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5" r:id="rId2"/>
  </p:sldMasterIdLst>
  <p:notesMasterIdLst>
    <p:notesMasterId r:id="rId27"/>
  </p:notesMasterIdLst>
  <p:handoutMasterIdLst>
    <p:handoutMasterId r:id="rId28"/>
  </p:handoutMasterIdLst>
  <p:sldIdLst>
    <p:sldId id="12482" r:id="rId3"/>
    <p:sldId id="12469" r:id="rId4"/>
    <p:sldId id="12470" r:id="rId5"/>
    <p:sldId id="631" r:id="rId6"/>
    <p:sldId id="633" r:id="rId7"/>
    <p:sldId id="613" r:id="rId8"/>
    <p:sldId id="626" r:id="rId9"/>
    <p:sldId id="12483" r:id="rId10"/>
    <p:sldId id="622" r:id="rId11"/>
    <p:sldId id="616" r:id="rId12"/>
    <p:sldId id="630" r:id="rId13"/>
    <p:sldId id="619" r:id="rId14"/>
    <p:sldId id="617" r:id="rId15"/>
    <p:sldId id="621" r:id="rId16"/>
    <p:sldId id="12484" r:id="rId17"/>
    <p:sldId id="618" r:id="rId18"/>
    <p:sldId id="614" r:id="rId19"/>
    <p:sldId id="623" r:id="rId20"/>
    <p:sldId id="12485" r:id="rId21"/>
    <p:sldId id="611" r:id="rId22"/>
    <p:sldId id="632" r:id="rId23"/>
    <p:sldId id="612" r:id="rId24"/>
    <p:sldId id="610" r:id="rId25"/>
    <p:sldId id="12487" r:id="rId26"/>
  </p:sldIdLst>
  <p:sldSz cx="12198350" cy="6858000"/>
  <p:notesSz cx="6858000" cy="9144000"/>
  <p:custDataLst>
    <p:tags r:id="rId29"/>
  </p:custDataLst>
  <p:defaultTex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3842">
          <p15:clr>
            <a:srgbClr val="A4A3A4"/>
          </p15:clr>
        </p15:guide>
        <p15:guide id="3" pos="621">
          <p15:clr>
            <a:srgbClr val="A4A3A4"/>
          </p15:clr>
        </p15:guide>
        <p15:guide id="4" pos="7063">
          <p15:clr>
            <a:srgbClr val="A4A3A4"/>
          </p15:clr>
        </p15:guide>
        <p15:guide id="5" orient="horz" pos="3657">
          <p15:clr>
            <a:srgbClr val="A4A3A4"/>
          </p15:clr>
        </p15:guide>
        <p15:guide id="6" orient="horz" pos="4247">
          <p15:clr>
            <a:srgbClr val="A4A3A4"/>
          </p15:clr>
        </p15:guide>
        <p15:guide id="7" orient="horz" pos="799">
          <p15:clr>
            <a:srgbClr val="A4A3A4"/>
          </p15:clr>
        </p15:guide>
        <p15:guide id="8" pos="7516">
          <p15:clr>
            <a:srgbClr val="A4A3A4"/>
          </p15:clr>
        </p15:guide>
        <p15:guide id="9" pos="2708">
          <p15:clr>
            <a:srgbClr val="A4A3A4"/>
          </p15:clr>
        </p15:guide>
        <p15:guide id="10" orient="horz" pos="432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CE3C"/>
    <a:srgbClr val="FCDB58"/>
    <a:srgbClr val="0852A3"/>
    <a:srgbClr val="0071C1"/>
    <a:srgbClr val="E32EFF"/>
    <a:srgbClr val="5A0AB5"/>
    <a:srgbClr val="7764F5"/>
    <a:srgbClr val="29456D"/>
    <a:srgbClr val="F2F2F2"/>
    <a:srgbClr val="2036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263" autoAdjust="0"/>
    <p:restoredTop sz="49635" autoAdjust="0"/>
  </p:normalViewPr>
  <p:slideViewPr>
    <p:cSldViewPr>
      <p:cViewPr>
        <p:scale>
          <a:sx n="75" d="100"/>
          <a:sy n="75" d="100"/>
        </p:scale>
        <p:origin x="1218" y="774"/>
      </p:cViewPr>
      <p:guideLst>
        <p:guide orient="horz" pos="2160"/>
        <p:guide pos="3842"/>
        <p:guide pos="621"/>
        <p:guide pos="7063"/>
        <p:guide orient="horz" pos="3657"/>
        <p:guide orient="horz" pos="4247"/>
        <p:guide orient="horz" pos="799"/>
        <p:guide pos="7516"/>
        <p:guide pos="2708"/>
        <p:guide orient="horz" pos="4320"/>
      </p:guideLst>
    </p:cSldViewPr>
  </p:slideViewPr>
  <p:outlineViewPr>
    <p:cViewPr>
      <p:scale>
        <a:sx n="33" d="100"/>
        <a:sy n="33" d="100"/>
      </p:scale>
      <p:origin x="0" y="0"/>
    </p:cViewPr>
  </p:outlineViewPr>
  <p:notesTextViewPr>
    <p:cViewPr>
      <p:scale>
        <a:sx n="3" d="2"/>
        <a:sy n="3" d="2"/>
      </p:scale>
      <p:origin x="0" y="0"/>
    </p:cViewPr>
  </p:notesTextViewPr>
  <p:sorterViewPr>
    <p:cViewPr>
      <p:scale>
        <a:sx n="125" d="100"/>
        <a:sy n="125" d="100"/>
      </p:scale>
      <p:origin x="0" y="0"/>
    </p:cViewPr>
  </p:sorterViewPr>
  <p:notesViewPr>
    <p:cSldViewPr>
      <p:cViewPr varScale="1">
        <p:scale>
          <a:sx n="81" d="100"/>
          <a:sy n="81" d="100"/>
        </p:scale>
        <p:origin x="-2088"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AA66804-583B-42BE-962B-441699487C40}" type="datetimeFigureOut">
              <a:rPr lang="zh-CN" altLang="en-US" smtClean="0"/>
              <a:t>2021/1/13</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920FDFD-A5D4-42F3-BCC8-12887DAA73C1}"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0" hangingPunct="0">
              <a:defRPr sz="1200"/>
            </a:lvl1pPr>
          </a:lstStyle>
          <a:p>
            <a:endParaRPr lang="zh-CN" altLang="en-US"/>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0" hangingPunct="0">
              <a:defRPr sz="1200"/>
            </a:lvl1pPr>
          </a:lstStyle>
          <a:p>
            <a:fld id="{B9EEDA17-7CE7-49CA-897E-A1888A19DA62}" type="datetimeFigureOut">
              <a:rPr lang="zh-CN" altLang="en-US"/>
              <a:t>2021/1/13</a:t>
            </a:fld>
            <a:endParaRPr lang="en-US"/>
          </a:p>
        </p:txBody>
      </p:sp>
      <p:sp>
        <p:nvSpPr>
          <p:cNvPr id="3076" name="Rectangle 4"/>
          <p:cNvSpPr>
            <a:spLocks noGrp="1" noRot="1" noChangeAspect="1" noChangeArrowheads="1"/>
          </p:cNvSpPr>
          <p:nvPr>
            <p:ph type="sldImg" idx="2"/>
          </p:nvPr>
        </p:nvSpPr>
        <p:spPr bwMode="auto">
          <a:xfrm>
            <a:off x="379413" y="685800"/>
            <a:ext cx="6099175"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eaLnBrk="0" hangingPunct="0">
              <a:defRPr sz="1200"/>
            </a:lvl1pPr>
          </a:lstStyle>
          <a:p>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eaLnBrk="0" hangingPunct="0">
              <a:defRPr sz="1200"/>
            </a:lvl1pPr>
          </a:lstStyle>
          <a:p>
            <a:fld id="{CE1689F0-D8FB-450F-A36F-553F26501FEE}" type="slidenum">
              <a:rPr lang="zh-CN" altLang="en-US"/>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9413" y="685800"/>
            <a:ext cx="60991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4</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9413" y="685800"/>
            <a:ext cx="60991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14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9413" y="685800"/>
            <a:ext cx="60991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16</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9413" y="685800"/>
            <a:ext cx="60991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17</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9413" y="685800"/>
            <a:ext cx="60991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18</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9413" y="685800"/>
            <a:ext cx="60991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20</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9413" y="685800"/>
            <a:ext cx="60991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21</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9413" y="685800"/>
            <a:ext cx="60991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22</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9413" y="685800"/>
            <a:ext cx="60991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23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9413" y="685800"/>
            <a:ext cx="60991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9413" y="685800"/>
            <a:ext cx="60991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9413" y="685800"/>
            <a:ext cx="60991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9413" y="685800"/>
            <a:ext cx="60991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9413" y="685800"/>
            <a:ext cx="60991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10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9413" y="685800"/>
            <a:ext cx="60991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11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9413" y="685800"/>
            <a:ext cx="60991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12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9413" y="685800"/>
            <a:ext cx="60991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3" name="组合 12"/>
          <p:cNvGrpSpPr/>
          <p:nvPr userDrawn="1"/>
        </p:nvGrpSpPr>
        <p:grpSpPr>
          <a:xfrm>
            <a:off x="554559" y="611977"/>
            <a:ext cx="3312368" cy="584775"/>
            <a:chOff x="1671973" y="4251186"/>
            <a:chExt cx="3312368" cy="584775"/>
          </a:xfrm>
        </p:grpSpPr>
        <p:sp>
          <p:nvSpPr>
            <p:cNvPr id="14" name="文本框 13"/>
            <p:cNvSpPr txBox="1"/>
            <p:nvPr/>
          </p:nvSpPr>
          <p:spPr>
            <a:xfrm>
              <a:off x="1671973" y="4251186"/>
              <a:ext cx="747377" cy="584775"/>
            </a:xfrm>
            <a:prstGeom prst="rect">
              <a:avLst/>
            </a:prstGeom>
            <a:noFill/>
          </p:spPr>
          <p:txBody>
            <a:bodyPr wrap="square" rtlCol="0">
              <a:spAutoFit/>
            </a:bodyPr>
            <a:lstStyle/>
            <a:p>
              <a:pPr fontAlgn="auto">
                <a:spcBef>
                  <a:spcPts val="0"/>
                </a:spcBef>
                <a:spcAft>
                  <a:spcPts val="0"/>
                </a:spcAft>
                <a:buFontTx/>
                <a:buNone/>
              </a:pPr>
              <a:r>
                <a:rPr lang="en-US" altLang="zh-CN" sz="3200" dirty="0">
                  <a:solidFill>
                    <a:schemeClr val="bg1"/>
                  </a:solidFill>
                  <a:latin typeface="+mn-lt"/>
                  <a:ea typeface="+mn-ea"/>
                  <a:cs typeface="+mn-ea"/>
                  <a:sym typeface="+mn-lt"/>
                </a:rPr>
                <a:t>01</a:t>
              </a:r>
              <a:endParaRPr lang="zh-CN" altLang="en-US" sz="3200" dirty="0">
                <a:solidFill>
                  <a:schemeClr val="bg1"/>
                </a:solidFill>
                <a:latin typeface="+mn-lt"/>
                <a:ea typeface="+mn-ea"/>
                <a:cs typeface="+mn-ea"/>
                <a:sym typeface="+mn-lt"/>
              </a:endParaRPr>
            </a:p>
          </p:txBody>
        </p:sp>
        <p:sp>
          <p:nvSpPr>
            <p:cNvPr id="15" name="文本框 14"/>
            <p:cNvSpPr txBox="1"/>
            <p:nvPr/>
          </p:nvSpPr>
          <p:spPr>
            <a:xfrm>
              <a:off x="2268533" y="4312741"/>
              <a:ext cx="2715808" cy="461665"/>
            </a:xfrm>
            <a:prstGeom prst="rect">
              <a:avLst/>
            </a:prstGeom>
            <a:noFill/>
          </p:spPr>
          <p:txBody>
            <a:bodyPr wrap="none" rtlCol="0">
              <a:spAutoFit/>
            </a:bodyPr>
            <a:lstStyle/>
            <a:p>
              <a:pPr algn="ctr" fontAlgn="auto">
                <a:spcBef>
                  <a:spcPts val="0"/>
                </a:spcBef>
                <a:spcAft>
                  <a:spcPts val="0"/>
                </a:spcAft>
                <a:buFontTx/>
                <a:buNone/>
              </a:pPr>
              <a:r>
                <a:rPr lang="zh-CN" altLang="en-US" sz="2400" b="1" dirty="0">
                  <a:solidFill>
                    <a:schemeClr val="bg1"/>
                  </a:solidFill>
                  <a:latin typeface="+mn-lt"/>
                  <a:ea typeface="+mn-ea"/>
                  <a:cs typeface="+mn-ea"/>
                  <a:sym typeface="+mn-lt"/>
                </a:rPr>
                <a:t>年度工作重点回顾 </a:t>
              </a:r>
            </a:p>
          </p:txBody>
        </p:sp>
      </p:gr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2195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6096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60962"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5375" y="1681163"/>
            <a:ext cx="518636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5375" y="2505075"/>
            <a:ext cx="5186363"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80EDD404-B5CC-44E0-96EB-5C457FFD19A8}" type="datetimeFigureOut">
              <a:rPr lang="zh-CN" altLang="en-US" smtClean="0"/>
              <a:t>2021/1/13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821EFB5-6AD1-4920-B408-A4C1DD8D1D2E}"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0EDD404-B5CC-44E0-96EB-5C457FFD19A8}" type="datetimeFigureOut">
              <a:rPr lang="zh-CN" altLang="en-US" smtClean="0"/>
              <a:t>2021/1/13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821EFB5-6AD1-4920-B408-A4C1DD8D1D2E}"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grpSp>
        <p:nvGrpSpPr>
          <p:cNvPr id="5" name="组合 4"/>
          <p:cNvGrpSpPr/>
          <p:nvPr userDrawn="1"/>
        </p:nvGrpSpPr>
        <p:grpSpPr>
          <a:xfrm flipH="1" flipV="1">
            <a:off x="-171210" y="0"/>
            <a:ext cx="12369560" cy="6945536"/>
            <a:chOff x="0" y="-87535"/>
            <a:chExt cx="12369560" cy="6945536"/>
          </a:xfrm>
        </p:grpSpPr>
        <p:sp>
          <p:nvSpPr>
            <p:cNvPr id="6" name="矩形 5"/>
            <p:cNvSpPr/>
            <p:nvPr/>
          </p:nvSpPr>
          <p:spPr>
            <a:xfrm>
              <a:off x="0" y="0"/>
              <a:ext cx="12198350" cy="6858000"/>
            </a:xfrm>
            <a:prstGeom prst="rect">
              <a:avLst/>
            </a:prstGeom>
            <a:solidFill>
              <a:srgbClr val="FCDB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rotWithShape="1">
            <a:blip r:embed="rId2"/>
            <a:srcRect b="13167"/>
            <a:stretch>
              <a:fillRect/>
            </a:stretch>
          </p:blipFill>
          <p:spPr>
            <a:xfrm>
              <a:off x="6013117" y="-87535"/>
              <a:ext cx="6356443" cy="6945536"/>
            </a:xfrm>
            <a:prstGeom prst="rect">
              <a:avLst/>
            </a:prstGeom>
          </p:spPr>
        </p:pic>
      </p:grpSp>
      <p:grpSp>
        <p:nvGrpSpPr>
          <p:cNvPr id="8" name="组合 7"/>
          <p:cNvGrpSpPr/>
          <p:nvPr userDrawn="1"/>
        </p:nvGrpSpPr>
        <p:grpSpPr>
          <a:xfrm>
            <a:off x="-2072473" y="-87763"/>
            <a:ext cx="8370449" cy="8621956"/>
            <a:chOff x="-2072473" y="-87763"/>
            <a:chExt cx="8370449" cy="8621956"/>
          </a:xfrm>
        </p:grpSpPr>
        <p:pic>
          <p:nvPicPr>
            <p:cNvPr id="9" name="图片 8"/>
            <p:cNvPicPr>
              <a:picLocks noChangeAspect="1"/>
            </p:cNvPicPr>
            <p:nvPr/>
          </p:nvPicPr>
          <p:blipFill>
            <a:blip r:embed="rId3"/>
            <a:stretch>
              <a:fillRect/>
            </a:stretch>
          </p:blipFill>
          <p:spPr>
            <a:xfrm rot="2050924">
              <a:off x="-2072473" y="-87763"/>
              <a:ext cx="5103255" cy="5624921"/>
            </a:xfrm>
            <a:prstGeom prst="rect">
              <a:avLst/>
            </a:prstGeom>
          </p:spPr>
        </p:pic>
        <p:pic>
          <p:nvPicPr>
            <p:cNvPr id="10" name="图片 9"/>
            <p:cNvPicPr>
              <a:picLocks noChangeAspect="1"/>
            </p:cNvPicPr>
            <p:nvPr/>
          </p:nvPicPr>
          <p:blipFill>
            <a:blip r:embed="rId4"/>
            <a:stretch>
              <a:fillRect/>
            </a:stretch>
          </p:blipFill>
          <p:spPr>
            <a:xfrm rot="2041367">
              <a:off x="-469655" y="4640506"/>
              <a:ext cx="3816099" cy="3893687"/>
            </a:xfrm>
            <a:prstGeom prst="rect">
              <a:avLst/>
            </a:prstGeom>
          </p:spPr>
        </p:pic>
        <p:pic>
          <p:nvPicPr>
            <p:cNvPr id="11" name="图片 10"/>
            <p:cNvPicPr>
              <a:picLocks noChangeAspect="1"/>
            </p:cNvPicPr>
            <p:nvPr/>
          </p:nvPicPr>
          <p:blipFill>
            <a:blip r:embed="rId5"/>
            <a:stretch>
              <a:fillRect/>
            </a:stretch>
          </p:blipFill>
          <p:spPr>
            <a:xfrm rot="1996004">
              <a:off x="1391435" y="700045"/>
              <a:ext cx="4906541" cy="5861205"/>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750"/>
                                        <p:tgtEl>
                                          <p:spTgt spid="5"/>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5412"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6363" y="987425"/>
            <a:ext cx="6175375"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5412"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0EDD404-B5CC-44E0-96EB-5C457FFD19A8}" type="datetimeFigureOut">
              <a:rPr lang="zh-CN" altLang="en-US" smtClean="0"/>
              <a:t>2021/1/13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821EFB5-6AD1-4920-B408-A4C1DD8D1D2E}" type="slidenum">
              <a:rPr lang="zh-CN" altLang="en-US" smtClean="0"/>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80EDD404-B5CC-44E0-96EB-5C457FFD19A8}" type="datetimeFigureOut">
              <a:rPr lang="zh-CN" altLang="en-US" smtClean="0"/>
              <a:t>2021/1/13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821EFB5-6AD1-4920-B408-A4C1DD8D1D2E}" type="slidenum">
              <a:rPr lang="zh-CN" altLang="en-US" smtClean="0"/>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9663" y="365125"/>
            <a:ext cx="2630487"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9063"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80EDD404-B5CC-44E0-96EB-5C457FFD19A8}" type="datetimeFigureOut">
              <a:rPr lang="zh-CN" altLang="en-US" smtClean="0"/>
              <a:t>2021/1/13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821EFB5-6AD1-4920-B408-A4C1DD8D1D2E}" type="slidenum">
              <a:rPr lang="zh-CN" altLang="en-US" smtClean="0"/>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组合 6"/>
          <p:cNvGrpSpPr/>
          <p:nvPr userDrawn="1"/>
        </p:nvGrpSpPr>
        <p:grpSpPr>
          <a:xfrm>
            <a:off x="554559" y="611977"/>
            <a:ext cx="3222942" cy="584775"/>
            <a:chOff x="1671973" y="4251186"/>
            <a:chExt cx="3222942" cy="584775"/>
          </a:xfrm>
        </p:grpSpPr>
        <p:sp>
          <p:nvSpPr>
            <p:cNvPr id="8" name="文本框 7"/>
            <p:cNvSpPr txBox="1"/>
            <p:nvPr/>
          </p:nvSpPr>
          <p:spPr>
            <a:xfrm>
              <a:off x="1671973" y="4251186"/>
              <a:ext cx="747377" cy="584775"/>
            </a:xfrm>
            <a:prstGeom prst="rect">
              <a:avLst/>
            </a:prstGeom>
            <a:noFill/>
          </p:spPr>
          <p:txBody>
            <a:bodyPr wrap="square" rtlCol="0">
              <a:spAutoFit/>
            </a:bodyPr>
            <a:lstStyle/>
            <a:p>
              <a:pPr fontAlgn="auto">
                <a:spcBef>
                  <a:spcPts val="0"/>
                </a:spcBef>
                <a:spcAft>
                  <a:spcPts val="0"/>
                </a:spcAft>
                <a:buFontTx/>
                <a:buNone/>
              </a:pPr>
              <a:r>
                <a:rPr lang="en-US" altLang="zh-CN" sz="3200">
                  <a:solidFill>
                    <a:srgbClr val="0852A3"/>
                  </a:solidFill>
                  <a:latin typeface="+mn-lt"/>
                  <a:ea typeface="+mn-ea"/>
                  <a:cs typeface="+mn-ea"/>
                  <a:sym typeface="+mn-lt"/>
                </a:rPr>
                <a:t>04</a:t>
              </a:r>
              <a:endParaRPr lang="zh-CN" altLang="en-US" sz="3200" dirty="0">
                <a:solidFill>
                  <a:srgbClr val="0852A3"/>
                </a:solidFill>
                <a:latin typeface="+mn-lt"/>
                <a:ea typeface="+mn-ea"/>
                <a:cs typeface="+mn-ea"/>
                <a:sym typeface="+mn-lt"/>
              </a:endParaRPr>
            </a:p>
          </p:txBody>
        </p:sp>
        <p:sp>
          <p:nvSpPr>
            <p:cNvPr id="9" name="文本框 8"/>
            <p:cNvSpPr txBox="1"/>
            <p:nvPr/>
          </p:nvSpPr>
          <p:spPr>
            <a:xfrm>
              <a:off x="2248037" y="4312741"/>
              <a:ext cx="2646878" cy="461665"/>
            </a:xfrm>
            <a:prstGeom prst="rect">
              <a:avLst/>
            </a:prstGeom>
            <a:noFill/>
          </p:spPr>
          <p:txBody>
            <a:bodyPr wrap="none" rtlCol="0">
              <a:spAutoFit/>
            </a:bodyPr>
            <a:lstStyle/>
            <a:p>
              <a:pPr algn="ctr" fontAlgn="auto">
                <a:spcBef>
                  <a:spcPts val="0"/>
                </a:spcBef>
                <a:spcAft>
                  <a:spcPts val="0"/>
                </a:spcAft>
                <a:buFontTx/>
                <a:buNone/>
              </a:pPr>
              <a:r>
                <a:rPr lang="zh-CN" altLang="en-US" sz="2400" b="1">
                  <a:solidFill>
                    <a:srgbClr val="0852A3"/>
                  </a:solidFill>
                  <a:latin typeface="+mn-lt"/>
                  <a:ea typeface="+mn-ea"/>
                  <a:cs typeface="+mn-ea"/>
                  <a:sym typeface="+mn-lt"/>
                </a:rPr>
                <a:t>财务新年工作计划</a:t>
              </a:r>
            </a:p>
          </p:txBody>
        </p:sp>
      </p:gr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组合 6"/>
          <p:cNvGrpSpPr/>
          <p:nvPr userDrawn="1"/>
        </p:nvGrpSpPr>
        <p:grpSpPr>
          <a:xfrm>
            <a:off x="554559" y="611977"/>
            <a:ext cx="3291872" cy="584775"/>
            <a:chOff x="1671973" y="4251186"/>
            <a:chExt cx="3291872" cy="584775"/>
          </a:xfrm>
        </p:grpSpPr>
        <p:sp>
          <p:nvSpPr>
            <p:cNvPr id="8" name="文本框 7"/>
            <p:cNvSpPr txBox="1"/>
            <p:nvPr/>
          </p:nvSpPr>
          <p:spPr>
            <a:xfrm>
              <a:off x="1671973" y="4251186"/>
              <a:ext cx="747377" cy="584775"/>
            </a:xfrm>
            <a:prstGeom prst="rect">
              <a:avLst/>
            </a:prstGeom>
            <a:noFill/>
          </p:spPr>
          <p:txBody>
            <a:bodyPr wrap="square" rtlCol="0">
              <a:spAutoFit/>
            </a:bodyPr>
            <a:lstStyle/>
            <a:p>
              <a:pPr fontAlgn="auto">
                <a:spcBef>
                  <a:spcPts val="0"/>
                </a:spcBef>
                <a:spcAft>
                  <a:spcPts val="0"/>
                </a:spcAft>
                <a:buFontTx/>
                <a:buNone/>
              </a:pPr>
              <a:r>
                <a:rPr lang="en-US" altLang="zh-CN" sz="3200">
                  <a:solidFill>
                    <a:schemeClr val="bg1"/>
                  </a:solidFill>
                  <a:latin typeface="+mn-lt"/>
                  <a:ea typeface="+mn-ea"/>
                  <a:cs typeface="+mn-ea"/>
                  <a:sym typeface="+mn-lt"/>
                </a:rPr>
                <a:t>02</a:t>
              </a:r>
              <a:endParaRPr lang="zh-CN" altLang="en-US" sz="3200" dirty="0">
                <a:solidFill>
                  <a:schemeClr val="bg1"/>
                </a:solidFill>
                <a:latin typeface="+mn-lt"/>
                <a:ea typeface="+mn-ea"/>
                <a:cs typeface="+mn-ea"/>
                <a:sym typeface="+mn-lt"/>
              </a:endParaRPr>
            </a:p>
          </p:txBody>
        </p:sp>
        <p:sp>
          <p:nvSpPr>
            <p:cNvPr id="9" name="文本框 8"/>
            <p:cNvSpPr txBox="1"/>
            <p:nvPr/>
          </p:nvSpPr>
          <p:spPr>
            <a:xfrm>
              <a:off x="2248037" y="4312741"/>
              <a:ext cx="2715808" cy="461665"/>
            </a:xfrm>
            <a:prstGeom prst="rect">
              <a:avLst/>
            </a:prstGeom>
            <a:noFill/>
          </p:spPr>
          <p:txBody>
            <a:bodyPr wrap="none" rtlCol="0">
              <a:spAutoFit/>
            </a:bodyPr>
            <a:lstStyle/>
            <a:p>
              <a:pPr algn="ctr" fontAlgn="auto">
                <a:spcBef>
                  <a:spcPts val="0"/>
                </a:spcBef>
                <a:spcAft>
                  <a:spcPts val="0"/>
                </a:spcAft>
                <a:buFontTx/>
                <a:buNone/>
              </a:pPr>
              <a:r>
                <a:rPr lang="zh-CN" altLang="en-US" sz="2400" b="1">
                  <a:solidFill>
                    <a:schemeClr val="bg1"/>
                  </a:solidFill>
                  <a:latin typeface="+mn-lt"/>
                  <a:ea typeface="+mn-ea"/>
                  <a:cs typeface="+mn-ea"/>
                  <a:sym typeface="+mn-lt"/>
                </a:rPr>
                <a:t>年度工作不足分析 </a:t>
              </a:r>
            </a:p>
          </p:txBody>
        </p:sp>
      </p:gr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组合 6"/>
          <p:cNvGrpSpPr/>
          <p:nvPr userDrawn="1"/>
        </p:nvGrpSpPr>
        <p:grpSpPr>
          <a:xfrm>
            <a:off x="554559" y="611977"/>
            <a:ext cx="3222942" cy="584775"/>
            <a:chOff x="1671973" y="4251186"/>
            <a:chExt cx="3222942" cy="584775"/>
          </a:xfrm>
        </p:grpSpPr>
        <p:sp>
          <p:nvSpPr>
            <p:cNvPr id="8" name="文本框 7"/>
            <p:cNvSpPr txBox="1"/>
            <p:nvPr/>
          </p:nvSpPr>
          <p:spPr>
            <a:xfrm>
              <a:off x="1671973" y="4251186"/>
              <a:ext cx="747377" cy="584775"/>
            </a:xfrm>
            <a:prstGeom prst="rect">
              <a:avLst/>
            </a:prstGeom>
            <a:noFill/>
          </p:spPr>
          <p:txBody>
            <a:bodyPr wrap="square" rtlCol="0">
              <a:spAutoFit/>
            </a:bodyPr>
            <a:lstStyle/>
            <a:p>
              <a:pPr fontAlgn="auto">
                <a:spcBef>
                  <a:spcPts val="0"/>
                </a:spcBef>
                <a:spcAft>
                  <a:spcPts val="0"/>
                </a:spcAft>
                <a:buFontTx/>
                <a:buNone/>
              </a:pPr>
              <a:r>
                <a:rPr lang="en-US" altLang="zh-CN" sz="3200">
                  <a:solidFill>
                    <a:schemeClr val="bg2"/>
                  </a:solidFill>
                  <a:latin typeface="+mn-lt"/>
                  <a:ea typeface="+mn-ea"/>
                  <a:cs typeface="+mn-ea"/>
                  <a:sym typeface="+mn-lt"/>
                </a:rPr>
                <a:t>03</a:t>
              </a:r>
              <a:endParaRPr lang="zh-CN" altLang="en-US" sz="3200" dirty="0">
                <a:solidFill>
                  <a:schemeClr val="bg2"/>
                </a:solidFill>
                <a:latin typeface="+mn-lt"/>
                <a:ea typeface="+mn-ea"/>
                <a:cs typeface="+mn-ea"/>
                <a:sym typeface="+mn-lt"/>
              </a:endParaRPr>
            </a:p>
          </p:txBody>
        </p:sp>
        <p:sp>
          <p:nvSpPr>
            <p:cNvPr id="9" name="文本框 8"/>
            <p:cNvSpPr txBox="1"/>
            <p:nvPr/>
          </p:nvSpPr>
          <p:spPr>
            <a:xfrm>
              <a:off x="2248037" y="4312741"/>
              <a:ext cx="2646878" cy="461665"/>
            </a:xfrm>
            <a:prstGeom prst="rect">
              <a:avLst/>
            </a:prstGeom>
            <a:noFill/>
          </p:spPr>
          <p:txBody>
            <a:bodyPr wrap="none" rtlCol="0">
              <a:spAutoFit/>
            </a:bodyPr>
            <a:lstStyle/>
            <a:p>
              <a:pPr algn="ctr" fontAlgn="auto">
                <a:spcBef>
                  <a:spcPts val="0"/>
                </a:spcBef>
                <a:spcAft>
                  <a:spcPts val="0"/>
                </a:spcAft>
                <a:buFontTx/>
                <a:buNone/>
              </a:pPr>
              <a:r>
                <a:rPr lang="zh-CN" altLang="en-US" sz="2400" b="1">
                  <a:solidFill>
                    <a:schemeClr val="bg2"/>
                  </a:solidFill>
                  <a:latin typeface="+mn-lt"/>
                  <a:ea typeface="+mn-ea"/>
                  <a:cs typeface="+mn-ea"/>
                  <a:sym typeface="+mn-lt"/>
                </a:rPr>
                <a:t>年度工作心得体会</a:t>
              </a:r>
            </a:p>
          </p:txBody>
        </p:sp>
      </p:gr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组合 6"/>
          <p:cNvGrpSpPr/>
          <p:nvPr userDrawn="1"/>
        </p:nvGrpSpPr>
        <p:grpSpPr>
          <a:xfrm>
            <a:off x="554559" y="611977"/>
            <a:ext cx="3222942" cy="584775"/>
            <a:chOff x="1671973" y="4251186"/>
            <a:chExt cx="3222942" cy="584775"/>
          </a:xfrm>
        </p:grpSpPr>
        <p:sp>
          <p:nvSpPr>
            <p:cNvPr id="8" name="文本框 7"/>
            <p:cNvSpPr txBox="1"/>
            <p:nvPr/>
          </p:nvSpPr>
          <p:spPr>
            <a:xfrm>
              <a:off x="1671973" y="4251186"/>
              <a:ext cx="747377" cy="584775"/>
            </a:xfrm>
            <a:prstGeom prst="rect">
              <a:avLst/>
            </a:prstGeom>
            <a:noFill/>
          </p:spPr>
          <p:txBody>
            <a:bodyPr wrap="square" rtlCol="0">
              <a:spAutoFit/>
            </a:bodyPr>
            <a:lstStyle/>
            <a:p>
              <a:pPr fontAlgn="auto">
                <a:spcBef>
                  <a:spcPts val="0"/>
                </a:spcBef>
                <a:spcAft>
                  <a:spcPts val="0"/>
                </a:spcAft>
                <a:buFontTx/>
                <a:buNone/>
              </a:pPr>
              <a:r>
                <a:rPr lang="en-US" altLang="zh-CN" sz="3200">
                  <a:solidFill>
                    <a:schemeClr val="bg2"/>
                  </a:solidFill>
                  <a:latin typeface="+mn-lt"/>
                  <a:ea typeface="+mn-ea"/>
                  <a:cs typeface="+mn-ea"/>
                  <a:sym typeface="+mn-lt"/>
                </a:rPr>
                <a:t>04</a:t>
              </a:r>
              <a:endParaRPr lang="zh-CN" altLang="en-US" sz="3200" dirty="0">
                <a:solidFill>
                  <a:schemeClr val="bg2"/>
                </a:solidFill>
                <a:latin typeface="+mn-lt"/>
                <a:ea typeface="+mn-ea"/>
                <a:cs typeface="+mn-ea"/>
                <a:sym typeface="+mn-lt"/>
              </a:endParaRPr>
            </a:p>
          </p:txBody>
        </p:sp>
        <p:sp>
          <p:nvSpPr>
            <p:cNvPr id="9" name="文本框 8"/>
            <p:cNvSpPr txBox="1"/>
            <p:nvPr/>
          </p:nvSpPr>
          <p:spPr>
            <a:xfrm>
              <a:off x="2248037" y="4312741"/>
              <a:ext cx="2646878" cy="461665"/>
            </a:xfrm>
            <a:prstGeom prst="rect">
              <a:avLst/>
            </a:prstGeom>
            <a:noFill/>
          </p:spPr>
          <p:txBody>
            <a:bodyPr wrap="none" rtlCol="0">
              <a:spAutoFit/>
            </a:bodyPr>
            <a:lstStyle/>
            <a:p>
              <a:pPr algn="ctr" fontAlgn="auto">
                <a:spcBef>
                  <a:spcPts val="0"/>
                </a:spcBef>
                <a:spcAft>
                  <a:spcPts val="0"/>
                </a:spcAft>
                <a:buFontTx/>
                <a:buNone/>
              </a:pPr>
              <a:r>
                <a:rPr lang="zh-CN" altLang="en-US" sz="2400" b="1">
                  <a:solidFill>
                    <a:schemeClr val="bg2"/>
                  </a:solidFill>
                  <a:latin typeface="+mn-lt"/>
                  <a:ea typeface="+mn-ea"/>
                  <a:cs typeface="+mn-ea"/>
                  <a:sym typeface="+mn-lt"/>
                </a:rPr>
                <a:t>财务新年工作计划</a:t>
              </a:r>
            </a:p>
          </p:txBody>
        </p:sp>
      </p:gr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0EDD404-B5CC-44E0-96EB-5C457FFD19A8}" type="datetimeFigureOut">
              <a:rPr lang="zh-CN" altLang="en-US" smtClean="0"/>
              <a:t>2021/1/13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821EFB5-6AD1-4920-B408-A4C1DD8D1D2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2195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2195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0EDD404-B5CC-44E0-96EB-5C457FFD19A8}" type="datetimeFigureOut">
              <a:rPr lang="zh-CN" altLang="en-US" smtClean="0"/>
              <a:t>2021/1/13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821EFB5-6AD1-4920-B408-A4C1DD8D1D2E}"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4775"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5375" y="1825625"/>
            <a:ext cx="5184775"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80EDD404-B5CC-44E0-96EB-5C457FFD19A8}" type="datetimeFigureOut">
              <a:rPr lang="zh-CN" altLang="en-US" smtClean="0"/>
              <a:t>2021/1/13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821EFB5-6AD1-4920-B408-A4C1DD8D1D2E}"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1" name="矩形 10"/>
          <p:cNvSpPr/>
          <p:nvPr userDrawn="1"/>
        </p:nvSpPr>
        <p:spPr bwMode="auto">
          <a:xfrm>
            <a:off x="0" y="0"/>
            <a:ext cx="12198350" cy="6858000"/>
          </a:xfrm>
          <a:prstGeom prst="rect">
            <a:avLst/>
          </a:prstGeom>
          <a:solidFill>
            <a:schemeClr val="accent3"/>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pic>
        <p:nvPicPr>
          <p:cNvPr id="7" name="图片 6"/>
          <p:cNvPicPr>
            <a:picLocks noChangeAspect="1"/>
          </p:cNvPicPr>
          <p:nvPr/>
        </p:nvPicPr>
        <p:blipFill rotWithShape="1">
          <a:blip r:embed="rId8"/>
          <a:srcRect b="13167"/>
          <a:stretch>
            <a:fillRect/>
          </a:stretch>
        </p:blipFill>
        <p:spPr>
          <a:xfrm flipH="1">
            <a:off x="-165522" y="-171400"/>
            <a:ext cx="1252111" cy="1368152"/>
          </a:xfrm>
          <a:prstGeom prst="rect">
            <a:avLst/>
          </a:prstGeom>
        </p:spPr>
      </p:pic>
      <p:pic>
        <p:nvPicPr>
          <p:cNvPr id="8" name="图片 7"/>
          <p:cNvPicPr>
            <a:picLocks noChangeAspect="1"/>
          </p:cNvPicPr>
          <p:nvPr userDrawn="1"/>
        </p:nvPicPr>
        <p:blipFill rotWithShape="1">
          <a:blip r:embed="rId8"/>
          <a:srcRect b="13167"/>
          <a:stretch>
            <a:fillRect/>
          </a:stretch>
        </p:blipFill>
        <p:spPr>
          <a:xfrm flipV="1">
            <a:off x="11234891" y="5589239"/>
            <a:ext cx="1342155" cy="1466541"/>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xStyles>
    <p:titleStyle>
      <a:lvl1pPr algn="l" rtl="0" fontAlgn="base">
        <a:spcBef>
          <a:spcPct val="0"/>
        </a:spcBef>
        <a:spcAft>
          <a:spcPct val="0"/>
        </a:spcAft>
        <a:defRPr sz="2400">
          <a:solidFill>
            <a:schemeClr val="bg1"/>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p:titleStyle>
    <p:bodyStyle>
      <a:lvl1pPr marL="342900" indent="-342900" algn="l" rtl="0" fontAlgn="base">
        <a:spcBef>
          <a:spcPct val="20000"/>
        </a:spcBef>
        <a:spcAft>
          <a:spcPct val="0"/>
        </a:spcAft>
        <a:buChar char="•"/>
        <a:defRPr sz="2000">
          <a:solidFill>
            <a:schemeClr val="accent1"/>
          </a:solidFill>
          <a:latin typeface="+mn-lt"/>
          <a:ea typeface="+mn-ea"/>
          <a:cs typeface="+mn-cs"/>
        </a:defRPr>
      </a:lvl1pPr>
      <a:lvl2pPr marL="742950" indent="-285750" algn="l" rtl="0" eaLnBrk="0" fontAlgn="base" hangingPunct="0">
        <a:spcBef>
          <a:spcPct val="20000"/>
        </a:spcBef>
        <a:spcAft>
          <a:spcPct val="0"/>
        </a:spcAft>
        <a:buChar char="–"/>
        <a:defRPr sz="2000">
          <a:solidFill>
            <a:schemeClr val="accent1"/>
          </a:solidFill>
          <a:latin typeface="+mn-lt"/>
          <a:ea typeface="仿宋_GB2312" pitchFamily="49"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vl6pPr marL="25146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6pPr>
      <a:lvl7pPr marL="29718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7pPr>
      <a:lvl8pPr marL="34290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8pPr>
      <a:lvl9pPr marL="3886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2195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2195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4788"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EDD404-B5CC-44E0-96EB-5C457FFD19A8}" type="datetimeFigureOut">
              <a:rPr lang="zh-CN" altLang="en-US" smtClean="0"/>
              <a:t>2021/1/13</a:t>
            </a:fld>
            <a:endParaRPr lang="zh-CN" altLang="en-US"/>
          </a:p>
        </p:txBody>
      </p:sp>
      <p:sp>
        <p:nvSpPr>
          <p:cNvPr id="5" name="页脚占位符 4"/>
          <p:cNvSpPr>
            <a:spLocks noGrp="1"/>
          </p:cNvSpPr>
          <p:nvPr>
            <p:ph type="ftr" sz="quarter" idx="3"/>
          </p:nvPr>
        </p:nvSpPr>
        <p:spPr>
          <a:xfrm>
            <a:off x="4040188" y="6356350"/>
            <a:ext cx="41179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5363" y="6356350"/>
            <a:ext cx="274478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21EFB5-6AD1-4920-B408-A4C1DD8D1D2E}"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microsoft.com/office/2007/relationships/media" Target="../media/media1.mp3"/><Relationship Id="rId7" Type="http://schemas.openxmlformats.org/officeDocument/2006/relationships/image" Target="../media/image4.png"/><Relationship Id="rId2" Type="http://schemas.openxmlformats.org/officeDocument/2006/relationships/audio" Target="NULL" TargetMode="External"/><Relationship Id="rId1" Type="http://schemas.openxmlformats.org/officeDocument/2006/relationships/tags" Target="../tags/tag2.xml"/><Relationship Id="rId6" Type="http://schemas.openxmlformats.org/officeDocument/2006/relationships/image" Target="../media/image3.png"/><Relationship Id="rId5" Type="http://schemas.openxmlformats.org/officeDocument/2006/relationships/image" Target="../media/image1.png"/><Relationship Id="rId10" Type="http://schemas.openxmlformats.org/officeDocument/2006/relationships/image" Target="../media/image7.png"/><Relationship Id="rId4" Type="http://schemas.openxmlformats.org/officeDocument/2006/relationships/slideLayout" Target="../slideLayouts/slideLayout7.xml"/><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26.svg"/><Relationship Id="rId11" Type="http://schemas.openxmlformats.org/officeDocument/2006/relationships/image" Target="../media/image9.png"/><Relationship Id="rId5" Type="http://schemas.openxmlformats.org/officeDocument/2006/relationships/image" Target="../media/image25.pn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sv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sv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0" y="0"/>
            <a:ext cx="12198350" cy="6858000"/>
          </a:xfrm>
          <a:prstGeom prst="rect">
            <a:avLst/>
          </a:prstGeom>
          <a:solidFill>
            <a:srgbClr val="FCDB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6" name="图片 45"/>
          <p:cNvPicPr>
            <a:picLocks noChangeAspect="1"/>
          </p:cNvPicPr>
          <p:nvPr/>
        </p:nvPicPr>
        <p:blipFill rotWithShape="1">
          <a:blip r:embed="rId5"/>
          <a:srcRect b="13167"/>
          <a:stretch>
            <a:fillRect/>
          </a:stretch>
        </p:blipFill>
        <p:spPr>
          <a:xfrm>
            <a:off x="4105662" y="-87535"/>
            <a:ext cx="8263897" cy="6945536"/>
          </a:xfrm>
          <a:prstGeom prst="rect">
            <a:avLst/>
          </a:prstGeom>
        </p:spPr>
      </p:pic>
      <p:pic>
        <p:nvPicPr>
          <p:cNvPr id="25" name="图片 24"/>
          <p:cNvPicPr>
            <a:picLocks noChangeAspect="1"/>
          </p:cNvPicPr>
          <p:nvPr/>
        </p:nvPicPr>
        <p:blipFill>
          <a:blip r:embed="rId6"/>
          <a:stretch>
            <a:fillRect/>
          </a:stretch>
        </p:blipFill>
        <p:spPr>
          <a:xfrm rot="2050924">
            <a:off x="6244288" y="1345525"/>
            <a:ext cx="5103255" cy="5624921"/>
          </a:xfrm>
          <a:prstGeom prst="rect">
            <a:avLst/>
          </a:prstGeom>
        </p:spPr>
      </p:pic>
      <p:grpSp>
        <p:nvGrpSpPr>
          <p:cNvPr id="3" name="组合 2"/>
          <p:cNvGrpSpPr/>
          <p:nvPr/>
        </p:nvGrpSpPr>
        <p:grpSpPr>
          <a:xfrm>
            <a:off x="7847106" y="934533"/>
            <a:ext cx="6767631" cy="9032948"/>
            <a:chOff x="7847106" y="934533"/>
            <a:chExt cx="6767631" cy="9032948"/>
          </a:xfrm>
        </p:grpSpPr>
        <p:pic>
          <p:nvPicPr>
            <p:cNvPr id="27" name="图片 26"/>
            <p:cNvPicPr>
              <a:picLocks noChangeAspect="1"/>
            </p:cNvPicPr>
            <p:nvPr/>
          </p:nvPicPr>
          <p:blipFill>
            <a:blip r:embed="rId7"/>
            <a:stretch>
              <a:fillRect/>
            </a:stretch>
          </p:blipFill>
          <p:spPr>
            <a:xfrm rot="2041367">
              <a:off x="7847106" y="6073794"/>
              <a:ext cx="3816099" cy="3893687"/>
            </a:xfrm>
            <a:prstGeom prst="rect">
              <a:avLst/>
            </a:prstGeom>
          </p:spPr>
        </p:pic>
        <p:pic>
          <p:nvPicPr>
            <p:cNvPr id="30" name="图片 29"/>
            <p:cNvPicPr>
              <a:picLocks noChangeAspect="1"/>
            </p:cNvPicPr>
            <p:nvPr/>
          </p:nvPicPr>
          <p:blipFill>
            <a:blip r:embed="rId8"/>
            <a:stretch>
              <a:fillRect/>
            </a:stretch>
          </p:blipFill>
          <p:spPr>
            <a:xfrm rot="1996004">
              <a:off x="9708196" y="2133333"/>
              <a:ext cx="4906541" cy="5861205"/>
            </a:xfrm>
            <a:prstGeom prst="rect">
              <a:avLst/>
            </a:prstGeom>
          </p:spPr>
        </p:pic>
        <p:pic>
          <p:nvPicPr>
            <p:cNvPr id="33" name="图片 32"/>
            <p:cNvPicPr>
              <a:picLocks noChangeAspect="1"/>
            </p:cNvPicPr>
            <p:nvPr/>
          </p:nvPicPr>
          <p:blipFill>
            <a:blip r:embed="rId9"/>
            <a:stretch>
              <a:fillRect/>
            </a:stretch>
          </p:blipFill>
          <p:spPr>
            <a:xfrm rot="1982083">
              <a:off x="11486032" y="934533"/>
              <a:ext cx="2967661" cy="3367154"/>
            </a:xfrm>
            <a:prstGeom prst="rect">
              <a:avLst/>
            </a:prstGeom>
          </p:spPr>
        </p:pic>
      </p:grpSp>
      <p:grpSp>
        <p:nvGrpSpPr>
          <p:cNvPr id="2" name="组合 1"/>
          <p:cNvGrpSpPr/>
          <p:nvPr/>
        </p:nvGrpSpPr>
        <p:grpSpPr>
          <a:xfrm>
            <a:off x="6790551" y="-336217"/>
            <a:ext cx="5412332" cy="2573039"/>
            <a:chOff x="6790551" y="-336217"/>
            <a:chExt cx="5412332" cy="2573039"/>
          </a:xfrm>
        </p:grpSpPr>
        <p:sp>
          <p:nvSpPr>
            <p:cNvPr id="18" name="任意多边形: 形状 17"/>
            <p:cNvSpPr/>
            <p:nvPr/>
          </p:nvSpPr>
          <p:spPr>
            <a:xfrm>
              <a:off x="6790551" y="-336217"/>
              <a:ext cx="5412332" cy="2573039"/>
            </a:xfrm>
            <a:custGeom>
              <a:avLst/>
              <a:gdLst>
                <a:gd name="connsiteX0" fmla="*/ 0 w 5043948"/>
                <a:gd name="connsiteY0" fmla="*/ 58994 h 2094271"/>
                <a:gd name="connsiteX1" fmla="*/ 3805084 w 5043948"/>
                <a:gd name="connsiteY1" fmla="*/ 2094271 h 2094271"/>
                <a:gd name="connsiteX2" fmla="*/ 5043948 w 5043948"/>
                <a:gd name="connsiteY2" fmla="*/ 0 h 2094271"/>
                <a:gd name="connsiteX3" fmla="*/ 0 w 5043948"/>
                <a:gd name="connsiteY3" fmla="*/ 58994 h 2094271"/>
                <a:gd name="connsiteX0-1" fmla="*/ 0 w 5503756"/>
                <a:gd name="connsiteY0-2" fmla="*/ 13489 h 2048766"/>
                <a:gd name="connsiteX1-3" fmla="*/ 3805084 w 5503756"/>
                <a:gd name="connsiteY1-4" fmla="*/ 2048766 h 2048766"/>
                <a:gd name="connsiteX2-5" fmla="*/ 5503756 w 5503756"/>
                <a:gd name="connsiteY2-6" fmla="*/ 0 h 2048766"/>
                <a:gd name="connsiteX3-7" fmla="*/ 0 w 5503756"/>
                <a:gd name="connsiteY3-8" fmla="*/ 13489 h 2048766"/>
                <a:gd name="connsiteX0-9" fmla="*/ 17818 w 5679867"/>
                <a:gd name="connsiteY0-10" fmla="*/ 13489 h 2048768"/>
                <a:gd name="connsiteX1-11" fmla="*/ 3822902 w 5679867"/>
                <a:gd name="connsiteY1-12" fmla="*/ 2048766 h 2048768"/>
                <a:gd name="connsiteX2-13" fmla="*/ 5521574 w 5679867"/>
                <a:gd name="connsiteY2-14" fmla="*/ 0 h 2048768"/>
                <a:gd name="connsiteX3-15" fmla="*/ 17818 w 5679867"/>
                <a:gd name="connsiteY3-16" fmla="*/ 13489 h 2048768"/>
              </a:gdLst>
              <a:ahLst/>
              <a:cxnLst>
                <a:cxn ang="0">
                  <a:pos x="connsiteX0-1" y="connsiteY0-2"/>
                </a:cxn>
                <a:cxn ang="0">
                  <a:pos x="connsiteX1-3" y="connsiteY1-4"/>
                </a:cxn>
                <a:cxn ang="0">
                  <a:pos x="connsiteX2-5" y="connsiteY2-6"/>
                </a:cxn>
                <a:cxn ang="0">
                  <a:pos x="connsiteX3-7" y="connsiteY3-8"/>
                </a:cxn>
              </a:cxnLst>
              <a:rect l="l" t="t" r="r" b="b"/>
              <a:pathLst>
                <a:path w="5679867" h="2048768">
                  <a:moveTo>
                    <a:pt x="17818" y="13489"/>
                  </a:moveTo>
                  <a:cubicBezTo>
                    <a:pt x="-265294" y="354950"/>
                    <a:pt x="2905609" y="2051014"/>
                    <a:pt x="3822902" y="2048766"/>
                  </a:cubicBezTo>
                  <a:cubicBezTo>
                    <a:pt x="4740195" y="2046518"/>
                    <a:pt x="6155755" y="339213"/>
                    <a:pt x="5521574" y="0"/>
                  </a:cubicBezTo>
                  <a:lnTo>
                    <a:pt x="17818" y="1348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iconfont-10796-5191278"/>
            <p:cNvSpPr>
              <a:spLocks noChangeAspect="1"/>
            </p:cNvSpPr>
            <p:nvPr/>
          </p:nvSpPr>
          <p:spPr bwMode="auto">
            <a:xfrm rot="7421609">
              <a:off x="9354028" y="-359513"/>
              <a:ext cx="1828861" cy="2057045"/>
            </a:xfrm>
            <a:custGeom>
              <a:avLst/>
              <a:gdLst>
                <a:gd name="T0" fmla="*/ 1 w 6827"/>
                <a:gd name="T1" fmla="*/ 851 h 7680"/>
                <a:gd name="T2" fmla="*/ 851 w 6827"/>
                <a:gd name="T3" fmla="*/ 0 h 7680"/>
                <a:gd name="T4" fmla="*/ 5977 w 6827"/>
                <a:gd name="T5" fmla="*/ 0 h 7680"/>
                <a:gd name="T6" fmla="*/ 6827 w 6827"/>
                <a:gd name="T7" fmla="*/ 851 h 7680"/>
                <a:gd name="T8" fmla="*/ 6827 w 6827"/>
                <a:gd name="T9" fmla="*/ 6829 h 7680"/>
                <a:gd name="T10" fmla="*/ 5977 w 6827"/>
                <a:gd name="T11" fmla="*/ 7680 h 7680"/>
                <a:gd name="T12" fmla="*/ 851 w 6827"/>
                <a:gd name="T13" fmla="*/ 7680 h 7680"/>
                <a:gd name="T14" fmla="*/ 1 w 6827"/>
                <a:gd name="T15" fmla="*/ 6829 h 7680"/>
                <a:gd name="T16" fmla="*/ 1 w 6827"/>
                <a:gd name="T17" fmla="*/ 851 h 7680"/>
                <a:gd name="T18" fmla="*/ 1281 w 6827"/>
                <a:gd name="T19" fmla="*/ 1707 h 7680"/>
                <a:gd name="T20" fmla="*/ 1705 w 6827"/>
                <a:gd name="T21" fmla="*/ 2133 h 7680"/>
                <a:gd name="T22" fmla="*/ 5123 w 6827"/>
                <a:gd name="T23" fmla="*/ 2133 h 7680"/>
                <a:gd name="T24" fmla="*/ 5547 w 6827"/>
                <a:gd name="T25" fmla="*/ 1707 h 7680"/>
                <a:gd name="T26" fmla="*/ 5123 w 6827"/>
                <a:gd name="T27" fmla="*/ 1280 h 7680"/>
                <a:gd name="T28" fmla="*/ 1705 w 6827"/>
                <a:gd name="T29" fmla="*/ 1280 h 7680"/>
                <a:gd name="T30" fmla="*/ 1281 w 6827"/>
                <a:gd name="T31" fmla="*/ 1707 h 7680"/>
                <a:gd name="T32" fmla="*/ 1281 w 6827"/>
                <a:gd name="T33" fmla="*/ 3413 h 7680"/>
                <a:gd name="T34" fmla="*/ 1707 w 6827"/>
                <a:gd name="T35" fmla="*/ 3840 h 7680"/>
                <a:gd name="T36" fmla="*/ 2134 w 6827"/>
                <a:gd name="T37" fmla="*/ 3413 h 7680"/>
                <a:gd name="T38" fmla="*/ 1707 w 6827"/>
                <a:gd name="T39" fmla="*/ 2987 h 7680"/>
                <a:gd name="T40" fmla="*/ 1281 w 6827"/>
                <a:gd name="T41" fmla="*/ 3413 h 7680"/>
                <a:gd name="T42" fmla="*/ 2987 w 6827"/>
                <a:gd name="T43" fmla="*/ 3413 h 7680"/>
                <a:gd name="T44" fmla="*/ 3414 w 6827"/>
                <a:gd name="T45" fmla="*/ 3840 h 7680"/>
                <a:gd name="T46" fmla="*/ 3841 w 6827"/>
                <a:gd name="T47" fmla="*/ 3413 h 7680"/>
                <a:gd name="T48" fmla="*/ 3414 w 6827"/>
                <a:gd name="T49" fmla="*/ 2987 h 7680"/>
                <a:gd name="T50" fmla="*/ 2987 w 6827"/>
                <a:gd name="T51" fmla="*/ 3413 h 7680"/>
                <a:gd name="T52" fmla="*/ 4694 w 6827"/>
                <a:gd name="T53" fmla="*/ 3413 h 7680"/>
                <a:gd name="T54" fmla="*/ 5121 w 6827"/>
                <a:gd name="T55" fmla="*/ 3840 h 7680"/>
                <a:gd name="T56" fmla="*/ 5547 w 6827"/>
                <a:gd name="T57" fmla="*/ 3413 h 7680"/>
                <a:gd name="T58" fmla="*/ 5121 w 6827"/>
                <a:gd name="T59" fmla="*/ 2987 h 7680"/>
                <a:gd name="T60" fmla="*/ 4694 w 6827"/>
                <a:gd name="T61" fmla="*/ 3413 h 7680"/>
                <a:gd name="T62" fmla="*/ 1281 w 6827"/>
                <a:gd name="T63" fmla="*/ 4693 h 7680"/>
                <a:gd name="T64" fmla="*/ 1707 w 6827"/>
                <a:gd name="T65" fmla="*/ 5120 h 7680"/>
                <a:gd name="T66" fmla="*/ 2134 w 6827"/>
                <a:gd name="T67" fmla="*/ 4693 h 7680"/>
                <a:gd name="T68" fmla="*/ 1707 w 6827"/>
                <a:gd name="T69" fmla="*/ 4267 h 7680"/>
                <a:gd name="T70" fmla="*/ 1281 w 6827"/>
                <a:gd name="T71" fmla="*/ 4693 h 7680"/>
                <a:gd name="T72" fmla="*/ 2987 w 6827"/>
                <a:gd name="T73" fmla="*/ 4693 h 7680"/>
                <a:gd name="T74" fmla="*/ 3414 w 6827"/>
                <a:gd name="T75" fmla="*/ 5120 h 7680"/>
                <a:gd name="T76" fmla="*/ 3841 w 6827"/>
                <a:gd name="T77" fmla="*/ 4693 h 7680"/>
                <a:gd name="T78" fmla="*/ 3414 w 6827"/>
                <a:gd name="T79" fmla="*/ 4267 h 7680"/>
                <a:gd name="T80" fmla="*/ 2987 w 6827"/>
                <a:gd name="T81" fmla="*/ 4693 h 7680"/>
                <a:gd name="T82" fmla="*/ 4694 w 6827"/>
                <a:gd name="T83" fmla="*/ 4693 h 7680"/>
                <a:gd name="T84" fmla="*/ 5121 w 6827"/>
                <a:gd name="T85" fmla="*/ 5120 h 7680"/>
                <a:gd name="T86" fmla="*/ 5547 w 6827"/>
                <a:gd name="T87" fmla="*/ 4693 h 7680"/>
                <a:gd name="T88" fmla="*/ 5121 w 6827"/>
                <a:gd name="T89" fmla="*/ 4267 h 7680"/>
                <a:gd name="T90" fmla="*/ 4694 w 6827"/>
                <a:gd name="T91" fmla="*/ 4693 h 7680"/>
                <a:gd name="T92" fmla="*/ 1281 w 6827"/>
                <a:gd name="T93" fmla="*/ 5973 h 7680"/>
                <a:gd name="T94" fmla="*/ 1707 w 6827"/>
                <a:gd name="T95" fmla="*/ 6400 h 7680"/>
                <a:gd name="T96" fmla="*/ 2134 w 6827"/>
                <a:gd name="T97" fmla="*/ 5973 h 7680"/>
                <a:gd name="T98" fmla="*/ 1707 w 6827"/>
                <a:gd name="T99" fmla="*/ 5547 h 7680"/>
                <a:gd name="T100" fmla="*/ 1281 w 6827"/>
                <a:gd name="T101" fmla="*/ 5973 h 7680"/>
                <a:gd name="T102" fmla="*/ 2987 w 6827"/>
                <a:gd name="T103" fmla="*/ 5973 h 7680"/>
                <a:gd name="T104" fmla="*/ 3414 w 6827"/>
                <a:gd name="T105" fmla="*/ 6400 h 7680"/>
                <a:gd name="T106" fmla="*/ 3841 w 6827"/>
                <a:gd name="T107" fmla="*/ 5973 h 7680"/>
                <a:gd name="T108" fmla="*/ 3414 w 6827"/>
                <a:gd name="T109" fmla="*/ 5547 h 7680"/>
                <a:gd name="T110" fmla="*/ 2987 w 6827"/>
                <a:gd name="T111" fmla="*/ 5973 h 7680"/>
                <a:gd name="T112" fmla="*/ 4694 w 6827"/>
                <a:gd name="T113" fmla="*/ 5973 h 7680"/>
                <a:gd name="T114" fmla="*/ 5121 w 6827"/>
                <a:gd name="T115" fmla="*/ 6400 h 7680"/>
                <a:gd name="T116" fmla="*/ 5547 w 6827"/>
                <a:gd name="T117" fmla="*/ 5973 h 7680"/>
                <a:gd name="T118" fmla="*/ 5121 w 6827"/>
                <a:gd name="T119" fmla="*/ 5547 h 7680"/>
                <a:gd name="T120" fmla="*/ 4694 w 6827"/>
                <a:gd name="T121" fmla="*/ 5973 h 7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827" h="7680">
                  <a:moveTo>
                    <a:pt x="1" y="851"/>
                  </a:moveTo>
                  <a:cubicBezTo>
                    <a:pt x="1" y="381"/>
                    <a:pt x="383" y="0"/>
                    <a:pt x="851" y="0"/>
                  </a:cubicBezTo>
                  <a:lnTo>
                    <a:pt x="5977" y="0"/>
                  </a:lnTo>
                  <a:cubicBezTo>
                    <a:pt x="6446" y="0"/>
                    <a:pt x="6827" y="381"/>
                    <a:pt x="6827" y="851"/>
                  </a:cubicBezTo>
                  <a:lnTo>
                    <a:pt x="6827" y="6829"/>
                  </a:lnTo>
                  <a:cubicBezTo>
                    <a:pt x="6827" y="7299"/>
                    <a:pt x="6446" y="7680"/>
                    <a:pt x="5977" y="7680"/>
                  </a:cubicBezTo>
                  <a:lnTo>
                    <a:pt x="851" y="7680"/>
                  </a:lnTo>
                  <a:cubicBezTo>
                    <a:pt x="381" y="7680"/>
                    <a:pt x="0" y="7299"/>
                    <a:pt x="1" y="6829"/>
                  </a:cubicBezTo>
                  <a:lnTo>
                    <a:pt x="1" y="851"/>
                  </a:lnTo>
                  <a:close/>
                  <a:moveTo>
                    <a:pt x="1281" y="1707"/>
                  </a:moveTo>
                  <a:cubicBezTo>
                    <a:pt x="1281" y="1944"/>
                    <a:pt x="1471" y="2133"/>
                    <a:pt x="1705" y="2133"/>
                  </a:cubicBezTo>
                  <a:lnTo>
                    <a:pt x="5123" y="2133"/>
                  </a:lnTo>
                  <a:cubicBezTo>
                    <a:pt x="5353" y="2133"/>
                    <a:pt x="5547" y="1942"/>
                    <a:pt x="5547" y="1707"/>
                  </a:cubicBezTo>
                  <a:cubicBezTo>
                    <a:pt x="5547" y="1469"/>
                    <a:pt x="5357" y="1280"/>
                    <a:pt x="5123" y="1280"/>
                  </a:cubicBezTo>
                  <a:lnTo>
                    <a:pt x="1705" y="1280"/>
                  </a:lnTo>
                  <a:cubicBezTo>
                    <a:pt x="1475" y="1280"/>
                    <a:pt x="1281" y="1471"/>
                    <a:pt x="1281" y="1707"/>
                  </a:cubicBezTo>
                  <a:close/>
                  <a:moveTo>
                    <a:pt x="1281" y="3413"/>
                  </a:moveTo>
                  <a:cubicBezTo>
                    <a:pt x="1281" y="3651"/>
                    <a:pt x="1472" y="3840"/>
                    <a:pt x="1707" y="3840"/>
                  </a:cubicBezTo>
                  <a:cubicBezTo>
                    <a:pt x="1945" y="3840"/>
                    <a:pt x="2134" y="3649"/>
                    <a:pt x="2134" y="3413"/>
                  </a:cubicBezTo>
                  <a:cubicBezTo>
                    <a:pt x="2134" y="3176"/>
                    <a:pt x="1943" y="2987"/>
                    <a:pt x="1707" y="2987"/>
                  </a:cubicBezTo>
                  <a:cubicBezTo>
                    <a:pt x="1470" y="2987"/>
                    <a:pt x="1281" y="3178"/>
                    <a:pt x="1281" y="3413"/>
                  </a:cubicBezTo>
                  <a:close/>
                  <a:moveTo>
                    <a:pt x="2987" y="3413"/>
                  </a:moveTo>
                  <a:cubicBezTo>
                    <a:pt x="2987" y="3651"/>
                    <a:pt x="3178" y="3840"/>
                    <a:pt x="3414" y="3840"/>
                  </a:cubicBezTo>
                  <a:cubicBezTo>
                    <a:pt x="3651" y="3840"/>
                    <a:pt x="3841" y="3649"/>
                    <a:pt x="3841" y="3413"/>
                  </a:cubicBezTo>
                  <a:cubicBezTo>
                    <a:pt x="3841" y="3176"/>
                    <a:pt x="3650" y="2987"/>
                    <a:pt x="3414" y="2987"/>
                  </a:cubicBezTo>
                  <a:cubicBezTo>
                    <a:pt x="3177" y="2987"/>
                    <a:pt x="2987" y="3178"/>
                    <a:pt x="2987" y="3413"/>
                  </a:cubicBezTo>
                  <a:close/>
                  <a:moveTo>
                    <a:pt x="4694" y="3413"/>
                  </a:moveTo>
                  <a:cubicBezTo>
                    <a:pt x="4694" y="3651"/>
                    <a:pt x="4885" y="3840"/>
                    <a:pt x="5121" y="3840"/>
                  </a:cubicBezTo>
                  <a:cubicBezTo>
                    <a:pt x="5358" y="3840"/>
                    <a:pt x="5547" y="3649"/>
                    <a:pt x="5547" y="3413"/>
                  </a:cubicBezTo>
                  <a:cubicBezTo>
                    <a:pt x="5547" y="3176"/>
                    <a:pt x="5356" y="2987"/>
                    <a:pt x="5121" y="2987"/>
                  </a:cubicBezTo>
                  <a:cubicBezTo>
                    <a:pt x="4883" y="2987"/>
                    <a:pt x="4694" y="3178"/>
                    <a:pt x="4694" y="3413"/>
                  </a:cubicBezTo>
                  <a:close/>
                  <a:moveTo>
                    <a:pt x="1281" y="4693"/>
                  </a:moveTo>
                  <a:cubicBezTo>
                    <a:pt x="1281" y="4931"/>
                    <a:pt x="1472" y="5120"/>
                    <a:pt x="1707" y="5120"/>
                  </a:cubicBezTo>
                  <a:cubicBezTo>
                    <a:pt x="1945" y="5120"/>
                    <a:pt x="2134" y="4929"/>
                    <a:pt x="2134" y="4693"/>
                  </a:cubicBezTo>
                  <a:cubicBezTo>
                    <a:pt x="2134" y="4456"/>
                    <a:pt x="1943" y="4267"/>
                    <a:pt x="1707" y="4267"/>
                  </a:cubicBezTo>
                  <a:cubicBezTo>
                    <a:pt x="1470" y="4267"/>
                    <a:pt x="1281" y="4458"/>
                    <a:pt x="1281" y="4693"/>
                  </a:cubicBezTo>
                  <a:close/>
                  <a:moveTo>
                    <a:pt x="2987" y="4693"/>
                  </a:moveTo>
                  <a:cubicBezTo>
                    <a:pt x="2987" y="4931"/>
                    <a:pt x="3178" y="5120"/>
                    <a:pt x="3414" y="5120"/>
                  </a:cubicBezTo>
                  <a:cubicBezTo>
                    <a:pt x="3651" y="5120"/>
                    <a:pt x="3841" y="4929"/>
                    <a:pt x="3841" y="4693"/>
                  </a:cubicBezTo>
                  <a:cubicBezTo>
                    <a:pt x="3841" y="4456"/>
                    <a:pt x="3650" y="4267"/>
                    <a:pt x="3414" y="4267"/>
                  </a:cubicBezTo>
                  <a:cubicBezTo>
                    <a:pt x="3177" y="4267"/>
                    <a:pt x="2987" y="4458"/>
                    <a:pt x="2987" y="4693"/>
                  </a:cubicBezTo>
                  <a:close/>
                  <a:moveTo>
                    <a:pt x="4694" y="4693"/>
                  </a:moveTo>
                  <a:cubicBezTo>
                    <a:pt x="4694" y="4931"/>
                    <a:pt x="4885" y="5120"/>
                    <a:pt x="5121" y="5120"/>
                  </a:cubicBezTo>
                  <a:cubicBezTo>
                    <a:pt x="5358" y="5120"/>
                    <a:pt x="5547" y="4929"/>
                    <a:pt x="5547" y="4693"/>
                  </a:cubicBezTo>
                  <a:cubicBezTo>
                    <a:pt x="5547" y="4456"/>
                    <a:pt x="5356" y="4267"/>
                    <a:pt x="5121" y="4267"/>
                  </a:cubicBezTo>
                  <a:cubicBezTo>
                    <a:pt x="4883" y="4267"/>
                    <a:pt x="4694" y="4458"/>
                    <a:pt x="4694" y="4693"/>
                  </a:cubicBezTo>
                  <a:close/>
                  <a:moveTo>
                    <a:pt x="1281" y="5973"/>
                  </a:moveTo>
                  <a:cubicBezTo>
                    <a:pt x="1281" y="6211"/>
                    <a:pt x="1472" y="6400"/>
                    <a:pt x="1707" y="6400"/>
                  </a:cubicBezTo>
                  <a:cubicBezTo>
                    <a:pt x="1945" y="6400"/>
                    <a:pt x="2134" y="6209"/>
                    <a:pt x="2134" y="5973"/>
                  </a:cubicBezTo>
                  <a:cubicBezTo>
                    <a:pt x="2134" y="5736"/>
                    <a:pt x="1943" y="5547"/>
                    <a:pt x="1707" y="5547"/>
                  </a:cubicBezTo>
                  <a:cubicBezTo>
                    <a:pt x="1470" y="5547"/>
                    <a:pt x="1281" y="5738"/>
                    <a:pt x="1281" y="5973"/>
                  </a:cubicBezTo>
                  <a:close/>
                  <a:moveTo>
                    <a:pt x="2987" y="5973"/>
                  </a:moveTo>
                  <a:cubicBezTo>
                    <a:pt x="2987" y="6211"/>
                    <a:pt x="3178" y="6400"/>
                    <a:pt x="3414" y="6400"/>
                  </a:cubicBezTo>
                  <a:cubicBezTo>
                    <a:pt x="3651" y="6400"/>
                    <a:pt x="3841" y="6209"/>
                    <a:pt x="3841" y="5973"/>
                  </a:cubicBezTo>
                  <a:cubicBezTo>
                    <a:pt x="3841" y="5736"/>
                    <a:pt x="3650" y="5547"/>
                    <a:pt x="3414" y="5547"/>
                  </a:cubicBezTo>
                  <a:cubicBezTo>
                    <a:pt x="3177" y="5547"/>
                    <a:pt x="2987" y="5738"/>
                    <a:pt x="2987" y="5973"/>
                  </a:cubicBezTo>
                  <a:close/>
                  <a:moveTo>
                    <a:pt x="4694" y="5973"/>
                  </a:moveTo>
                  <a:cubicBezTo>
                    <a:pt x="4694" y="6211"/>
                    <a:pt x="4885" y="6400"/>
                    <a:pt x="5121" y="6400"/>
                  </a:cubicBezTo>
                  <a:cubicBezTo>
                    <a:pt x="5358" y="6400"/>
                    <a:pt x="5547" y="6209"/>
                    <a:pt x="5547" y="5973"/>
                  </a:cubicBezTo>
                  <a:cubicBezTo>
                    <a:pt x="5547" y="5736"/>
                    <a:pt x="5356" y="5547"/>
                    <a:pt x="5121" y="5547"/>
                  </a:cubicBezTo>
                  <a:cubicBezTo>
                    <a:pt x="4883" y="5547"/>
                    <a:pt x="4694" y="5738"/>
                    <a:pt x="4694" y="5973"/>
                  </a:cubicBezTo>
                  <a:close/>
                </a:path>
              </a:pathLst>
            </a:custGeom>
            <a:solidFill>
              <a:srgbClr val="FECE3C"/>
            </a:solidFill>
            <a:ln>
              <a:noFill/>
            </a:ln>
          </p:spPr>
          <p:txBody>
            <a:bodyPr/>
            <a:lstStyle/>
            <a:p>
              <a:endParaRPr lang="zh-CN" altLang="en-US"/>
            </a:p>
          </p:txBody>
        </p:sp>
      </p:grpSp>
      <p:sp>
        <p:nvSpPr>
          <p:cNvPr id="40" name="文本框 39"/>
          <p:cNvSpPr txBox="1"/>
          <p:nvPr/>
        </p:nvSpPr>
        <p:spPr>
          <a:xfrm>
            <a:off x="812694" y="1905506"/>
            <a:ext cx="6091985" cy="3046988"/>
          </a:xfrm>
          <a:prstGeom prst="rect">
            <a:avLst/>
          </a:prstGeom>
          <a:noFill/>
        </p:spPr>
        <p:txBody>
          <a:bodyPr wrap="square">
            <a:spAutoFit/>
          </a:bodyPr>
          <a:lstStyle>
            <a:defPPr>
              <a:defRPr lang="zh-CN"/>
            </a:defPPr>
            <a:lvl1pPr>
              <a:lnSpc>
                <a:spcPts val="8600"/>
              </a:lnSpc>
              <a:defRPr sz="13800">
                <a:solidFill>
                  <a:schemeClr val="bg1"/>
                </a:solidFill>
                <a:latin typeface="汉仪雅酷黑 75W" panose="020B0804020202020204" pitchFamily="34" charset="-122"/>
                <a:ea typeface="汉仪雅酷黑 75W" panose="020B0804020202020204" pitchFamily="34" charset="-122"/>
              </a:defRPr>
            </a:lvl1pPr>
          </a:lstStyle>
          <a:p>
            <a:pPr>
              <a:lnSpc>
                <a:spcPct val="100000"/>
              </a:lnSpc>
            </a:pPr>
            <a:r>
              <a:rPr lang="zh-CN" altLang="en-US" sz="9600" spc="600">
                <a:solidFill>
                  <a:schemeClr val="tx1">
                    <a:lumMod val="85000"/>
                    <a:lumOff val="15000"/>
                  </a:schemeClr>
                </a:solidFill>
              </a:rPr>
              <a:t>经营</a:t>
            </a:r>
            <a:endParaRPr lang="en-US" altLang="zh-CN" sz="9600" spc="600">
              <a:solidFill>
                <a:schemeClr val="tx1">
                  <a:lumMod val="85000"/>
                  <a:lumOff val="15000"/>
                </a:schemeClr>
              </a:solidFill>
            </a:endParaRPr>
          </a:p>
          <a:p>
            <a:pPr>
              <a:lnSpc>
                <a:spcPct val="100000"/>
              </a:lnSpc>
            </a:pPr>
            <a:r>
              <a:rPr lang="zh-CN" altLang="en-US" sz="9600" spc="600">
                <a:solidFill>
                  <a:schemeClr val="tx1">
                    <a:lumMod val="85000"/>
                    <a:lumOff val="15000"/>
                  </a:schemeClr>
                </a:solidFill>
              </a:rPr>
              <a:t>分析报告</a:t>
            </a:r>
            <a:endParaRPr lang="zh-CN" altLang="en-US" sz="9600" spc="600" dirty="0">
              <a:solidFill>
                <a:schemeClr val="tx1">
                  <a:lumMod val="85000"/>
                  <a:lumOff val="15000"/>
                </a:schemeClr>
              </a:solidFill>
            </a:endParaRPr>
          </a:p>
        </p:txBody>
      </p:sp>
      <p:sp>
        <p:nvSpPr>
          <p:cNvPr id="41" name="矩形 40"/>
          <p:cNvSpPr/>
          <p:nvPr/>
        </p:nvSpPr>
        <p:spPr>
          <a:xfrm>
            <a:off x="874221" y="5445224"/>
            <a:ext cx="3686560" cy="706755"/>
          </a:xfrm>
          <a:prstGeom prst="rect">
            <a:avLst/>
          </a:prstGeom>
        </p:spPr>
        <p:txBody>
          <a:bodyPr wrap="square">
            <a:spAutoFit/>
          </a:bodyPr>
          <a:lstStyle/>
          <a:p>
            <a:pPr>
              <a:defRPr/>
            </a:pPr>
            <a:r>
              <a:rPr lang="zh-CN" altLang="en-US" sz="2000" b="1" kern="0">
                <a:ln w="3175">
                  <a:noFill/>
                </a:ln>
                <a:solidFill>
                  <a:schemeClr val="tx1">
                    <a:lumMod val="85000"/>
                    <a:lumOff val="15000"/>
                  </a:schemeClr>
                </a:solidFill>
                <a:latin typeface="汉仪雅酷黑 75W" panose="020B0804020202020204" pitchFamily="34" charset="-122"/>
                <a:ea typeface="汉仪雅酷黑 75W" panose="020B0804020202020204" pitchFamily="34" charset="-122"/>
                <a:cs typeface="+mn-ea"/>
                <a:sym typeface="+mn-lt"/>
              </a:rPr>
              <a:t>汇报人：喜爱</a:t>
            </a:r>
            <a:r>
              <a:rPr lang="en-US" altLang="zh-CN" sz="2000" b="1" kern="0">
                <a:ln w="3175">
                  <a:noFill/>
                </a:ln>
                <a:solidFill>
                  <a:schemeClr val="tx1">
                    <a:lumMod val="85000"/>
                    <a:lumOff val="15000"/>
                  </a:schemeClr>
                </a:solidFill>
                <a:latin typeface="汉仪雅酷黑 75W" panose="020B0804020202020204" pitchFamily="34" charset="-122"/>
                <a:ea typeface="汉仪雅酷黑 75W" panose="020B0804020202020204" pitchFamily="34" charset="-122"/>
                <a:cs typeface="+mn-ea"/>
                <a:sym typeface="+mn-lt"/>
              </a:rPr>
              <a:t>PPT      </a:t>
            </a:r>
          </a:p>
          <a:p>
            <a:pPr>
              <a:defRPr/>
            </a:pPr>
            <a:r>
              <a:rPr lang="zh-CN" altLang="en-US" sz="2000" b="1" kern="0">
                <a:ln w="3175">
                  <a:noFill/>
                </a:ln>
                <a:solidFill>
                  <a:schemeClr val="tx1">
                    <a:lumMod val="85000"/>
                    <a:lumOff val="15000"/>
                  </a:schemeClr>
                </a:solidFill>
                <a:latin typeface="汉仪雅酷黑 75W" panose="020B0804020202020204" pitchFamily="34" charset="-122"/>
                <a:ea typeface="汉仪雅酷黑 75W" panose="020B0804020202020204" pitchFamily="34" charset="-122"/>
                <a:cs typeface="+mn-ea"/>
                <a:sym typeface="+mn-lt"/>
              </a:rPr>
              <a:t>汇报时间：</a:t>
            </a:r>
            <a:r>
              <a:rPr lang="en-US" altLang="zh-CN" sz="2000" b="1" kern="0">
                <a:ln w="3175">
                  <a:noFill/>
                </a:ln>
                <a:solidFill>
                  <a:schemeClr val="tx1">
                    <a:lumMod val="85000"/>
                    <a:lumOff val="15000"/>
                  </a:schemeClr>
                </a:solidFill>
                <a:latin typeface="汉仪雅酷黑 75W" panose="020B0804020202020204" pitchFamily="34" charset="-122"/>
                <a:ea typeface="汉仪雅酷黑 75W" panose="020B0804020202020204" pitchFamily="34" charset="-122"/>
                <a:cs typeface="+mn-ea"/>
                <a:sym typeface="+mn-lt"/>
              </a:rPr>
              <a:t>2021.X.XX</a:t>
            </a:r>
            <a:endParaRPr lang="en-US" altLang="zh-CN" sz="2000" b="1" kern="0" dirty="0">
              <a:ln w="3175">
                <a:noFill/>
              </a:ln>
              <a:solidFill>
                <a:schemeClr val="tx1">
                  <a:lumMod val="85000"/>
                  <a:lumOff val="15000"/>
                </a:schemeClr>
              </a:solidFill>
              <a:latin typeface="汉仪雅酷黑 75W" panose="020B0804020202020204" pitchFamily="34" charset="-122"/>
              <a:ea typeface="汉仪雅酷黑 75W" panose="020B0804020202020204" pitchFamily="34" charset="-122"/>
              <a:cs typeface="+mn-ea"/>
              <a:sym typeface="+mn-lt"/>
            </a:endParaRPr>
          </a:p>
        </p:txBody>
      </p:sp>
      <p:sp>
        <p:nvSpPr>
          <p:cNvPr id="44" name="矩形 43"/>
          <p:cNvSpPr/>
          <p:nvPr/>
        </p:nvSpPr>
        <p:spPr>
          <a:xfrm>
            <a:off x="985838" y="5339467"/>
            <a:ext cx="1692000" cy="72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sp>
        <p:nvSpPr>
          <p:cNvPr id="52" name="文本框 51"/>
          <p:cNvSpPr txBox="1"/>
          <p:nvPr/>
        </p:nvSpPr>
        <p:spPr>
          <a:xfrm>
            <a:off x="812694" y="692696"/>
            <a:ext cx="2623949" cy="1015663"/>
          </a:xfrm>
          <a:prstGeom prst="rect">
            <a:avLst/>
          </a:prstGeom>
          <a:noFill/>
        </p:spPr>
        <p:txBody>
          <a:bodyPr wrap="square">
            <a:spAutoFit/>
          </a:bodyPr>
          <a:lstStyle>
            <a:defPPr>
              <a:defRPr lang="zh-CN"/>
            </a:defPPr>
            <a:lvl1pPr>
              <a:lnSpc>
                <a:spcPct val="100000"/>
              </a:lnSpc>
              <a:defRPr sz="8000">
                <a:latin typeface="汉仪雅酷黑 75W" panose="020B0804020202020204" pitchFamily="34" charset="-122"/>
                <a:ea typeface="汉仪雅酷黑 75W" panose="020B0804020202020204" pitchFamily="34" charset="-122"/>
              </a:defRPr>
            </a:lvl1pPr>
          </a:lstStyle>
          <a:p>
            <a:r>
              <a:rPr lang="en-US" altLang="zh-CN" sz="6000">
                <a:solidFill>
                  <a:schemeClr val="tx1">
                    <a:lumMod val="85000"/>
                    <a:lumOff val="15000"/>
                  </a:schemeClr>
                </a:solidFill>
              </a:rPr>
              <a:t>2021</a:t>
            </a:r>
          </a:p>
        </p:txBody>
      </p:sp>
      <p:sp>
        <p:nvSpPr>
          <p:cNvPr id="53" name="矩形 52"/>
          <p:cNvSpPr/>
          <p:nvPr/>
        </p:nvSpPr>
        <p:spPr>
          <a:xfrm>
            <a:off x="972831" y="711469"/>
            <a:ext cx="720000" cy="72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sp>
        <p:nvSpPr>
          <p:cNvPr id="54" name="矩形 53"/>
          <p:cNvSpPr/>
          <p:nvPr/>
        </p:nvSpPr>
        <p:spPr>
          <a:xfrm>
            <a:off x="1997501" y="1590282"/>
            <a:ext cx="720000" cy="72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pic>
        <p:nvPicPr>
          <p:cNvPr id="55" name="企业激进励志团结的配乐">
            <a:hlinkClick r:id="" action="ppaction://media"/>
          </p:cNvPr>
          <p:cNvPicPr>
            <a:picLocks noChangeAspect="1"/>
          </p:cNvPicPr>
          <p:nvPr>
            <a:audioFile r:link="rId2"/>
            <p:extLst>
              <p:ext uri="{DAA4B4D4-6D71-4841-9C94-3DE7FCFB9230}">
                <p14:media xmlns:p14="http://schemas.microsoft.com/office/powerpoint/2010/main" r:embed="rId3">
                  <p14:trim st="18240"/>
                </p14:media>
              </p:ext>
            </p:extLst>
          </p:nvPr>
        </p:nvPicPr>
        <p:blipFill>
          <a:blip r:embed="rId10"/>
          <a:stretch>
            <a:fillRect/>
          </a:stretch>
        </p:blipFill>
        <p:spPr>
          <a:xfrm>
            <a:off x="1424916" y="-1658557"/>
            <a:ext cx="609600" cy="6096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5"/>
                                        </p:tgtEl>
                                      </p:cBhvr>
                                    </p:cmd>
                                  </p:childTnLst>
                                </p:cTn>
                              </p:par>
                            </p:childTnLst>
                          </p:cTn>
                        </p:par>
                        <p:par>
                          <p:cTn id="7" fill="hold">
                            <p:stCondLst>
                              <p:cond delay="0"/>
                            </p:stCondLst>
                            <p:childTnLst>
                              <p:par>
                                <p:cTn id="8" presetID="16" presetClass="entr" presetSubtype="21" fill="hold" grpId="0" nodeType="after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750"/>
                                        <p:tgtEl>
                                          <p:spTgt spid="12"/>
                                        </p:tgtEl>
                                      </p:cBhvr>
                                    </p:animEffect>
                                  </p:childTnLst>
                                </p:cTn>
                              </p:par>
                            </p:childTnLst>
                          </p:cTn>
                        </p:par>
                        <p:par>
                          <p:cTn id="11" fill="hold">
                            <p:stCondLst>
                              <p:cond delay="1000"/>
                            </p:stCondLst>
                            <p:childTnLst>
                              <p:par>
                                <p:cTn id="12" presetID="22" presetClass="entr" presetSubtype="4" fill="hold" nodeType="afterEffect">
                                  <p:stCondLst>
                                    <p:cond delay="0"/>
                                  </p:stCondLst>
                                  <p:childTnLst>
                                    <p:set>
                                      <p:cBhvr>
                                        <p:cTn id="13" dur="1" fill="hold">
                                          <p:stCondLst>
                                            <p:cond delay="0"/>
                                          </p:stCondLst>
                                        </p:cTn>
                                        <p:tgtEl>
                                          <p:spTgt spid="46"/>
                                        </p:tgtEl>
                                        <p:attrNameLst>
                                          <p:attrName>style.visibility</p:attrName>
                                        </p:attrNameLst>
                                      </p:cBhvr>
                                      <p:to>
                                        <p:strVal val="visible"/>
                                      </p:to>
                                    </p:set>
                                    <p:animEffect transition="in" filter="wipe(down)">
                                      <p:cBhvr>
                                        <p:cTn id="14" dur="750"/>
                                        <p:tgtEl>
                                          <p:spTgt spid="46"/>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750"/>
                                        <p:tgtEl>
                                          <p:spTgt spid="2"/>
                                        </p:tgtEl>
                                      </p:cBhvr>
                                    </p:animEffect>
                                    <p:anim calcmode="lin" valueType="num">
                                      <p:cBhvr>
                                        <p:cTn id="19" dur="750" fill="hold"/>
                                        <p:tgtEl>
                                          <p:spTgt spid="2"/>
                                        </p:tgtEl>
                                        <p:attrNameLst>
                                          <p:attrName>ppt_x</p:attrName>
                                        </p:attrNameLst>
                                      </p:cBhvr>
                                      <p:tavLst>
                                        <p:tav tm="0">
                                          <p:val>
                                            <p:strVal val="#ppt_x"/>
                                          </p:val>
                                        </p:tav>
                                        <p:tav tm="100000">
                                          <p:val>
                                            <p:strVal val="#ppt_x"/>
                                          </p:val>
                                        </p:tav>
                                      </p:tavLst>
                                    </p:anim>
                                    <p:anim calcmode="lin" valueType="num">
                                      <p:cBhvr>
                                        <p:cTn id="20" dur="750" fill="hold"/>
                                        <p:tgtEl>
                                          <p:spTgt spid="2"/>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750"/>
                                        <p:tgtEl>
                                          <p:spTgt spid="25"/>
                                        </p:tgtEl>
                                      </p:cBhvr>
                                    </p:animEffect>
                                    <p:anim calcmode="lin" valueType="num">
                                      <p:cBhvr>
                                        <p:cTn id="25" dur="750" fill="hold"/>
                                        <p:tgtEl>
                                          <p:spTgt spid="25"/>
                                        </p:tgtEl>
                                        <p:attrNameLst>
                                          <p:attrName>ppt_x</p:attrName>
                                        </p:attrNameLst>
                                      </p:cBhvr>
                                      <p:tavLst>
                                        <p:tav tm="0">
                                          <p:val>
                                            <p:strVal val="#ppt_x"/>
                                          </p:val>
                                        </p:tav>
                                        <p:tav tm="100000">
                                          <p:val>
                                            <p:strVal val="#ppt_x"/>
                                          </p:val>
                                        </p:tav>
                                      </p:tavLst>
                                    </p:anim>
                                    <p:anim calcmode="lin" valueType="num">
                                      <p:cBhvr>
                                        <p:cTn id="26" dur="75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4000"/>
                            </p:stCondLst>
                            <p:childTnLst>
                              <p:par>
                                <p:cTn id="28" presetID="10" presetClass="entr" presetSubtype="0" fill="hold" nodeType="after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750"/>
                                        <p:tgtEl>
                                          <p:spTgt spid="3"/>
                                        </p:tgtEl>
                                      </p:cBhvr>
                                    </p:animEffect>
                                  </p:childTnLst>
                                </p:cTn>
                              </p:par>
                            </p:childTnLst>
                          </p:cTn>
                        </p:par>
                        <p:par>
                          <p:cTn id="31" fill="hold">
                            <p:stCondLst>
                              <p:cond delay="5000"/>
                            </p:stCondLst>
                            <p:childTnLst>
                              <p:par>
                                <p:cTn id="32" presetID="53" presetClass="entr" presetSubtype="16" fill="hold" grpId="0" nodeType="afterEffect">
                                  <p:stCondLst>
                                    <p:cond delay="0"/>
                                  </p:stCondLst>
                                  <p:childTnLst>
                                    <p:set>
                                      <p:cBhvr>
                                        <p:cTn id="33" dur="1" fill="hold">
                                          <p:stCondLst>
                                            <p:cond delay="0"/>
                                          </p:stCondLst>
                                        </p:cTn>
                                        <p:tgtEl>
                                          <p:spTgt spid="40"/>
                                        </p:tgtEl>
                                        <p:attrNameLst>
                                          <p:attrName>style.visibility</p:attrName>
                                        </p:attrNameLst>
                                      </p:cBhvr>
                                      <p:to>
                                        <p:strVal val="visible"/>
                                      </p:to>
                                    </p:set>
                                    <p:anim calcmode="lin" valueType="num">
                                      <p:cBhvr>
                                        <p:cTn id="34" dur="750" fill="hold"/>
                                        <p:tgtEl>
                                          <p:spTgt spid="40"/>
                                        </p:tgtEl>
                                        <p:attrNameLst>
                                          <p:attrName>ppt_w</p:attrName>
                                        </p:attrNameLst>
                                      </p:cBhvr>
                                      <p:tavLst>
                                        <p:tav tm="0">
                                          <p:val>
                                            <p:fltVal val="0"/>
                                          </p:val>
                                        </p:tav>
                                        <p:tav tm="100000">
                                          <p:val>
                                            <p:strVal val="#ppt_w"/>
                                          </p:val>
                                        </p:tav>
                                      </p:tavLst>
                                    </p:anim>
                                    <p:anim calcmode="lin" valueType="num">
                                      <p:cBhvr>
                                        <p:cTn id="35" dur="750" fill="hold"/>
                                        <p:tgtEl>
                                          <p:spTgt spid="40"/>
                                        </p:tgtEl>
                                        <p:attrNameLst>
                                          <p:attrName>ppt_h</p:attrName>
                                        </p:attrNameLst>
                                      </p:cBhvr>
                                      <p:tavLst>
                                        <p:tav tm="0">
                                          <p:val>
                                            <p:fltVal val="0"/>
                                          </p:val>
                                        </p:tav>
                                        <p:tav tm="100000">
                                          <p:val>
                                            <p:strVal val="#ppt_h"/>
                                          </p:val>
                                        </p:tav>
                                      </p:tavLst>
                                    </p:anim>
                                    <p:animEffect transition="in" filter="fade">
                                      <p:cBhvr>
                                        <p:cTn id="36" dur="750"/>
                                        <p:tgtEl>
                                          <p:spTgt spid="40"/>
                                        </p:tgtEl>
                                      </p:cBhvr>
                                    </p:animEffect>
                                  </p:childTnLst>
                                </p:cTn>
                              </p:par>
                            </p:childTnLst>
                          </p:cTn>
                        </p:par>
                        <p:par>
                          <p:cTn id="37" fill="hold">
                            <p:stCondLst>
                              <p:cond delay="6000"/>
                            </p:stCondLst>
                            <p:childTnLst>
                              <p:par>
                                <p:cTn id="38" presetID="42" presetClass="entr" presetSubtype="0" fill="hold" grpId="0" nodeType="after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750"/>
                                        <p:tgtEl>
                                          <p:spTgt spid="41"/>
                                        </p:tgtEl>
                                      </p:cBhvr>
                                    </p:animEffect>
                                    <p:anim calcmode="lin" valueType="num">
                                      <p:cBhvr>
                                        <p:cTn id="41" dur="750" fill="hold"/>
                                        <p:tgtEl>
                                          <p:spTgt spid="41"/>
                                        </p:tgtEl>
                                        <p:attrNameLst>
                                          <p:attrName>ppt_x</p:attrName>
                                        </p:attrNameLst>
                                      </p:cBhvr>
                                      <p:tavLst>
                                        <p:tav tm="0">
                                          <p:val>
                                            <p:strVal val="#ppt_x"/>
                                          </p:val>
                                        </p:tav>
                                        <p:tav tm="100000">
                                          <p:val>
                                            <p:strVal val="#ppt_x"/>
                                          </p:val>
                                        </p:tav>
                                      </p:tavLst>
                                    </p:anim>
                                    <p:anim calcmode="lin" valueType="num">
                                      <p:cBhvr>
                                        <p:cTn id="42" dur="750" fill="hold"/>
                                        <p:tgtEl>
                                          <p:spTgt spid="41"/>
                                        </p:tgtEl>
                                        <p:attrNameLst>
                                          <p:attrName>ppt_y</p:attrName>
                                        </p:attrNameLst>
                                      </p:cBhvr>
                                      <p:tavLst>
                                        <p:tav tm="0">
                                          <p:val>
                                            <p:strVal val="#ppt_y+.1"/>
                                          </p:val>
                                        </p:tav>
                                        <p:tav tm="100000">
                                          <p:val>
                                            <p:strVal val="#ppt_y"/>
                                          </p:val>
                                        </p:tav>
                                      </p:tavLst>
                                    </p:anim>
                                  </p:childTnLst>
                                </p:cTn>
                              </p:par>
                            </p:childTnLst>
                          </p:cTn>
                        </p:par>
                        <p:par>
                          <p:cTn id="43" fill="hold">
                            <p:stCondLst>
                              <p:cond delay="7000"/>
                            </p:stCondLst>
                            <p:childTnLst>
                              <p:par>
                                <p:cTn id="44" presetID="16" presetClass="entr" presetSubtype="21"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barn(inVertical)">
                                      <p:cBhvr>
                                        <p:cTn id="46" dur="750"/>
                                        <p:tgtEl>
                                          <p:spTgt spid="52"/>
                                        </p:tgtEl>
                                      </p:cBhvr>
                                    </p:animEffect>
                                  </p:childTnLst>
                                </p:cTn>
                              </p:par>
                            </p:childTnLst>
                          </p:cTn>
                        </p:par>
                        <p:par>
                          <p:cTn id="47" fill="hold">
                            <p:stCondLst>
                              <p:cond delay="800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750"/>
                                        <p:tgtEl>
                                          <p:spTgt spid="53"/>
                                        </p:tgtEl>
                                      </p:cBhvr>
                                    </p:animEffect>
                                  </p:childTnLst>
                                </p:cTn>
                              </p:par>
                            </p:childTnLst>
                          </p:cTn>
                        </p:par>
                        <p:par>
                          <p:cTn id="51" fill="hold">
                            <p:stCondLst>
                              <p:cond delay="9000"/>
                            </p:stCondLst>
                            <p:childTnLst>
                              <p:par>
                                <p:cTn id="52" presetID="10" presetClass="entr" presetSubtype="0" fill="hold" grpId="0" nodeType="afterEffect">
                                  <p:stCondLst>
                                    <p:cond delay="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750"/>
                                        <p:tgtEl>
                                          <p:spTgt spid="54"/>
                                        </p:tgtEl>
                                      </p:cBhvr>
                                    </p:animEffect>
                                  </p:childTnLst>
                                </p:cTn>
                              </p:par>
                            </p:childTnLst>
                          </p:cTn>
                        </p:par>
                        <p:par>
                          <p:cTn id="55" fill="hold">
                            <p:stCondLst>
                              <p:cond delay="10000"/>
                            </p:stCondLst>
                            <p:childTnLst>
                              <p:par>
                                <p:cTn id="56" presetID="10" presetClass="entr" presetSubtype="0" fill="hold" grpId="0" nodeType="afterEffect">
                                  <p:stCondLst>
                                    <p:cond delay="0"/>
                                  </p:stCondLst>
                                  <p:childTnLst>
                                    <p:set>
                                      <p:cBhvr>
                                        <p:cTn id="57" dur="1" fill="hold">
                                          <p:stCondLst>
                                            <p:cond delay="0"/>
                                          </p:stCondLst>
                                        </p:cTn>
                                        <p:tgtEl>
                                          <p:spTgt spid="44"/>
                                        </p:tgtEl>
                                        <p:attrNameLst>
                                          <p:attrName>style.visibility</p:attrName>
                                        </p:attrNameLst>
                                      </p:cBhvr>
                                      <p:to>
                                        <p:strVal val="visible"/>
                                      </p:to>
                                    </p:set>
                                    <p:animEffect transition="in" filter="fade">
                                      <p:cBhvr>
                                        <p:cTn id="58"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59" repeatCount="indefinite" fill="remove" display="0">
                  <p:stCondLst>
                    <p:cond delay="indefinite"/>
                  </p:stCondLst>
                  <p:endCondLst>
                    <p:cond evt="onStopAudio" delay="0">
                      <p:tgtEl>
                        <p:sldTgt/>
                      </p:tgtEl>
                    </p:cond>
                  </p:endCondLst>
                </p:cTn>
                <p:tgtEl>
                  <p:spTgt spid="55"/>
                </p:tgtEl>
              </p:cMediaNode>
            </p:audio>
          </p:childTnLst>
        </p:cTn>
      </p:par>
    </p:tnLst>
    <p:bldLst>
      <p:bldP spid="12" grpId="0" animBg="1"/>
      <p:bldP spid="40" grpId="0"/>
      <p:bldP spid="41" grpId="0"/>
      <p:bldP spid="44" grpId="0" animBg="1"/>
      <p:bldP spid="52" grpId="0"/>
      <p:bldP spid="53" grpId="0" animBg="1"/>
      <p:bldP spid="5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1365193" y="4097395"/>
            <a:ext cx="5517384" cy="584775"/>
            <a:chOff x="1086617" y="2279774"/>
            <a:chExt cx="5517384" cy="584775"/>
          </a:xfrm>
        </p:grpSpPr>
        <p:sp>
          <p:nvSpPr>
            <p:cNvPr id="25" name="TextBox 21"/>
            <p:cNvSpPr txBox="1"/>
            <p:nvPr/>
          </p:nvSpPr>
          <p:spPr>
            <a:xfrm>
              <a:off x="1274639" y="2279774"/>
              <a:ext cx="5329362" cy="584775"/>
            </a:xfrm>
            <a:prstGeom prst="rect">
              <a:avLst/>
            </a:prstGeom>
            <a:noFill/>
          </p:spPr>
          <p:txBody>
            <a:bodyPr wrap="square" rtlCol="0">
              <a:spAutoFit/>
            </a:bodyPr>
            <a:lstStyle/>
            <a:p>
              <a:r>
                <a:rPr lang="zh-CN" altLang="en-US" sz="1600" dirty="0">
                  <a:solidFill>
                    <a:schemeClr val="bg1"/>
                  </a:solidFill>
                  <a:latin typeface="+mn-lt"/>
                  <a:ea typeface="+mn-ea"/>
                  <a:cs typeface="+mn-ea"/>
                  <a:sym typeface="+mn-lt"/>
                </a:rPr>
                <a:t>在开业前一个月将人员招聘到位。管理人员和技术人员来自高端品牌店技术人员</a:t>
              </a:r>
            </a:p>
          </p:txBody>
        </p:sp>
        <p:sp>
          <p:nvSpPr>
            <p:cNvPr id="26" name="菱形 25"/>
            <p:cNvSpPr/>
            <p:nvPr/>
          </p:nvSpPr>
          <p:spPr bwMode="auto">
            <a:xfrm>
              <a:off x="1086617" y="2338702"/>
              <a:ext cx="209925" cy="209925"/>
            </a:xfrm>
            <a:prstGeom prst="diamond">
              <a:avLst/>
            </a:prstGeom>
            <a:solidFill>
              <a:schemeClr val="accent1"/>
            </a:solidFill>
            <a:ln w="9525" cap="flat" cmpd="sng" algn="ctr">
              <a:solidFill>
                <a:schemeClr val="accent2"/>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grpSp>
        <p:nvGrpSpPr>
          <p:cNvPr id="27" name="组合 26"/>
          <p:cNvGrpSpPr/>
          <p:nvPr/>
        </p:nvGrpSpPr>
        <p:grpSpPr>
          <a:xfrm>
            <a:off x="1365193" y="4928391"/>
            <a:ext cx="5589007" cy="584775"/>
            <a:chOff x="1086617" y="3110770"/>
            <a:chExt cx="5589007" cy="584775"/>
          </a:xfrm>
        </p:grpSpPr>
        <p:sp>
          <p:nvSpPr>
            <p:cNvPr id="28" name="TextBox 19"/>
            <p:cNvSpPr txBox="1"/>
            <p:nvPr/>
          </p:nvSpPr>
          <p:spPr>
            <a:xfrm>
              <a:off x="1249264" y="3110770"/>
              <a:ext cx="5426360" cy="584775"/>
            </a:xfrm>
            <a:prstGeom prst="rect">
              <a:avLst/>
            </a:prstGeom>
            <a:noFill/>
          </p:spPr>
          <p:txBody>
            <a:bodyPr wrap="square" rtlCol="0">
              <a:spAutoFit/>
            </a:bodyPr>
            <a:lstStyle/>
            <a:p>
              <a:r>
                <a:rPr lang="zh-CN" altLang="en-US" sz="1600" dirty="0">
                  <a:solidFill>
                    <a:schemeClr val="bg1"/>
                  </a:solidFill>
                  <a:latin typeface="+mn-lt"/>
                  <a:ea typeface="+mn-ea"/>
                  <a:cs typeface="+mn-ea"/>
                  <a:sym typeface="+mn-lt"/>
                </a:rPr>
                <a:t>在开业前两个月招聘形象气质佳的人员，送往海东市关系较好的店进行标准化学习，再进行考核筛选</a:t>
              </a:r>
            </a:p>
          </p:txBody>
        </p:sp>
        <p:sp>
          <p:nvSpPr>
            <p:cNvPr id="29" name="菱形 28"/>
            <p:cNvSpPr/>
            <p:nvPr/>
          </p:nvSpPr>
          <p:spPr bwMode="auto">
            <a:xfrm>
              <a:off x="1086617" y="3193232"/>
              <a:ext cx="209925" cy="209925"/>
            </a:xfrm>
            <a:prstGeom prst="diamond">
              <a:avLst/>
            </a:prstGeom>
            <a:solidFill>
              <a:schemeClr val="accent1"/>
            </a:solidFill>
            <a:ln w="9525" cap="flat" cmpd="sng" algn="ctr">
              <a:solidFill>
                <a:schemeClr val="accent2"/>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grpSp>
        <p:nvGrpSpPr>
          <p:cNvPr id="30" name="组合 29"/>
          <p:cNvGrpSpPr/>
          <p:nvPr/>
        </p:nvGrpSpPr>
        <p:grpSpPr>
          <a:xfrm>
            <a:off x="8217505" y="1664996"/>
            <a:ext cx="2924189" cy="1077218"/>
            <a:chOff x="8432340" y="2279774"/>
            <a:chExt cx="2924189" cy="1077218"/>
          </a:xfrm>
        </p:grpSpPr>
        <p:sp>
          <p:nvSpPr>
            <p:cNvPr id="31" name="TextBox 23"/>
            <p:cNvSpPr txBox="1"/>
            <p:nvPr/>
          </p:nvSpPr>
          <p:spPr>
            <a:xfrm>
              <a:off x="8619455" y="2279774"/>
              <a:ext cx="2737074" cy="1077218"/>
            </a:xfrm>
            <a:prstGeom prst="rect">
              <a:avLst/>
            </a:prstGeom>
            <a:noFill/>
          </p:spPr>
          <p:txBody>
            <a:bodyPr wrap="square" rtlCol="0">
              <a:spAutoFit/>
            </a:bodyPr>
            <a:lstStyle/>
            <a:p>
              <a:r>
                <a:rPr lang="zh-CN" altLang="en-US" sz="1600" dirty="0">
                  <a:solidFill>
                    <a:schemeClr val="bg1"/>
                  </a:solidFill>
                  <a:latin typeface="+mn-lt"/>
                  <a:ea typeface="+mn-ea"/>
                  <a:cs typeface="+mn-ea"/>
                  <a:sym typeface="+mn-lt"/>
                </a:rPr>
                <a:t>一部分从成都大经销商处购买，另一部分则根据以前积累的供应商，从全国范围采购，然后以空运的方式托运</a:t>
              </a:r>
            </a:p>
          </p:txBody>
        </p:sp>
        <p:sp>
          <p:nvSpPr>
            <p:cNvPr id="32" name="菱形 31"/>
            <p:cNvSpPr/>
            <p:nvPr/>
          </p:nvSpPr>
          <p:spPr bwMode="auto">
            <a:xfrm>
              <a:off x="8432340" y="2398650"/>
              <a:ext cx="209925" cy="209925"/>
            </a:xfrm>
            <a:prstGeom prst="diamond">
              <a:avLst/>
            </a:prstGeom>
            <a:solidFill>
              <a:schemeClr val="accent1"/>
            </a:solidFill>
            <a:ln w="9525" cap="flat" cmpd="sng" algn="ctr">
              <a:solidFill>
                <a:schemeClr val="accent2"/>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cxnSp>
        <p:nvCxnSpPr>
          <p:cNvPr id="33" name="直接连接符 32"/>
          <p:cNvCxnSpPr/>
          <p:nvPr/>
        </p:nvCxnSpPr>
        <p:spPr bwMode="auto">
          <a:xfrm>
            <a:off x="7612063" y="2443664"/>
            <a:ext cx="0" cy="3184629"/>
          </a:xfrm>
          <a:prstGeom prst="line">
            <a:avLst/>
          </a:prstGeom>
          <a:solidFill>
            <a:schemeClr val="accent1"/>
          </a:solidFill>
          <a:ln w="19050" cap="flat" cmpd="sng" algn="ctr">
            <a:solidFill>
              <a:schemeClr val="accent1"/>
            </a:solidFill>
            <a:prstDash val="solid"/>
            <a:round/>
            <a:headEnd type="none" w="med" len="med"/>
            <a:tailEnd type="none" w="med" len="med"/>
          </a:ln>
        </p:spPr>
      </p:cxnSp>
      <p:grpSp>
        <p:nvGrpSpPr>
          <p:cNvPr id="34" name="组合 33"/>
          <p:cNvGrpSpPr/>
          <p:nvPr/>
        </p:nvGrpSpPr>
        <p:grpSpPr>
          <a:xfrm>
            <a:off x="1163585" y="1469601"/>
            <a:ext cx="5843037" cy="2377413"/>
            <a:chOff x="1191579" y="3630892"/>
            <a:chExt cx="5843037" cy="2377413"/>
          </a:xfrm>
        </p:grpSpPr>
        <p:sp>
          <p:nvSpPr>
            <p:cNvPr id="35" name="菱形 34"/>
            <p:cNvSpPr/>
            <p:nvPr/>
          </p:nvSpPr>
          <p:spPr bwMode="auto">
            <a:xfrm>
              <a:off x="2875591" y="3630892"/>
              <a:ext cx="2447319" cy="2377413"/>
            </a:xfrm>
            <a:prstGeom prst="diamond">
              <a:avLst/>
            </a:prstGeom>
            <a:solidFill>
              <a:schemeClr val="accent2"/>
            </a:solidFill>
            <a:ln w="9525" cap="flat" cmpd="sng" algn="ctr">
              <a:solidFill>
                <a:schemeClr val="accent2"/>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nvGrpSpPr>
            <p:cNvPr id="36" name="组合 35"/>
            <p:cNvGrpSpPr/>
            <p:nvPr/>
          </p:nvGrpSpPr>
          <p:grpSpPr>
            <a:xfrm>
              <a:off x="1191579" y="3819630"/>
              <a:ext cx="5843037" cy="1975198"/>
              <a:chOff x="1191579" y="3819630"/>
              <a:chExt cx="5843037" cy="1975198"/>
            </a:xfrm>
          </p:grpSpPr>
          <p:grpSp>
            <p:nvGrpSpPr>
              <p:cNvPr id="37" name="组合 36"/>
              <p:cNvGrpSpPr/>
              <p:nvPr/>
            </p:nvGrpSpPr>
            <p:grpSpPr>
              <a:xfrm>
                <a:off x="1191579" y="3819630"/>
                <a:ext cx="5843037" cy="1975198"/>
                <a:chOff x="161369" y="3830290"/>
                <a:chExt cx="5843037" cy="1975198"/>
              </a:xfrm>
            </p:grpSpPr>
            <p:grpSp>
              <p:nvGrpSpPr>
                <p:cNvPr id="40" name="组合 39"/>
                <p:cNvGrpSpPr/>
                <p:nvPr/>
              </p:nvGrpSpPr>
              <p:grpSpPr>
                <a:xfrm>
                  <a:off x="2066727" y="3830290"/>
                  <a:ext cx="2033277" cy="1975198"/>
                  <a:chOff x="2066727" y="3830290"/>
                  <a:chExt cx="2033277" cy="1975198"/>
                </a:xfrm>
              </p:grpSpPr>
              <p:sp>
                <p:nvSpPr>
                  <p:cNvPr id="43" name="菱形 42"/>
                  <p:cNvSpPr/>
                  <p:nvPr/>
                </p:nvSpPr>
                <p:spPr bwMode="auto">
                  <a:xfrm>
                    <a:off x="2066727" y="3830290"/>
                    <a:ext cx="2033277" cy="1975198"/>
                  </a:xfrm>
                  <a:prstGeom prst="diamond">
                    <a:avLst/>
                  </a:prstGeom>
                  <a:solidFill>
                    <a:schemeClr val="accent1"/>
                  </a:solidFill>
                  <a:ln w="9525" cap="flat" cmpd="sng" algn="ctr">
                    <a:solidFill>
                      <a:schemeClr val="accent2"/>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44" name="文本框 43"/>
                  <p:cNvSpPr txBox="1"/>
                  <p:nvPr/>
                </p:nvSpPr>
                <p:spPr>
                  <a:xfrm>
                    <a:off x="2282751" y="4437112"/>
                    <a:ext cx="1512168" cy="954107"/>
                  </a:xfrm>
                  <a:prstGeom prst="rect">
                    <a:avLst/>
                  </a:prstGeom>
                  <a:noFill/>
                </p:spPr>
                <p:txBody>
                  <a:bodyPr wrap="square">
                    <a:spAutoFit/>
                  </a:bodyPr>
                  <a:lstStyle/>
                  <a:p>
                    <a:pPr algn="ctr"/>
                    <a:r>
                      <a:rPr lang="zh-CN" altLang="en-US" sz="2800" b="1" dirty="0">
                        <a:solidFill>
                          <a:schemeClr val="bg2"/>
                        </a:solidFill>
                        <a:latin typeface="+mn-lt"/>
                        <a:ea typeface="+mn-ea"/>
                        <a:cs typeface="+mn-ea"/>
                      </a:rPr>
                      <a:t>问题的解决</a:t>
                    </a:r>
                  </a:p>
                </p:txBody>
              </p:sp>
            </p:grpSp>
            <p:sp>
              <p:nvSpPr>
                <p:cNvPr id="41" name="菱形 40"/>
                <p:cNvSpPr/>
                <p:nvPr/>
              </p:nvSpPr>
              <p:spPr bwMode="auto">
                <a:xfrm>
                  <a:off x="3971129" y="3830290"/>
                  <a:ext cx="2033277" cy="1975198"/>
                </a:xfrm>
                <a:prstGeom prst="diamond">
                  <a:avLst/>
                </a:prstGeom>
                <a:solidFill>
                  <a:schemeClr val="accent2"/>
                </a:solidFill>
                <a:ln w="9525" cap="flat" cmpd="sng" algn="ctr">
                  <a:solidFill>
                    <a:schemeClr val="accent2"/>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42" name="菱形 41"/>
                <p:cNvSpPr/>
                <p:nvPr/>
              </p:nvSpPr>
              <p:spPr bwMode="auto">
                <a:xfrm>
                  <a:off x="161369" y="3830290"/>
                  <a:ext cx="2033277" cy="1975198"/>
                </a:xfrm>
                <a:prstGeom prst="diamond">
                  <a:avLst/>
                </a:prstGeom>
                <a:solidFill>
                  <a:schemeClr val="accent2"/>
                </a:solidFill>
                <a:ln w="9525" cap="flat" cmpd="sng" algn="ctr">
                  <a:solidFill>
                    <a:schemeClr val="accent2"/>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pic>
            <p:nvPicPr>
              <p:cNvPr id="38" name="图形 37" descr="清单"/>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66168" y="4343834"/>
                <a:ext cx="914400" cy="914400"/>
              </a:xfrm>
              <a:prstGeom prst="rect">
                <a:avLst/>
              </a:prstGeom>
            </p:spPr>
          </p:pic>
          <p:pic>
            <p:nvPicPr>
              <p:cNvPr id="39" name="图形 38" descr="剪贴板"/>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652402" y="4362399"/>
                <a:ext cx="914400" cy="914400"/>
              </a:xfrm>
              <a:prstGeom prst="rect">
                <a:avLst/>
              </a:prstGeom>
            </p:spPr>
          </p:pic>
        </p:grpSp>
      </p:grpSp>
      <p:pic>
        <p:nvPicPr>
          <p:cNvPr id="45" name="图片 44" descr="图片包含 图形用户界面&#10;&#10;描述已自动生成"/>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34047" y="2742214"/>
            <a:ext cx="3809371" cy="380937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advTm="3000">
        <p14:doors dir="vert"/>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outVertical)">
                                      <p:cBhvr>
                                        <p:cTn id="7" dur="75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750"/>
                                        <p:tgtEl>
                                          <p:spTgt spid="24"/>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wipe(left)">
                                      <p:cBhvr>
                                        <p:cTn id="15" dur="750"/>
                                        <p:tgtEl>
                                          <p:spTgt spid="27"/>
                                        </p:tgtEl>
                                      </p:cBhvr>
                                    </p:animEffect>
                                  </p:childTnLst>
                                </p:cTn>
                              </p:par>
                            </p:childTnLst>
                          </p:cTn>
                        </p:par>
                        <p:par>
                          <p:cTn id="16" fill="hold">
                            <p:stCondLst>
                              <p:cond delay="3000"/>
                            </p:stCondLst>
                            <p:childTnLst>
                              <p:par>
                                <p:cTn id="17" presetID="22" presetClass="entr" presetSubtype="8" fill="hold"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wipe(left)">
                                      <p:cBhvr>
                                        <p:cTn id="19" dur="750"/>
                                        <p:tgtEl>
                                          <p:spTgt spid="30"/>
                                        </p:tgtEl>
                                      </p:cBhvr>
                                    </p:animEffect>
                                  </p:childTnLst>
                                </p:cTn>
                              </p:par>
                            </p:childTnLst>
                          </p:cTn>
                        </p:par>
                        <p:par>
                          <p:cTn id="20" fill="hold">
                            <p:stCondLst>
                              <p:cond delay="4000"/>
                            </p:stCondLst>
                            <p:childTnLst>
                              <p:par>
                                <p:cTn id="21" presetID="16" presetClass="entr" presetSubtype="26" fill="hold" nodeType="after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barn(inHorizontal)">
                                      <p:cBhvr>
                                        <p:cTn id="23" dur="750"/>
                                        <p:tgtEl>
                                          <p:spTgt spid="33"/>
                                        </p:tgtEl>
                                      </p:cBhvr>
                                    </p:animEffect>
                                  </p:childTnLst>
                                </p:cTn>
                              </p:par>
                            </p:childTnLst>
                          </p:cTn>
                        </p:par>
                        <p:par>
                          <p:cTn id="24" fill="hold">
                            <p:stCondLst>
                              <p:cond delay="5000"/>
                            </p:stCondLst>
                            <p:childTnLst>
                              <p:par>
                                <p:cTn id="25" presetID="53" presetClass="entr" presetSubtype="16" fill="hold" nodeType="afterEffect">
                                  <p:stCondLst>
                                    <p:cond delay="0"/>
                                  </p:stCondLst>
                                  <p:childTnLst>
                                    <p:set>
                                      <p:cBhvr>
                                        <p:cTn id="26" dur="1" fill="hold">
                                          <p:stCondLst>
                                            <p:cond delay="0"/>
                                          </p:stCondLst>
                                        </p:cTn>
                                        <p:tgtEl>
                                          <p:spTgt spid="45"/>
                                        </p:tgtEl>
                                        <p:attrNameLst>
                                          <p:attrName>style.visibility</p:attrName>
                                        </p:attrNameLst>
                                      </p:cBhvr>
                                      <p:to>
                                        <p:strVal val="visible"/>
                                      </p:to>
                                    </p:set>
                                    <p:anim calcmode="lin" valueType="num">
                                      <p:cBhvr>
                                        <p:cTn id="27" dur="750" fill="hold"/>
                                        <p:tgtEl>
                                          <p:spTgt spid="45"/>
                                        </p:tgtEl>
                                        <p:attrNameLst>
                                          <p:attrName>ppt_w</p:attrName>
                                        </p:attrNameLst>
                                      </p:cBhvr>
                                      <p:tavLst>
                                        <p:tav tm="0">
                                          <p:val>
                                            <p:fltVal val="0"/>
                                          </p:val>
                                        </p:tav>
                                        <p:tav tm="100000">
                                          <p:val>
                                            <p:strVal val="#ppt_w"/>
                                          </p:val>
                                        </p:tav>
                                      </p:tavLst>
                                    </p:anim>
                                    <p:anim calcmode="lin" valueType="num">
                                      <p:cBhvr>
                                        <p:cTn id="28" dur="750" fill="hold"/>
                                        <p:tgtEl>
                                          <p:spTgt spid="45"/>
                                        </p:tgtEl>
                                        <p:attrNameLst>
                                          <p:attrName>ppt_h</p:attrName>
                                        </p:attrNameLst>
                                      </p:cBhvr>
                                      <p:tavLst>
                                        <p:tav tm="0">
                                          <p:val>
                                            <p:fltVal val="0"/>
                                          </p:val>
                                        </p:tav>
                                        <p:tav tm="100000">
                                          <p:val>
                                            <p:strVal val="#ppt_h"/>
                                          </p:val>
                                        </p:tav>
                                      </p:tavLst>
                                    </p:anim>
                                    <p:animEffect transition="in" filter="fade">
                                      <p:cBhvr>
                                        <p:cTn id="29"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821714" y="2160613"/>
            <a:ext cx="2132885" cy="2098958"/>
            <a:chOff x="4518423" y="234534"/>
            <a:chExt cx="2132885" cy="2098958"/>
          </a:xfrm>
        </p:grpSpPr>
        <p:sp>
          <p:nvSpPr>
            <p:cNvPr id="52" name="TextBox 76"/>
            <p:cNvSpPr txBox="1"/>
            <p:nvPr/>
          </p:nvSpPr>
          <p:spPr>
            <a:xfrm>
              <a:off x="4518423" y="234534"/>
              <a:ext cx="2058528" cy="338554"/>
            </a:xfrm>
            <a:prstGeom prst="rect">
              <a:avLst/>
            </a:prstGeom>
            <a:noFill/>
          </p:spPr>
          <p:txBody>
            <a:bodyPr wrap="square" rtlCol="0">
              <a:spAutoFit/>
            </a:bodyPr>
            <a:lstStyle/>
            <a:p>
              <a:pPr algn="ctr"/>
              <a:r>
                <a:rPr lang="zh-CN" altLang="en-US" sz="1600" b="1" dirty="0">
                  <a:solidFill>
                    <a:schemeClr val="bg1"/>
                  </a:solidFill>
                  <a:latin typeface="+mn-lt"/>
                  <a:ea typeface="+mn-ea"/>
                  <a:cs typeface="+mn-ea"/>
                  <a:sym typeface="+mn-lt"/>
                </a:rPr>
                <a:t>项目完成进度</a:t>
              </a:r>
            </a:p>
          </p:txBody>
        </p:sp>
        <p:sp>
          <p:nvSpPr>
            <p:cNvPr id="53" name="文本框 52"/>
            <p:cNvSpPr txBox="1"/>
            <p:nvPr/>
          </p:nvSpPr>
          <p:spPr>
            <a:xfrm>
              <a:off x="4597816" y="803201"/>
              <a:ext cx="2053492" cy="1530291"/>
            </a:xfrm>
            <a:prstGeom prst="rect">
              <a:avLst/>
            </a:prstGeom>
            <a:noFill/>
          </p:spPr>
          <p:txBody>
            <a:bodyPr wrap="square" rtlCol="0">
              <a:spAutoFit/>
            </a:bodyPr>
            <a:lstStyle/>
            <a:p>
              <a:pPr algn="ctr">
                <a:lnSpc>
                  <a:spcPct val="150000"/>
                </a:lnSpc>
              </a:pPr>
              <a:r>
                <a:rPr lang="zh-CN" altLang="en-US" sz="1600" dirty="0">
                  <a:solidFill>
                    <a:schemeClr val="bg1"/>
                  </a:solidFill>
                  <a:latin typeface="+mn-lt"/>
                  <a:ea typeface="+mn-ea"/>
                  <a:cs typeface="+mn-ea"/>
                  <a:sym typeface="+mn-lt"/>
                </a:rPr>
                <a:t>此项评分占比</a:t>
              </a:r>
              <a:r>
                <a:rPr lang="en-US" altLang="zh-CN" sz="1600" dirty="0">
                  <a:solidFill>
                    <a:schemeClr val="bg1"/>
                  </a:solidFill>
                  <a:latin typeface="+mn-lt"/>
                  <a:ea typeface="+mn-ea"/>
                  <a:cs typeface="+mn-ea"/>
                  <a:sym typeface="+mn-lt"/>
                </a:rPr>
                <a:t>20%</a:t>
              </a:r>
              <a:r>
                <a:rPr lang="zh-CN" altLang="en-US" sz="1600" dirty="0">
                  <a:solidFill>
                    <a:schemeClr val="bg1"/>
                  </a:solidFill>
                  <a:latin typeface="+mn-lt"/>
                  <a:ea typeface="+mn-ea"/>
                  <a:cs typeface="+mn-ea"/>
                  <a:sym typeface="+mn-lt"/>
                </a:rPr>
                <a:t>，包含来宾接待、会场安排、安保措施、后勤等</a:t>
              </a:r>
              <a:endParaRPr lang="en-US" altLang="zh-CN" sz="1600" dirty="0">
                <a:solidFill>
                  <a:schemeClr val="bg1"/>
                </a:solidFill>
                <a:latin typeface="+mn-lt"/>
                <a:ea typeface="+mn-ea"/>
                <a:cs typeface="+mn-ea"/>
                <a:sym typeface="+mn-lt"/>
              </a:endParaRPr>
            </a:p>
          </p:txBody>
        </p:sp>
      </p:grpSp>
      <p:grpSp>
        <p:nvGrpSpPr>
          <p:cNvPr id="4" name="组合 3"/>
          <p:cNvGrpSpPr/>
          <p:nvPr/>
        </p:nvGrpSpPr>
        <p:grpSpPr>
          <a:xfrm>
            <a:off x="3985613" y="4358834"/>
            <a:ext cx="1467614" cy="1467614"/>
            <a:chOff x="3961547" y="1942658"/>
            <a:chExt cx="1467614" cy="1467614"/>
          </a:xfrm>
        </p:grpSpPr>
        <p:grpSp>
          <p:nvGrpSpPr>
            <p:cNvPr id="46" name="组合 45"/>
            <p:cNvGrpSpPr/>
            <p:nvPr/>
          </p:nvGrpSpPr>
          <p:grpSpPr>
            <a:xfrm>
              <a:off x="3961547" y="1942658"/>
              <a:ext cx="1467614" cy="1467614"/>
              <a:chOff x="866931" y="4702461"/>
              <a:chExt cx="1745110" cy="1745110"/>
            </a:xfrm>
          </p:grpSpPr>
          <p:sp>
            <p:nvSpPr>
              <p:cNvPr id="47" name="椭圆 46"/>
              <p:cNvSpPr/>
              <p:nvPr/>
            </p:nvSpPr>
            <p:spPr>
              <a:xfrm>
                <a:off x="866931" y="4702461"/>
                <a:ext cx="1745110" cy="1745110"/>
              </a:xfrm>
              <a:prstGeom prst="ellipse">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solidFill>
                </a:endParaRPr>
              </a:p>
            </p:txBody>
          </p:sp>
          <p:grpSp>
            <p:nvGrpSpPr>
              <p:cNvPr id="48" name="组合 47"/>
              <p:cNvGrpSpPr/>
              <p:nvPr/>
            </p:nvGrpSpPr>
            <p:grpSpPr>
              <a:xfrm>
                <a:off x="928539" y="4773396"/>
                <a:ext cx="1599802" cy="1599802"/>
                <a:chOff x="928539" y="4773396"/>
                <a:chExt cx="1599802" cy="1599802"/>
              </a:xfrm>
            </p:grpSpPr>
            <p:sp>
              <p:nvSpPr>
                <p:cNvPr id="49" name="不完整圆 48"/>
                <p:cNvSpPr/>
                <p:nvPr/>
              </p:nvSpPr>
              <p:spPr>
                <a:xfrm rot="2524758">
                  <a:off x="928539" y="4773396"/>
                  <a:ext cx="1599802" cy="1599802"/>
                </a:xfrm>
                <a:prstGeom prst="pie">
                  <a:avLst>
                    <a:gd name="adj1" fmla="val 7391751"/>
                    <a:gd name="adj2" fmla="val 10275380"/>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solidFill>
                  </a:endParaRPr>
                </a:p>
              </p:txBody>
            </p:sp>
            <p:sp>
              <p:nvSpPr>
                <p:cNvPr id="50" name="椭圆 49"/>
                <p:cNvSpPr/>
                <p:nvPr/>
              </p:nvSpPr>
              <p:spPr>
                <a:xfrm>
                  <a:off x="1108907" y="4938523"/>
                  <a:ext cx="1269422" cy="1269422"/>
                </a:xfrm>
                <a:prstGeom prst="ellipse">
                  <a:avLst/>
                </a:prstGeom>
                <a:solidFill>
                  <a:schemeClr val="accent2"/>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solidFill>
                  </a:endParaRPr>
                </a:p>
              </p:txBody>
            </p:sp>
          </p:grpSp>
        </p:grpSp>
        <p:sp>
          <p:nvSpPr>
            <p:cNvPr id="42" name="TextBox 29"/>
            <p:cNvSpPr txBox="1"/>
            <p:nvPr/>
          </p:nvSpPr>
          <p:spPr>
            <a:xfrm>
              <a:off x="4225467" y="2442634"/>
              <a:ext cx="901209"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sz="3200" b="1" dirty="0">
                  <a:solidFill>
                    <a:schemeClr val="accent3"/>
                  </a:solidFill>
                  <a:latin typeface="+mn-lt"/>
                  <a:ea typeface="+mn-ea"/>
                  <a:cs typeface="+mn-ea"/>
                  <a:sym typeface="+mn-lt"/>
                </a:rPr>
                <a:t>22%</a:t>
              </a:r>
            </a:p>
          </p:txBody>
        </p:sp>
      </p:grpSp>
      <p:grpSp>
        <p:nvGrpSpPr>
          <p:cNvPr id="3" name="组合 2"/>
          <p:cNvGrpSpPr/>
          <p:nvPr/>
        </p:nvGrpSpPr>
        <p:grpSpPr>
          <a:xfrm>
            <a:off x="1100354" y="4358834"/>
            <a:ext cx="1467614" cy="1467614"/>
            <a:chOff x="2071149" y="2015928"/>
            <a:chExt cx="1467614" cy="1467614"/>
          </a:xfrm>
        </p:grpSpPr>
        <p:grpSp>
          <p:nvGrpSpPr>
            <p:cNvPr id="34" name="组合 33"/>
            <p:cNvGrpSpPr/>
            <p:nvPr/>
          </p:nvGrpSpPr>
          <p:grpSpPr>
            <a:xfrm>
              <a:off x="2071149" y="2015928"/>
              <a:ext cx="1467614" cy="1467614"/>
              <a:chOff x="866931" y="4702461"/>
              <a:chExt cx="1745110" cy="1745110"/>
            </a:xfrm>
          </p:grpSpPr>
          <p:sp>
            <p:nvSpPr>
              <p:cNvPr id="35" name="椭圆 34"/>
              <p:cNvSpPr/>
              <p:nvPr/>
            </p:nvSpPr>
            <p:spPr>
              <a:xfrm>
                <a:off x="866931" y="4702461"/>
                <a:ext cx="1745110" cy="1745110"/>
              </a:xfrm>
              <a:prstGeom prst="ellipse">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solidFill>
                </a:endParaRPr>
              </a:p>
            </p:txBody>
          </p:sp>
          <p:grpSp>
            <p:nvGrpSpPr>
              <p:cNvPr id="37" name="组合 36"/>
              <p:cNvGrpSpPr/>
              <p:nvPr/>
            </p:nvGrpSpPr>
            <p:grpSpPr>
              <a:xfrm>
                <a:off x="928539" y="4773396"/>
                <a:ext cx="1599802" cy="1599802"/>
                <a:chOff x="928539" y="4773396"/>
                <a:chExt cx="1599802" cy="1599802"/>
              </a:xfrm>
            </p:grpSpPr>
            <p:sp>
              <p:nvSpPr>
                <p:cNvPr id="39" name="不完整圆 38"/>
                <p:cNvSpPr/>
                <p:nvPr/>
              </p:nvSpPr>
              <p:spPr>
                <a:xfrm rot="2524758">
                  <a:off x="928539" y="4773396"/>
                  <a:ext cx="1599802" cy="1599802"/>
                </a:xfrm>
                <a:prstGeom prst="pie">
                  <a:avLst>
                    <a:gd name="adj1" fmla="val 7391751"/>
                    <a:gd name="adj2" fmla="val 9510442"/>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solidFill>
                  </a:endParaRPr>
                </a:p>
              </p:txBody>
            </p:sp>
            <p:sp>
              <p:nvSpPr>
                <p:cNvPr id="40" name="椭圆 39"/>
                <p:cNvSpPr/>
                <p:nvPr/>
              </p:nvSpPr>
              <p:spPr>
                <a:xfrm>
                  <a:off x="1108907" y="4938523"/>
                  <a:ext cx="1269422" cy="1269422"/>
                </a:xfrm>
                <a:prstGeom prst="ellipse">
                  <a:avLst/>
                </a:prstGeom>
                <a:solidFill>
                  <a:schemeClr val="accent2"/>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solidFill>
                  </a:endParaRPr>
                </a:p>
              </p:txBody>
            </p:sp>
          </p:grpSp>
        </p:grpSp>
        <p:sp>
          <p:nvSpPr>
            <p:cNvPr id="36" name="TextBox 29"/>
            <p:cNvSpPr txBox="1"/>
            <p:nvPr/>
          </p:nvSpPr>
          <p:spPr>
            <a:xfrm>
              <a:off x="2343553" y="2457348"/>
              <a:ext cx="901209"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sz="3200" b="1" dirty="0">
                  <a:solidFill>
                    <a:schemeClr val="accent3"/>
                  </a:solidFill>
                  <a:latin typeface="+mn-lt"/>
                  <a:ea typeface="+mn-ea"/>
                  <a:cs typeface="+mn-ea"/>
                  <a:sym typeface="+mn-lt"/>
                </a:rPr>
                <a:t>20%</a:t>
              </a:r>
            </a:p>
          </p:txBody>
        </p:sp>
      </p:grpSp>
      <p:grpSp>
        <p:nvGrpSpPr>
          <p:cNvPr id="7" name="组合 6"/>
          <p:cNvGrpSpPr/>
          <p:nvPr/>
        </p:nvGrpSpPr>
        <p:grpSpPr>
          <a:xfrm>
            <a:off x="6739341" y="4358834"/>
            <a:ext cx="1467614" cy="1467614"/>
            <a:chOff x="6769190" y="1941159"/>
            <a:chExt cx="1467614" cy="1467614"/>
          </a:xfrm>
        </p:grpSpPr>
        <p:grpSp>
          <p:nvGrpSpPr>
            <p:cNvPr id="70" name="组合 69"/>
            <p:cNvGrpSpPr/>
            <p:nvPr/>
          </p:nvGrpSpPr>
          <p:grpSpPr>
            <a:xfrm>
              <a:off x="6769190" y="1941159"/>
              <a:ext cx="1467614" cy="1467614"/>
              <a:chOff x="866931" y="4702461"/>
              <a:chExt cx="1745110" cy="1745110"/>
            </a:xfrm>
          </p:grpSpPr>
          <p:sp>
            <p:nvSpPr>
              <p:cNvPr id="71" name="椭圆 70"/>
              <p:cNvSpPr/>
              <p:nvPr/>
            </p:nvSpPr>
            <p:spPr>
              <a:xfrm>
                <a:off x="866931" y="4702461"/>
                <a:ext cx="1745110" cy="1745110"/>
              </a:xfrm>
              <a:prstGeom prst="ellipse">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solidFill>
                </a:endParaRPr>
              </a:p>
            </p:txBody>
          </p:sp>
          <p:grpSp>
            <p:nvGrpSpPr>
              <p:cNvPr id="72" name="组合 71"/>
              <p:cNvGrpSpPr/>
              <p:nvPr/>
            </p:nvGrpSpPr>
            <p:grpSpPr>
              <a:xfrm>
                <a:off x="928539" y="4773396"/>
                <a:ext cx="1599802" cy="1599802"/>
                <a:chOff x="928539" y="4773396"/>
                <a:chExt cx="1599802" cy="1599802"/>
              </a:xfrm>
            </p:grpSpPr>
            <p:sp>
              <p:nvSpPr>
                <p:cNvPr id="73" name="不完整圆 72"/>
                <p:cNvSpPr/>
                <p:nvPr/>
              </p:nvSpPr>
              <p:spPr>
                <a:xfrm rot="2524758">
                  <a:off x="928539" y="4773396"/>
                  <a:ext cx="1599802" cy="1599802"/>
                </a:xfrm>
                <a:prstGeom prst="pie">
                  <a:avLst>
                    <a:gd name="adj1" fmla="val 7391751"/>
                    <a:gd name="adj2" fmla="val 21001577"/>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solidFill>
                  </a:endParaRPr>
                </a:p>
              </p:txBody>
            </p:sp>
            <p:sp>
              <p:nvSpPr>
                <p:cNvPr id="74" name="椭圆 73"/>
                <p:cNvSpPr/>
                <p:nvPr/>
              </p:nvSpPr>
              <p:spPr>
                <a:xfrm>
                  <a:off x="1108907" y="4938523"/>
                  <a:ext cx="1269422" cy="1269422"/>
                </a:xfrm>
                <a:prstGeom prst="ellipse">
                  <a:avLst/>
                </a:prstGeom>
                <a:solidFill>
                  <a:schemeClr val="accent2"/>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solidFill>
                  </a:endParaRPr>
                </a:p>
              </p:txBody>
            </p:sp>
          </p:grpSp>
        </p:grpSp>
        <p:sp>
          <p:nvSpPr>
            <p:cNvPr id="31" name="TextBox 29"/>
            <p:cNvSpPr txBox="1"/>
            <p:nvPr/>
          </p:nvSpPr>
          <p:spPr>
            <a:xfrm>
              <a:off x="7122077" y="2375242"/>
              <a:ext cx="901209"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sz="3200" b="1" dirty="0">
                  <a:solidFill>
                    <a:schemeClr val="accent3"/>
                  </a:solidFill>
                  <a:latin typeface="+mn-lt"/>
                  <a:ea typeface="+mn-ea"/>
                  <a:cs typeface="+mn-ea"/>
                  <a:sym typeface="+mn-lt"/>
                </a:rPr>
                <a:t>60%</a:t>
              </a:r>
            </a:p>
          </p:txBody>
        </p:sp>
      </p:grpSp>
      <p:grpSp>
        <p:nvGrpSpPr>
          <p:cNvPr id="22" name="组合 21"/>
          <p:cNvGrpSpPr/>
          <p:nvPr/>
        </p:nvGrpSpPr>
        <p:grpSpPr>
          <a:xfrm>
            <a:off x="9555559" y="4358834"/>
            <a:ext cx="1467614" cy="1467614"/>
            <a:chOff x="9576832" y="1961386"/>
            <a:chExt cx="1467614" cy="1467614"/>
          </a:xfrm>
        </p:grpSpPr>
        <p:grpSp>
          <p:nvGrpSpPr>
            <p:cNvPr id="75" name="组合 74"/>
            <p:cNvGrpSpPr/>
            <p:nvPr/>
          </p:nvGrpSpPr>
          <p:grpSpPr>
            <a:xfrm>
              <a:off x="9576832" y="1961386"/>
              <a:ext cx="1467614" cy="1467614"/>
              <a:chOff x="866931" y="4702461"/>
              <a:chExt cx="1745110" cy="1745110"/>
            </a:xfrm>
          </p:grpSpPr>
          <p:sp>
            <p:nvSpPr>
              <p:cNvPr id="76" name="椭圆 75"/>
              <p:cNvSpPr/>
              <p:nvPr/>
            </p:nvSpPr>
            <p:spPr>
              <a:xfrm>
                <a:off x="866931" y="4702461"/>
                <a:ext cx="1745110" cy="1745110"/>
              </a:xfrm>
              <a:prstGeom prst="ellipse">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solidFill>
                </a:endParaRPr>
              </a:p>
            </p:txBody>
          </p:sp>
          <p:grpSp>
            <p:nvGrpSpPr>
              <p:cNvPr id="77" name="组合 76"/>
              <p:cNvGrpSpPr/>
              <p:nvPr/>
            </p:nvGrpSpPr>
            <p:grpSpPr>
              <a:xfrm>
                <a:off x="928539" y="4773396"/>
                <a:ext cx="1599802" cy="1599802"/>
                <a:chOff x="928539" y="4773396"/>
                <a:chExt cx="1599802" cy="1599802"/>
              </a:xfrm>
            </p:grpSpPr>
            <p:sp>
              <p:nvSpPr>
                <p:cNvPr id="78" name="不完整圆 77"/>
                <p:cNvSpPr/>
                <p:nvPr/>
              </p:nvSpPr>
              <p:spPr>
                <a:xfrm rot="2524758">
                  <a:off x="928539" y="4773396"/>
                  <a:ext cx="1599802" cy="1599802"/>
                </a:xfrm>
                <a:prstGeom prst="pie">
                  <a:avLst>
                    <a:gd name="adj1" fmla="val 7391751"/>
                    <a:gd name="adj2" fmla="val 2526493"/>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solidFill>
                  </a:endParaRPr>
                </a:p>
              </p:txBody>
            </p:sp>
            <p:sp>
              <p:nvSpPr>
                <p:cNvPr id="79" name="椭圆 78"/>
                <p:cNvSpPr/>
                <p:nvPr/>
              </p:nvSpPr>
              <p:spPr>
                <a:xfrm>
                  <a:off x="1108907" y="4938523"/>
                  <a:ext cx="1269422" cy="1269422"/>
                </a:xfrm>
                <a:prstGeom prst="ellipse">
                  <a:avLst/>
                </a:prstGeom>
                <a:solidFill>
                  <a:schemeClr val="accent2"/>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solidFill>
                  </a:endParaRPr>
                </a:p>
              </p:txBody>
            </p:sp>
          </p:grpSp>
        </p:grpSp>
        <p:sp>
          <p:nvSpPr>
            <p:cNvPr id="51" name="TextBox 29"/>
            <p:cNvSpPr txBox="1"/>
            <p:nvPr/>
          </p:nvSpPr>
          <p:spPr>
            <a:xfrm>
              <a:off x="9889751" y="2401306"/>
              <a:ext cx="901209" cy="584775"/>
            </a:xfrm>
            <a:prstGeom prst="rect">
              <a:avLst/>
            </a:prstGeom>
            <a:noFill/>
          </p:spPr>
          <p:txBody>
            <a:bodyPr wrap="none" rtlCol="0">
              <a:spAutoFit/>
            </a:bodyPr>
            <a:lstStyle/>
            <a:p>
              <a:pPr algn="ctr" fontAlgn="auto">
                <a:spcBef>
                  <a:spcPts val="0"/>
                </a:spcBef>
                <a:spcAft>
                  <a:spcPts val="0"/>
                </a:spcAft>
                <a:defRPr/>
              </a:pPr>
              <a:r>
                <a:rPr lang="en-US" altLang="zh-CN" sz="3200" b="1" dirty="0">
                  <a:solidFill>
                    <a:schemeClr val="accent3"/>
                  </a:solidFill>
                  <a:latin typeface="+mn-lt"/>
                  <a:ea typeface="+mn-ea"/>
                  <a:cs typeface="+mn-ea"/>
                  <a:sym typeface="+mn-lt"/>
                </a:rPr>
                <a:t>83</a:t>
              </a:r>
              <a:r>
                <a:rPr lang="en-US" sz="3200" b="1" dirty="0">
                  <a:solidFill>
                    <a:schemeClr val="accent3"/>
                  </a:solidFill>
                  <a:latin typeface="+mn-lt"/>
                  <a:ea typeface="+mn-ea"/>
                  <a:cs typeface="+mn-ea"/>
                  <a:sym typeface="+mn-lt"/>
                </a:rPr>
                <a:t>%</a:t>
              </a:r>
            </a:p>
          </p:txBody>
        </p:sp>
      </p:grpSp>
      <p:grpSp>
        <p:nvGrpSpPr>
          <p:cNvPr id="54" name="组合 53"/>
          <p:cNvGrpSpPr/>
          <p:nvPr/>
        </p:nvGrpSpPr>
        <p:grpSpPr>
          <a:xfrm>
            <a:off x="9275912" y="2157295"/>
            <a:ext cx="2058528" cy="2036850"/>
            <a:chOff x="4580984" y="231216"/>
            <a:chExt cx="2058528" cy="2036850"/>
          </a:xfrm>
        </p:grpSpPr>
        <p:sp>
          <p:nvSpPr>
            <p:cNvPr id="55" name="TextBox 76"/>
            <p:cNvSpPr txBox="1"/>
            <p:nvPr/>
          </p:nvSpPr>
          <p:spPr>
            <a:xfrm>
              <a:off x="4580984" y="231216"/>
              <a:ext cx="2058528" cy="338554"/>
            </a:xfrm>
            <a:prstGeom prst="rect">
              <a:avLst/>
            </a:prstGeom>
            <a:noFill/>
          </p:spPr>
          <p:txBody>
            <a:bodyPr wrap="square" rtlCol="0">
              <a:spAutoFit/>
            </a:bodyPr>
            <a:lstStyle/>
            <a:p>
              <a:pPr algn="ctr"/>
              <a:r>
                <a:rPr lang="zh-CN" altLang="en-US" sz="1600" b="1" dirty="0">
                  <a:solidFill>
                    <a:schemeClr val="bg1"/>
                  </a:solidFill>
                  <a:latin typeface="+mn-lt"/>
                  <a:ea typeface="+mn-ea"/>
                  <a:cs typeface="+mn-ea"/>
                  <a:sym typeface="+mn-lt"/>
                </a:rPr>
                <a:t>项目完成进度</a:t>
              </a:r>
            </a:p>
          </p:txBody>
        </p:sp>
        <p:sp>
          <p:nvSpPr>
            <p:cNvPr id="56" name="文本框 55"/>
            <p:cNvSpPr txBox="1"/>
            <p:nvPr/>
          </p:nvSpPr>
          <p:spPr>
            <a:xfrm>
              <a:off x="4586020" y="737775"/>
              <a:ext cx="2053492" cy="1530291"/>
            </a:xfrm>
            <a:prstGeom prst="rect">
              <a:avLst/>
            </a:prstGeom>
            <a:noFill/>
          </p:spPr>
          <p:txBody>
            <a:bodyPr wrap="square" rtlCol="0">
              <a:spAutoFit/>
            </a:bodyPr>
            <a:lstStyle/>
            <a:p>
              <a:pPr algn="ctr">
                <a:lnSpc>
                  <a:spcPct val="150000"/>
                </a:lnSpc>
              </a:pPr>
              <a:r>
                <a:rPr lang="zh-CN" altLang="en-US" sz="1600" dirty="0">
                  <a:solidFill>
                    <a:schemeClr val="bg1"/>
                  </a:solidFill>
                  <a:latin typeface="+mn-lt"/>
                  <a:ea typeface="+mn-ea"/>
                  <a:cs typeface="+mn-ea"/>
                  <a:sym typeface="+mn-lt"/>
                </a:rPr>
                <a:t>此项评分占比</a:t>
              </a:r>
              <a:r>
                <a:rPr lang="en-US" altLang="zh-CN" sz="1600" dirty="0">
                  <a:solidFill>
                    <a:schemeClr val="bg1"/>
                  </a:solidFill>
                  <a:latin typeface="+mn-lt"/>
                  <a:ea typeface="+mn-ea"/>
                  <a:cs typeface="+mn-ea"/>
                  <a:sym typeface="+mn-lt"/>
                </a:rPr>
                <a:t>20%</a:t>
              </a:r>
              <a:r>
                <a:rPr lang="zh-CN" altLang="en-US" sz="1600" dirty="0">
                  <a:solidFill>
                    <a:schemeClr val="bg1"/>
                  </a:solidFill>
                  <a:latin typeface="+mn-lt"/>
                  <a:ea typeface="+mn-ea"/>
                  <a:cs typeface="+mn-ea"/>
                  <a:sym typeface="+mn-lt"/>
                </a:rPr>
                <a:t>，包含来宾接待、会场安排、安保措施、后勤等</a:t>
              </a:r>
              <a:endParaRPr lang="en-US" altLang="zh-CN" sz="1600" dirty="0">
                <a:solidFill>
                  <a:schemeClr val="bg1"/>
                </a:solidFill>
                <a:latin typeface="+mn-lt"/>
                <a:ea typeface="+mn-ea"/>
                <a:cs typeface="+mn-ea"/>
                <a:sym typeface="+mn-lt"/>
              </a:endParaRPr>
            </a:p>
          </p:txBody>
        </p:sp>
      </p:grpSp>
      <p:grpSp>
        <p:nvGrpSpPr>
          <p:cNvPr id="57" name="组合 56"/>
          <p:cNvGrpSpPr/>
          <p:nvPr/>
        </p:nvGrpSpPr>
        <p:grpSpPr>
          <a:xfrm>
            <a:off x="3644290" y="2160613"/>
            <a:ext cx="2144280" cy="2067370"/>
            <a:chOff x="4543787" y="234534"/>
            <a:chExt cx="2144280" cy="2067370"/>
          </a:xfrm>
        </p:grpSpPr>
        <p:sp>
          <p:nvSpPr>
            <p:cNvPr id="58" name="TextBox 76"/>
            <p:cNvSpPr txBox="1"/>
            <p:nvPr/>
          </p:nvSpPr>
          <p:spPr>
            <a:xfrm>
              <a:off x="4543787" y="234534"/>
              <a:ext cx="2058528" cy="338554"/>
            </a:xfrm>
            <a:prstGeom prst="rect">
              <a:avLst/>
            </a:prstGeom>
            <a:noFill/>
          </p:spPr>
          <p:txBody>
            <a:bodyPr wrap="square" rtlCol="0">
              <a:spAutoFit/>
            </a:bodyPr>
            <a:lstStyle/>
            <a:p>
              <a:pPr algn="ctr"/>
              <a:r>
                <a:rPr lang="zh-CN" altLang="en-US" sz="1600" b="1" dirty="0">
                  <a:solidFill>
                    <a:schemeClr val="bg1"/>
                  </a:solidFill>
                  <a:latin typeface="+mn-lt"/>
                  <a:ea typeface="+mn-ea"/>
                  <a:cs typeface="+mn-ea"/>
                  <a:sym typeface="+mn-lt"/>
                </a:rPr>
                <a:t>项目完成进度</a:t>
              </a:r>
            </a:p>
          </p:txBody>
        </p:sp>
        <p:sp>
          <p:nvSpPr>
            <p:cNvPr id="59" name="文本框 58"/>
            <p:cNvSpPr txBox="1"/>
            <p:nvPr/>
          </p:nvSpPr>
          <p:spPr>
            <a:xfrm>
              <a:off x="4634575" y="771613"/>
              <a:ext cx="2053492" cy="1530291"/>
            </a:xfrm>
            <a:prstGeom prst="rect">
              <a:avLst/>
            </a:prstGeom>
            <a:noFill/>
          </p:spPr>
          <p:txBody>
            <a:bodyPr wrap="square" rtlCol="0">
              <a:spAutoFit/>
            </a:bodyPr>
            <a:lstStyle/>
            <a:p>
              <a:pPr algn="ctr">
                <a:lnSpc>
                  <a:spcPct val="150000"/>
                </a:lnSpc>
              </a:pPr>
              <a:r>
                <a:rPr lang="zh-CN" altLang="en-US" sz="1600" dirty="0">
                  <a:solidFill>
                    <a:schemeClr val="bg1"/>
                  </a:solidFill>
                  <a:latin typeface="+mn-lt"/>
                  <a:ea typeface="+mn-ea"/>
                  <a:cs typeface="+mn-ea"/>
                  <a:sym typeface="+mn-lt"/>
                </a:rPr>
                <a:t>此项评分占比</a:t>
              </a:r>
              <a:r>
                <a:rPr lang="en-US" altLang="zh-CN" sz="1600" dirty="0">
                  <a:solidFill>
                    <a:schemeClr val="bg1"/>
                  </a:solidFill>
                  <a:latin typeface="+mn-lt"/>
                  <a:ea typeface="+mn-ea"/>
                  <a:cs typeface="+mn-ea"/>
                  <a:sym typeface="+mn-lt"/>
                </a:rPr>
                <a:t>20%</a:t>
              </a:r>
              <a:r>
                <a:rPr lang="zh-CN" altLang="en-US" sz="1600" dirty="0">
                  <a:solidFill>
                    <a:schemeClr val="bg1"/>
                  </a:solidFill>
                  <a:latin typeface="+mn-lt"/>
                  <a:ea typeface="+mn-ea"/>
                  <a:cs typeface="+mn-ea"/>
                  <a:sym typeface="+mn-lt"/>
                </a:rPr>
                <a:t>，包含来宾接待、会场安排、安保措施、后勤等</a:t>
              </a:r>
              <a:endParaRPr lang="en-US" altLang="zh-CN" sz="1600" dirty="0">
                <a:solidFill>
                  <a:schemeClr val="bg1"/>
                </a:solidFill>
                <a:latin typeface="+mn-lt"/>
                <a:ea typeface="+mn-ea"/>
                <a:cs typeface="+mn-ea"/>
                <a:sym typeface="+mn-lt"/>
              </a:endParaRPr>
            </a:p>
          </p:txBody>
        </p:sp>
      </p:grpSp>
      <p:grpSp>
        <p:nvGrpSpPr>
          <p:cNvPr id="60" name="组合 59"/>
          <p:cNvGrpSpPr/>
          <p:nvPr/>
        </p:nvGrpSpPr>
        <p:grpSpPr>
          <a:xfrm>
            <a:off x="6504826" y="2157295"/>
            <a:ext cx="2137192" cy="2056565"/>
            <a:chOff x="4607111" y="231216"/>
            <a:chExt cx="2137192" cy="2056565"/>
          </a:xfrm>
        </p:grpSpPr>
        <p:sp>
          <p:nvSpPr>
            <p:cNvPr id="68" name="TextBox 76"/>
            <p:cNvSpPr txBox="1"/>
            <p:nvPr/>
          </p:nvSpPr>
          <p:spPr>
            <a:xfrm>
              <a:off x="4607111" y="231216"/>
              <a:ext cx="2058528" cy="338554"/>
            </a:xfrm>
            <a:prstGeom prst="rect">
              <a:avLst/>
            </a:prstGeom>
            <a:noFill/>
          </p:spPr>
          <p:txBody>
            <a:bodyPr wrap="square" rtlCol="0">
              <a:spAutoFit/>
            </a:bodyPr>
            <a:lstStyle/>
            <a:p>
              <a:pPr algn="ctr"/>
              <a:r>
                <a:rPr lang="zh-CN" altLang="en-US" sz="1600" b="1" dirty="0">
                  <a:solidFill>
                    <a:schemeClr val="bg1"/>
                  </a:solidFill>
                  <a:latin typeface="+mn-lt"/>
                  <a:ea typeface="+mn-ea"/>
                  <a:cs typeface="+mn-ea"/>
                  <a:sym typeface="+mn-lt"/>
                </a:rPr>
                <a:t>项目完成进度</a:t>
              </a:r>
            </a:p>
          </p:txBody>
        </p:sp>
        <p:sp>
          <p:nvSpPr>
            <p:cNvPr id="69" name="文本框 68"/>
            <p:cNvSpPr txBox="1"/>
            <p:nvPr/>
          </p:nvSpPr>
          <p:spPr>
            <a:xfrm>
              <a:off x="4690811" y="757490"/>
              <a:ext cx="2053492" cy="1530291"/>
            </a:xfrm>
            <a:prstGeom prst="rect">
              <a:avLst/>
            </a:prstGeom>
            <a:noFill/>
          </p:spPr>
          <p:txBody>
            <a:bodyPr wrap="square" rtlCol="0">
              <a:spAutoFit/>
            </a:bodyPr>
            <a:lstStyle/>
            <a:p>
              <a:pPr algn="ctr">
                <a:lnSpc>
                  <a:spcPct val="150000"/>
                </a:lnSpc>
              </a:pPr>
              <a:r>
                <a:rPr lang="zh-CN" altLang="en-US" sz="1600" dirty="0">
                  <a:solidFill>
                    <a:schemeClr val="bg1"/>
                  </a:solidFill>
                  <a:latin typeface="+mn-lt"/>
                  <a:ea typeface="+mn-ea"/>
                  <a:cs typeface="+mn-ea"/>
                  <a:sym typeface="+mn-lt"/>
                </a:rPr>
                <a:t>此项评分占比</a:t>
              </a:r>
              <a:r>
                <a:rPr lang="en-US" altLang="zh-CN" sz="1600" dirty="0">
                  <a:solidFill>
                    <a:schemeClr val="bg1"/>
                  </a:solidFill>
                  <a:latin typeface="+mn-lt"/>
                  <a:ea typeface="+mn-ea"/>
                  <a:cs typeface="+mn-ea"/>
                  <a:sym typeface="+mn-lt"/>
                </a:rPr>
                <a:t>20%</a:t>
              </a:r>
              <a:r>
                <a:rPr lang="zh-CN" altLang="en-US" sz="1600" dirty="0">
                  <a:solidFill>
                    <a:schemeClr val="bg1"/>
                  </a:solidFill>
                  <a:latin typeface="+mn-lt"/>
                  <a:ea typeface="+mn-ea"/>
                  <a:cs typeface="+mn-ea"/>
                  <a:sym typeface="+mn-lt"/>
                </a:rPr>
                <a:t>，包含来宾接待、会场安排、安保措施、后勤等</a:t>
              </a:r>
              <a:endParaRPr lang="en-US" altLang="zh-CN" sz="1600" dirty="0">
                <a:solidFill>
                  <a:schemeClr val="bg1"/>
                </a:solidFill>
                <a:latin typeface="+mn-lt"/>
                <a:ea typeface="+mn-ea"/>
                <a:cs typeface="+mn-ea"/>
                <a:sym typeface="+mn-lt"/>
              </a:endParaRPr>
            </a:p>
          </p:txBody>
        </p:sp>
      </p:grpSp>
      <p:grpSp>
        <p:nvGrpSpPr>
          <p:cNvPr id="10" name="组合 9"/>
          <p:cNvGrpSpPr/>
          <p:nvPr/>
        </p:nvGrpSpPr>
        <p:grpSpPr>
          <a:xfrm>
            <a:off x="3290863" y="2204864"/>
            <a:ext cx="5832648" cy="3384376"/>
            <a:chOff x="3290863" y="2204864"/>
            <a:chExt cx="5832648" cy="3384376"/>
          </a:xfrm>
        </p:grpSpPr>
        <p:cxnSp>
          <p:nvCxnSpPr>
            <p:cNvPr id="9" name="直接箭头连接符 8"/>
            <p:cNvCxnSpPr/>
            <p:nvPr/>
          </p:nvCxnSpPr>
          <p:spPr bwMode="auto">
            <a:xfrm>
              <a:off x="6099175" y="2204864"/>
              <a:ext cx="0" cy="3384376"/>
            </a:xfrm>
            <a:prstGeom prst="straightConnector1">
              <a:avLst/>
            </a:prstGeom>
            <a:solidFill>
              <a:schemeClr val="accent1"/>
            </a:solidFill>
            <a:ln w="9525" cap="flat" cmpd="sng" algn="ctr">
              <a:solidFill>
                <a:schemeClr val="bg2"/>
              </a:solidFill>
              <a:prstDash val="solid"/>
              <a:round/>
              <a:headEnd type="triangle"/>
              <a:tailEnd type="triangle"/>
            </a:ln>
          </p:spPr>
        </p:cxnSp>
        <p:cxnSp>
          <p:nvCxnSpPr>
            <p:cNvPr id="61" name="直接箭头连接符 60"/>
            <p:cNvCxnSpPr/>
            <p:nvPr/>
          </p:nvCxnSpPr>
          <p:spPr bwMode="auto">
            <a:xfrm>
              <a:off x="3290863" y="2204864"/>
              <a:ext cx="0" cy="3384376"/>
            </a:xfrm>
            <a:prstGeom prst="straightConnector1">
              <a:avLst/>
            </a:prstGeom>
            <a:solidFill>
              <a:schemeClr val="accent1"/>
            </a:solidFill>
            <a:ln w="9525" cap="flat" cmpd="sng" algn="ctr">
              <a:solidFill>
                <a:schemeClr val="bg2"/>
              </a:solidFill>
              <a:prstDash val="solid"/>
              <a:round/>
              <a:headEnd type="triangle"/>
              <a:tailEnd type="triangle"/>
            </a:ln>
          </p:spPr>
        </p:cxnSp>
        <p:cxnSp>
          <p:nvCxnSpPr>
            <p:cNvPr id="62" name="直接箭头连接符 61"/>
            <p:cNvCxnSpPr/>
            <p:nvPr/>
          </p:nvCxnSpPr>
          <p:spPr bwMode="auto">
            <a:xfrm>
              <a:off x="9123511" y="2204864"/>
              <a:ext cx="0" cy="3384376"/>
            </a:xfrm>
            <a:prstGeom prst="straightConnector1">
              <a:avLst/>
            </a:prstGeom>
            <a:solidFill>
              <a:schemeClr val="accent1"/>
            </a:solidFill>
            <a:ln w="9525" cap="flat" cmpd="sng" algn="ctr">
              <a:solidFill>
                <a:schemeClr val="bg2"/>
              </a:solidFill>
              <a:prstDash val="solid"/>
              <a:round/>
              <a:headEnd type="triangle"/>
              <a:tailEnd type="triangle"/>
            </a:ln>
          </p:spPr>
        </p:cxnSp>
      </p:grpSp>
    </p:spTree>
  </p:cSld>
  <p:clrMapOvr>
    <a:masterClrMapping/>
  </p:clrMapOvr>
  <mc:AlternateContent xmlns:mc="http://schemas.openxmlformats.org/markup-compatibility/2006" xmlns:p14="http://schemas.microsoft.com/office/powerpoint/2010/main">
    <mc:Choice Requires="p14">
      <p:transition spd="slow" p14:dur="1400" advTm="3000">
        <p14:doors dir="vert"/>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Horizontal)">
                                      <p:cBhvr>
                                        <p:cTn id="7" dur="750"/>
                                        <p:tgtEl>
                                          <p:spTgt spid="10"/>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heel(1)">
                                      <p:cBhvr>
                                        <p:cTn id="11" dur="750"/>
                                        <p:tgtEl>
                                          <p:spTgt spid="3"/>
                                        </p:tgtEl>
                                      </p:cBhvr>
                                    </p:animEffect>
                                  </p:childTnLst>
                                </p:cTn>
                              </p:par>
                            </p:childTnLst>
                          </p:cTn>
                        </p:par>
                        <p:par>
                          <p:cTn id="12" fill="hold">
                            <p:stCondLst>
                              <p:cond delay="2000"/>
                            </p:stCondLst>
                            <p:childTnLst>
                              <p:par>
                                <p:cTn id="13" presetID="16" presetClass="entr" presetSubtype="21"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750"/>
                                        <p:tgtEl>
                                          <p:spTgt spid="5"/>
                                        </p:tgtEl>
                                      </p:cBhvr>
                                    </p:animEffect>
                                  </p:childTnLst>
                                </p:cTn>
                              </p:par>
                            </p:childTnLst>
                          </p:cTn>
                        </p:par>
                        <p:par>
                          <p:cTn id="16" fill="hold">
                            <p:stCondLst>
                              <p:cond delay="3000"/>
                            </p:stCondLst>
                            <p:childTnLst>
                              <p:par>
                                <p:cTn id="17" presetID="21" presetClass="entr" presetSubtype="1"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750"/>
                                        <p:tgtEl>
                                          <p:spTgt spid="4"/>
                                        </p:tgtEl>
                                      </p:cBhvr>
                                    </p:animEffect>
                                  </p:childTnLst>
                                </p:cTn>
                              </p:par>
                            </p:childTnLst>
                          </p:cTn>
                        </p:par>
                        <p:par>
                          <p:cTn id="20" fill="hold">
                            <p:stCondLst>
                              <p:cond delay="4000"/>
                            </p:stCondLst>
                            <p:childTnLst>
                              <p:par>
                                <p:cTn id="21" presetID="16" presetClass="entr" presetSubtype="21" fill="hold"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barn(inVertical)">
                                      <p:cBhvr>
                                        <p:cTn id="23" dur="750"/>
                                        <p:tgtEl>
                                          <p:spTgt spid="57"/>
                                        </p:tgtEl>
                                      </p:cBhvr>
                                    </p:animEffect>
                                  </p:childTnLst>
                                </p:cTn>
                              </p:par>
                            </p:childTnLst>
                          </p:cTn>
                        </p:par>
                        <p:par>
                          <p:cTn id="24" fill="hold">
                            <p:stCondLst>
                              <p:cond delay="5000"/>
                            </p:stCondLst>
                            <p:childTnLst>
                              <p:par>
                                <p:cTn id="25" presetID="21"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heel(1)">
                                      <p:cBhvr>
                                        <p:cTn id="27" dur="750"/>
                                        <p:tgtEl>
                                          <p:spTgt spid="7"/>
                                        </p:tgtEl>
                                      </p:cBhvr>
                                    </p:animEffect>
                                  </p:childTnLst>
                                </p:cTn>
                              </p:par>
                            </p:childTnLst>
                          </p:cTn>
                        </p:par>
                        <p:par>
                          <p:cTn id="28" fill="hold">
                            <p:stCondLst>
                              <p:cond delay="6000"/>
                            </p:stCondLst>
                            <p:childTnLst>
                              <p:par>
                                <p:cTn id="29" presetID="16" presetClass="entr" presetSubtype="21"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barn(inVertical)">
                                      <p:cBhvr>
                                        <p:cTn id="31" dur="750"/>
                                        <p:tgtEl>
                                          <p:spTgt spid="60"/>
                                        </p:tgtEl>
                                      </p:cBhvr>
                                    </p:animEffect>
                                  </p:childTnLst>
                                </p:cTn>
                              </p:par>
                            </p:childTnLst>
                          </p:cTn>
                        </p:par>
                        <p:par>
                          <p:cTn id="32" fill="hold">
                            <p:stCondLst>
                              <p:cond delay="7000"/>
                            </p:stCondLst>
                            <p:childTnLst>
                              <p:par>
                                <p:cTn id="33" presetID="21"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heel(1)">
                                      <p:cBhvr>
                                        <p:cTn id="35" dur="750"/>
                                        <p:tgtEl>
                                          <p:spTgt spid="22"/>
                                        </p:tgtEl>
                                      </p:cBhvr>
                                    </p:animEffect>
                                  </p:childTnLst>
                                </p:cTn>
                              </p:par>
                            </p:childTnLst>
                          </p:cTn>
                        </p:par>
                        <p:par>
                          <p:cTn id="36" fill="hold">
                            <p:stCondLst>
                              <p:cond delay="8000"/>
                            </p:stCondLst>
                            <p:childTnLst>
                              <p:par>
                                <p:cTn id="37" presetID="16" presetClass="entr" presetSubtype="21" fill="hold"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barn(inVertical)">
                                      <p:cBhvr>
                                        <p:cTn id="39" dur="75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6499853" y="4866007"/>
            <a:ext cx="3831510" cy="982661"/>
            <a:chOff x="7357508" y="4884101"/>
            <a:chExt cx="5050706" cy="1242291"/>
          </a:xfrm>
        </p:grpSpPr>
        <p:sp>
          <p:nvSpPr>
            <p:cNvPr id="22" name="TextBox 76"/>
            <p:cNvSpPr txBox="1"/>
            <p:nvPr/>
          </p:nvSpPr>
          <p:spPr>
            <a:xfrm>
              <a:off x="7357508" y="4884101"/>
              <a:ext cx="2383218" cy="428004"/>
            </a:xfrm>
            <a:prstGeom prst="rect">
              <a:avLst/>
            </a:prstGeom>
            <a:noFill/>
          </p:spPr>
          <p:txBody>
            <a:bodyPr wrap="square" rtlCol="0">
              <a:spAutoFit/>
            </a:bodyPr>
            <a:lstStyle/>
            <a:p>
              <a:pPr algn="r"/>
              <a:r>
                <a:rPr lang="zh-CN" altLang="en-US" sz="1600" b="1" dirty="0">
                  <a:solidFill>
                    <a:schemeClr val="bg1"/>
                  </a:solidFill>
                  <a:latin typeface="+mn-lt"/>
                  <a:ea typeface="+mn-ea"/>
                  <a:cs typeface="+mn-ea"/>
                  <a:sym typeface="+mn-lt"/>
                </a:rPr>
                <a:t>消费者日趋理性</a:t>
              </a:r>
              <a:endParaRPr lang="en-US" altLang="zh-CN" sz="1600" b="1" dirty="0">
                <a:solidFill>
                  <a:schemeClr val="bg1"/>
                </a:solidFill>
                <a:latin typeface="+mn-lt"/>
                <a:ea typeface="+mn-ea"/>
                <a:cs typeface="+mn-ea"/>
                <a:sym typeface="+mn-lt"/>
              </a:endParaRPr>
            </a:p>
          </p:txBody>
        </p:sp>
        <p:sp>
          <p:nvSpPr>
            <p:cNvPr id="23" name="文本框 22"/>
            <p:cNvSpPr txBox="1"/>
            <p:nvPr/>
          </p:nvSpPr>
          <p:spPr>
            <a:xfrm>
              <a:off x="7630669" y="5234554"/>
              <a:ext cx="4777545" cy="891838"/>
            </a:xfrm>
            <a:prstGeom prst="rect">
              <a:avLst/>
            </a:prstGeom>
            <a:noFill/>
          </p:spPr>
          <p:txBody>
            <a:bodyPr wrap="square" rtlCol="0">
              <a:spAutoFit/>
            </a:bodyPr>
            <a:lstStyle>
              <a:defPPr>
                <a:defRPr lang="zh-CN"/>
              </a:defPPr>
              <a:lvl1pPr algn="just">
                <a:lnSpc>
                  <a:spcPct val="100000"/>
                </a:lnSpc>
                <a:defRPr sz="1600">
                  <a:solidFill>
                    <a:schemeClr val="bg2">
                      <a:lumMod val="25000"/>
                    </a:schemeClr>
                  </a:solidFill>
                  <a:latin typeface="微软雅黑" panose="020B0503020204020204" pitchFamily="34" charset="-122"/>
                  <a:ea typeface="微软雅黑" panose="020B0503020204020204" pitchFamily="34" charset="-122"/>
                </a:defRPr>
              </a:lvl1pPr>
            </a:lstStyle>
            <a:p>
              <a:pPr>
                <a:lnSpc>
                  <a:spcPct val="130000"/>
                </a:lnSpc>
              </a:pPr>
              <a:r>
                <a:rPr lang="zh-CN" altLang="en-US" dirty="0">
                  <a:solidFill>
                    <a:schemeClr val="bg1"/>
                  </a:solidFill>
                  <a:latin typeface="+mn-lt"/>
                  <a:ea typeface="+mn-ea"/>
                  <a:cs typeface="+mn-ea"/>
                  <a:sym typeface="+mn-lt"/>
                </a:rPr>
                <a:t>近两年由于媒体的宣传，消费者日趋理性，选择做某项目的人越来越多。</a:t>
              </a:r>
            </a:p>
          </p:txBody>
        </p:sp>
      </p:grpSp>
      <p:grpSp>
        <p:nvGrpSpPr>
          <p:cNvPr id="3" name="组合 2"/>
          <p:cNvGrpSpPr/>
          <p:nvPr/>
        </p:nvGrpSpPr>
        <p:grpSpPr>
          <a:xfrm>
            <a:off x="1945609" y="1714318"/>
            <a:ext cx="3624287" cy="1282773"/>
            <a:chOff x="1514313" y="1355652"/>
            <a:chExt cx="4581867" cy="1621697"/>
          </a:xfrm>
        </p:grpSpPr>
        <p:sp>
          <p:nvSpPr>
            <p:cNvPr id="24" name="TextBox 76"/>
            <p:cNvSpPr txBox="1"/>
            <p:nvPr/>
          </p:nvSpPr>
          <p:spPr>
            <a:xfrm>
              <a:off x="3835936" y="1355652"/>
              <a:ext cx="2223696" cy="428004"/>
            </a:xfrm>
            <a:prstGeom prst="rect">
              <a:avLst/>
            </a:prstGeom>
            <a:noFill/>
          </p:spPr>
          <p:txBody>
            <a:bodyPr wrap="square" rtlCol="0">
              <a:spAutoFit/>
            </a:bodyPr>
            <a:lstStyle>
              <a:defPPr>
                <a:defRPr lang="zh-CN"/>
              </a:defPPr>
              <a:lvl1pPr algn="r">
                <a:defRPr b="1">
                  <a:solidFill>
                    <a:schemeClr val="tx2"/>
                  </a:solidFill>
                  <a:latin typeface="微软雅黑" panose="020B0503020204020204" pitchFamily="34" charset="-122"/>
                  <a:ea typeface="微软雅黑" panose="020B0503020204020204" pitchFamily="34" charset="-122"/>
                </a:defRPr>
              </a:lvl1pPr>
            </a:lstStyle>
            <a:p>
              <a:r>
                <a:rPr lang="zh-CN" altLang="en-US" sz="1600" dirty="0">
                  <a:solidFill>
                    <a:schemeClr val="bg1"/>
                  </a:solidFill>
                  <a:latin typeface="+mn-lt"/>
                  <a:ea typeface="+mn-ea"/>
                  <a:cs typeface="+mn-ea"/>
                  <a:sym typeface="+mn-lt"/>
                </a:rPr>
                <a:t>使用群体的壮大</a:t>
              </a:r>
              <a:endParaRPr lang="en-US" altLang="zh-CN" sz="1600" dirty="0">
                <a:solidFill>
                  <a:schemeClr val="bg1"/>
                </a:solidFill>
                <a:latin typeface="+mn-lt"/>
                <a:ea typeface="+mn-ea"/>
                <a:cs typeface="+mn-ea"/>
                <a:sym typeface="+mn-lt"/>
              </a:endParaRPr>
            </a:p>
          </p:txBody>
        </p:sp>
        <p:sp>
          <p:nvSpPr>
            <p:cNvPr id="25" name="文本框 24"/>
            <p:cNvSpPr txBox="1"/>
            <p:nvPr/>
          </p:nvSpPr>
          <p:spPr>
            <a:xfrm>
              <a:off x="1514313" y="1680852"/>
              <a:ext cx="4581867" cy="1296497"/>
            </a:xfrm>
            <a:prstGeom prst="rect">
              <a:avLst/>
            </a:prstGeom>
            <a:noFill/>
          </p:spPr>
          <p:txBody>
            <a:bodyPr wrap="square" rtlCol="0">
              <a:spAutoFit/>
            </a:bodyPr>
            <a:lstStyle>
              <a:defPPr>
                <a:defRPr lang="zh-CN"/>
              </a:defPPr>
              <a:lvl1pPr algn="r">
                <a:lnSpc>
                  <a:spcPct val="130000"/>
                </a:lnSpc>
                <a:defRPr sz="1400">
                  <a:solidFill>
                    <a:schemeClr val="bg2">
                      <a:lumMod val="25000"/>
                    </a:schemeClr>
                  </a:solidFill>
                  <a:latin typeface="微软雅黑" panose="020B0503020204020204" pitchFamily="34" charset="-122"/>
                  <a:ea typeface="微软雅黑" panose="020B0503020204020204" pitchFamily="34" charset="-122"/>
                </a:defRPr>
              </a:lvl1pPr>
            </a:lstStyle>
            <a:p>
              <a:r>
                <a:rPr lang="zh-CN" altLang="en-US" sz="1600" dirty="0">
                  <a:solidFill>
                    <a:schemeClr val="bg1"/>
                  </a:solidFill>
                  <a:latin typeface="+mn-lt"/>
                  <a:ea typeface="+mn-ea"/>
                  <a:cs typeface="+mn-ea"/>
                  <a:sym typeface="+mn-lt"/>
                </a:rPr>
                <a:t>根据某某管理所提供的权威信息，近年新车登记量以每年</a:t>
              </a:r>
              <a:r>
                <a:rPr lang="en-US" altLang="zh-CN" sz="1600" dirty="0">
                  <a:solidFill>
                    <a:schemeClr val="bg1"/>
                  </a:solidFill>
                  <a:latin typeface="+mn-lt"/>
                  <a:ea typeface="+mn-ea"/>
                  <a:cs typeface="+mn-ea"/>
                  <a:sym typeface="+mn-lt"/>
                </a:rPr>
                <a:t>8%</a:t>
              </a:r>
              <a:r>
                <a:rPr lang="zh-CN" altLang="en-US" sz="1600" dirty="0">
                  <a:solidFill>
                    <a:schemeClr val="bg1"/>
                  </a:solidFill>
                  <a:latin typeface="+mn-lt"/>
                  <a:ea typeface="+mn-ea"/>
                  <a:cs typeface="+mn-ea"/>
                  <a:sym typeface="+mn-lt"/>
                </a:rPr>
                <a:t>数量增长，年登记量</a:t>
              </a:r>
              <a:r>
                <a:rPr lang="en-US" altLang="zh-CN" sz="1600" dirty="0">
                  <a:solidFill>
                    <a:schemeClr val="bg1"/>
                  </a:solidFill>
                  <a:latin typeface="+mn-lt"/>
                  <a:ea typeface="+mn-ea"/>
                  <a:cs typeface="+mn-ea"/>
                  <a:sym typeface="+mn-lt"/>
                </a:rPr>
                <a:t>1.2</a:t>
              </a:r>
              <a:r>
                <a:rPr lang="zh-CN" altLang="en-US" sz="1600" dirty="0">
                  <a:solidFill>
                    <a:schemeClr val="bg1"/>
                  </a:solidFill>
                  <a:latin typeface="+mn-lt"/>
                  <a:ea typeface="+mn-ea"/>
                  <a:cs typeface="+mn-ea"/>
                  <a:sym typeface="+mn-lt"/>
                </a:rPr>
                <a:t>万台以上。</a:t>
              </a:r>
            </a:p>
          </p:txBody>
        </p:sp>
      </p:grpSp>
      <p:grpSp>
        <p:nvGrpSpPr>
          <p:cNvPr id="4" name="组合 3"/>
          <p:cNvGrpSpPr/>
          <p:nvPr/>
        </p:nvGrpSpPr>
        <p:grpSpPr>
          <a:xfrm>
            <a:off x="7809472" y="2613529"/>
            <a:ext cx="3508115" cy="1309457"/>
            <a:chOff x="7480247" y="1330101"/>
            <a:chExt cx="5033607" cy="1655434"/>
          </a:xfrm>
        </p:grpSpPr>
        <p:sp>
          <p:nvSpPr>
            <p:cNvPr id="26" name="TextBox 76"/>
            <p:cNvSpPr txBox="1"/>
            <p:nvPr/>
          </p:nvSpPr>
          <p:spPr>
            <a:xfrm>
              <a:off x="7480247" y="1330101"/>
              <a:ext cx="2742552" cy="428004"/>
            </a:xfrm>
            <a:prstGeom prst="rect">
              <a:avLst/>
            </a:prstGeom>
            <a:noFill/>
          </p:spPr>
          <p:txBody>
            <a:bodyPr wrap="square" rtlCol="0">
              <a:spAutoFit/>
            </a:bodyPr>
            <a:lstStyle/>
            <a:p>
              <a:pPr algn="r"/>
              <a:r>
                <a:rPr lang="zh-CN" altLang="en-US" sz="1600" b="1" dirty="0">
                  <a:solidFill>
                    <a:schemeClr val="bg1"/>
                  </a:solidFill>
                  <a:latin typeface="+mn-lt"/>
                  <a:ea typeface="+mn-ea"/>
                  <a:cs typeface="+mn-ea"/>
                  <a:sym typeface="+mn-lt"/>
                </a:rPr>
                <a:t>细分市场存在空白</a:t>
              </a:r>
              <a:endParaRPr lang="en-US" altLang="zh-CN" sz="1600" b="1" dirty="0">
                <a:solidFill>
                  <a:schemeClr val="bg1"/>
                </a:solidFill>
                <a:latin typeface="+mn-lt"/>
                <a:ea typeface="+mn-ea"/>
                <a:cs typeface="+mn-ea"/>
                <a:sym typeface="+mn-lt"/>
              </a:endParaRPr>
            </a:p>
          </p:txBody>
        </p:sp>
        <p:sp>
          <p:nvSpPr>
            <p:cNvPr id="27" name="文本框 26"/>
            <p:cNvSpPr txBox="1"/>
            <p:nvPr/>
          </p:nvSpPr>
          <p:spPr>
            <a:xfrm>
              <a:off x="7630671" y="1689037"/>
              <a:ext cx="4883183" cy="1296498"/>
            </a:xfrm>
            <a:prstGeom prst="rect">
              <a:avLst/>
            </a:prstGeom>
            <a:noFill/>
          </p:spPr>
          <p:txBody>
            <a:bodyPr wrap="square" rtlCol="0">
              <a:spAutoFit/>
            </a:bodyPr>
            <a:lstStyle>
              <a:defPPr>
                <a:defRPr lang="zh-CN"/>
              </a:defPPr>
              <a:lvl1pPr algn="just">
                <a:lnSpc>
                  <a:spcPct val="100000"/>
                </a:lnSpc>
                <a:defRPr sz="1600">
                  <a:solidFill>
                    <a:schemeClr val="bg2">
                      <a:lumMod val="25000"/>
                    </a:schemeClr>
                  </a:solidFill>
                  <a:latin typeface="微软雅黑" panose="020B0503020204020204" pitchFamily="34" charset="-122"/>
                  <a:ea typeface="微软雅黑" panose="020B0503020204020204" pitchFamily="34" charset="-122"/>
                </a:defRPr>
              </a:lvl1pPr>
            </a:lstStyle>
            <a:p>
              <a:pPr>
                <a:lnSpc>
                  <a:spcPct val="130000"/>
                </a:lnSpc>
              </a:pPr>
              <a:r>
                <a:rPr lang="zh-CN" altLang="en-US" dirty="0">
                  <a:solidFill>
                    <a:schemeClr val="bg1"/>
                  </a:solidFill>
                  <a:latin typeface="+mn-lt"/>
                  <a:ea typeface="+mn-ea"/>
                  <a:cs typeface="+mn-ea"/>
                  <a:sym typeface="+mn-lt"/>
                </a:rPr>
                <a:t>海东市虽然同行众多，但是专做某某项目的商家却很少，而客户均需到省城才能享受该服务。</a:t>
              </a:r>
            </a:p>
          </p:txBody>
        </p:sp>
      </p:grpSp>
      <p:grpSp>
        <p:nvGrpSpPr>
          <p:cNvPr id="2" name="组合 1"/>
          <p:cNvGrpSpPr/>
          <p:nvPr/>
        </p:nvGrpSpPr>
        <p:grpSpPr>
          <a:xfrm>
            <a:off x="752792" y="3656164"/>
            <a:ext cx="3624287" cy="1315799"/>
            <a:chOff x="1788824" y="4858007"/>
            <a:chExt cx="4581865" cy="1663449"/>
          </a:xfrm>
        </p:grpSpPr>
        <p:sp>
          <p:nvSpPr>
            <p:cNvPr id="28" name="TextBox 76"/>
            <p:cNvSpPr txBox="1"/>
            <p:nvPr/>
          </p:nvSpPr>
          <p:spPr>
            <a:xfrm>
              <a:off x="3756502" y="4858007"/>
              <a:ext cx="2479385" cy="428004"/>
            </a:xfrm>
            <a:prstGeom prst="rect">
              <a:avLst/>
            </a:prstGeom>
            <a:noFill/>
          </p:spPr>
          <p:txBody>
            <a:bodyPr wrap="square" rtlCol="0">
              <a:spAutoFit/>
            </a:bodyPr>
            <a:lstStyle/>
            <a:p>
              <a:pPr algn="r"/>
              <a:r>
                <a:rPr lang="zh-CN" altLang="en-US" sz="1600" b="1" dirty="0">
                  <a:solidFill>
                    <a:schemeClr val="bg1"/>
                  </a:solidFill>
                  <a:latin typeface="+mn-lt"/>
                  <a:ea typeface="+mn-ea"/>
                  <a:cs typeface="+mn-ea"/>
                  <a:sym typeface="+mn-lt"/>
                </a:rPr>
                <a:t>地理位置较好</a:t>
              </a:r>
              <a:endParaRPr lang="en-US" altLang="zh-CN" sz="1600" b="1" dirty="0">
                <a:solidFill>
                  <a:schemeClr val="bg1"/>
                </a:solidFill>
                <a:latin typeface="+mn-lt"/>
                <a:ea typeface="+mn-ea"/>
                <a:cs typeface="+mn-ea"/>
                <a:sym typeface="+mn-lt"/>
              </a:endParaRPr>
            </a:p>
          </p:txBody>
        </p:sp>
        <p:sp>
          <p:nvSpPr>
            <p:cNvPr id="29" name="文本框 28"/>
            <p:cNvSpPr txBox="1"/>
            <p:nvPr/>
          </p:nvSpPr>
          <p:spPr>
            <a:xfrm>
              <a:off x="1788824" y="5224960"/>
              <a:ext cx="4581865" cy="1296496"/>
            </a:xfrm>
            <a:prstGeom prst="rect">
              <a:avLst/>
            </a:prstGeom>
            <a:noFill/>
          </p:spPr>
          <p:txBody>
            <a:bodyPr wrap="square" rtlCol="0">
              <a:spAutoFit/>
            </a:bodyPr>
            <a:lstStyle>
              <a:defPPr>
                <a:defRPr lang="zh-CN"/>
              </a:defPPr>
              <a:lvl1pPr algn="just">
                <a:lnSpc>
                  <a:spcPct val="100000"/>
                </a:lnSpc>
                <a:defRPr sz="1600">
                  <a:solidFill>
                    <a:schemeClr val="bg2">
                      <a:lumMod val="25000"/>
                    </a:schemeClr>
                  </a:solidFill>
                  <a:latin typeface="微软雅黑" panose="020B0503020204020204" pitchFamily="34" charset="-122"/>
                  <a:ea typeface="微软雅黑" panose="020B0503020204020204" pitchFamily="34" charset="-122"/>
                </a:defRPr>
              </a:lvl1pPr>
            </a:lstStyle>
            <a:p>
              <a:pPr algn="r">
                <a:lnSpc>
                  <a:spcPct val="130000"/>
                </a:lnSpc>
              </a:pPr>
              <a:r>
                <a:rPr lang="zh-CN" altLang="en-US" dirty="0">
                  <a:solidFill>
                    <a:schemeClr val="bg1"/>
                  </a:solidFill>
                  <a:latin typeface="+mn-lt"/>
                  <a:ea typeface="+mn-ea"/>
                  <a:cs typeface="+mn-ea"/>
                  <a:sym typeface="+mn-lt"/>
                </a:rPr>
                <a:t>本市距省城最近的服务店也需要</a:t>
              </a:r>
              <a:r>
                <a:rPr lang="en-US" altLang="zh-CN" dirty="0">
                  <a:solidFill>
                    <a:schemeClr val="bg1"/>
                  </a:solidFill>
                  <a:latin typeface="+mn-lt"/>
                  <a:ea typeface="+mn-ea"/>
                  <a:cs typeface="+mn-ea"/>
                  <a:sym typeface="+mn-lt"/>
                </a:rPr>
                <a:t>120</a:t>
              </a:r>
              <a:r>
                <a:rPr lang="zh-CN" altLang="en-US" dirty="0">
                  <a:solidFill>
                    <a:schemeClr val="bg1"/>
                  </a:solidFill>
                  <a:latin typeface="+mn-lt"/>
                  <a:ea typeface="+mn-ea"/>
                  <a:cs typeface="+mn-ea"/>
                  <a:sym typeface="+mn-lt"/>
                </a:rPr>
                <a:t>公里，本地建一个将享有较好的地理位置条件。</a:t>
              </a:r>
            </a:p>
          </p:txBody>
        </p:sp>
      </p:grpSp>
      <p:grpSp>
        <p:nvGrpSpPr>
          <p:cNvPr id="21" name="组合 20"/>
          <p:cNvGrpSpPr/>
          <p:nvPr/>
        </p:nvGrpSpPr>
        <p:grpSpPr>
          <a:xfrm>
            <a:off x="4638244" y="1700759"/>
            <a:ext cx="2921862" cy="3918257"/>
            <a:chOff x="4638244" y="1700759"/>
            <a:chExt cx="2921862" cy="3918257"/>
          </a:xfrm>
        </p:grpSpPr>
        <p:grpSp>
          <p:nvGrpSpPr>
            <p:cNvPr id="44" name="组合 43"/>
            <p:cNvGrpSpPr/>
            <p:nvPr/>
          </p:nvGrpSpPr>
          <p:grpSpPr>
            <a:xfrm>
              <a:off x="4638244" y="3356992"/>
              <a:ext cx="2921862" cy="799518"/>
              <a:chOff x="5520117" y="3532151"/>
              <a:chExt cx="2439489" cy="667525"/>
            </a:xfrm>
          </p:grpSpPr>
          <p:sp>
            <p:nvSpPr>
              <p:cNvPr id="45" name="椭圆 44"/>
              <p:cNvSpPr/>
              <p:nvPr/>
            </p:nvSpPr>
            <p:spPr>
              <a:xfrm>
                <a:off x="6088943" y="3532151"/>
                <a:ext cx="647137" cy="6471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泪滴形 45"/>
              <p:cNvSpPr/>
              <p:nvPr/>
            </p:nvSpPr>
            <p:spPr>
              <a:xfrm rot="13429281">
                <a:off x="5520117" y="3564071"/>
                <a:ext cx="635605" cy="635605"/>
              </a:xfrm>
              <a:prstGeom prst="teardrop">
                <a:avLst>
                  <a:gd name="adj" fmla="val 152810"/>
                </a:avLst>
              </a:prstGeom>
              <a:solidFill>
                <a:schemeClr val="accent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p:nvPr/>
            </p:nvSpPr>
            <p:spPr>
              <a:xfrm>
                <a:off x="6722932" y="3532151"/>
                <a:ext cx="647137" cy="6471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泪滴形 47"/>
              <p:cNvSpPr/>
              <p:nvPr/>
            </p:nvSpPr>
            <p:spPr>
              <a:xfrm rot="8170719" flipH="1">
                <a:off x="7324001" y="3564071"/>
                <a:ext cx="635605" cy="635605"/>
              </a:xfrm>
              <a:prstGeom prst="teardrop">
                <a:avLst>
                  <a:gd name="adj" fmla="val 152810"/>
                </a:avLst>
              </a:prstGeom>
              <a:solidFill>
                <a:schemeClr val="accent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 name="组合 19"/>
            <p:cNvGrpSpPr/>
            <p:nvPr/>
          </p:nvGrpSpPr>
          <p:grpSpPr>
            <a:xfrm>
              <a:off x="5576422" y="1700759"/>
              <a:ext cx="1012993" cy="3918257"/>
              <a:chOff x="5576422" y="1700759"/>
              <a:chExt cx="1012993" cy="3918257"/>
            </a:xfrm>
          </p:grpSpPr>
          <p:grpSp>
            <p:nvGrpSpPr>
              <p:cNvPr id="19" name="组合 18"/>
              <p:cNvGrpSpPr/>
              <p:nvPr/>
            </p:nvGrpSpPr>
            <p:grpSpPr>
              <a:xfrm>
                <a:off x="5576422" y="1700759"/>
                <a:ext cx="890025" cy="1656233"/>
                <a:chOff x="5576422" y="1700759"/>
                <a:chExt cx="890025" cy="1656233"/>
              </a:xfrm>
            </p:grpSpPr>
            <p:cxnSp>
              <p:nvCxnSpPr>
                <p:cNvPr id="8" name="直接连接符 7"/>
                <p:cNvCxnSpPr/>
                <p:nvPr/>
              </p:nvCxnSpPr>
              <p:spPr bwMode="auto">
                <a:xfrm>
                  <a:off x="6466447" y="1870066"/>
                  <a:ext cx="0" cy="1486926"/>
                </a:xfrm>
                <a:prstGeom prst="line">
                  <a:avLst/>
                </a:prstGeom>
                <a:solidFill>
                  <a:schemeClr val="accent1"/>
                </a:solidFill>
                <a:ln w="9525" cap="flat" cmpd="sng" algn="ctr">
                  <a:solidFill>
                    <a:schemeClr val="accent1"/>
                  </a:solidFill>
                  <a:prstDash val="solid"/>
                  <a:round/>
                  <a:headEnd type="none" w="med" len="med"/>
                  <a:tailEnd type="none" w="med" len="med"/>
                </a:ln>
              </p:spPr>
            </p:cxnSp>
            <p:cxnSp>
              <p:nvCxnSpPr>
                <p:cNvPr id="50" name="直接连接符 49"/>
                <p:cNvCxnSpPr/>
                <p:nvPr/>
              </p:nvCxnSpPr>
              <p:spPr bwMode="auto">
                <a:xfrm flipH="1">
                  <a:off x="5845885" y="1870066"/>
                  <a:ext cx="620562" cy="0"/>
                </a:xfrm>
                <a:prstGeom prst="line">
                  <a:avLst/>
                </a:prstGeom>
                <a:solidFill>
                  <a:schemeClr val="accent1"/>
                </a:solidFill>
                <a:ln w="9525" cap="flat" cmpd="sng" algn="ctr">
                  <a:solidFill>
                    <a:schemeClr val="accent1"/>
                  </a:solidFill>
                  <a:prstDash val="solid"/>
                  <a:round/>
                  <a:headEnd type="none" w="med" len="med"/>
                  <a:tailEnd type="none" w="med" len="med"/>
                </a:ln>
              </p:spPr>
            </p:cxnSp>
            <p:sp>
              <p:nvSpPr>
                <p:cNvPr id="18" name="椭圆 17"/>
                <p:cNvSpPr/>
                <p:nvPr/>
              </p:nvSpPr>
              <p:spPr>
                <a:xfrm>
                  <a:off x="5576422" y="1700759"/>
                  <a:ext cx="352113" cy="35211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4" name="组合 63"/>
              <p:cNvGrpSpPr/>
              <p:nvPr/>
            </p:nvGrpSpPr>
            <p:grpSpPr>
              <a:xfrm flipH="1" flipV="1">
                <a:off x="5699390" y="3962783"/>
                <a:ext cx="890025" cy="1656233"/>
                <a:chOff x="5576422" y="1700759"/>
                <a:chExt cx="890025" cy="1656233"/>
              </a:xfrm>
            </p:grpSpPr>
            <p:cxnSp>
              <p:nvCxnSpPr>
                <p:cNvPr id="65" name="直接连接符 64"/>
                <p:cNvCxnSpPr/>
                <p:nvPr/>
              </p:nvCxnSpPr>
              <p:spPr bwMode="auto">
                <a:xfrm>
                  <a:off x="6466447" y="1870066"/>
                  <a:ext cx="0" cy="1486926"/>
                </a:xfrm>
                <a:prstGeom prst="line">
                  <a:avLst/>
                </a:prstGeom>
                <a:solidFill>
                  <a:schemeClr val="accent1"/>
                </a:solidFill>
                <a:ln w="9525" cap="flat" cmpd="sng" algn="ctr">
                  <a:solidFill>
                    <a:schemeClr val="accent1"/>
                  </a:solidFill>
                  <a:prstDash val="solid"/>
                  <a:round/>
                  <a:headEnd type="none" w="med" len="med"/>
                  <a:tailEnd type="none" w="med" len="med"/>
                </a:ln>
              </p:spPr>
            </p:cxnSp>
            <p:cxnSp>
              <p:nvCxnSpPr>
                <p:cNvPr id="66" name="直接连接符 65"/>
                <p:cNvCxnSpPr/>
                <p:nvPr/>
              </p:nvCxnSpPr>
              <p:spPr bwMode="auto">
                <a:xfrm flipH="1">
                  <a:off x="5845885" y="1870066"/>
                  <a:ext cx="620562" cy="0"/>
                </a:xfrm>
                <a:prstGeom prst="line">
                  <a:avLst/>
                </a:prstGeom>
                <a:solidFill>
                  <a:schemeClr val="accent1"/>
                </a:solidFill>
                <a:ln w="9525" cap="flat" cmpd="sng" algn="ctr">
                  <a:solidFill>
                    <a:schemeClr val="accent1"/>
                  </a:solidFill>
                  <a:prstDash val="solid"/>
                  <a:round/>
                  <a:headEnd type="none" w="med" len="med"/>
                  <a:tailEnd type="none" w="med" len="med"/>
                </a:ln>
              </p:spPr>
            </p:cxnSp>
            <p:sp>
              <p:nvSpPr>
                <p:cNvPr id="67" name="椭圆 66"/>
                <p:cNvSpPr/>
                <p:nvPr/>
              </p:nvSpPr>
              <p:spPr>
                <a:xfrm>
                  <a:off x="5576422" y="1700759"/>
                  <a:ext cx="352113" cy="35211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spTree>
  </p:cSld>
  <p:clrMapOvr>
    <a:masterClrMapping/>
  </p:clrMapOvr>
  <mc:AlternateContent xmlns:mc="http://schemas.openxmlformats.org/markup-compatibility/2006" xmlns:p14="http://schemas.microsoft.com/office/powerpoint/2010/main">
    <mc:Choice Requires="p14">
      <p:transition spd="slow" p14:dur="1400" advTm="3000">
        <p14:doors dir="vert"/>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circle(out)">
                                      <p:cBhvr>
                                        <p:cTn id="7" dur="750"/>
                                        <p:tgtEl>
                                          <p:spTgt spid="21"/>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750"/>
                                        <p:tgtEl>
                                          <p:spTgt spid="3"/>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750"/>
                                        <p:tgtEl>
                                          <p:spTgt spid="2"/>
                                        </p:tgtEl>
                                      </p:cBhvr>
                                    </p:animEffect>
                                  </p:childTnLst>
                                </p:cTn>
                              </p:par>
                            </p:childTnLst>
                          </p:cTn>
                        </p:par>
                        <p:par>
                          <p:cTn id="16" fill="hold">
                            <p:stCondLst>
                              <p:cond delay="30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750"/>
                                        <p:tgtEl>
                                          <p:spTgt spid="4"/>
                                        </p:tgtEl>
                                      </p:cBhvr>
                                    </p:animEffect>
                                  </p:childTnLst>
                                </p:cTn>
                              </p:par>
                            </p:childTnLst>
                          </p:cTn>
                        </p:par>
                        <p:par>
                          <p:cTn id="20" fill="hold">
                            <p:stCondLst>
                              <p:cond delay="4000"/>
                            </p:stCondLst>
                            <p:childTnLst>
                              <p:par>
                                <p:cTn id="21" presetID="22" presetClass="entr" presetSubtype="4"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656888" y="2348880"/>
            <a:ext cx="2741998" cy="1181128"/>
            <a:chOff x="1048964" y="2002619"/>
            <a:chExt cx="2741998" cy="1181128"/>
          </a:xfrm>
        </p:grpSpPr>
        <p:sp>
          <p:nvSpPr>
            <p:cNvPr id="2" name="文本框 1"/>
            <p:cNvSpPr txBox="1"/>
            <p:nvPr/>
          </p:nvSpPr>
          <p:spPr>
            <a:xfrm>
              <a:off x="1048964" y="2392120"/>
              <a:ext cx="2741998" cy="791627"/>
            </a:xfrm>
            <a:prstGeom prst="rect">
              <a:avLst/>
            </a:prstGeom>
            <a:noFill/>
          </p:spPr>
          <p:txBody>
            <a:bodyPr wrap="square">
              <a:spAutoFit/>
            </a:bodyPr>
            <a:lstStyle/>
            <a:p>
              <a:pPr marL="0" marR="0" lvl="0" indent="0" algn="r" defTabSz="914400" rtl="0" eaLnBrk="1" fontAlgn="base" latinLnBrk="0" hangingPunct="1">
                <a:lnSpc>
                  <a:spcPct val="150000"/>
                </a:lnSpc>
                <a:spcBef>
                  <a:spcPct val="0"/>
                </a:spcBef>
                <a:spcAft>
                  <a:spcPct val="0"/>
                </a:spcAft>
                <a:buClrTx/>
                <a:buSzTx/>
                <a:buFont typeface="Arial" panose="020B0604020202020204" pitchFamily="34" charset="0"/>
                <a:buNone/>
                <a:defRPr/>
              </a:pPr>
              <a:r>
                <a:rPr lang="zh-CN" altLang="en-US" sz="1600" dirty="0">
                  <a:solidFill>
                    <a:schemeClr val="bg1"/>
                  </a:solidFill>
                  <a:latin typeface="+mn-lt"/>
                  <a:ea typeface="+mn-ea"/>
                  <a:cs typeface="+mn-ea"/>
                  <a:sym typeface="+mn-lt"/>
                </a:rPr>
                <a:t>请在这里输入您的文字说明请在这里输入您的文字说明</a:t>
              </a:r>
            </a:p>
          </p:txBody>
        </p:sp>
        <p:sp>
          <p:nvSpPr>
            <p:cNvPr id="41" name="文本框 40"/>
            <p:cNvSpPr txBox="1"/>
            <p:nvPr/>
          </p:nvSpPr>
          <p:spPr>
            <a:xfrm>
              <a:off x="2023792" y="2002619"/>
              <a:ext cx="1767170" cy="422039"/>
            </a:xfrm>
            <a:prstGeom prst="rect">
              <a:avLst/>
            </a:prstGeom>
            <a:noFill/>
          </p:spPr>
          <p:txBody>
            <a:bodyPr wrap="square">
              <a:spAutoFit/>
            </a:bodyPr>
            <a:lstStyle/>
            <a:p>
              <a:pPr algn="r" defTabSz="814070">
                <a:lnSpc>
                  <a:spcPct val="130000"/>
                </a:lnSpc>
              </a:pPr>
              <a:r>
                <a:rPr lang="zh-CN" altLang="en-US" sz="1800" b="1" dirty="0">
                  <a:solidFill>
                    <a:schemeClr val="bg1"/>
                  </a:solidFill>
                  <a:latin typeface="+mn-lt"/>
                  <a:ea typeface="+mn-ea"/>
                  <a:cs typeface="+mn-ea"/>
                  <a:sym typeface="+mn-lt"/>
                </a:rPr>
                <a:t>此处添加标题</a:t>
              </a:r>
              <a:endParaRPr lang="en-US" altLang="zh-CN" sz="1800" b="1" dirty="0">
                <a:solidFill>
                  <a:schemeClr val="bg1"/>
                </a:solidFill>
                <a:latin typeface="+mn-lt"/>
                <a:ea typeface="+mn-ea"/>
                <a:cs typeface="+mn-ea"/>
                <a:sym typeface="+mn-lt"/>
              </a:endParaRPr>
            </a:p>
          </p:txBody>
        </p:sp>
      </p:grpSp>
      <p:grpSp>
        <p:nvGrpSpPr>
          <p:cNvPr id="43" name="组合 42"/>
          <p:cNvGrpSpPr/>
          <p:nvPr/>
        </p:nvGrpSpPr>
        <p:grpSpPr>
          <a:xfrm flipV="1">
            <a:off x="4642783" y="2132856"/>
            <a:ext cx="2912783" cy="2193424"/>
            <a:chOff x="8686249" y="2761051"/>
            <a:chExt cx="2780572" cy="2093865"/>
          </a:xfrm>
        </p:grpSpPr>
        <p:grpSp>
          <p:nvGrpSpPr>
            <p:cNvPr id="44" name="组合 43"/>
            <p:cNvGrpSpPr/>
            <p:nvPr/>
          </p:nvGrpSpPr>
          <p:grpSpPr>
            <a:xfrm>
              <a:off x="10082285" y="2761051"/>
              <a:ext cx="1384536" cy="1303856"/>
              <a:chOff x="5654411" y="7103434"/>
              <a:chExt cx="1384536" cy="1303856"/>
            </a:xfrm>
          </p:grpSpPr>
          <p:sp>
            <p:nvSpPr>
              <p:cNvPr id="52" name="菱形 51"/>
              <p:cNvSpPr/>
              <p:nvPr/>
            </p:nvSpPr>
            <p:spPr>
              <a:xfrm>
                <a:off x="5654411" y="7103434"/>
                <a:ext cx="1289290" cy="128929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菱形 52"/>
              <p:cNvSpPr/>
              <p:nvPr/>
            </p:nvSpPr>
            <p:spPr>
              <a:xfrm>
                <a:off x="5749657" y="7118000"/>
                <a:ext cx="1289290" cy="1289290"/>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6" name="组合 45"/>
            <p:cNvGrpSpPr/>
            <p:nvPr/>
          </p:nvGrpSpPr>
          <p:grpSpPr>
            <a:xfrm flipH="1">
              <a:off x="8686249" y="2766374"/>
              <a:ext cx="1384536" cy="1303856"/>
              <a:chOff x="5654411" y="7103434"/>
              <a:chExt cx="1384536" cy="1303856"/>
            </a:xfrm>
          </p:grpSpPr>
          <p:sp>
            <p:nvSpPr>
              <p:cNvPr id="50" name="菱形 49"/>
              <p:cNvSpPr/>
              <p:nvPr/>
            </p:nvSpPr>
            <p:spPr>
              <a:xfrm>
                <a:off x="5654411" y="7103434"/>
                <a:ext cx="1289290" cy="128929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菱形 50"/>
              <p:cNvSpPr/>
              <p:nvPr/>
            </p:nvSpPr>
            <p:spPr>
              <a:xfrm>
                <a:off x="5749657" y="7118000"/>
                <a:ext cx="1289290" cy="1289290"/>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7" name="组合 46"/>
            <p:cNvGrpSpPr/>
            <p:nvPr/>
          </p:nvGrpSpPr>
          <p:grpSpPr>
            <a:xfrm rot="5400000">
              <a:off x="9389025" y="3517010"/>
              <a:ext cx="1384990" cy="1290821"/>
              <a:chOff x="5654411" y="7103434"/>
              <a:chExt cx="1384990" cy="1290821"/>
            </a:xfrm>
          </p:grpSpPr>
          <p:sp>
            <p:nvSpPr>
              <p:cNvPr id="48" name="菱形 47"/>
              <p:cNvSpPr/>
              <p:nvPr/>
            </p:nvSpPr>
            <p:spPr>
              <a:xfrm>
                <a:off x="5654411" y="7103434"/>
                <a:ext cx="1289290" cy="128929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菱形 48"/>
              <p:cNvSpPr/>
              <p:nvPr/>
            </p:nvSpPr>
            <p:spPr>
              <a:xfrm>
                <a:off x="5750111" y="7104965"/>
                <a:ext cx="1289290" cy="1289290"/>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54" name="组合 53"/>
          <p:cNvGrpSpPr/>
          <p:nvPr/>
        </p:nvGrpSpPr>
        <p:grpSpPr>
          <a:xfrm>
            <a:off x="7767163" y="2348880"/>
            <a:ext cx="2741998" cy="1181128"/>
            <a:chOff x="1048964" y="2002619"/>
            <a:chExt cx="2741998" cy="1181128"/>
          </a:xfrm>
        </p:grpSpPr>
        <p:sp>
          <p:nvSpPr>
            <p:cNvPr id="55" name="文本框 54"/>
            <p:cNvSpPr txBox="1"/>
            <p:nvPr/>
          </p:nvSpPr>
          <p:spPr>
            <a:xfrm>
              <a:off x="1048964" y="2392120"/>
              <a:ext cx="2741998" cy="791627"/>
            </a:xfrm>
            <a:prstGeom prst="rect">
              <a:avLst/>
            </a:prstGeom>
            <a:noFill/>
          </p:spPr>
          <p:txBody>
            <a:bodyPr wrap="square">
              <a:spAutoFit/>
            </a:bodyPr>
            <a:lstStyle/>
            <a:p>
              <a:pPr marL="0" marR="0" lvl="0" indent="0" algn="r" defTabSz="914400" rtl="0" eaLnBrk="1" fontAlgn="base" latinLnBrk="0" hangingPunct="1">
                <a:lnSpc>
                  <a:spcPct val="150000"/>
                </a:lnSpc>
                <a:spcBef>
                  <a:spcPct val="0"/>
                </a:spcBef>
                <a:spcAft>
                  <a:spcPct val="0"/>
                </a:spcAft>
                <a:buClrTx/>
                <a:buSzTx/>
                <a:buFont typeface="Arial" panose="020B0604020202020204" pitchFamily="34" charset="0"/>
                <a:buNone/>
                <a:defRPr/>
              </a:pPr>
              <a:r>
                <a:rPr lang="zh-CN" altLang="en-US" sz="1600" dirty="0">
                  <a:solidFill>
                    <a:schemeClr val="bg1"/>
                  </a:solidFill>
                  <a:latin typeface="+mn-lt"/>
                  <a:ea typeface="+mn-ea"/>
                  <a:cs typeface="+mn-ea"/>
                  <a:sym typeface="+mn-lt"/>
                </a:rPr>
                <a:t>请在这里输入您的文字说明请在这里输入您的文字说明</a:t>
              </a:r>
            </a:p>
          </p:txBody>
        </p:sp>
        <p:sp>
          <p:nvSpPr>
            <p:cNvPr id="56" name="文本框 55"/>
            <p:cNvSpPr txBox="1"/>
            <p:nvPr/>
          </p:nvSpPr>
          <p:spPr>
            <a:xfrm>
              <a:off x="1181201" y="2002619"/>
              <a:ext cx="2609761" cy="422039"/>
            </a:xfrm>
            <a:prstGeom prst="rect">
              <a:avLst/>
            </a:prstGeom>
            <a:noFill/>
          </p:spPr>
          <p:txBody>
            <a:bodyPr wrap="square">
              <a:spAutoFit/>
            </a:bodyPr>
            <a:lstStyle/>
            <a:p>
              <a:pPr defTabSz="814070">
                <a:lnSpc>
                  <a:spcPct val="130000"/>
                </a:lnSpc>
              </a:pPr>
              <a:r>
                <a:rPr lang="zh-CN" altLang="en-US" sz="1800" b="1" dirty="0">
                  <a:solidFill>
                    <a:schemeClr val="bg1"/>
                  </a:solidFill>
                  <a:latin typeface="+mn-lt"/>
                  <a:ea typeface="+mn-ea"/>
                  <a:cs typeface="+mn-ea"/>
                  <a:sym typeface="+mn-lt"/>
                </a:rPr>
                <a:t>此处添加标题</a:t>
              </a:r>
              <a:endParaRPr lang="en-US" altLang="zh-CN" sz="1800" b="1" dirty="0">
                <a:solidFill>
                  <a:schemeClr val="bg1"/>
                </a:solidFill>
                <a:latin typeface="+mn-lt"/>
                <a:ea typeface="+mn-ea"/>
                <a:cs typeface="+mn-ea"/>
                <a:sym typeface="+mn-lt"/>
              </a:endParaRPr>
            </a:p>
          </p:txBody>
        </p:sp>
      </p:grpSp>
      <p:grpSp>
        <p:nvGrpSpPr>
          <p:cNvPr id="57" name="组合 56"/>
          <p:cNvGrpSpPr/>
          <p:nvPr/>
        </p:nvGrpSpPr>
        <p:grpSpPr>
          <a:xfrm>
            <a:off x="1656888" y="4319624"/>
            <a:ext cx="2741998" cy="1181128"/>
            <a:chOff x="1048964" y="2002619"/>
            <a:chExt cx="2741998" cy="1181128"/>
          </a:xfrm>
        </p:grpSpPr>
        <p:sp>
          <p:nvSpPr>
            <p:cNvPr id="58" name="文本框 57"/>
            <p:cNvSpPr txBox="1"/>
            <p:nvPr/>
          </p:nvSpPr>
          <p:spPr>
            <a:xfrm>
              <a:off x="1048964" y="2392120"/>
              <a:ext cx="2741998" cy="791627"/>
            </a:xfrm>
            <a:prstGeom prst="rect">
              <a:avLst/>
            </a:prstGeom>
            <a:noFill/>
          </p:spPr>
          <p:txBody>
            <a:bodyPr wrap="square">
              <a:spAutoFit/>
            </a:bodyPr>
            <a:lstStyle/>
            <a:p>
              <a:pPr marL="0" marR="0" lvl="0" indent="0" algn="r" defTabSz="914400" rtl="0" eaLnBrk="1" fontAlgn="base" latinLnBrk="0" hangingPunct="1">
                <a:lnSpc>
                  <a:spcPct val="150000"/>
                </a:lnSpc>
                <a:spcBef>
                  <a:spcPct val="0"/>
                </a:spcBef>
                <a:spcAft>
                  <a:spcPct val="0"/>
                </a:spcAft>
                <a:buClrTx/>
                <a:buSzTx/>
                <a:buFont typeface="Arial" panose="020B0604020202020204" pitchFamily="34" charset="0"/>
                <a:buNone/>
                <a:defRPr/>
              </a:pPr>
              <a:r>
                <a:rPr lang="zh-CN" altLang="en-US" sz="1600" dirty="0">
                  <a:solidFill>
                    <a:schemeClr val="bg1"/>
                  </a:solidFill>
                  <a:latin typeface="+mn-lt"/>
                  <a:ea typeface="+mn-ea"/>
                  <a:cs typeface="+mn-ea"/>
                  <a:sym typeface="+mn-lt"/>
                </a:rPr>
                <a:t>请在这里输入您的文字说明请在这里输入您的文字说明</a:t>
              </a:r>
            </a:p>
          </p:txBody>
        </p:sp>
        <p:sp>
          <p:nvSpPr>
            <p:cNvPr id="60" name="文本框 59"/>
            <p:cNvSpPr txBox="1"/>
            <p:nvPr/>
          </p:nvSpPr>
          <p:spPr>
            <a:xfrm>
              <a:off x="2023792" y="2002619"/>
              <a:ext cx="1767170" cy="422039"/>
            </a:xfrm>
            <a:prstGeom prst="rect">
              <a:avLst/>
            </a:prstGeom>
            <a:noFill/>
          </p:spPr>
          <p:txBody>
            <a:bodyPr wrap="square">
              <a:spAutoFit/>
            </a:bodyPr>
            <a:lstStyle/>
            <a:p>
              <a:pPr algn="r" defTabSz="814070">
                <a:lnSpc>
                  <a:spcPct val="130000"/>
                </a:lnSpc>
              </a:pPr>
              <a:r>
                <a:rPr lang="zh-CN" altLang="en-US" sz="1800" b="1" dirty="0">
                  <a:solidFill>
                    <a:schemeClr val="bg1"/>
                  </a:solidFill>
                  <a:latin typeface="+mn-lt"/>
                  <a:ea typeface="+mn-ea"/>
                  <a:cs typeface="+mn-ea"/>
                  <a:sym typeface="+mn-lt"/>
                </a:rPr>
                <a:t>此处添加标题</a:t>
              </a:r>
              <a:endParaRPr lang="en-US" altLang="zh-CN" sz="1800" b="1" dirty="0">
                <a:solidFill>
                  <a:schemeClr val="bg1"/>
                </a:solidFill>
                <a:latin typeface="+mn-lt"/>
                <a:ea typeface="+mn-ea"/>
                <a:cs typeface="+mn-ea"/>
                <a:sym typeface="+mn-lt"/>
              </a:endParaRPr>
            </a:p>
          </p:txBody>
        </p:sp>
      </p:grpSp>
      <p:grpSp>
        <p:nvGrpSpPr>
          <p:cNvPr id="78" name="组合 77"/>
          <p:cNvGrpSpPr/>
          <p:nvPr/>
        </p:nvGrpSpPr>
        <p:grpSpPr>
          <a:xfrm>
            <a:off x="7767163" y="4319624"/>
            <a:ext cx="2741998" cy="1181128"/>
            <a:chOff x="1048964" y="2002619"/>
            <a:chExt cx="2741998" cy="1181128"/>
          </a:xfrm>
        </p:grpSpPr>
        <p:sp>
          <p:nvSpPr>
            <p:cNvPr id="79" name="文本框 78"/>
            <p:cNvSpPr txBox="1"/>
            <p:nvPr/>
          </p:nvSpPr>
          <p:spPr>
            <a:xfrm>
              <a:off x="1048964" y="2392120"/>
              <a:ext cx="2741998" cy="791627"/>
            </a:xfrm>
            <a:prstGeom prst="rect">
              <a:avLst/>
            </a:prstGeom>
            <a:noFill/>
          </p:spPr>
          <p:txBody>
            <a:bodyPr wrap="square">
              <a:spAutoFit/>
            </a:bodyPr>
            <a:lstStyle/>
            <a:p>
              <a:pPr marL="0" marR="0" lvl="0" indent="0" algn="r" defTabSz="914400" rtl="0" eaLnBrk="1" fontAlgn="base" latinLnBrk="0" hangingPunct="1">
                <a:lnSpc>
                  <a:spcPct val="150000"/>
                </a:lnSpc>
                <a:spcBef>
                  <a:spcPct val="0"/>
                </a:spcBef>
                <a:spcAft>
                  <a:spcPct val="0"/>
                </a:spcAft>
                <a:buClrTx/>
                <a:buSzTx/>
                <a:buFont typeface="Arial" panose="020B0604020202020204" pitchFamily="34" charset="0"/>
                <a:buNone/>
                <a:defRPr/>
              </a:pPr>
              <a:r>
                <a:rPr lang="zh-CN" altLang="en-US" sz="1600" dirty="0">
                  <a:solidFill>
                    <a:schemeClr val="bg1"/>
                  </a:solidFill>
                  <a:latin typeface="+mn-lt"/>
                  <a:ea typeface="+mn-ea"/>
                  <a:cs typeface="+mn-ea"/>
                  <a:sym typeface="+mn-lt"/>
                </a:rPr>
                <a:t>请在这里输入您的文字说明请在这里输入您的文字说明</a:t>
              </a:r>
            </a:p>
          </p:txBody>
        </p:sp>
        <p:sp>
          <p:nvSpPr>
            <p:cNvPr id="80" name="文本框 79"/>
            <p:cNvSpPr txBox="1"/>
            <p:nvPr/>
          </p:nvSpPr>
          <p:spPr>
            <a:xfrm>
              <a:off x="1181201" y="2002619"/>
              <a:ext cx="2609761" cy="422039"/>
            </a:xfrm>
            <a:prstGeom prst="rect">
              <a:avLst/>
            </a:prstGeom>
            <a:noFill/>
          </p:spPr>
          <p:txBody>
            <a:bodyPr wrap="square">
              <a:spAutoFit/>
            </a:bodyPr>
            <a:lstStyle/>
            <a:p>
              <a:pPr defTabSz="814070">
                <a:lnSpc>
                  <a:spcPct val="130000"/>
                </a:lnSpc>
              </a:pPr>
              <a:r>
                <a:rPr lang="zh-CN" altLang="en-US" sz="1800" b="1" dirty="0">
                  <a:solidFill>
                    <a:schemeClr val="bg1"/>
                  </a:solidFill>
                  <a:latin typeface="+mn-lt"/>
                  <a:ea typeface="+mn-ea"/>
                  <a:cs typeface="+mn-ea"/>
                  <a:sym typeface="+mn-lt"/>
                </a:rPr>
                <a:t>此处添加标题</a:t>
              </a:r>
              <a:endParaRPr lang="en-US" altLang="zh-CN" sz="1800" b="1" dirty="0">
                <a:solidFill>
                  <a:schemeClr val="bg1"/>
                </a:solidFill>
                <a:latin typeface="+mn-lt"/>
                <a:ea typeface="+mn-ea"/>
                <a:cs typeface="+mn-ea"/>
                <a:sym typeface="+mn-lt"/>
              </a:endParaRPr>
            </a:p>
          </p:txBody>
        </p:sp>
      </p:grpSp>
      <p:sp>
        <p:nvSpPr>
          <p:cNvPr id="10" name="文本框 9"/>
          <p:cNvSpPr txBox="1"/>
          <p:nvPr/>
        </p:nvSpPr>
        <p:spPr>
          <a:xfrm>
            <a:off x="5318079" y="4443155"/>
            <a:ext cx="1861216" cy="531940"/>
          </a:xfrm>
          <a:prstGeom prst="rect">
            <a:avLst/>
          </a:prstGeom>
          <a:noFill/>
        </p:spPr>
        <p:txBody>
          <a:bodyPr wrap="square">
            <a:spAutoFit/>
          </a:bodyPr>
          <a:lstStyle/>
          <a:p>
            <a:pPr defTabSz="814070">
              <a:lnSpc>
                <a:spcPct val="130000"/>
              </a:lnSpc>
            </a:pPr>
            <a:r>
              <a:rPr lang="zh-CN" altLang="en-US" sz="2400" b="1" dirty="0">
                <a:solidFill>
                  <a:schemeClr val="bg1"/>
                </a:solidFill>
                <a:latin typeface="+mn-lt"/>
                <a:ea typeface="+mn-ea"/>
                <a:cs typeface="+mn-ea"/>
                <a:sym typeface="+mn-lt"/>
              </a:rPr>
              <a:t>添 加 标 题</a:t>
            </a:r>
            <a:endParaRPr lang="en-US" altLang="zh-CN" sz="2400" b="1" dirty="0">
              <a:solidFill>
                <a:schemeClr val="bg1"/>
              </a:solidFill>
              <a:latin typeface="+mn-lt"/>
              <a:ea typeface="+mn-ea"/>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400" advTm="3000">
        <p14:doors dir="vert"/>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outVertical)">
                                      <p:cBhvr>
                                        <p:cTn id="7" dur="750"/>
                                        <p:tgtEl>
                                          <p:spTgt spid="43"/>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750"/>
                                        <p:tgtEl>
                                          <p:spTgt spid="10"/>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750"/>
                                        <p:tgtEl>
                                          <p:spTgt spid="5"/>
                                        </p:tgtEl>
                                      </p:cBhvr>
                                    </p:animEffect>
                                  </p:childTnLst>
                                </p:cTn>
                              </p:par>
                            </p:childTnLst>
                          </p:cTn>
                        </p:par>
                        <p:par>
                          <p:cTn id="16" fill="hold">
                            <p:stCondLst>
                              <p:cond delay="3000"/>
                            </p:stCondLst>
                            <p:childTnLst>
                              <p:par>
                                <p:cTn id="17" presetID="22" presetClass="entr" presetSubtype="4" fill="hold" nodeType="afterEffect">
                                  <p:stCondLst>
                                    <p:cond delay="0"/>
                                  </p:stCondLst>
                                  <p:childTnLst>
                                    <p:set>
                                      <p:cBhvr>
                                        <p:cTn id="18" dur="1" fill="hold">
                                          <p:stCondLst>
                                            <p:cond delay="0"/>
                                          </p:stCondLst>
                                        </p:cTn>
                                        <p:tgtEl>
                                          <p:spTgt spid="57"/>
                                        </p:tgtEl>
                                        <p:attrNameLst>
                                          <p:attrName>style.visibility</p:attrName>
                                        </p:attrNameLst>
                                      </p:cBhvr>
                                      <p:to>
                                        <p:strVal val="visible"/>
                                      </p:to>
                                    </p:set>
                                    <p:animEffect transition="in" filter="wipe(down)">
                                      <p:cBhvr>
                                        <p:cTn id="19" dur="750"/>
                                        <p:tgtEl>
                                          <p:spTgt spid="57"/>
                                        </p:tgtEl>
                                      </p:cBhvr>
                                    </p:animEffect>
                                  </p:childTnLst>
                                </p:cTn>
                              </p:par>
                            </p:childTnLst>
                          </p:cTn>
                        </p:par>
                        <p:par>
                          <p:cTn id="20" fill="hold">
                            <p:stCondLst>
                              <p:cond delay="4000"/>
                            </p:stCondLst>
                            <p:childTnLst>
                              <p:par>
                                <p:cTn id="21" presetID="22" presetClass="entr" presetSubtype="4" fill="hold"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down)">
                                      <p:cBhvr>
                                        <p:cTn id="23" dur="750"/>
                                        <p:tgtEl>
                                          <p:spTgt spid="54"/>
                                        </p:tgtEl>
                                      </p:cBhvr>
                                    </p:animEffect>
                                  </p:childTnLst>
                                </p:cTn>
                              </p:par>
                            </p:childTnLst>
                          </p:cTn>
                        </p:par>
                        <p:par>
                          <p:cTn id="24" fill="hold">
                            <p:stCondLst>
                              <p:cond delay="5000"/>
                            </p:stCondLst>
                            <p:childTnLst>
                              <p:par>
                                <p:cTn id="25" presetID="22" presetClass="entr" presetSubtype="4"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wipe(down)">
                                      <p:cBhvr>
                                        <p:cTn id="27" dur="75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5828932" y="1746812"/>
            <a:ext cx="5472607" cy="1023088"/>
            <a:chOff x="5828932" y="1746812"/>
            <a:chExt cx="5472607" cy="1023088"/>
          </a:xfrm>
        </p:grpSpPr>
        <p:sp>
          <p:nvSpPr>
            <p:cNvPr id="149" name="TextBox 11"/>
            <p:cNvSpPr txBox="1"/>
            <p:nvPr/>
          </p:nvSpPr>
          <p:spPr>
            <a:xfrm flipH="1">
              <a:off x="5828932" y="1746812"/>
              <a:ext cx="1385855" cy="369332"/>
            </a:xfrm>
            <a:prstGeom prst="rect">
              <a:avLst/>
            </a:prstGeom>
            <a:noFill/>
          </p:spPr>
          <p:txBody>
            <a:bodyPr wrap="square" rtlCol="0">
              <a:spAutoFit/>
            </a:bodyPr>
            <a:lstStyle/>
            <a:p>
              <a:pPr algn="ctr"/>
              <a:r>
                <a:rPr lang="zh-CN" altLang="en-US" b="1" dirty="0">
                  <a:solidFill>
                    <a:schemeClr val="bg1"/>
                  </a:solidFill>
                  <a:latin typeface="+mn-lt"/>
                  <a:ea typeface="+mn-ea"/>
                  <a:cs typeface="+mn-ea"/>
                  <a:sym typeface="+mn-lt"/>
                </a:rPr>
                <a:t>管理不足</a:t>
              </a:r>
            </a:p>
          </p:txBody>
        </p:sp>
        <p:sp>
          <p:nvSpPr>
            <p:cNvPr id="150" name="TextBox 15"/>
            <p:cNvSpPr txBox="1"/>
            <p:nvPr/>
          </p:nvSpPr>
          <p:spPr>
            <a:xfrm flipH="1">
              <a:off x="5975603" y="1978273"/>
              <a:ext cx="5325936" cy="791627"/>
            </a:xfrm>
            <a:prstGeom prst="rect">
              <a:avLst/>
            </a:prstGeom>
            <a:noFill/>
          </p:spPr>
          <p:txBody>
            <a:bodyPr wrap="square" rtlCol="0">
              <a:spAutoFit/>
            </a:bodyPr>
            <a:lstStyle/>
            <a:p>
              <a:pPr>
                <a:lnSpc>
                  <a:spcPct val="150000"/>
                </a:lnSpc>
              </a:pPr>
              <a:r>
                <a:rPr lang="zh-CN" altLang="en-US" sz="1600" dirty="0">
                  <a:solidFill>
                    <a:schemeClr val="bg1"/>
                  </a:solidFill>
                  <a:latin typeface="+mn-lt"/>
                  <a:ea typeface="+mn-ea"/>
                  <a:cs typeface="+mn-ea"/>
                  <a:sym typeface="+mn-lt"/>
                </a:rPr>
                <a:t>完成论文的设计工作完成论文的设计工作完成论文的设计工作完成论文的设计工作完成论文的设计工作</a:t>
              </a:r>
            </a:p>
          </p:txBody>
        </p:sp>
      </p:grpSp>
      <p:grpSp>
        <p:nvGrpSpPr>
          <p:cNvPr id="9" name="组合 8"/>
          <p:cNvGrpSpPr/>
          <p:nvPr/>
        </p:nvGrpSpPr>
        <p:grpSpPr>
          <a:xfrm>
            <a:off x="956473" y="2839229"/>
            <a:ext cx="3251649" cy="1406862"/>
            <a:chOff x="7334802" y="2964625"/>
            <a:chExt cx="3251649" cy="1406862"/>
          </a:xfrm>
        </p:grpSpPr>
        <p:sp>
          <p:nvSpPr>
            <p:cNvPr id="152" name="TextBox 12"/>
            <p:cNvSpPr txBox="1"/>
            <p:nvPr/>
          </p:nvSpPr>
          <p:spPr>
            <a:xfrm flipH="1">
              <a:off x="7334802" y="2964625"/>
              <a:ext cx="1297544" cy="369332"/>
            </a:xfrm>
            <a:prstGeom prst="rect">
              <a:avLst/>
            </a:prstGeom>
            <a:noFill/>
          </p:spPr>
          <p:txBody>
            <a:bodyPr wrap="square" rtlCol="0">
              <a:spAutoFit/>
            </a:bodyPr>
            <a:lstStyle/>
            <a:p>
              <a:pPr algn="ctr"/>
              <a:r>
                <a:rPr lang="zh-CN" altLang="en-US" b="1" dirty="0">
                  <a:solidFill>
                    <a:schemeClr val="bg1"/>
                  </a:solidFill>
                  <a:latin typeface="+mn-lt"/>
                  <a:ea typeface="+mn-ea"/>
                  <a:cs typeface="+mn-ea"/>
                  <a:sym typeface="+mn-lt"/>
                </a:rPr>
                <a:t>执行不足</a:t>
              </a:r>
            </a:p>
          </p:txBody>
        </p:sp>
        <p:sp>
          <p:nvSpPr>
            <p:cNvPr id="153" name="TextBox 16"/>
            <p:cNvSpPr txBox="1"/>
            <p:nvPr/>
          </p:nvSpPr>
          <p:spPr>
            <a:xfrm flipH="1">
              <a:off x="7439705" y="3210528"/>
              <a:ext cx="3146746" cy="1160959"/>
            </a:xfrm>
            <a:prstGeom prst="rect">
              <a:avLst/>
            </a:prstGeom>
            <a:noFill/>
          </p:spPr>
          <p:txBody>
            <a:bodyPr wrap="square" rtlCol="0">
              <a:spAutoFit/>
            </a:bodyPr>
            <a:lstStyle/>
            <a:p>
              <a:pPr>
                <a:lnSpc>
                  <a:spcPct val="150000"/>
                </a:lnSpc>
              </a:pPr>
              <a:r>
                <a:rPr lang="zh-CN" altLang="en-US" sz="1600" dirty="0">
                  <a:solidFill>
                    <a:schemeClr val="bg1"/>
                  </a:solidFill>
                  <a:latin typeface="+mn-lt"/>
                  <a:ea typeface="+mn-ea"/>
                  <a:cs typeface="+mn-ea"/>
                  <a:sym typeface="+mn-lt"/>
                </a:rPr>
                <a:t>试制出测试样机试制出测试样机试制出测试样机试制出测试样机试制出测试样机试制出测试样机</a:t>
              </a:r>
            </a:p>
          </p:txBody>
        </p:sp>
      </p:grpSp>
      <p:grpSp>
        <p:nvGrpSpPr>
          <p:cNvPr id="11" name="组合 10"/>
          <p:cNvGrpSpPr/>
          <p:nvPr/>
        </p:nvGrpSpPr>
        <p:grpSpPr>
          <a:xfrm>
            <a:off x="5933256" y="4605573"/>
            <a:ext cx="5359023" cy="1037143"/>
            <a:chOff x="5933256" y="4605573"/>
            <a:chExt cx="5359023" cy="1037143"/>
          </a:xfrm>
        </p:grpSpPr>
        <p:sp>
          <p:nvSpPr>
            <p:cNvPr id="155" name="TextBox 13"/>
            <p:cNvSpPr txBox="1"/>
            <p:nvPr/>
          </p:nvSpPr>
          <p:spPr>
            <a:xfrm flipH="1">
              <a:off x="5933256" y="4605573"/>
              <a:ext cx="1152128" cy="369332"/>
            </a:xfrm>
            <a:prstGeom prst="rect">
              <a:avLst/>
            </a:prstGeom>
            <a:noFill/>
          </p:spPr>
          <p:txBody>
            <a:bodyPr wrap="square" rtlCol="0">
              <a:spAutoFit/>
            </a:bodyPr>
            <a:lstStyle/>
            <a:p>
              <a:pPr algn="ctr"/>
              <a:r>
                <a:rPr lang="zh-CN" altLang="en-US" b="1" dirty="0">
                  <a:solidFill>
                    <a:schemeClr val="bg1"/>
                  </a:solidFill>
                  <a:latin typeface="+mn-lt"/>
                  <a:ea typeface="+mn-ea"/>
                  <a:cs typeface="+mn-ea"/>
                  <a:sym typeface="+mn-lt"/>
                </a:rPr>
                <a:t>专业不足</a:t>
              </a:r>
            </a:p>
          </p:txBody>
        </p:sp>
        <p:sp>
          <p:nvSpPr>
            <p:cNvPr id="156" name="TextBox 17"/>
            <p:cNvSpPr txBox="1"/>
            <p:nvPr/>
          </p:nvSpPr>
          <p:spPr>
            <a:xfrm flipH="1">
              <a:off x="5966345" y="4851089"/>
              <a:ext cx="5325934" cy="791627"/>
            </a:xfrm>
            <a:prstGeom prst="rect">
              <a:avLst/>
            </a:prstGeom>
            <a:noFill/>
          </p:spPr>
          <p:txBody>
            <a:bodyPr wrap="square" rtlCol="0">
              <a:spAutoFit/>
            </a:bodyPr>
            <a:lstStyle/>
            <a:p>
              <a:pPr>
                <a:lnSpc>
                  <a:spcPct val="150000"/>
                </a:lnSpc>
              </a:pPr>
              <a:r>
                <a:rPr lang="zh-CN" altLang="en-US" sz="1600" dirty="0">
                  <a:solidFill>
                    <a:schemeClr val="bg1"/>
                  </a:solidFill>
                  <a:latin typeface="+mn-lt"/>
                  <a:ea typeface="+mn-ea"/>
                  <a:cs typeface="+mn-ea"/>
                  <a:sym typeface="+mn-lt"/>
                </a:rPr>
                <a:t>制作出设计报告制作出设计报告制作出设计报告制作出设计报告制作出设计报告制作出设计报告</a:t>
              </a:r>
            </a:p>
          </p:txBody>
        </p:sp>
      </p:grpSp>
      <p:grpSp>
        <p:nvGrpSpPr>
          <p:cNvPr id="158" name="组合 157"/>
          <p:cNvGrpSpPr/>
          <p:nvPr/>
        </p:nvGrpSpPr>
        <p:grpSpPr>
          <a:xfrm>
            <a:off x="4810997" y="2810674"/>
            <a:ext cx="2676113" cy="1585084"/>
            <a:chOff x="949494" y="2708920"/>
            <a:chExt cx="2676113" cy="1585084"/>
          </a:xfrm>
        </p:grpSpPr>
        <p:sp>
          <p:nvSpPr>
            <p:cNvPr id="173" name="TextBox 14"/>
            <p:cNvSpPr txBox="1"/>
            <p:nvPr/>
          </p:nvSpPr>
          <p:spPr>
            <a:xfrm flipH="1">
              <a:off x="1808098" y="2963853"/>
              <a:ext cx="958905" cy="954107"/>
            </a:xfrm>
            <a:prstGeom prst="rect">
              <a:avLst/>
            </a:prstGeom>
            <a:noFill/>
          </p:spPr>
          <p:txBody>
            <a:bodyPr wrap="square" rtlCol="0">
              <a:spAutoFit/>
            </a:bodyPr>
            <a:lstStyle/>
            <a:p>
              <a:pPr algn="ctr"/>
              <a:r>
                <a:rPr lang="zh-CN" altLang="en-US" sz="2800" b="1" dirty="0">
                  <a:solidFill>
                    <a:schemeClr val="bg1"/>
                  </a:solidFill>
                  <a:latin typeface="+mn-lt"/>
                  <a:ea typeface="+mn-ea"/>
                  <a:cs typeface="+mn-ea"/>
                  <a:sym typeface="+mn-lt"/>
                </a:rPr>
                <a:t>工作不足</a:t>
              </a:r>
              <a:endParaRPr lang="en-US" altLang="zh-CN" sz="2800" b="1" dirty="0">
                <a:solidFill>
                  <a:schemeClr val="bg1"/>
                </a:solidFill>
                <a:latin typeface="+mn-lt"/>
                <a:ea typeface="+mn-ea"/>
                <a:cs typeface="+mn-ea"/>
                <a:sym typeface="+mn-lt"/>
              </a:endParaRPr>
            </a:p>
          </p:txBody>
        </p:sp>
        <p:sp>
          <p:nvSpPr>
            <p:cNvPr id="174" name="箭头: V 形 173"/>
            <p:cNvSpPr/>
            <p:nvPr/>
          </p:nvSpPr>
          <p:spPr>
            <a:xfrm>
              <a:off x="2604649" y="2708920"/>
              <a:ext cx="1020958" cy="1585084"/>
            </a:xfrm>
            <a:prstGeom prst="chevron">
              <a:avLst>
                <a:gd name="adj" fmla="val 6379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175" name="箭头: V 形 174"/>
            <p:cNvSpPr/>
            <p:nvPr/>
          </p:nvSpPr>
          <p:spPr>
            <a:xfrm flipH="1">
              <a:off x="949494" y="2708920"/>
              <a:ext cx="1020958" cy="1585084"/>
            </a:xfrm>
            <a:prstGeom prst="chevron">
              <a:avLst>
                <a:gd name="adj" fmla="val 6379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grpSp>
      <p:grpSp>
        <p:nvGrpSpPr>
          <p:cNvPr id="3" name="组合 2"/>
          <p:cNvGrpSpPr/>
          <p:nvPr/>
        </p:nvGrpSpPr>
        <p:grpSpPr>
          <a:xfrm>
            <a:off x="2613463" y="1828463"/>
            <a:ext cx="3410904" cy="3775750"/>
            <a:chOff x="2613463" y="1828463"/>
            <a:chExt cx="3410904" cy="3775750"/>
          </a:xfrm>
        </p:grpSpPr>
        <p:grpSp>
          <p:nvGrpSpPr>
            <p:cNvPr id="159" name="组合 158"/>
            <p:cNvGrpSpPr/>
            <p:nvPr/>
          </p:nvGrpSpPr>
          <p:grpSpPr>
            <a:xfrm>
              <a:off x="2629122" y="1828463"/>
              <a:ext cx="3395245" cy="1096681"/>
              <a:chOff x="2674248" y="1539777"/>
              <a:chExt cx="3395245" cy="1096681"/>
            </a:xfrm>
          </p:grpSpPr>
          <p:cxnSp>
            <p:nvCxnSpPr>
              <p:cNvPr id="167" name="直接连接符 166"/>
              <p:cNvCxnSpPr/>
              <p:nvPr/>
            </p:nvCxnSpPr>
            <p:spPr bwMode="auto">
              <a:xfrm>
                <a:off x="2682107" y="1658190"/>
                <a:ext cx="3142282" cy="0"/>
              </a:xfrm>
              <a:prstGeom prst="line">
                <a:avLst/>
              </a:prstGeom>
              <a:solidFill>
                <a:schemeClr val="accent1"/>
              </a:solidFill>
              <a:ln w="19050" cap="flat" cmpd="sng" algn="ctr">
                <a:solidFill>
                  <a:schemeClr val="accent1"/>
                </a:solidFill>
                <a:prstDash val="solid"/>
                <a:round/>
                <a:headEnd type="none" w="med" len="med"/>
                <a:tailEnd type="none" w="med" len="med"/>
              </a:ln>
            </p:spPr>
          </p:cxnSp>
          <p:grpSp>
            <p:nvGrpSpPr>
              <p:cNvPr id="168" name="组合 167"/>
              <p:cNvGrpSpPr/>
              <p:nvPr/>
            </p:nvGrpSpPr>
            <p:grpSpPr>
              <a:xfrm>
                <a:off x="5767350" y="1539777"/>
                <a:ext cx="302143" cy="215663"/>
                <a:chOff x="4713628" y="2671371"/>
                <a:chExt cx="2681691" cy="1914134"/>
              </a:xfrm>
            </p:grpSpPr>
            <p:sp>
              <p:nvSpPr>
                <p:cNvPr id="170" name="箭头: V 形 169"/>
                <p:cNvSpPr/>
                <p:nvPr/>
              </p:nvSpPr>
              <p:spPr>
                <a:xfrm>
                  <a:off x="6168800" y="2671371"/>
                  <a:ext cx="1226519" cy="1904227"/>
                </a:xfrm>
                <a:prstGeom prst="chevron">
                  <a:avLst>
                    <a:gd name="adj" fmla="val 6379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171" name="箭头: V 形 170"/>
                <p:cNvSpPr/>
                <p:nvPr/>
              </p:nvSpPr>
              <p:spPr>
                <a:xfrm>
                  <a:off x="5441214" y="2681278"/>
                  <a:ext cx="1226519" cy="1904227"/>
                </a:xfrm>
                <a:prstGeom prst="chevron">
                  <a:avLst>
                    <a:gd name="adj" fmla="val 6379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172" name="箭头: V 形 171"/>
                <p:cNvSpPr/>
                <p:nvPr/>
              </p:nvSpPr>
              <p:spPr>
                <a:xfrm>
                  <a:off x="4713628" y="2681278"/>
                  <a:ext cx="1226519" cy="1904227"/>
                </a:xfrm>
                <a:prstGeom prst="chevron">
                  <a:avLst>
                    <a:gd name="adj" fmla="val 6379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grpSp>
          <p:cxnSp>
            <p:nvCxnSpPr>
              <p:cNvPr id="169" name="直接连接符 168"/>
              <p:cNvCxnSpPr/>
              <p:nvPr/>
            </p:nvCxnSpPr>
            <p:spPr bwMode="auto">
              <a:xfrm>
                <a:off x="2674248" y="1658190"/>
                <a:ext cx="7859" cy="978268"/>
              </a:xfrm>
              <a:prstGeom prst="line">
                <a:avLst/>
              </a:prstGeom>
              <a:solidFill>
                <a:schemeClr val="accent1"/>
              </a:solidFill>
              <a:ln w="19050" cap="flat" cmpd="sng" algn="ctr">
                <a:solidFill>
                  <a:schemeClr val="accent1"/>
                </a:solidFill>
                <a:prstDash val="solid"/>
                <a:round/>
                <a:headEnd type="none" w="med" len="med"/>
                <a:tailEnd type="none" w="med" len="med"/>
              </a:ln>
            </p:spPr>
          </p:cxnSp>
        </p:grpSp>
        <p:grpSp>
          <p:nvGrpSpPr>
            <p:cNvPr id="160" name="组合 159"/>
            <p:cNvGrpSpPr/>
            <p:nvPr/>
          </p:nvGrpSpPr>
          <p:grpSpPr>
            <a:xfrm flipV="1">
              <a:off x="2613463" y="4507532"/>
              <a:ext cx="3395245" cy="1096681"/>
              <a:chOff x="2674248" y="1539777"/>
              <a:chExt cx="3395245" cy="1096681"/>
            </a:xfrm>
          </p:grpSpPr>
          <p:cxnSp>
            <p:nvCxnSpPr>
              <p:cNvPr id="161" name="直接连接符 160"/>
              <p:cNvCxnSpPr/>
              <p:nvPr/>
            </p:nvCxnSpPr>
            <p:spPr bwMode="auto">
              <a:xfrm>
                <a:off x="2682107" y="1658190"/>
                <a:ext cx="3142282" cy="0"/>
              </a:xfrm>
              <a:prstGeom prst="line">
                <a:avLst/>
              </a:prstGeom>
              <a:solidFill>
                <a:schemeClr val="accent1"/>
              </a:solidFill>
              <a:ln w="19050" cap="flat" cmpd="sng" algn="ctr">
                <a:solidFill>
                  <a:schemeClr val="accent1"/>
                </a:solidFill>
                <a:prstDash val="solid"/>
                <a:round/>
                <a:headEnd type="none" w="med" len="med"/>
                <a:tailEnd type="none" w="med" len="med"/>
              </a:ln>
            </p:spPr>
          </p:cxnSp>
          <p:grpSp>
            <p:nvGrpSpPr>
              <p:cNvPr id="162" name="组合 161"/>
              <p:cNvGrpSpPr/>
              <p:nvPr/>
            </p:nvGrpSpPr>
            <p:grpSpPr>
              <a:xfrm>
                <a:off x="5767350" y="1539777"/>
                <a:ext cx="302143" cy="215663"/>
                <a:chOff x="4713628" y="2671371"/>
                <a:chExt cx="2681691" cy="1914134"/>
              </a:xfrm>
            </p:grpSpPr>
            <p:sp>
              <p:nvSpPr>
                <p:cNvPr id="164" name="箭头: V 形 163"/>
                <p:cNvSpPr/>
                <p:nvPr/>
              </p:nvSpPr>
              <p:spPr>
                <a:xfrm>
                  <a:off x="6168800" y="2671371"/>
                  <a:ext cx="1226519" cy="1904227"/>
                </a:xfrm>
                <a:prstGeom prst="chevron">
                  <a:avLst>
                    <a:gd name="adj" fmla="val 6379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165" name="箭头: V 形 164"/>
                <p:cNvSpPr/>
                <p:nvPr/>
              </p:nvSpPr>
              <p:spPr>
                <a:xfrm>
                  <a:off x="5441214" y="2681278"/>
                  <a:ext cx="1226519" cy="1904227"/>
                </a:xfrm>
                <a:prstGeom prst="chevron">
                  <a:avLst>
                    <a:gd name="adj" fmla="val 6379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166" name="箭头: V 形 165"/>
                <p:cNvSpPr/>
                <p:nvPr/>
              </p:nvSpPr>
              <p:spPr>
                <a:xfrm>
                  <a:off x="4713628" y="2681278"/>
                  <a:ext cx="1226519" cy="1904227"/>
                </a:xfrm>
                <a:prstGeom prst="chevron">
                  <a:avLst>
                    <a:gd name="adj" fmla="val 6379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grpSp>
          <p:cxnSp>
            <p:nvCxnSpPr>
              <p:cNvPr id="163" name="直接连接符 162"/>
              <p:cNvCxnSpPr/>
              <p:nvPr/>
            </p:nvCxnSpPr>
            <p:spPr bwMode="auto">
              <a:xfrm>
                <a:off x="2674248" y="1658190"/>
                <a:ext cx="7859" cy="978268"/>
              </a:xfrm>
              <a:prstGeom prst="line">
                <a:avLst/>
              </a:prstGeom>
              <a:solidFill>
                <a:schemeClr val="accent1"/>
              </a:solidFill>
              <a:ln w="19050" cap="flat" cmpd="sng" algn="ctr">
                <a:solidFill>
                  <a:schemeClr val="accent1"/>
                </a:solidFill>
                <a:prstDash val="solid"/>
                <a:round/>
                <a:headEnd type="none" w="med" len="med"/>
                <a:tailEnd type="none" w="med" len="med"/>
              </a:ln>
            </p:spPr>
          </p:cxnSp>
        </p:grpSp>
      </p:grpSp>
      <p:grpSp>
        <p:nvGrpSpPr>
          <p:cNvPr id="2" name="组合 1"/>
          <p:cNvGrpSpPr/>
          <p:nvPr/>
        </p:nvGrpSpPr>
        <p:grpSpPr>
          <a:xfrm flipH="1">
            <a:off x="7691479" y="3356992"/>
            <a:ext cx="3521034" cy="536075"/>
            <a:chOff x="7641224" y="3282108"/>
            <a:chExt cx="3521034" cy="536075"/>
          </a:xfrm>
        </p:grpSpPr>
        <p:grpSp>
          <p:nvGrpSpPr>
            <p:cNvPr id="177" name="组合 176"/>
            <p:cNvGrpSpPr/>
            <p:nvPr/>
          </p:nvGrpSpPr>
          <p:grpSpPr>
            <a:xfrm>
              <a:off x="7641224" y="3282108"/>
              <a:ext cx="729493" cy="520697"/>
              <a:chOff x="4713628" y="2671371"/>
              <a:chExt cx="2681691" cy="1914134"/>
            </a:xfrm>
          </p:grpSpPr>
          <p:sp>
            <p:nvSpPr>
              <p:cNvPr id="190" name="箭头: V 形 189"/>
              <p:cNvSpPr/>
              <p:nvPr/>
            </p:nvSpPr>
            <p:spPr>
              <a:xfrm>
                <a:off x="6168800" y="2671371"/>
                <a:ext cx="1226519" cy="1904227"/>
              </a:xfrm>
              <a:prstGeom prst="chevron">
                <a:avLst>
                  <a:gd name="adj" fmla="val 6379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191" name="箭头: V 形 190"/>
              <p:cNvSpPr/>
              <p:nvPr/>
            </p:nvSpPr>
            <p:spPr>
              <a:xfrm>
                <a:off x="5441214" y="2681278"/>
                <a:ext cx="1226519" cy="1904227"/>
              </a:xfrm>
              <a:prstGeom prst="chevron">
                <a:avLst>
                  <a:gd name="adj" fmla="val 6379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192" name="箭头: V 形 191"/>
              <p:cNvSpPr/>
              <p:nvPr/>
            </p:nvSpPr>
            <p:spPr>
              <a:xfrm>
                <a:off x="4713628" y="2681278"/>
                <a:ext cx="1226519" cy="1904227"/>
              </a:xfrm>
              <a:prstGeom prst="chevron">
                <a:avLst>
                  <a:gd name="adj" fmla="val 6379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grpSp>
        <p:grpSp>
          <p:nvGrpSpPr>
            <p:cNvPr id="178" name="组合 177"/>
            <p:cNvGrpSpPr/>
            <p:nvPr/>
          </p:nvGrpSpPr>
          <p:grpSpPr>
            <a:xfrm>
              <a:off x="8583893" y="3290355"/>
              <a:ext cx="729493" cy="520697"/>
              <a:chOff x="4713628" y="2671371"/>
              <a:chExt cx="2681691" cy="1914134"/>
            </a:xfrm>
          </p:grpSpPr>
          <p:sp>
            <p:nvSpPr>
              <p:cNvPr id="187" name="箭头: V 形 186"/>
              <p:cNvSpPr/>
              <p:nvPr/>
            </p:nvSpPr>
            <p:spPr>
              <a:xfrm>
                <a:off x="6168800" y="2671371"/>
                <a:ext cx="1226519" cy="1904227"/>
              </a:xfrm>
              <a:prstGeom prst="chevron">
                <a:avLst>
                  <a:gd name="adj" fmla="val 6379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188" name="箭头: V 形 187"/>
              <p:cNvSpPr/>
              <p:nvPr/>
            </p:nvSpPr>
            <p:spPr>
              <a:xfrm>
                <a:off x="5441214" y="2681278"/>
                <a:ext cx="1226519" cy="1904227"/>
              </a:xfrm>
              <a:prstGeom prst="chevron">
                <a:avLst>
                  <a:gd name="adj" fmla="val 6379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189" name="箭头: V 形 188"/>
              <p:cNvSpPr/>
              <p:nvPr/>
            </p:nvSpPr>
            <p:spPr>
              <a:xfrm>
                <a:off x="4713628" y="2681278"/>
                <a:ext cx="1226519" cy="1904227"/>
              </a:xfrm>
              <a:prstGeom prst="chevron">
                <a:avLst>
                  <a:gd name="adj" fmla="val 6379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grpSp>
        <p:grpSp>
          <p:nvGrpSpPr>
            <p:cNvPr id="179" name="组合 178"/>
            <p:cNvGrpSpPr/>
            <p:nvPr/>
          </p:nvGrpSpPr>
          <p:grpSpPr>
            <a:xfrm>
              <a:off x="9490096" y="3289239"/>
              <a:ext cx="729493" cy="520697"/>
              <a:chOff x="4713628" y="2671371"/>
              <a:chExt cx="2681691" cy="1914134"/>
            </a:xfrm>
          </p:grpSpPr>
          <p:sp>
            <p:nvSpPr>
              <p:cNvPr id="184" name="箭头: V 形 183"/>
              <p:cNvSpPr/>
              <p:nvPr/>
            </p:nvSpPr>
            <p:spPr>
              <a:xfrm>
                <a:off x="6168800" y="2671371"/>
                <a:ext cx="1226519" cy="1904227"/>
              </a:xfrm>
              <a:prstGeom prst="chevron">
                <a:avLst>
                  <a:gd name="adj" fmla="val 6379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185" name="箭头: V 形 184"/>
              <p:cNvSpPr/>
              <p:nvPr/>
            </p:nvSpPr>
            <p:spPr>
              <a:xfrm>
                <a:off x="5441214" y="2681278"/>
                <a:ext cx="1226519" cy="1904227"/>
              </a:xfrm>
              <a:prstGeom prst="chevron">
                <a:avLst>
                  <a:gd name="adj" fmla="val 6379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186" name="箭头: V 形 185"/>
              <p:cNvSpPr/>
              <p:nvPr/>
            </p:nvSpPr>
            <p:spPr>
              <a:xfrm>
                <a:off x="4713628" y="2681278"/>
                <a:ext cx="1226519" cy="1904227"/>
              </a:xfrm>
              <a:prstGeom prst="chevron">
                <a:avLst>
                  <a:gd name="adj" fmla="val 6379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grpSp>
        <p:grpSp>
          <p:nvGrpSpPr>
            <p:cNvPr id="180" name="组合 179"/>
            <p:cNvGrpSpPr/>
            <p:nvPr/>
          </p:nvGrpSpPr>
          <p:grpSpPr>
            <a:xfrm>
              <a:off x="10432765" y="3297486"/>
              <a:ext cx="729493" cy="520697"/>
              <a:chOff x="4713628" y="2671371"/>
              <a:chExt cx="2681691" cy="1914134"/>
            </a:xfrm>
          </p:grpSpPr>
          <p:sp>
            <p:nvSpPr>
              <p:cNvPr id="181" name="箭头: V 形 180"/>
              <p:cNvSpPr/>
              <p:nvPr/>
            </p:nvSpPr>
            <p:spPr>
              <a:xfrm>
                <a:off x="6168800" y="2671371"/>
                <a:ext cx="1226519" cy="1904227"/>
              </a:xfrm>
              <a:prstGeom prst="chevron">
                <a:avLst>
                  <a:gd name="adj" fmla="val 6379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182" name="箭头: V 形 181"/>
              <p:cNvSpPr/>
              <p:nvPr/>
            </p:nvSpPr>
            <p:spPr>
              <a:xfrm>
                <a:off x="5441214" y="2681278"/>
                <a:ext cx="1226519" cy="1904227"/>
              </a:xfrm>
              <a:prstGeom prst="chevron">
                <a:avLst>
                  <a:gd name="adj" fmla="val 6379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183" name="箭头: V 形 182"/>
              <p:cNvSpPr/>
              <p:nvPr/>
            </p:nvSpPr>
            <p:spPr>
              <a:xfrm>
                <a:off x="4713628" y="2681278"/>
                <a:ext cx="1226519" cy="1904227"/>
              </a:xfrm>
              <a:prstGeom prst="chevron">
                <a:avLst>
                  <a:gd name="adj" fmla="val 6379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grpSp>
      </p:grpSp>
    </p:spTree>
  </p:cSld>
  <p:clrMapOvr>
    <a:masterClrMapping/>
  </p:clrMapOvr>
  <mc:AlternateContent xmlns:mc="http://schemas.openxmlformats.org/markup-compatibility/2006" xmlns:p14="http://schemas.microsoft.com/office/powerpoint/2010/main">
    <mc:Choice Requires="p14">
      <p:transition spd="slow" p14:dur="1400" advTm="3000">
        <p14:doors dir="vert"/>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58"/>
                                        </p:tgtEl>
                                        <p:attrNameLst>
                                          <p:attrName>style.visibility</p:attrName>
                                        </p:attrNameLst>
                                      </p:cBhvr>
                                      <p:to>
                                        <p:strVal val="visible"/>
                                      </p:to>
                                    </p:set>
                                    <p:animEffect transition="in" filter="barn(inVertical)">
                                      <p:cBhvr>
                                        <p:cTn id="7" dur="750"/>
                                        <p:tgtEl>
                                          <p:spTgt spid="158"/>
                                        </p:tgtEl>
                                      </p:cBhvr>
                                    </p:animEffect>
                                  </p:childTnLst>
                                </p:cTn>
                              </p:par>
                            </p:childTnLst>
                          </p:cTn>
                        </p:par>
                        <p:par>
                          <p:cTn id="8" fill="hold">
                            <p:stCondLst>
                              <p:cond delay="1000"/>
                            </p:stCondLst>
                            <p:childTnLst>
                              <p:par>
                                <p:cTn id="9" presetID="16" presetClass="entr" presetSubtype="21"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inVertical)">
                                      <p:cBhvr>
                                        <p:cTn id="11" dur="750"/>
                                        <p:tgtEl>
                                          <p:spTgt spid="9"/>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750"/>
                                        <p:tgtEl>
                                          <p:spTgt spid="3"/>
                                        </p:tgtEl>
                                      </p:cBhvr>
                                    </p:animEffect>
                                  </p:childTnLst>
                                </p:cTn>
                              </p:par>
                            </p:childTnLst>
                          </p:cTn>
                        </p:par>
                        <p:par>
                          <p:cTn id="16" fill="hold">
                            <p:stCondLst>
                              <p:cond delay="3000"/>
                            </p:stCondLst>
                            <p:childTnLst>
                              <p:par>
                                <p:cTn id="17" presetID="22" presetClass="entr" presetSubtype="2"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right)">
                                      <p:cBhvr>
                                        <p:cTn id="19" dur="750"/>
                                        <p:tgtEl>
                                          <p:spTgt spid="2"/>
                                        </p:tgtEl>
                                      </p:cBhvr>
                                    </p:animEffect>
                                  </p:childTnLst>
                                </p:cTn>
                              </p:par>
                            </p:childTnLst>
                          </p:cTn>
                        </p:par>
                        <p:par>
                          <p:cTn id="20" fill="hold">
                            <p:stCondLst>
                              <p:cond delay="4000"/>
                            </p:stCondLst>
                            <p:childTnLst>
                              <p:par>
                                <p:cTn id="21" presetID="16" presetClass="entr" presetSubtype="21"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750"/>
                                        <p:tgtEl>
                                          <p:spTgt spid="5"/>
                                        </p:tgtEl>
                                      </p:cBhvr>
                                    </p:animEffect>
                                  </p:childTnLst>
                                </p:cTn>
                              </p:par>
                            </p:childTnLst>
                          </p:cTn>
                        </p:par>
                        <p:par>
                          <p:cTn id="24" fill="hold">
                            <p:stCondLst>
                              <p:cond delay="5000"/>
                            </p:stCondLst>
                            <p:childTnLst>
                              <p:par>
                                <p:cTn id="25" presetID="16" presetClass="entr" presetSubtype="21"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6119118" y="2507055"/>
            <a:ext cx="4536504" cy="2554545"/>
          </a:xfrm>
          <a:prstGeom prst="rect">
            <a:avLst/>
          </a:prstGeom>
          <a:noFill/>
        </p:spPr>
        <p:txBody>
          <a:bodyPr wrap="square">
            <a:spAutoFit/>
          </a:bodyPr>
          <a:lstStyle>
            <a:defPPr>
              <a:defRPr lang="zh-CN"/>
            </a:defPPr>
            <a:lvl1pPr algn="dist">
              <a:defRPr sz="8000" b="1">
                <a:ln w="12700">
                  <a:solidFill>
                    <a:schemeClr val="tx1">
                      <a:lumMod val="85000"/>
                      <a:lumOff val="15000"/>
                    </a:schemeClr>
                  </a:solidFill>
                </a:ln>
                <a:solidFill>
                  <a:schemeClr val="tx1">
                    <a:lumMod val="85000"/>
                    <a:lumOff val="15000"/>
                  </a:schemeClr>
                </a:solidFill>
                <a:latin typeface="汉仪雅酷黑 75W" panose="020B0804020202020204" pitchFamily="34" charset="-122"/>
                <a:ea typeface="汉仪雅酷黑 75W" panose="020B0804020202020204" pitchFamily="34" charset="-122"/>
              </a:defRPr>
            </a:lvl1pPr>
          </a:lstStyle>
          <a:p>
            <a:r>
              <a:rPr lang="zh-CN" altLang="en-US">
                <a:sym typeface="+mn-lt"/>
              </a:rPr>
              <a:t>年度工作心得体会</a:t>
            </a:r>
          </a:p>
        </p:txBody>
      </p:sp>
      <p:grpSp>
        <p:nvGrpSpPr>
          <p:cNvPr id="17" name="组合 16"/>
          <p:cNvGrpSpPr/>
          <p:nvPr/>
        </p:nvGrpSpPr>
        <p:grpSpPr>
          <a:xfrm>
            <a:off x="7476496" y="764704"/>
            <a:ext cx="1821749" cy="1285737"/>
            <a:chOff x="3370747" y="4293096"/>
            <a:chExt cx="4792982" cy="1285737"/>
          </a:xfrm>
        </p:grpSpPr>
        <p:sp>
          <p:nvSpPr>
            <p:cNvPr id="18" name="矩形: 圆角 17"/>
            <p:cNvSpPr/>
            <p:nvPr/>
          </p:nvSpPr>
          <p:spPr>
            <a:xfrm>
              <a:off x="4032349" y="4563061"/>
              <a:ext cx="3789030" cy="808682"/>
            </a:xfrm>
            <a:prstGeom prst="roundRect">
              <a:avLst>
                <a:gd name="adj" fmla="val 5000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85000"/>
                    <a:lumOff val="15000"/>
                  </a:schemeClr>
                </a:solidFill>
              </a:endParaRPr>
            </a:p>
          </p:txBody>
        </p:sp>
        <p:sp>
          <p:nvSpPr>
            <p:cNvPr id="19" name="矩形 18"/>
            <p:cNvSpPr/>
            <p:nvPr/>
          </p:nvSpPr>
          <p:spPr>
            <a:xfrm>
              <a:off x="3370747" y="4293096"/>
              <a:ext cx="4792982" cy="1285737"/>
            </a:xfrm>
            <a:prstGeom prst="rect">
              <a:avLst/>
            </a:prstGeom>
            <a:noFill/>
          </p:spPr>
          <p:txBody>
            <a:bodyPr wrap="square">
              <a:spAutoFit/>
            </a:bodyPr>
            <a:lstStyle/>
            <a:p>
              <a:pPr algn="ctr">
                <a:lnSpc>
                  <a:spcPts val="9990"/>
                </a:lnSpc>
              </a:pPr>
              <a:r>
                <a:rPr lang="en-US" altLang="zh-CN" sz="6000" b="1" spc="600">
                  <a:ln w="44450">
                    <a:noFill/>
                  </a:ln>
                  <a:solidFill>
                    <a:schemeClr val="tx1">
                      <a:lumMod val="85000"/>
                      <a:lumOff val="15000"/>
                    </a:schemeClr>
                  </a:solidFill>
                  <a:latin typeface="汉仪雅酷黑 75W" panose="020B0804020202020204" pitchFamily="34" charset="-122"/>
                  <a:ea typeface="汉仪雅酷黑 75W" panose="020B0804020202020204" pitchFamily="34" charset="-122"/>
                  <a:cs typeface="+mn-ea"/>
                  <a:sym typeface="+mn-lt"/>
                </a:rPr>
                <a:t> 03</a:t>
              </a:r>
              <a:endParaRPr lang="en-US" altLang="zh-CN" sz="6000" b="1" spc="600" dirty="0">
                <a:ln w="44450">
                  <a:noFill/>
                </a:ln>
                <a:solidFill>
                  <a:schemeClr val="tx1">
                    <a:lumMod val="85000"/>
                    <a:lumOff val="15000"/>
                  </a:schemeClr>
                </a:solidFill>
                <a:latin typeface="汉仪雅酷黑 75W" panose="020B0804020202020204" pitchFamily="34" charset="-122"/>
                <a:ea typeface="汉仪雅酷黑 75W" panose="020B0804020202020204" pitchFamily="34" charset="-122"/>
                <a:cs typeface="+mn-ea"/>
                <a:sym typeface="+mn-lt"/>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00">
        <p15:prstTrans prst="wind"/>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750"/>
                                        <p:tgtEl>
                                          <p:spTgt spid="17"/>
                                        </p:tgtEl>
                                      </p:cBhvr>
                                    </p:animEffect>
                                    <p:anim calcmode="lin" valueType="num">
                                      <p:cBhvr>
                                        <p:cTn id="8" dur="750" fill="hold"/>
                                        <p:tgtEl>
                                          <p:spTgt spid="17"/>
                                        </p:tgtEl>
                                        <p:attrNameLst>
                                          <p:attrName>ppt_x</p:attrName>
                                        </p:attrNameLst>
                                      </p:cBhvr>
                                      <p:tavLst>
                                        <p:tav tm="0">
                                          <p:val>
                                            <p:strVal val="#ppt_x"/>
                                          </p:val>
                                        </p:tav>
                                        <p:tav tm="100000">
                                          <p:val>
                                            <p:strVal val="#ppt_x"/>
                                          </p:val>
                                        </p:tav>
                                      </p:tavLst>
                                    </p:anim>
                                    <p:anim calcmode="lin" valueType="num">
                                      <p:cBhvr>
                                        <p:cTn id="9" dur="750" fill="hold"/>
                                        <p:tgtEl>
                                          <p:spTgt spid="1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750" fill="hold"/>
                                        <p:tgtEl>
                                          <p:spTgt spid="12"/>
                                        </p:tgtEl>
                                        <p:attrNameLst>
                                          <p:attrName>ppt_w</p:attrName>
                                        </p:attrNameLst>
                                      </p:cBhvr>
                                      <p:tavLst>
                                        <p:tav tm="0">
                                          <p:val>
                                            <p:fltVal val="0"/>
                                          </p:val>
                                        </p:tav>
                                        <p:tav tm="100000">
                                          <p:val>
                                            <p:strVal val="#ppt_w"/>
                                          </p:val>
                                        </p:tav>
                                      </p:tavLst>
                                    </p:anim>
                                    <p:anim calcmode="lin" valueType="num">
                                      <p:cBhvr>
                                        <p:cTn id="14" dur="750" fill="hold"/>
                                        <p:tgtEl>
                                          <p:spTgt spid="12"/>
                                        </p:tgtEl>
                                        <p:attrNameLst>
                                          <p:attrName>ppt_h</p:attrName>
                                        </p:attrNameLst>
                                      </p:cBhvr>
                                      <p:tavLst>
                                        <p:tav tm="0">
                                          <p:val>
                                            <p:fltVal val="0"/>
                                          </p:val>
                                        </p:tav>
                                        <p:tav tm="100000">
                                          <p:val>
                                            <p:strVal val="#ppt_h"/>
                                          </p:val>
                                        </p:tav>
                                      </p:tavLst>
                                    </p:anim>
                                    <p:animEffect transition="in" filter="fade">
                                      <p:cBhvr>
                                        <p:cTn id="15"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7017370" y="2048006"/>
            <a:ext cx="4195143" cy="3593161"/>
            <a:chOff x="7017370" y="2048006"/>
            <a:chExt cx="4195143" cy="3593161"/>
          </a:xfrm>
        </p:grpSpPr>
        <p:grpSp>
          <p:nvGrpSpPr>
            <p:cNvPr id="19" name="组合 18"/>
            <p:cNvGrpSpPr/>
            <p:nvPr/>
          </p:nvGrpSpPr>
          <p:grpSpPr>
            <a:xfrm>
              <a:off x="7017370" y="2048006"/>
              <a:ext cx="4195143" cy="3593161"/>
              <a:chOff x="7017370" y="2048006"/>
              <a:chExt cx="4195143" cy="3593161"/>
            </a:xfrm>
          </p:grpSpPr>
          <p:grpSp>
            <p:nvGrpSpPr>
              <p:cNvPr id="18" name="组合 17"/>
              <p:cNvGrpSpPr/>
              <p:nvPr/>
            </p:nvGrpSpPr>
            <p:grpSpPr>
              <a:xfrm>
                <a:off x="7229480" y="2048006"/>
                <a:ext cx="3983033" cy="3593161"/>
                <a:chOff x="6450545" y="2388880"/>
                <a:chExt cx="3983033" cy="3593161"/>
              </a:xfrm>
            </p:grpSpPr>
            <p:grpSp>
              <p:nvGrpSpPr>
                <p:cNvPr id="15" name="组合 14"/>
                <p:cNvGrpSpPr/>
                <p:nvPr/>
              </p:nvGrpSpPr>
              <p:grpSpPr>
                <a:xfrm>
                  <a:off x="7481250" y="2388880"/>
                  <a:ext cx="2952328" cy="3593161"/>
                  <a:chOff x="7481250" y="2388880"/>
                  <a:chExt cx="2952328" cy="3593161"/>
                </a:xfrm>
              </p:grpSpPr>
              <p:sp>
                <p:nvSpPr>
                  <p:cNvPr id="12" name="矩形: 圆角 11"/>
                  <p:cNvSpPr/>
                  <p:nvPr/>
                </p:nvSpPr>
                <p:spPr bwMode="auto">
                  <a:xfrm>
                    <a:off x="7481250" y="2388880"/>
                    <a:ext cx="2952328" cy="3593161"/>
                  </a:xfrm>
                  <a:prstGeom prst="roundRect">
                    <a:avLst>
                      <a:gd name="adj" fmla="val 223"/>
                    </a:avLst>
                  </a:prstGeom>
                  <a:noFill/>
                  <a:ln w="19050" cap="flat" cmpd="sng" algn="ctr">
                    <a:solidFill>
                      <a:schemeClr val="accent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nvGrpSpPr>
                  <p:cNvPr id="27" name="组合 26"/>
                  <p:cNvGrpSpPr/>
                  <p:nvPr/>
                </p:nvGrpSpPr>
                <p:grpSpPr>
                  <a:xfrm>
                    <a:off x="7525308" y="2695001"/>
                    <a:ext cx="2741998" cy="1773270"/>
                    <a:chOff x="2536468" y="2755863"/>
                    <a:chExt cx="2741998" cy="1773270"/>
                  </a:xfrm>
                </p:grpSpPr>
                <p:sp>
                  <p:nvSpPr>
                    <p:cNvPr id="28" name="文本框 27"/>
                    <p:cNvSpPr txBox="1"/>
                    <p:nvPr/>
                  </p:nvSpPr>
                  <p:spPr>
                    <a:xfrm>
                      <a:off x="2536468" y="3737506"/>
                      <a:ext cx="2741998" cy="791627"/>
                    </a:xfrm>
                    <a:prstGeom prst="rect">
                      <a:avLst/>
                    </a:prstGeom>
                    <a:noFill/>
                  </p:spPr>
                  <p:txBody>
                    <a:bodyPr wrap="square">
                      <a:spAutoFit/>
                    </a:bodyPr>
                    <a:lstStyle/>
                    <a:p>
                      <a:pPr marL="0" marR="0" lvl="0" indent="0" algn="r" defTabSz="914400" rtl="0" eaLnBrk="1" fontAlgn="base" latinLnBrk="0" hangingPunct="1">
                        <a:lnSpc>
                          <a:spcPct val="150000"/>
                        </a:lnSpc>
                        <a:spcBef>
                          <a:spcPct val="0"/>
                        </a:spcBef>
                        <a:spcAft>
                          <a:spcPct val="0"/>
                        </a:spcAft>
                        <a:buClrTx/>
                        <a:buSzTx/>
                        <a:buFont typeface="Arial" panose="020B0604020202020204" pitchFamily="34" charset="0"/>
                        <a:buNone/>
                        <a:defRPr/>
                      </a:pPr>
                      <a:r>
                        <a:rPr lang="zh-CN" altLang="en-US" sz="1600" dirty="0">
                          <a:solidFill>
                            <a:schemeClr val="bg1"/>
                          </a:solidFill>
                          <a:latin typeface="+mn-lt"/>
                          <a:ea typeface="+mn-ea"/>
                          <a:cs typeface="+mn-ea"/>
                          <a:sym typeface="+mn-lt"/>
                        </a:rPr>
                        <a:t>请在这里输入您的文字说明请在这里输入您的文字说明</a:t>
                      </a:r>
                    </a:p>
                  </p:txBody>
                </p:sp>
                <p:sp>
                  <p:nvSpPr>
                    <p:cNvPr id="30" name="文本框 29"/>
                    <p:cNvSpPr txBox="1"/>
                    <p:nvPr/>
                  </p:nvSpPr>
                  <p:spPr>
                    <a:xfrm>
                      <a:off x="2536468" y="2755863"/>
                      <a:ext cx="2741998" cy="791627"/>
                    </a:xfrm>
                    <a:prstGeom prst="rect">
                      <a:avLst/>
                    </a:prstGeom>
                    <a:noFill/>
                  </p:spPr>
                  <p:txBody>
                    <a:bodyPr wrap="square">
                      <a:spAutoFit/>
                    </a:bodyPr>
                    <a:lstStyle/>
                    <a:p>
                      <a:pPr marL="0" marR="0" lvl="0" indent="0" algn="r" defTabSz="914400" rtl="0" eaLnBrk="1" fontAlgn="base" latinLnBrk="0" hangingPunct="1">
                        <a:lnSpc>
                          <a:spcPct val="150000"/>
                        </a:lnSpc>
                        <a:spcBef>
                          <a:spcPct val="0"/>
                        </a:spcBef>
                        <a:spcAft>
                          <a:spcPct val="0"/>
                        </a:spcAft>
                        <a:buClrTx/>
                        <a:buSzTx/>
                        <a:buFont typeface="Arial" panose="020B0604020202020204" pitchFamily="34" charset="0"/>
                        <a:buNone/>
                        <a:defRPr/>
                      </a:pPr>
                      <a:r>
                        <a:rPr lang="zh-CN" altLang="en-US" sz="1600" dirty="0">
                          <a:solidFill>
                            <a:schemeClr val="bg1"/>
                          </a:solidFill>
                          <a:latin typeface="+mn-lt"/>
                          <a:ea typeface="+mn-ea"/>
                          <a:cs typeface="+mn-ea"/>
                          <a:sym typeface="+mn-lt"/>
                        </a:rPr>
                        <a:t>请在这里输入您的文字说明请在这里输入您的文字说明</a:t>
                      </a:r>
                    </a:p>
                  </p:txBody>
                </p:sp>
              </p:grpSp>
            </p:grpSp>
            <p:sp>
              <p:nvSpPr>
                <p:cNvPr id="102" name="矩形 101"/>
                <p:cNvSpPr/>
                <p:nvPr/>
              </p:nvSpPr>
              <p:spPr>
                <a:xfrm>
                  <a:off x="6450545" y="3683788"/>
                  <a:ext cx="1142850" cy="369333"/>
                </a:xfrm>
                <a:prstGeom prst="rect">
                  <a:avLst/>
                </a:prstGeom>
                <a:solidFill>
                  <a:schemeClr val="accent3"/>
                </a:solidFill>
              </p:spPr>
              <p:txBody>
                <a:bodyPr wrap="square">
                  <a:spAutoFit/>
                </a:bodyPr>
                <a:lstStyle/>
                <a:p>
                  <a:pPr algn="ctr"/>
                  <a:r>
                    <a:rPr lang="zh-CN" altLang="en-US" b="1" dirty="0">
                      <a:solidFill>
                        <a:schemeClr val="bg1"/>
                      </a:solidFill>
                      <a:latin typeface="+mn-lt"/>
                      <a:ea typeface="+mn-ea"/>
                      <a:cs typeface="+mn-ea"/>
                      <a:sym typeface="+mn-lt"/>
                    </a:rPr>
                    <a:t>团队建设</a:t>
                  </a:r>
                </a:p>
              </p:txBody>
            </p:sp>
          </p:grpSp>
          <p:grpSp>
            <p:nvGrpSpPr>
              <p:cNvPr id="16" name="组合 15"/>
              <p:cNvGrpSpPr/>
              <p:nvPr/>
            </p:nvGrpSpPr>
            <p:grpSpPr>
              <a:xfrm>
                <a:off x="7017370" y="3145753"/>
                <a:ext cx="1479280" cy="791627"/>
                <a:chOff x="3756516" y="3298153"/>
                <a:chExt cx="1479280" cy="791627"/>
              </a:xfrm>
            </p:grpSpPr>
            <p:sp>
              <p:nvSpPr>
                <p:cNvPr id="2" name="箭头: V 形 1"/>
                <p:cNvSpPr/>
                <p:nvPr/>
              </p:nvSpPr>
              <p:spPr>
                <a:xfrm rot="10800000">
                  <a:off x="3756516" y="3298154"/>
                  <a:ext cx="749150" cy="791626"/>
                </a:xfrm>
                <a:prstGeom prst="chevron">
                  <a:avLst>
                    <a:gd name="adj" fmla="val 9035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 name="箭头: V 形 10"/>
                <p:cNvSpPr/>
                <p:nvPr/>
              </p:nvSpPr>
              <p:spPr>
                <a:xfrm rot="10800000" flipH="1">
                  <a:off x="4486646" y="3298153"/>
                  <a:ext cx="749150" cy="791626"/>
                </a:xfrm>
                <a:prstGeom prst="chevron">
                  <a:avLst>
                    <a:gd name="adj" fmla="val 9035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sp>
          <p:nvSpPr>
            <p:cNvPr id="21" name="文本框 20"/>
            <p:cNvSpPr txBox="1"/>
            <p:nvPr/>
          </p:nvSpPr>
          <p:spPr>
            <a:xfrm>
              <a:off x="8353695" y="4382617"/>
              <a:ext cx="2741998" cy="791627"/>
            </a:xfrm>
            <a:prstGeom prst="rect">
              <a:avLst/>
            </a:prstGeom>
            <a:noFill/>
          </p:spPr>
          <p:txBody>
            <a:bodyPr wrap="square">
              <a:spAutoFit/>
            </a:bodyPr>
            <a:lstStyle/>
            <a:p>
              <a:pPr marL="0" marR="0" lvl="0" indent="0" algn="r" defTabSz="914400" rtl="0" eaLnBrk="1" fontAlgn="base" latinLnBrk="0" hangingPunct="1">
                <a:lnSpc>
                  <a:spcPct val="150000"/>
                </a:lnSpc>
                <a:spcBef>
                  <a:spcPct val="0"/>
                </a:spcBef>
                <a:spcAft>
                  <a:spcPct val="0"/>
                </a:spcAft>
                <a:buClrTx/>
                <a:buSzTx/>
                <a:buFont typeface="Arial" panose="020B0604020202020204" pitchFamily="34" charset="0"/>
                <a:buNone/>
                <a:defRPr/>
              </a:pPr>
              <a:r>
                <a:rPr lang="zh-CN" altLang="en-US" sz="1600" dirty="0">
                  <a:solidFill>
                    <a:schemeClr val="bg1"/>
                  </a:solidFill>
                  <a:latin typeface="+mn-lt"/>
                  <a:ea typeface="+mn-ea"/>
                  <a:cs typeface="+mn-ea"/>
                  <a:sym typeface="+mn-lt"/>
                </a:rPr>
                <a:t>请在这里输入您的文字说明请在这里输入您的文字说明</a:t>
              </a:r>
            </a:p>
          </p:txBody>
        </p:sp>
      </p:grpSp>
      <p:grpSp>
        <p:nvGrpSpPr>
          <p:cNvPr id="24" name="组合 23"/>
          <p:cNvGrpSpPr/>
          <p:nvPr/>
        </p:nvGrpSpPr>
        <p:grpSpPr>
          <a:xfrm>
            <a:off x="985837" y="2048005"/>
            <a:ext cx="4097559" cy="3593161"/>
            <a:chOff x="985837" y="2048005"/>
            <a:chExt cx="4097559" cy="3593161"/>
          </a:xfrm>
        </p:grpSpPr>
        <p:grpSp>
          <p:nvGrpSpPr>
            <p:cNvPr id="17" name="组合 16"/>
            <p:cNvGrpSpPr/>
            <p:nvPr/>
          </p:nvGrpSpPr>
          <p:grpSpPr>
            <a:xfrm>
              <a:off x="985837" y="2048005"/>
              <a:ext cx="4097559" cy="3593161"/>
              <a:chOff x="2338286" y="2420888"/>
              <a:chExt cx="4097559" cy="3593161"/>
            </a:xfrm>
          </p:grpSpPr>
          <p:grpSp>
            <p:nvGrpSpPr>
              <p:cNvPr id="14" name="组合 13"/>
              <p:cNvGrpSpPr/>
              <p:nvPr/>
            </p:nvGrpSpPr>
            <p:grpSpPr>
              <a:xfrm>
                <a:off x="2338286" y="2420888"/>
                <a:ext cx="2952328" cy="3593161"/>
                <a:chOff x="2338286" y="2420888"/>
                <a:chExt cx="2952328" cy="3593161"/>
              </a:xfrm>
            </p:grpSpPr>
            <p:sp>
              <p:nvSpPr>
                <p:cNvPr id="13" name="矩形: 圆角 12"/>
                <p:cNvSpPr/>
                <p:nvPr/>
              </p:nvSpPr>
              <p:spPr bwMode="auto">
                <a:xfrm>
                  <a:off x="2338286" y="2420888"/>
                  <a:ext cx="2952328" cy="3593161"/>
                </a:xfrm>
                <a:prstGeom prst="roundRect">
                  <a:avLst>
                    <a:gd name="adj" fmla="val 223"/>
                  </a:avLst>
                </a:prstGeom>
                <a:noFill/>
                <a:ln w="19050" cap="flat" cmpd="sng" algn="ctr">
                  <a:solidFill>
                    <a:schemeClr val="accent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nvGrpSpPr>
                <p:cNvPr id="8" name="组合 7"/>
                <p:cNvGrpSpPr/>
                <p:nvPr/>
              </p:nvGrpSpPr>
              <p:grpSpPr>
                <a:xfrm>
                  <a:off x="2401413" y="2765003"/>
                  <a:ext cx="2741998" cy="1773270"/>
                  <a:chOff x="2516064" y="2765003"/>
                  <a:chExt cx="2741998" cy="1773270"/>
                </a:xfrm>
              </p:grpSpPr>
              <p:sp>
                <p:nvSpPr>
                  <p:cNvPr id="42" name="文本框 41"/>
                  <p:cNvSpPr txBox="1"/>
                  <p:nvPr/>
                </p:nvSpPr>
                <p:spPr>
                  <a:xfrm>
                    <a:off x="2516064" y="3746646"/>
                    <a:ext cx="2741998" cy="791627"/>
                  </a:xfrm>
                  <a:prstGeom prst="rect">
                    <a:avLst/>
                  </a:prstGeom>
                  <a:noFill/>
                </p:spPr>
                <p:txBody>
                  <a:bodyPr wrap="square">
                    <a:spAutoFit/>
                  </a:bodyPr>
                  <a:lstStyle/>
                  <a:p>
                    <a:pPr marL="0" marR="0" lvl="0" indent="0" algn="r" defTabSz="914400" rtl="0" eaLnBrk="1" fontAlgn="base" latinLnBrk="0" hangingPunct="1">
                      <a:lnSpc>
                        <a:spcPct val="150000"/>
                      </a:lnSpc>
                      <a:spcBef>
                        <a:spcPct val="0"/>
                      </a:spcBef>
                      <a:spcAft>
                        <a:spcPct val="0"/>
                      </a:spcAft>
                      <a:buClrTx/>
                      <a:buSzTx/>
                      <a:buFont typeface="Arial" panose="020B0604020202020204" pitchFamily="34" charset="0"/>
                      <a:buNone/>
                      <a:defRPr/>
                    </a:pPr>
                    <a:r>
                      <a:rPr lang="zh-CN" altLang="en-US" sz="1600" dirty="0">
                        <a:solidFill>
                          <a:schemeClr val="bg1"/>
                        </a:solidFill>
                        <a:latin typeface="+mn-lt"/>
                        <a:ea typeface="+mn-ea"/>
                        <a:cs typeface="+mn-ea"/>
                        <a:sym typeface="+mn-lt"/>
                      </a:rPr>
                      <a:t>请在这里输入您的文字说明请在这里输入您的文字说明</a:t>
                    </a:r>
                  </a:p>
                </p:txBody>
              </p:sp>
              <p:sp>
                <p:nvSpPr>
                  <p:cNvPr id="5" name="文本框 4"/>
                  <p:cNvSpPr txBox="1"/>
                  <p:nvPr/>
                </p:nvSpPr>
                <p:spPr>
                  <a:xfrm>
                    <a:off x="2516064" y="2765003"/>
                    <a:ext cx="2741998" cy="791627"/>
                  </a:xfrm>
                  <a:prstGeom prst="rect">
                    <a:avLst/>
                  </a:prstGeom>
                  <a:noFill/>
                </p:spPr>
                <p:txBody>
                  <a:bodyPr wrap="square">
                    <a:spAutoFit/>
                  </a:bodyPr>
                  <a:lstStyle/>
                  <a:p>
                    <a:pPr marL="0" marR="0" lvl="0" indent="0" algn="r" defTabSz="914400" rtl="0" eaLnBrk="1" fontAlgn="base" latinLnBrk="0" hangingPunct="1">
                      <a:lnSpc>
                        <a:spcPct val="150000"/>
                      </a:lnSpc>
                      <a:spcBef>
                        <a:spcPct val="0"/>
                      </a:spcBef>
                      <a:spcAft>
                        <a:spcPct val="0"/>
                      </a:spcAft>
                      <a:buClrTx/>
                      <a:buSzTx/>
                      <a:buFont typeface="Arial" panose="020B0604020202020204" pitchFamily="34" charset="0"/>
                      <a:buNone/>
                      <a:defRPr/>
                    </a:pPr>
                    <a:r>
                      <a:rPr lang="zh-CN" altLang="en-US" sz="1600" dirty="0">
                        <a:solidFill>
                          <a:schemeClr val="bg1"/>
                        </a:solidFill>
                        <a:latin typeface="+mn-lt"/>
                        <a:ea typeface="+mn-ea"/>
                        <a:cs typeface="+mn-ea"/>
                        <a:sym typeface="+mn-lt"/>
                      </a:rPr>
                      <a:t>请在这里输入您的文字说明请在这里输入您的文字说明</a:t>
                    </a:r>
                  </a:p>
                </p:txBody>
              </p:sp>
            </p:grpSp>
          </p:grpSp>
          <p:grpSp>
            <p:nvGrpSpPr>
              <p:cNvPr id="4" name="组合 3"/>
              <p:cNvGrpSpPr/>
              <p:nvPr/>
            </p:nvGrpSpPr>
            <p:grpSpPr>
              <a:xfrm>
                <a:off x="4956565" y="3518636"/>
                <a:ext cx="1479280" cy="791627"/>
                <a:chOff x="5446912" y="3967681"/>
                <a:chExt cx="1987787" cy="1063753"/>
              </a:xfrm>
            </p:grpSpPr>
            <p:sp>
              <p:nvSpPr>
                <p:cNvPr id="103" name="矩形 102"/>
                <p:cNvSpPr/>
                <p:nvPr/>
              </p:nvSpPr>
              <p:spPr>
                <a:xfrm>
                  <a:off x="5537868" y="4263551"/>
                  <a:ext cx="1626934" cy="496292"/>
                </a:xfrm>
                <a:prstGeom prst="rect">
                  <a:avLst/>
                </a:prstGeom>
                <a:solidFill>
                  <a:schemeClr val="accent3"/>
                </a:solidFill>
              </p:spPr>
              <p:txBody>
                <a:bodyPr wrap="square">
                  <a:spAutoFit/>
                </a:bodyPr>
                <a:lstStyle/>
                <a:p>
                  <a:pPr algn="ctr"/>
                  <a:r>
                    <a:rPr lang="zh-CN" altLang="en-US" b="1" dirty="0">
                      <a:solidFill>
                        <a:schemeClr val="bg1"/>
                      </a:solidFill>
                      <a:latin typeface="+mn-lt"/>
                      <a:ea typeface="+mn-ea"/>
                      <a:cs typeface="+mn-ea"/>
                      <a:sym typeface="+mn-lt"/>
                    </a:rPr>
                    <a:t>工作能力</a:t>
                  </a:r>
                </a:p>
              </p:txBody>
            </p:sp>
            <p:grpSp>
              <p:nvGrpSpPr>
                <p:cNvPr id="52" name="组合 51"/>
                <p:cNvGrpSpPr/>
                <p:nvPr/>
              </p:nvGrpSpPr>
              <p:grpSpPr>
                <a:xfrm>
                  <a:off x="5446912" y="3967681"/>
                  <a:ext cx="1987787" cy="1063753"/>
                  <a:chOff x="5167503" y="2077137"/>
                  <a:chExt cx="1077388" cy="742328"/>
                </a:xfrm>
              </p:grpSpPr>
              <p:sp>
                <p:nvSpPr>
                  <p:cNvPr id="54" name="箭头: V 形 53"/>
                  <p:cNvSpPr/>
                  <p:nvPr/>
                </p:nvSpPr>
                <p:spPr>
                  <a:xfrm rot="10800000">
                    <a:off x="5167503" y="2077138"/>
                    <a:ext cx="545620" cy="742327"/>
                  </a:xfrm>
                  <a:prstGeom prst="chevron">
                    <a:avLst>
                      <a:gd name="adj" fmla="val 9035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5" name="箭头: V 形 54"/>
                  <p:cNvSpPr/>
                  <p:nvPr/>
                </p:nvSpPr>
                <p:spPr>
                  <a:xfrm rot="10800000" flipH="1">
                    <a:off x="5699271" y="2077137"/>
                    <a:ext cx="545620" cy="742327"/>
                  </a:xfrm>
                  <a:prstGeom prst="chevron">
                    <a:avLst>
                      <a:gd name="adj" fmla="val 9035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grpSp>
        <p:sp>
          <p:nvSpPr>
            <p:cNvPr id="22" name="文本框 21"/>
            <p:cNvSpPr txBox="1"/>
            <p:nvPr/>
          </p:nvSpPr>
          <p:spPr>
            <a:xfrm>
              <a:off x="1044112" y="4406750"/>
              <a:ext cx="2741998" cy="791627"/>
            </a:xfrm>
            <a:prstGeom prst="rect">
              <a:avLst/>
            </a:prstGeom>
            <a:noFill/>
          </p:spPr>
          <p:txBody>
            <a:bodyPr wrap="square">
              <a:spAutoFit/>
            </a:bodyPr>
            <a:lstStyle/>
            <a:p>
              <a:pPr marL="0" marR="0" lvl="0" indent="0" algn="r" defTabSz="914400" rtl="0" eaLnBrk="1" fontAlgn="base" latinLnBrk="0" hangingPunct="1">
                <a:lnSpc>
                  <a:spcPct val="150000"/>
                </a:lnSpc>
                <a:spcBef>
                  <a:spcPct val="0"/>
                </a:spcBef>
                <a:spcAft>
                  <a:spcPct val="0"/>
                </a:spcAft>
                <a:buClrTx/>
                <a:buSzTx/>
                <a:buFont typeface="Arial" panose="020B0604020202020204" pitchFamily="34" charset="0"/>
                <a:buNone/>
                <a:defRPr/>
              </a:pPr>
              <a:r>
                <a:rPr lang="zh-CN" altLang="en-US" sz="1600" dirty="0">
                  <a:solidFill>
                    <a:schemeClr val="bg1"/>
                  </a:solidFill>
                  <a:latin typeface="+mn-lt"/>
                  <a:ea typeface="+mn-ea"/>
                  <a:cs typeface="+mn-ea"/>
                  <a:sym typeface="+mn-lt"/>
                </a:rPr>
                <a:t>请在这里输入您的文字说明请在这里输入您的文字说明</a:t>
              </a:r>
            </a:p>
          </p:txBody>
        </p:sp>
      </p:grpSp>
      <p:grpSp>
        <p:nvGrpSpPr>
          <p:cNvPr id="25" name="组合 24"/>
          <p:cNvGrpSpPr/>
          <p:nvPr/>
        </p:nvGrpSpPr>
        <p:grpSpPr>
          <a:xfrm>
            <a:off x="4725677" y="2097918"/>
            <a:ext cx="2678537" cy="2887295"/>
            <a:chOff x="4725677" y="2097918"/>
            <a:chExt cx="2678537" cy="2887295"/>
          </a:xfrm>
        </p:grpSpPr>
        <p:grpSp>
          <p:nvGrpSpPr>
            <p:cNvPr id="9" name="组合 8"/>
            <p:cNvGrpSpPr/>
            <p:nvPr/>
          </p:nvGrpSpPr>
          <p:grpSpPr>
            <a:xfrm>
              <a:off x="4725677" y="2097918"/>
              <a:ext cx="2678537" cy="2887295"/>
              <a:chOff x="3825350" y="2715961"/>
              <a:chExt cx="3935157" cy="2188002"/>
            </a:xfrm>
          </p:grpSpPr>
          <p:sp>
            <p:nvSpPr>
              <p:cNvPr id="7" name="箭头: V 形 6"/>
              <p:cNvSpPr/>
              <p:nvPr/>
            </p:nvSpPr>
            <p:spPr>
              <a:xfrm rot="10800000" flipH="1">
                <a:off x="5689912" y="2715961"/>
                <a:ext cx="2070595" cy="2188002"/>
              </a:xfrm>
              <a:prstGeom prst="chevron">
                <a:avLst>
                  <a:gd name="adj" fmla="val 9035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箭头: V 形 5"/>
              <p:cNvSpPr/>
              <p:nvPr/>
            </p:nvSpPr>
            <p:spPr>
              <a:xfrm rot="10800000">
                <a:off x="3825350" y="2715961"/>
                <a:ext cx="2070595" cy="2188002"/>
              </a:xfrm>
              <a:prstGeom prst="chevron">
                <a:avLst>
                  <a:gd name="adj" fmla="val 9035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pic>
          <p:nvPicPr>
            <p:cNvPr id="41" name="图片 40" descr="图片包含 图形用户界面&#10;&#10;描述已自动生成"/>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6906" y="2976030"/>
              <a:ext cx="1733688" cy="1518471"/>
            </a:xfrm>
            <a:prstGeom prst="rect">
              <a:avLst/>
            </a:prstGeom>
          </p:spPr>
        </p:pic>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00">
        <p15:prstTrans prst="peelOff"/>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diamond(in)">
                                      <p:cBhvr>
                                        <p:cTn id="7" dur="750"/>
                                        <p:tgtEl>
                                          <p:spTgt spid="25"/>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outVertical)">
                                      <p:cBhvr>
                                        <p:cTn id="11" dur="750"/>
                                        <p:tgtEl>
                                          <p:spTgt spid="24"/>
                                        </p:tgtEl>
                                      </p:cBhvr>
                                    </p:animEffect>
                                  </p:childTnLst>
                                </p:cTn>
                              </p:par>
                            </p:childTnLst>
                          </p:cTn>
                        </p:par>
                        <p:par>
                          <p:cTn id="12" fill="hold">
                            <p:stCondLst>
                              <p:cond delay="2000"/>
                            </p:stCondLst>
                            <p:childTnLst>
                              <p:par>
                                <p:cTn id="13" presetID="16" presetClass="entr" presetSubtype="37"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barn(outVertical)">
                                      <p:cBhvr>
                                        <p:cTn id="15" dur="75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p:cNvSpPr/>
          <p:nvPr/>
        </p:nvSpPr>
        <p:spPr>
          <a:xfrm>
            <a:off x="7741015" y="1713701"/>
            <a:ext cx="3096343" cy="116095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nSpc>
                <a:spcPct val="150000"/>
              </a:lnSpc>
            </a:pPr>
            <a:r>
              <a:rPr lang="zh-CN" altLang="en-US" sz="1600" dirty="0">
                <a:solidFill>
                  <a:schemeClr val="bg1"/>
                </a:solidFill>
                <a:latin typeface="+mn-lt"/>
                <a:ea typeface="+mn-ea"/>
                <a:cs typeface="+mn-ea"/>
                <a:sym typeface="+mn-lt"/>
              </a:rPr>
              <a:t>在实际运作中，常常遇到某某问题且有愈发严重的态势，形势倒逼我们不得不进行重视该问题</a:t>
            </a:r>
          </a:p>
        </p:txBody>
      </p:sp>
      <p:sp>
        <p:nvSpPr>
          <p:cNvPr id="34" name="矩形 33"/>
          <p:cNvSpPr/>
          <p:nvPr/>
        </p:nvSpPr>
        <p:spPr>
          <a:xfrm>
            <a:off x="1191387" y="1711471"/>
            <a:ext cx="3096343" cy="116095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r">
              <a:lnSpc>
                <a:spcPct val="150000"/>
              </a:lnSpc>
            </a:pPr>
            <a:r>
              <a:rPr lang="zh-CN" altLang="en-US" sz="1600" dirty="0">
                <a:solidFill>
                  <a:schemeClr val="bg1"/>
                </a:solidFill>
                <a:latin typeface="+mn-lt"/>
                <a:ea typeface="+mn-ea"/>
                <a:cs typeface="+mn-ea"/>
                <a:sym typeface="+mn-lt"/>
              </a:rPr>
              <a:t>在实际运作中，常常遇到某某问题且有愈发严重的态势，形势倒逼我们不得不进行重视该问题</a:t>
            </a:r>
          </a:p>
        </p:txBody>
      </p:sp>
      <p:sp>
        <p:nvSpPr>
          <p:cNvPr id="35" name="矩形 34"/>
          <p:cNvSpPr/>
          <p:nvPr/>
        </p:nvSpPr>
        <p:spPr>
          <a:xfrm>
            <a:off x="1274640" y="4566049"/>
            <a:ext cx="3096343" cy="116095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r">
              <a:lnSpc>
                <a:spcPct val="150000"/>
              </a:lnSpc>
            </a:pPr>
            <a:r>
              <a:rPr lang="zh-CN" altLang="en-US" sz="1600" dirty="0">
                <a:solidFill>
                  <a:schemeClr val="bg1"/>
                </a:solidFill>
                <a:latin typeface="+mn-lt"/>
                <a:ea typeface="+mn-ea"/>
                <a:cs typeface="+mn-ea"/>
                <a:sym typeface="+mn-lt"/>
              </a:rPr>
              <a:t>在实际运作中，常常遇到某某问题且有愈发严重的态势，形势倒逼我们不得不进行重视该问题</a:t>
            </a:r>
          </a:p>
        </p:txBody>
      </p:sp>
      <p:grpSp>
        <p:nvGrpSpPr>
          <p:cNvPr id="36" name="组合 35"/>
          <p:cNvGrpSpPr/>
          <p:nvPr/>
        </p:nvGrpSpPr>
        <p:grpSpPr>
          <a:xfrm>
            <a:off x="8115399" y="3408976"/>
            <a:ext cx="2365688" cy="2301181"/>
            <a:chOff x="4621642" y="2564904"/>
            <a:chExt cx="2941752" cy="2916270"/>
          </a:xfrm>
        </p:grpSpPr>
        <p:grpSp>
          <p:nvGrpSpPr>
            <p:cNvPr id="37" name="组合 36"/>
            <p:cNvGrpSpPr/>
            <p:nvPr/>
          </p:nvGrpSpPr>
          <p:grpSpPr>
            <a:xfrm>
              <a:off x="4621642" y="2564904"/>
              <a:ext cx="2941752" cy="2916270"/>
              <a:chOff x="6889506" y="116084"/>
              <a:chExt cx="3966800" cy="3932437"/>
            </a:xfrm>
            <a:solidFill>
              <a:schemeClr val="accent6"/>
            </a:solidFill>
          </p:grpSpPr>
          <p:grpSp>
            <p:nvGrpSpPr>
              <p:cNvPr id="42" name="组合 41"/>
              <p:cNvGrpSpPr/>
              <p:nvPr/>
            </p:nvGrpSpPr>
            <p:grpSpPr>
              <a:xfrm>
                <a:off x="8087434" y="116084"/>
                <a:ext cx="1585562" cy="2074198"/>
                <a:chOff x="7487700" y="50718"/>
                <a:chExt cx="775898" cy="1015013"/>
              </a:xfrm>
              <a:grpFill/>
            </p:grpSpPr>
            <p:sp>
              <p:nvSpPr>
                <p:cNvPr id="66" name="空心弧 65"/>
                <p:cNvSpPr/>
                <p:nvPr/>
              </p:nvSpPr>
              <p:spPr>
                <a:xfrm rot="18927077" flipV="1">
                  <a:off x="7509716" y="50718"/>
                  <a:ext cx="753882" cy="1015013"/>
                </a:xfrm>
                <a:prstGeom prst="blockArc">
                  <a:avLst>
                    <a:gd name="adj1" fmla="val 13696868"/>
                    <a:gd name="adj2" fmla="val 2534625"/>
                    <a:gd name="adj3" fmla="val 509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7" name="空心弧 66"/>
                <p:cNvSpPr/>
                <p:nvPr/>
              </p:nvSpPr>
              <p:spPr>
                <a:xfrm rot="13472923">
                  <a:off x="7487700" y="50718"/>
                  <a:ext cx="753882" cy="1015013"/>
                </a:xfrm>
                <a:prstGeom prst="blockArc">
                  <a:avLst>
                    <a:gd name="adj1" fmla="val 13696868"/>
                    <a:gd name="adj2" fmla="val 2534625"/>
                    <a:gd name="adj3" fmla="val 5097"/>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43" name="组合 42"/>
              <p:cNvGrpSpPr/>
              <p:nvPr/>
            </p:nvGrpSpPr>
            <p:grpSpPr>
              <a:xfrm flipV="1">
                <a:off x="8095974" y="1974323"/>
                <a:ext cx="1585560" cy="2074198"/>
                <a:chOff x="7487700" y="50718"/>
                <a:chExt cx="775897" cy="1015013"/>
              </a:xfrm>
              <a:grpFill/>
            </p:grpSpPr>
            <p:sp>
              <p:nvSpPr>
                <p:cNvPr id="50" name="空心弧 49"/>
                <p:cNvSpPr/>
                <p:nvPr/>
              </p:nvSpPr>
              <p:spPr>
                <a:xfrm rot="18927077" flipV="1">
                  <a:off x="7509715" y="50718"/>
                  <a:ext cx="753882" cy="1015013"/>
                </a:xfrm>
                <a:prstGeom prst="blockArc">
                  <a:avLst>
                    <a:gd name="adj1" fmla="val 13696868"/>
                    <a:gd name="adj2" fmla="val 2534625"/>
                    <a:gd name="adj3" fmla="val 5097"/>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1" name="空心弧 50"/>
                <p:cNvSpPr/>
                <p:nvPr/>
              </p:nvSpPr>
              <p:spPr>
                <a:xfrm rot="13472923">
                  <a:off x="7487700" y="50718"/>
                  <a:ext cx="753882" cy="1015013"/>
                </a:xfrm>
                <a:prstGeom prst="blockArc">
                  <a:avLst>
                    <a:gd name="adj1" fmla="val 13696868"/>
                    <a:gd name="adj2" fmla="val 2534625"/>
                    <a:gd name="adj3" fmla="val 509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44" name="组合 43"/>
              <p:cNvGrpSpPr/>
              <p:nvPr/>
            </p:nvGrpSpPr>
            <p:grpSpPr>
              <a:xfrm rot="5400000">
                <a:off x="9026426" y="1034118"/>
                <a:ext cx="1585562" cy="2074198"/>
                <a:chOff x="7487700" y="50718"/>
                <a:chExt cx="775898" cy="1015013"/>
              </a:xfrm>
              <a:grpFill/>
            </p:grpSpPr>
            <p:sp>
              <p:nvSpPr>
                <p:cNvPr id="48" name="空心弧 47"/>
                <p:cNvSpPr/>
                <p:nvPr/>
              </p:nvSpPr>
              <p:spPr>
                <a:xfrm rot="18927077" flipV="1">
                  <a:off x="7509716" y="50718"/>
                  <a:ext cx="753882" cy="1015013"/>
                </a:xfrm>
                <a:prstGeom prst="blockArc">
                  <a:avLst>
                    <a:gd name="adj1" fmla="val 13696868"/>
                    <a:gd name="adj2" fmla="val 2534625"/>
                    <a:gd name="adj3" fmla="val 509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9" name="空心弧 48"/>
                <p:cNvSpPr/>
                <p:nvPr/>
              </p:nvSpPr>
              <p:spPr>
                <a:xfrm rot="13472923">
                  <a:off x="7487700" y="50718"/>
                  <a:ext cx="753882" cy="1015013"/>
                </a:xfrm>
                <a:prstGeom prst="blockArc">
                  <a:avLst>
                    <a:gd name="adj1" fmla="val 13696868"/>
                    <a:gd name="adj2" fmla="val 2534625"/>
                    <a:gd name="adj3" fmla="val 5097"/>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45" name="组合 44"/>
              <p:cNvGrpSpPr/>
              <p:nvPr/>
            </p:nvGrpSpPr>
            <p:grpSpPr>
              <a:xfrm rot="5400000" flipV="1">
                <a:off x="7133824" y="1053574"/>
                <a:ext cx="1585562" cy="2074198"/>
                <a:chOff x="7487700" y="50718"/>
                <a:chExt cx="775898" cy="1015013"/>
              </a:xfrm>
              <a:grpFill/>
            </p:grpSpPr>
            <p:sp>
              <p:nvSpPr>
                <p:cNvPr id="46" name="空心弧 45"/>
                <p:cNvSpPr/>
                <p:nvPr/>
              </p:nvSpPr>
              <p:spPr>
                <a:xfrm rot="18927077" flipV="1">
                  <a:off x="7509716" y="50718"/>
                  <a:ext cx="753882" cy="1015013"/>
                </a:xfrm>
                <a:prstGeom prst="blockArc">
                  <a:avLst>
                    <a:gd name="adj1" fmla="val 13696868"/>
                    <a:gd name="adj2" fmla="val 2534625"/>
                    <a:gd name="adj3" fmla="val 5097"/>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7" name="空心弧 46"/>
                <p:cNvSpPr/>
                <p:nvPr/>
              </p:nvSpPr>
              <p:spPr>
                <a:xfrm rot="13472923">
                  <a:off x="7487700" y="50718"/>
                  <a:ext cx="753882" cy="1015013"/>
                </a:xfrm>
                <a:prstGeom prst="blockArc">
                  <a:avLst>
                    <a:gd name="adj1" fmla="val 13696868"/>
                    <a:gd name="adj2" fmla="val 2534625"/>
                    <a:gd name="adj3" fmla="val 509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pic>
          <p:nvPicPr>
            <p:cNvPr id="38" name="图形 37" descr="教授"/>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29919" y="4514081"/>
              <a:ext cx="710927" cy="710927"/>
            </a:xfrm>
            <a:prstGeom prst="rect">
              <a:avLst/>
            </a:prstGeom>
          </p:spPr>
        </p:pic>
        <p:pic>
          <p:nvPicPr>
            <p:cNvPr id="39" name="图形 38" descr="雇员徽章"/>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814443" y="3617652"/>
              <a:ext cx="710927" cy="710927"/>
            </a:xfrm>
            <a:prstGeom prst="rect">
              <a:avLst/>
            </a:prstGeom>
          </p:spPr>
        </p:pic>
        <p:pic>
          <p:nvPicPr>
            <p:cNvPr id="40" name="图形 39" descr="传真"/>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724553" y="3669778"/>
              <a:ext cx="606677" cy="606677"/>
            </a:xfrm>
            <a:prstGeom prst="rect">
              <a:avLst/>
            </a:prstGeom>
          </p:spPr>
        </p:pic>
        <p:pic>
          <p:nvPicPr>
            <p:cNvPr id="41" name="图形 40" descr="公文包"/>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727957" y="2710464"/>
              <a:ext cx="710927" cy="710927"/>
            </a:xfrm>
            <a:prstGeom prst="rect">
              <a:avLst/>
            </a:prstGeom>
          </p:spPr>
        </p:pic>
      </p:grpSp>
      <p:cxnSp>
        <p:nvCxnSpPr>
          <p:cNvPr id="68" name="直接箭头连接符 67"/>
          <p:cNvCxnSpPr/>
          <p:nvPr/>
        </p:nvCxnSpPr>
        <p:spPr bwMode="auto">
          <a:xfrm>
            <a:off x="7736467" y="1864475"/>
            <a:ext cx="0" cy="3643546"/>
          </a:xfrm>
          <a:prstGeom prst="straightConnector1">
            <a:avLst/>
          </a:prstGeom>
          <a:solidFill>
            <a:schemeClr val="accent1"/>
          </a:solidFill>
          <a:ln w="9525" cap="flat" cmpd="sng" algn="ctr">
            <a:solidFill>
              <a:schemeClr val="bg2"/>
            </a:solidFill>
            <a:prstDash val="solid"/>
            <a:round/>
            <a:headEnd type="triangle"/>
            <a:tailEnd type="triangle"/>
          </a:ln>
        </p:spPr>
      </p:cxnSp>
      <p:pic>
        <p:nvPicPr>
          <p:cNvPr id="69" name="图片 68" descr="图片包含 形状&#10;&#10;描述已自动生成"/>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324904" y="2221880"/>
            <a:ext cx="3369881" cy="2758779"/>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00">
        <p15:prstTrans prst="peelOff"/>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 calcmode="lin" valueType="num">
                                      <p:cBhvr>
                                        <p:cTn id="7" dur="750" fill="hold"/>
                                        <p:tgtEl>
                                          <p:spTgt spid="69"/>
                                        </p:tgtEl>
                                        <p:attrNameLst>
                                          <p:attrName>ppt_w</p:attrName>
                                        </p:attrNameLst>
                                      </p:cBhvr>
                                      <p:tavLst>
                                        <p:tav tm="0">
                                          <p:val>
                                            <p:fltVal val="0"/>
                                          </p:val>
                                        </p:tav>
                                        <p:tav tm="100000">
                                          <p:val>
                                            <p:strVal val="#ppt_w"/>
                                          </p:val>
                                        </p:tav>
                                      </p:tavLst>
                                    </p:anim>
                                    <p:anim calcmode="lin" valueType="num">
                                      <p:cBhvr>
                                        <p:cTn id="8" dur="750" fill="hold"/>
                                        <p:tgtEl>
                                          <p:spTgt spid="69"/>
                                        </p:tgtEl>
                                        <p:attrNameLst>
                                          <p:attrName>ppt_h</p:attrName>
                                        </p:attrNameLst>
                                      </p:cBhvr>
                                      <p:tavLst>
                                        <p:tav tm="0">
                                          <p:val>
                                            <p:fltVal val="0"/>
                                          </p:val>
                                        </p:tav>
                                        <p:tav tm="100000">
                                          <p:val>
                                            <p:strVal val="#ppt_h"/>
                                          </p:val>
                                        </p:tav>
                                      </p:tavLst>
                                    </p:anim>
                                    <p:animEffect transition="in" filter="fade">
                                      <p:cBhvr>
                                        <p:cTn id="9" dur="750"/>
                                        <p:tgtEl>
                                          <p:spTgt spid="69"/>
                                        </p:tgtEl>
                                      </p:cBhvr>
                                    </p:animEffect>
                                  </p:childTnLst>
                                </p:cTn>
                              </p:par>
                            </p:childTnLst>
                          </p:cTn>
                        </p:par>
                        <p:par>
                          <p:cTn id="10" fill="hold">
                            <p:stCondLst>
                              <p:cond delay="1000"/>
                            </p:stCondLst>
                            <p:childTnLst>
                              <p:par>
                                <p:cTn id="11" presetID="16" presetClass="entr" presetSubtype="37"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barn(outVertical)">
                                      <p:cBhvr>
                                        <p:cTn id="13" dur="750"/>
                                        <p:tgtEl>
                                          <p:spTgt spid="34"/>
                                        </p:tgtEl>
                                      </p:cBhvr>
                                    </p:animEffect>
                                  </p:childTnLst>
                                </p:cTn>
                              </p:par>
                            </p:childTnLst>
                          </p:cTn>
                        </p:par>
                        <p:par>
                          <p:cTn id="14" fill="hold">
                            <p:stCondLst>
                              <p:cond delay="2000"/>
                            </p:stCondLst>
                            <p:childTnLst>
                              <p:par>
                                <p:cTn id="15" presetID="16" presetClass="entr" presetSubtype="37"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barn(outVertical)">
                                      <p:cBhvr>
                                        <p:cTn id="17" dur="750"/>
                                        <p:tgtEl>
                                          <p:spTgt spid="35"/>
                                        </p:tgtEl>
                                      </p:cBhvr>
                                    </p:animEffect>
                                  </p:childTnLst>
                                </p:cTn>
                              </p:par>
                            </p:childTnLst>
                          </p:cTn>
                        </p:par>
                        <p:par>
                          <p:cTn id="18" fill="hold">
                            <p:stCondLst>
                              <p:cond delay="3000"/>
                            </p:stCondLst>
                            <p:childTnLst>
                              <p:par>
                                <p:cTn id="19" presetID="16" presetClass="entr" presetSubtype="26" fill="hold" nodeType="afterEffect">
                                  <p:stCondLst>
                                    <p:cond delay="0"/>
                                  </p:stCondLst>
                                  <p:childTnLst>
                                    <p:set>
                                      <p:cBhvr>
                                        <p:cTn id="20" dur="1" fill="hold">
                                          <p:stCondLst>
                                            <p:cond delay="0"/>
                                          </p:stCondLst>
                                        </p:cTn>
                                        <p:tgtEl>
                                          <p:spTgt spid="68"/>
                                        </p:tgtEl>
                                        <p:attrNameLst>
                                          <p:attrName>style.visibility</p:attrName>
                                        </p:attrNameLst>
                                      </p:cBhvr>
                                      <p:to>
                                        <p:strVal val="visible"/>
                                      </p:to>
                                    </p:set>
                                    <p:animEffect transition="in" filter="barn(inHorizontal)">
                                      <p:cBhvr>
                                        <p:cTn id="21" dur="750"/>
                                        <p:tgtEl>
                                          <p:spTgt spid="68"/>
                                        </p:tgtEl>
                                      </p:cBhvr>
                                    </p:animEffect>
                                  </p:childTnLst>
                                </p:cTn>
                              </p:par>
                            </p:childTnLst>
                          </p:cTn>
                        </p:par>
                        <p:par>
                          <p:cTn id="22" fill="hold">
                            <p:stCondLst>
                              <p:cond delay="4000"/>
                            </p:stCondLst>
                            <p:childTnLst>
                              <p:par>
                                <p:cTn id="23" presetID="21" presetClass="entr" presetSubtype="3" fill="hold"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heel(3)">
                                      <p:cBhvr>
                                        <p:cTn id="25" dur="750"/>
                                        <p:tgtEl>
                                          <p:spTgt spid="36"/>
                                        </p:tgtEl>
                                      </p:cBhvr>
                                    </p:animEffect>
                                  </p:childTnLst>
                                </p:cTn>
                              </p:par>
                            </p:childTnLst>
                          </p:cTn>
                        </p:par>
                        <p:par>
                          <p:cTn id="26" fill="hold">
                            <p:stCondLst>
                              <p:cond delay="5000"/>
                            </p:stCondLst>
                            <p:childTnLst>
                              <p:par>
                                <p:cTn id="27" presetID="16" presetClass="entr" presetSubtype="37" fill="hold" grpId="0" nodeType="after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barn(outVertical)">
                                      <p:cBhvr>
                                        <p:cTn id="29"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 Box 10"/>
          <p:cNvSpPr txBox="1">
            <a:spLocks noChangeArrowheads="1"/>
          </p:cNvSpPr>
          <p:nvPr/>
        </p:nvSpPr>
        <p:spPr bwMode="auto">
          <a:xfrm>
            <a:off x="1202631" y="4337549"/>
            <a:ext cx="3976310" cy="963659"/>
          </a:xfrm>
          <a:prstGeom prst="rect">
            <a:avLst/>
          </a:prstGeom>
          <a:noFill/>
          <a:ln w="9525">
            <a:noFill/>
            <a:miter lim="800000"/>
          </a:ln>
        </p:spPr>
        <p:txBody>
          <a:bodyPr wrap="square" lIns="34226" tIns="17112" rIns="34226" bIns="17112">
            <a:spAutoFit/>
          </a:bodyPr>
          <a:lstStyle/>
          <a:p>
            <a:pPr algn="r" defTabSz="814070">
              <a:lnSpc>
                <a:spcPct val="130000"/>
              </a:lnSpc>
            </a:pPr>
            <a:r>
              <a:rPr lang="zh-CN" altLang="en-US" sz="1600" b="1" dirty="0">
                <a:solidFill>
                  <a:schemeClr val="bg1"/>
                </a:solidFill>
                <a:latin typeface="+mn-lt"/>
                <a:ea typeface="+mn-ea"/>
                <a:cs typeface="+mn-ea"/>
                <a:sym typeface="+mn-lt"/>
              </a:rPr>
              <a:t>单击此处添加标题</a:t>
            </a:r>
            <a:endParaRPr lang="en-US" altLang="zh-CN" sz="1600" b="1" dirty="0">
              <a:solidFill>
                <a:schemeClr val="bg1"/>
              </a:solidFill>
              <a:latin typeface="+mn-lt"/>
              <a:ea typeface="+mn-ea"/>
              <a:cs typeface="+mn-ea"/>
              <a:sym typeface="+mn-lt"/>
            </a:endParaRPr>
          </a:p>
          <a:p>
            <a:pPr algn="r" defTabSz="814070">
              <a:lnSpc>
                <a:spcPct val="130000"/>
              </a:lnSpc>
            </a:pPr>
            <a:r>
              <a:rPr lang="zh-CN" altLang="en-US" sz="1600" dirty="0">
                <a:solidFill>
                  <a:schemeClr val="bg1"/>
                </a:solidFill>
                <a:latin typeface="+mn-lt"/>
                <a:ea typeface="+mn-ea"/>
                <a:cs typeface="+mn-ea"/>
                <a:sym typeface="+mn-lt"/>
              </a:rPr>
              <a:t>您的内容打在这里，或者通过复制您的文本后，在此框中选择粘贴，并选择只保留文字</a:t>
            </a:r>
            <a:r>
              <a:rPr lang="zh-CN" altLang="en-US" sz="1400" dirty="0">
                <a:solidFill>
                  <a:schemeClr val="bg1"/>
                </a:solidFill>
                <a:latin typeface="+mn-lt"/>
                <a:ea typeface="+mn-ea"/>
                <a:cs typeface="+mn-ea"/>
                <a:sym typeface="+mn-lt"/>
              </a:rPr>
              <a:t>。</a:t>
            </a:r>
            <a:endParaRPr lang="en-US" sz="1400" dirty="0">
              <a:solidFill>
                <a:schemeClr val="bg1"/>
              </a:solidFill>
              <a:latin typeface="+mn-lt"/>
              <a:ea typeface="+mn-ea"/>
              <a:cs typeface="+mn-ea"/>
              <a:sym typeface="+mn-lt"/>
            </a:endParaRPr>
          </a:p>
        </p:txBody>
      </p:sp>
      <p:sp>
        <p:nvSpPr>
          <p:cNvPr id="45" name="Text Box 10"/>
          <p:cNvSpPr txBox="1">
            <a:spLocks noChangeArrowheads="1"/>
          </p:cNvSpPr>
          <p:nvPr/>
        </p:nvSpPr>
        <p:spPr bwMode="auto">
          <a:xfrm>
            <a:off x="1346647" y="2348880"/>
            <a:ext cx="3976310" cy="967762"/>
          </a:xfrm>
          <a:prstGeom prst="rect">
            <a:avLst/>
          </a:prstGeom>
          <a:noFill/>
          <a:ln w="9525">
            <a:noFill/>
            <a:miter lim="800000"/>
          </a:ln>
        </p:spPr>
        <p:txBody>
          <a:bodyPr wrap="square" lIns="34226" tIns="17112" rIns="34226" bIns="17112">
            <a:spAutoFit/>
          </a:bodyPr>
          <a:lstStyle/>
          <a:p>
            <a:pPr algn="r" defTabSz="814070">
              <a:lnSpc>
                <a:spcPct val="130000"/>
              </a:lnSpc>
            </a:pPr>
            <a:r>
              <a:rPr lang="zh-CN" altLang="en-US" sz="1600" b="1" dirty="0">
                <a:solidFill>
                  <a:schemeClr val="bg1"/>
                </a:solidFill>
                <a:latin typeface="+mn-lt"/>
                <a:ea typeface="+mn-ea"/>
                <a:cs typeface="+mn-ea"/>
                <a:sym typeface="+mn-lt"/>
              </a:rPr>
              <a:t>单击此处添加标题</a:t>
            </a:r>
            <a:endParaRPr lang="en-US" altLang="zh-CN" sz="1600" b="1" dirty="0">
              <a:solidFill>
                <a:schemeClr val="bg1"/>
              </a:solidFill>
              <a:latin typeface="+mn-lt"/>
              <a:ea typeface="+mn-ea"/>
              <a:cs typeface="+mn-ea"/>
              <a:sym typeface="+mn-lt"/>
            </a:endParaRPr>
          </a:p>
          <a:p>
            <a:pPr algn="r" defTabSz="814070">
              <a:lnSpc>
                <a:spcPct val="130000"/>
              </a:lnSpc>
            </a:pPr>
            <a:r>
              <a:rPr lang="zh-CN" altLang="en-US" sz="1600" dirty="0">
                <a:solidFill>
                  <a:schemeClr val="bg1"/>
                </a:solidFill>
                <a:latin typeface="+mn-lt"/>
                <a:ea typeface="+mn-ea"/>
                <a:cs typeface="+mn-ea"/>
                <a:sym typeface="+mn-lt"/>
              </a:rPr>
              <a:t>您的内容打在这里，或者通过复制您的文本后，在此框中选择粘贴，并选择只保留文字。</a:t>
            </a:r>
            <a:endParaRPr lang="en-US" sz="1600" dirty="0">
              <a:solidFill>
                <a:schemeClr val="bg1"/>
              </a:solidFill>
              <a:latin typeface="+mn-lt"/>
              <a:ea typeface="+mn-ea"/>
              <a:cs typeface="+mn-ea"/>
              <a:sym typeface="+mn-lt"/>
            </a:endParaRPr>
          </a:p>
        </p:txBody>
      </p:sp>
      <p:cxnSp>
        <p:nvCxnSpPr>
          <p:cNvPr id="61" name="直接连接符 60"/>
          <p:cNvCxnSpPr/>
          <p:nvPr/>
        </p:nvCxnSpPr>
        <p:spPr bwMode="auto">
          <a:xfrm>
            <a:off x="5883151" y="2276872"/>
            <a:ext cx="0" cy="3024336"/>
          </a:xfrm>
          <a:prstGeom prst="line">
            <a:avLst/>
          </a:prstGeom>
          <a:solidFill>
            <a:schemeClr val="accent1"/>
          </a:solidFill>
          <a:ln w="28575" cap="flat" cmpd="sng" algn="ctr">
            <a:solidFill>
              <a:schemeClr val="tx2"/>
            </a:solidFill>
            <a:prstDash val="solid"/>
            <a:round/>
            <a:headEnd type="none" w="med" len="med"/>
            <a:tailEnd type="none" w="med" len="med"/>
          </a:ln>
        </p:spPr>
      </p:cxnSp>
      <p:pic>
        <p:nvPicPr>
          <p:cNvPr id="46" name="图片 45" descr="图片包含 图示&#10;&#10;描述已自动生成"/>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71182" y="1316176"/>
            <a:ext cx="4705111" cy="4705111"/>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00">
        <p15:prstTrans prst="peelOff"/>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heel(1)">
                                      <p:cBhvr>
                                        <p:cTn id="7" dur="750"/>
                                        <p:tgtEl>
                                          <p:spTgt spid="4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wipe(down)">
                                      <p:cBhvr>
                                        <p:cTn id="11" dur="750"/>
                                        <p:tgtEl>
                                          <p:spTgt spid="45"/>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wipe(down)">
                                      <p:cBhvr>
                                        <p:cTn id="15" dur="750"/>
                                        <p:tgtEl>
                                          <p:spTgt spid="44"/>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61"/>
                                        </p:tgtEl>
                                        <p:attrNameLst>
                                          <p:attrName>style.visibility</p:attrName>
                                        </p:attrNameLst>
                                      </p:cBhvr>
                                      <p:to>
                                        <p:strVal val="visible"/>
                                      </p:to>
                                    </p:set>
                                    <p:animEffect transition="in" filter="fade">
                                      <p:cBhvr>
                                        <p:cTn id="19" dur="75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6119118" y="2507055"/>
            <a:ext cx="4536504" cy="2554545"/>
          </a:xfrm>
          <a:prstGeom prst="rect">
            <a:avLst/>
          </a:prstGeom>
          <a:noFill/>
        </p:spPr>
        <p:txBody>
          <a:bodyPr wrap="square">
            <a:spAutoFit/>
          </a:bodyPr>
          <a:lstStyle>
            <a:defPPr>
              <a:defRPr lang="zh-CN"/>
            </a:defPPr>
            <a:lvl1pPr algn="dist">
              <a:defRPr sz="8000" b="1">
                <a:ln w="12700">
                  <a:solidFill>
                    <a:schemeClr val="tx1">
                      <a:lumMod val="85000"/>
                      <a:lumOff val="15000"/>
                    </a:schemeClr>
                  </a:solidFill>
                </a:ln>
                <a:solidFill>
                  <a:schemeClr val="tx1">
                    <a:lumMod val="85000"/>
                    <a:lumOff val="15000"/>
                  </a:schemeClr>
                </a:solidFill>
                <a:latin typeface="汉仪雅酷黑 75W" panose="020B0804020202020204" pitchFamily="34" charset="-122"/>
                <a:ea typeface="汉仪雅酷黑 75W" panose="020B0804020202020204" pitchFamily="34" charset="-122"/>
              </a:defRPr>
            </a:lvl1pPr>
          </a:lstStyle>
          <a:p>
            <a:r>
              <a:rPr lang="zh-CN" altLang="en-US">
                <a:sym typeface="+mn-lt"/>
              </a:rPr>
              <a:t>财务新年工作计划</a:t>
            </a:r>
          </a:p>
        </p:txBody>
      </p:sp>
      <p:grpSp>
        <p:nvGrpSpPr>
          <p:cNvPr id="17" name="组合 16"/>
          <p:cNvGrpSpPr/>
          <p:nvPr/>
        </p:nvGrpSpPr>
        <p:grpSpPr>
          <a:xfrm>
            <a:off x="7476496" y="764704"/>
            <a:ext cx="1821749" cy="1285737"/>
            <a:chOff x="3370747" y="4293096"/>
            <a:chExt cx="4792982" cy="1285737"/>
          </a:xfrm>
        </p:grpSpPr>
        <p:sp>
          <p:nvSpPr>
            <p:cNvPr id="18" name="矩形: 圆角 17"/>
            <p:cNvSpPr/>
            <p:nvPr/>
          </p:nvSpPr>
          <p:spPr>
            <a:xfrm>
              <a:off x="4032349" y="4563061"/>
              <a:ext cx="3789030" cy="808682"/>
            </a:xfrm>
            <a:prstGeom prst="roundRect">
              <a:avLst>
                <a:gd name="adj" fmla="val 5000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75000"/>
                    <a:lumOff val="25000"/>
                  </a:schemeClr>
                </a:solidFill>
              </a:endParaRPr>
            </a:p>
          </p:txBody>
        </p:sp>
        <p:sp>
          <p:nvSpPr>
            <p:cNvPr id="19" name="矩形 18"/>
            <p:cNvSpPr/>
            <p:nvPr/>
          </p:nvSpPr>
          <p:spPr>
            <a:xfrm>
              <a:off x="3370747" y="4293096"/>
              <a:ext cx="4792982" cy="1285737"/>
            </a:xfrm>
            <a:prstGeom prst="rect">
              <a:avLst/>
            </a:prstGeom>
            <a:noFill/>
          </p:spPr>
          <p:txBody>
            <a:bodyPr wrap="square">
              <a:spAutoFit/>
            </a:bodyPr>
            <a:lstStyle/>
            <a:p>
              <a:pPr algn="ctr">
                <a:lnSpc>
                  <a:spcPts val="9990"/>
                </a:lnSpc>
              </a:pPr>
              <a:r>
                <a:rPr lang="en-US" altLang="zh-CN" sz="6000" b="1" spc="600">
                  <a:ln w="44450">
                    <a:noFill/>
                  </a:ln>
                  <a:solidFill>
                    <a:schemeClr val="tx1">
                      <a:lumMod val="85000"/>
                      <a:lumOff val="15000"/>
                    </a:schemeClr>
                  </a:solidFill>
                  <a:latin typeface="汉仪雅酷黑 75W" panose="020B0804020202020204" pitchFamily="34" charset="-122"/>
                  <a:ea typeface="汉仪雅酷黑 75W" panose="020B0804020202020204" pitchFamily="34" charset="-122"/>
                  <a:cs typeface="+mn-ea"/>
                  <a:sym typeface="+mn-lt"/>
                </a:rPr>
                <a:t> 04</a:t>
              </a:r>
              <a:endParaRPr lang="en-US" altLang="zh-CN" sz="6000" b="1" spc="600" dirty="0">
                <a:ln w="44450">
                  <a:noFill/>
                </a:ln>
                <a:solidFill>
                  <a:schemeClr val="tx1">
                    <a:lumMod val="85000"/>
                    <a:lumOff val="15000"/>
                  </a:schemeClr>
                </a:solidFill>
                <a:latin typeface="汉仪雅酷黑 75W" panose="020B0804020202020204" pitchFamily="34" charset="-122"/>
                <a:ea typeface="汉仪雅酷黑 75W" panose="020B0804020202020204" pitchFamily="34" charset="-122"/>
                <a:cs typeface="+mn-ea"/>
                <a:sym typeface="+mn-lt"/>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00">
        <p15:prstTrans prst="wind"/>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750"/>
                                        <p:tgtEl>
                                          <p:spTgt spid="17"/>
                                        </p:tgtEl>
                                      </p:cBhvr>
                                    </p:animEffect>
                                    <p:anim calcmode="lin" valueType="num">
                                      <p:cBhvr>
                                        <p:cTn id="8" dur="750" fill="hold"/>
                                        <p:tgtEl>
                                          <p:spTgt spid="17"/>
                                        </p:tgtEl>
                                        <p:attrNameLst>
                                          <p:attrName>ppt_x</p:attrName>
                                        </p:attrNameLst>
                                      </p:cBhvr>
                                      <p:tavLst>
                                        <p:tav tm="0">
                                          <p:val>
                                            <p:strVal val="#ppt_x"/>
                                          </p:val>
                                        </p:tav>
                                        <p:tav tm="100000">
                                          <p:val>
                                            <p:strVal val="#ppt_x"/>
                                          </p:val>
                                        </p:tav>
                                      </p:tavLst>
                                    </p:anim>
                                    <p:anim calcmode="lin" valueType="num">
                                      <p:cBhvr>
                                        <p:cTn id="9" dur="750" fill="hold"/>
                                        <p:tgtEl>
                                          <p:spTgt spid="1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750" fill="hold"/>
                                        <p:tgtEl>
                                          <p:spTgt spid="12"/>
                                        </p:tgtEl>
                                        <p:attrNameLst>
                                          <p:attrName>ppt_w</p:attrName>
                                        </p:attrNameLst>
                                      </p:cBhvr>
                                      <p:tavLst>
                                        <p:tav tm="0">
                                          <p:val>
                                            <p:fltVal val="0"/>
                                          </p:val>
                                        </p:tav>
                                        <p:tav tm="100000">
                                          <p:val>
                                            <p:strVal val="#ppt_w"/>
                                          </p:val>
                                        </p:tav>
                                      </p:tavLst>
                                    </p:anim>
                                    <p:anim calcmode="lin" valueType="num">
                                      <p:cBhvr>
                                        <p:cTn id="14" dur="750" fill="hold"/>
                                        <p:tgtEl>
                                          <p:spTgt spid="12"/>
                                        </p:tgtEl>
                                        <p:attrNameLst>
                                          <p:attrName>ppt_h</p:attrName>
                                        </p:attrNameLst>
                                      </p:cBhvr>
                                      <p:tavLst>
                                        <p:tav tm="0">
                                          <p:val>
                                            <p:fltVal val="0"/>
                                          </p:val>
                                        </p:tav>
                                        <p:tav tm="100000">
                                          <p:val>
                                            <p:strVal val="#ppt_h"/>
                                          </p:val>
                                        </p:tav>
                                      </p:tavLst>
                                    </p:anim>
                                    <p:animEffect transition="in" filter="fade">
                                      <p:cBhvr>
                                        <p:cTn id="15"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8350" cy="6858000"/>
          </a:xfrm>
          <a:prstGeom prst="rect">
            <a:avLst/>
          </a:prstGeom>
          <a:solidFill>
            <a:srgbClr val="FCDB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1501829" y="2705725"/>
            <a:ext cx="2520280" cy="3046988"/>
          </a:xfrm>
          <a:prstGeom prst="rect">
            <a:avLst/>
          </a:prstGeom>
          <a:noFill/>
        </p:spPr>
        <p:txBody>
          <a:bodyPr wrap="square" rtlCol="0">
            <a:spAutoFit/>
          </a:bodyPr>
          <a:lstStyle/>
          <a:p>
            <a:pPr algn="ctr"/>
            <a:r>
              <a:rPr lang="zh-CN" altLang="en-US" sz="9600" b="1">
                <a:solidFill>
                  <a:schemeClr val="tx1">
                    <a:lumMod val="85000"/>
                    <a:lumOff val="15000"/>
                  </a:schemeClr>
                </a:solidFill>
                <a:latin typeface="汉仪雅酷黑 75W" panose="020B0804020202020204" pitchFamily="34" charset="-122"/>
                <a:ea typeface="汉仪雅酷黑 75W" panose="020B0804020202020204" pitchFamily="34" charset="-122"/>
              </a:rPr>
              <a:t>目录</a:t>
            </a:r>
          </a:p>
        </p:txBody>
      </p:sp>
      <p:grpSp>
        <p:nvGrpSpPr>
          <p:cNvPr id="15" name="组合 14"/>
          <p:cNvGrpSpPr/>
          <p:nvPr/>
        </p:nvGrpSpPr>
        <p:grpSpPr>
          <a:xfrm>
            <a:off x="5404802" y="1556792"/>
            <a:ext cx="6170090" cy="4552691"/>
            <a:chOff x="2910702" y="953104"/>
            <a:chExt cx="4347482" cy="4552691"/>
          </a:xfrm>
        </p:grpSpPr>
        <p:grpSp>
          <p:nvGrpSpPr>
            <p:cNvPr id="22" name="组合 21"/>
            <p:cNvGrpSpPr/>
            <p:nvPr/>
          </p:nvGrpSpPr>
          <p:grpSpPr>
            <a:xfrm>
              <a:off x="2910705" y="953104"/>
              <a:ext cx="4308241" cy="784075"/>
              <a:chOff x="-401538" y="4923982"/>
              <a:chExt cx="3669377" cy="784481"/>
            </a:xfrm>
          </p:grpSpPr>
          <p:sp>
            <p:nvSpPr>
              <p:cNvPr id="39" name="文本框 38"/>
              <p:cNvSpPr txBox="1"/>
              <p:nvPr/>
            </p:nvSpPr>
            <p:spPr>
              <a:xfrm>
                <a:off x="-401538" y="4923982"/>
                <a:ext cx="747377" cy="769840"/>
              </a:xfrm>
              <a:prstGeom prst="rect">
                <a:avLst/>
              </a:prstGeom>
              <a:noFill/>
              <a:ln>
                <a:noFill/>
              </a:ln>
            </p:spPr>
            <p:txBody>
              <a:bodyPr wrap="square" rtlCol="0">
                <a:spAutoFit/>
              </a:bodyPr>
              <a:lstStyle/>
              <a:p>
                <a:r>
                  <a:rPr lang="en-US" altLang="zh-CN" sz="4400" b="1">
                    <a:ln w="19050">
                      <a:solidFill>
                        <a:schemeClr val="tx1">
                          <a:lumMod val="85000"/>
                          <a:lumOff val="15000"/>
                        </a:schemeClr>
                      </a:solidFill>
                    </a:ln>
                    <a:solidFill>
                      <a:schemeClr val="tx1">
                        <a:lumMod val="85000"/>
                        <a:lumOff val="15000"/>
                      </a:schemeClr>
                    </a:solidFill>
                    <a:latin typeface="汉仪雅酷黑 75W" panose="020B0804020202020204" pitchFamily="34" charset="-122"/>
                    <a:ea typeface="汉仪雅酷黑 75W" panose="020B0804020202020204" pitchFamily="34" charset="-122"/>
                    <a:cs typeface="+mn-ea"/>
                    <a:sym typeface="+mn-lt"/>
                  </a:rPr>
                  <a:t>01</a:t>
                </a:r>
                <a:endParaRPr lang="zh-CN" altLang="en-US" sz="4400" b="1" dirty="0">
                  <a:ln w="19050">
                    <a:solidFill>
                      <a:schemeClr val="tx1">
                        <a:lumMod val="85000"/>
                        <a:lumOff val="15000"/>
                      </a:schemeClr>
                    </a:solidFill>
                  </a:ln>
                  <a:solidFill>
                    <a:schemeClr val="tx1">
                      <a:lumMod val="85000"/>
                      <a:lumOff val="15000"/>
                    </a:schemeClr>
                  </a:solidFill>
                  <a:latin typeface="汉仪雅酷黑 75W" panose="020B0804020202020204" pitchFamily="34" charset="-122"/>
                  <a:ea typeface="汉仪雅酷黑 75W" panose="020B0804020202020204" pitchFamily="34" charset="-122"/>
                  <a:cs typeface="+mn-ea"/>
                  <a:sym typeface="+mn-lt"/>
                </a:endParaRPr>
              </a:p>
            </p:txBody>
          </p:sp>
          <p:sp>
            <p:nvSpPr>
              <p:cNvPr id="40" name="文本框 39"/>
              <p:cNvSpPr txBox="1"/>
              <p:nvPr/>
            </p:nvSpPr>
            <p:spPr>
              <a:xfrm>
                <a:off x="342219" y="4938623"/>
                <a:ext cx="2925620" cy="769840"/>
              </a:xfrm>
              <a:prstGeom prst="rect">
                <a:avLst/>
              </a:prstGeom>
              <a:noFill/>
              <a:ln>
                <a:noFill/>
              </a:ln>
            </p:spPr>
            <p:txBody>
              <a:bodyPr wrap="none" rtlCol="0">
                <a:spAutoFit/>
              </a:bodyPr>
              <a:lstStyle>
                <a:defPPr>
                  <a:defRPr lang="zh-CN"/>
                </a:defPPr>
                <a:lvl1pPr algn="ctr" fontAlgn="auto">
                  <a:spcBef>
                    <a:spcPts val="0"/>
                  </a:spcBef>
                  <a:spcAft>
                    <a:spcPts val="0"/>
                  </a:spcAft>
                  <a:buFontTx/>
                  <a:buNone/>
                  <a:defRPr sz="4000" b="1">
                    <a:latin typeface="+mn-lt"/>
                    <a:ea typeface="+mn-ea"/>
                    <a:cs typeface="+mn-ea"/>
                  </a:defRPr>
                </a:lvl1pPr>
              </a:lstStyle>
              <a:p>
                <a:pPr algn="l" fontAlgn="base">
                  <a:spcBef>
                    <a:spcPct val="0"/>
                  </a:spcBef>
                  <a:spcAft>
                    <a:spcPct val="0"/>
                  </a:spcAft>
                  <a:buFont typeface="Arial" panose="020B0604020202020204" pitchFamily="34" charset="0"/>
                </a:pPr>
                <a:r>
                  <a:rPr lang="zh-CN" altLang="en-US" sz="4400" dirty="0">
                    <a:ln w="12700">
                      <a:solidFill>
                        <a:schemeClr val="tx1">
                          <a:lumMod val="85000"/>
                          <a:lumOff val="15000"/>
                        </a:schemeClr>
                      </a:solidFill>
                    </a:ln>
                    <a:solidFill>
                      <a:schemeClr val="tx1">
                        <a:lumMod val="85000"/>
                        <a:lumOff val="15000"/>
                      </a:schemeClr>
                    </a:solidFill>
                    <a:latin typeface="汉仪雅酷黑 75W" panose="020B0804020202020204" pitchFamily="34" charset="-122"/>
                    <a:ea typeface="汉仪雅酷黑 75W" panose="020B0804020202020204" pitchFamily="34" charset="-122"/>
                    <a:sym typeface="+mn-lt"/>
                  </a:rPr>
                  <a:t>年度工作重点回顾 </a:t>
                </a:r>
                <a:endParaRPr lang="en-US" altLang="zh-CN" sz="4400" dirty="0">
                  <a:ln w="12700">
                    <a:solidFill>
                      <a:schemeClr val="tx1">
                        <a:lumMod val="85000"/>
                        <a:lumOff val="15000"/>
                      </a:schemeClr>
                    </a:solidFill>
                  </a:ln>
                  <a:solidFill>
                    <a:schemeClr val="tx1">
                      <a:lumMod val="85000"/>
                      <a:lumOff val="15000"/>
                    </a:schemeClr>
                  </a:solidFill>
                  <a:latin typeface="汉仪雅酷黑 75W" panose="020B0804020202020204" pitchFamily="34" charset="-122"/>
                  <a:ea typeface="汉仪雅酷黑 75W" panose="020B0804020202020204" pitchFamily="34" charset="-122"/>
                  <a:sym typeface="+mn-lt"/>
                </a:endParaRPr>
              </a:p>
            </p:txBody>
          </p:sp>
        </p:grpSp>
        <p:grpSp>
          <p:nvGrpSpPr>
            <p:cNvPr id="25" name="组合 24"/>
            <p:cNvGrpSpPr/>
            <p:nvPr/>
          </p:nvGrpSpPr>
          <p:grpSpPr>
            <a:xfrm>
              <a:off x="2910702" y="1988484"/>
              <a:ext cx="4347482" cy="779194"/>
              <a:chOff x="236769" y="4933216"/>
              <a:chExt cx="3702799" cy="779599"/>
            </a:xfrm>
          </p:grpSpPr>
          <p:sp>
            <p:nvSpPr>
              <p:cNvPr id="37" name="文本框 36"/>
              <p:cNvSpPr txBox="1"/>
              <p:nvPr/>
            </p:nvSpPr>
            <p:spPr>
              <a:xfrm>
                <a:off x="236769" y="4933216"/>
                <a:ext cx="747377" cy="769841"/>
              </a:xfrm>
              <a:prstGeom prst="rect">
                <a:avLst/>
              </a:prstGeom>
              <a:noFill/>
              <a:ln>
                <a:noFill/>
              </a:ln>
            </p:spPr>
            <p:txBody>
              <a:bodyPr wrap="square" rtlCol="0">
                <a:spAutoFit/>
              </a:bodyPr>
              <a:lstStyle/>
              <a:p>
                <a:r>
                  <a:rPr lang="en-US" altLang="zh-CN" sz="4400" b="1" dirty="0">
                    <a:ln w="19050">
                      <a:solidFill>
                        <a:schemeClr val="tx1">
                          <a:lumMod val="85000"/>
                          <a:lumOff val="15000"/>
                        </a:schemeClr>
                      </a:solidFill>
                    </a:ln>
                    <a:solidFill>
                      <a:schemeClr val="tx1">
                        <a:lumMod val="85000"/>
                        <a:lumOff val="15000"/>
                      </a:schemeClr>
                    </a:solidFill>
                    <a:latin typeface="汉仪雅酷黑 75W" panose="020B0804020202020204" pitchFamily="34" charset="-122"/>
                    <a:ea typeface="汉仪雅酷黑 75W" panose="020B0804020202020204" pitchFamily="34" charset="-122"/>
                    <a:cs typeface="+mn-ea"/>
                    <a:sym typeface="+mn-lt"/>
                  </a:rPr>
                  <a:t>02</a:t>
                </a:r>
                <a:endParaRPr lang="zh-CN" altLang="en-US" sz="4400" b="1" dirty="0">
                  <a:ln w="19050">
                    <a:solidFill>
                      <a:schemeClr val="tx1">
                        <a:lumMod val="85000"/>
                        <a:lumOff val="15000"/>
                      </a:schemeClr>
                    </a:solidFill>
                  </a:ln>
                  <a:solidFill>
                    <a:schemeClr val="tx1">
                      <a:lumMod val="85000"/>
                      <a:lumOff val="15000"/>
                    </a:schemeClr>
                  </a:solidFill>
                  <a:latin typeface="汉仪雅酷黑 75W" panose="020B0804020202020204" pitchFamily="34" charset="-122"/>
                  <a:ea typeface="汉仪雅酷黑 75W" panose="020B0804020202020204" pitchFamily="34" charset="-122"/>
                  <a:cs typeface="+mn-ea"/>
                  <a:sym typeface="+mn-lt"/>
                </a:endParaRPr>
              </a:p>
            </p:txBody>
          </p:sp>
          <p:sp>
            <p:nvSpPr>
              <p:cNvPr id="38" name="文本框 37"/>
              <p:cNvSpPr txBox="1"/>
              <p:nvPr/>
            </p:nvSpPr>
            <p:spPr>
              <a:xfrm>
                <a:off x="1013948" y="4942974"/>
                <a:ext cx="2925620" cy="769841"/>
              </a:xfrm>
              <a:prstGeom prst="rect">
                <a:avLst/>
              </a:prstGeom>
              <a:noFill/>
              <a:ln>
                <a:noFill/>
              </a:ln>
            </p:spPr>
            <p:txBody>
              <a:bodyPr wrap="none" rtlCol="0">
                <a:spAutoFit/>
              </a:bodyPr>
              <a:lstStyle>
                <a:defPPr>
                  <a:defRPr lang="zh-CN"/>
                </a:defPPr>
                <a:lvl1pPr algn="ctr" fontAlgn="auto">
                  <a:spcBef>
                    <a:spcPts val="0"/>
                  </a:spcBef>
                  <a:spcAft>
                    <a:spcPts val="0"/>
                  </a:spcAft>
                  <a:buFontTx/>
                  <a:buNone/>
                  <a:defRPr sz="4000" b="1">
                    <a:ln w="6350">
                      <a:noFill/>
                    </a:ln>
                    <a:gradFill>
                      <a:gsLst>
                        <a:gs pos="72000">
                          <a:srgbClr val="5A0AB5"/>
                        </a:gs>
                        <a:gs pos="100000">
                          <a:srgbClr val="E32EFF"/>
                        </a:gs>
                      </a:gsLst>
                      <a:lin ang="0" scaled="0"/>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defRPr>
                </a:lvl1pPr>
              </a:lstStyle>
              <a:p>
                <a:pPr algn="l" fontAlgn="base">
                  <a:spcBef>
                    <a:spcPct val="0"/>
                  </a:spcBef>
                  <a:spcAft>
                    <a:spcPct val="0"/>
                  </a:spcAft>
                </a:pPr>
                <a:r>
                  <a:rPr lang="zh-CN" altLang="en-US" sz="4400" dirty="0">
                    <a:ln w="12700">
                      <a:solidFill>
                        <a:schemeClr val="tx1">
                          <a:lumMod val="85000"/>
                          <a:lumOff val="15000"/>
                        </a:schemeClr>
                      </a:solidFill>
                    </a:ln>
                    <a:solidFill>
                      <a:schemeClr val="tx1">
                        <a:lumMod val="85000"/>
                        <a:lumOff val="15000"/>
                      </a:schemeClr>
                    </a:solidFill>
                    <a:effectLst/>
                    <a:latin typeface="汉仪雅酷黑 75W" panose="020B0804020202020204" pitchFamily="34" charset="-122"/>
                    <a:ea typeface="汉仪雅酷黑 75W" panose="020B0804020202020204" pitchFamily="34" charset="-122"/>
                    <a:sym typeface="+mn-lt"/>
                  </a:rPr>
                  <a:t>年度工作不足分析 </a:t>
                </a:r>
                <a:endParaRPr lang="en-US" altLang="zh-CN" sz="4400" dirty="0">
                  <a:ln w="12700">
                    <a:solidFill>
                      <a:schemeClr val="tx1">
                        <a:lumMod val="85000"/>
                        <a:lumOff val="15000"/>
                      </a:schemeClr>
                    </a:solidFill>
                  </a:ln>
                  <a:solidFill>
                    <a:schemeClr val="tx1">
                      <a:lumMod val="85000"/>
                      <a:lumOff val="15000"/>
                    </a:schemeClr>
                  </a:solidFill>
                  <a:effectLst/>
                  <a:latin typeface="汉仪雅酷黑 75W" panose="020B0804020202020204" pitchFamily="34" charset="-122"/>
                  <a:ea typeface="汉仪雅酷黑 75W" panose="020B0804020202020204" pitchFamily="34" charset="-122"/>
                  <a:sym typeface="+mn-lt"/>
                </a:endParaRPr>
              </a:p>
            </p:txBody>
          </p:sp>
        </p:grpSp>
        <p:grpSp>
          <p:nvGrpSpPr>
            <p:cNvPr id="26" name="组合 25"/>
            <p:cNvGrpSpPr/>
            <p:nvPr/>
          </p:nvGrpSpPr>
          <p:grpSpPr>
            <a:xfrm>
              <a:off x="2910705" y="4059245"/>
              <a:ext cx="4258108" cy="1446550"/>
              <a:chOff x="-488283" y="4946803"/>
              <a:chExt cx="3626680" cy="1447290"/>
            </a:xfrm>
          </p:grpSpPr>
          <p:sp>
            <p:nvSpPr>
              <p:cNvPr id="35" name="文本框 34"/>
              <p:cNvSpPr txBox="1"/>
              <p:nvPr/>
            </p:nvSpPr>
            <p:spPr>
              <a:xfrm>
                <a:off x="-488283" y="4946803"/>
                <a:ext cx="747377" cy="769835"/>
              </a:xfrm>
              <a:prstGeom prst="rect">
                <a:avLst/>
              </a:prstGeom>
              <a:noFill/>
              <a:ln>
                <a:noFill/>
              </a:ln>
            </p:spPr>
            <p:txBody>
              <a:bodyPr wrap="square" rtlCol="0">
                <a:spAutoFit/>
              </a:bodyPr>
              <a:lstStyle/>
              <a:p>
                <a:r>
                  <a:rPr lang="en-US" altLang="zh-CN" sz="4400" b="1" dirty="0">
                    <a:ln w="19050">
                      <a:solidFill>
                        <a:schemeClr val="tx1">
                          <a:lumMod val="85000"/>
                          <a:lumOff val="15000"/>
                        </a:schemeClr>
                      </a:solidFill>
                    </a:ln>
                    <a:solidFill>
                      <a:schemeClr val="tx1">
                        <a:lumMod val="85000"/>
                        <a:lumOff val="15000"/>
                      </a:schemeClr>
                    </a:solidFill>
                    <a:latin typeface="汉仪雅酷黑 75W" panose="020B0804020202020204" pitchFamily="34" charset="-122"/>
                    <a:ea typeface="汉仪雅酷黑 75W" panose="020B0804020202020204" pitchFamily="34" charset="-122"/>
                    <a:cs typeface="+mn-ea"/>
                    <a:sym typeface="+mn-lt"/>
                  </a:rPr>
                  <a:t>04</a:t>
                </a:r>
                <a:endParaRPr lang="zh-CN" altLang="en-US" sz="4400" b="1" dirty="0">
                  <a:ln w="19050">
                    <a:solidFill>
                      <a:schemeClr val="tx1">
                        <a:lumMod val="85000"/>
                        <a:lumOff val="15000"/>
                      </a:schemeClr>
                    </a:solidFill>
                  </a:ln>
                  <a:solidFill>
                    <a:schemeClr val="tx1">
                      <a:lumMod val="85000"/>
                      <a:lumOff val="15000"/>
                    </a:schemeClr>
                  </a:solidFill>
                  <a:latin typeface="汉仪雅酷黑 75W" panose="020B0804020202020204" pitchFamily="34" charset="-122"/>
                  <a:ea typeface="汉仪雅酷黑 75W" panose="020B0804020202020204" pitchFamily="34" charset="-122"/>
                  <a:cs typeface="+mn-ea"/>
                  <a:sym typeface="+mn-lt"/>
                </a:endParaRPr>
              </a:p>
            </p:txBody>
          </p:sp>
          <p:sp>
            <p:nvSpPr>
              <p:cNvPr id="36" name="文本框 35"/>
              <p:cNvSpPr txBox="1"/>
              <p:nvPr/>
            </p:nvSpPr>
            <p:spPr>
              <a:xfrm>
                <a:off x="318595" y="4946803"/>
                <a:ext cx="2819802" cy="1447290"/>
              </a:xfrm>
              <a:prstGeom prst="rect">
                <a:avLst/>
              </a:prstGeom>
              <a:noFill/>
              <a:ln>
                <a:noFill/>
              </a:ln>
            </p:spPr>
            <p:txBody>
              <a:bodyPr wrap="none" rtlCol="0">
                <a:spAutoFit/>
              </a:bodyPr>
              <a:lstStyle>
                <a:defPPr>
                  <a:defRPr lang="zh-CN"/>
                </a:defPPr>
                <a:lvl1pPr algn="ctr" fontAlgn="auto">
                  <a:spcBef>
                    <a:spcPts val="0"/>
                  </a:spcBef>
                  <a:spcAft>
                    <a:spcPts val="0"/>
                  </a:spcAft>
                  <a:buFontTx/>
                  <a:buNone/>
                  <a:defRPr sz="4000" b="1">
                    <a:ln w="6350">
                      <a:noFill/>
                    </a:ln>
                    <a:gradFill>
                      <a:gsLst>
                        <a:gs pos="72000">
                          <a:srgbClr val="5A0AB5"/>
                        </a:gs>
                        <a:gs pos="100000">
                          <a:srgbClr val="E32EFF"/>
                        </a:gs>
                      </a:gsLst>
                      <a:lin ang="0" scaled="0"/>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defRPr>
                </a:lvl1pPr>
              </a:lstStyle>
              <a:p>
                <a:pPr algn="l" fontAlgn="base">
                  <a:spcBef>
                    <a:spcPct val="0"/>
                  </a:spcBef>
                  <a:spcAft>
                    <a:spcPct val="0"/>
                  </a:spcAft>
                </a:pPr>
                <a:r>
                  <a:rPr lang="zh-CN" altLang="en-US" sz="4400" dirty="0">
                    <a:ln w="12700">
                      <a:solidFill>
                        <a:schemeClr val="tx1">
                          <a:lumMod val="85000"/>
                          <a:lumOff val="15000"/>
                        </a:schemeClr>
                      </a:solidFill>
                    </a:ln>
                    <a:solidFill>
                      <a:schemeClr val="tx1">
                        <a:lumMod val="85000"/>
                        <a:lumOff val="15000"/>
                      </a:schemeClr>
                    </a:solidFill>
                    <a:effectLst/>
                    <a:latin typeface="汉仪雅酷黑 75W" panose="020B0804020202020204" pitchFamily="34" charset="-122"/>
                    <a:ea typeface="汉仪雅酷黑 75W" panose="020B0804020202020204" pitchFamily="34" charset="-122"/>
                    <a:sym typeface="+mn-lt"/>
                  </a:rPr>
                  <a:t>财务新年工作计划</a:t>
                </a:r>
              </a:p>
              <a:p>
                <a:r>
                  <a:rPr lang="zh-CN" altLang="en-US" sz="4400" dirty="0">
                    <a:ln w="12700">
                      <a:solidFill>
                        <a:schemeClr val="tx1">
                          <a:lumMod val="85000"/>
                          <a:lumOff val="15000"/>
                        </a:schemeClr>
                      </a:solidFill>
                    </a:ln>
                    <a:solidFill>
                      <a:schemeClr val="tx1">
                        <a:lumMod val="85000"/>
                        <a:lumOff val="15000"/>
                      </a:schemeClr>
                    </a:solidFill>
                    <a:effectLst/>
                    <a:latin typeface="汉仪雅酷黑 75W" panose="020B0804020202020204" pitchFamily="34" charset="-122"/>
                    <a:ea typeface="汉仪雅酷黑 75W" panose="020B0804020202020204" pitchFamily="34" charset="-122"/>
                    <a:sym typeface="+mn-lt"/>
                  </a:rPr>
                  <a:t> </a:t>
                </a:r>
              </a:p>
            </p:txBody>
          </p:sp>
        </p:grpSp>
        <p:grpSp>
          <p:nvGrpSpPr>
            <p:cNvPr id="27" name="组合 26"/>
            <p:cNvGrpSpPr/>
            <p:nvPr/>
          </p:nvGrpSpPr>
          <p:grpSpPr>
            <a:xfrm>
              <a:off x="2910705" y="3023865"/>
              <a:ext cx="4263563" cy="774318"/>
              <a:chOff x="-1165050" y="3735951"/>
              <a:chExt cx="3631323" cy="774718"/>
            </a:xfrm>
          </p:grpSpPr>
          <p:sp>
            <p:nvSpPr>
              <p:cNvPr id="33" name="文本框 32"/>
              <p:cNvSpPr txBox="1"/>
              <p:nvPr/>
            </p:nvSpPr>
            <p:spPr>
              <a:xfrm>
                <a:off x="-1165050" y="3735951"/>
                <a:ext cx="747377" cy="769839"/>
              </a:xfrm>
              <a:prstGeom prst="rect">
                <a:avLst/>
              </a:prstGeom>
              <a:noFill/>
              <a:ln>
                <a:noFill/>
              </a:ln>
            </p:spPr>
            <p:txBody>
              <a:bodyPr wrap="square" rtlCol="0">
                <a:spAutoFit/>
              </a:bodyPr>
              <a:lstStyle/>
              <a:p>
                <a:r>
                  <a:rPr lang="en-US" altLang="zh-CN" sz="4400" b="1" dirty="0">
                    <a:ln w="19050">
                      <a:solidFill>
                        <a:schemeClr val="tx1">
                          <a:lumMod val="85000"/>
                          <a:lumOff val="15000"/>
                        </a:schemeClr>
                      </a:solidFill>
                    </a:ln>
                    <a:solidFill>
                      <a:schemeClr val="tx1">
                        <a:lumMod val="85000"/>
                        <a:lumOff val="15000"/>
                      </a:schemeClr>
                    </a:solidFill>
                    <a:latin typeface="汉仪雅酷黑 75W" panose="020B0804020202020204" pitchFamily="34" charset="-122"/>
                    <a:ea typeface="汉仪雅酷黑 75W" panose="020B0804020202020204" pitchFamily="34" charset="-122"/>
                    <a:cs typeface="+mn-ea"/>
                    <a:sym typeface="+mn-lt"/>
                  </a:rPr>
                  <a:t>03</a:t>
                </a:r>
                <a:endParaRPr lang="zh-CN" altLang="en-US" sz="4400" b="1" dirty="0">
                  <a:ln w="19050">
                    <a:solidFill>
                      <a:schemeClr val="tx1">
                        <a:lumMod val="85000"/>
                        <a:lumOff val="15000"/>
                      </a:schemeClr>
                    </a:solidFill>
                  </a:ln>
                  <a:solidFill>
                    <a:schemeClr val="tx1">
                      <a:lumMod val="85000"/>
                      <a:lumOff val="15000"/>
                    </a:schemeClr>
                  </a:solidFill>
                  <a:latin typeface="汉仪雅酷黑 75W" panose="020B0804020202020204" pitchFamily="34" charset="-122"/>
                  <a:ea typeface="汉仪雅酷黑 75W" panose="020B0804020202020204" pitchFamily="34" charset="-122"/>
                  <a:cs typeface="+mn-ea"/>
                  <a:sym typeface="+mn-lt"/>
                </a:endParaRPr>
              </a:p>
            </p:txBody>
          </p:sp>
          <p:sp>
            <p:nvSpPr>
              <p:cNvPr id="34" name="文本框 33"/>
              <p:cNvSpPr txBox="1"/>
              <p:nvPr/>
            </p:nvSpPr>
            <p:spPr>
              <a:xfrm>
                <a:off x="-353527" y="3740830"/>
                <a:ext cx="2819800" cy="769839"/>
              </a:xfrm>
              <a:prstGeom prst="rect">
                <a:avLst/>
              </a:prstGeom>
              <a:noFill/>
              <a:ln>
                <a:noFill/>
              </a:ln>
            </p:spPr>
            <p:txBody>
              <a:bodyPr wrap="none" rtlCol="0">
                <a:spAutoFit/>
              </a:bodyPr>
              <a:lstStyle>
                <a:defPPr>
                  <a:defRPr lang="zh-CN"/>
                </a:defPPr>
                <a:lvl1pPr algn="ctr" fontAlgn="auto">
                  <a:spcBef>
                    <a:spcPts val="0"/>
                  </a:spcBef>
                  <a:spcAft>
                    <a:spcPts val="0"/>
                  </a:spcAft>
                  <a:buFontTx/>
                  <a:buNone/>
                  <a:defRPr sz="4000" b="1">
                    <a:ln w="6350">
                      <a:noFill/>
                    </a:ln>
                    <a:gradFill>
                      <a:gsLst>
                        <a:gs pos="72000">
                          <a:srgbClr val="5A0AB5"/>
                        </a:gs>
                        <a:gs pos="100000">
                          <a:srgbClr val="E32EFF"/>
                        </a:gs>
                      </a:gsLst>
                      <a:lin ang="0" scaled="0"/>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defRPr>
                </a:lvl1pPr>
              </a:lstStyle>
              <a:p>
                <a:pPr algn="l" fontAlgn="base">
                  <a:spcBef>
                    <a:spcPct val="0"/>
                  </a:spcBef>
                  <a:spcAft>
                    <a:spcPct val="0"/>
                  </a:spcAft>
                </a:pPr>
                <a:r>
                  <a:rPr lang="zh-CN" altLang="en-US" sz="4400" dirty="0">
                    <a:ln w="12700">
                      <a:solidFill>
                        <a:schemeClr val="tx1">
                          <a:lumMod val="85000"/>
                          <a:lumOff val="15000"/>
                        </a:schemeClr>
                      </a:solidFill>
                    </a:ln>
                    <a:solidFill>
                      <a:schemeClr val="tx1">
                        <a:lumMod val="85000"/>
                        <a:lumOff val="15000"/>
                      </a:schemeClr>
                    </a:solidFill>
                    <a:effectLst/>
                    <a:latin typeface="汉仪雅酷黑 75W" panose="020B0804020202020204" pitchFamily="34" charset="-122"/>
                    <a:ea typeface="汉仪雅酷黑 75W" panose="020B0804020202020204" pitchFamily="34" charset="-122"/>
                    <a:sym typeface="+mn-lt"/>
                  </a:rPr>
                  <a:t>年度工作心得体会</a:t>
                </a:r>
              </a:p>
            </p:txBody>
          </p:sp>
        </p:grpSp>
      </p:grpSp>
      <p:grpSp>
        <p:nvGrpSpPr>
          <p:cNvPr id="2" name="组合 1"/>
          <p:cNvGrpSpPr/>
          <p:nvPr/>
        </p:nvGrpSpPr>
        <p:grpSpPr>
          <a:xfrm>
            <a:off x="-525561" y="-57869"/>
            <a:ext cx="5412332" cy="2603897"/>
            <a:chOff x="-525561" y="-57869"/>
            <a:chExt cx="5412332" cy="2603897"/>
          </a:xfrm>
        </p:grpSpPr>
        <p:sp>
          <p:nvSpPr>
            <p:cNvPr id="4" name="任意多边形: 形状 3"/>
            <p:cNvSpPr/>
            <p:nvPr/>
          </p:nvSpPr>
          <p:spPr>
            <a:xfrm>
              <a:off x="-525561" y="-27011"/>
              <a:ext cx="5412332" cy="2573039"/>
            </a:xfrm>
            <a:custGeom>
              <a:avLst/>
              <a:gdLst>
                <a:gd name="connsiteX0" fmla="*/ 0 w 5043948"/>
                <a:gd name="connsiteY0" fmla="*/ 58994 h 2094271"/>
                <a:gd name="connsiteX1" fmla="*/ 3805084 w 5043948"/>
                <a:gd name="connsiteY1" fmla="*/ 2094271 h 2094271"/>
                <a:gd name="connsiteX2" fmla="*/ 5043948 w 5043948"/>
                <a:gd name="connsiteY2" fmla="*/ 0 h 2094271"/>
                <a:gd name="connsiteX3" fmla="*/ 0 w 5043948"/>
                <a:gd name="connsiteY3" fmla="*/ 58994 h 2094271"/>
                <a:gd name="connsiteX0-1" fmla="*/ 0 w 5503756"/>
                <a:gd name="connsiteY0-2" fmla="*/ 13489 h 2048766"/>
                <a:gd name="connsiteX1-3" fmla="*/ 3805084 w 5503756"/>
                <a:gd name="connsiteY1-4" fmla="*/ 2048766 h 2048766"/>
                <a:gd name="connsiteX2-5" fmla="*/ 5503756 w 5503756"/>
                <a:gd name="connsiteY2-6" fmla="*/ 0 h 2048766"/>
                <a:gd name="connsiteX3-7" fmla="*/ 0 w 5503756"/>
                <a:gd name="connsiteY3-8" fmla="*/ 13489 h 2048766"/>
                <a:gd name="connsiteX0-9" fmla="*/ 17818 w 5679867"/>
                <a:gd name="connsiteY0-10" fmla="*/ 13489 h 2048768"/>
                <a:gd name="connsiteX1-11" fmla="*/ 3822902 w 5679867"/>
                <a:gd name="connsiteY1-12" fmla="*/ 2048766 h 2048768"/>
                <a:gd name="connsiteX2-13" fmla="*/ 5521574 w 5679867"/>
                <a:gd name="connsiteY2-14" fmla="*/ 0 h 2048768"/>
                <a:gd name="connsiteX3-15" fmla="*/ 17818 w 5679867"/>
                <a:gd name="connsiteY3-16" fmla="*/ 13489 h 2048768"/>
              </a:gdLst>
              <a:ahLst/>
              <a:cxnLst>
                <a:cxn ang="0">
                  <a:pos x="connsiteX0-1" y="connsiteY0-2"/>
                </a:cxn>
                <a:cxn ang="0">
                  <a:pos x="connsiteX1-3" y="connsiteY1-4"/>
                </a:cxn>
                <a:cxn ang="0">
                  <a:pos x="connsiteX2-5" y="connsiteY2-6"/>
                </a:cxn>
                <a:cxn ang="0">
                  <a:pos x="connsiteX3-7" y="connsiteY3-8"/>
                </a:cxn>
              </a:cxnLst>
              <a:rect l="l" t="t" r="r" b="b"/>
              <a:pathLst>
                <a:path w="5679867" h="2048768">
                  <a:moveTo>
                    <a:pt x="17818" y="13489"/>
                  </a:moveTo>
                  <a:cubicBezTo>
                    <a:pt x="-265294" y="354950"/>
                    <a:pt x="2905609" y="2051014"/>
                    <a:pt x="3822902" y="2048766"/>
                  </a:cubicBezTo>
                  <a:cubicBezTo>
                    <a:pt x="4740195" y="2046518"/>
                    <a:pt x="6155755" y="339213"/>
                    <a:pt x="5521574" y="0"/>
                  </a:cubicBezTo>
                  <a:lnTo>
                    <a:pt x="17818" y="1348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5" name="iconfont-10796-5191278"/>
            <p:cNvSpPr>
              <a:spLocks noChangeAspect="1"/>
            </p:cNvSpPr>
            <p:nvPr/>
          </p:nvSpPr>
          <p:spPr bwMode="auto">
            <a:xfrm rot="7421609">
              <a:off x="1705987" y="-171961"/>
              <a:ext cx="1828861" cy="2057045"/>
            </a:xfrm>
            <a:custGeom>
              <a:avLst/>
              <a:gdLst>
                <a:gd name="T0" fmla="*/ 1 w 6827"/>
                <a:gd name="T1" fmla="*/ 851 h 7680"/>
                <a:gd name="T2" fmla="*/ 851 w 6827"/>
                <a:gd name="T3" fmla="*/ 0 h 7680"/>
                <a:gd name="T4" fmla="*/ 5977 w 6827"/>
                <a:gd name="T5" fmla="*/ 0 h 7680"/>
                <a:gd name="T6" fmla="*/ 6827 w 6827"/>
                <a:gd name="T7" fmla="*/ 851 h 7680"/>
                <a:gd name="T8" fmla="*/ 6827 w 6827"/>
                <a:gd name="T9" fmla="*/ 6829 h 7680"/>
                <a:gd name="T10" fmla="*/ 5977 w 6827"/>
                <a:gd name="T11" fmla="*/ 7680 h 7680"/>
                <a:gd name="T12" fmla="*/ 851 w 6827"/>
                <a:gd name="T13" fmla="*/ 7680 h 7680"/>
                <a:gd name="T14" fmla="*/ 1 w 6827"/>
                <a:gd name="T15" fmla="*/ 6829 h 7680"/>
                <a:gd name="T16" fmla="*/ 1 w 6827"/>
                <a:gd name="T17" fmla="*/ 851 h 7680"/>
                <a:gd name="T18" fmla="*/ 1281 w 6827"/>
                <a:gd name="T19" fmla="*/ 1707 h 7680"/>
                <a:gd name="T20" fmla="*/ 1705 w 6827"/>
                <a:gd name="T21" fmla="*/ 2133 h 7680"/>
                <a:gd name="T22" fmla="*/ 5123 w 6827"/>
                <a:gd name="T23" fmla="*/ 2133 h 7680"/>
                <a:gd name="T24" fmla="*/ 5547 w 6827"/>
                <a:gd name="T25" fmla="*/ 1707 h 7680"/>
                <a:gd name="T26" fmla="*/ 5123 w 6827"/>
                <a:gd name="T27" fmla="*/ 1280 h 7680"/>
                <a:gd name="T28" fmla="*/ 1705 w 6827"/>
                <a:gd name="T29" fmla="*/ 1280 h 7680"/>
                <a:gd name="T30" fmla="*/ 1281 w 6827"/>
                <a:gd name="T31" fmla="*/ 1707 h 7680"/>
                <a:gd name="T32" fmla="*/ 1281 w 6827"/>
                <a:gd name="T33" fmla="*/ 3413 h 7680"/>
                <a:gd name="T34" fmla="*/ 1707 w 6827"/>
                <a:gd name="T35" fmla="*/ 3840 h 7680"/>
                <a:gd name="T36" fmla="*/ 2134 w 6827"/>
                <a:gd name="T37" fmla="*/ 3413 h 7680"/>
                <a:gd name="T38" fmla="*/ 1707 w 6827"/>
                <a:gd name="T39" fmla="*/ 2987 h 7680"/>
                <a:gd name="T40" fmla="*/ 1281 w 6827"/>
                <a:gd name="T41" fmla="*/ 3413 h 7680"/>
                <a:gd name="T42" fmla="*/ 2987 w 6827"/>
                <a:gd name="T43" fmla="*/ 3413 h 7680"/>
                <a:gd name="T44" fmla="*/ 3414 w 6827"/>
                <a:gd name="T45" fmla="*/ 3840 h 7680"/>
                <a:gd name="T46" fmla="*/ 3841 w 6827"/>
                <a:gd name="T47" fmla="*/ 3413 h 7680"/>
                <a:gd name="T48" fmla="*/ 3414 w 6827"/>
                <a:gd name="T49" fmla="*/ 2987 h 7680"/>
                <a:gd name="T50" fmla="*/ 2987 w 6827"/>
                <a:gd name="T51" fmla="*/ 3413 h 7680"/>
                <a:gd name="T52" fmla="*/ 4694 w 6827"/>
                <a:gd name="T53" fmla="*/ 3413 h 7680"/>
                <a:gd name="T54" fmla="*/ 5121 w 6827"/>
                <a:gd name="T55" fmla="*/ 3840 h 7680"/>
                <a:gd name="T56" fmla="*/ 5547 w 6827"/>
                <a:gd name="T57" fmla="*/ 3413 h 7680"/>
                <a:gd name="T58" fmla="*/ 5121 w 6827"/>
                <a:gd name="T59" fmla="*/ 2987 h 7680"/>
                <a:gd name="T60" fmla="*/ 4694 w 6827"/>
                <a:gd name="T61" fmla="*/ 3413 h 7680"/>
                <a:gd name="T62" fmla="*/ 1281 w 6827"/>
                <a:gd name="T63" fmla="*/ 4693 h 7680"/>
                <a:gd name="T64" fmla="*/ 1707 w 6827"/>
                <a:gd name="T65" fmla="*/ 5120 h 7680"/>
                <a:gd name="T66" fmla="*/ 2134 w 6827"/>
                <a:gd name="T67" fmla="*/ 4693 h 7680"/>
                <a:gd name="T68" fmla="*/ 1707 w 6827"/>
                <a:gd name="T69" fmla="*/ 4267 h 7680"/>
                <a:gd name="T70" fmla="*/ 1281 w 6827"/>
                <a:gd name="T71" fmla="*/ 4693 h 7680"/>
                <a:gd name="T72" fmla="*/ 2987 w 6827"/>
                <a:gd name="T73" fmla="*/ 4693 h 7680"/>
                <a:gd name="T74" fmla="*/ 3414 w 6827"/>
                <a:gd name="T75" fmla="*/ 5120 h 7680"/>
                <a:gd name="T76" fmla="*/ 3841 w 6827"/>
                <a:gd name="T77" fmla="*/ 4693 h 7680"/>
                <a:gd name="T78" fmla="*/ 3414 w 6827"/>
                <a:gd name="T79" fmla="*/ 4267 h 7680"/>
                <a:gd name="T80" fmla="*/ 2987 w 6827"/>
                <a:gd name="T81" fmla="*/ 4693 h 7680"/>
                <a:gd name="T82" fmla="*/ 4694 w 6827"/>
                <a:gd name="T83" fmla="*/ 4693 h 7680"/>
                <a:gd name="T84" fmla="*/ 5121 w 6827"/>
                <a:gd name="T85" fmla="*/ 5120 h 7680"/>
                <a:gd name="T86" fmla="*/ 5547 w 6827"/>
                <a:gd name="T87" fmla="*/ 4693 h 7680"/>
                <a:gd name="T88" fmla="*/ 5121 w 6827"/>
                <a:gd name="T89" fmla="*/ 4267 h 7680"/>
                <a:gd name="T90" fmla="*/ 4694 w 6827"/>
                <a:gd name="T91" fmla="*/ 4693 h 7680"/>
                <a:gd name="T92" fmla="*/ 1281 w 6827"/>
                <a:gd name="T93" fmla="*/ 5973 h 7680"/>
                <a:gd name="T94" fmla="*/ 1707 w 6827"/>
                <a:gd name="T95" fmla="*/ 6400 h 7680"/>
                <a:gd name="T96" fmla="*/ 2134 w 6827"/>
                <a:gd name="T97" fmla="*/ 5973 h 7680"/>
                <a:gd name="T98" fmla="*/ 1707 w 6827"/>
                <a:gd name="T99" fmla="*/ 5547 h 7680"/>
                <a:gd name="T100" fmla="*/ 1281 w 6827"/>
                <a:gd name="T101" fmla="*/ 5973 h 7680"/>
                <a:gd name="T102" fmla="*/ 2987 w 6827"/>
                <a:gd name="T103" fmla="*/ 5973 h 7680"/>
                <a:gd name="T104" fmla="*/ 3414 w 6827"/>
                <a:gd name="T105" fmla="*/ 6400 h 7680"/>
                <a:gd name="T106" fmla="*/ 3841 w 6827"/>
                <a:gd name="T107" fmla="*/ 5973 h 7680"/>
                <a:gd name="T108" fmla="*/ 3414 w 6827"/>
                <a:gd name="T109" fmla="*/ 5547 h 7680"/>
                <a:gd name="T110" fmla="*/ 2987 w 6827"/>
                <a:gd name="T111" fmla="*/ 5973 h 7680"/>
                <a:gd name="T112" fmla="*/ 4694 w 6827"/>
                <a:gd name="T113" fmla="*/ 5973 h 7680"/>
                <a:gd name="T114" fmla="*/ 5121 w 6827"/>
                <a:gd name="T115" fmla="*/ 6400 h 7680"/>
                <a:gd name="T116" fmla="*/ 5547 w 6827"/>
                <a:gd name="T117" fmla="*/ 5973 h 7680"/>
                <a:gd name="T118" fmla="*/ 5121 w 6827"/>
                <a:gd name="T119" fmla="*/ 5547 h 7680"/>
                <a:gd name="T120" fmla="*/ 4694 w 6827"/>
                <a:gd name="T121" fmla="*/ 5973 h 7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827" h="7680">
                  <a:moveTo>
                    <a:pt x="1" y="851"/>
                  </a:moveTo>
                  <a:cubicBezTo>
                    <a:pt x="1" y="381"/>
                    <a:pt x="383" y="0"/>
                    <a:pt x="851" y="0"/>
                  </a:cubicBezTo>
                  <a:lnTo>
                    <a:pt x="5977" y="0"/>
                  </a:lnTo>
                  <a:cubicBezTo>
                    <a:pt x="6446" y="0"/>
                    <a:pt x="6827" y="381"/>
                    <a:pt x="6827" y="851"/>
                  </a:cubicBezTo>
                  <a:lnTo>
                    <a:pt x="6827" y="6829"/>
                  </a:lnTo>
                  <a:cubicBezTo>
                    <a:pt x="6827" y="7299"/>
                    <a:pt x="6446" y="7680"/>
                    <a:pt x="5977" y="7680"/>
                  </a:cubicBezTo>
                  <a:lnTo>
                    <a:pt x="851" y="7680"/>
                  </a:lnTo>
                  <a:cubicBezTo>
                    <a:pt x="381" y="7680"/>
                    <a:pt x="0" y="7299"/>
                    <a:pt x="1" y="6829"/>
                  </a:cubicBezTo>
                  <a:lnTo>
                    <a:pt x="1" y="851"/>
                  </a:lnTo>
                  <a:close/>
                  <a:moveTo>
                    <a:pt x="1281" y="1707"/>
                  </a:moveTo>
                  <a:cubicBezTo>
                    <a:pt x="1281" y="1944"/>
                    <a:pt x="1471" y="2133"/>
                    <a:pt x="1705" y="2133"/>
                  </a:cubicBezTo>
                  <a:lnTo>
                    <a:pt x="5123" y="2133"/>
                  </a:lnTo>
                  <a:cubicBezTo>
                    <a:pt x="5353" y="2133"/>
                    <a:pt x="5547" y="1942"/>
                    <a:pt x="5547" y="1707"/>
                  </a:cubicBezTo>
                  <a:cubicBezTo>
                    <a:pt x="5547" y="1469"/>
                    <a:pt x="5357" y="1280"/>
                    <a:pt x="5123" y="1280"/>
                  </a:cubicBezTo>
                  <a:lnTo>
                    <a:pt x="1705" y="1280"/>
                  </a:lnTo>
                  <a:cubicBezTo>
                    <a:pt x="1475" y="1280"/>
                    <a:pt x="1281" y="1471"/>
                    <a:pt x="1281" y="1707"/>
                  </a:cubicBezTo>
                  <a:close/>
                  <a:moveTo>
                    <a:pt x="1281" y="3413"/>
                  </a:moveTo>
                  <a:cubicBezTo>
                    <a:pt x="1281" y="3651"/>
                    <a:pt x="1472" y="3840"/>
                    <a:pt x="1707" y="3840"/>
                  </a:cubicBezTo>
                  <a:cubicBezTo>
                    <a:pt x="1945" y="3840"/>
                    <a:pt x="2134" y="3649"/>
                    <a:pt x="2134" y="3413"/>
                  </a:cubicBezTo>
                  <a:cubicBezTo>
                    <a:pt x="2134" y="3176"/>
                    <a:pt x="1943" y="2987"/>
                    <a:pt x="1707" y="2987"/>
                  </a:cubicBezTo>
                  <a:cubicBezTo>
                    <a:pt x="1470" y="2987"/>
                    <a:pt x="1281" y="3178"/>
                    <a:pt x="1281" y="3413"/>
                  </a:cubicBezTo>
                  <a:close/>
                  <a:moveTo>
                    <a:pt x="2987" y="3413"/>
                  </a:moveTo>
                  <a:cubicBezTo>
                    <a:pt x="2987" y="3651"/>
                    <a:pt x="3178" y="3840"/>
                    <a:pt x="3414" y="3840"/>
                  </a:cubicBezTo>
                  <a:cubicBezTo>
                    <a:pt x="3651" y="3840"/>
                    <a:pt x="3841" y="3649"/>
                    <a:pt x="3841" y="3413"/>
                  </a:cubicBezTo>
                  <a:cubicBezTo>
                    <a:pt x="3841" y="3176"/>
                    <a:pt x="3650" y="2987"/>
                    <a:pt x="3414" y="2987"/>
                  </a:cubicBezTo>
                  <a:cubicBezTo>
                    <a:pt x="3177" y="2987"/>
                    <a:pt x="2987" y="3178"/>
                    <a:pt x="2987" y="3413"/>
                  </a:cubicBezTo>
                  <a:close/>
                  <a:moveTo>
                    <a:pt x="4694" y="3413"/>
                  </a:moveTo>
                  <a:cubicBezTo>
                    <a:pt x="4694" y="3651"/>
                    <a:pt x="4885" y="3840"/>
                    <a:pt x="5121" y="3840"/>
                  </a:cubicBezTo>
                  <a:cubicBezTo>
                    <a:pt x="5358" y="3840"/>
                    <a:pt x="5547" y="3649"/>
                    <a:pt x="5547" y="3413"/>
                  </a:cubicBezTo>
                  <a:cubicBezTo>
                    <a:pt x="5547" y="3176"/>
                    <a:pt x="5356" y="2987"/>
                    <a:pt x="5121" y="2987"/>
                  </a:cubicBezTo>
                  <a:cubicBezTo>
                    <a:pt x="4883" y="2987"/>
                    <a:pt x="4694" y="3178"/>
                    <a:pt x="4694" y="3413"/>
                  </a:cubicBezTo>
                  <a:close/>
                  <a:moveTo>
                    <a:pt x="1281" y="4693"/>
                  </a:moveTo>
                  <a:cubicBezTo>
                    <a:pt x="1281" y="4931"/>
                    <a:pt x="1472" y="5120"/>
                    <a:pt x="1707" y="5120"/>
                  </a:cubicBezTo>
                  <a:cubicBezTo>
                    <a:pt x="1945" y="5120"/>
                    <a:pt x="2134" y="4929"/>
                    <a:pt x="2134" y="4693"/>
                  </a:cubicBezTo>
                  <a:cubicBezTo>
                    <a:pt x="2134" y="4456"/>
                    <a:pt x="1943" y="4267"/>
                    <a:pt x="1707" y="4267"/>
                  </a:cubicBezTo>
                  <a:cubicBezTo>
                    <a:pt x="1470" y="4267"/>
                    <a:pt x="1281" y="4458"/>
                    <a:pt x="1281" y="4693"/>
                  </a:cubicBezTo>
                  <a:close/>
                  <a:moveTo>
                    <a:pt x="2987" y="4693"/>
                  </a:moveTo>
                  <a:cubicBezTo>
                    <a:pt x="2987" y="4931"/>
                    <a:pt x="3178" y="5120"/>
                    <a:pt x="3414" y="5120"/>
                  </a:cubicBezTo>
                  <a:cubicBezTo>
                    <a:pt x="3651" y="5120"/>
                    <a:pt x="3841" y="4929"/>
                    <a:pt x="3841" y="4693"/>
                  </a:cubicBezTo>
                  <a:cubicBezTo>
                    <a:pt x="3841" y="4456"/>
                    <a:pt x="3650" y="4267"/>
                    <a:pt x="3414" y="4267"/>
                  </a:cubicBezTo>
                  <a:cubicBezTo>
                    <a:pt x="3177" y="4267"/>
                    <a:pt x="2987" y="4458"/>
                    <a:pt x="2987" y="4693"/>
                  </a:cubicBezTo>
                  <a:close/>
                  <a:moveTo>
                    <a:pt x="4694" y="4693"/>
                  </a:moveTo>
                  <a:cubicBezTo>
                    <a:pt x="4694" y="4931"/>
                    <a:pt x="4885" y="5120"/>
                    <a:pt x="5121" y="5120"/>
                  </a:cubicBezTo>
                  <a:cubicBezTo>
                    <a:pt x="5358" y="5120"/>
                    <a:pt x="5547" y="4929"/>
                    <a:pt x="5547" y="4693"/>
                  </a:cubicBezTo>
                  <a:cubicBezTo>
                    <a:pt x="5547" y="4456"/>
                    <a:pt x="5356" y="4267"/>
                    <a:pt x="5121" y="4267"/>
                  </a:cubicBezTo>
                  <a:cubicBezTo>
                    <a:pt x="4883" y="4267"/>
                    <a:pt x="4694" y="4458"/>
                    <a:pt x="4694" y="4693"/>
                  </a:cubicBezTo>
                  <a:close/>
                  <a:moveTo>
                    <a:pt x="1281" y="5973"/>
                  </a:moveTo>
                  <a:cubicBezTo>
                    <a:pt x="1281" y="6211"/>
                    <a:pt x="1472" y="6400"/>
                    <a:pt x="1707" y="6400"/>
                  </a:cubicBezTo>
                  <a:cubicBezTo>
                    <a:pt x="1945" y="6400"/>
                    <a:pt x="2134" y="6209"/>
                    <a:pt x="2134" y="5973"/>
                  </a:cubicBezTo>
                  <a:cubicBezTo>
                    <a:pt x="2134" y="5736"/>
                    <a:pt x="1943" y="5547"/>
                    <a:pt x="1707" y="5547"/>
                  </a:cubicBezTo>
                  <a:cubicBezTo>
                    <a:pt x="1470" y="5547"/>
                    <a:pt x="1281" y="5738"/>
                    <a:pt x="1281" y="5973"/>
                  </a:cubicBezTo>
                  <a:close/>
                  <a:moveTo>
                    <a:pt x="2987" y="5973"/>
                  </a:moveTo>
                  <a:cubicBezTo>
                    <a:pt x="2987" y="6211"/>
                    <a:pt x="3178" y="6400"/>
                    <a:pt x="3414" y="6400"/>
                  </a:cubicBezTo>
                  <a:cubicBezTo>
                    <a:pt x="3651" y="6400"/>
                    <a:pt x="3841" y="6209"/>
                    <a:pt x="3841" y="5973"/>
                  </a:cubicBezTo>
                  <a:cubicBezTo>
                    <a:pt x="3841" y="5736"/>
                    <a:pt x="3650" y="5547"/>
                    <a:pt x="3414" y="5547"/>
                  </a:cubicBezTo>
                  <a:cubicBezTo>
                    <a:pt x="3177" y="5547"/>
                    <a:pt x="2987" y="5738"/>
                    <a:pt x="2987" y="5973"/>
                  </a:cubicBezTo>
                  <a:close/>
                  <a:moveTo>
                    <a:pt x="4694" y="5973"/>
                  </a:moveTo>
                  <a:cubicBezTo>
                    <a:pt x="4694" y="6211"/>
                    <a:pt x="4885" y="6400"/>
                    <a:pt x="5121" y="6400"/>
                  </a:cubicBezTo>
                  <a:cubicBezTo>
                    <a:pt x="5358" y="6400"/>
                    <a:pt x="5547" y="6209"/>
                    <a:pt x="5547" y="5973"/>
                  </a:cubicBezTo>
                  <a:cubicBezTo>
                    <a:pt x="5547" y="5736"/>
                    <a:pt x="5356" y="5547"/>
                    <a:pt x="5121" y="5547"/>
                  </a:cubicBezTo>
                  <a:cubicBezTo>
                    <a:pt x="4883" y="5547"/>
                    <a:pt x="4694" y="5738"/>
                    <a:pt x="4694" y="5973"/>
                  </a:cubicBezTo>
                  <a:close/>
                </a:path>
              </a:pathLst>
            </a:custGeom>
            <a:solidFill>
              <a:srgbClr val="FECE3C"/>
            </a:solidFill>
            <a:ln>
              <a:noFill/>
            </a:ln>
          </p:spPr>
          <p:txBody>
            <a:bodyPr/>
            <a:lstStyle/>
            <a:p>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800" advTm="3000">
        <p:circle/>
      </p:transition>
    </mc:Choice>
    <mc:Fallback xmlns="">
      <p:transition spd="slow" advTm="3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ppt_x</p:attrName>
                                        </p:attrNameLst>
                                      </p:cBhvr>
                                      <p:tavLst>
                                        <p:tav tm="0">
                                          <p:val>
                                            <p:strVal val="#ppt_x"/>
                                          </p:val>
                                        </p:tav>
                                        <p:tav tm="100000">
                                          <p:val>
                                            <p:strVal val="#ppt_x"/>
                                          </p:val>
                                        </p:tav>
                                      </p:tavLst>
                                    </p:anim>
                                    <p:anim calcmode="lin" valueType="num">
                                      <p:cBhvr>
                                        <p:cTn id="9" dur="75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0">
                                            <p:txEl>
                                              <p:pRg st="0" end="0"/>
                                            </p:txEl>
                                          </p:spTgt>
                                        </p:tgtEl>
                                        <p:attrNameLst>
                                          <p:attrName>style.visibility</p:attrName>
                                        </p:attrNameLst>
                                      </p:cBhvr>
                                      <p:to>
                                        <p:strVal val="visible"/>
                                      </p:to>
                                    </p:set>
                                    <p:animEffect transition="in" filter="fade">
                                      <p:cBhvr>
                                        <p:cTn id="13" dur="750"/>
                                        <p:tgtEl>
                                          <p:spTgt spid="20">
                                            <p:txEl>
                                              <p:pRg st="0" end="0"/>
                                            </p:txEl>
                                          </p:spTgt>
                                        </p:tgtEl>
                                      </p:cBhvr>
                                    </p:animEffect>
                                    <p:anim calcmode="lin" valueType="num">
                                      <p:cBhvr>
                                        <p:cTn id="14" dur="75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5" dur="75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2" presetClass="entr" presetSubtype="1"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up)">
                                      <p:cBhvr>
                                        <p:cTn id="19"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4947216" y="3923743"/>
            <a:ext cx="2299407" cy="954257"/>
            <a:chOff x="1208320" y="2727544"/>
            <a:chExt cx="3362477" cy="954257"/>
          </a:xfrm>
        </p:grpSpPr>
        <p:sp>
          <p:nvSpPr>
            <p:cNvPr id="55" name="矩形 54"/>
            <p:cNvSpPr/>
            <p:nvPr/>
          </p:nvSpPr>
          <p:spPr>
            <a:xfrm>
              <a:off x="1208320" y="3097026"/>
              <a:ext cx="3362477" cy="5847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r>
                <a:rPr lang="zh-CN" altLang="en-US" sz="1600" dirty="0">
                  <a:solidFill>
                    <a:schemeClr val="bg1"/>
                  </a:solidFill>
                  <a:latin typeface="+mn-lt"/>
                  <a:ea typeface="+mn-ea"/>
                  <a:cs typeface="+mn-ea"/>
                  <a:sym typeface="+mn-lt"/>
                </a:rPr>
                <a:t>起步于上世纪</a:t>
              </a:r>
              <a:r>
                <a:rPr lang="en-US" altLang="zh-CN" sz="1600" dirty="0">
                  <a:solidFill>
                    <a:schemeClr val="bg1"/>
                  </a:solidFill>
                  <a:latin typeface="+mn-lt"/>
                  <a:ea typeface="+mn-ea"/>
                  <a:cs typeface="+mn-ea"/>
                  <a:sym typeface="+mn-lt"/>
                </a:rPr>
                <a:t>90</a:t>
              </a:r>
              <a:r>
                <a:rPr lang="zh-CN" altLang="en-US" sz="1600" dirty="0">
                  <a:solidFill>
                    <a:schemeClr val="bg1"/>
                  </a:solidFill>
                  <a:latin typeface="+mn-lt"/>
                  <a:ea typeface="+mn-ea"/>
                  <a:cs typeface="+mn-ea"/>
                  <a:sym typeface="+mn-lt"/>
                </a:rPr>
                <a:t>初，总共发展不过</a:t>
              </a:r>
              <a:r>
                <a:rPr lang="en-US" altLang="zh-CN" sz="1600" dirty="0">
                  <a:solidFill>
                    <a:schemeClr val="bg1"/>
                  </a:solidFill>
                  <a:latin typeface="+mn-lt"/>
                  <a:ea typeface="+mn-ea"/>
                  <a:cs typeface="+mn-ea"/>
                  <a:sym typeface="+mn-lt"/>
                </a:rPr>
                <a:t>20</a:t>
              </a:r>
              <a:r>
                <a:rPr lang="zh-CN" altLang="en-US" sz="1600" dirty="0">
                  <a:solidFill>
                    <a:schemeClr val="bg1"/>
                  </a:solidFill>
                  <a:latin typeface="+mn-lt"/>
                  <a:ea typeface="+mn-ea"/>
                  <a:cs typeface="+mn-ea"/>
                  <a:sym typeface="+mn-lt"/>
                </a:rPr>
                <a:t>余年时间。</a:t>
              </a:r>
            </a:p>
          </p:txBody>
        </p:sp>
        <p:sp>
          <p:nvSpPr>
            <p:cNvPr id="56" name="矩形 55"/>
            <p:cNvSpPr/>
            <p:nvPr/>
          </p:nvSpPr>
          <p:spPr>
            <a:xfrm>
              <a:off x="1987101" y="2727544"/>
              <a:ext cx="1770271" cy="338554"/>
            </a:xfrm>
            <a:prstGeom prst="rect">
              <a:avLst/>
            </a:prstGeom>
          </p:spPr>
          <p:txBody>
            <a:bodyPr wrap="none">
              <a:spAutoFit/>
            </a:bodyPr>
            <a:lstStyle/>
            <a:p>
              <a:r>
                <a:rPr lang="zh-CN" altLang="en-US" sz="1600" b="1" dirty="0">
                  <a:solidFill>
                    <a:schemeClr val="bg1"/>
                  </a:solidFill>
                  <a:latin typeface="+mn-lt"/>
                  <a:ea typeface="+mn-ea"/>
                  <a:cs typeface="+mn-ea"/>
                  <a:sym typeface="+mn-lt"/>
                </a:rPr>
                <a:t>您的项目一</a:t>
              </a:r>
            </a:p>
          </p:txBody>
        </p:sp>
      </p:grpSp>
      <p:grpSp>
        <p:nvGrpSpPr>
          <p:cNvPr id="8" name="组合 7"/>
          <p:cNvGrpSpPr/>
          <p:nvPr/>
        </p:nvGrpSpPr>
        <p:grpSpPr>
          <a:xfrm>
            <a:off x="914599" y="2136261"/>
            <a:ext cx="3237978" cy="841995"/>
            <a:chOff x="1360748" y="3884829"/>
            <a:chExt cx="3386795" cy="841995"/>
          </a:xfrm>
        </p:grpSpPr>
        <p:sp>
          <p:nvSpPr>
            <p:cNvPr id="62" name="矩形 61"/>
            <p:cNvSpPr/>
            <p:nvPr/>
          </p:nvSpPr>
          <p:spPr>
            <a:xfrm>
              <a:off x="1360748" y="4142049"/>
              <a:ext cx="3386795" cy="584775"/>
            </a:xfrm>
            <a:prstGeom prst="rect">
              <a:avLst/>
            </a:prstGeom>
            <a:noFill/>
          </p:spPr>
          <p:txBody>
            <a:bodyPr wrap="square" rtlCol="0">
              <a:spAutoFit/>
            </a:bodyPr>
            <a:lstStyle/>
            <a:p>
              <a:r>
                <a:rPr lang="zh-CN" altLang="en-US" sz="1600" dirty="0">
                  <a:solidFill>
                    <a:schemeClr val="bg1"/>
                  </a:solidFill>
                  <a:latin typeface="+mn-lt"/>
                  <a:ea typeface="+mn-ea"/>
                  <a:cs typeface="+mn-ea"/>
                  <a:sym typeface="+mn-lt"/>
                </a:rPr>
                <a:t>法律法规制订比较滞后，适用的法规还是上世纪</a:t>
              </a:r>
              <a:r>
                <a:rPr lang="en-US" altLang="zh-CN" sz="1600" dirty="0">
                  <a:solidFill>
                    <a:schemeClr val="bg1"/>
                  </a:solidFill>
                  <a:latin typeface="+mn-lt"/>
                  <a:ea typeface="+mn-ea"/>
                  <a:cs typeface="+mn-ea"/>
                  <a:sym typeface="+mn-lt"/>
                </a:rPr>
                <a:t>80</a:t>
              </a:r>
              <a:r>
                <a:rPr lang="zh-CN" altLang="en-US" sz="1600" dirty="0">
                  <a:solidFill>
                    <a:schemeClr val="bg1"/>
                  </a:solidFill>
                  <a:latin typeface="+mn-lt"/>
                  <a:ea typeface="+mn-ea"/>
                  <a:cs typeface="+mn-ea"/>
                  <a:sym typeface="+mn-lt"/>
                </a:rPr>
                <a:t>年代的</a:t>
              </a:r>
              <a:r>
                <a:rPr lang="en-US" altLang="zh-CN" sz="1600" dirty="0">
                  <a:solidFill>
                    <a:schemeClr val="bg1"/>
                  </a:solidFill>
                  <a:latin typeface="+mn-lt"/>
                  <a:ea typeface="+mn-ea"/>
                  <a:cs typeface="+mn-ea"/>
                  <a:sym typeface="+mn-lt"/>
                </a:rPr>
                <a:t>XXXX</a:t>
              </a:r>
              <a:r>
                <a:rPr lang="zh-CN" altLang="en-US" sz="1600" dirty="0">
                  <a:solidFill>
                    <a:schemeClr val="bg1"/>
                  </a:solidFill>
                  <a:latin typeface="+mn-lt"/>
                  <a:ea typeface="+mn-ea"/>
                  <a:cs typeface="+mn-ea"/>
                  <a:sym typeface="+mn-lt"/>
                </a:rPr>
                <a:t>标准</a:t>
              </a:r>
            </a:p>
          </p:txBody>
        </p:sp>
        <p:sp>
          <p:nvSpPr>
            <p:cNvPr id="86" name="矩形 85"/>
            <p:cNvSpPr/>
            <p:nvPr/>
          </p:nvSpPr>
          <p:spPr>
            <a:xfrm>
              <a:off x="3442918" y="3884829"/>
              <a:ext cx="1266226" cy="338554"/>
            </a:xfrm>
            <a:prstGeom prst="rect">
              <a:avLst/>
            </a:prstGeom>
          </p:spPr>
          <p:txBody>
            <a:bodyPr wrap="none">
              <a:spAutoFit/>
            </a:bodyPr>
            <a:lstStyle/>
            <a:p>
              <a:r>
                <a:rPr lang="zh-CN" altLang="en-US" sz="1600" b="1" dirty="0">
                  <a:solidFill>
                    <a:schemeClr val="bg1"/>
                  </a:solidFill>
                  <a:latin typeface="+mn-lt"/>
                  <a:ea typeface="+mn-ea"/>
                  <a:cs typeface="+mn-ea"/>
                  <a:sym typeface="+mn-lt"/>
                </a:rPr>
                <a:t>您的项目二</a:t>
              </a:r>
            </a:p>
          </p:txBody>
        </p:sp>
      </p:grpSp>
      <p:grpSp>
        <p:nvGrpSpPr>
          <p:cNvPr id="10" name="组合 9"/>
          <p:cNvGrpSpPr/>
          <p:nvPr/>
        </p:nvGrpSpPr>
        <p:grpSpPr>
          <a:xfrm>
            <a:off x="1259107" y="4647396"/>
            <a:ext cx="2353310" cy="861619"/>
            <a:chOff x="3861834" y="1265331"/>
            <a:chExt cx="3441300" cy="861619"/>
          </a:xfrm>
        </p:grpSpPr>
        <p:sp>
          <p:nvSpPr>
            <p:cNvPr id="87" name="矩形 86"/>
            <p:cNvSpPr/>
            <p:nvPr/>
          </p:nvSpPr>
          <p:spPr>
            <a:xfrm>
              <a:off x="3861834" y="1542175"/>
              <a:ext cx="3441300" cy="584775"/>
            </a:xfrm>
            <a:prstGeom prst="rect">
              <a:avLst/>
            </a:prstGeom>
            <a:noFill/>
          </p:spPr>
          <p:txBody>
            <a:bodyPr wrap="square" rtlCol="0">
              <a:spAutoFit/>
            </a:bodyPr>
            <a:lstStyle/>
            <a:p>
              <a:r>
                <a:rPr lang="zh-CN" altLang="en-US" sz="1600" dirty="0">
                  <a:solidFill>
                    <a:schemeClr val="bg1"/>
                  </a:solidFill>
                  <a:latin typeface="+mn-lt"/>
                  <a:ea typeface="+mn-ea"/>
                  <a:cs typeface="+mn-ea"/>
                  <a:sym typeface="+mn-lt"/>
                </a:rPr>
                <a:t>目前本行业对人才的逐年增长，人才缺口较大。</a:t>
              </a:r>
            </a:p>
          </p:txBody>
        </p:sp>
        <p:sp>
          <p:nvSpPr>
            <p:cNvPr id="88" name="矩形 87"/>
            <p:cNvSpPr/>
            <p:nvPr/>
          </p:nvSpPr>
          <p:spPr>
            <a:xfrm>
              <a:off x="5532863" y="1265331"/>
              <a:ext cx="1770271" cy="338554"/>
            </a:xfrm>
            <a:prstGeom prst="rect">
              <a:avLst/>
            </a:prstGeom>
          </p:spPr>
          <p:txBody>
            <a:bodyPr wrap="none">
              <a:spAutoFit/>
            </a:bodyPr>
            <a:lstStyle/>
            <a:p>
              <a:r>
                <a:rPr lang="zh-CN" altLang="en-US" sz="1600" b="1" dirty="0">
                  <a:solidFill>
                    <a:schemeClr val="bg1"/>
                  </a:solidFill>
                  <a:latin typeface="+mn-lt"/>
                  <a:ea typeface="+mn-ea"/>
                  <a:cs typeface="+mn-ea"/>
                  <a:sym typeface="+mn-lt"/>
                </a:rPr>
                <a:t>您的项目三</a:t>
              </a:r>
            </a:p>
          </p:txBody>
        </p:sp>
      </p:grpSp>
      <p:grpSp>
        <p:nvGrpSpPr>
          <p:cNvPr id="9" name="组合 8"/>
          <p:cNvGrpSpPr/>
          <p:nvPr/>
        </p:nvGrpSpPr>
        <p:grpSpPr>
          <a:xfrm>
            <a:off x="7749032" y="2139998"/>
            <a:ext cx="3472122" cy="869004"/>
            <a:chOff x="7109678" y="4553348"/>
            <a:chExt cx="3857439" cy="869004"/>
          </a:xfrm>
        </p:grpSpPr>
        <p:sp>
          <p:nvSpPr>
            <p:cNvPr id="89" name="矩形 88"/>
            <p:cNvSpPr/>
            <p:nvPr/>
          </p:nvSpPr>
          <p:spPr>
            <a:xfrm>
              <a:off x="7109678" y="4837577"/>
              <a:ext cx="3857439" cy="584775"/>
            </a:xfrm>
            <a:prstGeom prst="rect">
              <a:avLst/>
            </a:prstGeom>
            <a:noFill/>
          </p:spPr>
          <p:txBody>
            <a:bodyPr wrap="square" rtlCol="0">
              <a:spAutoFit/>
            </a:bodyPr>
            <a:lstStyle/>
            <a:p>
              <a:r>
                <a:rPr lang="zh-CN" altLang="en-US" sz="1600" dirty="0">
                  <a:solidFill>
                    <a:schemeClr val="bg1"/>
                  </a:solidFill>
                  <a:latin typeface="+mn-lt"/>
                  <a:ea typeface="+mn-ea"/>
                  <a:cs typeface="+mn-ea"/>
                  <a:sym typeface="+mn-lt"/>
                </a:rPr>
                <a:t>行业规模每年以</a:t>
              </a:r>
              <a:r>
                <a:rPr lang="en-US" altLang="zh-CN" sz="1600" dirty="0">
                  <a:solidFill>
                    <a:schemeClr val="bg1"/>
                  </a:solidFill>
                  <a:latin typeface="+mn-lt"/>
                  <a:ea typeface="+mn-ea"/>
                  <a:cs typeface="+mn-ea"/>
                  <a:sym typeface="+mn-lt"/>
                </a:rPr>
                <a:t>300%</a:t>
              </a:r>
              <a:r>
                <a:rPr lang="zh-CN" altLang="en-US" sz="1600" dirty="0">
                  <a:solidFill>
                    <a:schemeClr val="bg1"/>
                  </a:solidFill>
                  <a:latin typeface="+mn-lt"/>
                  <a:ea typeface="+mn-ea"/>
                  <a:cs typeface="+mn-ea"/>
                  <a:sym typeface="+mn-lt"/>
                </a:rPr>
                <a:t>的速度快速增长，远高于国外</a:t>
              </a:r>
              <a:r>
                <a:rPr lang="en-US" altLang="zh-CN" sz="1600" dirty="0">
                  <a:solidFill>
                    <a:schemeClr val="bg1"/>
                  </a:solidFill>
                  <a:latin typeface="+mn-lt"/>
                  <a:ea typeface="+mn-ea"/>
                  <a:cs typeface="+mn-ea"/>
                  <a:sym typeface="+mn-lt"/>
                </a:rPr>
                <a:t>50%</a:t>
              </a:r>
              <a:r>
                <a:rPr lang="zh-CN" altLang="en-US" sz="1600" dirty="0">
                  <a:solidFill>
                    <a:schemeClr val="bg1"/>
                  </a:solidFill>
                  <a:latin typeface="+mn-lt"/>
                  <a:ea typeface="+mn-ea"/>
                  <a:cs typeface="+mn-ea"/>
                  <a:sym typeface="+mn-lt"/>
                </a:rPr>
                <a:t>的平均增速。</a:t>
              </a:r>
            </a:p>
          </p:txBody>
        </p:sp>
        <p:sp>
          <p:nvSpPr>
            <p:cNvPr id="90" name="矩形 89"/>
            <p:cNvSpPr/>
            <p:nvPr/>
          </p:nvSpPr>
          <p:spPr>
            <a:xfrm>
              <a:off x="7109678" y="4553348"/>
              <a:ext cx="1770271" cy="338554"/>
            </a:xfrm>
            <a:prstGeom prst="rect">
              <a:avLst/>
            </a:prstGeom>
          </p:spPr>
          <p:txBody>
            <a:bodyPr wrap="none">
              <a:spAutoFit/>
            </a:bodyPr>
            <a:lstStyle/>
            <a:p>
              <a:r>
                <a:rPr lang="zh-CN" altLang="en-US" sz="1600" b="1" dirty="0">
                  <a:solidFill>
                    <a:schemeClr val="bg1"/>
                  </a:solidFill>
                  <a:latin typeface="+mn-lt"/>
                  <a:ea typeface="+mn-ea"/>
                  <a:cs typeface="+mn-ea"/>
                  <a:sym typeface="+mn-lt"/>
                </a:rPr>
                <a:t>您的项目四</a:t>
              </a:r>
            </a:p>
          </p:txBody>
        </p:sp>
      </p:grpSp>
      <p:grpSp>
        <p:nvGrpSpPr>
          <p:cNvPr id="11" name="组合 10"/>
          <p:cNvGrpSpPr/>
          <p:nvPr/>
        </p:nvGrpSpPr>
        <p:grpSpPr>
          <a:xfrm>
            <a:off x="7749032" y="4654668"/>
            <a:ext cx="2924959" cy="882741"/>
            <a:chOff x="8794236" y="1300447"/>
            <a:chExt cx="2316766" cy="882741"/>
          </a:xfrm>
        </p:grpSpPr>
        <p:sp>
          <p:nvSpPr>
            <p:cNvPr id="91" name="矩形 90"/>
            <p:cNvSpPr/>
            <p:nvPr/>
          </p:nvSpPr>
          <p:spPr>
            <a:xfrm>
              <a:off x="8794236" y="1598413"/>
              <a:ext cx="2316766" cy="584775"/>
            </a:xfrm>
            <a:prstGeom prst="rect">
              <a:avLst/>
            </a:prstGeom>
            <a:noFill/>
          </p:spPr>
          <p:txBody>
            <a:bodyPr wrap="square" rtlCol="0">
              <a:spAutoFit/>
            </a:bodyPr>
            <a:lstStyle/>
            <a:p>
              <a:r>
                <a:rPr lang="zh-CN" altLang="en-US" sz="1600" dirty="0">
                  <a:solidFill>
                    <a:schemeClr val="bg1"/>
                  </a:solidFill>
                  <a:latin typeface="+mn-lt"/>
                  <a:ea typeface="+mn-ea"/>
                  <a:cs typeface="+mn-ea"/>
                  <a:sym typeface="+mn-lt"/>
                </a:rPr>
                <a:t>相关配套的产业不完善，还需从多面着手构建完整产业体系。</a:t>
              </a:r>
            </a:p>
          </p:txBody>
        </p:sp>
        <p:sp>
          <p:nvSpPr>
            <p:cNvPr id="92" name="矩形 91"/>
            <p:cNvSpPr/>
            <p:nvPr/>
          </p:nvSpPr>
          <p:spPr>
            <a:xfrm>
              <a:off x="8816605" y="1300447"/>
              <a:ext cx="958868" cy="338554"/>
            </a:xfrm>
            <a:prstGeom prst="rect">
              <a:avLst/>
            </a:prstGeom>
          </p:spPr>
          <p:txBody>
            <a:bodyPr wrap="none">
              <a:spAutoFit/>
            </a:bodyPr>
            <a:lstStyle/>
            <a:p>
              <a:r>
                <a:rPr lang="zh-CN" altLang="en-US" sz="1600" b="1" dirty="0">
                  <a:solidFill>
                    <a:schemeClr val="bg1"/>
                  </a:solidFill>
                  <a:latin typeface="+mn-lt"/>
                  <a:ea typeface="+mn-ea"/>
                  <a:cs typeface="+mn-ea"/>
                  <a:sym typeface="+mn-lt"/>
                </a:rPr>
                <a:t>您的项目五</a:t>
              </a:r>
            </a:p>
          </p:txBody>
        </p:sp>
      </p:grpSp>
      <p:grpSp>
        <p:nvGrpSpPr>
          <p:cNvPr id="13" name="组合 12"/>
          <p:cNvGrpSpPr/>
          <p:nvPr/>
        </p:nvGrpSpPr>
        <p:grpSpPr>
          <a:xfrm flipV="1">
            <a:off x="3776697" y="1607765"/>
            <a:ext cx="4382995" cy="4031746"/>
            <a:chOff x="3841585" y="3467066"/>
            <a:chExt cx="4382995" cy="4031746"/>
          </a:xfrm>
        </p:grpSpPr>
        <p:grpSp>
          <p:nvGrpSpPr>
            <p:cNvPr id="53" name="组合 52"/>
            <p:cNvGrpSpPr/>
            <p:nvPr/>
          </p:nvGrpSpPr>
          <p:grpSpPr>
            <a:xfrm>
              <a:off x="3841585" y="3467066"/>
              <a:ext cx="4382995" cy="2661255"/>
              <a:chOff x="1786877" y="-2850925"/>
              <a:chExt cx="6950110" cy="4219947"/>
            </a:xfrm>
          </p:grpSpPr>
          <p:sp>
            <p:nvSpPr>
              <p:cNvPr id="57" name="左中括号 56"/>
              <p:cNvSpPr/>
              <p:nvPr/>
            </p:nvSpPr>
            <p:spPr>
              <a:xfrm rot="5400000">
                <a:off x="3846847" y="-3927082"/>
                <a:ext cx="2756569" cy="5986443"/>
              </a:xfrm>
              <a:prstGeom prst="leftBracket">
                <a:avLst>
                  <a:gd name="adj" fmla="val 108585"/>
                </a:avLst>
              </a:prstGeom>
              <a:ln w="57150">
                <a:solidFill>
                  <a:schemeClr val="accent2"/>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9" name="椭圆 58"/>
              <p:cNvSpPr/>
              <p:nvPr/>
            </p:nvSpPr>
            <p:spPr>
              <a:xfrm>
                <a:off x="1786877" y="478962"/>
                <a:ext cx="890061" cy="890060"/>
              </a:xfrm>
              <a:prstGeom prst="ellipse">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椭圆 59"/>
              <p:cNvSpPr/>
              <p:nvPr/>
            </p:nvSpPr>
            <p:spPr>
              <a:xfrm>
                <a:off x="2923967" y="-2242966"/>
                <a:ext cx="890061" cy="890061"/>
              </a:xfrm>
              <a:prstGeom prst="ellipse">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椭圆 60"/>
              <p:cNvSpPr/>
              <p:nvPr/>
            </p:nvSpPr>
            <p:spPr>
              <a:xfrm>
                <a:off x="4886436" y="-2850925"/>
                <a:ext cx="890061" cy="890061"/>
              </a:xfrm>
              <a:prstGeom prst="ellipse">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椭圆 62"/>
              <p:cNvSpPr/>
              <p:nvPr/>
            </p:nvSpPr>
            <p:spPr>
              <a:xfrm>
                <a:off x="6987514" y="-2216136"/>
                <a:ext cx="890061" cy="890061"/>
              </a:xfrm>
              <a:prstGeom prst="ellipse">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椭圆 63"/>
              <p:cNvSpPr/>
              <p:nvPr/>
            </p:nvSpPr>
            <p:spPr>
              <a:xfrm>
                <a:off x="7846926" y="397495"/>
                <a:ext cx="890061" cy="890060"/>
              </a:xfrm>
              <a:prstGeom prst="ellipse">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5316233" y="5945646"/>
              <a:ext cx="1553166" cy="1553166"/>
              <a:chOff x="5258900" y="5945646"/>
              <a:chExt cx="1553166" cy="1553166"/>
            </a:xfrm>
          </p:grpSpPr>
          <p:grpSp>
            <p:nvGrpSpPr>
              <p:cNvPr id="6" name="组合 5"/>
              <p:cNvGrpSpPr/>
              <p:nvPr/>
            </p:nvGrpSpPr>
            <p:grpSpPr>
              <a:xfrm>
                <a:off x="5258900" y="5945646"/>
                <a:ext cx="1553166" cy="1553166"/>
                <a:chOff x="5258900" y="5945646"/>
                <a:chExt cx="1553166" cy="1553166"/>
              </a:xfrm>
            </p:grpSpPr>
            <p:sp>
              <p:nvSpPr>
                <p:cNvPr id="2" name="椭圆 1"/>
                <p:cNvSpPr/>
                <p:nvPr/>
              </p:nvSpPr>
              <p:spPr>
                <a:xfrm>
                  <a:off x="5258900" y="5945646"/>
                  <a:ext cx="1553166" cy="1553166"/>
                </a:xfrm>
                <a:prstGeom prst="ellipse">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5363241" y="6065819"/>
                  <a:ext cx="1344484" cy="1312820"/>
                </a:xfrm>
                <a:prstGeom prst="ellipse">
                  <a:avLst/>
                </a:prstGeom>
                <a:solidFill>
                  <a:schemeClr val="accent3"/>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8" name="文本框 67"/>
              <p:cNvSpPr txBox="1"/>
              <p:nvPr/>
            </p:nvSpPr>
            <p:spPr>
              <a:xfrm flipV="1">
                <a:off x="5639934" y="6395210"/>
                <a:ext cx="1067791" cy="830997"/>
              </a:xfrm>
              <a:prstGeom prst="rect">
                <a:avLst/>
              </a:prstGeom>
              <a:noFill/>
            </p:spPr>
            <p:txBody>
              <a:bodyPr wrap="square">
                <a:spAutoFit/>
              </a:bodyPr>
              <a:lstStyle/>
              <a:p>
                <a:r>
                  <a:rPr kumimoji="0" lang="zh-CN" altLang="en-US" sz="2400" b="1" i="0" u="none" strike="noStrike" kern="1200" cap="none" spc="0" normalizeH="0" baseline="0" noProof="0" dirty="0">
                    <a:ln>
                      <a:noFill/>
                    </a:ln>
                    <a:solidFill>
                      <a:schemeClr val="bg1"/>
                    </a:solidFill>
                    <a:effectLst/>
                    <a:uLnTx/>
                    <a:uFillTx/>
                    <a:latin typeface="Adobe Arabic"/>
                    <a:ea typeface="微软雅黑" panose="020B0503020204020204" pitchFamily="34" charset="-122"/>
                    <a:cs typeface="+mn-ea"/>
                    <a:sym typeface="+mn-lt"/>
                  </a:rPr>
                  <a:t>您的项目</a:t>
                </a:r>
                <a:endParaRPr lang="zh-CN" altLang="en-US" sz="2800" dirty="0">
                  <a:solidFill>
                    <a:schemeClr val="bg1"/>
                  </a:solidFill>
                </a:endParaRPr>
              </a:p>
            </p:txBody>
          </p:sp>
        </p:gr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00">
        <p15:prstTrans prst="wind"/>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750"/>
                                        <p:tgtEl>
                                          <p:spTgt spid="13"/>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arn(outVertical)">
                                      <p:cBhvr>
                                        <p:cTn id="11" dur="750"/>
                                        <p:tgtEl>
                                          <p:spTgt spid="7"/>
                                        </p:tgtEl>
                                      </p:cBhvr>
                                    </p:animEffect>
                                  </p:childTnLst>
                                </p:cTn>
                              </p:par>
                            </p:childTnLst>
                          </p:cTn>
                        </p:par>
                        <p:par>
                          <p:cTn id="12" fill="hold">
                            <p:stCondLst>
                              <p:cond delay="2000"/>
                            </p:stCondLst>
                            <p:childTnLst>
                              <p:par>
                                <p:cTn id="13" presetID="16" presetClass="entr" presetSubtype="37"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outVertical)">
                                      <p:cBhvr>
                                        <p:cTn id="15" dur="750"/>
                                        <p:tgtEl>
                                          <p:spTgt spid="8"/>
                                        </p:tgtEl>
                                      </p:cBhvr>
                                    </p:animEffect>
                                  </p:childTnLst>
                                </p:cTn>
                              </p:par>
                            </p:childTnLst>
                          </p:cTn>
                        </p:par>
                        <p:par>
                          <p:cTn id="16" fill="hold">
                            <p:stCondLst>
                              <p:cond delay="3000"/>
                            </p:stCondLst>
                            <p:childTnLst>
                              <p:par>
                                <p:cTn id="17" presetID="16" presetClass="entr" presetSubtype="37"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outVertical)">
                                      <p:cBhvr>
                                        <p:cTn id="19" dur="750"/>
                                        <p:tgtEl>
                                          <p:spTgt spid="10"/>
                                        </p:tgtEl>
                                      </p:cBhvr>
                                    </p:animEffect>
                                  </p:childTnLst>
                                </p:cTn>
                              </p:par>
                            </p:childTnLst>
                          </p:cTn>
                        </p:par>
                        <p:par>
                          <p:cTn id="20" fill="hold">
                            <p:stCondLst>
                              <p:cond delay="4000"/>
                            </p:stCondLst>
                            <p:childTnLst>
                              <p:par>
                                <p:cTn id="21" presetID="16" presetClass="entr" presetSubtype="37"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outVertical)">
                                      <p:cBhvr>
                                        <p:cTn id="23" dur="750"/>
                                        <p:tgtEl>
                                          <p:spTgt spid="9"/>
                                        </p:tgtEl>
                                      </p:cBhvr>
                                    </p:animEffect>
                                  </p:childTnLst>
                                </p:cTn>
                              </p:par>
                            </p:childTnLst>
                          </p:cTn>
                        </p:par>
                        <p:par>
                          <p:cTn id="24" fill="hold">
                            <p:stCondLst>
                              <p:cond delay="5000"/>
                            </p:stCondLst>
                            <p:childTnLst>
                              <p:par>
                                <p:cTn id="25" presetID="16" presetClass="entr" presetSubtype="37"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outVertical)">
                                      <p:cBhvr>
                                        <p:cTn id="27"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1210136" y="2794604"/>
            <a:ext cx="5923044" cy="897175"/>
            <a:chOff x="5883268" y="1425902"/>
            <a:chExt cx="5158967" cy="897175"/>
          </a:xfrm>
        </p:grpSpPr>
        <p:sp>
          <p:nvSpPr>
            <p:cNvPr id="42" name="TextBox 52"/>
            <p:cNvSpPr txBox="1"/>
            <p:nvPr/>
          </p:nvSpPr>
          <p:spPr>
            <a:xfrm>
              <a:off x="9509750" y="1425902"/>
              <a:ext cx="1532485" cy="338554"/>
            </a:xfrm>
            <a:prstGeom prst="rect">
              <a:avLst/>
            </a:prstGeom>
            <a:noFill/>
          </p:spPr>
          <p:txBody>
            <a:bodyPr wrap="square">
              <a:spAutoFit/>
            </a:bodyPr>
            <a:lstStyle/>
            <a:p>
              <a:pPr>
                <a:defRPr/>
              </a:pPr>
              <a:r>
                <a:rPr lang="zh-CN" altLang="en-US" sz="1600" b="1" dirty="0">
                  <a:solidFill>
                    <a:schemeClr val="bg1"/>
                  </a:solidFill>
                  <a:latin typeface="+mn-lt"/>
                  <a:ea typeface="+mn-ea"/>
                  <a:cs typeface="+mn-ea"/>
                  <a:sym typeface="+mn-lt"/>
                </a:rPr>
                <a:t>项目二</a:t>
              </a:r>
              <a:endParaRPr lang="en-US" altLang="zh-CN" sz="1600" b="1" dirty="0">
                <a:solidFill>
                  <a:schemeClr val="bg1"/>
                </a:solidFill>
                <a:latin typeface="+mn-lt"/>
                <a:ea typeface="+mn-ea"/>
                <a:cs typeface="+mn-ea"/>
                <a:sym typeface="+mn-lt"/>
              </a:endParaRPr>
            </a:p>
          </p:txBody>
        </p:sp>
        <p:sp>
          <p:nvSpPr>
            <p:cNvPr id="43" name="TextBox 53"/>
            <p:cNvSpPr txBox="1"/>
            <p:nvPr/>
          </p:nvSpPr>
          <p:spPr>
            <a:xfrm>
              <a:off x="5883268" y="1738302"/>
              <a:ext cx="4316391" cy="584775"/>
            </a:xfrm>
            <a:prstGeom prst="rect">
              <a:avLst/>
            </a:prstGeom>
            <a:noFill/>
          </p:spPr>
          <p:txBody>
            <a:bodyPr wrap="square">
              <a:spAutoFit/>
            </a:bodyPr>
            <a:lstStyle>
              <a:defPPr>
                <a:defRPr lang="zh-CN"/>
              </a:defPPr>
              <a:lvl1pPr>
                <a:buFont typeface="Arial" panose="020B0604020202020204" pitchFamily="34" charset="0"/>
                <a:buNone/>
                <a:defRPr>
                  <a:solidFill>
                    <a:srgbClr val="333333"/>
                  </a:solidFill>
                  <a:latin typeface="微软雅黑" panose="020B0503020204020204" pitchFamily="34" charset="-122"/>
                  <a:ea typeface="微软雅黑" panose="020B0503020204020204" pitchFamily="34" charset="-122"/>
                </a:defRPr>
              </a:lvl1pPr>
            </a:lstStyle>
            <a:p>
              <a:pPr algn="r">
                <a:lnSpc>
                  <a:spcPct val="100000"/>
                </a:lnSpc>
              </a:pPr>
              <a:r>
                <a:rPr lang="zh-CN" altLang="en-US" sz="1600" dirty="0">
                  <a:solidFill>
                    <a:schemeClr val="bg1"/>
                  </a:solidFill>
                  <a:latin typeface="+mn-lt"/>
                  <a:ea typeface="+mn-ea"/>
                  <a:cs typeface="+mn-ea"/>
                  <a:sym typeface="+mn-lt"/>
                </a:rPr>
                <a:t>请在这里输入您的文字内容请在这里输入您的文字内容请在这里输入您的文字内容请在这里输入您的文字</a:t>
              </a:r>
            </a:p>
          </p:txBody>
        </p:sp>
      </p:grpSp>
      <p:grpSp>
        <p:nvGrpSpPr>
          <p:cNvPr id="20" name="组合 19"/>
          <p:cNvGrpSpPr/>
          <p:nvPr/>
        </p:nvGrpSpPr>
        <p:grpSpPr>
          <a:xfrm>
            <a:off x="1210135" y="1725916"/>
            <a:ext cx="4962411" cy="910960"/>
            <a:chOff x="-1213086" y="1606096"/>
            <a:chExt cx="4962411" cy="910960"/>
          </a:xfrm>
        </p:grpSpPr>
        <p:sp>
          <p:nvSpPr>
            <p:cNvPr id="40" name="TextBox 52"/>
            <p:cNvSpPr txBox="1"/>
            <p:nvPr/>
          </p:nvSpPr>
          <p:spPr>
            <a:xfrm>
              <a:off x="1989309" y="1606096"/>
              <a:ext cx="1756767" cy="338554"/>
            </a:xfrm>
            <a:prstGeom prst="rect">
              <a:avLst/>
            </a:prstGeom>
            <a:noFill/>
          </p:spPr>
          <p:txBody>
            <a:bodyPr wrap="square">
              <a:spAutoFit/>
            </a:bodyPr>
            <a:lstStyle/>
            <a:p>
              <a:pPr algn="r">
                <a:buFont typeface="Arial" panose="020B0604020202020204" pitchFamily="34" charset="0"/>
                <a:buNone/>
                <a:defRPr/>
              </a:pPr>
              <a:r>
                <a:rPr lang="zh-CN" altLang="en-US" sz="1600" b="1" dirty="0">
                  <a:solidFill>
                    <a:schemeClr val="bg1"/>
                  </a:solidFill>
                  <a:latin typeface="+mn-lt"/>
                  <a:ea typeface="+mn-ea"/>
                  <a:cs typeface="+mn-ea"/>
                  <a:sym typeface="+mn-lt"/>
                </a:rPr>
                <a:t>项目一</a:t>
              </a:r>
              <a:endParaRPr lang="en-US" altLang="zh-CN" sz="1600" b="1" dirty="0">
                <a:solidFill>
                  <a:schemeClr val="bg1"/>
                </a:solidFill>
                <a:latin typeface="+mn-lt"/>
                <a:ea typeface="+mn-ea"/>
                <a:cs typeface="+mn-ea"/>
                <a:sym typeface="+mn-lt"/>
              </a:endParaRPr>
            </a:p>
          </p:txBody>
        </p:sp>
        <p:sp>
          <p:nvSpPr>
            <p:cNvPr id="2" name="TextBox 53"/>
            <p:cNvSpPr txBox="1"/>
            <p:nvPr/>
          </p:nvSpPr>
          <p:spPr>
            <a:xfrm>
              <a:off x="-1213086" y="1932281"/>
              <a:ext cx="4962411" cy="584775"/>
            </a:xfrm>
            <a:prstGeom prst="rect">
              <a:avLst/>
            </a:prstGeom>
            <a:noFill/>
          </p:spPr>
          <p:txBody>
            <a:bodyPr wrap="square">
              <a:spAutoFit/>
            </a:bodyPr>
            <a:lstStyle>
              <a:defPPr>
                <a:defRPr lang="zh-CN"/>
              </a:defPPr>
              <a:lvl1pPr>
                <a:buFont typeface="Arial" panose="020B0604020202020204" pitchFamily="34" charset="0"/>
                <a:buNone/>
                <a:defRPr>
                  <a:solidFill>
                    <a:srgbClr val="333333"/>
                  </a:solidFill>
                  <a:latin typeface="微软雅黑" panose="020B0503020204020204" pitchFamily="34" charset="-122"/>
                  <a:ea typeface="微软雅黑" panose="020B0503020204020204" pitchFamily="34" charset="-122"/>
                </a:defRPr>
              </a:lvl1pPr>
            </a:lstStyle>
            <a:p>
              <a:pPr algn="r">
                <a:lnSpc>
                  <a:spcPct val="100000"/>
                </a:lnSpc>
              </a:pPr>
              <a:r>
                <a:rPr lang="zh-CN" altLang="en-US" sz="1600" dirty="0">
                  <a:solidFill>
                    <a:schemeClr val="bg1"/>
                  </a:solidFill>
                  <a:latin typeface="+mn-lt"/>
                  <a:ea typeface="+mn-ea"/>
                  <a:cs typeface="+mn-ea"/>
                  <a:sym typeface="+mn-lt"/>
                </a:rPr>
                <a:t>请在这里输入您的文字内容请在这里输入您的文字内容请在这里输入您的文字内容请在这里输入您的文字</a:t>
              </a:r>
            </a:p>
          </p:txBody>
        </p:sp>
      </p:grpSp>
      <p:grpSp>
        <p:nvGrpSpPr>
          <p:cNvPr id="29" name="组合 28"/>
          <p:cNvGrpSpPr/>
          <p:nvPr/>
        </p:nvGrpSpPr>
        <p:grpSpPr>
          <a:xfrm>
            <a:off x="1170905" y="3849507"/>
            <a:ext cx="5031427" cy="910960"/>
            <a:chOff x="-1282102" y="1606096"/>
            <a:chExt cx="5031427" cy="910960"/>
          </a:xfrm>
        </p:grpSpPr>
        <p:sp>
          <p:nvSpPr>
            <p:cNvPr id="30" name="TextBox 52"/>
            <p:cNvSpPr txBox="1"/>
            <p:nvPr/>
          </p:nvSpPr>
          <p:spPr>
            <a:xfrm>
              <a:off x="1989309" y="1606096"/>
              <a:ext cx="1756767" cy="338554"/>
            </a:xfrm>
            <a:prstGeom prst="rect">
              <a:avLst/>
            </a:prstGeom>
            <a:noFill/>
          </p:spPr>
          <p:txBody>
            <a:bodyPr wrap="square">
              <a:spAutoFit/>
            </a:bodyPr>
            <a:lstStyle/>
            <a:p>
              <a:pPr algn="r">
                <a:buFont typeface="Arial" panose="020B0604020202020204" pitchFamily="34" charset="0"/>
                <a:buNone/>
                <a:defRPr/>
              </a:pPr>
              <a:r>
                <a:rPr lang="zh-CN" altLang="en-US" sz="1600" b="1" dirty="0">
                  <a:solidFill>
                    <a:schemeClr val="bg1"/>
                  </a:solidFill>
                  <a:latin typeface="+mn-lt"/>
                  <a:ea typeface="+mn-ea"/>
                  <a:cs typeface="+mn-ea"/>
                  <a:sym typeface="+mn-lt"/>
                </a:rPr>
                <a:t>项目三</a:t>
              </a:r>
              <a:endParaRPr lang="en-US" altLang="zh-CN" sz="1600" b="1" dirty="0">
                <a:solidFill>
                  <a:schemeClr val="bg1"/>
                </a:solidFill>
                <a:latin typeface="+mn-lt"/>
                <a:ea typeface="+mn-ea"/>
                <a:cs typeface="+mn-ea"/>
                <a:sym typeface="+mn-lt"/>
              </a:endParaRPr>
            </a:p>
          </p:txBody>
        </p:sp>
        <p:sp>
          <p:nvSpPr>
            <p:cNvPr id="31" name="TextBox 53"/>
            <p:cNvSpPr txBox="1"/>
            <p:nvPr/>
          </p:nvSpPr>
          <p:spPr>
            <a:xfrm>
              <a:off x="-1282102" y="1932281"/>
              <a:ext cx="5031427" cy="584775"/>
            </a:xfrm>
            <a:prstGeom prst="rect">
              <a:avLst/>
            </a:prstGeom>
            <a:noFill/>
          </p:spPr>
          <p:txBody>
            <a:bodyPr wrap="square">
              <a:spAutoFit/>
            </a:bodyPr>
            <a:lstStyle>
              <a:defPPr>
                <a:defRPr lang="zh-CN"/>
              </a:defPPr>
              <a:lvl1pPr>
                <a:buFont typeface="Arial" panose="020B0604020202020204" pitchFamily="34" charset="0"/>
                <a:buNone/>
                <a:defRPr>
                  <a:solidFill>
                    <a:srgbClr val="333333"/>
                  </a:solidFill>
                  <a:latin typeface="微软雅黑" panose="020B0503020204020204" pitchFamily="34" charset="-122"/>
                  <a:ea typeface="微软雅黑" panose="020B0503020204020204" pitchFamily="34" charset="-122"/>
                </a:defRPr>
              </a:lvl1pPr>
            </a:lstStyle>
            <a:p>
              <a:pPr algn="r">
                <a:lnSpc>
                  <a:spcPct val="100000"/>
                </a:lnSpc>
              </a:pPr>
              <a:r>
                <a:rPr lang="zh-CN" altLang="en-US" sz="1600" dirty="0">
                  <a:solidFill>
                    <a:schemeClr val="bg1"/>
                  </a:solidFill>
                  <a:latin typeface="+mn-lt"/>
                  <a:ea typeface="+mn-ea"/>
                  <a:cs typeface="+mn-ea"/>
                  <a:sym typeface="+mn-lt"/>
                </a:rPr>
                <a:t>请在这里输入您的文字内容请在这里输入您的文字内容请在这里输入您的文字内容请在这里输入您的文字</a:t>
              </a:r>
            </a:p>
          </p:txBody>
        </p:sp>
      </p:grpSp>
      <p:grpSp>
        <p:nvGrpSpPr>
          <p:cNvPr id="32" name="组合 31"/>
          <p:cNvGrpSpPr/>
          <p:nvPr/>
        </p:nvGrpSpPr>
        <p:grpSpPr>
          <a:xfrm>
            <a:off x="1236672" y="4918194"/>
            <a:ext cx="4962411" cy="910960"/>
            <a:chOff x="-1213086" y="1606096"/>
            <a:chExt cx="4962411" cy="910960"/>
          </a:xfrm>
        </p:grpSpPr>
        <p:sp>
          <p:nvSpPr>
            <p:cNvPr id="33" name="TextBox 52"/>
            <p:cNvSpPr txBox="1"/>
            <p:nvPr/>
          </p:nvSpPr>
          <p:spPr>
            <a:xfrm>
              <a:off x="1989309" y="1606096"/>
              <a:ext cx="1756767" cy="338554"/>
            </a:xfrm>
            <a:prstGeom prst="rect">
              <a:avLst/>
            </a:prstGeom>
            <a:noFill/>
          </p:spPr>
          <p:txBody>
            <a:bodyPr wrap="square">
              <a:spAutoFit/>
            </a:bodyPr>
            <a:lstStyle/>
            <a:p>
              <a:pPr algn="r">
                <a:buFont typeface="Arial" panose="020B0604020202020204" pitchFamily="34" charset="0"/>
                <a:buNone/>
                <a:defRPr/>
              </a:pPr>
              <a:r>
                <a:rPr lang="zh-CN" altLang="en-US" sz="1600" b="1" dirty="0">
                  <a:solidFill>
                    <a:schemeClr val="bg1"/>
                  </a:solidFill>
                  <a:latin typeface="+mn-lt"/>
                  <a:ea typeface="+mn-ea"/>
                  <a:cs typeface="+mn-ea"/>
                  <a:sym typeface="+mn-lt"/>
                </a:rPr>
                <a:t>项目四</a:t>
              </a:r>
              <a:endParaRPr lang="en-US" altLang="zh-CN" sz="1600" b="1" dirty="0">
                <a:solidFill>
                  <a:schemeClr val="bg1"/>
                </a:solidFill>
                <a:latin typeface="+mn-lt"/>
                <a:ea typeface="+mn-ea"/>
                <a:cs typeface="+mn-ea"/>
                <a:sym typeface="+mn-lt"/>
              </a:endParaRPr>
            </a:p>
          </p:txBody>
        </p:sp>
        <p:sp>
          <p:nvSpPr>
            <p:cNvPr id="34" name="TextBox 53"/>
            <p:cNvSpPr txBox="1"/>
            <p:nvPr/>
          </p:nvSpPr>
          <p:spPr>
            <a:xfrm>
              <a:off x="-1213086" y="1932281"/>
              <a:ext cx="4962411" cy="584775"/>
            </a:xfrm>
            <a:prstGeom prst="rect">
              <a:avLst/>
            </a:prstGeom>
            <a:noFill/>
          </p:spPr>
          <p:txBody>
            <a:bodyPr wrap="square">
              <a:spAutoFit/>
            </a:bodyPr>
            <a:lstStyle>
              <a:defPPr>
                <a:defRPr lang="zh-CN"/>
              </a:defPPr>
              <a:lvl1pPr>
                <a:buFont typeface="Arial" panose="020B0604020202020204" pitchFamily="34" charset="0"/>
                <a:buNone/>
                <a:defRPr>
                  <a:solidFill>
                    <a:srgbClr val="333333"/>
                  </a:solidFill>
                  <a:latin typeface="微软雅黑" panose="020B0503020204020204" pitchFamily="34" charset="-122"/>
                  <a:ea typeface="微软雅黑" panose="020B0503020204020204" pitchFamily="34" charset="-122"/>
                </a:defRPr>
              </a:lvl1pPr>
            </a:lstStyle>
            <a:p>
              <a:pPr algn="r">
                <a:lnSpc>
                  <a:spcPct val="100000"/>
                </a:lnSpc>
              </a:pPr>
              <a:r>
                <a:rPr lang="zh-CN" altLang="en-US" sz="1600" dirty="0">
                  <a:solidFill>
                    <a:schemeClr val="bg1"/>
                  </a:solidFill>
                  <a:latin typeface="+mn-lt"/>
                  <a:ea typeface="+mn-ea"/>
                  <a:cs typeface="+mn-ea"/>
                  <a:sym typeface="+mn-lt"/>
                </a:rPr>
                <a:t>请在这里输入您的文字内容请在这里输入您的文字内容请在这里输入您的文字内容请在这里输入您的文字</a:t>
              </a:r>
            </a:p>
          </p:txBody>
        </p:sp>
      </p:grpSp>
      <p:pic>
        <p:nvPicPr>
          <p:cNvPr id="5" name="图片 4" descr="图片包含 图形用户界面&#10;&#10;描述已自动生成"/>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9255" y="2204864"/>
            <a:ext cx="3923058" cy="3436058"/>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00">
        <p15:prstTrans prst="wind"/>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anim calcmode="lin" valueType="num">
                                      <p:cBhvr>
                                        <p:cTn id="8" dur="750" fill="hold"/>
                                        <p:tgtEl>
                                          <p:spTgt spid="5"/>
                                        </p:tgtEl>
                                        <p:attrNameLst>
                                          <p:attrName>ppt_w</p:attrName>
                                        </p:attrNameLst>
                                      </p:cBhvr>
                                      <p:tavLst>
                                        <p:tav tm="0" fmla="#ppt_w*sin(2.5*pi*$)">
                                          <p:val>
                                            <p:fltVal val="0"/>
                                          </p:val>
                                        </p:tav>
                                        <p:tav tm="100000">
                                          <p:val>
                                            <p:fltVal val="1"/>
                                          </p:val>
                                        </p:tav>
                                      </p:tavLst>
                                    </p:anim>
                                    <p:anim calcmode="lin" valueType="num">
                                      <p:cBhvr>
                                        <p:cTn id="9" dur="75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22" presetClass="entr" presetSubtype="4" fill="hold"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down)">
                                      <p:cBhvr>
                                        <p:cTn id="13" dur="750"/>
                                        <p:tgtEl>
                                          <p:spTgt spid="20"/>
                                        </p:tgtEl>
                                      </p:cBhvr>
                                    </p:animEffect>
                                  </p:childTnLst>
                                </p:cTn>
                              </p:par>
                            </p:childTnLst>
                          </p:cTn>
                        </p:par>
                        <p:par>
                          <p:cTn id="14" fill="hold">
                            <p:stCondLst>
                              <p:cond delay="2000"/>
                            </p:stCondLst>
                            <p:childTnLst>
                              <p:par>
                                <p:cTn id="15" presetID="22" presetClass="entr" presetSubtype="4"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750"/>
                                        <p:tgtEl>
                                          <p:spTgt spid="8"/>
                                        </p:tgtEl>
                                      </p:cBhvr>
                                    </p:animEffect>
                                  </p:childTnLst>
                                </p:cTn>
                              </p:par>
                            </p:childTnLst>
                          </p:cTn>
                        </p:par>
                        <p:par>
                          <p:cTn id="18" fill="hold">
                            <p:stCondLst>
                              <p:cond delay="3000"/>
                            </p:stCondLst>
                            <p:childTnLst>
                              <p:par>
                                <p:cTn id="19" presetID="22" presetClass="entr" presetSubtype="4" fill="hold"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down)">
                                      <p:cBhvr>
                                        <p:cTn id="21" dur="750"/>
                                        <p:tgtEl>
                                          <p:spTgt spid="29"/>
                                        </p:tgtEl>
                                      </p:cBhvr>
                                    </p:animEffect>
                                  </p:childTnLst>
                                </p:cTn>
                              </p:par>
                            </p:childTnLst>
                          </p:cTn>
                        </p:par>
                        <p:par>
                          <p:cTn id="22" fill="hold">
                            <p:stCondLst>
                              <p:cond delay="4000"/>
                            </p:stCondLst>
                            <p:childTnLst>
                              <p:par>
                                <p:cTn id="23" presetID="22" presetClass="entr" presetSubtype="4" fill="hold" nodeType="after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down)">
                                      <p:cBhvr>
                                        <p:cTn id="25" dur="75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4185548" y="2420888"/>
            <a:ext cx="2296500" cy="2821754"/>
            <a:chOff x="2419262" y="2844226"/>
            <a:chExt cx="2296500" cy="2821754"/>
          </a:xfrm>
        </p:grpSpPr>
        <p:grpSp>
          <p:nvGrpSpPr>
            <p:cNvPr id="14" name="组合 13"/>
            <p:cNvGrpSpPr/>
            <p:nvPr/>
          </p:nvGrpSpPr>
          <p:grpSpPr>
            <a:xfrm>
              <a:off x="2840423" y="2844226"/>
              <a:ext cx="1687366" cy="2434441"/>
              <a:chOff x="3626388" y="2271369"/>
              <a:chExt cx="1687366" cy="2434441"/>
            </a:xfrm>
          </p:grpSpPr>
          <p:sp>
            <p:nvSpPr>
              <p:cNvPr id="11" name="矩形: 圆角 10"/>
              <p:cNvSpPr/>
              <p:nvPr/>
            </p:nvSpPr>
            <p:spPr bwMode="auto">
              <a:xfrm>
                <a:off x="3628861" y="2271369"/>
                <a:ext cx="1415330" cy="648728"/>
              </a:xfrm>
              <a:prstGeom prst="roundRect">
                <a:avLst>
                  <a:gd name="adj" fmla="val 50000"/>
                </a:avLst>
              </a:prstGeom>
              <a:solidFill>
                <a:schemeClr val="accent1"/>
              </a:solidFill>
              <a:ln w="9525" cap="flat" cmpd="sng" algn="ctr">
                <a:solidFill>
                  <a:schemeClr val="bg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5" name="TextBox 16"/>
              <p:cNvSpPr txBox="1"/>
              <p:nvPr/>
            </p:nvSpPr>
            <p:spPr>
              <a:xfrm>
                <a:off x="3710871" y="2400341"/>
                <a:ext cx="1330847" cy="369332"/>
              </a:xfrm>
              <a:prstGeom prst="rect">
                <a:avLst/>
              </a:prstGeom>
              <a:noFill/>
            </p:spPr>
            <p:txBody>
              <a:bodyPr wrap="square" rtlCol="0">
                <a:spAutoFit/>
              </a:bodyPr>
              <a:lstStyle/>
              <a:p>
                <a:r>
                  <a:rPr lang="zh-CN" altLang="en-US" b="1" dirty="0">
                    <a:solidFill>
                      <a:schemeClr val="bg2"/>
                    </a:solidFill>
                    <a:latin typeface="+mn-lt"/>
                    <a:ea typeface="+mn-ea"/>
                    <a:cs typeface="+mn-ea"/>
                    <a:sym typeface="+mn-lt"/>
                  </a:rPr>
                  <a:t>项目概述一</a:t>
                </a:r>
                <a:endParaRPr lang="en-US" altLang="zh-CN" b="1" dirty="0">
                  <a:solidFill>
                    <a:schemeClr val="bg2"/>
                  </a:solidFill>
                  <a:latin typeface="+mn-lt"/>
                  <a:ea typeface="+mn-ea"/>
                  <a:cs typeface="+mn-ea"/>
                  <a:sym typeface="+mn-lt"/>
                </a:endParaRPr>
              </a:p>
            </p:txBody>
          </p:sp>
          <p:sp>
            <p:nvSpPr>
              <p:cNvPr id="16" name="TextBox 17"/>
              <p:cNvSpPr txBox="1"/>
              <p:nvPr/>
            </p:nvSpPr>
            <p:spPr>
              <a:xfrm>
                <a:off x="3626388" y="3382371"/>
                <a:ext cx="1687366" cy="1323439"/>
              </a:xfrm>
              <a:prstGeom prst="rect">
                <a:avLst/>
              </a:prstGeom>
              <a:noFill/>
            </p:spPr>
            <p:txBody>
              <a:bodyPr wrap="square" rtlCol="0">
                <a:spAutoFit/>
              </a:bodyPr>
              <a:lstStyle/>
              <a:p>
                <a:pPr algn="ctr"/>
                <a:r>
                  <a:rPr lang="zh-CN" altLang="en-US" sz="1600" dirty="0">
                    <a:solidFill>
                      <a:schemeClr val="bg1"/>
                    </a:solidFill>
                    <a:latin typeface="+mn-lt"/>
                    <a:ea typeface="+mn-ea"/>
                    <a:cs typeface="+mn-ea"/>
                    <a:sym typeface="+mn-lt"/>
                  </a:rPr>
                  <a:t>本课题具有较高的学术研究价值，可以某某某研究提供相应的理论基础。</a:t>
                </a:r>
                <a:endParaRPr lang="zh-CN" altLang="en-US" sz="1200" dirty="0">
                  <a:solidFill>
                    <a:schemeClr val="bg1"/>
                  </a:solidFill>
                  <a:latin typeface="+mn-lt"/>
                  <a:ea typeface="+mn-ea"/>
                  <a:cs typeface="+mn-ea"/>
                  <a:sym typeface="+mn-lt"/>
                </a:endParaRPr>
              </a:p>
            </p:txBody>
          </p:sp>
        </p:grpSp>
        <p:grpSp>
          <p:nvGrpSpPr>
            <p:cNvPr id="29" name="组合 28"/>
            <p:cNvGrpSpPr/>
            <p:nvPr/>
          </p:nvGrpSpPr>
          <p:grpSpPr>
            <a:xfrm>
              <a:off x="2419262" y="3262675"/>
              <a:ext cx="2296500" cy="2403305"/>
              <a:chOff x="13799380" y="-1695085"/>
              <a:chExt cx="1265605" cy="3524929"/>
            </a:xfrm>
          </p:grpSpPr>
          <p:sp>
            <p:nvSpPr>
              <p:cNvPr id="30" name="任意多边形: 形状 29"/>
              <p:cNvSpPr/>
              <p:nvPr/>
            </p:nvSpPr>
            <p:spPr>
              <a:xfrm rot="939915" flipV="1">
                <a:off x="13799380" y="-1689327"/>
                <a:ext cx="849346" cy="3519171"/>
              </a:xfrm>
              <a:custGeom>
                <a:avLst/>
                <a:gdLst>
                  <a:gd name="connsiteX0" fmla="*/ 658242 w 772187"/>
                  <a:gd name="connsiteY0" fmla="*/ 0 h 3519171"/>
                  <a:gd name="connsiteX1" fmla="*/ 747743 w 772187"/>
                  <a:gd name="connsiteY1" fmla="*/ 84247 h 3519171"/>
                  <a:gd name="connsiteX2" fmla="*/ 631790 w 772187"/>
                  <a:gd name="connsiteY2" fmla="*/ 211826 h 3519171"/>
                  <a:gd name="connsiteX3" fmla="*/ 65865 w 772187"/>
                  <a:gd name="connsiteY3" fmla="*/ 1788261 h 3519171"/>
                  <a:gd name="connsiteX4" fmla="*/ 631790 w 772187"/>
                  <a:gd name="connsiteY4" fmla="*/ 3364696 h 3519171"/>
                  <a:gd name="connsiteX5" fmla="*/ 772187 w 772187"/>
                  <a:gd name="connsiteY5" fmla="*/ 3519171 h 3519171"/>
                  <a:gd name="connsiteX6" fmla="*/ 742427 w 772187"/>
                  <a:gd name="connsiteY6" fmla="*/ 3492123 h 3519171"/>
                  <a:gd name="connsiteX7" fmla="*/ 0 w 772187"/>
                  <a:gd name="connsiteY7" fmla="*/ 1699747 h 3519171"/>
                  <a:gd name="connsiteX8" fmla="*/ 578827 w 772187"/>
                  <a:gd name="connsiteY8" fmla="*/ 87379 h 3519171"/>
                  <a:gd name="connsiteX9" fmla="*/ 658242 w 772187"/>
                  <a:gd name="connsiteY9" fmla="*/ 0 h 3519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2187" h="3519171">
                    <a:moveTo>
                      <a:pt x="658242" y="0"/>
                    </a:moveTo>
                    <a:lnTo>
                      <a:pt x="747743" y="84247"/>
                    </a:lnTo>
                    <a:lnTo>
                      <a:pt x="631790" y="211826"/>
                    </a:lnTo>
                    <a:cubicBezTo>
                      <a:pt x="278245" y="640225"/>
                      <a:pt x="65865" y="1189441"/>
                      <a:pt x="65865" y="1788261"/>
                    </a:cubicBezTo>
                    <a:cubicBezTo>
                      <a:pt x="65865" y="2387081"/>
                      <a:pt x="278245" y="2936298"/>
                      <a:pt x="631790" y="3364696"/>
                    </a:cubicBezTo>
                    <a:lnTo>
                      <a:pt x="772187" y="3519171"/>
                    </a:lnTo>
                    <a:lnTo>
                      <a:pt x="742427" y="3492123"/>
                    </a:lnTo>
                    <a:cubicBezTo>
                      <a:pt x="283718" y="3033414"/>
                      <a:pt x="0" y="2399714"/>
                      <a:pt x="0" y="1699747"/>
                    </a:cubicBezTo>
                    <a:cubicBezTo>
                      <a:pt x="1" y="1087278"/>
                      <a:pt x="217222" y="525542"/>
                      <a:pt x="578827" y="87379"/>
                    </a:cubicBezTo>
                    <a:lnTo>
                      <a:pt x="658242"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endParaRPr>
              </a:p>
            </p:txBody>
          </p:sp>
          <p:sp>
            <p:nvSpPr>
              <p:cNvPr id="31" name="任意多边形: 形状 30"/>
              <p:cNvSpPr/>
              <p:nvPr/>
            </p:nvSpPr>
            <p:spPr>
              <a:xfrm rot="20660085" flipH="1" flipV="1">
                <a:off x="14215639" y="-1695085"/>
                <a:ext cx="849346" cy="3519171"/>
              </a:xfrm>
              <a:custGeom>
                <a:avLst/>
                <a:gdLst>
                  <a:gd name="connsiteX0" fmla="*/ 658242 w 772187"/>
                  <a:gd name="connsiteY0" fmla="*/ 0 h 3519171"/>
                  <a:gd name="connsiteX1" fmla="*/ 747743 w 772187"/>
                  <a:gd name="connsiteY1" fmla="*/ 84247 h 3519171"/>
                  <a:gd name="connsiteX2" fmla="*/ 631790 w 772187"/>
                  <a:gd name="connsiteY2" fmla="*/ 211826 h 3519171"/>
                  <a:gd name="connsiteX3" fmla="*/ 65865 w 772187"/>
                  <a:gd name="connsiteY3" fmla="*/ 1788261 h 3519171"/>
                  <a:gd name="connsiteX4" fmla="*/ 631790 w 772187"/>
                  <a:gd name="connsiteY4" fmla="*/ 3364696 h 3519171"/>
                  <a:gd name="connsiteX5" fmla="*/ 772187 w 772187"/>
                  <a:gd name="connsiteY5" fmla="*/ 3519171 h 3519171"/>
                  <a:gd name="connsiteX6" fmla="*/ 742427 w 772187"/>
                  <a:gd name="connsiteY6" fmla="*/ 3492123 h 3519171"/>
                  <a:gd name="connsiteX7" fmla="*/ 0 w 772187"/>
                  <a:gd name="connsiteY7" fmla="*/ 1699747 h 3519171"/>
                  <a:gd name="connsiteX8" fmla="*/ 578827 w 772187"/>
                  <a:gd name="connsiteY8" fmla="*/ 87379 h 3519171"/>
                  <a:gd name="connsiteX9" fmla="*/ 658242 w 772187"/>
                  <a:gd name="connsiteY9" fmla="*/ 0 h 3519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2187" h="3519171">
                    <a:moveTo>
                      <a:pt x="658242" y="0"/>
                    </a:moveTo>
                    <a:lnTo>
                      <a:pt x="747743" y="84247"/>
                    </a:lnTo>
                    <a:lnTo>
                      <a:pt x="631790" y="211826"/>
                    </a:lnTo>
                    <a:cubicBezTo>
                      <a:pt x="278245" y="640225"/>
                      <a:pt x="65865" y="1189441"/>
                      <a:pt x="65865" y="1788261"/>
                    </a:cubicBezTo>
                    <a:cubicBezTo>
                      <a:pt x="65865" y="2387081"/>
                      <a:pt x="278245" y="2936298"/>
                      <a:pt x="631790" y="3364696"/>
                    </a:cubicBezTo>
                    <a:lnTo>
                      <a:pt x="772187" y="3519171"/>
                    </a:lnTo>
                    <a:lnTo>
                      <a:pt x="742427" y="3492123"/>
                    </a:lnTo>
                    <a:cubicBezTo>
                      <a:pt x="283718" y="3033414"/>
                      <a:pt x="0" y="2399714"/>
                      <a:pt x="0" y="1699747"/>
                    </a:cubicBezTo>
                    <a:cubicBezTo>
                      <a:pt x="1" y="1087278"/>
                      <a:pt x="217222" y="525542"/>
                      <a:pt x="578827" y="87379"/>
                    </a:cubicBezTo>
                    <a:lnTo>
                      <a:pt x="658242"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endParaRPr>
              </a:p>
            </p:txBody>
          </p:sp>
        </p:grpSp>
      </p:grpSp>
      <p:grpSp>
        <p:nvGrpSpPr>
          <p:cNvPr id="33" name="组合 32"/>
          <p:cNvGrpSpPr/>
          <p:nvPr/>
        </p:nvGrpSpPr>
        <p:grpSpPr>
          <a:xfrm>
            <a:off x="6618526" y="2420888"/>
            <a:ext cx="2296500" cy="2821754"/>
            <a:chOff x="2419262" y="2844226"/>
            <a:chExt cx="2296500" cy="2821754"/>
          </a:xfrm>
        </p:grpSpPr>
        <p:grpSp>
          <p:nvGrpSpPr>
            <p:cNvPr id="34" name="组合 33"/>
            <p:cNvGrpSpPr/>
            <p:nvPr/>
          </p:nvGrpSpPr>
          <p:grpSpPr>
            <a:xfrm>
              <a:off x="2840423" y="2844226"/>
              <a:ext cx="1687366" cy="2434441"/>
              <a:chOff x="3626388" y="2271369"/>
              <a:chExt cx="1687366" cy="2434441"/>
            </a:xfrm>
          </p:grpSpPr>
          <p:sp>
            <p:nvSpPr>
              <p:cNvPr id="38" name="矩形: 圆角 37"/>
              <p:cNvSpPr/>
              <p:nvPr/>
            </p:nvSpPr>
            <p:spPr bwMode="auto">
              <a:xfrm>
                <a:off x="3628861" y="2271369"/>
                <a:ext cx="1415330" cy="648728"/>
              </a:xfrm>
              <a:prstGeom prst="roundRect">
                <a:avLst>
                  <a:gd name="adj" fmla="val 50000"/>
                </a:avLst>
              </a:prstGeom>
              <a:solidFill>
                <a:schemeClr val="accent1"/>
              </a:solidFill>
              <a:ln w="9525" cap="flat" cmpd="sng" algn="ctr">
                <a:solidFill>
                  <a:schemeClr val="bg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39" name="TextBox 16"/>
              <p:cNvSpPr txBox="1"/>
              <p:nvPr/>
            </p:nvSpPr>
            <p:spPr>
              <a:xfrm>
                <a:off x="3710871" y="2400341"/>
                <a:ext cx="1330847" cy="369332"/>
              </a:xfrm>
              <a:prstGeom prst="rect">
                <a:avLst/>
              </a:prstGeom>
              <a:noFill/>
            </p:spPr>
            <p:txBody>
              <a:bodyPr wrap="square" rtlCol="0">
                <a:spAutoFit/>
              </a:bodyPr>
              <a:lstStyle/>
              <a:p>
                <a:r>
                  <a:rPr lang="zh-CN" altLang="en-US" b="1" dirty="0">
                    <a:solidFill>
                      <a:schemeClr val="bg2"/>
                    </a:solidFill>
                    <a:latin typeface="+mn-lt"/>
                    <a:ea typeface="+mn-ea"/>
                    <a:cs typeface="+mn-ea"/>
                    <a:sym typeface="+mn-lt"/>
                  </a:rPr>
                  <a:t>项目概述二</a:t>
                </a:r>
                <a:endParaRPr lang="en-US" altLang="zh-CN" b="1" dirty="0">
                  <a:solidFill>
                    <a:schemeClr val="bg2"/>
                  </a:solidFill>
                  <a:latin typeface="+mn-lt"/>
                  <a:ea typeface="+mn-ea"/>
                  <a:cs typeface="+mn-ea"/>
                  <a:sym typeface="+mn-lt"/>
                </a:endParaRPr>
              </a:p>
            </p:txBody>
          </p:sp>
          <p:sp>
            <p:nvSpPr>
              <p:cNvPr id="40" name="TextBox 17"/>
              <p:cNvSpPr txBox="1"/>
              <p:nvPr/>
            </p:nvSpPr>
            <p:spPr>
              <a:xfrm>
                <a:off x="3626388" y="3382371"/>
                <a:ext cx="1687366" cy="1323439"/>
              </a:xfrm>
              <a:prstGeom prst="rect">
                <a:avLst/>
              </a:prstGeom>
              <a:noFill/>
            </p:spPr>
            <p:txBody>
              <a:bodyPr wrap="square" rtlCol="0">
                <a:spAutoFit/>
              </a:bodyPr>
              <a:lstStyle/>
              <a:p>
                <a:pPr algn="ctr"/>
                <a:r>
                  <a:rPr lang="zh-CN" altLang="en-US" sz="1600" dirty="0">
                    <a:solidFill>
                      <a:schemeClr val="bg1"/>
                    </a:solidFill>
                    <a:latin typeface="+mn-lt"/>
                    <a:ea typeface="+mn-ea"/>
                    <a:cs typeface="+mn-ea"/>
                    <a:sym typeface="+mn-lt"/>
                  </a:rPr>
                  <a:t>本课题具有较高的学术研究价值，可以某某某研究提供相应的理论基础。</a:t>
                </a:r>
                <a:endParaRPr lang="zh-CN" altLang="en-US" sz="1200" dirty="0">
                  <a:solidFill>
                    <a:schemeClr val="bg1"/>
                  </a:solidFill>
                  <a:latin typeface="+mn-lt"/>
                  <a:ea typeface="+mn-ea"/>
                  <a:cs typeface="+mn-ea"/>
                  <a:sym typeface="+mn-lt"/>
                </a:endParaRPr>
              </a:p>
            </p:txBody>
          </p:sp>
        </p:grpSp>
        <p:grpSp>
          <p:nvGrpSpPr>
            <p:cNvPr id="35" name="组合 34"/>
            <p:cNvGrpSpPr/>
            <p:nvPr/>
          </p:nvGrpSpPr>
          <p:grpSpPr>
            <a:xfrm>
              <a:off x="2419262" y="3262675"/>
              <a:ext cx="2296500" cy="2403305"/>
              <a:chOff x="13799380" y="-1695085"/>
              <a:chExt cx="1265605" cy="3524929"/>
            </a:xfrm>
          </p:grpSpPr>
          <p:sp>
            <p:nvSpPr>
              <p:cNvPr id="36" name="任意多边形: 形状 35"/>
              <p:cNvSpPr/>
              <p:nvPr/>
            </p:nvSpPr>
            <p:spPr>
              <a:xfrm rot="939915" flipV="1">
                <a:off x="13799380" y="-1689327"/>
                <a:ext cx="849346" cy="3519171"/>
              </a:xfrm>
              <a:custGeom>
                <a:avLst/>
                <a:gdLst>
                  <a:gd name="connsiteX0" fmla="*/ 658242 w 772187"/>
                  <a:gd name="connsiteY0" fmla="*/ 0 h 3519171"/>
                  <a:gd name="connsiteX1" fmla="*/ 747743 w 772187"/>
                  <a:gd name="connsiteY1" fmla="*/ 84247 h 3519171"/>
                  <a:gd name="connsiteX2" fmla="*/ 631790 w 772187"/>
                  <a:gd name="connsiteY2" fmla="*/ 211826 h 3519171"/>
                  <a:gd name="connsiteX3" fmla="*/ 65865 w 772187"/>
                  <a:gd name="connsiteY3" fmla="*/ 1788261 h 3519171"/>
                  <a:gd name="connsiteX4" fmla="*/ 631790 w 772187"/>
                  <a:gd name="connsiteY4" fmla="*/ 3364696 h 3519171"/>
                  <a:gd name="connsiteX5" fmla="*/ 772187 w 772187"/>
                  <a:gd name="connsiteY5" fmla="*/ 3519171 h 3519171"/>
                  <a:gd name="connsiteX6" fmla="*/ 742427 w 772187"/>
                  <a:gd name="connsiteY6" fmla="*/ 3492123 h 3519171"/>
                  <a:gd name="connsiteX7" fmla="*/ 0 w 772187"/>
                  <a:gd name="connsiteY7" fmla="*/ 1699747 h 3519171"/>
                  <a:gd name="connsiteX8" fmla="*/ 578827 w 772187"/>
                  <a:gd name="connsiteY8" fmla="*/ 87379 h 3519171"/>
                  <a:gd name="connsiteX9" fmla="*/ 658242 w 772187"/>
                  <a:gd name="connsiteY9" fmla="*/ 0 h 3519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2187" h="3519171">
                    <a:moveTo>
                      <a:pt x="658242" y="0"/>
                    </a:moveTo>
                    <a:lnTo>
                      <a:pt x="747743" y="84247"/>
                    </a:lnTo>
                    <a:lnTo>
                      <a:pt x="631790" y="211826"/>
                    </a:lnTo>
                    <a:cubicBezTo>
                      <a:pt x="278245" y="640225"/>
                      <a:pt x="65865" y="1189441"/>
                      <a:pt x="65865" y="1788261"/>
                    </a:cubicBezTo>
                    <a:cubicBezTo>
                      <a:pt x="65865" y="2387081"/>
                      <a:pt x="278245" y="2936298"/>
                      <a:pt x="631790" y="3364696"/>
                    </a:cubicBezTo>
                    <a:lnTo>
                      <a:pt x="772187" y="3519171"/>
                    </a:lnTo>
                    <a:lnTo>
                      <a:pt x="742427" y="3492123"/>
                    </a:lnTo>
                    <a:cubicBezTo>
                      <a:pt x="283718" y="3033414"/>
                      <a:pt x="0" y="2399714"/>
                      <a:pt x="0" y="1699747"/>
                    </a:cubicBezTo>
                    <a:cubicBezTo>
                      <a:pt x="1" y="1087278"/>
                      <a:pt x="217222" y="525542"/>
                      <a:pt x="578827" y="87379"/>
                    </a:cubicBezTo>
                    <a:lnTo>
                      <a:pt x="658242"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endParaRPr>
              </a:p>
            </p:txBody>
          </p:sp>
          <p:sp>
            <p:nvSpPr>
              <p:cNvPr id="37" name="任意多边形: 形状 36"/>
              <p:cNvSpPr/>
              <p:nvPr/>
            </p:nvSpPr>
            <p:spPr>
              <a:xfrm rot="20660085" flipH="1" flipV="1">
                <a:off x="14215639" y="-1695085"/>
                <a:ext cx="849346" cy="3519171"/>
              </a:xfrm>
              <a:custGeom>
                <a:avLst/>
                <a:gdLst>
                  <a:gd name="connsiteX0" fmla="*/ 658242 w 772187"/>
                  <a:gd name="connsiteY0" fmla="*/ 0 h 3519171"/>
                  <a:gd name="connsiteX1" fmla="*/ 747743 w 772187"/>
                  <a:gd name="connsiteY1" fmla="*/ 84247 h 3519171"/>
                  <a:gd name="connsiteX2" fmla="*/ 631790 w 772187"/>
                  <a:gd name="connsiteY2" fmla="*/ 211826 h 3519171"/>
                  <a:gd name="connsiteX3" fmla="*/ 65865 w 772187"/>
                  <a:gd name="connsiteY3" fmla="*/ 1788261 h 3519171"/>
                  <a:gd name="connsiteX4" fmla="*/ 631790 w 772187"/>
                  <a:gd name="connsiteY4" fmla="*/ 3364696 h 3519171"/>
                  <a:gd name="connsiteX5" fmla="*/ 772187 w 772187"/>
                  <a:gd name="connsiteY5" fmla="*/ 3519171 h 3519171"/>
                  <a:gd name="connsiteX6" fmla="*/ 742427 w 772187"/>
                  <a:gd name="connsiteY6" fmla="*/ 3492123 h 3519171"/>
                  <a:gd name="connsiteX7" fmla="*/ 0 w 772187"/>
                  <a:gd name="connsiteY7" fmla="*/ 1699747 h 3519171"/>
                  <a:gd name="connsiteX8" fmla="*/ 578827 w 772187"/>
                  <a:gd name="connsiteY8" fmla="*/ 87379 h 3519171"/>
                  <a:gd name="connsiteX9" fmla="*/ 658242 w 772187"/>
                  <a:gd name="connsiteY9" fmla="*/ 0 h 3519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2187" h="3519171">
                    <a:moveTo>
                      <a:pt x="658242" y="0"/>
                    </a:moveTo>
                    <a:lnTo>
                      <a:pt x="747743" y="84247"/>
                    </a:lnTo>
                    <a:lnTo>
                      <a:pt x="631790" y="211826"/>
                    </a:lnTo>
                    <a:cubicBezTo>
                      <a:pt x="278245" y="640225"/>
                      <a:pt x="65865" y="1189441"/>
                      <a:pt x="65865" y="1788261"/>
                    </a:cubicBezTo>
                    <a:cubicBezTo>
                      <a:pt x="65865" y="2387081"/>
                      <a:pt x="278245" y="2936298"/>
                      <a:pt x="631790" y="3364696"/>
                    </a:cubicBezTo>
                    <a:lnTo>
                      <a:pt x="772187" y="3519171"/>
                    </a:lnTo>
                    <a:lnTo>
                      <a:pt x="742427" y="3492123"/>
                    </a:lnTo>
                    <a:cubicBezTo>
                      <a:pt x="283718" y="3033414"/>
                      <a:pt x="0" y="2399714"/>
                      <a:pt x="0" y="1699747"/>
                    </a:cubicBezTo>
                    <a:cubicBezTo>
                      <a:pt x="1" y="1087278"/>
                      <a:pt x="217222" y="525542"/>
                      <a:pt x="578827" y="87379"/>
                    </a:cubicBezTo>
                    <a:lnTo>
                      <a:pt x="658242"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endParaRPr>
              </a:p>
            </p:txBody>
          </p:sp>
        </p:grpSp>
      </p:grpSp>
      <p:grpSp>
        <p:nvGrpSpPr>
          <p:cNvPr id="41" name="组合 40"/>
          <p:cNvGrpSpPr/>
          <p:nvPr/>
        </p:nvGrpSpPr>
        <p:grpSpPr>
          <a:xfrm>
            <a:off x="9051503" y="2420888"/>
            <a:ext cx="2296500" cy="2821754"/>
            <a:chOff x="2419262" y="2844226"/>
            <a:chExt cx="2296500" cy="2821754"/>
          </a:xfrm>
        </p:grpSpPr>
        <p:grpSp>
          <p:nvGrpSpPr>
            <p:cNvPr id="43" name="组合 42"/>
            <p:cNvGrpSpPr/>
            <p:nvPr/>
          </p:nvGrpSpPr>
          <p:grpSpPr>
            <a:xfrm>
              <a:off x="2840423" y="2844226"/>
              <a:ext cx="1687366" cy="2434441"/>
              <a:chOff x="3626388" y="2271369"/>
              <a:chExt cx="1687366" cy="2434441"/>
            </a:xfrm>
          </p:grpSpPr>
          <p:sp>
            <p:nvSpPr>
              <p:cNvPr id="52" name="矩形: 圆角 51"/>
              <p:cNvSpPr/>
              <p:nvPr/>
            </p:nvSpPr>
            <p:spPr bwMode="auto">
              <a:xfrm>
                <a:off x="3628861" y="2271369"/>
                <a:ext cx="1415330" cy="648728"/>
              </a:xfrm>
              <a:prstGeom prst="roundRect">
                <a:avLst>
                  <a:gd name="adj" fmla="val 50000"/>
                </a:avLst>
              </a:prstGeom>
              <a:solidFill>
                <a:schemeClr val="accent1"/>
              </a:solidFill>
              <a:ln w="9525" cap="flat" cmpd="sng" algn="ctr">
                <a:solidFill>
                  <a:schemeClr val="bg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53" name="TextBox 16"/>
              <p:cNvSpPr txBox="1"/>
              <p:nvPr/>
            </p:nvSpPr>
            <p:spPr>
              <a:xfrm>
                <a:off x="3710871" y="2400341"/>
                <a:ext cx="1330847" cy="369332"/>
              </a:xfrm>
              <a:prstGeom prst="rect">
                <a:avLst/>
              </a:prstGeom>
              <a:noFill/>
            </p:spPr>
            <p:txBody>
              <a:bodyPr wrap="square" rtlCol="0">
                <a:spAutoFit/>
              </a:bodyPr>
              <a:lstStyle/>
              <a:p>
                <a:r>
                  <a:rPr lang="zh-CN" altLang="en-US" b="1" dirty="0">
                    <a:solidFill>
                      <a:schemeClr val="bg2"/>
                    </a:solidFill>
                    <a:latin typeface="+mn-lt"/>
                    <a:ea typeface="+mn-ea"/>
                    <a:cs typeface="+mn-ea"/>
                    <a:sym typeface="+mn-lt"/>
                  </a:rPr>
                  <a:t>项目概述三</a:t>
                </a:r>
                <a:endParaRPr lang="en-US" altLang="zh-CN" b="1" dirty="0">
                  <a:solidFill>
                    <a:schemeClr val="bg2"/>
                  </a:solidFill>
                  <a:latin typeface="+mn-lt"/>
                  <a:ea typeface="+mn-ea"/>
                  <a:cs typeface="+mn-ea"/>
                  <a:sym typeface="+mn-lt"/>
                </a:endParaRPr>
              </a:p>
            </p:txBody>
          </p:sp>
          <p:sp>
            <p:nvSpPr>
              <p:cNvPr id="56" name="TextBox 17"/>
              <p:cNvSpPr txBox="1"/>
              <p:nvPr/>
            </p:nvSpPr>
            <p:spPr>
              <a:xfrm>
                <a:off x="3626388" y="3382371"/>
                <a:ext cx="1687366" cy="1323439"/>
              </a:xfrm>
              <a:prstGeom prst="rect">
                <a:avLst/>
              </a:prstGeom>
              <a:noFill/>
            </p:spPr>
            <p:txBody>
              <a:bodyPr wrap="square" rtlCol="0">
                <a:spAutoFit/>
              </a:bodyPr>
              <a:lstStyle/>
              <a:p>
                <a:pPr algn="ctr"/>
                <a:r>
                  <a:rPr lang="zh-CN" altLang="en-US" sz="1600" dirty="0">
                    <a:solidFill>
                      <a:schemeClr val="bg1"/>
                    </a:solidFill>
                    <a:latin typeface="+mn-lt"/>
                    <a:ea typeface="+mn-ea"/>
                    <a:cs typeface="+mn-ea"/>
                    <a:sym typeface="+mn-lt"/>
                  </a:rPr>
                  <a:t>本课题具有较高的学术研究价值，可以某某某研究提供相应的理论基础。</a:t>
                </a:r>
                <a:endParaRPr lang="zh-CN" altLang="en-US" sz="1200" dirty="0">
                  <a:solidFill>
                    <a:schemeClr val="bg1"/>
                  </a:solidFill>
                  <a:latin typeface="+mn-lt"/>
                  <a:ea typeface="+mn-ea"/>
                  <a:cs typeface="+mn-ea"/>
                  <a:sym typeface="+mn-lt"/>
                </a:endParaRPr>
              </a:p>
            </p:txBody>
          </p:sp>
        </p:grpSp>
        <p:grpSp>
          <p:nvGrpSpPr>
            <p:cNvPr id="47" name="组合 46"/>
            <p:cNvGrpSpPr/>
            <p:nvPr/>
          </p:nvGrpSpPr>
          <p:grpSpPr>
            <a:xfrm>
              <a:off x="2419262" y="3262675"/>
              <a:ext cx="2296500" cy="2403305"/>
              <a:chOff x="13799380" y="-1695085"/>
              <a:chExt cx="1265605" cy="3524929"/>
            </a:xfrm>
          </p:grpSpPr>
          <p:sp>
            <p:nvSpPr>
              <p:cNvPr id="48" name="任意多边形: 形状 47"/>
              <p:cNvSpPr/>
              <p:nvPr/>
            </p:nvSpPr>
            <p:spPr>
              <a:xfrm rot="939915" flipV="1">
                <a:off x="13799380" y="-1689327"/>
                <a:ext cx="849346" cy="3519171"/>
              </a:xfrm>
              <a:custGeom>
                <a:avLst/>
                <a:gdLst>
                  <a:gd name="connsiteX0" fmla="*/ 658242 w 772187"/>
                  <a:gd name="connsiteY0" fmla="*/ 0 h 3519171"/>
                  <a:gd name="connsiteX1" fmla="*/ 747743 w 772187"/>
                  <a:gd name="connsiteY1" fmla="*/ 84247 h 3519171"/>
                  <a:gd name="connsiteX2" fmla="*/ 631790 w 772187"/>
                  <a:gd name="connsiteY2" fmla="*/ 211826 h 3519171"/>
                  <a:gd name="connsiteX3" fmla="*/ 65865 w 772187"/>
                  <a:gd name="connsiteY3" fmla="*/ 1788261 h 3519171"/>
                  <a:gd name="connsiteX4" fmla="*/ 631790 w 772187"/>
                  <a:gd name="connsiteY4" fmla="*/ 3364696 h 3519171"/>
                  <a:gd name="connsiteX5" fmla="*/ 772187 w 772187"/>
                  <a:gd name="connsiteY5" fmla="*/ 3519171 h 3519171"/>
                  <a:gd name="connsiteX6" fmla="*/ 742427 w 772187"/>
                  <a:gd name="connsiteY6" fmla="*/ 3492123 h 3519171"/>
                  <a:gd name="connsiteX7" fmla="*/ 0 w 772187"/>
                  <a:gd name="connsiteY7" fmla="*/ 1699747 h 3519171"/>
                  <a:gd name="connsiteX8" fmla="*/ 578827 w 772187"/>
                  <a:gd name="connsiteY8" fmla="*/ 87379 h 3519171"/>
                  <a:gd name="connsiteX9" fmla="*/ 658242 w 772187"/>
                  <a:gd name="connsiteY9" fmla="*/ 0 h 3519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2187" h="3519171">
                    <a:moveTo>
                      <a:pt x="658242" y="0"/>
                    </a:moveTo>
                    <a:lnTo>
                      <a:pt x="747743" y="84247"/>
                    </a:lnTo>
                    <a:lnTo>
                      <a:pt x="631790" y="211826"/>
                    </a:lnTo>
                    <a:cubicBezTo>
                      <a:pt x="278245" y="640225"/>
                      <a:pt x="65865" y="1189441"/>
                      <a:pt x="65865" y="1788261"/>
                    </a:cubicBezTo>
                    <a:cubicBezTo>
                      <a:pt x="65865" y="2387081"/>
                      <a:pt x="278245" y="2936298"/>
                      <a:pt x="631790" y="3364696"/>
                    </a:cubicBezTo>
                    <a:lnTo>
                      <a:pt x="772187" y="3519171"/>
                    </a:lnTo>
                    <a:lnTo>
                      <a:pt x="742427" y="3492123"/>
                    </a:lnTo>
                    <a:cubicBezTo>
                      <a:pt x="283718" y="3033414"/>
                      <a:pt x="0" y="2399714"/>
                      <a:pt x="0" y="1699747"/>
                    </a:cubicBezTo>
                    <a:cubicBezTo>
                      <a:pt x="1" y="1087278"/>
                      <a:pt x="217222" y="525542"/>
                      <a:pt x="578827" y="87379"/>
                    </a:cubicBezTo>
                    <a:lnTo>
                      <a:pt x="658242"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endParaRPr>
              </a:p>
            </p:txBody>
          </p:sp>
          <p:sp>
            <p:nvSpPr>
              <p:cNvPr id="49" name="任意多边形: 形状 48"/>
              <p:cNvSpPr/>
              <p:nvPr/>
            </p:nvSpPr>
            <p:spPr>
              <a:xfrm rot="20660085" flipH="1" flipV="1">
                <a:off x="14215639" y="-1695085"/>
                <a:ext cx="849346" cy="3519171"/>
              </a:xfrm>
              <a:custGeom>
                <a:avLst/>
                <a:gdLst>
                  <a:gd name="connsiteX0" fmla="*/ 658242 w 772187"/>
                  <a:gd name="connsiteY0" fmla="*/ 0 h 3519171"/>
                  <a:gd name="connsiteX1" fmla="*/ 747743 w 772187"/>
                  <a:gd name="connsiteY1" fmla="*/ 84247 h 3519171"/>
                  <a:gd name="connsiteX2" fmla="*/ 631790 w 772187"/>
                  <a:gd name="connsiteY2" fmla="*/ 211826 h 3519171"/>
                  <a:gd name="connsiteX3" fmla="*/ 65865 w 772187"/>
                  <a:gd name="connsiteY3" fmla="*/ 1788261 h 3519171"/>
                  <a:gd name="connsiteX4" fmla="*/ 631790 w 772187"/>
                  <a:gd name="connsiteY4" fmla="*/ 3364696 h 3519171"/>
                  <a:gd name="connsiteX5" fmla="*/ 772187 w 772187"/>
                  <a:gd name="connsiteY5" fmla="*/ 3519171 h 3519171"/>
                  <a:gd name="connsiteX6" fmla="*/ 742427 w 772187"/>
                  <a:gd name="connsiteY6" fmla="*/ 3492123 h 3519171"/>
                  <a:gd name="connsiteX7" fmla="*/ 0 w 772187"/>
                  <a:gd name="connsiteY7" fmla="*/ 1699747 h 3519171"/>
                  <a:gd name="connsiteX8" fmla="*/ 578827 w 772187"/>
                  <a:gd name="connsiteY8" fmla="*/ 87379 h 3519171"/>
                  <a:gd name="connsiteX9" fmla="*/ 658242 w 772187"/>
                  <a:gd name="connsiteY9" fmla="*/ 0 h 3519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2187" h="3519171">
                    <a:moveTo>
                      <a:pt x="658242" y="0"/>
                    </a:moveTo>
                    <a:lnTo>
                      <a:pt x="747743" y="84247"/>
                    </a:lnTo>
                    <a:lnTo>
                      <a:pt x="631790" y="211826"/>
                    </a:lnTo>
                    <a:cubicBezTo>
                      <a:pt x="278245" y="640225"/>
                      <a:pt x="65865" y="1189441"/>
                      <a:pt x="65865" y="1788261"/>
                    </a:cubicBezTo>
                    <a:cubicBezTo>
                      <a:pt x="65865" y="2387081"/>
                      <a:pt x="278245" y="2936298"/>
                      <a:pt x="631790" y="3364696"/>
                    </a:cubicBezTo>
                    <a:lnTo>
                      <a:pt x="772187" y="3519171"/>
                    </a:lnTo>
                    <a:lnTo>
                      <a:pt x="742427" y="3492123"/>
                    </a:lnTo>
                    <a:cubicBezTo>
                      <a:pt x="283718" y="3033414"/>
                      <a:pt x="0" y="2399714"/>
                      <a:pt x="0" y="1699747"/>
                    </a:cubicBezTo>
                    <a:cubicBezTo>
                      <a:pt x="1" y="1087278"/>
                      <a:pt x="217222" y="525542"/>
                      <a:pt x="578827" y="87379"/>
                    </a:cubicBezTo>
                    <a:lnTo>
                      <a:pt x="658242"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endParaRPr>
              </a:p>
            </p:txBody>
          </p:sp>
        </p:grpSp>
      </p:grpSp>
      <p:pic>
        <p:nvPicPr>
          <p:cNvPr id="6" name="图片 5" descr="图片包含 图形用户界面&#10;&#10;描述已自动生成"/>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527" y="1772816"/>
            <a:ext cx="3746002" cy="3746002"/>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00">
        <p15:prstTrans prst="wind"/>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750" fill="hold"/>
                                        <p:tgtEl>
                                          <p:spTgt spid="6"/>
                                        </p:tgtEl>
                                        <p:attrNameLst>
                                          <p:attrName>ppt_w</p:attrName>
                                        </p:attrNameLst>
                                      </p:cBhvr>
                                      <p:tavLst>
                                        <p:tav tm="0">
                                          <p:val>
                                            <p:fltVal val="0"/>
                                          </p:val>
                                        </p:tav>
                                        <p:tav tm="100000">
                                          <p:val>
                                            <p:strVal val="#ppt_w"/>
                                          </p:val>
                                        </p:tav>
                                      </p:tavLst>
                                    </p:anim>
                                    <p:anim calcmode="lin" valueType="num">
                                      <p:cBhvr>
                                        <p:cTn id="8" dur="750" fill="hold"/>
                                        <p:tgtEl>
                                          <p:spTgt spid="6"/>
                                        </p:tgtEl>
                                        <p:attrNameLst>
                                          <p:attrName>ppt_h</p:attrName>
                                        </p:attrNameLst>
                                      </p:cBhvr>
                                      <p:tavLst>
                                        <p:tav tm="0">
                                          <p:val>
                                            <p:fltVal val="0"/>
                                          </p:val>
                                        </p:tav>
                                        <p:tav tm="100000">
                                          <p:val>
                                            <p:strVal val="#ppt_h"/>
                                          </p:val>
                                        </p:tav>
                                      </p:tavLst>
                                    </p:anim>
                                    <p:animEffect transition="in" filter="fade">
                                      <p:cBhvr>
                                        <p:cTn id="9" dur="750"/>
                                        <p:tgtEl>
                                          <p:spTgt spid="6"/>
                                        </p:tgtEl>
                                      </p:cBhvr>
                                    </p:animEffect>
                                  </p:childTnLst>
                                </p:cTn>
                              </p:par>
                            </p:childTnLst>
                          </p:cTn>
                        </p:par>
                        <p:par>
                          <p:cTn id="10" fill="hold">
                            <p:stCondLst>
                              <p:cond delay="1000"/>
                            </p:stCondLst>
                            <p:childTnLst>
                              <p:par>
                                <p:cTn id="11" presetID="16" presetClass="entr" presetSubtype="21"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750"/>
                                        <p:tgtEl>
                                          <p:spTgt spid="3"/>
                                        </p:tgtEl>
                                      </p:cBhvr>
                                    </p:animEffect>
                                  </p:childTnLst>
                                </p:cTn>
                              </p:par>
                            </p:childTnLst>
                          </p:cTn>
                        </p:par>
                        <p:par>
                          <p:cTn id="14" fill="hold">
                            <p:stCondLst>
                              <p:cond delay="2000"/>
                            </p:stCondLst>
                            <p:childTnLst>
                              <p:par>
                                <p:cTn id="15" presetID="16" presetClass="entr" presetSubtype="21"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barn(inVertical)">
                                      <p:cBhvr>
                                        <p:cTn id="17" dur="750"/>
                                        <p:tgtEl>
                                          <p:spTgt spid="33"/>
                                        </p:tgtEl>
                                      </p:cBhvr>
                                    </p:animEffect>
                                  </p:childTnLst>
                                </p:cTn>
                              </p:par>
                            </p:childTnLst>
                          </p:cTn>
                        </p:par>
                        <p:par>
                          <p:cTn id="18" fill="hold">
                            <p:stCondLst>
                              <p:cond delay="3000"/>
                            </p:stCondLst>
                            <p:childTnLst>
                              <p:par>
                                <p:cTn id="19" presetID="16" presetClass="entr" presetSubtype="21" fill="hold" nodeType="after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barn(inVertical)">
                                      <p:cBhvr>
                                        <p:cTn id="21" dur="75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93669" y="2274585"/>
            <a:ext cx="4421296" cy="3696735"/>
            <a:chOff x="520453" y="1954351"/>
            <a:chExt cx="6322036" cy="5285981"/>
          </a:xfrm>
        </p:grpSpPr>
        <p:grpSp>
          <p:nvGrpSpPr>
            <p:cNvPr id="25" name="组合 24"/>
            <p:cNvGrpSpPr/>
            <p:nvPr/>
          </p:nvGrpSpPr>
          <p:grpSpPr>
            <a:xfrm>
              <a:off x="1049119" y="2242915"/>
              <a:ext cx="5793370" cy="4483246"/>
              <a:chOff x="1049119" y="2242915"/>
              <a:chExt cx="5793370" cy="4483246"/>
            </a:xfrm>
          </p:grpSpPr>
          <p:cxnSp>
            <p:nvCxnSpPr>
              <p:cNvPr id="27" name="直线连接符 27"/>
              <p:cNvCxnSpPr/>
              <p:nvPr/>
            </p:nvCxnSpPr>
            <p:spPr>
              <a:xfrm>
                <a:off x="4350754" y="2242915"/>
                <a:ext cx="2491730" cy="0"/>
              </a:xfrm>
              <a:prstGeom prst="line">
                <a:avLst/>
              </a:prstGeom>
              <a:ln w="12700" cmpd="sng">
                <a:solidFill>
                  <a:schemeClr val="accent1"/>
                </a:solidFill>
                <a:prstDash val="dot"/>
              </a:ln>
              <a:effectLst/>
            </p:spPr>
            <p:style>
              <a:lnRef idx="2">
                <a:schemeClr val="accent1"/>
              </a:lnRef>
              <a:fillRef idx="0">
                <a:schemeClr val="accent1"/>
              </a:fillRef>
              <a:effectRef idx="1">
                <a:schemeClr val="accent1"/>
              </a:effectRef>
              <a:fontRef idx="minor">
                <a:schemeClr val="tx1"/>
              </a:fontRef>
            </p:style>
          </p:cxnSp>
          <p:cxnSp>
            <p:nvCxnSpPr>
              <p:cNvPr id="28" name="直线连接符 28"/>
              <p:cNvCxnSpPr/>
              <p:nvPr/>
            </p:nvCxnSpPr>
            <p:spPr>
              <a:xfrm>
                <a:off x="4749469" y="3306822"/>
                <a:ext cx="2093012" cy="0"/>
              </a:xfrm>
              <a:prstGeom prst="line">
                <a:avLst/>
              </a:prstGeom>
              <a:ln w="12700" cmpd="sng">
                <a:solidFill>
                  <a:schemeClr val="accent1"/>
                </a:solidFill>
                <a:prstDash val="dot"/>
              </a:ln>
              <a:effectLst/>
            </p:spPr>
            <p:style>
              <a:lnRef idx="2">
                <a:schemeClr val="accent1"/>
              </a:lnRef>
              <a:fillRef idx="0">
                <a:schemeClr val="accent1"/>
              </a:fillRef>
              <a:effectRef idx="1">
                <a:schemeClr val="accent1"/>
              </a:effectRef>
              <a:fontRef idx="minor">
                <a:schemeClr val="tx1"/>
              </a:fontRef>
            </p:style>
          </p:cxnSp>
          <p:cxnSp>
            <p:nvCxnSpPr>
              <p:cNvPr id="29" name="直线连接符 30"/>
              <p:cNvCxnSpPr/>
              <p:nvPr/>
            </p:nvCxnSpPr>
            <p:spPr>
              <a:xfrm>
                <a:off x="4350754" y="4475100"/>
                <a:ext cx="2491730" cy="0"/>
              </a:xfrm>
              <a:prstGeom prst="line">
                <a:avLst/>
              </a:prstGeom>
              <a:ln w="12700" cmpd="sng">
                <a:solidFill>
                  <a:schemeClr val="accent1"/>
                </a:solidFill>
                <a:prstDash val="dot"/>
              </a:ln>
              <a:effectLst/>
            </p:spPr>
            <p:style>
              <a:lnRef idx="2">
                <a:schemeClr val="accent1"/>
              </a:lnRef>
              <a:fillRef idx="0">
                <a:schemeClr val="accent1"/>
              </a:fillRef>
              <a:effectRef idx="1">
                <a:schemeClr val="accent1"/>
              </a:effectRef>
              <a:fontRef idx="minor">
                <a:schemeClr val="tx1"/>
              </a:fontRef>
            </p:style>
          </p:cxnSp>
          <p:cxnSp>
            <p:nvCxnSpPr>
              <p:cNvPr id="30" name="直线连接符 31"/>
              <p:cNvCxnSpPr/>
              <p:nvPr/>
            </p:nvCxnSpPr>
            <p:spPr>
              <a:xfrm>
                <a:off x="4043677" y="5569993"/>
                <a:ext cx="2798812" cy="0"/>
              </a:xfrm>
              <a:prstGeom prst="line">
                <a:avLst/>
              </a:prstGeom>
              <a:ln w="12700" cmpd="sng">
                <a:solidFill>
                  <a:schemeClr val="accent1"/>
                </a:solidFill>
                <a:prstDash val="dot"/>
              </a:ln>
              <a:effectLst/>
            </p:spPr>
            <p:style>
              <a:lnRef idx="2">
                <a:schemeClr val="accent1"/>
              </a:lnRef>
              <a:fillRef idx="0">
                <a:schemeClr val="accent1"/>
              </a:fillRef>
              <a:effectRef idx="1">
                <a:schemeClr val="accent1"/>
              </a:effectRef>
              <a:fontRef idx="minor">
                <a:schemeClr val="tx1"/>
              </a:fontRef>
            </p:style>
          </p:cxnSp>
          <p:sp>
            <p:nvSpPr>
              <p:cNvPr id="31" name="椭圆 30"/>
              <p:cNvSpPr>
                <a:spLocks noChangeAspect="1"/>
              </p:cNvSpPr>
              <p:nvPr/>
            </p:nvSpPr>
            <p:spPr>
              <a:xfrm>
                <a:off x="1313430" y="2747243"/>
                <a:ext cx="3700391" cy="3700188"/>
              </a:xfrm>
              <a:prstGeom prst="ellipse">
                <a:avLst/>
              </a:pr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256" tIns="48124" rIns="96256" bIns="48124" rtlCol="0" anchor="ctr"/>
              <a:lstStyle/>
              <a:p>
                <a:pPr algn="ctr" defTabSz="962025" fontAlgn="auto">
                  <a:spcBef>
                    <a:spcPts val="0"/>
                  </a:spcBef>
                  <a:spcAft>
                    <a:spcPts val="0"/>
                  </a:spcAft>
                </a:pPr>
                <a:endParaRPr lang="zh-CN" altLang="en-US" sz="3400">
                  <a:solidFill>
                    <a:srgbClr val="1F1F1F"/>
                  </a:solidFill>
                  <a:cs typeface="+mn-ea"/>
                  <a:sym typeface="+mn-lt"/>
                </a:endParaRPr>
              </a:p>
            </p:txBody>
          </p:sp>
          <p:sp>
            <p:nvSpPr>
              <p:cNvPr id="32" name="椭圆 31"/>
              <p:cNvSpPr>
                <a:spLocks noChangeAspect="1"/>
              </p:cNvSpPr>
              <p:nvPr/>
            </p:nvSpPr>
            <p:spPr>
              <a:xfrm>
                <a:off x="1724548" y="3158372"/>
                <a:ext cx="2878082" cy="2877924"/>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256" tIns="48124" rIns="96256" bIns="48124" rtlCol="0" anchor="ctr"/>
              <a:lstStyle/>
              <a:p>
                <a:pPr algn="ctr" defTabSz="962025" fontAlgn="auto">
                  <a:spcBef>
                    <a:spcPts val="0"/>
                  </a:spcBef>
                  <a:spcAft>
                    <a:spcPts val="0"/>
                  </a:spcAft>
                </a:pPr>
                <a:endParaRPr lang="zh-CN" altLang="en-US" sz="3400" dirty="0">
                  <a:solidFill>
                    <a:srgbClr val="1F1F1F"/>
                  </a:solidFill>
                  <a:cs typeface="+mn-ea"/>
                  <a:sym typeface="+mn-lt"/>
                </a:endParaRPr>
              </a:p>
            </p:txBody>
          </p:sp>
          <p:sp>
            <p:nvSpPr>
              <p:cNvPr id="33" name="椭圆 32"/>
              <p:cNvSpPr>
                <a:spLocks noChangeAspect="1"/>
              </p:cNvSpPr>
              <p:nvPr/>
            </p:nvSpPr>
            <p:spPr>
              <a:xfrm>
                <a:off x="2135741" y="3569507"/>
                <a:ext cx="2055773" cy="2055660"/>
              </a:xfrm>
              <a:prstGeom prst="ellips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256" tIns="48124" rIns="96256" bIns="48124" rtlCol="0" anchor="ctr"/>
              <a:lstStyle/>
              <a:p>
                <a:pPr algn="ctr" defTabSz="962025" fontAlgn="auto">
                  <a:spcBef>
                    <a:spcPts val="0"/>
                  </a:spcBef>
                  <a:spcAft>
                    <a:spcPts val="0"/>
                  </a:spcAft>
                </a:pPr>
                <a:endParaRPr lang="zh-CN" altLang="en-US" sz="3400">
                  <a:solidFill>
                    <a:srgbClr val="1F1F1F"/>
                  </a:solidFill>
                  <a:cs typeface="+mn-ea"/>
                  <a:sym typeface="+mn-lt"/>
                </a:endParaRPr>
              </a:p>
            </p:txBody>
          </p:sp>
          <p:sp>
            <p:nvSpPr>
              <p:cNvPr id="34" name="椭圆 33"/>
              <p:cNvSpPr>
                <a:spLocks noChangeAspect="1"/>
              </p:cNvSpPr>
              <p:nvPr/>
            </p:nvSpPr>
            <p:spPr>
              <a:xfrm>
                <a:off x="2546859" y="3980643"/>
                <a:ext cx="1233464" cy="1233396"/>
              </a:xfrm>
              <a:prstGeom prst="ellipse">
                <a:avLst/>
              </a:prstGeom>
              <a:solidFill>
                <a:schemeClr val="bg1">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256" tIns="48124" rIns="96256" bIns="48124" rtlCol="0" anchor="ctr"/>
              <a:lstStyle/>
              <a:p>
                <a:pPr algn="ctr" defTabSz="962025" fontAlgn="auto">
                  <a:spcBef>
                    <a:spcPts val="0"/>
                  </a:spcBef>
                  <a:spcAft>
                    <a:spcPts val="0"/>
                  </a:spcAft>
                </a:pPr>
                <a:endParaRPr lang="zh-CN" altLang="en-US" sz="3400">
                  <a:solidFill>
                    <a:srgbClr val="1F1F1F"/>
                  </a:solidFill>
                  <a:cs typeface="+mn-ea"/>
                  <a:sym typeface="+mn-lt"/>
                </a:endParaRPr>
              </a:p>
            </p:txBody>
          </p:sp>
          <p:sp>
            <p:nvSpPr>
              <p:cNvPr id="36" name="饼形 8"/>
              <p:cNvSpPr>
                <a:spLocks noChangeAspect="1"/>
              </p:cNvSpPr>
              <p:nvPr/>
            </p:nvSpPr>
            <p:spPr>
              <a:xfrm>
                <a:off x="1049119" y="2497376"/>
                <a:ext cx="4229017" cy="4228785"/>
              </a:xfrm>
              <a:prstGeom prst="pie">
                <a:avLst>
                  <a:gd name="adj1" fmla="val 18800821"/>
                  <a:gd name="adj2" fmla="val 2048707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6256" tIns="48124" rIns="96256" bIns="48124" rtlCol="0" anchor="ctr"/>
              <a:lstStyle/>
              <a:p>
                <a:pPr algn="ctr" defTabSz="962025" fontAlgn="auto">
                  <a:spcBef>
                    <a:spcPts val="0"/>
                  </a:spcBef>
                  <a:spcAft>
                    <a:spcPts val="0"/>
                  </a:spcAft>
                </a:pPr>
                <a:endParaRPr lang="zh-CN" altLang="en-US" sz="3400">
                  <a:solidFill>
                    <a:srgbClr val="1F1F1F"/>
                  </a:solidFill>
                  <a:cs typeface="+mn-ea"/>
                  <a:sym typeface="+mn-lt"/>
                </a:endParaRPr>
              </a:p>
            </p:txBody>
          </p:sp>
          <p:sp>
            <p:nvSpPr>
              <p:cNvPr id="37" name="饼形 9"/>
              <p:cNvSpPr>
                <a:spLocks noChangeAspect="1"/>
              </p:cNvSpPr>
              <p:nvPr/>
            </p:nvSpPr>
            <p:spPr>
              <a:xfrm>
                <a:off x="1568786" y="3029405"/>
                <a:ext cx="3171763" cy="3171589"/>
              </a:xfrm>
              <a:prstGeom prst="pie">
                <a:avLst>
                  <a:gd name="adj1" fmla="val 21086868"/>
                  <a:gd name="adj2" fmla="val 177286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256" tIns="48124" rIns="96256" bIns="48124" rtlCol="0" anchor="ctr"/>
              <a:lstStyle/>
              <a:p>
                <a:pPr algn="ctr" defTabSz="962025" fontAlgn="auto">
                  <a:spcBef>
                    <a:spcPts val="0"/>
                  </a:spcBef>
                  <a:spcAft>
                    <a:spcPts val="0"/>
                  </a:spcAft>
                </a:pPr>
                <a:endParaRPr lang="zh-CN" altLang="en-US" sz="3400" dirty="0">
                  <a:solidFill>
                    <a:srgbClr val="1F1F1F"/>
                  </a:solidFill>
                  <a:cs typeface="+mn-ea"/>
                  <a:sym typeface="+mn-lt"/>
                </a:endParaRPr>
              </a:p>
            </p:txBody>
          </p:sp>
          <p:sp>
            <p:nvSpPr>
              <p:cNvPr id="38" name="饼形 10"/>
              <p:cNvSpPr>
                <a:spLocks noChangeAspect="1"/>
              </p:cNvSpPr>
              <p:nvPr/>
            </p:nvSpPr>
            <p:spPr>
              <a:xfrm>
                <a:off x="1842027" y="3311566"/>
                <a:ext cx="2643137" cy="2642990"/>
              </a:xfrm>
              <a:prstGeom prst="pie">
                <a:avLst>
                  <a:gd name="adj1" fmla="val 2573177"/>
                  <a:gd name="adj2" fmla="val 630420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6256" tIns="48124" rIns="96256" bIns="48124" rtlCol="0" anchor="ctr"/>
              <a:lstStyle/>
              <a:p>
                <a:pPr algn="ctr" defTabSz="962025" fontAlgn="auto">
                  <a:spcBef>
                    <a:spcPts val="0"/>
                  </a:spcBef>
                  <a:spcAft>
                    <a:spcPts val="0"/>
                  </a:spcAft>
                </a:pPr>
                <a:endParaRPr lang="zh-CN" altLang="en-US" sz="3400">
                  <a:solidFill>
                    <a:srgbClr val="1F1F1F"/>
                  </a:solidFill>
                  <a:cs typeface="+mn-ea"/>
                  <a:sym typeface="+mn-lt"/>
                </a:endParaRPr>
              </a:p>
            </p:txBody>
          </p:sp>
        </p:grpSp>
        <p:sp>
          <p:nvSpPr>
            <p:cNvPr id="26" name="饼形 7"/>
            <p:cNvSpPr>
              <a:spLocks noChangeAspect="1"/>
            </p:cNvSpPr>
            <p:nvPr/>
          </p:nvSpPr>
          <p:spPr>
            <a:xfrm>
              <a:off x="520453" y="1954351"/>
              <a:ext cx="5286271" cy="5285981"/>
            </a:xfrm>
            <a:prstGeom prst="pie">
              <a:avLst>
                <a:gd name="adj1" fmla="val 16891099"/>
                <a:gd name="adj2" fmla="val 1838917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256" tIns="48124" rIns="96256" bIns="48124" rtlCol="0" anchor="ctr"/>
            <a:lstStyle/>
            <a:p>
              <a:pPr algn="ctr" defTabSz="962025" fontAlgn="auto">
                <a:spcBef>
                  <a:spcPts val="0"/>
                </a:spcBef>
                <a:spcAft>
                  <a:spcPts val="0"/>
                </a:spcAft>
              </a:pPr>
              <a:endParaRPr lang="zh-CN" altLang="en-US" sz="3400">
                <a:solidFill>
                  <a:srgbClr val="1F1F1F"/>
                </a:solidFill>
                <a:cs typeface="+mn-ea"/>
                <a:sym typeface="+mn-lt"/>
              </a:endParaRPr>
            </a:p>
          </p:txBody>
        </p:sp>
      </p:grpSp>
      <p:grpSp>
        <p:nvGrpSpPr>
          <p:cNvPr id="13" name="组合 12"/>
          <p:cNvGrpSpPr/>
          <p:nvPr/>
        </p:nvGrpSpPr>
        <p:grpSpPr>
          <a:xfrm>
            <a:off x="3866403" y="1916832"/>
            <a:ext cx="7367558" cy="762397"/>
            <a:chOff x="3866403" y="1916832"/>
            <a:chExt cx="7367558" cy="762397"/>
          </a:xfrm>
        </p:grpSpPr>
        <p:grpSp>
          <p:nvGrpSpPr>
            <p:cNvPr id="39" name="组合 38"/>
            <p:cNvGrpSpPr/>
            <p:nvPr/>
          </p:nvGrpSpPr>
          <p:grpSpPr>
            <a:xfrm>
              <a:off x="3866403" y="1916832"/>
              <a:ext cx="7367558" cy="762397"/>
              <a:chOff x="3700169" y="1955950"/>
              <a:chExt cx="7367558" cy="762397"/>
            </a:xfrm>
          </p:grpSpPr>
          <p:sp>
            <p:nvSpPr>
              <p:cNvPr id="40" name="矩形 25"/>
              <p:cNvSpPr>
                <a:spLocks noChangeArrowheads="1"/>
              </p:cNvSpPr>
              <p:nvPr/>
            </p:nvSpPr>
            <p:spPr bwMode="auto">
              <a:xfrm>
                <a:off x="5969963" y="2052027"/>
                <a:ext cx="4761672" cy="58477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1600" dirty="0">
                    <a:solidFill>
                      <a:schemeClr val="bg1"/>
                    </a:solidFill>
                    <a:latin typeface="+mn-lt"/>
                    <a:ea typeface="+mn-ea"/>
                    <a:cs typeface="+mn-ea"/>
                    <a:sym typeface="+mn-lt"/>
                  </a:rPr>
                  <a:t>与主题相匹配的画面和现场装饰效果，精心打造欢娱晚宴氛围，使所有员工感受到企业的关怀和温暖</a:t>
                </a:r>
              </a:p>
            </p:txBody>
          </p:sp>
          <p:sp>
            <p:nvSpPr>
              <p:cNvPr id="41" name="矩形 40"/>
              <p:cNvSpPr/>
              <p:nvPr/>
            </p:nvSpPr>
            <p:spPr>
              <a:xfrm>
                <a:off x="3700169" y="2144426"/>
                <a:ext cx="2758867" cy="338554"/>
              </a:xfrm>
              <a:prstGeom prst="rect">
                <a:avLst/>
              </a:prstGeom>
            </p:spPr>
            <p:txBody>
              <a:bodyPr wrap="square">
                <a:spAutoFit/>
              </a:bodyPr>
              <a:lstStyle/>
              <a:p>
                <a:pPr algn="ctr"/>
                <a:r>
                  <a:rPr lang="zh-CN" altLang="en-US" sz="1600" dirty="0">
                    <a:solidFill>
                      <a:schemeClr val="bg1"/>
                    </a:solidFill>
                    <a:latin typeface="+mn-lt"/>
                    <a:ea typeface="+mn-ea"/>
                    <a:cs typeface="+mn-ea"/>
                    <a:sym typeface="+mn-lt"/>
                  </a:rPr>
                  <a:t>工作完成亮点一</a:t>
                </a:r>
              </a:p>
            </p:txBody>
          </p:sp>
          <p:sp>
            <p:nvSpPr>
              <p:cNvPr id="44" name="矩形: 圆角 43"/>
              <p:cNvSpPr/>
              <p:nvPr/>
            </p:nvSpPr>
            <p:spPr bwMode="auto">
              <a:xfrm>
                <a:off x="4348731" y="1955950"/>
                <a:ext cx="6718996" cy="762397"/>
              </a:xfrm>
              <a:prstGeom prst="roundRect">
                <a:avLst/>
              </a:prstGeom>
              <a:noFill/>
              <a:ln w="9525" cap="flat" cmpd="sng" algn="ctr">
                <a:solidFill>
                  <a:schemeClr val="accent2"/>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cxnSp>
          <p:nvCxnSpPr>
            <p:cNvPr id="4" name="直接连接符 3"/>
            <p:cNvCxnSpPr/>
            <p:nvPr/>
          </p:nvCxnSpPr>
          <p:spPr bwMode="auto">
            <a:xfrm>
              <a:off x="6082252" y="1916832"/>
              <a:ext cx="0" cy="737516"/>
            </a:xfrm>
            <a:prstGeom prst="line">
              <a:avLst/>
            </a:prstGeom>
            <a:solidFill>
              <a:schemeClr val="accent1"/>
            </a:solidFill>
            <a:ln w="9525" cap="flat" cmpd="sng" algn="ctr">
              <a:solidFill>
                <a:schemeClr val="accent2"/>
              </a:solidFill>
              <a:prstDash val="solid"/>
              <a:round/>
              <a:headEnd type="none" w="med" len="med"/>
              <a:tailEnd type="none" w="med" len="med"/>
            </a:ln>
          </p:spPr>
        </p:cxnSp>
      </p:grpSp>
      <p:grpSp>
        <p:nvGrpSpPr>
          <p:cNvPr id="12" name="组合 11"/>
          <p:cNvGrpSpPr/>
          <p:nvPr/>
        </p:nvGrpSpPr>
        <p:grpSpPr>
          <a:xfrm>
            <a:off x="4381788" y="2892220"/>
            <a:ext cx="6860014" cy="762397"/>
            <a:chOff x="4381788" y="2892220"/>
            <a:chExt cx="6860014" cy="762397"/>
          </a:xfrm>
        </p:grpSpPr>
        <p:grpSp>
          <p:nvGrpSpPr>
            <p:cNvPr id="46" name="组合 45"/>
            <p:cNvGrpSpPr/>
            <p:nvPr/>
          </p:nvGrpSpPr>
          <p:grpSpPr>
            <a:xfrm>
              <a:off x="4381788" y="2892220"/>
              <a:ext cx="6860014" cy="762397"/>
              <a:chOff x="4229370" y="2742188"/>
              <a:chExt cx="6860014" cy="762397"/>
            </a:xfrm>
          </p:grpSpPr>
          <p:sp>
            <p:nvSpPr>
              <p:cNvPr id="51" name="矩形 25"/>
              <p:cNvSpPr>
                <a:spLocks noChangeArrowheads="1"/>
              </p:cNvSpPr>
              <p:nvPr/>
            </p:nvSpPr>
            <p:spPr bwMode="auto">
              <a:xfrm>
                <a:off x="6030433" y="2832993"/>
                <a:ext cx="4761671" cy="58477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600" dirty="0">
                    <a:solidFill>
                      <a:schemeClr val="bg1"/>
                    </a:solidFill>
                    <a:latin typeface="+mn-lt"/>
                    <a:ea typeface="+mn-ea"/>
                    <a:cs typeface="+mn-ea"/>
                    <a:sym typeface="+mn-lt"/>
                  </a:rPr>
                  <a:t>立意高远，体现公司的精神风貌，树立鲜明的品牌形象，赢得内部的团结力和凝聚力</a:t>
                </a:r>
              </a:p>
            </p:txBody>
          </p:sp>
          <p:sp>
            <p:nvSpPr>
              <p:cNvPr id="54" name="矩形 53"/>
              <p:cNvSpPr/>
              <p:nvPr/>
            </p:nvSpPr>
            <p:spPr>
              <a:xfrm>
                <a:off x="4229370" y="2945251"/>
                <a:ext cx="1700464" cy="338554"/>
              </a:xfrm>
              <a:prstGeom prst="rect">
                <a:avLst/>
              </a:prstGeom>
            </p:spPr>
            <p:txBody>
              <a:bodyPr wrap="square">
                <a:spAutoFit/>
              </a:bodyPr>
              <a:lstStyle/>
              <a:p>
                <a:pPr algn="ctr"/>
                <a:r>
                  <a:rPr lang="zh-CN" altLang="en-US" sz="1600" dirty="0">
                    <a:solidFill>
                      <a:schemeClr val="bg1"/>
                    </a:solidFill>
                    <a:latin typeface="+mn-lt"/>
                    <a:ea typeface="+mn-ea"/>
                    <a:cs typeface="+mn-ea"/>
                    <a:sym typeface="+mn-lt"/>
                  </a:rPr>
                  <a:t>工作完成亮点二</a:t>
                </a:r>
              </a:p>
            </p:txBody>
          </p:sp>
          <p:sp>
            <p:nvSpPr>
              <p:cNvPr id="62" name="矩形: 圆角 61"/>
              <p:cNvSpPr/>
              <p:nvPr/>
            </p:nvSpPr>
            <p:spPr bwMode="auto">
              <a:xfrm>
                <a:off x="4370388" y="2742188"/>
                <a:ext cx="6718996" cy="762397"/>
              </a:xfrm>
              <a:prstGeom prst="roundRect">
                <a:avLst/>
              </a:prstGeom>
              <a:noFill/>
              <a:ln w="9525" cap="flat" cmpd="sng" algn="ctr">
                <a:solidFill>
                  <a:schemeClr val="accent2"/>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cxnSp>
          <p:nvCxnSpPr>
            <p:cNvPr id="71" name="直接连接符 70"/>
            <p:cNvCxnSpPr/>
            <p:nvPr/>
          </p:nvCxnSpPr>
          <p:spPr bwMode="auto">
            <a:xfrm>
              <a:off x="6099175" y="2917101"/>
              <a:ext cx="0" cy="737516"/>
            </a:xfrm>
            <a:prstGeom prst="line">
              <a:avLst/>
            </a:prstGeom>
            <a:solidFill>
              <a:schemeClr val="accent1"/>
            </a:solidFill>
            <a:ln w="9525" cap="flat" cmpd="sng" algn="ctr">
              <a:solidFill>
                <a:schemeClr val="accent2"/>
              </a:solidFill>
              <a:prstDash val="solid"/>
              <a:round/>
              <a:headEnd type="none" w="med" len="med"/>
              <a:tailEnd type="none" w="med" len="med"/>
            </a:ln>
          </p:spPr>
        </p:cxnSp>
      </p:grpSp>
      <p:grpSp>
        <p:nvGrpSpPr>
          <p:cNvPr id="11" name="组合 10"/>
          <p:cNvGrpSpPr/>
          <p:nvPr/>
        </p:nvGrpSpPr>
        <p:grpSpPr>
          <a:xfrm>
            <a:off x="4381788" y="3867608"/>
            <a:ext cx="6860014" cy="762397"/>
            <a:chOff x="4381788" y="3867608"/>
            <a:chExt cx="6860014" cy="762397"/>
          </a:xfrm>
        </p:grpSpPr>
        <p:grpSp>
          <p:nvGrpSpPr>
            <p:cNvPr id="63" name="组合 62"/>
            <p:cNvGrpSpPr/>
            <p:nvPr/>
          </p:nvGrpSpPr>
          <p:grpSpPr>
            <a:xfrm>
              <a:off x="4381788" y="3867608"/>
              <a:ext cx="6860014" cy="762397"/>
              <a:chOff x="4229370" y="3564520"/>
              <a:chExt cx="6860014" cy="762397"/>
            </a:xfrm>
          </p:grpSpPr>
          <p:sp>
            <p:nvSpPr>
              <p:cNvPr id="64" name="矩形 25"/>
              <p:cNvSpPr>
                <a:spLocks noChangeArrowheads="1"/>
              </p:cNvSpPr>
              <p:nvPr/>
            </p:nvSpPr>
            <p:spPr bwMode="auto">
              <a:xfrm>
                <a:off x="6030433" y="3630495"/>
                <a:ext cx="4552389" cy="58477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600" dirty="0">
                    <a:solidFill>
                      <a:schemeClr val="bg1"/>
                    </a:solidFill>
                    <a:latin typeface="+mn-lt"/>
                    <a:ea typeface="+mn-ea"/>
                    <a:cs typeface="+mn-ea"/>
                    <a:sym typeface="+mn-lt"/>
                  </a:rPr>
                  <a:t>整个流程中用精致的细节提升兴通监理的形象，激励员工在未来能更好的与公司携手并进；</a:t>
                </a:r>
              </a:p>
            </p:txBody>
          </p:sp>
          <p:sp>
            <p:nvSpPr>
              <p:cNvPr id="65" name="矩形 64"/>
              <p:cNvSpPr/>
              <p:nvPr/>
            </p:nvSpPr>
            <p:spPr>
              <a:xfrm>
                <a:off x="4229370" y="3744572"/>
                <a:ext cx="1711961" cy="338554"/>
              </a:xfrm>
              <a:prstGeom prst="rect">
                <a:avLst/>
              </a:prstGeom>
            </p:spPr>
            <p:txBody>
              <a:bodyPr wrap="square">
                <a:spAutoFit/>
              </a:bodyPr>
              <a:lstStyle/>
              <a:p>
                <a:pPr algn="ctr"/>
                <a:r>
                  <a:rPr lang="zh-CN" altLang="en-US" sz="1600" dirty="0">
                    <a:solidFill>
                      <a:schemeClr val="bg1"/>
                    </a:solidFill>
                    <a:latin typeface="+mn-lt"/>
                    <a:ea typeface="+mn-ea"/>
                    <a:cs typeface="+mn-ea"/>
                    <a:sym typeface="+mn-lt"/>
                  </a:rPr>
                  <a:t>工作完成亮点三</a:t>
                </a:r>
              </a:p>
            </p:txBody>
          </p:sp>
          <p:sp>
            <p:nvSpPr>
              <p:cNvPr id="66" name="矩形: 圆角 65"/>
              <p:cNvSpPr/>
              <p:nvPr/>
            </p:nvSpPr>
            <p:spPr bwMode="auto">
              <a:xfrm>
                <a:off x="4370388" y="3564520"/>
                <a:ext cx="6718996" cy="762397"/>
              </a:xfrm>
              <a:prstGeom prst="roundRect">
                <a:avLst/>
              </a:prstGeom>
              <a:noFill/>
              <a:ln w="9525" cap="flat" cmpd="sng" algn="ctr">
                <a:solidFill>
                  <a:schemeClr val="accent2"/>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cxnSp>
          <p:nvCxnSpPr>
            <p:cNvPr id="72" name="直接连接符 71"/>
            <p:cNvCxnSpPr/>
            <p:nvPr/>
          </p:nvCxnSpPr>
          <p:spPr bwMode="auto">
            <a:xfrm>
              <a:off x="6099175" y="3892489"/>
              <a:ext cx="0" cy="737516"/>
            </a:xfrm>
            <a:prstGeom prst="line">
              <a:avLst/>
            </a:prstGeom>
            <a:solidFill>
              <a:schemeClr val="accent1"/>
            </a:solidFill>
            <a:ln w="9525" cap="flat" cmpd="sng" algn="ctr">
              <a:solidFill>
                <a:schemeClr val="accent2"/>
              </a:solidFill>
              <a:prstDash val="solid"/>
              <a:round/>
              <a:headEnd type="none" w="med" len="med"/>
              <a:tailEnd type="none" w="med" len="med"/>
            </a:ln>
          </p:spPr>
        </p:cxnSp>
      </p:grpSp>
      <p:grpSp>
        <p:nvGrpSpPr>
          <p:cNvPr id="5" name="组合 4"/>
          <p:cNvGrpSpPr/>
          <p:nvPr/>
        </p:nvGrpSpPr>
        <p:grpSpPr>
          <a:xfrm>
            <a:off x="4222308" y="4842995"/>
            <a:ext cx="7015663" cy="770225"/>
            <a:chOff x="4222308" y="4842995"/>
            <a:chExt cx="7015663" cy="770225"/>
          </a:xfrm>
        </p:grpSpPr>
        <p:grpSp>
          <p:nvGrpSpPr>
            <p:cNvPr id="67" name="组合 66"/>
            <p:cNvGrpSpPr/>
            <p:nvPr/>
          </p:nvGrpSpPr>
          <p:grpSpPr>
            <a:xfrm>
              <a:off x="4222308" y="4842995"/>
              <a:ext cx="7015663" cy="762397"/>
              <a:chOff x="4073721" y="4312985"/>
              <a:chExt cx="7015663" cy="762397"/>
            </a:xfrm>
          </p:grpSpPr>
          <p:sp>
            <p:nvSpPr>
              <p:cNvPr id="68" name="矩形 25"/>
              <p:cNvSpPr>
                <a:spLocks noChangeArrowheads="1"/>
              </p:cNvSpPr>
              <p:nvPr/>
            </p:nvSpPr>
            <p:spPr bwMode="auto">
              <a:xfrm>
                <a:off x="6005251" y="4371745"/>
                <a:ext cx="484545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600" dirty="0">
                    <a:solidFill>
                      <a:schemeClr val="bg1"/>
                    </a:solidFill>
                    <a:latin typeface="+mn-lt"/>
                    <a:ea typeface="+mn-ea"/>
                    <a:cs typeface="+mn-ea"/>
                    <a:sym typeface="+mn-lt"/>
                  </a:rPr>
                  <a:t>着重体现产品的科技含量，体现公司的科学严谨的形象。</a:t>
                </a:r>
              </a:p>
            </p:txBody>
          </p:sp>
          <p:sp>
            <p:nvSpPr>
              <p:cNvPr id="69" name="矩形 68"/>
              <p:cNvSpPr/>
              <p:nvPr/>
            </p:nvSpPr>
            <p:spPr>
              <a:xfrm>
                <a:off x="4073721" y="4470365"/>
                <a:ext cx="2031398" cy="338554"/>
              </a:xfrm>
              <a:prstGeom prst="rect">
                <a:avLst/>
              </a:prstGeom>
            </p:spPr>
            <p:txBody>
              <a:bodyPr wrap="square">
                <a:spAutoFit/>
              </a:bodyPr>
              <a:lstStyle/>
              <a:p>
                <a:pPr algn="ctr"/>
                <a:r>
                  <a:rPr lang="zh-CN" altLang="en-US" sz="1600" dirty="0">
                    <a:solidFill>
                      <a:schemeClr val="bg1"/>
                    </a:solidFill>
                    <a:latin typeface="+mn-lt"/>
                    <a:ea typeface="+mn-ea"/>
                    <a:cs typeface="+mn-ea"/>
                    <a:sym typeface="+mn-lt"/>
                  </a:rPr>
                  <a:t>工作完成亮点四</a:t>
                </a:r>
              </a:p>
            </p:txBody>
          </p:sp>
          <p:sp>
            <p:nvSpPr>
              <p:cNvPr id="70" name="矩形: 圆角 69"/>
              <p:cNvSpPr/>
              <p:nvPr/>
            </p:nvSpPr>
            <p:spPr bwMode="auto">
              <a:xfrm>
                <a:off x="4370388" y="4312985"/>
                <a:ext cx="6718996" cy="762397"/>
              </a:xfrm>
              <a:prstGeom prst="roundRect">
                <a:avLst/>
              </a:prstGeom>
              <a:noFill/>
              <a:ln w="9525" cap="flat" cmpd="sng" algn="ctr">
                <a:solidFill>
                  <a:schemeClr val="accent2"/>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cxnSp>
          <p:nvCxnSpPr>
            <p:cNvPr id="73" name="直接连接符 72"/>
            <p:cNvCxnSpPr/>
            <p:nvPr/>
          </p:nvCxnSpPr>
          <p:spPr bwMode="auto">
            <a:xfrm>
              <a:off x="6093749" y="4875704"/>
              <a:ext cx="0" cy="737516"/>
            </a:xfrm>
            <a:prstGeom prst="line">
              <a:avLst/>
            </a:prstGeom>
            <a:solidFill>
              <a:schemeClr val="accent1"/>
            </a:solidFill>
            <a:ln w="9525" cap="flat" cmpd="sng" algn="ctr">
              <a:solidFill>
                <a:schemeClr val="accent2"/>
              </a:solidFill>
              <a:prstDash val="solid"/>
              <a:round/>
              <a:headEnd type="none" w="med" len="med"/>
              <a:tailEnd type="none" w="med" len="med"/>
            </a:ln>
          </p:spPr>
        </p:cxn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00">
        <p15:prstTrans prst="wind"/>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heel(1)">
                                      <p:cBhvr>
                                        <p:cTn id="7" dur="750"/>
                                        <p:tgtEl>
                                          <p:spTgt spid="24"/>
                                        </p:tgtEl>
                                      </p:cBhvr>
                                    </p:animEffect>
                                  </p:childTnLst>
                                </p:cTn>
                              </p:par>
                            </p:childTnLst>
                          </p:cTn>
                        </p:par>
                        <p:par>
                          <p:cTn id="8" fill="hold">
                            <p:stCondLst>
                              <p:cond delay="1000"/>
                            </p:stCondLst>
                            <p:childTnLst>
                              <p:par>
                                <p:cTn id="9" presetID="16" presetClass="entr" presetSubtype="2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inHorizontal)">
                                      <p:cBhvr>
                                        <p:cTn id="11" dur="750"/>
                                        <p:tgtEl>
                                          <p:spTgt spid="13"/>
                                        </p:tgtEl>
                                      </p:cBhvr>
                                    </p:animEffect>
                                  </p:childTnLst>
                                </p:cTn>
                              </p:par>
                            </p:childTnLst>
                          </p:cTn>
                        </p:par>
                        <p:par>
                          <p:cTn id="12" fill="hold">
                            <p:stCondLst>
                              <p:cond delay="2000"/>
                            </p:stCondLst>
                            <p:childTnLst>
                              <p:par>
                                <p:cTn id="13" presetID="16" presetClass="entr" presetSubtype="26"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Horizontal)">
                                      <p:cBhvr>
                                        <p:cTn id="15" dur="750"/>
                                        <p:tgtEl>
                                          <p:spTgt spid="12"/>
                                        </p:tgtEl>
                                      </p:cBhvr>
                                    </p:animEffect>
                                  </p:childTnLst>
                                </p:cTn>
                              </p:par>
                            </p:childTnLst>
                          </p:cTn>
                        </p:par>
                        <p:par>
                          <p:cTn id="16" fill="hold">
                            <p:stCondLst>
                              <p:cond delay="3000"/>
                            </p:stCondLst>
                            <p:childTnLst>
                              <p:par>
                                <p:cTn id="17" presetID="16" presetClass="entr" presetSubtype="26"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Horizontal)">
                                      <p:cBhvr>
                                        <p:cTn id="19" dur="750"/>
                                        <p:tgtEl>
                                          <p:spTgt spid="11"/>
                                        </p:tgtEl>
                                      </p:cBhvr>
                                    </p:animEffect>
                                  </p:childTnLst>
                                </p:cTn>
                              </p:par>
                            </p:childTnLst>
                          </p:cTn>
                        </p:par>
                        <p:par>
                          <p:cTn id="20" fill="hold">
                            <p:stCondLst>
                              <p:cond delay="4000"/>
                            </p:stCondLst>
                            <p:childTnLst>
                              <p:par>
                                <p:cTn id="21" presetID="16" presetClass="entr" presetSubtype="26"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Horizontal)">
                                      <p:cBhvr>
                                        <p:cTn id="2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0" y="0"/>
            <a:ext cx="12198350" cy="6858000"/>
          </a:xfrm>
          <a:prstGeom prst="rect">
            <a:avLst/>
          </a:prstGeom>
          <a:solidFill>
            <a:srgbClr val="FCDB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6" name="图片 45"/>
          <p:cNvPicPr>
            <a:picLocks noChangeAspect="1"/>
          </p:cNvPicPr>
          <p:nvPr/>
        </p:nvPicPr>
        <p:blipFill rotWithShape="1">
          <a:blip r:embed="rId3"/>
          <a:srcRect b="13167"/>
          <a:stretch>
            <a:fillRect/>
          </a:stretch>
        </p:blipFill>
        <p:spPr>
          <a:xfrm>
            <a:off x="4105662" y="-87535"/>
            <a:ext cx="8263897" cy="6945536"/>
          </a:xfrm>
          <a:prstGeom prst="rect">
            <a:avLst/>
          </a:prstGeom>
        </p:spPr>
      </p:pic>
      <p:pic>
        <p:nvPicPr>
          <p:cNvPr id="25" name="图片 24"/>
          <p:cNvPicPr>
            <a:picLocks noChangeAspect="1"/>
          </p:cNvPicPr>
          <p:nvPr/>
        </p:nvPicPr>
        <p:blipFill>
          <a:blip r:embed="rId4"/>
          <a:stretch>
            <a:fillRect/>
          </a:stretch>
        </p:blipFill>
        <p:spPr>
          <a:xfrm rot="2050924">
            <a:off x="6244288" y="1345525"/>
            <a:ext cx="5103255" cy="5624921"/>
          </a:xfrm>
          <a:prstGeom prst="rect">
            <a:avLst/>
          </a:prstGeom>
        </p:spPr>
      </p:pic>
      <p:grpSp>
        <p:nvGrpSpPr>
          <p:cNvPr id="3" name="组合 2"/>
          <p:cNvGrpSpPr/>
          <p:nvPr/>
        </p:nvGrpSpPr>
        <p:grpSpPr>
          <a:xfrm>
            <a:off x="7847106" y="934533"/>
            <a:ext cx="6767631" cy="9032948"/>
            <a:chOff x="7847106" y="934533"/>
            <a:chExt cx="6767631" cy="9032948"/>
          </a:xfrm>
        </p:grpSpPr>
        <p:pic>
          <p:nvPicPr>
            <p:cNvPr id="27" name="图片 26"/>
            <p:cNvPicPr>
              <a:picLocks noChangeAspect="1"/>
            </p:cNvPicPr>
            <p:nvPr/>
          </p:nvPicPr>
          <p:blipFill>
            <a:blip r:embed="rId5"/>
            <a:stretch>
              <a:fillRect/>
            </a:stretch>
          </p:blipFill>
          <p:spPr>
            <a:xfrm rot="2041367">
              <a:off x="7847106" y="6073794"/>
              <a:ext cx="3816099" cy="3893687"/>
            </a:xfrm>
            <a:prstGeom prst="rect">
              <a:avLst/>
            </a:prstGeom>
          </p:spPr>
        </p:pic>
        <p:pic>
          <p:nvPicPr>
            <p:cNvPr id="30" name="图片 29"/>
            <p:cNvPicPr>
              <a:picLocks noChangeAspect="1"/>
            </p:cNvPicPr>
            <p:nvPr/>
          </p:nvPicPr>
          <p:blipFill>
            <a:blip r:embed="rId6"/>
            <a:stretch>
              <a:fillRect/>
            </a:stretch>
          </p:blipFill>
          <p:spPr>
            <a:xfrm rot="1996004">
              <a:off x="9708196" y="2133333"/>
              <a:ext cx="4906541" cy="5861205"/>
            </a:xfrm>
            <a:prstGeom prst="rect">
              <a:avLst/>
            </a:prstGeom>
          </p:spPr>
        </p:pic>
        <p:pic>
          <p:nvPicPr>
            <p:cNvPr id="33" name="图片 32"/>
            <p:cNvPicPr>
              <a:picLocks noChangeAspect="1"/>
            </p:cNvPicPr>
            <p:nvPr/>
          </p:nvPicPr>
          <p:blipFill>
            <a:blip r:embed="rId7"/>
            <a:stretch>
              <a:fillRect/>
            </a:stretch>
          </p:blipFill>
          <p:spPr>
            <a:xfrm rot="1982083">
              <a:off x="11486032" y="934533"/>
              <a:ext cx="2967661" cy="3367154"/>
            </a:xfrm>
            <a:prstGeom prst="rect">
              <a:avLst/>
            </a:prstGeom>
          </p:spPr>
        </p:pic>
      </p:grpSp>
      <p:grpSp>
        <p:nvGrpSpPr>
          <p:cNvPr id="2" name="组合 1"/>
          <p:cNvGrpSpPr/>
          <p:nvPr/>
        </p:nvGrpSpPr>
        <p:grpSpPr>
          <a:xfrm>
            <a:off x="6790551" y="-336217"/>
            <a:ext cx="5412332" cy="2573039"/>
            <a:chOff x="6790551" y="-336217"/>
            <a:chExt cx="5412332" cy="2573039"/>
          </a:xfrm>
        </p:grpSpPr>
        <p:sp>
          <p:nvSpPr>
            <p:cNvPr id="18" name="任意多边形: 形状 17"/>
            <p:cNvSpPr/>
            <p:nvPr/>
          </p:nvSpPr>
          <p:spPr>
            <a:xfrm>
              <a:off x="6790551" y="-336217"/>
              <a:ext cx="5412332" cy="2573039"/>
            </a:xfrm>
            <a:custGeom>
              <a:avLst/>
              <a:gdLst>
                <a:gd name="connsiteX0" fmla="*/ 0 w 5043948"/>
                <a:gd name="connsiteY0" fmla="*/ 58994 h 2094271"/>
                <a:gd name="connsiteX1" fmla="*/ 3805084 w 5043948"/>
                <a:gd name="connsiteY1" fmla="*/ 2094271 h 2094271"/>
                <a:gd name="connsiteX2" fmla="*/ 5043948 w 5043948"/>
                <a:gd name="connsiteY2" fmla="*/ 0 h 2094271"/>
                <a:gd name="connsiteX3" fmla="*/ 0 w 5043948"/>
                <a:gd name="connsiteY3" fmla="*/ 58994 h 2094271"/>
                <a:gd name="connsiteX0-1" fmla="*/ 0 w 5503756"/>
                <a:gd name="connsiteY0-2" fmla="*/ 13489 h 2048766"/>
                <a:gd name="connsiteX1-3" fmla="*/ 3805084 w 5503756"/>
                <a:gd name="connsiteY1-4" fmla="*/ 2048766 h 2048766"/>
                <a:gd name="connsiteX2-5" fmla="*/ 5503756 w 5503756"/>
                <a:gd name="connsiteY2-6" fmla="*/ 0 h 2048766"/>
                <a:gd name="connsiteX3-7" fmla="*/ 0 w 5503756"/>
                <a:gd name="connsiteY3-8" fmla="*/ 13489 h 2048766"/>
                <a:gd name="connsiteX0-9" fmla="*/ 17818 w 5679867"/>
                <a:gd name="connsiteY0-10" fmla="*/ 13489 h 2048768"/>
                <a:gd name="connsiteX1-11" fmla="*/ 3822902 w 5679867"/>
                <a:gd name="connsiteY1-12" fmla="*/ 2048766 h 2048768"/>
                <a:gd name="connsiteX2-13" fmla="*/ 5521574 w 5679867"/>
                <a:gd name="connsiteY2-14" fmla="*/ 0 h 2048768"/>
                <a:gd name="connsiteX3-15" fmla="*/ 17818 w 5679867"/>
                <a:gd name="connsiteY3-16" fmla="*/ 13489 h 2048768"/>
              </a:gdLst>
              <a:ahLst/>
              <a:cxnLst>
                <a:cxn ang="0">
                  <a:pos x="connsiteX0-1" y="connsiteY0-2"/>
                </a:cxn>
                <a:cxn ang="0">
                  <a:pos x="connsiteX1-3" y="connsiteY1-4"/>
                </a:cxn>
                <a:cxn ang="0">
                  <a:pos x="connsiteX2-5" y="connsiteY2-6"/>
                </a:cxn>
                <a:cxn ang="0">
                  <a:pos x="connsiteX3-7" y="connsiteY3-8"/>
                </a:cxn>
              </a:cxnLst>
              <a:rect l="l" t="t" r="r" b="b"/>
              <a:pathLst>
                <a:path w="5679867" h="2048768">
                  <a:moveTo>
                    <a:pt x="17818" y="13489"/>
                  </a:moveTo>
                  <a:cubicBezTo>
                    <a:pt x="-265294" y="354950"/>
                    <a:pt x="2905609" y="2051014"/>
                    <a:pt x="3822902" y="2048766"/>
                  </a:cubicBezTo>
                  <a:cubicBezTo>
                    <a:pt x="4740195" y="2046518"/>
                    <a:pt x="6155755" y="339213"/>
                    <a:pt x="5521574" y="0"/>
                  </a:cubicBezTo>
                  <a:lnTo>
                    <a:pt x="17818" y="1348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iconfont-10796-5191278"/>
            <p:cNvSpPr>
              <a:spLocks noChangeAspect="1"/>
            </p:cNvSpPr>
            <p:nvPr/>
          </p:nvSpPr>
          <p:spPr bwMode="auto">
            <a:xfrm rot="7421609">
              <a:off x="9354028" y="-359513"/>
              <a:ext cx="1828861" cy="2057045"/>
            </a:xfrm>
            <a:custGeom>
              <a:avLst/>
              <a:gdLst>
                <a:gd name="T0" fmla="*/ 1 w 6827"/>
                <a:gd name="T1" fmla="*/ 851 h 7680"/>
                <a:gd name="T2" fmla="*/ 851 w 6827"/>
                <a:gd name="T3" fmla="*/ 0 h 7680"/>
                <a:gd name="T4" fmla="*/ 5977 w 6827"/>
                <a:gd name="T5" fmla="*/ 0 h 7680"/>
                <a:gd name="T6" fmla="*/ 6827 w 6827"/>
                <a:gd name="T7" fmla="*/ 851 h 7680"/>
                <a:gd name="T8" fmla="*/ 6827 w 6827"/>
                <a:gd name="T9" fmla="*/ 6829 h 7680"/>
                <a:gd name="T10" fmla="*/ 5977 w 6827"/>
                <a:gd name="T11" fmla="*/ 7680 h 7680"/>
                <a:gd name="T12" fmla="*/ 851 w 6827"/>
                <a:gd name="T13" fmla="*/ 7680 h 7680"/>
                <a:gd name="T14" fmla="*/ 1 w 6827"/>
                <a:gd name="T15" fmla="*/ 6829 h 7680"/>
                <a:gd name="T16" fmla="*/ 1 w 6827"/>
                <a:gd name="T17" fmla="*/ 851 h 7680"/>
                <a:gd name="T18" fmla="*/ 1281 w 6827"/>
                <a:gd name="T19" fmla="*/ 1707 h 7680"/>
                <a:gd name="T20" fmla="*/ 1705 w 6827"/>
                <a:gd name="T21" fmla="*/ 2133 h 7680"/>
                <a:gd name="T22" fmla="*/ 5123 w 6827"/>
                <a:gd name="T23" fmla="*/ 2133 h 7680"/>
                <a:gd name="T24" fmla="*/ 5547 w 6827"/>
                <a:gd name="T25" fmla="*/ 1707 h 7680"/>
                <a:gd name="T26" fmla="*/ 5123 w 6827"/>
                <a:gd name="T27" fmla="*/ 1280 h 7680"/>
                <a:gd name="T28" fmla="*/ 1705 w 6827"/>
                <a:gd name="T29" fmla="*/ 1280 h 7680"/>
                <a:gd name="T30" fmla="*/ 1281 w 6827"/>
                <a:gd name="T31" fmla="*/ 1707 h 7680"/>
                <a:gd name="T32" fmla="*/ 1281 w 6827"/>
                <a:gd name="T33" fmla="*/ 3413 h 7680"/>
                <a:gd name="T34" fmla="*/ 1707 w 6827"/>
                <a:gd name="T35" fmla="*/ 3840 h 7680"/>
                <a:gd name="T36" fmla="*/ 2134 w 6827"/>
                <a:gd name="T37" fmla="*/ 3413 h 7680"/>
                <a:gd name="T38" fmla="*/ 1707 w 6827"/>
                <a:gd name="T39" fmla="*/ 2987 h 7680"/>
                <a:gd name="T40" fmla="*/ 1281 w 6827"/>
                <a:gd name="T41" fmla="*/ 3413 h 7680"/>
                <a:gd name="T42" fmla="*/ 2987 w 6827"/>
                <a:gd name="T43" fmla="*/ 3413 h 7680"/>
                <a:gd name="T44" fmla="*/ 3414 w 6827"/>
                <a:gd name="T45" fmla="*/ 3840 h 7680"/>
                <a:gd name="T46" fmla="*/ 3841 w 6827"/>
                <a:gd name="T47" fmla="*/ 3413 h 7680"/>
                <a:gd name="T48" fmla="*/ 3414 w 6827"/>
                <a:gd name="T49" fmla="*/ 2987 h 7680"/>
                <a:gd name="T50" fmla="*/ 2987 w 6827"/>
                <a:gd name="T51" fmla="*/ 3413 h 7680"/>
                <a:gd name="T52" fmla="*/ 4694 w 6827"/>
                <a:gd name="T53" fmla="*/ 3413 h 7680"/>
                <a:gd name="T54" fmla="*/ 5121 w 6827"/>
                <a:gd name="T55" fmla="*/ 3840 h 7680"/>
                <a:gd name="T56" fmla="*/ 5547 w 6827"/>
                <a:gd name="T57" fmla="*/ 3413 h 7680"/>
                <a:gd name="T58" fmla="*/ 5121 w 6827"/>
                <a:gd name="T59" fmla="*/ 2987 h 7680"/>
                <a:gd name="T60" fmla="*/ 4694 w 6827"/>
                <a:gd name="T61" fmla="*/ 3413 h 7680"/>
                <a:gd name="T62" fmla="*/ 1281 w 6827"/>
                <a:gd name="T63" fmla="*/ 4693 h 7680"/>
                <a:gd name="T64" fmla="*/ 1707 w 6827"/>
                <a:gd name="T65" fmla="*/ 5120 h 7680"/>
                <a:gd name="T66" fmla="*/ 2134 w 6827"/>
                <a:gd name="T67" fmla="*/ 4693 h 7680"/>
                <a:gd name="T68" fmla="*/ 1707 w 6827"/>
                <a:gd name="T69" fmla="*/ 4267 h 7680"/>
                <a:gd name="T70" fmla="*/ 1281 w 6827"/>
                <a:gd name="T71" fmla="*/ 4693 h 7680"/>
                <a:gd name="T72" fmla="*/ 2987 w 6827"/>
                <a:gd name="T73" fmla="*/ 4693 h 7680"/>
                <a:gd name="T74" fmla="*/ 3414 w 6827"/>
                <a:gd name="T75" fmla="*/ 5120 h 7680"/>
                <a:gd name="T76" fmla="*/ 3841 w 6827"/>
                <a:gd name="T77" fmla="*/ 4693 h 7680"/>
                <a:gd name="T78" fmla="*/ 3414 w 6827"/>
                <a:gd name="T79" fmla="*/ 4267 h 7680"/>
                <a:gd name="T80" fmla="*/ 2987 w 6827"/>
                <a:gd name="T81" fmla="*/ 4693 h 7680"/>
                <a:gd name="T82" fmla="*/ 4694 w 6827"/>
                <a:gd name="T83" fmla="*/ 4693 h 7680"/>
                <a:gd name="T84" fmla="*/ 5121 w 6827"/>
                <a:gd name="T85" fmla="*/ 5120 h 7680"/>
                <a:gd name="T86" fmla="*/ 5547 w 6827"/>
                <a:gd name="T87" fmla="*/ 4693 h 7680"/>
                <a:gd name="T88" fmla="*/ 5121 w 6827"/>
                <a:gd name="T89" fmla="*/ 4267 h 7680"/>
                <a:gd name="T90" fmla="*/ 4694 w 6827"/>
                <a:gd name="T91" fmla="*/ 4693 h 7680"/>
                <a:gd name="T92" fmla="*/ 1281 w 6827"/>
                <a:gd name="T93" fmla="*/ 5973 h 7680"/>
                <a:gd name="T94" fmla="*/ 1707 w 6827"/>
                <a:gd name="T95" fmla="*/ 6400 h 7680"/>
                <a:gd name="T96" fmla="*/ 2134 w 6827"/>
                <a:gd name="T97" fmla="*/ 5973 h 7680"/>
                <a:gd name="T98" fmla="*/ 1707 w 6827"/>
                <a:gd name="T99" fmla="*/ 5547 h 7680"/>
                <a:gd name="T100" fmla="*/ 1281 w 6827"/>
                <a:gd name="T101" fmla="*/ 5973 h 7680"/>
                <a:gd name="T102" fmla="*/ 2987 w 6827"/>
                <a:gd name="T103" fmla="*/ 5973 h 7680"/>
                <a:gd name="T104" fmla="*/ 3414 w 6827"/>
                <a:gd name="T105" fmla="*/ 6400 h 7680"/>
                <a:gd name="T106" fmla="*/ 3841 w 6827"/>
                <a:gd name="T107" fmla="*/ 5973 h 7680"/>
                <a:gd name="T108" fmla="*/ 3414 w 6827"/>
                <a:gd name="T109" fmla="*/ 5547 h 7680"/>
                <a:gd name="T110" fmla="*/ 2987 w 6827"/>
                <a:gd name="T111" fmla="*/ 5973 h 7680"/>
                <a:gd name="T112" fmla="*/ 4694 w 6827"/>
                <a:gd name="T113" fmla="*/ 5973 h 7680"/>
                <a:gd name="T114" fmla="*/ 5121 w 6827"/>
                <a:gd name="T115" fmla="*/ 6400 h 7680"/>
                <a:gd name="T116" fmla="*/ 5547 w 6827"/>
                <a:gd name="T117" fmla="*/ 5973 h 7680"/>
                <a:gd name="T118" fmla="*/ 5121 w 6827"/>
                <a:gd name="T119" fmla="*/ 5547 h 7680"/>
                <a:gd name="T120" fmla="*/ 4694 w 6827"/>
                <a:gd name="T121" fmla="*/ 5973 h 7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827" h="7680">
                  <a:moveTo>
                    <a:pt x="1" y="851"/>
                  </a:moveTo>
                  <a:cubicBezTo>
                    <a:pt x="1" y="381"/>
                    <a:pt x="383" y="0"/>
                    <a:pt x="851" y="0"/>
                  </a:cubicBezTo>
                  <a:lnTo>
                    <a:pt x="5977" y="0"/>
                  </a:lnTo>
                  <a:cubicBezTo>
                    <a:pt x="6446" y="0"/>
                    <a:pt x="6827" y="381"/>
                    <a:pt x="6827" y="851"/>
                  </a:cubicBezTo>
                  <a:lnTo>
                    <a:pt x="6827" y="6829"/>
                  </a:lnTo>
                  <a:cubicBezTo>
                    <a:pt x="6827" y="7299"/>
                    <a:pt x="6446" y="7680"/>
                    <a:pt x="5977" y="7680"/>
                  </a:cubicBezTo>
                  <a:lnTo>
                    <a:pt x="851" y="7680"/>
                  </a:lnTo>
                  <a:cubicBezTo>
                    <a:pt x="381" y="7680"/>
                    <a:pt x="0" y="7299"/>
                    <a:pt x="1" y="6829"/>
                  </a:cubicBezTo>
                  <a:lnTo>
                    <a:pt x="1" y="851"/>
                  </a:lnTo>
                  <a:close/>
                  <a:moveTo>
                    <a:pt x="1281" y="1707"/>
                  </a:moveTo>
                  <a:cubicBezTo>
                    <a:pt x="1281" y="1944"/>
                    <a:pt x="1471" y="2133"/>
                    <a:pt x="1705" y="2133"/>
                  </a:cubicBezTo>
                  <a:lnTo>
                    <a:pt x="5123" y="2133"/>
                  </a:lnTo>
                  <a:cubicBezTo>
                    <a:pt x="5353" y="2133"/>
                    <a:pt x="5547" y="1942"/>
                    <a:pt x="5547" y="1707"/>
                  </a:cubicBezTo>
                  <a:cubicBezTo>
                    <a:pt x="5547" y="1469"/>
                    <a:pt x="5357" y="1280"/>
                    <a:pt x="5123" y="1280"/>
                  </a:cubicBezTo>
                  <a:lnTo>
                    <a:pt x="1705" y="1280"/>
                  </a:lnTo>
                  <a:cubicBezTo>
                    <a:pt x="1475" y="1280"/>
                    <a:pt x="1281" y="1471"/>
                    <a:pt x="1281" y="1707"/>
                  </a:cubicBezTo>
                  <a:close/>
                  <a:moveTo>
                    <a:pt x="1281" y="3413"/>
                  </a:moveTo>
                  <a:cubicBezTo>
                    <a:pt x="1281" y="3651"/>
                    <a:pt x="1472" y="3840"/>
                    <a:pt x="1707" y="3840"/>
                  </a:cubicBezTo>
                  <a:cubicBezTo>
                    <a:pt x="1945" y="3840"/>
                    <a:pt x="2134" y="3649"/>
                    <a:pt x="2134" y="3413"/>
                  </a:cubicBezTo>
                  <a:cubicBezTo>
                    <a:pt x="2134" y="3176"/>
                    <a:pt x="1943" y="2987"/>
                    <a:pt x="1707" y="2987"/>
                  </a:cubicBezTo>
                  <a:cubicBezTo>
                    <a:pt x="1470" y="2987"/>
                    <a:pt x="1281" y="3178"/>
                    <a:pt x="1281" y="3413"/>
                  </a:cubicBezTo>
                  <a:close/>
                  <a:moveTo>
                    <a:pt x="2987" y="3413"/>
                  </a:moveTo>
                  <a:cubicBezTo>
                    <a:pt x="2987" y="3651"/>
                    <a:pt x="3178" y="3840"/>
                    <a:pt x="3414" y="3840"/>
                  </a:cubicBezTo>
                  <a:cubicBezTo>
                    <a:pt x="3651" y="3840"/>
                    <a:pt x="3841" y="3649"/>
                    <a:pt x="3841" y="3413"/>
                  </a:cubicBezTo>
                  <a:cubicBezTo>
                    <a:pt x="3841" y="3176"/>
                    <a:pt x="3650" y="2987"/>
                    <a:pt x="3414" y="2987"/>
                  </a:cubicBezTo>
                  <a:cubicBezTo>
                    <a:pt x="3177" y="2987"/>
                    <a:pt x="2987" y="3178"/>
                    <a:pt x="2987" y="3413"/>
                  </a:cubicBezTo>
                  <a:close/>
                  <a:moveTo>
                    <a:pt x="4694" y="3413"/>
                  </a:moveTo>
                  <a:cubicBezTo>
                    <a:pt x="4694" y="3651"/>
                    <a:pt x="4885" y="3840"/>
                    <a:pt x="5121" y="3840"/>
                  </a:cubicBezTo>
                  <a:cubicBezTo>
                    <a:pt x="5358" y="3840"/>
                    <a:pt x="5547" y="3649"/>
                    <a:pt x="5547" y="3413"/>
                  </a:cubicBezTo>
                  <a:cubicBezTo>
                    <a:pt x="5547" y="3176"/>
                    <a:pt x="5356" y="2987"/>
                    <a:pt x="5121" y="2987"/>
                  </a:cubicBezTo>
                  <a:cubicBezTo>
                    <a:pt x="4883" y="2987"/>
                    <a:pt x="4694" y="3178"/>
                    <a:pt x="4694" y="3413"/>
                  </a:cubicBezTo>
                  <a:close/>
                  <a:moveTo>
                    <a:pt x="1281" y="4693"/>
                  </a:moveTo>
                  <a:cubicBezTo>
                    <a:pt x="1281" y="4931"/>
                    <a:pt x="1472" y="5120"/>
                    <a:pt x="1707" y="5120"/>
                  </a:cubicBezTo>
                  <a:cubicBezTo>
                    <a:pt x="1945" y="5120"/>
                    <a:pt x="2134" y="4929"/>
                    <a:pt x="2134" y="4693"/>
                  </a:cubicBezTo>
                  <a:cubicBezTo>
                    <a:pt x="2134" y="4456"/>
                    <a:pt x="1943" y="4267"/>
                    <a:pt x="1707" y="4267"/>
                  </a:cubicBezTo>
                  <a:cubicBezTo>
                    <a:pt x="1470" y="4267"/>
                    <a:pt x="1281" y="4458"/>
                    <a:pt x="1281" y="4693"/>
                  </a:cubicBezTo>
                  <a:close/>
                  <a:moveTo>
                    <a:pt x="2987" y="4693"/>
                  </a:moveTo>
                  <a:cubicBezTo>
                    <a:pt x="2987" y="4931"/>
                    <a:pt x="3178" y="5120"/>
                    <a:pt x="3414" y="5120"/>
                  </a:cubicBezTo>
                  <a:cubicBezTo>
                    <a:pt x="3651" y="5120"/>
                    <a:pt x="3841" y="4929"/>
                    <a:pt x="3841" y="4693"/>
                  </a:cubicBezTo>
                  <a:cubicBezTo>
                    <a:pt x="3841" y="4456"/>
                    <a:pt x="3650" y="4267"/>
                    <a:pt x="3414" y="4267"/>
                  </a:cubicBezTo>
                  <a:cubicBezTo>
                    <a:pt x="3177" y="4267"/>
                    <a:pt x="2987" y="4458"/>
                    <a:pt x="2987" y="4693"/>
                  </a:cubicBezTo>
                  <a:close/>
                  <a:moveTo>
                    <a:pt x="4694" y="4693"/>
                  </a:moveTo>
                  <a:cubicBezTo>
                    <a:pt x="4694" y="4931"/>
                    <a:pt x="4885" y="5120"/>
                    <a:pt x="5121" y="5120"/>
                  </a:cubicBezTo>
                  <a:cubicBezTo>
                    <a:pt x="5358" y="5120"/>
                    <a:pt x="5547" y="4929"/>
                    <a:pt x="5547" y="4693"/>
                  </a:cubicBezTo>
                  <a:cubicBezTo>
                    <a:pt x="5547" y="4456"/>
                    <a:pt x="5356" y="4267"/>
                    <a:pt x="5121" y="4267"/>
                  </a:cubicBezTo>
                  <a:cubicBezTo>
                    <a:pt x="4883" y="4267"/>
                    <a:pt x="4694" y="4458"/>
                    <a:pt x="4694" y="4693"/>
                  </a:cubicBezTo>
                  <a:close/>
                  <a:moveTo>
                    <a:pt x="1281" y="5973"/>
                  </a:moveTo>
                  <a:cubicBezTo>
                    <a:pt x="1281" y="6211"/>
                    <a:pt x="1472" y="6400"/>
                    <a:pt x="1707" y="6400"/>
                  </a:cubicBezTo>
                  <a:cubicBezTo>
                    <a:pt x="1945" y="6400"/>
                    <a:pt x="2134" y="6209"/>
                    <a:pt x="2134" y="5973"/>
                  </a:cubicBezTo>
                  <a:cubicBezTo>
                    <a:pt x="2134" y="5736"/>
                    <a:pt x="1943" y="5547"/>
                    <a:pt x="1707" y="5547"/>
                  </a:cubicBezTo>
                  <a:cubicBezTo>
                    <a:pt x="1470" y="5547"/>
                    <a:pt x="1281" y="5738"/>
                    <a:pt x="1281" y="5973"/>
                  </a:cubicBezTo>
                  <a:close/>
                  <a:moveTo>
                    <a:pt x="2987" y="5973"/>
                  </a:moveTo>
                  <a:cubicBezTo>
                    <a:pt x="2987" y="6211"/>
                    <a:pt x="3178" y="6400"/>
                    <a:pt x="3414" y="6400"/>
                  </a:cubicBezTo>
                  <a:cubicBezTo>
                    <a:pt x="3651" y="6400"/>
                    <a:pt x="3841" y="6209"/>
                    <a:pt x="3841" y="5973"/>
                  </a:cubicBezTo>
                  <a:cubicBezTo>
                    <a:pt x="3841" y="5736"/>
                    <a:pt x="3650" y="5547"/>
                    <a:pt x="3414" y="5547"/>
                  </a:cubicBezTo>
                  <a:cubicBezTo>
                    <a:pt x="3177" y="5547"/>
                    <a:pt x="2987" y="5738"/>
                    <a:pt x="2987" y="5973"/>
                  </a:cubicBezTo>
                  <a:close/>
                  <a:moveTo>
                    <a:pt x="4694" y="5973"/>
                  </a:moveTo>
                  <a:cubicBezTo>
                    <a:pt x="4694" y="6211"/>
                    <a:pt x="4885" y="6400"/>
                    <a:pt x="5121" y="6400"/>
                  </a:cubicBezTo>
                  <a:cubicBezTo>
                    <a:pt x="5358" y="6400"/>
                    <a:pt x="5547" y="6209"/>
                    <a:pt x="5547" y="5973"/>
                  </a:cubicBezTo>
                  <a:cubicBezTo>
                    <a:pt x="5547" y="5736"/>
                    <a:pt x="5356" y="5547"/>
                    <a:pt x="5121" y="5547"/>
                  </a:cubicBezTo>
                  <a:cubicBezTo>
                    <a:pt x="4883" y="5547"/>
                    <a:pt x="4694" y="5738"/>
                    <a:pt x="4694" y="5973"/>
                  </a:cubicBezTo>
                  <a:close/>
                </a:path>
              </a:pathLst>
            </a:custGeom>
            <a:solidFill>
              <a:srgbClr val="FECE3C"/>
            </a:solidFill>
            <a:ln>
              <a:noFill/>
            </a:ln>
          </p:spPr>
          <p:txBody>
            <a:bodyPr/>
            <a:lstStyle/>
            <a:p>
              <a:endParaRPr lang="zh-CN" altLang="en-US"/>
            </a:p>
          </p:txBody>
        </p:sp>
      </p:grpSp>
      <p:sp>
        <p:nvSpPr>
          <p:cNvPr id="40" name="文本框 39"/>
          <p:cNvSpPr txBox="1"/>
          <p:nvPr/>
        </p:nvSpPr>
        <p:spPr>
          <a:xfrm>
            <a:off x="812694" y="1905506"/>
            <a:ext cx="6091985" cy="3046988"/>
          </a:xfrm>
          <a:prstGeom prst="rect">
            <a:avLst/>
          </a:prstGeom>
          <a:noFill/>
        </p:spPr>
        <p:txBody>
          <a:bodyPr wrap="square">
            <a:spAutoFit/>
          </a:bodyPr>
          <a:lstStyle>
            <a:defPPr>
              <a:defRPr lang="zh-CN"/>
            </a:defPPr>
            <a:lvl1pPr>
              <a:lnSpc>
                <a:spcPts val="8600"/>
              </a:lnSpc>
              <a:defRPr sz="13800">
                <a:solidFill>
                  <a:schemeClr val="bg1"/>
                </a:solidFill>
                <a:latin typeface="汉仪雅酷黑 75W" panose="020B0804020202020204" pitchFamily="34" charset="-122"/>
                <a:ea typeface="汉仪雅酷黑 75W" panose="020B0804020202020204" pitchFamily="34" charset="-122"/>
              </a:defRPr>
            </a:lvl1pPr>
          </a:lstStyle>
          <a:p>
            <a:pPr>
              <a:lnSpc>
                <a:spcPct val="100000"/>
              </a:lnSpc>
            </a:pPr>
            <a:r>
              <a:rPr lang="zh-CN" altLang="en-US" sz="9600" spc="600">
                <a:solidFill>
                  <a:schemeClr val="tx1">
                    <a:lumMod val="85000"/>
                    <a:lumOff val="15000"/>
                  </a:schemeClr>
                </a:solidFill>
              </a:rPr>
              <a:t>感谢</a:t>
            </a:r>
          </a:p>
          <a:p>
            <a:pPr>
              <a:lnSpc>
                <a:spcPct val="100000"/>
              </a:lnSpc>
            </a:pPr>
            <a:r>
              <a:rPr lang="zh-CN" altLang="en-US" sz="9600" spc="600">
                <a:solidFill>
                  <a:schemeClr val="tx1">
                    <a:lumMod val="85000"/>
                    <a:lumOff val="15000"/>
                  </a:schemeClr>
                </a:solidFill>
              </a:rPr>
              <a:t>观看欣赏</a:t>
            </a:r>
          </a:p>
        </p:txBody>
      </p:sp>
      <p:sp>
        <p:nvSpPr>
          <p:cNvPr id="41" name="矩形 40"/>
          <p:cNvSpPr/>
          <p:nvPr/>
        </p:nvSpPr>
        <p:spPr>
          <a:xfrm>
            <a:off x="874221" y="5445224"/>
            <a:ext cx="3686560" cy="706755"/>
          </a:xfrm>
          <a:prstGeom prst="rect">
            <a:avLst/>
          </a:prstGeom>
        </p:spPr>
        <p:txBody>
          <a:bodyPr wrap="square">
            <a:spAutoFit/>
          </a:bodyPr>
          <a:lstStyle/>
          <a:p>
            <a:pPr>
              <a:defRPr/>
            </a:pPr>
            <a:r>
              <a:rPr lang="zh-CN" altLang="en-US" sz="2000" b="1" kern="0">
                <a:ln w="3175">
                  <a:noFill/>
                </a:ln>
                <a:solidFill>
                  <a:schemeClr val="tx1">
                    <a:lumMod val="85000"/>
                    <a:lumOff val="15000"/>
                  </a:schemeClr>
                </a:solidFill>
                <a:latin typeface="汉仪雅酷黑 75W" panose="020B0804020202020204" pitchFamily="34" charset="-122"/>
                <a:ea typeface="汉仪雅酷黑 75W" panose="020B0804020202020204" pitchFamily="34" charset="-122"/>
                <a:cs typeface="+mn-ea"/>
                <a:sym typeface="+mn-lt"/>
              </a:rPr>
              <a:t>汇报人：喜爱</a:t>
            </a:r>
            <a:r>
              <a:rPr lang="en-US" altLang="zh-CN" sz="2000" b="1" kern="0">
                <a:ln w="3175">
                  <a:noFill/>
                </a:ln>
                <a:solidFill>
                  <a:schemeClr val="tx1">
                    <a:lumMod val="85000"/>
                    <a:lumOff val="15000"/>
                  </a:schemeClr>
                </a:solidFill>
                <a:latin typeface="汉仪雅酷黑 75W" panose="020B0804020202020204" pitchFamily="34" charset="-122"/>
                <a:ea typeface="汉仪雅酷黑 75W" panose="020B0804020202020204" pitchFamily="34" charset="-122"/>
                <a:cs typeface="+mn-ea"/>
                <a:sym typeface="+mn-lt"/>
              </a:rPr>
              <a:t>PPT      </a:t>
            </a:r>
          </a:p>
          <a:p>
            <a:pPr>
              <a:defRPr/>
            </a:pPr>
            <a:r>
              <a:rPr lang="zh-CN" altLang="en-US" sz="2000" b="1" kern="0">
                <a:ln w="3175">
                  <a:noFill/>
                </a:ln>
                <a:solidFill>
                  <a:schemeClr val="tx1">
                    <a:lumMod val="85000"/>
                    <a:lumOff val="15000"/>
                  </a:schemeClr>
                </a:solidFill>
                <a:latin typeface="汉仪雅酷黑 75W" panose="020B0804020202020204" pitchFamily="34" charset="-122"/>
                <a:ea typeface="汉仪雅酷黑 75W" panose="020B0804020202020204" pitchFamily="34" charset="-122"/>
                <a:cs typeface="+mn-ea"/>
                <a:sym typeface="+mn-lt"/>
              </a:rPr>
              <a:t>汇报时间：</a:t>
            </a:r>
            <a:r>
              <a:rPr lang="en-US" altLang="zh-CN" sz="2000" b="1" kern="0">
                <a:ln w="3175">
                  <a:noFill/>
                </a:ln>
                <a:solidFill>
                  <a:schemeClr val="tx1">
                    <a:lumMod val="85000"/>
                    <a:lumOff val="15000"/>
                  </a:schemeClr>
                </a:solidFill>
                <a:latin typeface="汉仪雅酷黑 75W" panose="020B0804020202020204" pitchFamily="34" charset="-122"/>
                <a:ea typeface="汉仪雅酷黑 75W" panose="020B0804020202020204" pitchFamily="34" charset="-122"/>
                <a:cs typeface="+mn-ea"/>
                <a:sym typeface="+mn-lt"/>
              </a:rPr>
              <a:t>2021.X.XX</a:t>
            </a:r>
            <a:endParaRPr lang="en-US" altLang="zh-CN" sz="2000" b="1" kern="0" dirty="0">
              <a:ln w="3175">
                <a:noFill/>
              </a:ln>
              <a:solidFill>
                <a:schemeClr val="tx1">
                  <a:lumMod val="85000"/>
                  <a:lumOff val="15000"/>
                </a:schemeClr>
              </a:solidFill>
              <a:latin typeface="汉仪雅酷黑 75W" panose="020B0804020202020204" pitchFamily="34" charset="-122"/>
              <a:ea typeface="汉仪雅酷黑 75W" panose="020B0804020202020204" pitchFamily="34" charset="-122"/>
              <a:cs typeface="+mn-ea"/>
              <a:sym typeface="+mn-lt"/>
            </a:endParaRPr>
          </a:p>
        </p:txBody>
      </p:sp>
      <p:sp>
        <p:nvSpPr>
          <p:cNvPr id="44" name="矩形 43"/>
          <p:cNvSpPr/>
          <p:nvPr/>
        </p:nvSpPr>
        <p:spPr>
          <a:xfrm>
            <a:off x="985838" y="5339467"/>
            <a:ext cx="1692000" cy="72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52" name="文本框 51"/>
          <p:cNvSpPr txBox="1"/>
          <p:nvPr/>
        </p:nvSpPr>
        <p:spPr>
          <a:xfrm>
            <a:off x="812694" y="692696"/>
            <a:ext cx="2623949" cy="1015663"/>
          </a:xfrm>
          <a:prstGeom prst="rect">
            <a:avLst/>
          </a:prstGeom>
          <a:noFill/>
        </p:spPr>
        <p:txBody>
          <a:bodyPr wrap="square">
            <a:spAutoFit/>
          </a:bodyPr>
          <a:lstStyle>
            <a:defPPr>
              <a:defRPr lang="zh-CN"/>
            </a:defPPr>
            <a:lvl1pPr>
              <a:lnSpc>
                <a:spcPct val="100000"/>
              </a:lnSpc>
              <a:defRPr sz="8000">
                <a:latin typeface="汉仪雅酷黑 75W" panose="020B0804020202020204" pitchFamily="34" charset="-122"/>
                <a:ea typeface="汉仪雅酷黑 75W" panose="020B0804020202020204" pitchFamily="34" charset="-122"/>
              </a:defRPr>
            </a:lvl1pPr>
          </a:lstStyle>
          <a:p>
            <a:r>
              <a:rPr lang="en-US" altLang="zh-CN" sz="6000">
                <a:solidFill>
                  <a:schemeClr val="tx1">
                    <a:lumMod val="85000"/>
                    <a:lumOff val="15000"/>
                  </a:schemeClr>
                </a:solidFill>
              </a:rPr>
              <a:t>2021</a:t>
            </a:r>
          </a:p>
        </p:txBody>
      </p:sp>
      <p:sp>
        <p:nvSpPr>
          <p:cNvPr id="53" name="矩形 52"/>
          <p:cNvSpPr/>
          <p:nvPr/>
        </p:nvSpPr>
        <p:spPr>
          <a:xfrm>
            <a:off x="972831" y="711469"/>
            <a:ext cx="720000" cy="72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54" name="矩形 53"/>
          <p:cNvSpPr/>
          <p:nvPr/>
        </p:nvSpPr>
        <p:spPr>
          <a:xfrm>
            <a:off x="1997501" y="1590282"/>
            <a:ext cx="720000" cy="72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9000">
        <p15:prstTrans prst="drape"/>
      </p:transition>
    </mc:Choice>
    <mc:Fallback xmlns="">
      <p:transition spd="slow" advTm="9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750"/>
                                        <p:tgtEl>
                                          <p:spTgt spid="12"/>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750"/>
                                        <p:tgtEl>
                                          <p:spTgt spid="46"/>
                                        </p:tgtEl>
                                      </p:cBhvr>
                                    </p:animEffect>
                                  </p:childTnLst>
                                </p:cTn>
                              </p:par>
                            </p:childTnLst>
                          </p:cTn>
                        </p:par>
                        <p:par>
                          <p:cTn id="12" fill="hold">
                            <p:stCondLst>
                              <p:cond delay="2000"/>
                            </p:stCondLst>
                            <p:childTnLst>
                              <p:par>
                                <p:cTn id="13" presetID="4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750"/>
                                        <p:tgtEl>
                                          <p:spTgt spid="2"/>
                                        </p:tgtEl>
                                      </p:cBhvr>
                                    </p:animEffect>
                                    <p:anim calcmode="lin" valueType="num">
                                      <p:cBhvr>
                                        <p:cTn id="16" dur="750" fill="hold"/>
                                        <p:tgtEl>
                                          <p:spTgt spid="2"/>
                                        </p:tgtEl>
                                        <p:attrNameLst>
                                          <p:attrName>ppt_x</p:attrName>
                                        </p:attrNameLst>
                                      </p:cBhvr>
                                      <p:tavLst>
                                        <p:tav tm="0">
                                          <p:val>
                                            <p:strVal val="#ppt_x"/>
                                          </p:val>
                                        </p:tav>
                                        <p:tav tm="100000">
                                          <p:val>
                                            <p:strVal val="#ppt_x"/>
                                          </p:val>
                                        </p:tav>
                                      </p:tavLst>
                                    </p:anim>
                                    <p:anim calcmode="lin" valueType="num">
                                      <p:cBhvr>
                                        <p:cTn id="17" dur="75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42" presetClass="entr" presetSubtype="0" fill="hold"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750"/>
                                        <p:tgtEl>
                                          <p:spTgt spid="25"/>
                                        </p:tgtEl>
                                      </p:cBhvr>
                                    </p:animEffect>
                                    <p:anim calcmode="lin" valueType="num">
                                      <p:cBhvr>
                                        <p:cTn id="22" dur="750" fill="hold"/>
                                        <p:tgtEl>
                                          <p:spTgt spid="25"/>
                                        </p:tgtEl>
                                        <p:attrNameLst>
                                          <p:attrName>ppt_x</p:attrName>
                                        </p:attrNameLst>
                                      </p:cBhvr>
                                      <p:tavLst>
                                        <p:tav tm="0">
                                          <p:val>
                                            <p:strVal val="#ppt_x"/>
                                          </p:val>
                                        </p:tav>
                                        <p:tav tm="100000">
                                          <p:val>
                                            <p:strVal val="#ppt_x"/>
                                          </p:val>
                                        </p:tav>
                                      </p:tavLst>
                                    </p:anim>
                                    <p:anim calcmode="lin" valueType="num">
                                      <p:cBhvr>
                                        <p:cTn id="23" dur="750" fill="hold"/>
                                        <p:tgtEl>
                                          <p:spTgt spid="25"/>
                                        </p:tgtEl>
                                        <p:attrNameLst>
                                          <p:attrName>ppt_y</p:attrName>
                                        </p:attrNameLst>
                                      </p:cBhvr>
                                      <p:tavLst>
                                        <p:tav tm="0">
                                          <p:val>
                                            <p:strVal val="#ppt_y+.1"/>
                                          </p:val>
                                        </p:tav>
                                        <p:tav tm="100000">
                                          <p:val>
                                            <p:strVal val="#ppt_y"/>
                                          </p:val>
                                        </p:tav>
                                      </p:tavLst>
                                    </p:anim>
                                  </p:childTnLst>
                                </p:cTn>
                              </p:par>
                            </p:childTnLst>
                          </p:cTn>
                        </p:par>
                        <p:par>
                          <p:cTn id="24" fill="hold">
                            <p:stCondLst>
                              <p:cond delay="4000"/>
                            </p:stCondLst>
                            <p:childTnLst>
                              <p:par>
                                <p:cTn id="25" presetID="10"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750"/>
                                        <p:tgtEl>
                                          <p:spTgt spid="3"/>
                                        </p:tgtEl>
                                      </p:cBhvr>
                                    </p:animEffect>
                                  </p:childTnLst>
                                </p:cTn>
                              </p:par>
                            </p:childTnLst>
                          </p:cTn>
                        </p:par>
                        <p:par>
                          <p:cTn id="28" fill="hold">
                            <p:stCondLst>
                              <p:cond delay="5000"/>
                            </p:stCondLst>
                            <p:childTnLst>
                              <p:par>
                                <p:cTn id="29" presetID="53" presetClass="entr" presetSubtype="16"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750" fill="hold"/>
                                        <p:tgtEl>
                                          <p:spTgt spid="40"/>
                                        </p:tgtEl>
                                        <p:attrNameLst>
                                          <p:attrName>ppt_w</p:attrName>
                                        </p:attrNameLst>
                                      </p:cBhvr>
                                      <p:tavLst>
                                        <p:tav tm="0">
                                          <p:val>
                                            <p:fltVal val="0"/>
                                          </p:val>
                                        </p:tav>
                                        <p:tav tm="100000">
                                          <p:val>
                                            <p:strVal val="#ppt_w"/>
                                          </p:val>
                                        </p:tav>
                                      </p:tavLst>
                                    </p:anim>
                                    <p:anim calcmode="lin" valueType="num">
                                      <p:cBhvr>
                                        <p:cTn id="32" dur="750" fill="hold"/>
                                        <p:tgtEl>
                                          <p:spTgt spid="40"/>
                                        </p:tgtEl>
                                        <p:attrNameLst>
                                          <p:attrName>ppt_h</p:attrName>
                                        </p:attrNameLst>
                                      </p:cBhvr>
                                      <p:tavLst>
                                        <p:tav tm="0">
                                          <p:val>
                                            <p:fltVal val="0"/>
                                          </p:val>
                                        </p:tav>
                                        <p:tav tm="100000">
                                          <p:val>
                                            <p:strVal val="#ppt_h"/>
                                          </p:val>
                                        </p:tav>
                                      </p:tavLst>
                                    </p:anim>
                                    <p:animEffect transition="in" filter="fade">
                                      <p:cBhvr>
                                        <p:cTn id="33" dur="750"/>
                                        <p:tgtEl>
                                          <p:spTgt spid="40"/>
                                        </p:tgtEl>
                                      </p:cBhvr>
                                    </p:animEffect>
                                  </p:childTnLst>
                                </p:cTn>
                              </p:par>
                            </p:childTnLst>
                          </p:cTn>
                        </p:par>
                        <p:par>
                          <p:cTn id="34" fill="hold">
                            <p:stCondLst>
                              <p:cond delay="6000"/>
                            </p:stCondLst>
                            <p:childTnLst>
                              <p:par>
                                <p:cTn id="35" presetID="42"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750"/>
                                        <p:tgtEl>
                                          <p:spTgt spid="41"/>
                                        </p:tgtEl>
                                      </p:cBhvr>
                                    </p:animEffect>
                                    <p:anim calcmode="lin" valueType="num">
                                      <p:cBhvr>
                                        <p:cTn id="38" dur="750" fill="hold"/>
                                        <p:tgtEl>
                                          <p:spTgt spid="41"/>
                                        </p:tgtEl>
                                        <p:attrNameLst>
                                          <p:attrName>ppt_x</p:attrName>
                                        </p:attrNameLst>
                                      </p:cBhvr>
                                      <p:tavLst>
                                        <p:tav tm="0">
                                          <p:val>
                                            <p:strVal val="#ppt_x"/>
                                          </p:val>
                                        </p:tav>
                                        <p:tav tm="100000">
                                          <p:val>
                                            <p:strVal val="#ppt_x"/>
                                          </p:val>
                                        </p:tav>
                                      </p:tavLst>
                                    </p:anim>
                                    <p:anim calcmode="lin" valueType="num">
                                      <p:cBhvr>
                                        <p:cTn id="39" dur="750" fill="hold"/>
                                        <p:tgtEl>
                                          <p:spTgt spid="41"/>
                                        </p:tgtEl>
                                        <p:attrNameLst>
                                          <p:attrName>ppt_y</p:attrName>
                                        </p:attrNameLst>
                                      </p:cBhvr>
                                      <p:tavLst>
                                        <p:tav tm="0">
                                          <p:val>
                                            <p:strVal val="#ppt_y+.1"/>
                                          </p:val>
                                        </p:tav>
                                        <p:tav tm="100000">
                                          <p:val>
                                            <p:strVal val="#ppt_y"/>
                                          </p:val>
                                        </p:tav>
                                      </p:tavLst>
                                    </p:anim>
                                  </p:childTnLst>
                                </p:cTn>
                              </p:par>
                            </p:childTnLst>
                          </p:cTn>
                        </p:par>
                        <p:par>
                          <p:cTn id="40" fill="hold">
                            <p:stCondLst>
                              <p:cond delay="7000"/>
                            </p:stCondLst>
                            <p:childTnLst>
                              <p:par>
                                <p:cTn id="41" presetID="16" presetClass="entr" presetSubtype="21" fill="hold" grpId="0" nodeType="afterEffect">
                                  <p:stCondLst>
                                    <p:cond delay="0"/>
                                  </p:stCondLst>
                                  <p:childTnLst>
                                    <p:set>
                                      <p:cBhvr>
                                        <p:cTn id="42" dur="1" fill="hold">
                                          <p:stCondLst>
                                            <p:cond delay="0"/>
                                          </p:stCondLst>
                                        </p:cTn>
                                        <p:tgtEl>
                                          <p:spTgt spid="52"/>
                                        </p:tgtEl>
                                        <p:attrNameLst>
                                          <p:attrName>style.visibility</p:attrName>
                                        </p:attrNameLst>
                                      </p:cBhvr>
                                      <p:to>
                                        <p:strVal val="visible"/>
                                      </p:to>
                                    </p:set>
                                    <p:animEffect transition="in" filter="barn(inVertical)">
                                      <p:cBhvr>
                                        <p:cTn id="43" dur="750"/>
                                        <p:tgtEl>
                                          <p:spTgt spid="52"/>
                                        </p:tgtEl>
                                      </p:cBhvr>
                                    </p:animEffect>
                                  </p:childTnLst>
                                </p:cTn>
                              </p:par>
                            </p:childTnLst>
                          </p:cTn>
                        </p:par>
                        <p:par>
                          <p:cTn id="44" fill="hold">
                            <p:stCondLst>
                              <p:cond delay="8000"/>
                            </p:stCondLst>
                            <p:childTnLst>
                              <p:par>
                                <p:cTn id="45" presetID="10" presetClass="entr" presetSubtype="0" fill="hold" grpId="0" nodeType="afterEffect">
                                  <p:stCondLst>
                                    <p:cond delay="0"/>
                                  </p:stCondLst>
                                  <p:childTnLst>
                                    <p:set>
                                      <p:cBhvr>
                                        <p:cTn id="46" dur="1" fill="hold">
                                          <p:stCondLst>
                                            <p:cond delay="0"/>
                                          </p:stCondLst>
                                        </p:cTn>
                                        <p:tgtEl>
                                          <p:spTgt spid="53"/>
                                        </p:tgtEl>
                                        <p:attrNameLst>
                                          <p:attrName>style.visibility</p:attrName>
                                        </p:attrNameLst>
                                      </p:cBhvr>
                                      <p:to>
                                        <p:strVal val="visible"/>
                                      </p:to>
                                    </p:set>
                                    <p:animEffect transition="in" filter="fade">
                                      <p:cBhvr>
                                        <p:cTn id="47" dur="750"/>
                                        <p:tgtEl>
                                          <p:spTgt spid="53"/>
                                        </p:tgtEl>
                                      </p:cBhvr>
                                    </p:animEffect>
                                  </p:childTnLst>
                                </p:cTn>
                              </p:par>
                            </p:childTnLst>
                          </p:cTn>
                        </p:par>
                        <p:par>
                          <p:cTn id="48" fill="hold">
                            <p:stCondLst>
                              <p:cond delay="9000"/>
                            </p:stCondLst>
                            <p:childTnLst>
                              <p:par>
                                <p:cTn id="49" presetID="10" presetClass="entr" presetSubtype="0"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Effect transition="in" filter="fade">
                                      <p:cBhvr>
                                        <p:cTn id="51" dur="750"/>
                                        <p:tgtEl>
                                          <p:spTgt spid="54"/>
                                        </p:tgtEl>
                                      </p:cBhvr>
                                    </p:animEffect>
                                  </p:childTnLst>
                                </p:cTn>
                              </p:par>
                            </p:childTnLst>
                          </p:cTn>
                        </p:par>
                        <p:par>
                          <p:cTn id="52" fill="hold">
                            <p:stCondLst>
                              <p:cond delay="10000"/>
                            </p:stCondLst>
                            <p:childTnLst>
                              <p:par>
                                <p:cTn id="53" presetID="10" presetClass="entr" presetSubtype="0"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fade">
                                      <p:cBhvr>
                                        <p:cTn id="55"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0" grpId="0"/>
      <p:bldP spid="41" grpId="0"/>
      <p:bldP spid="44" grpId="0" animBg="1"/>
      <p:bldP spid="52" grpId="0"/>
      <p:bldP spid="53" grpId="0" animBg="1"/>
      <p:bldP spid="5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6119118" y="2507055"/>
            <a:ext cx="4536504" cy="2554545"/>
          </a:xfrm>
          <a:prstGeom prst="rect">
            <a:avLst/>
          </a:prstGeom>
          <a:noFill/>
        </p:spPr>
        <p:txBody>
          <a:bodyPr wrap="square">
            <a:spAutoFit/>
          </a:bodyPr>
          <a:lstStyle/>
          <a:p>
            <a:pPr algn="dist" fontAlgn="base">
              <a:spcBef>
                <a:spcPct val="0"/>
              </a:spcBef>
              <a:spcAft>
                <a:spcPct val="0"/>
              </a:spcAft>
              <a:buFont typeface="Arial" panose="020B0604020202020204" pitchFamily="34" charset="0"/>
            </a:pPr>
            <a:r>
              <a:rPr lang="zh-CN" altLang="en-US" sz="8000" b="1">
                <a:ln w="12700">
                  <a:solidFill>
                    <a:schemeClr val="tx1">
                      <a:lumMod val="85000"/>
                      <a:lumOff val="15000"/>
                    </a:schemeClr>
                  </a:solidFill>
                </a:ln>
                <a:solidFill>
                  <a:schemeClr val="tx1">
                    <a:lumMod val="85000"/>
                    <a:lumOff val="15000"/>
                  </a:schemeClr>
                </a:solidFill>
                <a:latin typeface="汉仪雅酷黑 75W" panose="020B0804020202020204" pitchFamily="34" charset="-122"/>
                <a:ea typeface="汉仪雅酷黑 75W" panose="020B0804020202020204" pitchFamily="34" charset="-122"/>
                <a:sym typeface="+mn-lt"/>
              </a:rPr>
              <a:t>年度工作</a:t>
            </a:r>
            <a:endParaRPr lang="en-US" altLang="zh-CN" sz="8000" b="1">
              <a:ln w="12700">
                <a:solidFill>
                  <a:schemeClr val="tx1">
                    <a:lumMod val="85000"/>
                    <a:lumOff val="15000"/>
                  </a:schemeClr>
                </a:solidFill>
              </a:ln>
              <a:solidFill>
                <a:schemeClr val="tx1">
                  <a:lumMod val="85000"/>
                  <a:lumOff val="15000"/>
                </a:schemeClr>
              </a:solidFill>
              <a:latin typeface="汉仪雅酷黑 75W" panose="020B0804020202020204" pitchFamily="34" charset="-122"/>
              <a:ea typeface="汉仪雅酷黑 75W" panose="020B0804020202020204" pitchFamily="34" charset="-122"/>
              <a:sym typeface="+mn-lt"/>
            </a:endParaRPr>
          </a:p>
          <a:p>
            <a:pPr algn="dist" fontAlgn="base">
              <a:spcBef>
                <a:spcPct val="0"/>
              </a:spcBef>
              <a:spcAft>
                <a:spcPct val="0"/>
              </a:spcAft>
              <a:buFont typeface="Arial" panose="020B0604020202020204" pitchFamily="34" charset="0"/>
            </a:pPr>
            <a:r>
              <a:rPr lang="zh-CN" altLang="en-US" sz="8000" b="1">
                <a:ln w="12700">
                  <a:solidFill>
                    <a:schemeClr val="tx1">
                      <a:lumMod val="85000"/>
                      <a:lumOff val="15000"/>
                    </a:schemeClr>
                  </a:solidFill>
                </a:ln>
                <a:solidFill>
                  <a:schemeClr val="tx1">
                    <a:lumMod val="85000"/>
                    <a:lumOff val="15000"/>
                  </a:schemeClr>
                </a:solidFill>
                <a:latin typeface="汉仪雅酷黑 75W" panose="020B0804020202020204" pitchFamily="34" charset="-122"/>
                <a:ea typeface="汉仪雅酷黑 75W" panose="020B0804020202020204" pitchFamily="34" charset="-122"/>
                <a:sym typeface="+mn-lt"/>
              </a:rPr>
              <a:t>重点回顾 </a:t>
            </a:r>
            <a:endParaRPr lang="en-US" altLang="zh-CN" sz="8000" b="1" dirty="0">
              <a:ln w="12700">
                <a:solidFill>
                  <a:schemeClr val="tx1">
                    <a:lumMod val="85000"/>
                    <a:lumOff val="15000"/>
                  </a:schemeClr>
                </a:solidFill>
              </a:ln>
              <a:solidFill>
                <a:schemeClr val="tx1">
                  <a:lumMod val="85000"/>
                  <a:lumOff val="15000"/>
                </a:schemeClr>
              </a:solidFill>
              <a:latin typeface="汉仪雅酷黑 75W" panose="020B0804020202020204" pitchFamily="34" charset="-122"/>
              <a:ea typeface="汉仪雅酷黑 75W" panose="020B0804020202020204" pitchFamily="34" charset="-122"/>
              <a:sym typeface="+mn-lt"/>
            </a:endParaRPr>
          </a:p>
        </p:txBody>
      </p:sp>
      <p:grpSp>
        <p:nvGrpSpPr>
          <p:cNvPr id="17" name="组合 16"/>
          <p:cNvGrpSpPr/>
          <p:nvPr/>
        </p:nvGrpSpPr>
        <p:grpSpPr>
          <a:xfrm>
            <a:off x="7476496" y="764704"/>
            <a:ext cx="1821749" cy="1285737"/>
            <a:chOff x="3370747" y="4293096"/>
            <a:chExt cx="4792982" cy="1285737"/>
          </a:xfrm>
        </p:grpSpPr>
        <p:sp>
          <p:nvSpPr>
            <p:cNvPr id="18" name="矩形: 圆角 17"/>
            <p:cNvSpPr/>
            <p:nvPr/>
          </p:nvSpPr>
          <p:spPr>
            <a:xfrm>
              <a:off x="4032349" y="4563061"/>
              <a:ext cx="3789030" cy="808682"/>
            </a:xfrm>
            <a:prstGeom prst="roundRect">
              <a:avLst>
                <a:gd name="adj" fmla="val 5000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75000"/>
                    <a:lumOff val="25000"/>
                  </a:schemeClr>
                </a:solidFill>
              </a:endParaRPr>
            </a:p>
          </p:txBody>
        </p:sp>
        <p:sp>
          <p:nvSpPr>
            <p:cNvPr id="19" name="矩形 18"/>
            <p:cNvSpPr/>
            <p:nvPr/>
          </p:nvSpPr>
          <p:spPr>
            <a:xfrm>
              <a:off x="3370747" y="4293096"/>
              <a:ext cx="4792982" cy="1285737"/>
            </a:xfrm>
            <a:prstGeom prst="rect">
              <a:avLst/>
            </a:prstGeom>
            <a:noFill/>
          </p:spPr>
          <p:txBody>
            <a:bodyPr wrap="square">
              <a:spAutoFit/>
            </a:bodyPr>
            <a:lstStyle/>
            <a:p>
              <a:pPr algn="ctr">
                <a:lnSpc>
                  <a:spcPts val="9990"/>
                </a:lnSpc>
              </a:pPr>
              <a:r>
                <a:rPr lang="en-US" altLang="zh-CN" sz="6000" b="1" spc="600">
                  <a:ln w="44450">
                    <a:noFill/>
                  </a:ln>
                  <a:solidFill>
                    <a:schemeClr val="tx1">
                      <a:lumMod val="85000"/>
                      <a:lumOff val="15000"/>
                    </a:schemeClr>
                  </a:solidFill>
                  <a:latin typeface="汉仪雅酷黑 75W" panose="020B0804020202020204" pitchFamily="34" charset="-122"/>
                  <a:ea typeface="汉仪雅酷黑 75W" panose="020B0804020202020204" pitchFamily="34" charset="-122"/>
                  <a:cs typeface="+mn-ea"/>
                  <a:sym typeface="+mn-lt"/>
                </a:rPr>
                <a:t> </a:t>
              </a:r>
              <a:r>
                <a:rPr lang="en-US" altLang="zh-CN" sz="6000" b="1" spc="600" dirty="0">
                  <a:ln w="44450">
                    <a:noFill/>
                  </a:ln>
                  <a:solidFill>
                    <a:schemeClr val="tx1">
                      <a:lumMod val="85000"/>
                      <a:lumOff val="15000"/>
                    </a:schemeClr>
                  </a:solidFill>
                  <a:latin typeface="汉仪雅酷黑 75W" panose="020B0804020202020204" pitchFamily="34" charset="-122"/>
                  <a:ea typeface="汉仪雅酷黑 75W" panose="020B0804020202020204" pitchFamily="34" charset="-122"/>
                  <a:cs typeface="+mn-ea"/>
                  <a:sym typeface="+mn-lt"/>
                </a:rPr>
                <a:t>01</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00">
        <p15:prstTrans prst="wind"/>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750"/>
                                        <p:tgtEl>
                                          <p:spTgt spid="17"/>
                                        </p:tgtEl>
                                      </p:cBhvr>
                                    </p:animEffect>
                                    <p:anim calcmode="lin" valueType="num">
                                      <p:cBhvr>
                                        <p:cTn id="8" dur="750" fill="hold"/>
                                        <p:tgtEl>
                                          <p:spTgt spid="17"/>
                                        </p:tgtEl>
                                        <p:attrNameLst>
                                          <p:attrName>ppt_x</p:attrName>
                                        </p:attrNameLst>
                                      </p:cBhvr>
                                      <p:tavLst>
                                        <p:tav tm="0">
                                          <p:val>
                                            <p:strVal val="#ppt_x"/>
                                          </p:val>
                                        </p:tav>
                                        <p:tav tm="100000">
                                          <p:val>
                                            <p:strVal val="#ppt_x"/>
                                          </p:val>
                                        </p:tav>
                                      </p:tavLst>
                                    </p:anim>
                                    <p:anim calcmode="lin" valueType="num">
                                      <p:cBhvr>
                                        <p:cTn id="9" dur="750" fill="hold"/>
                                        <p:tgtEl>
                                          <p:spTgt spid="1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750" fill="hold"/>
                                        <p:tgtEl>
                                          <p:spTgt spid="12"/>
                                        </p:tgtEl>
                                        <p:attrNameLst>
                                          <p:attrName>ppt_w</p:attrName>
                                        </p:attrNameLst>
                                      </p:cBhvr>
                                      <p:tavLst>
                                        <p:tav tm="0">
                                          <p:val>
                                            <p:fltVal val="0"/>
                                          </p:val>
                                        </p:tav>
                                        <p:tav tm="100000">
                                          <p:val>
                                            <p:strVal val="#ppt_w"/>
                                          </p:val>
                                        </p:tav>
                                      </p:tavLst>
                                    </p:anim>
                                    <p:anim calcmode="lin" valueType="num">
                                      <p:cBhvr>
                                        <p:cTn id="14" dur="750" fill="hold"/>
                                        <p:tgtEl>
                                          <p:spTgt spid="12"/>
                                        </p:tgtEl>
                                        <p:attrNameLst>
                                          <p:attrName>ppt_h</p:attrName>
                                        </p:attrNameLst>
                                      </p:cBhvr>
                                      <p:tavLst>
                                        <p:tav tm="0">
                                          <p:val>
                                            <p:fltVal val="0"/>
                                          </p:val>
                                        </p:tav>
                                        <p:tav tm="100000">
                                          <p:val>
                                            <p:strVal val="#ppt_h"/>
                                          </p:val>
                                        </p:tav>
                                      </p:tavLst>
                                    </p:anim>
                                    <p:animEffect transition="in" filter="fade">
                                      <p:cBhvr>
                                        <p:cTn id="15"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图片 29" descr="图片包含 图形用户界面&#10;&#10;描述已自动生成"/>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590" y="1411420"/>
            <a:ext cx="3809371" cy="3809371"/>
          </a:xfrm>
          <a:prstGeom prst="rect">
            <a:avLst/>
          </a:prstGeom>
        </p:spPr>
      </p:pic>
      <p:grpSp>
        <p:nvGrpSpPr>
          <p:cNvPr id="32" name="组合 31"/>
          <p:cNvGrpSpPr/>
          <p:nvPr/>
        </p:nvGrpSpPr>
        <p:grpSpPr>
          <a:xfrm>
            <a:off x="4908646" y="3563504"/>
            <a:ext cx="1863592" cy="1146193"/>
            <a:chOff x="2464994" y="2515218"/>
            <a:chExt cx="1647271" cy="1146193"/>
          </a:xfrm>
        </p:grpSpPr>
        <p:sp>
          <p:nvSpPr>
            <p:cNvPr id="33" name="TextBox 14"/>
            <p:cNvSpPr txBox="1"/>
            <p:nvPr/>
          </p:nvSpPr>
          <p:spPr>
            <a:xfrm>
              <a:off x="2705960" y="2515218"/>
              <a:ext cx="1406305" cy="338554"/>
            </a:xfrm>
            <a:prstGeom prst="rect">
              <a:avLst/>
            </a:prstGeom>
            <a:noFill/>
          </p:spPr>
          <p:txBody>
            <a:bodyPr wrap="square" rtlCol="0">
              <a:spAutoFit/>
            </a:bodyPr>
            <a:lstStyle/>
            <a:p>
              <a:pPr algn="ctr"/>
              <a:r>
                <a:rPr lang="zh-CN" altLang="en-US" sz="1600" b="1" dirty="0">
                  <a:solidFill>
                    <a:schemeClr val="bg1"/>
                  </a:solidFill>
                  <a:latin typeface="+mn-lt"/>
                  <a:ea typeface="+mn-ea"/>
                  <a:cs typeface="+mn-ea"/>
                  <a:sym typeface="+mn-lt"/>
                </a:rPr>
                <a:t>工作完成进度</a:t>
              </a:r>
            </a:p>
          </p:txBody>
        </p:sp>
        <p:sp>
          <p:nvSpPr>
            <p:cNvPr id="34" name="TextBox 15"/>
            <p:cNvSpPr txBox="1"/>
            <p:nvPr/>
          </p:nvSpPr>
          <p:spPr>
            <a:xfrm>
              <a:off x="2464994" y="2830414"/>
              <a:ext cx="1647271" cy="830997"/>
            </a:xfrm>
            <a:prstGeom prst="rect">
              <a:avLst/>
            </a:prstGeom>
            <a:noFill/>
          </p:spPr>
          <p:txBody>
            <a:bodyPr wrap="square" rtlCol="0">
              <a:spAutoFit/>
            </a:bodyPr>
            <a:lstStyle/>
            <a:p>
              <a:r>
                <a:rPr lang="zh-CN" altLang="en-US" sz="1600" dirty="0">
                  <a:solidFill>
                    <a:schemeClr val="bg1"/>
                  </a:solidFill>
                  <a:latin typeface="+mn-lt"/>
                  <a:ea typeface="+mn-ea"/>
                  <a:cs typeface="+mn-ea"/>
                  <a:sym typeface="+mn-lt"/>
                </a:rPr>
                <a:t>请在这里输入段落文本内容请在这里输入段落文本内容</a:t>
              </a:r>
            </a:p>
          </p:txBody>
        </p:sp>
      </p:grpSp>
      <p:grpSp>
        <p:nvGrpSpPr>
          <p:cNvPr id="35" name="组合 34"/>
          <p:cNvGrpSpPr/>
          <p:nvPr/>
        </p:nvGrpSpPr>
        <p:grpSpPr>
          <a:xfrm>
            <a:off x="3181868" y="4723364"/>
            <a:ext cx="1863591" cy="1148437"/>
            <a:chOff x="3841299" y="3883668"/>
            <a:chExt cx="1524917" cy="1148437"/>
          </a:xfrm>
        </p:grpSpPr>
        <p:sp>
          <p:nvSpPr>
            <p:cNvPr id="36" name="TextBox 14"/>
            <p:cNvSpPr txBox="1"/>
            <p:nvPr/>
          </p:nvSpPr>
          <p:spPr>
            <a:xfrm>
              <a:off x="4067965" y="3883668"/>
              <a:ext cx="1298251" cy="584775"/>
            </a:xfrm>
            <a:prstGeom prst="rect">
              <a:avLst/>
            </a:prstGeom>
            <a:noFill/>
          </p:spPr>
          <p:txBody>
            <a:bodyPr wrap="square" rtlCol="0">
              <a:spAutoFit/>
            </a:bodyPr>
            <a:lstStyle>
              <a:defPPr>
                <a:defRPr lang="zh-CN"/>
              </a:defPPr>
              <a:lvl1pPr algn="ctr">
                <a:defRPr b="1">
                  <a:solidFill>
                    <a:schemeClr val="bg1"/>
                  </a:solidFill>
                  <a:latin typeface="+mj-ea"/>
                  <a:ea typeface="+mj-ea"/>
                </a:defRPr>
              </a:lvl1pPr>
            </a:lstStyle>
            <a:p>
              <a:r>
                <a:rPr lang="zh-CN" altLang="en-US" sz="1600" dirty="0">
                  <a:latin typeface="+mn-lt"/>
                  <a:ea typeface="+mn-ea"/>
                  <a:cs typeface="+mn-ea"/>
                  <a:sym typeface="+mn-lt"/>
                </a:rPr>
                <a:t>工作完成进度</a:t>
              </a:r>
            </a:p>
          </p:txBody>
        </p:sp>
        <p:sp>
          <p:nvSpPr>
            <p:cNvPr id="37" name="TextBox 15"/>
            <p:cNvSpPr txBox="1"/>
            <p:nvPr/>
          </p:nvSpPr>
          <p:spPr>
            <a:xfrm>
              <a:off x="3841299" y="4201108"/>
              <a:ext cx="1524917" cy="830997"/>
            </a:xfrm>
            <a:prstGeom prst="rect">
              <a:avLst/>
            </a:prstGeom>
            <a:noFill/>
          </p:spPr>
          <p:txBody>
            <a:bodyPr wrap="square" rtlCol="0">
              <a:spAutoFit/>
            </a:bodyPr>
            <a:lstStyle/>
            <a:p>
              <a:r>
                <a:rPr lang="zh-CN" altLang="en-US" sz="1600" dirty="0">
                  <a:solidFill>
                    <a:schemeClr val="bg1"/>
                  </a:solidFill>
                  <a:latin typeface="+mn-lt"/>
                  <a:ea typeface="+mn-ea"/>
                  <a:cs typeface="+mn-ea"/>
                  <a:sym typeface="+mn-lt"/>
                </a:rPr>
                <a:t>请在这里输入段落文本内容请在这里输入段落文本内容</a:t>
              </a:r>
            </a:p>
          </p:txBody>
        </p:sp>
      </p:grpSp>
      <p:grpSp>
        <p:nvGrpSpPr>
          <p:cNvPr id="39" name="组合 38"/>
          <p:cNvGrpSpPr/>
          <p:nvPr/>
        </p:nvGrpSpPr>
        <p:grpSpPr>
          <a:xfrm>
            <a:off x="5045459" y="2163524"/>
            <a:ext cx="5583089" cy="3676596"/>
            <a:chOff x="5669310" y="2017288"/>
            <a:chExt cx="5616921" cy="3698875"/>
          </a:xfrm>
        </p:grpSpPr>
        <p:sp>
          <p:nvSpPr>
            <p:cNvPr id="40" name="任意多边形 36"/>
            <p:cNvSpPr/>
            <p:nvPr/>
          </p:nvSpPr>
          <p:spPr>
            <a:xfrm>
              <a:off x="10105131" y="2017288"/>
              <a:ext cx="1181100" cy="3698875"/>
            </a:xfrm>
            <a:custGeom>
              <a:avLst/>
              <a:gdLst>
                <a:gd name="connsiteX0" fmla="*/ 1176576 w 1181100"/>
                <a:gd name="connsiteY0" fmla="*/ 0 h 3698875"/>
                <a:gd name="connsiteX1" fmla="*/ 1181100 w 1181100"/>
                <a:gd name="connsiteY1" fmla="*/ 0 h 3698875"/>
                <a:gd name="connsiteX2" fmla="*/ 1181100 w 1181100"/>
                <a:gd name="connsiteY2" fmla="*/ 3698875 h 3698875"/>
                <a:gd name="connsiteX3" fmla="*/ 0 w 1181100"/>
                <a:gd name="connsiteY3" fmla="*/ 3698875 h 3698875"/>
                <a:gd name="connsiteX4" fmla="*/ 0 w 1181100"/>
                <a:gd name="connsiteY4" fmla="*/ 1735795 h 3698875"/>
                <a:gd name="connsiteX5" fmla="*/ 48924 w 1181100"/>
                <a:gd name="connsiteY5" fmla="*/ 1697678 h 3698875"/>
                <a:gd name="connsiteX6" fmla="*/ 278759 w 1181100"/>
                <a:gd name="connsiteY6" fmla="*/ 1500788 h 3698875"/>
                <a:gd name="connsiteX7" fmla="*/ 453153 w 1181100"/>
                <a:gd name="connsiteY7" fmla="*/ 1330349 h 3698875"/>
                <a:gd name="connsiteX8" fmla="*/ 510936 w 1181100"/>
                <a:gd name="connsiteY8" fmla="*/ 1369307 h 3698875"/>
                <a:gd name="connsiteX9" fmla="*/ 590551 w 1181100"/>
                <a:gd name="connsiteY9" fmla="*/ 1385380 h 3698875"/>
                <a:gd name="connsiteX10" fmla="*/ 795088 w 1181100"/>
                <a:gd name="connsiteY10" fmla="*/ 1180843 h 3698875"/>
                <a:gd name="connsiteX11" fmla="*/ 735181 w 1181100"/>
                <a:gd name="connsiteY11" fmla="*/ 1036213 h 3698875"/>
                <a:gd name="connsiteX12" fmla="*/ 717723 w 1181100"/>
                <a:gd name="connsiteY12" fmla="*/ 1024442 h 3698875"/>
                <a:gd name="connsiteX13" fmla="*/ 820291 w 1181100"/>
                <a:gd name="connsiteY13" fmla="*/ 886780 h 3698875"/>
                <a:gd name="connsiteX14" fmla="*/ 1174186 w 1181100"/>
                <a:gd name="connsiteY14" fmla="*/ 21448 h 3698875"/>
                <a:gd name="connsiteX15" fmla="*/ 1176576 w 1181100"/>
                <a:gd name="connsiteY15" fmla="*/ 0 h 369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1100" h="3698875">
                  <a:moveTo>
                    <a:pt x="1176576" y="0"/>
                  </a:moveTo>
                  <a:lnTo>
                    <a:pt x="1181100" y="0"/>
                  </a:lnTo>
                  <a:lnTo>
                    <a:pt x="1181100" y="3698875"/>
                  </a:lnTo>
                  <a:lnTo>
                    <a:pt x="0" y="3698875"/>
                  </a:lnTo>
                  <a:lnTo>
                    <a:pt x="0" y="1735795"/>
                  </a:lnTo>
                  <a:lnTo>
                    <a:pt x="48924" y="1697678"/>
                  </a:lnTo>
                  <a:cubicBezTo>
                    <a:pt x="129510" y="1632743"/>
                    <a:pt x="206155" y="1567101"/>
                    <a:pt x="278759" y="1500788"/>
                  </a:cubicBezTo>
                  <a:lnTo>
                    <a:pt x="453153" y="1330349"/>
                  </a:lnTo>
                  <a:lnTo>
                    <a:pt x="510936" y="1369307"/>
                  </a:lnTo>
                  <a:cubicBezTo>
                    <a:pt x="535406" y="1379657"/>
                    <a:pt x="562310" y="1385380"/>
                    <a:pt x="590551" y="1385380"/>
                  </a:cubicBezTo>
                  <a:cubicBezTo>
                    <a:pt x="703514" y="1385380"/>
                    <a:pt x="795088" y="1293806"/>
                    <a:pt x="795088" y="1180843"/>
                  </a:cubicBezTo>
                  <a:cubicBezTo>
                    <a:pt x="795088" y="1124362"/>
                    <a:pt x="772195" y="1073227"/>
                    <a:pt x="735181" y="1036213"/>
                  </a:cubicBezTo>
                  <a:lnTo>
                    <a:pt x="717723" y="1024442"/>
                  </a:lnTo>
                  <a:lnTo>
                    <a:pt x="820291" y="886780"/>
                  </a:lnTo>
                  <a:cubicBezTo>
                    <a:pt x="1010014" y="606666"/>
                    <a:pt x="1130158" y="317479"/>
                    <a:pt x="1174186" y="21448"/>
                  </a:cubicBezTo>
                  <a:lnTo>
                    <a:pt x="1176576" y="0"/>
                  </a:lnTo>
                  <a:close/>
                </a:path>
              </a:pathLst>
            </a:custGeom>
            <a:solidFill>
              <a:schemeClr val="accent2">
                <a:lumMod val="100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1" name="任意多边形 37"/>
            <p:cNvSpPr/>
            <p:nvPr/>
          </p:nvSpPr>
          <p:spPr>
            <a:xfrm>
              <a:off x="8881375" y="3794307"/>
              <a:ext cx="1181100" cy="1921854"/>
            </a:xfrm>
            <a:custGeom>
              <a:avLst/>
              <a:gdLst>
                <a:gd name="connsiteX0" fmla="*/ 1181100 w 1181100"/>
                <a:gd name="connsiteY0" fmla="*/ 0 h 1921854"/>
                <a:gd name="connsiteX1" fmla="*/ 1181100 w 1181100"/>
                <a:gd name="connsiteY1" fmla="*/ 1921854 h 1921854"/>
                <a:gd name="connsiteX2" fmla="*/ 0 w 1181100"/>
                <a:gd name="connsiteY2" fmla="*/ 1921854 h 1921854"/>
                <a:gd name="connsiteX3" fmla="*/ 0 w 1181100"/>
                <a:gd name="connsiteY3" fmla="*/ 731966 h 1921854"/>
                <a:gd name="connsiteX4" fmla="*/ 319230 w 1181100"/>
                <a:gd name="connsiteY4" fmla="*/ 562253 h 1921854"/>
                <a:gd name="connsiteX5" fmla="*/ 425975 w 1181100"/>
                <a:gd name="connsiteY5" fmla="*/ 500289 h 1921854"/>
                <a:gd name="connsiteX6" fmla="*/ 445921 w 1181100"/>
                <a:gd name="connsiteY6" fmla="*/ 529872 h 1921854"/>
                <a:gd name="connsiteX7" fmla="*/ 590551 w 1181100"/>
                <a:gd name="connsiteY7" fmla="*/ 589779 h 1921854"/>
                <a:gd name="connsiteX8" fmla="*/ 795088 w 1181100"/>
                <a:gd name="connsiteY8" fmla="*/ 385242 h 1921854"/>
                <a:gd name="connsiteX9" fmla="*/ 779015 w 1181100"/>
                <a:gd name="connsiteY9" fmla="*/ 305627 h 1921854"/>
                <a:gd name="connsiteX10" fmla="*/ 768996 w 1181100"/>
                <a:gd name="connsiteY10" fmla="*/ 290767 h 1921854"/>
                <a:gd name="connsiteX11" fmla="*/ 952789 w 1181100"/>
                <a:gd name="connsiteY11" fmla="*/ 167545 h 1921854"/>
                <a:gd name="connsiteX12" fmla="*/ 1140954 w 1181100"/>
                <a:gd name="connsiteY12" fmla="*/ 31276 h 1921854"/>
                <a:gd name="connsiteX13" fmla="*/ 1181100 w 1181100"/>
                <a:gd name="connsiteY13" fmla="*/ 0 h 1921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1100" h="1921854">
                  <a:moveTo>
                    <a:pt x="1181100" y="0"/>
                  </a:moveTo>
                  <a:lnTo>
                    <a:pt x="1181100" y="1921854"/>
                  </a:lnTo>
                  <a:lnTo>
                    <a:pt x="0" y="1921854"/>
                  </a:lnTo>
                  <a:lnTo>
                    <a:pt x="0" y="731966"/>
                  </a:lnTo>
                  <a:lnTo>
                    <a:pt x="319230" y="562253"/>
                  </a:lnTo>
                  <a:lnTo>
                    <a:pt x="425975" y="500289"/>
                  </a:lnTo>
                  <a:lnTo>
                    <a:pt x="445921" y="529872"/>
                  </a:lnTo>
                  <a:cubicBezTo>
                    <a:pt x="482935" y="566886"/>
                    <a:pt x="534069" y="589779"/>
                    <a:pt x="590551" y="589779"/>
                  </a:cubicBezTo>
                  <a:cubicBezTo>
                    <a:pt x="703514" y="589779"/>
                    <a:pt x="795088" y="498205"/>
                    <a:pt x="795088" y="385242"/>
                  </a:cubicBezTo>
                  <a:cubicBezTo>
                    <a:pt x="795088" y="357001"/>
                    <a:pt x="789365" y="330097"/>
                    <a:pt x="779015" y="305627"/>
                  </a:cubicBezTo>
                  <a:lnTo>
                    <a:pt x="768996" y="290767"/>
                  </a:lnTo>
                  <a:lnTo>
                    <a:pt x="952789" y="167545"/>
                  </a:lnTo>
                  <a:cubicBezTo>
                    <a:pt x="1017466" y="122501"/>
                    <a:pt x="1080201" y="77074"/>
                    <a:pt x="1140954" y="31276"/>
                  </a:cubicBezTo>
                  <a:lnTo>
                    <a:pt x="1181100" y="0"/>
                  </a:lnTo>
                  <a:close/>
                </a:path>
              </a:pathLst>
            </a:custGeom>
            <a:solidFill>
              <a:schemeClr val="accent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2" name="任意多边形 38"/>
            <p:cNvSpPr/>
            <p:nvPr/>
          </p:nvSpPr>
          <p:spPr>
            <a:xfrm>
              <a:off x="7624698" y="4554406"/>
              <a:ext cx="1181100" cy="1161755"/>
            </a:xfrm>
            <a:custGeom>
              <a:avLst/>
              <a:gdLst>
                <a:gd name="connsiteX0" fmla="*/ 1181100 w 1181100"/>
                <a:gd name="connsiteY0" fmla="*/ 0 h 1161755"/>
                <a:gd name="connsiteX1" fmla="*/ 1181100 w 1181100"/>
                <a:gd name="connsiteY1" fmla="*/ 1161755 h 1161755"/>
                <a:gd name="connsiteX2" fmla="*/ 0 w 1181100"/>
                <a:gd name="connsiteY2" fmla="*/ 1161755 h 1161755"/>
                <a:gd name="connsiteX3" fmla="*/ 0 w 1181100"/>
                <a:gd name="connsiteY3" fmla="*/ 517854 h 1161755"/>
                <a:gd name="connsiteX4" fmla="*/ 336342 w 1181100"/>
                <a:gd name="connsiteY4" fmla="*/ 385518 h 1161755"/>
                <a:gd name="connsiteX5" fmla="*/ 408490 w 1181100"/>
                <a:gd name="connsiteY5" fmla="*/ 354228 h 1161755"/>
                <a:gd name="connsiteX6" fmla="*/ 445921 w 1181100"/>
                <a:gd name="connsiteY6" fmla="*/ 409746 h 1161755"/>
                <a:gd name="connsiteX7" fmla="*/ 590551 w 1181100"/>
                <a:gd name="connsiteY7" fmla="*/ 469653 h 1161755"/>
                <a:gd name="connsiteX8" fmla="*/ 795088 w 1181100"/>
                <a:gd name="connsiteY8" fmla="*/ 265116 h 1161755"/>
                <a:gd name="connsiteX9" fmla="*/ 790933 w 1181100"/>
                <a:gd name="connsiteY9" fmla="*/ 223895 h 1161755"/>
                <a:gd name="connsiteX10" fmla="*/ 781056 w 1181100"/>
                <a:gd name="connsiteY10" fmla="*/ 192076 h 1161755"/>
                <a:gd name="connsiteX11" fmla="*/ 1174526 w 1181100"/>
                <a:gd name="connsiteY11" fmla="*/ 3495 h 1161755"/>
                <a:gd name="connsiteX12" fmla="*/ 1181100 w 1181100"/>
                <a:gd name="connsiteY12" fmla="*/ 0 h 1161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81100" h="1161755">
                  <a:moveTo>
                    <a:pt x="1181100" y="0"/>
                  </a:moveTo>
                  <a:lnTo>
                    <a:pt x="1181100" y="1161755"/>
                  </a:lnTo>
                  <a:lnTo>
                    <a:pt x="0" y="1161755"/>
                  </a:lnTo>
                  <a:lnTo>
                    <a:pt x="0" y="517854"/>
                  </a:lnTo>
                  <a:lnTo>
                    <a:pt x="336342" y="385518"/>
                  </a:lnTo>
                  <a:lnTo>
                    <a:pt x="408490" y="354228"/>
                  </a:lnTo>
                  <a:lnTo>
                    <a:pt x="445921" y="409746"/>
                  </a:lnTo>
                  <a:cubicBezTo>
                    <a:pt x="482935" y="446760"/>
                    <a:pt x="534070" y="469653"/>
                    <a:pt x="590551" y="469653"/>
                  </a:cubicBezTo>
                  <a:cubicBezTo>
                    <a:pt x="703514" y="469653"/>
                    <a:pt x="795088" y="378079"/>
                    <a:pt x="795088" y="265116"/>
                  </a:cubicBezTo>
                  <a:cubicBezTo>
                    <a:pt x="795088" y="250996"/>
                    <a:pt x="793657" y="237210"/>
                    <a:pt x="790933" y="223895"/>
                  </a:cubicBezTo>
                  <a:lnTo>
                    <a:pt x="781056" y="192076"/>
                  </a:lnTo>
                  <a:lnTo>
                    <a:pt x="1174526" y="3495"/>
                  </a:lnTo>
                  <a:lnTo>
                    <a:pt x="1181100" y="0"/>
                  </a:lnTo>
                  <a:close/>
                </a:path>
              </a:pathLst>
            </a:custGeom>
            <a:solidFill>
              <a:schemeClr val="accent2">
                <a:lumMod val="100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3" name="任意多边形 39"/>
            <p:cNvSpPr/>
            <p:nvPr/>
          </p:nvSpPr>
          <p:spPr>
            <a:xfrm>
              <a:off x="5669310" y="5093081"/>
              <a:ext cx="1936748" cy="623080"/>
            </a:xfrm>
            <a:custGeom>
              <a:avLst/>
              <a:gdLst>
                <a:gd name="connsiteX0" fmla="*/ 1936748 w 1936748"/>
                <a:gd name="connsiteY0" fmla="*/ 0 h 623080"/>
                <a:gd name="connsiteX1" fmla="*/ 1936748 w 1936748"/>
                <a:gd name="connsiteY1" fmla="*/ 623080 h 623080"/>
                <a:gd name="connsiteX2" fmla="*/ 0 w 1936748"/>
                <a:gd name="connsiteY2" fmla="*/ 623080 h 623080"/>
                <a:gd name="connsiteX3" fmla="*/ 0 w 1936748"/>
                <a:gd name="connsiteY3" fmla="*/ 613884 h 623080"/>
                <a:gd name="connsiteX4" fmla="*/ 352298 w 1936748"/>
                <a:gd name="connsiteY4" fmla="*/ 519526 h 623080"/>
                <a:gd name="connsiteX5" fmla="*/ 750617 w 1936748"/>
                <a:gd name="connsiteY5" fmla="*/ 403342 h 623080"/>
                <a:gd name="connsiteX6" fmla="*/ 791646 w 1936748"/>
                <a:gd name="connsiteY6" fmla="*/ 390480 h 623080"/>
                <a:gd name="connsiteX7" fmla="*/ 823745 w 1936748"/>
                <a:gd name="connsiteY7" fmla="*/ 438090 h 623080"/>
                <a:gd name="connsiteX8" fmla="*/ 968375 w 1936748"/>
                <a:gd name="connsiteY8" fmla="*/ 497997 h 623080"/>
                <a:gd name="connsiteX9" fmla="*/ 1172912 w 1936748"/>
                <a:gd name="connsiteY9" fmla="*/ 293460 h 623080"/>
                <a:gd name="connsiteX10" fmla="*/ 1170635 w 1936748"/>
                <a:gd name="connsiteY10" fmla="*/ 270869 h 623080"/>
                <a:gd name="connsiteX11" fmla="*/ 1509041 w 1936748"/>
                <a:gd name="connsiteY11" fmla="*/ 156899 h 623080"/>
                <a:gd name="connsiteX12" fmla="*/ 1868376 w 1936748"/>
                <a:gd name="connsiteY12" fmla="*/ 26902 h 623080"/>
                <a:gd name="connsiteX13" fmla="*/ 1936748 w 1936748"/>
                <a:gd name="connsiteY13" fmla="*/ 0 h 623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36748" h="623080">
                  <a:moveTo>
                    <a:pt x="1936748" y="0"/>
                  </a:moveTo>
                  <a:lnTo>
                    <a:pt x="1936748" y="623080"/>
                  </a:lnTo>
                  <a:lnTo>
                    <a:pt x="0" y="623080"/>
                  </a:lnTo>
                  <a:lnTo>
                    <a:pt x="0" y="613884"/>
                  </a:lnTo>
                  <a:lnTo>
                    <a:pt x="352298" y="519526"/>
                  </a:lnTo>
                  <a:cubicBezTo>
                    <a:pt x="487129" y="481602"/>
                    <a:pt x="619924" y="442867"/>
                    <a:pt x="750617" y="403342"/>
                  </a:cubicBezTo>
                  <a:lnTo>
                    <a:pt x="791646" y="390480"/>
                  </a:lnTo>
                  <a:lnTo>
                    <a:pt x="823745" y="438090"/>
                  </a:lnTo>
                  <a:cubicBezTo>
                    <a:pt x="860759" y="475104"/>
                    <a:pt x="911894" y="497997"/>
                    <a:pt x="968375" y="497997"/>
                  </a:cubicBezTo>
                  <a:cubicBezTo>
                    <a:pt x="1081338" y="497997"/>
                    <a:pt x="1172912" y="406423"/>
                    <a:pt x="1172912" y="293460"/>
                  </a:cubicBezTo>
                  <a:lnTo>
                    <a:pt x="1170635" y="270869"/>
                  </a:lnTo>
                  <a:lnTo>
                    <a:pt x="1509041" y="156899"/>
                  </a:lnTo>
                  <a:cubicBezTo>
                    <a:pt x="1631071" y="114305"/>
                    <a:pt x="1750871" y="70965"/>
                    <a:pt x="1868376" y="26902"/>
                  </a:cubicBezTo>
                  <a:lnTo>
                    <a:pt x="1936748" y="0"/>
                  </a:lnTo>
                  <a:close/>
                </a:path>
              </a:pathLst>
            </a:custGeom>
            <a:solidFill>
              <a:schemeClr val="accent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4" name="椭圆 43"/>
            <p:cNvSpPr/>
            <p:nvPr/>
          </p:nvSpPr>
          <p:spPr>
            <a:xfrm>
              <a:off x="10551682" y="3054130"/>
              <a:ext cx="288000" cy="288000"/>
            </a:xfrm>
            <a:prstGeom prst="ellipse">
              <a:avLst/>
            </a:prstGeom>
            <a:solidFill>
              <a:schemeClr val="accent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5" name="椭圆 44"/>
            <p:cNvSpPr/>
            <p:nvPr/>
          </p:nvSpPr>
          <p:spPr>
            <a:xfrm>
              <a:off x="9317666" y="4035549"/>
              <a:ext cx="288000" cy="288000"/>
            </a:xfrm>
            <a:prstGeom prst="ellipse">
              <a:avLst/>
            </a:prstGeom>
            <a:solidFill>
              <a:schemeClr val="accent2">
                <a:lumMod val="100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6" name="椭圆 45"/>
            <p:cNvSpPr/>
            <p:nvPr/>
          </p:nvSpPr>
          <p:spPr>
            <a:xfrm>
              <a:off x="8073257" y="4675523"/>
              <a:ext cx="288000" cy="288000"/>
            </a:xfrm>
            <a:prstGeom prst="ellipse">
              <a:avLst/>
            </a:prstGeom>
            <a:solidFill>
              <a:schemeClr val="accent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7" name="椭圆 46"/>
            <p:cNvSpPr/>
            <p:nvPr/>
          </p:nvSpPr>
          <p:spPr>
            <a:xfrm>
              <a:off x="6515013" y="5260621"/>
              <a:ext cx="288000" cy="288000"/>
            </a:xfrm>
            <a:prstGeom prst="ellipse">
              <a:avLst/>
            </a:prstGeom>
            <a:solidFill>
              <a:schemeClr val="accent2">
                <a:lumMod val="100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48" name="组合 47"/>
          <p:cNvGrpSpPr/>
          <p:nvPr/>
        </p:nvGrpSpPr>
        <p:grpSpPr>
          <a:xfrm>
            <a:off x="8391391" y="1478913"/>
            <a:ext cx="1863592" cy="1146193"/>
            <a:chOff x="2464994" y="2515218"/>
            <a:chExt cx="1647271" cy="1146193"/>
          </a:xfrm>
        </p:grpSpPr>
        <p:sp>
          <p:nvSpPr>
            <p:cNvPr id="49" name="TextBox 14"/>
            <p:cNvSpPr txBox="1"/>
            <p:nvPr/>
          </p:nvSpPr>
          <p:spPr>
            <a:xfrm>
              <a:off x="2800057" y="2515218"/>
              <a:ext cx="1278381" cy="338554"/>
            </a:xfrm>
            <a:prstGeom prst="rect">
              <a:avLst/>
            </a:prstGeom>
            <a:noFill/>
          </p:spPr>
          <p:txBody>
            <a:bodyPr wrap="square" rtlCol="0">
              <a:spAutoFit/>
            </a:bodyPr>
            <a:lstStyle/>
            <a:p>
              <a:pPr algn="ctr"/>
              <a:r>
                <a:rPr lang="zh-CN" altLang="en-US" sz="1600" b="1" dirty="0">
                  <a:solidFill>
                    <a:schemeClr val="bg1"/>
                  </a:solidFill>
                  <a:latin typeface="+mn-lt"/>
                  <a:ea typeface="+mn-ea"/>
                  <a:cs typeface="+mn-ea"/>
                  <a:sym typeface="+mn-lt"/>
                </a:rPr>
                <a:t>工作完成进度</a:t>
              </a:r>
            </a:p>
          </p:txBody>
        </p:sp>
        <p:sp>
          <p:nvSpPr>
            <p:cNvPr id="50" name="TextBox 15"/>
            <p:cNvSpPr txBox="1"/>
            <p:nvPr/>
          </p:nvSpPr>
          <p:spPr>
            <a:xfrm>
              <a:off x="2464994" y="2830414"/>
              <a:ext cx="1647271" cy="830997"/>
            </a:xfrm>
            <a:prstGeom prst="rect">
              <a:avLst/>
            </a:prstGeom>
            <a:noFill/>
          </p:spPr>
          <p:txBody>
            <a:bodyPr wrap="square" rtlCol="0">
              <a:spAutoFit/>
            </a:bodyPr>
            <a:lstStyle/>
            <a:p>
              <a:r>
                <a:rPr lang="zh-CN" altLang="en-US" sz="1600" dirty="0">
                  <a:solidFill>
                    <a:schemeClr val="bg1"/>
                  </a:solidFill>
                  <a:latin typeface="+mn-lt"/>
                  <a:ea typeface="+mn-ea"/>
                  <a:cs typeface="+mn-ea"/>
                  <a:sym typeface="+mn-lt"/>
                </a:rPr>
                <a:t>请在这里输入段落文本内容请在这里输入段落文本内容</a:t>
              </a:r>
            </a:p>
          </p:txBody>
        </p:sp>
      </p:grpSp>
      <p:grpSp>
        <p:nvGrpSpPr>
          <p:cNvPr id="51" name="组合 50"/>
          <p:cNvGrpSpPr/>
          <p:nvPr/>
        </p:nvGrpSpPr>
        <p:grpSpPr>
          <a:xfrm>
            <a:off x="6735207" y="2625106"/>
            <a:ext cx="1863592" cy="1146193"/>
            <a:chOff x="2464994" y="2515218"/>
            <a:chExt cx="1647271" cy="1146193"/>
          </a:xfrm>
        </p:grpSpPr>
        <p:sp>
          <p:nvSpPr>
            <p:cNvPr id="52" name="TextBox 14"/>
            <p:cNvSpPr txBox="1"/>
            <p:nvPr/>
          </p:nvSpPr>
          <p:spPr>
            <a:xfrm>
              <a:off x="2705960" y="2515218"/>
              <a:ext cx="1406305" cy="338554"/>
            </a:xfrm>
            <a:prstGeom prst="rect">
              <a:avLst/>
            </a:prstGeom>
            <a:noFill/>
          </p:spPr>
          <p:txBody>
            <a:bodyPr wrap="square" rtlCol="0">
              <a:spAutoFit/>
            </a:bodyPr>
            <a:lstStyle/>
            <a:p>
              <a:pPr algn="ctr"/>
              <a:r>
                <a:rPr lang="zh-CN" altLang="en-US" sz="1600" b="1" dirty="0">
                  <a:solidFill>
                    <a:schemeClr val="bg1"/>
                  </a:solidFill>
                  <a:latin typeface="+mn-lt"/>
                  <a:ea typeface="+mn-ea"/>
                  <a:cs typeface="+mn-ea"/>
                  <a:sym typeface="+mn-lt"/>
                </a:rPr>
                <a:t>工作完成进度</a:t>
              </a:r>
            </a:p>
          </p:txBody>
        </p:sp>
        <p:sp>
          <p:nvSpPr>
            <p:cNvPr id="53" name="TextBox 15"/>
            <p:cNvSpPr txBox="1"/>
            <p:nvPr/>
          </p:nvSpPr>
          <p:spPr>
            <a:xfrm>
              <a:off x="2464994" y="2830414"/>
              <a:ext cx="1647271" cy="830997"/>
            </a:xfrm>
            <a:prstGeom prst="rect">
              <a:avLst/>
            </a:prstGeom>
            <a:noFill/>
          </p:spPr>
          <p:txBody>
            <a:bodyPr wrap="square" rtlCol="0">
              <a:spAutoFit/>
            </a:bodyPr>
            <a:lstStyle/>
            <a:p>
              <a:r>
                <a:rPr lang="zh-CN" altLang="en-US" sz="1600" dirty="0">
                  <a:solidFill>
                    <a:schemeClr val="bg1"/>
                  </a:solidFill>
                  <a:latin typeface="+mn-lt"/>
                  <a:ea typeface="+mn-ea"/>
                  <a:cs typeface="+mn-ea"/>
                  <a:sym typeface="+mn-lt"/>
                </a:rPr>
                <a:t>请在这里输入段落文本内容请在这里输入段落文本内容</a:t>
              </a:r>
            </a:p>
          </p:txBody>
        </p:sp>
      </p:grpSp>
      <p:grpSp>
        <p:nvGrpSpPr>
          <p:cNvPr id="19" name="组合 18"/>
          <p:cNvGrpSpPr/>
          <p:nvPr/>
        </p:nvGrpSpPr>
        <p:grpSpPr>
          <a:xfrm>
            <a:off x="3311745" y="1511856"/>
            <a:ext cx="5424971" cy="3518467"/>
            <a:chOff x="3311745" y="1511856"/>
            <a:chExt cx="5424971" cy="3518467"/>
          </a:xfrm>
        </p:grpSpPr>
        <p:sp>
          <p:nvSpPr>
            <p:cNvPr id="5" name="菱形 4"/>
            <p:cNvSpPr/>
            <p:nvPr/>
          </p:nvSpPr>
          <p:spPr bwMode="auto">
            <a:xfrm>
              <a:off x="8526791" y="1511856"/>
              <a:ext cx="209925" cy="209925"/>
            </a:xfrm>
            <a:prstGeom prst="diamond">
              <a:avLst/>
            </a:prstGeom>
            <a:solidFill>
              <a:schemeClr val="accent1"/>
            </a:solidFill>
            <a:ln w="9525" cap="flat" cmpd="sng" algn="ctr">
              <a:solidFill>
                <a:schemeClr val="accent2"/>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3" name="菱形 12"/>
            <p:cNvSpPr/>
            <p:nvPr/>
          </p:nvSpPr>
          <p:spPr bwMode="auto">
            <a:xfrm>
              <a:off x="6855518" y="2734978"/>
              <a:ext cx="209925" cy="209925"/>
            </a:xfrm>
            <a:prstGeom prst="diamond">
              <a:avLst/>
            </a:prstGeom>
            <a:solidFill>
              <a:schemeClr val="accent1"/>
            </a:solidFill>
            <a:ln w="9525" cap="flat" cmpd="sng" algn="ctr">
              <a:solidFill>
                <a:schemeClr val="accent2"/>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5" name="菱形 14"/>
            <p:cNvSpPr/>
            <p:nvPr/>
          </p:nvSpPr>
          <p:spPr bwMode="auto">
            <a:xfrm>
              <a:off x="5051055" y="3652184"/>
              <a:ext cx="209925" cy="209925"/>
            </a:xfrm>
            <a:prstGeom prst="diamond">
              <a:avLst/>
            </a:prstGeom>
            <a:solidFill>
              <a:schemeClr val="accent1"/>
            </a:solidFill>
            <a:ln w="9525" cap="flat" cmpd="sng" algn="ctr">
              <a:solidFill>
                <a:schemeClr val="accent2"/>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7" name="菱形 16"/>
            <p:cNvSpPr/>
            <p:nvPr/>
          </p:nvSpPr>
          <p:spPr bwMode="auto">
            <a:xfrm>
              <a:off x="3311745" y="4820398"/>
              <a:ext cx="209925" cy="209925"/>
            </a:xfrm>
            <a:prstGeom prst="diamond">
              <a:avLst/>
            </a:prstGeom>
            <a:solidFill>
              <a:schemeClr val="accent1"/>
            </a:solidFill>
            <a:ln w="9525" cap="flat" cmpd="sng" algn="ctr">
              <a:solidFill>
                <a:schemeClr val="accent2"/>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600" advTm="3000">
        <p14:prism isInverted="1"/>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750" fill="hold"/>
                                        <p:tgtEl>
                                          <p:spTgt spid="30"/>
                                        </p:tgtEl>
                                        <p:attrNameLst>
                                          <p:attrName>ppt_w</p:attrName>
                                        </p:attrNameLst>
                                      </p:cBhvr>
                                      <p:tavLst>
                                        <p:tav tm="0">
                                          <p:val>
                                            <p:fltVal val="0"/>
                                          </p:val>
                                        </p:tav>
                                        <p:tav tm="100000">
                                          <p:val>
                                            <p:strVal val="#ppt_w"/>
                                          </p:val>
                                        </p:tav>
                                      </p:tavLst>
                                    </p:anim>
                                    <p:anim calcmode="lin" valueType="num">
                                      <p:cBhvr>
                                        <p:cTn id="8" dur="750" fill="hold"/>
                                        <p:tgtEl>
                                          <p:spTgt spid="30"/>
                                        </p:tgtEl>
                                        <p:attrNameLst>
                                          <p:attrName>ppt_h</p:attrName>
                                        </p:attrNameLst>
                                      </p:cBhvr>
                                      <p:tavLst>
                                        <p:tav tm="0">
                                          <p:val>
                                            <p:fltVal val="0"/>
                                          </p:val>
                                        </p:tav>
                                        <p:tav tm="100000">
                                          <p:val>
                                            <p:strVal val="#ppt_h"/>
                                          </p:val>
                                        </p:tav>
                                      </p:tavLst>
                                    </p:anim>
                                    <p:animEffect transition="in" filter="fade">
                                      <p:cBhvr>
                                        <p:cTn id="9" dur="750"/>
                                        <p:tgtEl>
                                          <p:spTgt spid="30"/>
                                        </p:tgtEl>
                                      </p:cBhvr>
                                    </p:animEffect>
                                  </p:childTnLst>
                                </p:cTn>
                              </p:par>
                            </p:childTnLst>
                          </p:cTn>
                        </p:par>
                        <p:par>
                          <p:cTn id="10" fill="hold">
                            <p:stCondLst>
                              <p:cond delay="1000"/>
                            </p:stCondLst>
                            <p:childTnLst>
                              <p:par>
                                <p:cTn id="11" presetID="22" presetClass="entr" presetSubtype="4" fill="hold" nodeType="after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wipe(down)">
                                      <p:cBhvr>
                                        <p:cTn id="13" dur="750"/>
                                        <p:tgtEl>
                                          <p:spTgt spid="39"/>
                                        </p:tgtEl>
                                      </p:cBhvr>
                                    </p:animEffect>
                                  </p:childTnLst>
                                </p:cTn>
                              </p:par>
                            </p:childTnLst>
                          </p:cTn>
                        </p:par>
                        <p:par>
                          <p:cTn id="14" fill="hold">
                            <p:stCondLst>
                              <p:cond delay="2000"/>
                            </p:stCondLst>
                            <p:childTnLst>
                              <p:par>
                                <p:cTn id="15" presetID="53" presetClass="entr" presetSubtype="16" fill="hold" nodeType="afterEffect">
                                  <p:stCondLst>
                                    <p:cond delay="0"/>
                                  </p:stCondLst>
                                  <p:childTnLst>
                                    <p:set>
                                      <p:cBhvr>
                                        <p:cTn id="16" dur="1" fill="hold">
                                          <p:stCondLst>
                                            <p:cond delay="0"/>
                                          </p:stCondLst>
                                        </p:cTn>
                                        <p:tgtEl>
                                          <p:spTgt spid="35"/>
                                        </p:tgtEl>
                                        <p:attrNameLst>
                                          <p:attrName>style.visibility</p:attrName>
                                        </p:attrNameLst>
                                      </p:cBhvr>
                                      <p:to>
                                        <p:strVal val="visible"/>
                                      </p:to>
                                    </p:set>
                                    <p:anim calcmode="lin" valueType="num">
                                      <p:cBhvr>
                                        <p:cTn id="17" dur="750" fill="hold"/>
                                        <p:tgtEl>
                                          <p:spTgt spid="35"/>
                                        </p:tgtEl>
                                        <p:attrNameLst>
                                          <p:attrName>ppt_w</p:attrName>
                                        </p:attrNameLst>
                                      </p:cBhvr>
                                      <p:tavLst>
                                        <p:tav tm="0">
                                          <p:val>
                                            <p:fltVal val="0"/>
                                          </p:val>
                                        </p:tav>
                                        <p:tav tm="100000">
                                          <p:val>
                                            <p:strVal val="#ppt_w"/>
                                          </p:val>
                                        </p:tav>
                                      </p:tavLst>
                                    </p:anim>
                                    <p:anim calcmode="lin" valueType="num">
                                      <p:cBhvr>
                                        <p:cTn id="18" dur="750" fill="hold"/>
                                        <p:tgtEl>
                                          <p:spTgt spid="35"/>
                                        </p:tgtEl>
                                        <p:attrNameLst>
                                          <p:attrName>ppt_h</p:attrName>
                                        </p:attrNameLst>
                                      </p:cBhvr>
                                      <p:tavLst>
                                        <p:tav tm="0">
                                          <p:val>
                                            <p:fltVal val="0"/>
                                          </p:val>
                                        </p:tav>
                                        <p:tav tm="100000">
                                          <p:val>
                                            <p:strVal val="#ppt_h"/>
                                          </p:val>
                                        </p:tav>
                                      </p:tavLst>
                                    </p:anim>
                                    <p:animEffect transition="in" filter="fade">
                                      <p:cBhvr>
                                        <p:cTn id="19" dur="750"/>
                                        <p:tgtEl>
                                          <p:spTgt spid="35"/>
                                        </p:tgtEl>
                                      </p:cBhvr>
                                    </p:animEffect>
                                  </p:childTnLst>
                                </p:cTn>
                              </p:par>
                            </p:childTnLst>
                          </p:cTn>
                        </p:par>
                        <p:par>
                          <p:cTn id="20" fill="hold">
                            <p:stCondLst>
                              <p:cond delay="3000"/>
                            </p:stCondLst>
                            <p:childTnLst>
                              <p:par>
                                <p:cTn id="21" presetID="53" presetClass="entr" presetSubtype="16" fill="hold"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750" fill="hold"/>
                                        <p:tgtEl>
                                          <p:spTgt spid="19"/>
                                        </p:tgtEl>
                                        <p:attrNameLst>
                                          <p:attrName>ppt_w</p:attrName>
                                        </p:attrNameLst>
                                      </p:cBhvr>
                                      <p:tavLst>
                                        <p:tav tm="0">
                                          <p:val>
                                            <p:fltVal val="0"/>
                                          </p:val>
                                        </p:tav>
                                        <p:tav tm="100000">
                                          <p:val>
                                            <p:strVal val="#ppt_w"/>
                                          </p:val>
                                        </p:tav>
                                      </p:tavLst>
                                    </p:anim>
                                    <p:anim calcmode="lin" valueType="num">
                                      <p:cBhvr>
                                        <p:cTn id="24" dur="750" fill="hold"/>
                                        <p:tgtEl>
                                          <p:spTgt spid="19"/>
                                        </p:tgtEl>
                                        <p:attrNameLst>
                                          <p:attrName>ppt_h</p:attrName>
                                        </p:attrNameLst>
                                      </p:cBhvr>
                                      <p:tavLst>
                                        <p:tav tm="0">
                                          <p:val>
                                            <p:fltVal val="0"/>
                                          </p:val>
                                        </p:tav>
                                        <p:tav tm="100000">
                                          <p:val>
                                            <p:strVal val="#ppt_h"/>
                                          </p:val>
                                        </p:tav>
                                      </p:tavLst>
                                    </p:anim>
                                    <p:animEffect transition="in" filter="fade">
                                      <p:cBhvr>
                                        <p:cTn id="25" dur="750"/>
                                        <p:tgtEl>
                                          <p:spTgt spid="19"/>
                                        </p:tgtEl>
                                      </p:cBhvr>
                                    </p:animEffect>
                                  </p:childTnLst>
                                </p:cTn>
                              </p:par>
                            </p:childTnLst>
                          </p:cTn>
                        </p:par>
                        <p:par>
                          <p:cTn id="26" fill="hold">
                            <p:stCondLst>
                              <p:cond delay="4000"/>
                            </p:stCondLst>
                            <p:childTnLst>
                              <p:par>
                                <p:cTn id="27" presetID="53" presetClass="entr" presetSubtype="16" fill="hold" nodeType="afterEffect">
                                  <p:stCondLst>
                                    <p:cond delay="0"/>
                                  </p:stCondLst>
                                  <p:childTnLst>
                                    <p:set>
                                      <p:cBhvr>
                                        <p:cTn id="28" dur="1" fill="hold">
                                          <p:stCondLst>
                                            <p:cond delay="0"/>
                                          </p:stCondLst>
                                        </p:cTn>
                                        <p:tgtEl>
                                          <p:spTgt spid="32"/>
                                        </p:tgtEl>
                                        <p:attrNameLst>
                                          <p:attrName>style.visibility</p:attrName>
                                        </p:attrNameLst>
                                      </p:cBhvr>
                                      <p:to>
                                        <p:strVal val="visible"/>
                                      </p:to>
                                    </p:set>
                                    <p:anim calcmode="lin" valueType="num">
                                      <p:cBhvr>
                                        <p:cTn id="29" dur="750" fill="hold"/>
                                        <p:tgtEl>
                                          <p:spTgt spid="32"/>
                                        </p:tgtEl>
                                        <p:attrNameLst>
                                          <p:attrName>ppt_w</p:attrName>
                                        </p:attrNameLst>
                                      </p:cBhvr>
                                      <p:tavLst>
                                        <p:tav tm="0">
                                          <p:val>
                                            <p:fltVal val="0"/>
                                          </p:val>
                                        </p:tav>
                                        <p:tav tm="100000">
                                          <p:val>
                                            <p:strVal val="#ppt_w"/>
                                          </p:val>
                                        </p:tav>
                                      </p:tavLst>
                                    </p:anim>
                                    <p:anim calcmode="lin" valueType="num">
                                      <p:cBhvr>
                                        <p:cTn id="30" dur="750" fill="hold"/>
                                        <p:tgtEl>
                                          <p:spTgt spid="32"/>
                                        </p:tgtEl>
                                        <p:attrNameLst>
                                          <p:attrName>ppt_h</p:attrName>
                                        </p:attrNameLst>
                                      </p:cBhvr>
                                      <p:tavLst>
                                        <p:tav tm="0">
                                          <p:val>
                                            <p:fltVal val="0"/>
                                          </p:val>
                                        </p:tav>
                                        <p:tav tm="100000">
                                          <p:val>
                                            <p:strVal val="#ppt_h"/>
                                          </p:val>
                                        </p:tav>
                                      </p:tavLst>
                                    </p:anim>
                                    <p:animEffect transition="in" filter="fade">
                                      <p:cBhvr>
                                        <p:cTn id="31" dur="750"/>
                                        <p:tgtEl>
                                          <p:spTgt spid="32"/>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51"/>
                                        </p:tgtEl>
                                        <p:attrNameLst>
                                          <p:attrName>style.visibility</p:attrName>
                                        </p:attrNameLst>
                                      </p:cBhvr>
                                      <p:to>
                                        <p:strVal val="visible"/>
                                      </p:to>
                                    </p:set>
                                    <p:anim calcmode="lin" valueType="num">
                                      <p:cBhvr>
                                        <p:cTn id="35" dur="750" fill="hold"/>
                                        <p:tgtEl>
                                          <p:spTgt spid="51"/>
                                        </p:tgtEl>
                                        <p:attrNameLst>
                                          <p:attrName>ppt_w</p:attrName>
                                        </p:attrNameLst>
                                      </p:cBhvr>
                                      <p:tavLst>
                                        <p:tav tm="0">
                                          <p:val>
                                            <p:fltVal val="0"/>
                                          </p:val>
                                        </p:tav>
                                        <p:tav tm="100000">
                                          <p:val>
                                            <p:strVal val="#ppt_w"/>
                                          </p:val>
                                        </p:tav>
                                      </p:tavLst>
                                    </p:anim>
                                    <p:anim calcmode="lin" valueType="num">
                                      <p:cBhvr>
                                        <p:cTn id="36" dur="750" fill="hold"/>
                                        <p:tgtEl>
                                          <p:spTgt spid="51"/>
                                        </p:tgtEl>
                                        <p:attrNameLst>
                                          <p:attrName>ppt_h</p:attrName>
                                        </p:attrNameLst>
                                      </p:cBhvr>
                                      <p:tavLst>
                                        <p:tav tm="0">
                                          <p:val>
                                            <p:fltVal val="0"/>
                                          </p:val>
                                        </p:tav>
                                        <p:tav tm="100000">
                                          <p:val>
                                            <p:strVal val="#ppt_h"/>
                                          </p:val>
                                        </p:tav>
                                      </p:tavLst>
                                    </p:anim>
                                    <p:animEffect transition="in" filter="fade">
                                      <p:cBhvr>
                                        <p:cTn id="37" dur="750"/>
                                        <p:tgtEl>
                                          <p:spTgt spid="51"/>
                                        </p:tgtEl>
                                      </p:cBhvr>
                                    </p:animEffect>
                                  </p:childTnLst>
                                </p:cTn>
                              </p:par>
                            </p:childTnLst>
                          </p:cTn>
                        </p:par>
                        <p:par>
                          <p:cTn id="38" fill="hold">
                            <p:stCondLst>
                              <p:cond delay="6000"/>
                            </p:stCondLst>
                            <p:childTnLst>
                              <p:par>
                                <p:cTn id="39" presetID="53" presetClass="entr" presetSubtype="16"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p:cTn id="41" dur="750" fill="hold"/>
                                        <p:tgtEl>
                                          <p:spTgt spid="48"/>
                                        </p:tgtEl>
                                        <p:attrNameLst>
                                          <p:attrName>ppt_w</p:attrName>
                                        </p:attrNameLst>
                                      </p:cBhvr>
                                      <p:tavLst>
                                        <p:tav tm="0">
                                          <p:val>
                                            <p:fltVal val="0"/>
                                          </p:val>
                                        </p:tav>
                                        <p:tav tm="100000">
                                          <p:val>
                                            <p:strVal val="#ppt_w"/>
                                          </p:val>
                                        </p:tav>
                                      </p:tavLst>
                                    </p:anim>
                                    <p:anim calcmode="lin" valueType="num">
                                      <p:cBhvr>
                                        <p:cTn id="42" dur="750" fill="hold"/>
                                        <p:tgtEl>
                                          <p:spTgt spid="48"/>
                                        </p:tgtEl>
                                        <p:attrNameLst>
                                          <p:attrName>ppt_h</p:attrName>
                                        </p:attrNameLst>
                                      </p:cBhvr>
                                      <p:tavLst>
                                        <p:tav tm="0">
                                          <p:val>
                                            <p:fltVal val="0"/>
                                          </p:val>
                                        </p:tav>
                                        <p:tav tm="100000">
                                          <p:val>
                                            <p:strVal val="#ppt_h"/>
                                          </p:val>
                                        </p:tav>
                                      </p:tavLst>
                                    </p:anim>
                                    <p:animEffect transition="in" filter="fade">
                                      <p:cBhvr>
                                        <p:cTn id="43" dur="75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862283" y="2060848"/>
            <a:ext cx="10473783" cy="2952445"/>
            <a:chOff x="995713" y="1693146"/>
            <a:chExt cx="10473783" cy="2952445"/>
          </a:xfrm>
        </p:grpSpPr>
        <p:grpSp>
          <p:nvGrpSpPr>
            <p:cNvPr id="17" name="组合 16"/>
            <p:cNvGrpSpPr/>
            <p:nvPr/>
          </p:nvGrpSpPr>
          <p:grpSpPr>
            <a:xfrm>
              <a:off x="1634679" y="1693146"/>
              <a:ext cx="9834817" cy="2952445"/>
              <a:chOff x="1634679" y="1693146"/>
              <a:chExt cx="9834817" cy="2952445"/>
            </a:xfrm>
          </p:grpSpPr>
          <p:sp>
            <p:nvSpPr>
              <p:cNvPr id="13" name="矩形: 圆角 12"/>
              <p:cNvSpPr/>
              <p:nvPr/>
            </p:nvSpPr>
            <p:spPr bwMode="auto">
              <a:xfrm>
                <a:off x="1634679" y="1693146"/>
                <a:ext cx="9793088" cy="1669602"/>
              </a:xfrm>
              <a:prstGeom prst="roundRect">
                <a:avLst/>
              </a:prstGeom>
              <a:noFill/>
              <a:ln w="9525" cap="flat" cmpd="sng" algn="ctr">
                <a:solidFill>
                  <a:schemeClr val="accent2"/>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9" name="TextBox 10"/>
              <p:cNvSpPr txBox="1"/>
              <p:nvPr/>
            </p:nvSpPr>
            <p:spPr>
              <a:xfrm>
                <a:off x="2210743" y="1844824"/>
                <a:ext cx="9258753" cy="2800767"/>
              </a:xfrm>
              <a:prstGeom prst="rect">
                <a:avLst/>
              </a:prstGeom>
              <a:noFill/>
            </p:spPr>
            <p:txBody>
              <a:bodyPr wrap="square" rtlCol="0">
                <a:spAutoFit/>
              </a:bodyPr>
              <a:lstStyle/>
              <a:p>
                <a:pPr algn="just"/>
                <a:r>
                  <a:rPr lang="zh-CN" altLang="en-US" sz="1600" dirty="0">
                    <a:solidFill>
                      <a:schemeClr val="bg1"/>
                    </a:solidFill>
                    <a:latin typeface="+mn-lt"/>
                    <a:ea typeface="+mn-ea"/>
                    <a:cs typeface="+mn-ea"/>
                    <a:sym typeface="+mn-lt"/>
                  </a:rPr>
                  <a:t>成绩一：这里输入您的成绩这里输入您的成绩这里输入您的成绩这里输入您的成绩这里输入您的成绩</a:t>
                </a:r>
                <a:endParaRPr lang="en-US" altLang="zh-CN" sz="1600" dirty="0">
                  <a:solidFill>
                    <a:schemeClr val="bg1"/>
                  </a:solidFill>
                  <a:latin typeface="+mn-lt"/>
                  <a:ea typeface="+mn-ea"/>
                  <a:cs typeface="+mn-ea"/>
                  <a:sym typeface="+mn-lt"/>
                </a:endParaRPr>
              </a:p>
              <a:p>
                <a:pPr algn="just"/>
                <a:endParaRPr lang="zh-CN" altLang="en-US" sz="1600" dirty="0">
                  <a:solidFill>
                    <a:schemeClr val="bg1"/>
                  </a:solidFill>
                  <a:latin typeface="+mn-lt"/>
                  <a:ea typeface="+mn-ea"/>
                  <a:cs typeface="+mn-ea"/>
                  <a:sym typeface="+mn-lt"/>
                </a:endParaRPr>
              </a:p>
              <a:p>
                <a:pPr algn="just"/>
                <a:r>
                  <a:rPr lang="zh-CN" altLang="en-US" sz="1600" dirty="0">
                    <a:solidFill>
                      <a:schemeClr val="bg1"/>
                    </a:solidFill>
                    <a:latin typeface="+mn-lt"/>
                    <a:ea typeface="+mn-ea"/>
                    <a:cs typeface="+mn-ea"/>
                    <a:sym typeface="+mn-lt"/>
                  </a:rPr>
                  <a:t>成绩二：这里输入您的成绩这里输入您的成绩这里输入您的成绩这里输入您的成绩这里输入您的成绩</a:t>
                </a:r>
                <a:endParaRPr lang="en-US" altLang="zh-CN" sz="1600" dirty="0">
                  <a:solidFill>
                    <a:schemeClr val="bg1"/>
                  </a:solidFill>
                  <a:latin typeface="+mn-lt"/>
                  <a:ea typeface="+mn-ea"/>
                  <a:cs typeface="+mn-ea"/>
                  <a:sym typeface="+mn-lt"/>
                </a:endParaRPr>
              </a:p>
              <a:p>
                <a:pPr algn="just"/>
                <a:endParaRPr lang="en-US" altLang="zh-CN" sz="1600" dirty="0">
                  <a:solidFill>
                    <a:schemeClr val="bg1"/>
                  </a:solidFill>
                  <a:latin typeface="+mn-lt"/>
                  <a:ea typeface="+mn-ea"/>
                  <a:cs typeface="+mn-ea"/>
                  <a:sym typeface="+mn-lt"/>
                </a:endParaRPr>
              </a:p>
              <a:p>
                <a:pPr algn="just"/>
                <a:r>
                  <a:rPr lang="zh-CN" altLang="en-US" sz="1600" dirty="0">
                    <a:solidFill>
                      <a:schemeClr val="bg1"/>
                    </a:solidFill>
                    <a:latin typeface="+mn-lt"/>
                    <a:ea typeface="+mn-ea"/>
                    <a:cs typeface="+mn-ea"/>
                    <a:sym typeface="+mn-lt"/>
                  </a:rPr>
                  <a:t>成绩三：这里输入您的成绩这里输入您的成绩这里输入您的成绩这里输入您的成绩这里输入您的成绩</a:t>
                </a:r>
              </a:p>
            </p:txBody>
          </p:sp>
        </p:grpSp>
        <p:grpSp>
          <p:nvGrpSpPr>
            <p:cNvPr id="4" name="组合 3"/>
            <p:cNvGrpSpPr/>
            <p:nvPr/>
          </p:nvGrpSpPr>
          <p:grpSpPr>
            <a:xfrm>
              <a:off x="995713" y="1957591"/>
              <a:ext cx="1173301" cy="1173301"/>
              <a:chOff x="1202631" y="1700808"/>
              <a:chExt cx="1173301" cy="1173301"/>
            </a:xfrm>
          </p:grpSpPr>
          <p:sp>
            <p:nvSpPr>
              <p:cNvPr id="2" name="椭圆 1"/>
              <p:cNvSpPr/>
              <p:nvPr/>
            </p:nvSpPr>
            <p:spPr bwMode="auto">
              <a:xfrm>
                <a:off x="1202631" y="1700808"/>
                <a:ext cx="1173301" cy="1173301"/>
              </a:xfrm>
              <a:prstGeom prst="ellipse">
                <a:avLst/>
              </a:prstGeom>
              <a:solidFill>
                <a:schemeClr val="accent1"/>
              </a:solidFill>
              <a:ln w="9525" cap="flat" cmpd="sng" algn="ctr">
                <a:solidFill>
                  <a:schemeClr val="accent2"/>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9" name="矩形 18"/>
              <p:cNvSpPr/>
              <p:nvPr/>
            </p:nvSpPr>
            <p:spPr>
              <a:xfrm>
                <a:off x="1221262" y="1965320"/>
                <a:ext cx="1094752" cy="707886"/>
              </a:xfrm>
              <a:prstGeom prst="rect">
                <a:avLst/>
              </a:prstGeom>
            </p:spPr>
            <p:txBody>
              <a:bodyPr vert="horz" wrap="square">
                <a:spAutoFit/>
              </a:bodyPr>
              <a:lstStyle/>
              <a:p>
                <a:pPr algn="ctr"/>
                <a:r>
                  <a:rPr lang="zh-CN" altLang="en-US" sz="2000" b="1" dirty="0">
                    <a:solidFill>
                      <a:schemeClr val="bg2"/>
                    </a:solidFill>
                    <a:latin typeface="+mn-lt"/>
                    <a:ea typeface="+mn-ea"/>
                    <a:cs typeface="+mn-ea"/>
                    <a:sym typeface="+mn-lt"/>
                  </a:rPr>
                  <a:t>收获的成绩</a:t>
                </a:r>
              </a:p>
            </p:txBody>
          </p:sp>
        </p:grpSp>
      </p:grpSp>
      <p:grpSp>
        <p:nvGrpSpPr>
          <p:cNvPr id="21" name="组合 20"/>
          <p:cNvGrpSpPr/>
          <p:nvPr/>
        </p:nvGrpSpPr>
        <p:grpSpPr>
          <a:xfrm>
            <a:off x="1035753" y="4178492"/>
            <a:ext cx="10297914" cy="1669602"/>
            <a:chOff x="1634679" y="3783999"/>
            <a:chExt cx="10297914" cy="1669602"/>
          </a:xfrm>
        </p:grpSpPr>
        <p:grpSp>
          <p:nvGrpSpPr>
            <p:cNvPr id="18" name="组合 17"/>
            <p:cNvGrpSpPr/>
            <p:nvPr/>
          </p:nvGrpSpPr>
          <p:grpSpPr>
            <a:xfrm>
              <a:off x="1634679" y="3783999"/>
              <a:ext cx="9793088" cy="1669602"/>
              <a:chOff x="1634679" y="3783999"/>
              <a:chExt cx="9793088" cy="1669602"/>
            </a:xfrm>
          </p:grpSpPr>
          <p:sp>
            <p:nvSpPr>
              <p:cNvPr id="15" name="矩形: 圆角 14"/>
              <p:cNvSpPr/>
              <p:nvPr/>
            </p:nvSpPr>
            <p:spPr bwMode="auto">
              <a:xfrm>
                <a:off x="1634679" y="3783999"/>
                <a:ext cx="9793088" cy="1669602"/>
              </a:xfrm>
              <a:prstGeom prst="roundRect">
                <a:avLst/>
              </a:prstGeom>
              <a:noFill/>
              <a:ln w="9525" cap="flat" cmpd="sng" algn="ctr">
                <a:solidFill>
                  <a:schemeClr val="accent2"/>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4" name="TextBox 15"/>
              <p:cNvSpPr txBox="1"/>
              <p:nvPr/>
            </p:nvSpPr>
            <p:spPr>
              <a:xfrm>
                <a:off x="1747646" y="3945000"/>
                <a:ext cx="9223766" cy="1323439"/>
              </a:xfrm>
              <a:prstGeom prst="rect">
                <a:avLst/>
              </a:prstGeom>
              <a:noFill/>
            </p:spPr>
            <p:txBody>
              <a:bodyPr wrap="square" rtlCol="0">
                <a:spAutoFit/>
              </a:bodyPr>
              <a:lstStyle/>
              <a:p>
                <a:pPr algn="just"/>
                <a:r>
                  <a:rPr lang="zh-CN" altLang="en-US" sz="1600" dirty="0">
                    <a:solidFill>
                      <a:schemeClr val="bg1"/>
                    </a:solidFill>
                    <a:latin typeface="+mn-lt"/>
                    <a:ea typeface="+mn-ea"/>
                    <a:cs typeface="+mn-ea"/>
                    <a:sym typeface="+mn-lt"/>
                  </a:rPr>
                  <a:t>不足一：这里输入您的成绩这里输入您的成绩这里输入您的成绩这里输入您的成绩这里输入您的成绩</a:t>
                </a:r>
                <a:endParaRPr lang="en-US" altLang="zh-CN" sz="1600" dirty="0">
                  <a:solidFill>
                    <a:schemeClr val="bg1"/>
                  </a:solidFill>
                  <a:latin typeface="+mn-lt"/>
                  <a:ea typeface="+mn-ea"/>
                  <a:cs typeface="+mn-ea"/>
                  <a:sym typeface="+mn-lt"/>
                </a:endParaRPr>
              </a:p>
              <a:p>
                <a:pPr algn="just"/>
                <a:endParaRPr lang="zh-CN" altLang="en-US" sz="1600" dirty="0">
                  <a:solidFill>
                    <a:schemeClr val="bg1"/>
                  </a:solidFill>
                  <a:latin typeface="+mn-lt"/>
                  <a:ea typeface="+mn-ea"/>
                  <a:cs typeface="+mn-ea"/>
                  <a:sym typeface="+mn-lt"/>
                </a:endParaRPr>
              </a:p>
              <a:p>
                <a:pPr algn="just"/>
                <a:r>
                  <a:rPr lang="zh-CN" altLang="en-US" sz="1600" dirty="0">
                    <a:solidFill>
                      <a:schemeClr val="bg1"/>
                    </a:solidFill>
                    <a:latin typeface="+mn-lt"/>
                    <a:ea typeface="+mn-ea"/>
                    <a:cs typeface="+mn-ea"/>
                    <a:sym typeface="+mn-lt"/>
                  </a:rPr>
                  <a:t>不足二：这里输入您的成绩这里输入您的成绩这里输入您的成绩这里输入您的成绩这里输入您的成绩</a:t>
                </a:r>
                <a:endParaRPr lang="en-US" altLang="zh-CN" sz="1600" dirty="0">
                  <a:solidFill>
                    <a:schemeClr val="bg1"/>
                  </a:solidFill>
                  <a:latin typeface="+mn-lt"/>
                  <a:ea typeface="+mn-ea"/>
                  <a:cs typeface="+mn-ea"/>
                  <a:sym typeface="+mn-lt"/>
                </a:endParaRPr>
              </a:p>
              <a:p>
                <a:pPr algn="just"/>
                <a:endParaRPr lang="en-US" altLang="zh-CN" sz="1600" dirty="0">
                  <a:solidFill>
                    <a:schemeClr val="bg1"/>
                  </a:solidFill>
                  <a:latin typeface="+mn-lt"/>
                  <a:ea typeface="+mn-ea"/>
                  <a:cs typeface="+mn-ea"/>
                  <a:sym typeface="+mn-lt"/>
                </a:endParaRPr>
              </a:p>
              <a:p>
                <a:pPr algn="just"/>
                <a:r>
                  <a:rPr lang="zh-CN" altLang="en-US" sz="1600" dirty="0">
                    <a:solidFill>
                      <a:schemeClr val="bg1"/>
                    </a:solidFill>
                    <a:latin typeface="+mn-lt"/>
                    <a:ea typeface="+mn-ea"/>
                    <a:cs typeface="+mn-ea"/>
                    <a:sym typeface="+mn-lt"/>
                  </a:rPr>
                  <a:t>不足三：这里输入您的成绩这里输入您的成绩这里输入您的成绩这里输入您的成绩这里输入您的成绩</a:t>
                </a:r>
              </a:p>
            </p:txBody>
          </p:sp>
        </p:grpSp>
        <p:grpSp>
          <p:nvGrpSpPr>
            <p:cNvPr id="12" name="组合 11"/>
            <p:cNvGrpSpPr/>
            <p:nvPr/>
          </p:nvGrpSpPr>
          <p:grpSpPr>
            <a:xfrm>
              <a:off x="10759292" y="4020070"/>
              <a:ext cx="1173301" cy="1173301"/>
              <a:chOff x="10781405" y="3992984"/>
              <a:chExt cx="1173301" cy="1173301"/>
            </a:xfrm>
          </p:grpSpPr>
          <p:sp>
            <p:nvSpPr>
              <p:cNvPr id="11" name="椭圆 10"/>
              <p:cNvSpPr/>
              <p:nvPr/>
            </p:nvSpPr>
            <p:spPr bwMode="auto">
              <a:xfrm>
                <a:off x="10781405" y="3992984"/>
                <a:ext cx="1173301" cy="1173301"/>
              </a:xfrm>
              <a:prstGeom prst="ellipse">
                <a:avLst/>
              </a:prstGeom>
              <a:solidFill>
                <a:schemeClr val="accent1"/>
              </a:solidFill>
              <a:ln w="9525" cap="flat" cmpd="sng" algn="ctr">
                <a:solidFill>
                  <a:schemeClr val="accent2"/>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23" name="矩形 22"/>
              <p:cNvSpPr/>
              <p:nvPr/>
            </p:nvSpPr>
            <p:spPr>
              <a:xfrm>
                <a:off x="10866156" y="4279568"/>
                <a:ext cx="992065" cy="707886"/>
              </a:xfrm>
              <a:prstGeom prst="rect">
                <a:avLst/>
              </a:prstGeom>
            </p:spPr>
            <p:txBody>
              <a:bodyPr vert="horz" wrap="square">
                <a:spAutoFit/>
              </a:bodyPr>
              <a:lstStyle/>
              <a:p>
                <a:pPr algn="ctr"/>
                <a:r>
                  <a:rPr lang="zh-CN" altLang="en-US" sz="2000" b="1" dirty="0">
                    <a:solidFill>
                      <a:schemeClr val="bg2"/>
                    </a:solidFill>
                    <a:latin typeface="+mn-lt"/>
                    <a:ea typeface="+mn-ea"/>
                    <a:cs typeface="+mn-ea"/>
                    <a:sym typeface="+mn-lt"/>
                  </a:rPr>
                  <a:t>存在的不足</a:t>
                </a:r>
              </a:p>
            </p:txBody>
          </p:sp>
        </p:grpSp>
      </p:grpSp>
    </p:spTree>
  </p:cSld>
  <p:clrMapOvr>
    <a:masterClrMapping/>
  </p:clrMapOvr>
  <mc:AlternateContent xmlns:mc="http://schemas.openxmlformats.org/markup-compatibility/2006" xmlns:p14="http://schemas.microsoft.com/office/powerpoint/2010/main">
    <mc:Choice Requires="p14">
      <p:transition spd="slow" p14:dur="1600" advTm="3000">
        <p14:prism isInverted="1"/>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outHorizontal)">
                                      <p:cBhvr>
                                        <p:cTn id="7" dur="750"/>
                                        <p:tgtEl>
                                          <p:spTgt spid="22"/>
                                        </p:tgtEl>
                                      </p:cBhvr>
                                    </p:animEffect>
                                  </p:childTnLst>
                                </p:cTn>
                              </p:par>
                            </p:childTnLst>
                          </p:cTn>
                        </p:par>
                        <p:par>
                          <p:cTn id="8" fill="hold">
                            <p:stCondLst>
                              <p:cond delay="1000"/>
                            </p:stCondLst>
                            <p:childTnLst>
                              <p:par>
                                <p:cTn id="9" presetID="16" presetClass="entr" presetSubtype="4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barn(outHorizontal)">
                                      <p:cBhvr>
                                        <p:cTn id="11" dur="7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 name="组合 61"/>
          <p:cNvGrpSpPr/>
          <p:nvPr/>
        </p:nvGrpSpPr>
        <p:grpSpPr>
          <a:xfrm>
            <a:off x="7979764" y="2486358"/>
            <a:ext cx="3272581" cy="1203149"/>
            <a:chOff x="3206527" y="1461694"/>
            <a:chExt cx="3272581" cy="1203149"/>
          </a:xfrm>
        </p:grpSpPr>
        <p:sp>
          <p:nvSpPr>
            <p:cNvPr id="63" name="TextBox 10"/>
            <p:cNvSpPr txBox="1"/>
            <p:nvPr/>
          </p:nvSpPr>
          <p:spPr>
            <a:xfrm>
              <a:off x="3206527" y="1833846"/>
              <a:ext cx="3272581" cy="830997"/>
            </a:xfrm>
            <a:prstGeom prst="rect">
              <a:avLst/>
            </a:prstGeom>
            <a:noFill/>
          </p:spPr>
          <p:txBody>
            <a:bodyPr wrap="square" rtlCol="0">
              <a:spAutoFit/>
            </a:bodyPr>
            <a:lstStyle>
              <a:defPPr>
                <a:defRPr lang="zh-CN"/>
              </a:defPPr>
              <a:lvl1pPr algn="just">
                <a:defRPr sz="2000">
                  <a:solidFill>
                    <a:srgbClr val="595959"/>
                  </a:solidFill>
                  <a:latin typeface="微软雅黑" panose="020B0503020204020204" pitchFamily="34" charset="-122"/>
                  <a:ea typeface="微软雅黑" panose="020B0503020204020204" pitchFamily="34" charset="-122"/>
                </a:defRPr>
              </a:lvl1pPr>
            </a:lstStyle>
            <a:p>
              <a:pPr algn="ctr"/>
              <a:r>
                <a:rPr lang="zh-CN" altLang="en-US" sz="1600" dirty="0">
                  <a:solidFill>
                    <a:schemeClr val="bg1"/>
                  </a:solidFill>
                  <a:latin typeface="+mn-lt"/>
                  <a:ea typeface="+mn-ea"/>
                  <a:cs typeface="+mn-ea"/>
                  <a:sym typeface="+mn-lt"/>
                </a:rPr>
                <a:t>添加您的关键性描述文字说明添加您的关键性描述文字说明添加您的关键性描述文字说明添加说明</a:t>
              </a:r>
              <a:endParaRPr lang="en-US" altLang="zh-CN" sz="1600" dirty="0">
                <a:solidFill>
                  <a:schemeClr val="bg1"/>
                </a:solidFill>
                <a:latin typeface="+mn-lt"/>
                <a:ea typeface="+mn-ea"/>
                <a:cs typeface="+mn-ea"/>
                <a:sym typeface="+mn-lt"/>
              </a:endParaRPr>
            </a:p>
          </p:txBody>
        </p:sp>
        <p:sp>
          <p:nvSpPr>
            <p:cNvPr id="64" name="文本框 63"/>
            <p:cNvSpPr txBox="1"/>
            <p:nvPr/>
          </p:nvSpPr>
          <p:spPr>
            <a:xfrm>
              <a:off x="4266754" y="1461694"/>
              <a:ext cx="1296144" cy="400110"/>
            </a:xfrm>
            <a:prstGeom prst="rect">
              <a:avLst/>
            </a:prstGeom>
            <a:noFill/>
          </p:spPr>
          <p:txBody>
            <a:bodyPr wrap="square" rtlCol="0">
              <a:spAutoFit/>
            </a:bodyPr>
            <a:lstStyle/>
            <a:p>
              <a:r>
                <a:rPr lang="zh-CN" altLang="en-US" sz="2000" b="1" dirty="0">
                  <a:solidFill>
                    <a:schemeClr val="bg1"/>
                  </a:solidFill>
                  <a:latin typeface="+mn-lt"/>
                  <a:ea typeface="+mn-ea"/>
                  <a:cs typeface="+mn-ea"/>
                </a:rPr>
                <a:t>文字说明</a:t>
              </a:r>
            </a:p>
          </p:txBody>
        </p:sp>
      </p:grpSp>
      <p:grpSp>
        <p:nvGrpSpPr>
          <p:cNvPr id="65" name="组合 64"/>
          <p:cNvGrpSpPr/>
          <p:nvPr/>
        </p:nvGrpSpPr>
        <p:grpSpPr>
          <a:xfrm>
            <a:off x="4412604" y="2532320"/>
            <a:ext cx="3384376" cy="1157187"/>
            <a:chOff x="3618682" y="1437764"/>
            <a:chExt cx="3384376" cy="1157187"/>
          </a:xfrm>
        </p:grpSpPr>
        <p:sp>
          <p:nvSpPr>
            <p:cNvPr id="66" name="TextBox 10"/>
            <p:cNvSpPr txBox="1"/>
            <p:nvPr/>
          </p:nvSpPr>
          <p:spPr>
            <a:xfrm>
              <a:off x="3618682" y="1763954"/>
              <a:ext cx="3272581" cy="830997"/>
            </a:xfrm>
            <a:prstGeom prst="rect">
              <a:avLst/>
            </a:prstGeom>
            <a:noFill/>
          </p:spPr>
          <p:txBody>
            <a:bodyPr wrap="square" rtlCol="0">
              <a:spAutoFit/>
            </a:bodyPr>
            <a:lstStyle>
              <a:defPPr>
                <a:defRPr lang="zh-CN"/>
              </a:defPPr>
              <a:lvl1pPr algn="just">
                <a:defRPr sz="2000">
                  <a:solidFill>
                    <a:srgbClr val="595959"/>
                  </a:solidFill>
                  <a:latin typeface="微软雅黑" panose="020B0503020204020204" pitchFamily="34" charset="-122"/>
                  <a:ea typeface="微软雅黑" panose="020B0503020204020204" pitchFamily="34" charset="-122"/>
                </a:defRPr>
              </a:lvl1pPr>
            </a:lstStyle>
            <a:p>
              <a:pPr algn="r"/>
              <a:r>
                <a:rPr lang="zh-CN" altLang="en-US" sz="1600" dirty="0">
                  <a:solidFill>
                    <a:schemeClr val="bg1"/>
                  </a:solidFill>
                  <a:latin typeface="+mn-lt"/>
                  <a:ea typeface="+mn-ea"/>
                  <a:cs typeface="+mn-ea"/>
                  <a:sym typeface="+mn-lt"/>
                </a:rPr>
                <a:t>添加您的关键性描述文字说明添加您的关键性描述文字说明添加您的关键性描述文字说明添加说明</a:t>
              </a:r>
              <a:endParaRPr lang="en-US" altLang="zh-CN" sz="1600" dirty="0">
                <a:solidFill>
                  <a:schemeClr val="bg1"/>
                </a:solidFill>
                <a:latin typeface="+mn-lt"/>
                <a:ea typeface="+mn-ea"/>
                <a:cs typeface="+mn-ea"/>
                <a:sym typeface="+mn-lt"/>
              </a:endParaRPr>
            </a:p>
          </p:txBody>
        </p:sp>
        <p:sp>
          <p:nvSpPr>
            <p:cNvPr id="67" name="文本框 66"/>
            <p:cNvSpPr txBox="1"/>
            <p:nvPr/>
          </p:nvSpPr>
          <p:spPr>
            <a:xfrm>
              <a:off x="5706914" y="1437764"/>
              <a:ext cx="1296144" cy="400110"/>
            </a:xfrm>
            <a:prstGeom prst="rect">
              <a:avLst/>
            </a:prstGeom>
            <a:noFill/>
          </p:spPr>
          <p:txBody>
            <a:bodyPr wrap="square" rtlCol="0">
              <a:spAutoFit/>
            </a:bodyPr>
            <a:lstStyle/>
            <a:p>
              <a:r>
                <a:rPr lang="zh-CN" altLang="en-US" sz="2000" b="1" dirty="0">
                  <a:solidFill>
                    <a:schemeClr val="bg1"/>
                  </a:solidFill>
                  <a:latin typeface="+mn-lt"/>
                  <a:ea typeface="+mn-ea"/>
                  <a:cs typeface="+mn-ea"/>
                </a:rPr>
                <a:t>文字说明</a:t>
              </a:r>
            </a:p>
          </p:txBody>
        </p:sp>
      </p:grpSp>
      <p:grpSp>
        <p:nvGrpSpPr>
          <p:cNvPr id="18" name="组合 17"/>
          <p:cNvGrpSpPr/>
          <p:nvPr/>
        </p:nvGrpSpPr>
        <p:grpSpPr>
          <a:xfrm>
            <a:off x="1051272" y="4581128"/>
            <a:ext cx="3272581" cy="1157186"/>
            <a:chOff x="3732514" y="1428837"/>
            <a:chExt cx="3272581" cy="1157186"/>
          </a:xfrm>
        </p:grpSpPr>
        <p:sp>
          <p:nvSpPr>
            <p:cNvPr id="19" name="TextBox 10"/>
            <p:cNvSpPr txBox="1"/>
            <p:nvPr/>
          </p:nvSpPr>
          <p:spPr>
            <a:xfrm>
              <a:off x="3732514" y="1755026"/>
              <a:ext cx="3272581" cy="830997"/>
            </a:xfrm>
            <a:prstGeom prst="rect">
              <a:avLst/>
            </a:prstGeom>
            <a:noFill/>
          </p:spPr>
          <p:txBody>
            <a:bodyPr wrap="square" rtlCol="0">
              <a:spAutoFit/>
            </a:bodyPr>
            <a:lstStyle>
              <a:defPPr>
                <a:defRPr lang="zh-CN"/>
              </a:defPPr>
              <a:lvl1pPr algn="just">
                <a:defRPr sz="2000">
                  <a:solidFill>
                    <a:srgbClr val="595959"/>
                  </a:solidFill>
                  <a:latin typeface="微软雅黑" panose="020B0503020204020204" pitchFamily="34" charset="-122"/>
                  <a:ea typeface="微软雅黑" panose="020B0503020204020204" pitchFamily="34" charset="-122"/>
                </a:defRPr>
              </a:lvl1pPr>
            </a:lstStyle>
            <a:p>
              <a:pPr algn="l"/>
              <a:r>
                <a:rPr lang="zh-CN" altLang="en-US" sz="1600" dirty="0">
                  <a:solidFill>
                    <a:schemeClr val="bg1"/>
                  </a:solidFill>
                  <a:latin typeface="+mn-lt"/>
                  <a:ea typeface="+mn-ea"/>
                  <a:cs typeface="+mn-ea"/>
                  <a:sym typeface="+mn-lt"/>
                </a:rPr>
                <a:t>添加您的关键性描述文字说明添加您的关键性描述文字说明添加您的关键性描述文字说明添加说明</a:t>
              </a:r>
              <a:endParaRPr lang="en-US" altLang="zh-CN" sz="1600" dirty="0">
                <a:solidFill>
                  <a:schemeClr val="bg1"/>
                </a:solidFill>
                <a:latin typeface="+mn-lt"/>
                <a:ea typeface="+mn-ea"/>
                <a:cs typeface="+mn-ea"/>
                <a:sym typeface="+mn-lt"/>
              </a:endParaRPr>
            </a:p>
          </p:txBody>
        </p:sp>
        <p:sp>
          <p:nvSpPr>
            <p:cNvPr id="20" name="文本框 19"/>
            <p:cNvSpPr txBox="1"/>
            <p:nvPr/>
          </p:nvSpPr>
          <p:spPr>
            <a:xfrm>
              <a:off x="3732514" y="1428837"/>
              <a:ext cx="1296144" cy="400110"/>
            </a:xfrm>
            <a:prstGeom prst="rect">
              <a:avLst/>
            </a:prstGeom>
            <a:noFill/>
          </p:spPr>
          <p:txBody>
            <a:bodyPr wrap="square" rtlCol="0">
              <a:spAutoFit/>
            </a:bodyPr>
            <a:lstStyle/>
            <a:p>
              <a:r>
                <a:rPr lang="zh-CN" altLang="en-US" sz="2000" b="1" dirty="0">
                  <a:solidFill>
                    <a:schemeClr val="bg1"/>
                  </a:solidFill>
                  <a:latin typeface="+mn-lt"/>
                  <a:ea typeface="+mn-ea"/>
                  <a:cs typeface="+mn-ea"/>
                </a:rPr>
                <a:t>文字说明</a:t>
              </a:r>
            </a:p>
          </p:txBody>
        </p:sp>
      </p:grpSp>
      <p:pic>
        <p:nvPicPr>
          <p:cNvPr id="5" name="图片 4" descr="图片包含 形状&#10;&#10;描述已自动生成"/>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47310" y="1844824"/>
            <a:ext cx="2871278" cy="2350594"/>
          </a:xfrm>
          <a:prstGeom prst="rect">
            <a:avLst/>
          </a:prstGeom>
        </p:spPr>
      </p:pic>
      <p:grpSp>
        <p:nvGrpSpPr>
          <p:cNvPr id="9" name="组合 8"/>
          <p:cNvGrpSpPr/>
          <p:nvPr/>
        </p:nvGrpSpPr>
        <p:grpSpPr>
          <a:xfrm>
            <a:off x="5411785" y="4258373"/>
            <a:ext cx="5135957" cy="1289290"/>
            <a:chOff x="1594699" y="3759588"/>
            <a:chExt cx="5135957" cy="1289290"/>
          </a:xfrm>
        </p:grpSpPr>
        <p:grpSp>
          <p:nvGrpSpPr>
            <p:cNvPr id="10" name="组合 9"/>
            <p:cNvGrpSpPr/>
            <p:nvPr/>
          </p:nvGrpSpPr>
          <p:grpSpPr>
            <a:xfrm>
              <a:off x="1594699" y="3759588"/>
              <a:ext cx="1495577" cy="1289290"/>
              <a:chOff x="1714050" y="2544909"/>
              <a:chExt cx="1495577" cy="1289290"/>
            </a:xfrm>
          </p:grpSpPr>
          <p:grpSp>
            <p:nvGrpSpPr>
              <p:cNvPr id="23" name="组合 22"/>
              <p:cNvGrpSpPr/>
              <p:nvPr/>
            </p:nvGrpSpPr>
            <p:grpSpPr>
              <a:xfrm>
                <a:off x="1714050" y="2544909"/>
                <a:ext cx="1495577" cy="1289290"/>
                <a:chOff x="8560143" y="4689748"/>
                <a:chExt cx="1641474" cy="1415064"/>
              </a:xfrm>
            </p:grpSpPr>
            <p:sp>
              <p:nvSpPr>
                <p:cNvPr id="24" name="六边形 23"/>
                <p:cNvSpPr/>
                <p:nvPr/>
              </p:nvSpPr>
              <p:spPr>
                <a:xfrm>
                  <a:off x="8560143" y="4689748"/>
                  <a:ext cx="1641474" cy="1415064"/>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六边形 24"/>
                <p:cNvSpPr/>
                <p:nvPr/>
              </p:nvSpPr>
              <p:spPr>
                <a:xfrm>
                  <a:off x="8637986" y="4762876"/>
                  <a:ext cx="1482132" cy="1277700"/>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6" name="图形 5" descr="上升趋势条形图"/>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013800" y="2695471"/>
                <a:ext cx="914400" cy="914400"/>
              </a:xfrm>
              <a:prstGeom prst="rect">
                <a:avLst/>
              </a:prstGeom>
            </p:spPr>
          </p:pic>
        </p:grpSp>
        <p:grpSp>
          <p:nvGrpSpPr>
            <p:cNvPr id="12" name="组合 11"/>
            <p:cNvGrpSpPr/>
            <p:nvPr/>
          </p:nvGrpSpPr>
          <p:grpSpPr>
            <a:xfrm>
              <a:off x="5235079" y="3759588"/>
              <a:ext cx="1495577" cy="1289290"/>
              <a:chOff x="8763228" y="2555900"/>
              <a:chExt cx="1495577" cy="1289290"/>
            </a:xfrm>
          </p:grpSpPr>
          <p:grpSp>
            <p:nvGrpSpPr>
              <p:cNvPr id="26" name="组合 25"/>
              <p:cNvGrpSpPr/>
              <p:nvPr/>
            </p:nvGrpSpPr>
            <p:grpSpPr>
              <a:xfrm>
                <a:off x="8763228" y="2555900"/>
                <a:ext cx="1495577" cy="1289290"/>
                <a:chOff x="8560143" y="4689748"/>
                <a:chExt cx="1641474" cy="1415064"/>
              </a:xfrm>
            </p:grpSpPr>
            <p:sp>
              <p:nvSpPr>
                <p:cNvPr id="27" name="六边形 26"/>
                <p:cNvSpPr/>
                <p:nvPr/>
              </p:nvSpPr>
              <p:spPr>
                <a:xfrm>
                  <a:off x="8560143" y="4689748"/>
                  <a:ext cx="1641474" cy="1415064"/>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六边形 27"/>
                <p:cNvSpPr/>
                <p:nvPr/>
              </p:nvSpPr>
              <p:spPr>
                <a:xfrm>
                  <a:off x="8637986" y="4762876"/>
                  <a:ext cx="1482132" cy="1277700"/>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8" name="图形 7" descr="业务增长"/>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000294" y="2732354"/>
                <a:ext cx="914400" cy="914400"/>
              </a:xfrm>
              <a:prstGeom prst="rect">
                <a:avLst/>
              </a:prstGeom>
            </p:spPr>
          </p:pic>
        </p:grpSp>
        <p:cxnSp>
          <p:nvCxnSpPr>
            <p:cNvPr id="3" name="直接连接符 2"/>
            <p:cNvCxnSpPr/>
            <p:nvPr/>
          </p:nvCxnSpPr>
          <p:spPr bwMode="auto">
            <a:xfrm>
              <a:off x="3120904" y="4403261"/>
              <a:ext cx="2114175" cy="0"/>
            </a:xfrm>
            <a:prstGeom prst="line">
              <a:avLst/>
            </a:prstGeom>
            <a:solidFill>
              <a:schemeClr val="accent1"/>
            </a:solidFill>
            <a:ln w="38100" cap="flat" cmpd="sng" algn="ctr">
              <a:solidFill>
                <a:schemeClr val="accent2"/>
              </a:solidFill>
              <a:prstDash val="solid"/>
              <a:round/>
              <a:headEnd type="none" w="med" len="med"/>
              <a:tailEnd type="none" w="med" len="med"/>
            </a:ln>
          </p:spPr>
        </p:cxnSp>
      </p:grpSp>
    </p:spTree>
  </p:cSld>
  <p:clrMapOvr>
    <a:masterClrMapping/>
  </p:clrMapOvr>
  <mc:AlternateContent xmlns:mc="http://schemas.openxmlformats.org/markup-compatibility/2006" xmlns:p14="http://schemas.microsoft.com/office/powerpoint/2010/main">
    <mc:Choice Requires="p14">
      <p:transition spd="slow" p14:dur="1600" advTm="3000">
        <p14:prism isInverted="1"/>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750" fill="hold"/>
                                        <p:tgtEl>
                                          <p:spTgt spid="5"/>
                                        </p:tgtEl>
                                        <p:attrNameLst>
                                          <p:attrName>ppt_w</p:attrName>
                                        </p:attrNameLst>
                                      </p:cBhvr>
                                      <p:tavLst>
                                        <p:tav tm="0">
                                          <p:val>
                                            <p:fltVal val="0"/>
                                          </p:val>
                                        </p:tav>
                                        <p:tav tm="100000">
                                          <p:val>
                                            <p:strVal val="#ppt_w"/>
                                          </p:val>
                                        </p:tav>
                                      </p:tavLst>
                                    </p:anim>
                                    <p:anim calcmode="lin" valueType="num">
                                      <p:cBhvr>
                                        <p:cTn id="8" dur="750" fill="hold"/>
                                        <p:tgtEl>
                                          <p:spTgt spid="5"/>
                                        </p:tgtEl>
                                        <p:attrNameLst>
                                          <p:attrName>ppt_h</p:attrName>
                                        </p:attrNameLst>
                                      </p:cBhvr>
                                      <p:tavLst>
                                        <p:tav tm="0">
                                          <p:val>
                                            <p:fltVal val="0"/>
                                          </p:val>
                                        </p:tav>
                                        <p:tav tm="100000">
                                          <p:val>
                                            <p:strVal val="#ppt_h"/>
                                          </p:val>
                                        </p:tav>
                                      </p:tavLst>
                                    </p:anim>
                                    <p:animEffect transition="in" filter="fade">
                                      <p:cBhvr>
                                        <p:cTn id="9" dur="750"/>
                                        <p:tgtEl>
                                          <p:spTgt spid="5"/>
                                        </p:tgtEl>
                                      </p:cBhvr>
                                    </p:animEffect>
                                  </p:childTnLst>
                                </p:cTn>
                              </p:par>
                            </p:childTnLst>
                          </p:cTn>
                        </p:par>
                        <p:par>
                          <p:cTn id="10" fill="hold">
                            <p:stCondLst>
                              <p:cond delay="1000"/>
                            </p:stCondLst>
                            <p:childTnLst>
                              <p:par>
                                <p:cTn id="11" presetID="22" presetClass="entr" presetSubtype="4" fill="hold" nodeType="afterEffect">
                                  <p:stCondLst>
                                    <p:cond delay="0"/>
                                  </p:stCondLst>
                                  <p:childTnLst>
                                    <p:set>
                                      <p:cBhvr>
                                        <p:cTn id="12" dur="1" fill="hold">
                                          <p:stCondLst>
                                            <p:cond delay="0"/>
                                          </p:stCondLst>
                                        </p:cTn>
                                        <p:tgtEl>
                                          <p:spTgt spid="62"/>
                                        </p:tgtEl>
                                        <p:attrNameLst>
                                          <p:attrName>style.visibility</p:attrName>
                                        </p:attrNameLst>
                                      </p:cBhvr>
                                      <p:to>
                                        <p:strVal val="visible"/>
                                      </p:to>
                                    </p:set>
                                    <p:animEffect transition="in" filter="wipe(down)">
                                      <p:cBhvr>
                                        <p:cTn id="13" dur="750"/>
                                        <p:tgtEl>
                                          <p:spTgt spid="62"/>
                                        </p:tgtEl>
                                      </p:cBhvr>
                                    </p:animEffect>
                                  </p:childTnLst>
                                </p:cTn>
                              </p:par>
                            </p:childTnLst>
                          </p:cTn>
                        </p:par>
                        <p:par>
                          <p:cTn id="14" fill="hold">
                            <p:stCondLst>
                              <p:cond delay="2000"/>
                            </p:stCondLst>
                            <p:childTnLst>
                              <p:par>
                                <p:cTn id="15" presetID="22" presetClass="entr" presetSubtype="4"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Effect transition="in" filter="wipe(down)">
                                      <p:cBhvr>
                                        <p:cTn id="17" dur="750"/>
                                        <p:tgtEl>
                                          <p:spTgt spid="65"/>
                                        </p:tgtEl>
                                      </p:cBhvr>
                                    </p:animEffect>
                                  </p:childTnLst>
                                </p:cTn>
                              </p:par>
                            </p:childTnLst>
                          </p:cTn>
                        </p:par>
                        <p:par>
                          <p:cTn id="18" fill="hold">
                            <p:stCondLst>
                              <p:cond delay="3000"/>
                            </p:stCondLst>
                            <p:childTnLst>
                              <p:par>
                                <p:cTn id="19" presetID="16" presetClass="entr" presetSubtype="37"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outVertical)">
                                      <p:cBhvr>
                                        <p:cTn id="21" dur="750"/>
                                        <p:tgtEl>
                                          <p:spTgt spid="9"/>
                                        </p:tgtEl>
                                      </p:cBhvr>
                                    </p:animEffect>
                                  </p:childTnLst>
                                </p:cTn>
                              </p:par>
                            </p:childTnLst>
                          </p:cTn>
                        </p:par>
                        <p:par>
                          <p:cTn id="22" fill="hold">
                            <p:stCondLst>
                              <p:cond delay="4000"/>
                            </p:stCondLst>
                            <p:childTnLst>
                              <p:par>
                                <p:cTn id="23" presetID="22" presetClass="entr" presetSubtype="4" fill="hold"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down)">
                                      <p:cBhvr>
                                        <p:cTn id="25" dur="7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 name="组合 64"/>
          <p:cNvGrpSpPr/>
          <p:nvPr/>
        </p:nvGrpSpPr>
        <p:grpSpPr>
          <a:xfrm>
            <a:off x="4411306" y="1943318"/>
            <a:ext cx="6299713" cy="3878484"/>
            <a:chOff x="4031399" y="1656959"/>
            <a:chExt cx="6299713" cy="3878484"/>
          </a:xfrm>
        </p:grpSpPr>
        <p:sp>
          <p:nvSpPr>
            <p:cNvPr id="66" name="矩形 25"/>
            <p:cNvSpPr>
              <a:spLocks noChangeArrowheads="1"/>
            </p:cNvSpPr>
            <p:nvPr/>
          </p:nvSpPr>
          <p:spPr bwMode="auto">
            <a:xfrm>
              <a:off x="4573847" y="4277985"/>
              <a:ext cx="554461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600" dirty="0">
                  <a:solidFill>
                    <a:schemeClr val="bg1"/>
                  </a:solidFill>
                  <a:latin typeface="+mn-lt"/>
                  <a:ea typeface="+mn-ea"/>
                  <a:cs typeface="+mn-ea"/>
                  <a:sym typeface="+mn-lt"/>
                </a:rPr>
                <a:t>请在这里输入段落文本内容请在这里输入段落文本内容请</a:t>
              </a:r>
            </a:p>
          </p:txBody>
        </p:sp>
        <p:sp>
          <p:nvSpPr>
            <p:cNvPr id="67" name="矩形 25"/>
            <p:cNvSpPr>
              <a:spLocks noChangeArrowheads="1"/>
            </p:cNvSpPr>
            <p:nvPr/>
          </p:nvSpPr>
          <p:spPr bwMode="auto">
            <a:xfrm>
              <a:off x="5002520" y="3409991"/>
              <a:ext cx="53285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600" dirty="0">
                  <a:solidFill>
                    <a:schemeClr val="bg1"/>
                  </a:solidFill>
                  <a:latin typeface="+mn-lt"/>
                  <a:ea typeface="+mn-ea"/>
                  <a:cs typeface="+mn-ea"/>
                  <a:sym typeface="+mn-lt"/>
                </a:rPr>
                <a:t>请在这里输入段落文本内容请在这里输入段落文本内容请</a:t>
              </a:r>
            </a:p>
          </p:txBody>
        </p:sp>
        <p:sp>
          <p:nvSpPr>
            <p:cNvPr id="68" name="矩形 25"/>
            <p:cNvSpPr>
              <a:spLocks noChangeArrowheads="1"/>
            </p:cNvSpPr>
            <p:nvPr/>
          </p:nvSpPr>
          <p:spPr bwMode="auto">
            <a:xfrm>
              <a:off x="4031399" y="5196889"/>
              <a:ext cx="572972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600" dirty="0">
                  <a:solidFill>
                    <a:schemeClr val="bg1"/>
                  </a:solidFill>
                  <a:latin typeface="+mn-lt"/>
                  <a:ea typeface="+mn-ea"/>
                  <a:cs typeface="+mn-ea"/>
                  <a:sym typeface="+mn-lt"/>
                </a:rPr>
                <a:t>请在这里输入段落文本内容请在这里输入段落文本内容请</a:t>
              </a:r>
            </a:p>
          </p:txBody>
        </p:sp>
        <p:sp>
          <p:nvSpPr>
            <p:cNvPr id="69" name="矩形 25"/>
            <p:cNvSpPr>
              <a:spLocks noChangeArrowheads="1"/>
            </p:cNvSpPr>
            <p:nvPr/>
          </p:nvSpPr>
          <p:spPr bwMode="auto">
            <a:xfrm>
              <a:off x="4043007" y="1656959"/>
              <a:ext cx="541114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600" dirty="0">
                  <a:solidFill>
                    <a:schemeClr val="bg1"/>
                  </a:solidFill>
                  <a:latin typeface="+mn-lt"/>
                  <a:ea typeface="+mn-ea"/>
                  <a:cs typeface="+mn-ea"/>
                  <a:sym typeface="+mn-lt"/>
                </a:rPr>
                <a:t>请在这里输入段落文本内容请在这里输入段落文本内容请</a:t>
              </a:r>
            </a:p>
          </p:txBody>
        </p:sp>
        <p:sp>
          <p:nvSpPr>
            <p:cNvPr id="70" name="矩形 25"/>
            <p:cNvSpPr>
              <a:spLocks noChangeArrowheads="1"/>
            </p:cNvSpPr>
            <p:nvPr/>
          </p:nvSpPr>
          <p:spPr bwMode="auto">
            <a:xfrm>
              <a:off x="4501839" y="2512134"/>
              <a:ext cx="53285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600" dirty="0">
                  <a:solidFill>
                    <a:schemeClr val="bg1"/>
                  </a:solidFill>
                  <a:latin typeface="+mn-lt"/>
                  <a:ea typeface="+mn-ea"/>
                  <a:cs typeface="+mn-ea"/>
                  <a:sym typeface="+mn-lt"/>
                </a:rPr>
                <a:t>请在这里输入段落文本内容请在这里输入段落文本内容请</a:t>
              </a:r>
            </a:p>
          </p:txBody>
        </p:sp>
      </p:grpSp>
      <p:grpSp>
        <p:nvGrpSpPr>
          <p:cNvPr id="3" name="组合 2"/>
          <p:cNvGrpSpPr/>
          <p:nvPr/>
        </p:nvGrpSpPr>
        <p:grpSpPr>
          <a:xfrm>
            <a:off x="1813261" y="3023676"/>
            <a:ext cx="1953187" cy="1736592"/>
            <a:chOff x="1058615" y="2217826"/>
            <a:chExt cx="1953187" cy="1736592"/>
          </a:xfrm>
        </p:grpSpPr>
        <p:grpSp>
          <p:nvGrpSpPr>
            <p:cNvPr id="72" name="组合 71"/>
            <p:cNvGrpSpPr/>
            <p:nvPr/>
          </p:nvGrpSpPr>
          <p:grpSpPr>
            <a:xfrm rot="16200000" flipV="1">
              <a:off x="1752204" y="2150231"/>
              <a:ext cx="564706" cy="699895"/>
              <a:chOff x="2877462" y="4280305"/>
              <a:chExt cx="2209756" cy="1204988"/>
            </a:xfrm>
          </p:grpSpPr>
          <p:sp>
            <p:nvSpPr>
              <p:cNvPr id="89" name="平行四边形 88"/>
              <p:cNvSpPr/>
              <p:nvPr/>
            </p:nvSpPr>
            <p:spPr>
              <a:xfrm flipH="1">
                <a:off x="2878843" y="4280305"/>
                <a:ext cx="2208375" cy="505328"/>
              </a:xfrm>
              <a:prstGeom prst="parallelogram">
                <a:avLst>
                  <a:gd name="adj" fmla="val 7293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平行四边形 89"/>
              <p:cNvSpPr/>
              <p:nvPr/>
            </p:nvSpPr>
            <p:spPr>
              <a:xfrm>
                <a:off x="2877462" y="4979965"/>
                <a:ext cx="2208375" cy="505328"/>
              </a:xfrm>
              <a:prstGeom prst="parallelogram">
                <a:avLst>
                  <a:gd name="adj" fmla="val 7293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平行四边形 90"/>
              <p:cNvSpPr/>
              <p:nvPr/>
            </p:nvSpPr>
            <p:spPr>
              <a:xfrm flipH="1">
                <a:off x="4715987" y="4785633"/>
                <a:ext cx="368897" cy="196633"/>
              </a:xfrm>
              <a:prstGeom prst="parallelogram">
                <a:avLst>
                  <a:gd name="adj"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3" name="组合 72"/>
            <p:cNvGrpSpPr/>
            <p:nvPr/>
          </p:nvGrpSpPr>
          <p:grpSpPr>
            <a:xfrm>
              <a:off x="1058615" y="2549703"/>
              <a:ext cx="1953187" cy="1404715"/>
              <a:chOff x="1005915" y="3124861"/>
              <a:chExt cx="1953187" cy="1404715"/>
            </a:xfrm>
          </p:grpSpPr>
          <p:grpSp>
            <p:nvGrpSpPr>
              <p:cNvPr id="74" name="组合 73"/>
              <p:cNvGrpSpPr/>
              <p:nvPr/>
            </p:nvGrpSpPr>
            <p:grpSpPr>
              <a:xfrm rot="16200000" flipH="1" flipV="1">
                <a:off x="1710380" y="3897275"/>
                <a:ext cx="564706" cy="699895"/>
                <a:chOff x="2877462" y="4280305"/>
                <a:chExt cx="2209756" cy="1204988"/>
              </a:xfrm>
            </p:grpSpPr>
            <p:sp>
              <p:nvSpPr>
                <p:cNvPr id="86" name="平行四边形 85"/>
                <p:cNvSpPr/>
                <p:nvPr/>
              </p:nvSpPr>
              <p:spPr>
                <a:xfrm flipH="1">
                  <a:off x="2878843" y="4280305"/>
                  <a:ext cx="2208375" cy="505328"/>
                </a:xfrm>
                <a:prstGeom prst="parallelogram">
                  <a:avLst>
                    <a:gd name="adj" fmla="val 7293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平行四边形 86"/>
                <p:cNvSpPr/>
                <p:nvPr/>
              </p:nvSpPr>
              <p:spPr>
                <a:xfrm>
                  <a:off x="2877462" y="4979965"/>
                  <a:ext cx="2208375" cy="505328"/>
                </a:xfrm>
                <a:prstGeom prst="parallelogram">
                  <a:avLst>
                    <a:gd name="adj" fmla="val 7293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平行四边形 87"/>
                <p:cNvSpPr/>
                <p:nvPr/>
              </p:nvSpPr>
              <p:spPr>
                <a:xfrm flipH="1">
                  <a:off x="4715987" y="4785633"/>
                  <a:ext cx="368897" cy="196633"/>
                </a:xfrm>
                <a:prstGeom prst="parallelogram">
                  <a:avLst>
                    <a:gd name="adj"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5" name="组合 74"/>
              <p:cNvGrpSpPr/>
              <p:nvPr/>
            </p:nvGrpSpPr>
            <p:grpSpPr>
              <a:xfrm flipV="1">
                <a:off x="2394396" y="3302589"/>
                <a:ext cx="564706" cy="699896"/>
                <a:chOff x="3129333" y="4278490"/>
                <a:chExt cx="2209756" cy="1204990"/>
              </a:xfrm>
            </p:grpSpPr>
            <p:sp>
              <p:nvSpPr>
                <p:cNvPr id="83" name="平行四边形 82"/>
                <p:cNvSpPr/>
                <p:nvPr/>
              </p:nvSpPr>
              <p:spPr>
                <a:xfrm flipH="1">
                  <a:off x="3130714" y="4278490"/>
                  <a:ext cx="2208375" cy="505327"/>
                </a:xfrm>
                <a:prstGeom prst="parallelogram">
                  <a:avLst>
                    <a:gd name="adj" fmla="val 7293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平行四边形 83"/>
                <p:cNvSpPr/>
                <p:nvPr/>
              </p:nvSpPr>
              <p:spPr>
                <a:xfrm>
                  <a:off x="3129333" y="4978153"/>
                  <a:ext cx="2208375" cy="505327"/>
                </a:xfrm>
                <a:prstGeom prst="parallelogram">
                  <a:avLst>
                    <a:gd name="adj" fmla="val 7293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平行四边形 84"/>
                <p:cNvSpPr/>
                <p:nvPr/>
              </p:nvSpPr>
              <p:spPr>
                <a:xfrm flipH="1">
                  <a:off x="4967856" y="4783819"/>
                  <a:ext cx="368897" cy="196634"/>
                </a:xfrm>
                <a:prstGeom prst="parallelogram">
                  <a:avLst>
                    <a:gd name="adj"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6" name="组合 75"/>
              <p:cNvGrpSpPr/>
              <p:nvPr/>
            </p:nvGrpSpPr>
            <p:grpSpPr>
              <a:xfrm flipH="1" flipV="1">
                <a:off x="1005915" y="3300205"/>
                <a:ext cx="564706" cy="699895"/>
                <a:chOff x="2877462" y="4280305"/>
                <a:chExt cx="2209756" cy="1204988"/>
              </a:xfrm>
            </p:grpSpPr>
            <p:sp>
              <p:nvSpPr>
                <p:cNvPr id="80" name="平行四边形 79"/>
                <p:cNvSpPr/>
                <p:nvPr/>
              </p:nvSpPr>
              <p:spPr>
                <a:xfrm flipH="1">
                  <a:off x="2878843" y="4280305"/>
                  <a:ext cx="2208375" cy="505328"/>
                </a:xfrm>
                <a:prstGeom prst="parallelogram">
                  <a:avLst>
                    <a:gd name="adj" fmla="val 7293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平行四边形 80"/>
                <p:cNvSpPr/>
                <p:nvPr/>
              </p:nvSpPr>
              <p:spPr>
                <a:xfrm>
                  <a:off x="2877462" y="4979965"/>
                  <a:ext cx="2208375" cy="505328"/>
                </a:xfrm>
                <a:prstGeom prst="parallelogram">
                  <a:avLst>
                    <a:gd name="adj" fmla="val 7293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平行四边形 81"/>
                <p:cNvSpPr/>
                <p:nvPr/>
              </p:nvSpPr>
              <p:spPr>
                <a:xfrm flipH="1">
                  <a:off x="4715987" y="4785633"/>
                  <a:ext cx="368897" cy="196633"/>
                </a:xfrm>
                <a:prstGeom prst="parallelogram">
                  <a:avLst>
                    <a:gd name="adj"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7" name="组合 76"/>
              <p:cNvGrpSpPr/>
              <p:nvPr/>
            </p:nvGrpSpPr>
            <p:grpSpPr>
              <a:xfrm>
                <a:off x="1402107" y="3124861"/>
                <a:ext cx="1154223" cy="1049246"/>
                <a:chOff x="5815263" y="2449128"/>
                <a:chExt cx="1368152" cy="1368152"/>
              </a:xfrm>
            </p:grpSpPr>
            <p:sp>
              <p:nvSpPr>
                <p:cNvPr id="78" name="矩形: 圆角 77"/>
                <p:cNvSpPr/>
                <p:nvPr/>
              </p:nvSpPr>
              <p:spPr bwMode="auto">
                <a:xfrm>
                  <a:off x="5815263" y="2449128"/>
                  <a:ext cx="1368152" cy="1368152"/>
                </a:xfrm>
                <a:prstGeom prst="roundRect">
                  <a:avLst/>
                </a:prstGeom>
                <a:solidFill>
                  <a:schemeClr val="tx2"/>
                </a:solidFill>
                <a:ln w="9525" cap="flat" cmpd="sng" algn="ctr">
                  <a:solidFill>
                    <a:schemeClr val="accent3"/>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79" name="文本框 78"/>
                <p:cNvSpPr txBox="1"/>
                <p:nvPr/>
              </p:nvSpPr>
              <p:spPr>
                <a:xfrm>
                  <a:off x="6017994" y="2643147"/>
                  <a:ext cx="962688" cy="830997"/>
                </a:xfrm>
                <a:prstGeom prst="rect">
                  <a:avLst/>
                </a:prstGeom>
                <a:solidFill>
                  <a:schemeClr val="tx2"/>
                </a:solidFill>
                <a:ln w="38100">
                  <a:noFill/>
                </a:ln>
              </p:spPr>
              <p:txBody>
                <a:bodyPr wrap="square">
                  <a:spAutoFit/>
                </a:bodyPr>
                <a:lstStyle/>
                <a:p>
                  <a:r>
                    <a:rPr lang="zh-CN" altLang="en-US" sz="2400" b="1" dirty="0">
                      <a:solidFill>
                        <a:schemeClr val="accent3"/>
                      </a:solidFill>
                      <a:latin typeface="+mn-lt"/>
                      <a:ea typeface="+mn-ea"/>
                      <a:cs typeface="+mn-ea"/>
                    </a:rPr>
                    <a:t>关键技术</a:t>
                  </a:r>
                </a:p>
              </p:txBody>
            </p:sp>
          </p:grpSp>
        </p:grpSp>
      </p:grpSp>
      <p:grpSp>
        <p:nvGrpSpPr>
          <p:cNvPr id="16" name="组合 15"/>
          <p:cNvGrpSpPr/>
          <p:nvPr/>
        </p:nvGrpSpPr>
        <p:grpSpPr>
          <a:xfrm>
            <a:off x="1337557" y="1981886"/>
            <a:ext cx="3799003" cy="3768720"/>
            <a:chOff x="1337557" y="1981886"/>
            <a:chExt cx="3799003" cy="3768720"/>
          </a:xfrm>
        </p:grpSpPr>
        <p:grpSp>
          <p:nvGrpSpPr>
            <p:cNvPr id="92" name="组合 91"/>
            <p:cNvGrpSpPr/>
            <p:nvPr/>
          </p:nvGrpSpPr>
          <p:grpSpPr>
            <a:xfrm>
              <a:off x="1337557" y="1981886"/>
              <a:ext cx="3799003" cy="3768720"/>
              <a:chOff x="1202631" y="1688549"/>
              <a:chExt cx="3799003" cy="3768720"/>
            </a:xfrm>
          </p:grpSpPr>
          <p:sp>
            <p:nvSpPr>
              <p:cNvPr id="93" name="矩形: 圆角 92"/>
              <p:cNvSpPr/>
              <p:nvPr/>
            </p:nvSpPr>
            <p:spPr bwMode="auto">
              <a:xfrm>
                <a:off x="3848397" y="5191891"/>
                <a:ext cx="265378" cy="265378"/>
              </a:xfrm>
              <a:prstGeom prst="roundRect">
                <a:avLst/>
              </a:prstGeom>
              <a:solidFill>
                <a:schemeClr val="accent1"/>
              </a:solidFill>
              <a:ln w="9525" cap="flat" cmpd="sng" algn="ctr">
                <a:solidFill>
                  <a:schemeClr val="accent2"/>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94" name="矩形: 圆角 93"/>
              <p:cNvSpPr/>
              <p:nvPr/>
            </p:nvSpPr>
            <p:spPr bwMode="auto">
              <a:xfrm>
                <a:off x="4320860" y="4317400"/>
                <a:ext cx="265378" cy="265378"/>
              </a:xfrm>
              <a:prstGeom prst="roundRect">
                <a:avLst/>
              </a:prstGeom>
              <a:solidFill>
                <a:schemeClr val="accent1"/>
              </a:solidFill>
              <a:ln w="9525" cap="flat" cmpd="sng" algn="ctr">
                <a:solidFill>
                  <a:schemeClr val="accent2"/>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nvGrpSpPr>
              <p:cNvPr id="95" name="组合 94"/>
              <p:cNvGrpSpPr/>
              <p:nvPr/>
            </p:nvGrpSpPr>
            <p:grpSpPr>
              <a:xfrm>
                <a:off x="1202631" y="1802944"/>
                <a:ext cx="3473127" cy="3544585"/>
                <a:chOff x="1202631" y="1802944"/>
                <a:chExt cx="3473127" cy="3544585"/>
              </a:xfrm>
            </p:grpSpPr>
            <p:grpSp>
              <p:nvGrpSpPr>
                <p:cNvPr id="100" name="组合 99"/>
                <p:cNvGrpSpPr/>
                <p:nvPr/>
              </p:nvGrpSpPr>
              <p:grpSpPr>
                <a:xfrm>
                  <a:off x="1202631" y="1802944"/>
                  <a:ext cx="2880320" cy="3544585"/>
                  <a:chOff x="1202631" y="1802944"/>
                  <a:chExt cx="2880320" cy="3544585"/>
                </a:xfrm>
              </p:grpSpPr>
              <p:cxnSp>
                <p:nvCxnSpPr>
                  <p:cNvPr id="107" name="直接连接符 106"/>
                  <p:cNvCxnSpPr/>
                  <p:nvPr/>
                </p:nvCxnSpPr>
                <p:spPr bwMode="auto">
                  <a:xfrm>
                    <a:off x="1202631" y="1802944"/>
                    <a:ext cx="0" cy="3544585"/>
                  </a:xfrm>
                  <a:prstGeom prst="line">
                    <a:avLst/>
                  </a:prstGeom>
                  <a:solidFill>
                    <a:schemeClr val="accent1"/>
                  </a:solidFill>
                  <a:ln w="12700" cap="flat" cmpd="sng" algn="ctr">
                    <a:solidFill>
                      <a:schemeClr val="accent1"/>
                    </a:solidFill>
                    <a:prstDash val="solid"/>
                    <a:round/>
                    <a:headEnd type="none" w="med" len="med"/>
                    <a:tailEnd type="none" w="med" len="med"/>
                  </a:ln>
                </p:spPr>
              </p:cxnSp>
              <p:cxnSp>
                <p:nvCxnSpPr>
                  <p:cNvPr id="108" name="直接连接符 107"/>
                  <p:cNvCxnSpPr/>
                  <p:nvPr/>
                </p:nvCxnSpPr>
                <p:spPr bwMode="auto">
                  <a:xfrm>
                    <a:off x="1202631" y="5347529"/>
                    <a:ext cx="2880320" cy="0"/>
                  </a:xfrm>
                  <a:prstGeom prst="line">
                    <a:avLst/>
                  </a:prstGeom>
                  <a:solidFill>
                    <a:schemeClr val="accent1"/>
                  </a:solidFill>
                  <a:ln w="12700" cap="flat" cmpd="sng" algn="ctr">
                    <a:solidFill>
                      <a:schemeClr val="accent1"/>
                    </a:solidFill>
                    <a:prstDash val="solid"/>
                    <a:round/>
                    <a:headEnd type="none" w="med" len="med"/>
                    <a:tailEnd type="none" w="med" len="med"/>
                  </a:ln>
                </p:spPr>
              </p:cxnSp>
            </p:grpSp>
            <p:grpSp>
              <p:nvGrpSpPr>
                <p:cNvPr id="101" name="组合 100"/>
                <p:cNvGrpSpPr/>
                <p:nvPr/>
              </p:nvGrpSpPr>
              <p:grpSpPr>
                <a:xfrm>
                  <a:off x="2080034" y="2585730"/>
                  <a:ext cx="2240582" cy="1992427"/>
                  <a:chOff x="1823451" y="1353512"/>
                  <a:chExt cx="3123902" cy="4170501"/>
                </a:xfrm>
              </p:grpSpPr>
              <p:cxnSp>
                <p:nvCxnSpPr>
                  <p:cNvPr id="105" name="直接连接符 104"/>
                  <p:cNvCxnSpPr/>
                  <p:nvPr/>
                </p:nvCxnSpPr>
                <p:spPr bwMode="auto">
                  <a:xfrm>
                    <a:off x="1845841" y="1353512"/>
                    <a:ext cx="0" cy="4170501"/>
                  </a:xfrm>
                  <a:prstGeom prst="line">
                    <a:avLst/>
                  </a:prstGeom>
                  <a:solidFill>
                    <a:schemeClr val="accent1"/>
                  </a:solidFill>
                  <a:ln w="12700" cap="flat" cmpd="sng" algn="ctr">
                    <a:solidFill>
                      <a:schemeClr val="accent1"/>
                    </a:solidFill>
                    <a:prstDash val="solid"/>
                    <a:round/>
                    <a:headEnd type="none" w="med" len="med"/>
                    <a:tailEnd type="none" w="med" len="med"/>
                  </a:ln>
                </p:spPr>
              </p:cxnSp>
              <p:cxnSp>
                <p:nvCxnSpPr>
                  <p:cNvPr id="106" name="直接连接符 105"/>
                  <p:cNvCxnSpPr/>
                  <p:nvPr/>
                </p:nvCxnSpPr>
                <p:spPr bwMode="auto">
                  <a:xfrm>
                    <a:off x="1823451" y="5524013"/>
                    <a:ext cx="3123902" cy="0"/>
                  </a:xfrm>
                  <a:prstGeom prst="line">
                    <a:avLst/>
                  </a:prstGeom>
                  <a:solidFill>
                    <a:schemeClr val="accent1"/>
                  </a:solidFill>
                  <a:ln w="12700" cap="flat" cmpd="sng" algn="ctr">
                    <a:solidFill>
                      <a:schemeClr val="accent1"/>
                    </a:solidFill>
                    <a:prstDash val="solid"/>
                    <a:round/>
                    <a:headEnd type="none" w="med" len="med"/>
                    <a:tailEnd type="none" w="med" len="med"/>
                  </a:ln>
                </p:spPr>
              </p:cxnSp>
            </p:grpSp>
            <p:cxnSp>
              <p:nvCxnSpPr>
                <p:cNvPr id="104" name="直接连接符 103"/>
                <p:cNvCxnSpPr/>
                <p:nvPr/>
              </p:nvCxnSpPr>
              <p:spPr bwMode="auto">
                <a:xfrm>
                  <a:off x="3654226" y="3584506"/>
                  <a:ext cx="1021532" cy="0"/>
                </a:xfrm>
                <a:prstGeom prst="line">
                  <a:avLst/>
                </a:prstGeom>
                <a:solidFill>
                  <a:schemeClr val="accent1"/>
                </a:solidFill>
                <a:ln w="12700" cap="flat" cmpd="sng" algn="ctr">
                  <a:solidFill>
                    <a:schemeClr val="accent1"/>
                  </a:solidFill>
                  <a:prstDash val="solid"/>
                  <a:round/>
                  <a:headEnd type="none" w="med" len="med"/>
                  <a:tailEnd type="none" w="med" len="med"/>
                </a:ln>
              </p:spPr>
            </p:cxnSp>
          </p:grpSp>
          <p:sp>
            <p:nvSpPr>
              <p:cNvPr id="96" name="矩形: 圆角 95"/>
              <p:cNvSpPr/>
              <p:nvPr/>
            </p:nvSpPr>
            <p:spPr bwMode="auto">
              <a:xfrm>
                <a:off x="4736256" y="3445346"/>
                <a:ext cx="265378" cy="265378"/>
              </a:xfrm>
              <a:prstGeom prst="roundRect">
                <a:avLst/>
              </a:prstGeom>
              <a:solidFill>
                <a:schemeClr val="accent1"/>
              </a:solidFill>
              <a:ln w="9525" cap="flat" cmpd="sng" algn="ctr">
                <a:solidFill>
                  <a:schemeClr val="accent2"/>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cxnSp>
            <p:nvCxnSpPr>
              <p:cNvPr id="97" name="直接连接符 96"/>
              <p:cNvCxnSpPr/>
              <p:nvPr/>
            </p:nvCxnSpPr>
            <p:spPr bwMode="auto">
              <a:xfrm>
                <a:off x="1202631" y="1821238"/>
                <a:ext cx="2549237" cy="0"/>
              </a:xfrm>
              <a:prstGeom prst="line">
                <a:avLst/>
              </a:prstGeom>
              <a:solidFill>
                <a:schemeClr val="accent1"/>
              </a:solidFill>
              <a:ln w="12700" cap="flat" cmpd="sng" algn="ctr">
                <a:solidFill>
                  <a:schemeClr val="accent1"/>
                </a:solidFill>
                <a:prstDash val="solid"/>
                <a:round/>
                <a:headEnd type="none" w="med" len="med"/>
                <a:tailEnd type="none" w="med" len="med"/>
              </a:ln>
            </p:spPr>
          </p:cxnSp>
          <p:sp>
            <p:nvSpPr>
              <p:cNvPr id="98" name="矩形: 圆角 97"/>
              <p:cNvSpPr/>
              <p:nvPr/>
            </p:nvSpPr>
            <p:spPr bwMode="auto">
              <a:xfrm>
                <a:off x="3833896" y="1688549"/>
                <a:ext cx="265378" cy="265378"/>
              </a:xfrm>
              <a:prstGeom prst="roundRect">
                <a:avLst/>
              </a:prstGeom>
              <a:solidFill>
                <a:schemeClr val="accent1"/>
              </a:solidFill>
              <a:ln w="9525" cap="flat" cmpd="sng" algn="ctr">
                <a:solidFill>
                  <a:schemeClr val="accent2"/>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99" name="矩形: 圆角 98"/>
              <p:cNvSpPr/>
              <p:nvPr/>
            </p:nvSpPr>
            <p:spPr bwMode="auto">
              <a:xfrm>
                <a:off x="4320616" y="2570865"/>
                <a:ext cx="265378" cy="265378"/>
              </a:xfrm>
              <a:prstGeom prst="roundRect">
                <a:avLst/>
              </a:prstGeom>
              <a:solidFill>
                <a:schemeClr val="accent1"/>
              </a:solidFill>
              <a:ln w="9525" cap="flat" cmpd="sng" algn="ctr">
                <a:solidFill>
                  <a:schemeClr val="accent2"/>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cxnSp>
          <p:nvCxnSpPr>
            <p:cNvPr id="110" name="直接连接符 109"/>
            <p:cNvCxnSpPr/>
            <p:nvPr/>
          </p:nvCxnSpPr>
          <p:spPr bwMode="auto">
            <a:xfrm>
              <a:off x="2209453" y="2879067"/>
              <a:ext cx="2240582" cy="0"/>
            </a:xfrm>
            <a:prstGeom prst="line">
              <a:avLst/>
            </a:prstGeom>
            <a:solidFill>
              <a:schemeClr val="accent1"/>
            </a:solidFill>
            <a:ln w="12700" cap="flat" cmpd="sng" algn="ctr">
              <a:solidFill>
                <a:schemeClr val="accent1"/>
              </a:solidFill>
              <a:prstDash val="solid"/>
              <a:round/>
              <a:headEnd type="none" w="med" len="med"/>
              <a:tailEnd type="none" w="med" len="med"/>
            </a:ln>
          </p:spPr>
        </p:cxnSp>
      </p:grpSp>
    </p:spTree>
  </p:cSld>
  <p:clrMapOvr>
    <a:masterClrMapping/>
  </p:clrMapOvr>
  <mc:AlternateContent xmlns:mc="http://schemas.openxmlformats.org/markup-compatibility/2006" xmlns:p14="http://schemas.microsoft.com/office/powerpoint/2010/main">
    <mc:Choice Requires="p14">
      <p:transition spd="slow" p14:dur="1600" advTm="3000">
        <p14:prism isInverted="1"/>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plus(in)">
                                      <p:cBhvr>
                                        <p:cTn id="7" dur="750"/>
                                        <p:tgtEl>
                                          <p:spTgt spid="3"/>
                                        </p:tgtEl>
                                      </p:cBhvr>
                                    </p:animEffect>
                                  </p:childTnLst>
                                </p:cTn>
                              </p:par>
                            </p:childTnLst>
                          </p:cTn>
                        </p:par>
                        <p:par>
                          <p:cTn id="8" fill="hold">
                            <p:stCondLst>
                              <p:cond delay="1000"/>
                            </p:stCondLst>
                            <p:childTnLst>
                              <p:par>
                                <p:cTn id="9" presetID="16" presetClass="entr" presetSubtype="42"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barn(outHorizontal)">
                                      <p:cBhvr>
                                        <p:cTn id="11" dur="750"/>
                                        <p:tgtEl>
                                          <p:spTgt spid="16"/>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left)">
                                      <p:cBhvr>
                                        <p:cTn id="15" dur="75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6119118" y="2507055"/>
            <a:ext cx="4536504" cy="2554545"/>
          </a:xfrm>
          <a:prstGeom prst="rect">
            <a:avLst/>
          </a:prstGeom>
          <a:noFill/>
        </p:spPr>
        <p:txBody>
          <a:bodyPr wrap="square">
            <a:spAutoFit/>
          </a:bodyPr>
          <a:lstStyle>
            <a:defPPr>
              <a:defRPr lang="zh-CN"/>
            </a:defPPr>
            <a:lvl1pPr algn="dist">
              <a:defRPr sz="8000" b="1">
                <a:ln w="12700">
                  <a:solidFill>
                    <a:schemeClr val="tx1">
                      <a:lumMod val="85000"/>
                      <a:lumOff val="15000"/>
                    </a:schemeClr>
                  </a:solidFill>
                </a:ln>
                <a:solidFill>
                  <a:schemeClr val="tx1">
                    <a:lumMod val="85000"/>
                    <a:lumOff val="15000"/>
                  </a:schemeClr>
                </a:solidFill>
                <a:latin typeface="汉仪雅酷黑 75W" panose="020B0804020202020204" pitchFamily="34" charset="-122"/>
                <a:ea typeface="汉仪雅酷黑 75W" panose="020B0804020202020204" pitchFamily="34" charset="-122"/>
              </a:defRPr>
            </a:lvl1pPr>
          </a:lstStyle>
          <a:p>
            <a:r>
              <a:rPr lang="zh-CN" altLang="en-US">
                <a:sym typeface="+mn-lt"/>
              </a:rPr>
              <a:t>年度工作不足分析 </a:t>
            </a:r>
          </a:p>
        </p:txBody>
      </p:sp>
      <p:grpSp>
        <p:nvGrpSpPr>
          <p:cNvPr id="17" name="组合 16"/>
          <p:cNvGrpSpPr/>
          <p:nvPr/>
        </p:nvGrpSpPr>
        <p:grpSpPr>
          <a:xfrm>
            <a:off x="7476496" y="764704"/>
            <a:ext cx="1821749" cy="1285737"/>
            <a:chOff x="3370747" y="4293096"/>
            <a:chExt cx="4792982" cy="1285737"/>
          </a:xfrm>
        </p:grpSpPr>
        <p:sp>
          <p:nvSpPr>
            <p:cNvPr id="18" name="矩形: 圆角 17"/>
            <p:cNvSpPr/>
            <p:nvPr/>
          </p:nvSpPr>
          <p:spPr>
            <a:xfrm>
              <a:off x="4032349" y="4563061"/>
              <a:ext cx="3789030" cy="808682"/>
            </a:xfrm>
            <a:prstGeom prst="roundRect">
              <a:avLst>
                <a:gd name="adj" fmla="val 5000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85000"/>
                    <a:lumOff val="15000"/>
                  </a:schemeClr>
                </a:solidFill>
              </a:endParaRPr>
            </a:p>
          </p:txBody>
        </p:sp>
        <p:sp>
          <p:nvSpPr>
            <p:cNvPr id="19" name="矩形 18"/>
            <p:cNvSpPr/>
            <p:nvPr/>
          </p:nvSpPr>
          <p:spPr>
            <a:xfrm>
              <a:off x="3370747" y="4293096"/>
              <a:ext cx="4792982" cy="1285737"/>
            </a:xfrm>
            <a:prstGeom prst="rect">
              <a:avLst/>
            </a:prstGeom>
            <a:noFill/>
          </p:spPr>
          <p:txBody>
            <a:bodyPr wrap="square">
              <a:spAutoFit/>
            </a:bodyPr>
            <a:lstStyle/>
            <a:p>
              <a:pPr algn="ctr">
                <a:lnSpc>
                  <a:spcPts val="9990"/>
                </a:lnSpc>
              </a:pPr>
              <a:r>
                <a:rPr lang="en-US" altLang="zh-CN" sz="6000" b="1" spc="600">
                  <a:ln w="44450">
                    <a:noFill/>
                  </a:ln>
                  <a:solidFill>
                    <a:schemeClr val="tx1">
                      <a:lumMod val="85000"/>
                      <a:lumOff val="15000"/>
                    </a:schemeClr>
                  </a:solidFill>
                  <a:latin typeface="汉仪雅酷黑 75W" panose="020B0804020202020204" pitchFamily="34" charset="-122"/>
                  <a:ea typeface="汉仪雅酷黑 75W" panose="020B0804020202020204" pitchFamily="34" charset="-122"/>
                  <a:cs typeface="+mn-ea"/>
                  <a:sym typeface="+mn-lt"/>
                </a:rPr>
                <a:t> 02</a:t>
              </a:r>
              <a:endParaRPr lang="en-US" altLang="zh-CN" sz="6000" b="1" spc="600" dirty="0">
                <a:ln w="44450">
                  <a:noFill/>
                </a:ln>
                <a:solidFill>
                  <a:schemeClr val="tx1">
                    <a:lumMod val="85000"/>
                    <a:lumOff val="15000"/>
                  </a:schemeClr>
                </a:solidFill>
                <a:latin typeface="汉仪雅酷黑 75W" panose="020B0804020202020204" pitchFamily="34" charset="-122"/>
                <a:ea typeface="汉仪雅酷黑 75W" panose="020B0804020202020204" pitchFamily="34" charset="-122"/>
                <a:cs typeface="+mn-ea"/>
                <a:sym typeface="+mn-lt"/>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00">
        <p15:prstTrans prst="wind"/>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750"/>
                                        <p:tgtEl>
                                          <p:spTgt spid="17"/>
                                        </p:tgtEl>
                                      </p:cBhvr>
                                    </p:animEffect>
                                    <p:anim calcmode="lin" valueType="num">
                                      <p:cBhvr>
                                        <p:cTn id="8" dur="750" fill="hold"/>
                                        <p:tgtEl>
                                          <p:spTgt spid="17"/>
                                        </p:tgtEl>
                                        <p:attrNameLst>
                                          <p:attrName>ppt_x</p:attrName>
                                        </p:attrNameLst>
                                      </p:cBhvr>
                                      <p:tavLst>
                                        <p:tav tm="0">
                                          <p:val>
                                            <p:strVal val="#ppt_x"/>
                                          </p:val>
                                        </p:tav>
                                        <p:tav tm="100000">
                                          <p:val>
                                            <p:strVal val="#ppt_x"/>
                                          </p:val>
                                        </p:tav>
                                      </p:tavLst>
                                    </p:anim>
                                    <p:anim calcmode="lin" valueType="num">
                                      <p:cBhvr>
                                        <p:cTn id="9" dur="750" fill="hold"/>
                                        <p:tgtEl>
                                          <p:spTgt spid="1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750" fill="hold"/>
                                        <p:tgtEl>
                                          <p:spTgt spid="12"/>
                                        </p:tgtEl>
                                        <p:attrNameLst>
                                          <p:attrName>ppt_w</p:attrName>
                                        </p:attrNameLst>
                                      </p:cBhvr>
                                      <p:tavLst>
                                        <p:tav tm="0">
                                          <p:val>
                                            <p:fltVal val="0"/>
                                          </p:val>
                                        </p:tav>
                                        <p:tav tm="100000">
                                          <p:val>
                                            <p:strVal val="#ppt_w"/>
                                          </p:val>
                                        </p:tav>
                                      </p:tavLst>
                                    </p:anim>
                                    <p:anim calcmode="lin" valueType="num">
                                      <p:cBhvr>
                                        <p:cTn id="14" dur="750" fill="hold"/>
                                        <p:tgtEl>
                                          <p:spTgt spid="12"/>
                                        </p:tgtEl>
                                        <p:attrNameLst>
                                          <p:attrName>ppt_h</p:attrName>
                                        </p:attrNameLst>
                                      </p:cBhvr>
                                      <p:tavLst>
                                        <p:tav tm="0">
                                          <p:val>
                                            <p:fltVal val="0"/>
                                          </p:val>
                                        </p:tav>
                                        <p:tav tm="100000">
                                          <p:val>
                                            <p:strVal val="#ppt_h"/>
                                          </p:val>
                                        </p:tav>
                                      </p:tavLst>
                                    </p:anim>
                                    <p:animEffect transition="in" filter="fade">
                                      <p:cBhvr>
                                        <p:cTn id="15"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文本框 25"/>
          <p:cNvSpPr txBox="1"/>
          <p:nvPr/>
        </p:nvSpPr>
        <p:spPr>
          <a:xfrm>
            <a:off x="6758399" y="2187109"/>
            <a:ext cx="4108817" cy="369332"/>
          </a:xfrm>
          <a:prstGeom prst="rect">
            <a:avLst/>
          </a:prstGeom>
          <a:noFill/>
        </p:spPr>
        <p:txBody>
          <a:bodyPr wrap="none" rtlCol="0">
            <a:spAutoFit/>
          </a:bodyPr>
          <a:lstStyle/>
          <a:p>
            <a:r>
              <a:rPr lang="zh-CN" altLang="en-US" b="1" dirty="0">
                <a:solidFill>
                  <a:schemeClr val="bg1"/>
                </a:solidFill>
                <a:latin typeface="+mn-lt"/>
                <a:ea typeface="+mn-ea"/>
                <a:cs typeface="+mn-ea"/>
                <a:sym typeface="+mn-lt"/>
              </a:rPr>
              <a:t>这里可以用来展示相关图片或视频文件</a:t>
            </a:r>
          </a:p>
        </p:txBody>
      </p:sp>
      <p:sp>
        <p:nvSpPr>
          <p:cNvPr id="25" name="矩形 24"/>
          <p:cNvSpPr/>
          <p:nvPr/>
        </p:nvSpPr>
        <p:spPr>
          <a:xfrm>
            <a:off x="1072702" y="3861048"/>
            <a:ext cx="3226248" cy="5847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r>
              <a:rPr lang="zh-CN" altLang="en-US" sz="1600" dirty="0">
                <a:solidFill>
                  <a:schemeClr val="bg1"/>
                </a:solidFill>
                <a:latin typeface="+mn-lt"/>
                <a:ea typeface="+mn-ea"/>
                <a:cs typeface="+mn-ea"/>
                <a:sym typeface="+mn-lt"/>
              </a:rPr>
              <a:t>加大到网络渠道的投入，天猫和京东旗舰店销售额力争上升到</a:t>
            </a:r>
            <a:r>
              <a:rPr lang="en-US" altLang="zh-CN" sz="1600" dirty="0">
                <a:solidFill>
                  <a:schemeClr val="bg1"/>
                </a:solidFill>
                <a:latin typeface="+mn-lt"/>
                <a:ea typeface="+mn-ea"/>
                <a:cs typeface="+mn-ea"/>
                <a:sym typeface="+mn-lt"/>
              </a:rPr>
              <a:t>30%</a:t>
            </a:r>
            <a:r>
              <a:rPr lang="zh-CN" altLang="en-US" sz="1600" dirty="0">
                <a:solidFill>
                  <a:schemeClr val="bg1"/>
                </a:solidFill>
                <a:latin typeface="+mn-lt"/>
                <a:ea typeface="+mn-ea"/>
                <a:cs typeface="+mn-ea"/>
                <a:sym typeface="+mn-lt"/>
              </a:rPr>
              <a:t>。</a:t>
            </a:r>
          </a:p>
        </p:txBody>
      </p:sp>
      <p:sp>
        <p:nvSpPr>
          <p:cNvPr id="23" name="矩形 22"/>
          <p:cNvSpPr/>
          <p:nvPr/>
        </p:nvSpPr>
        <p:spPr>
          <a:xfrm>
            <a:off x="1811941" y="4976622"/>
            <a:ext cx="3730304" cy="5847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r>
              <a:rPr lang="zh-CN" altLang="en-US" sz="1600" dirty="0">
                <a:solidFill>
                  <a:schemeClr val="bg1"/>
                </a:solidFill>
                <a:latin typeface="+mn-lt"/>
                <a:ea typeface="+mn-ea"/>
                <a:cs typeface="+mn-ea"/>
                <a:sym typeface="+mn-lt"/>
              </a:rPr>
              <a:t>坚持入门、中端、高端三款产品同步发力，满足不同层次需求的消费者的理念。</a:t>
            </a:r>
          </a:p>
        </p:txBody>
      </p:sp>
      <p:sp>
        <p:nvSpPr>
          <p:cNvPr id="24" name="矩形 23"/>
          <p:cNvSpPr/>
          <p:nvPr/>
        </p:nvSpPr>
        <p:spPr>
          <a:xfrm>
            <a:off x="1671429" y="2638138"/>
            <a:ext cx="3034906" cy="5847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r>
              <a:rPr lang="zh-CN" altLang="en-US" sz="1600" dirty="0">
                <a:solidFill>
                  <a:schemeClr val="bg1"/>
                </a:solidFill>
                <a:latin typeface="+mn-lt"/>
                <a:ea typeface="+mn-ea"/>
                <a:cs typeface="+mn-ea"/>
                <a:sym typeface="+mn-lt"/>
              </a:rPr>
              <a:t>在某某市场方面继续发力，在未来三年培养成公司主要收入来源。</a:t>
            </a:r>
          </a:p>
        </p:txBody>
      </p:sp>
      <p:pic>
        <p:nvPicPr>
          <p:cNvPr id="15" name="图片 14" descr="图片包含 图形用户界面&#10;&#10;描述已自动生成"/>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1682" y="3350117"/>
            <a:ext cx="2762250" cy="2419350"/>
          </a:xfrm>
          <a:prstGeom prst="rect">
            <a:avLst/>
          </a:prstGeom>
        </p:spPr>
      </p:pic>
      <p:grpSp>
        <p:nvGrpSpPr>
          <p:cNvPr id="45" name="组合 44"/>
          <p:cNvGrpSpPr/>
          <p:nvPr/>
        </p:nvGrpSpPr>
        <p:grpSpPr>
          <a:xfrm>
            <a:off x="6675239" y="1941580"/>
            <a:ext cx="4142468" cy="646861"/>
            <a:chOff x="3927473" y="1225030"/>
            <a:chExt cx="4142468" cy="4161320"/>
          </a:xfrm>
        </p:grpSpPr>
        <p:cxnSp>
          <p:nvCxnSpPr>
            <p:cNvPr id="27" name="直接连接符 26"/>
            <p:cNvCxnSpPr/>
            <p:nvPr/>
          </p:nvCxnSpPr>
          <p:spPr bwMode="auto">
            <a:xfrm flipH="1">
              <a:off x="3981591" y="5386350"/>
              <a:ext cx="3922596" cy="0"/>
            </a:xfrm>
            <a:prstGeom prst="line">
              <a:avLst/>
            </a:prstGeom>
            <a:solidFill>
              <a:schemeClr val="accent1"/>
            </a:solidFill>
            <a:ln w="19050" cap="flat" cmpd="sng" algn="ctr">
              <a:solidFill>
                <a:schemeClr val="accent1"/>
              </a:solidFill>
              <a:prstDash val="solid"/>
              <a:round/>
              <a:headEnd type="none" w="med" len="med"/>
              <a:tailEnd type="none" w="med" len="med"/>
            </a:ln>
          </p:spPr>
        </p:cxnSp>
        <p:cxnSp>
          <p:nvCxnSpPr>
            <p:cNvPr id="28" name="直接连接符 27"/>
            <p:cNvCxnSpPr/>
            <p:nvPr/>
          </p:nvCxnSpPr>
          <p:spPr bwMode="auto">
            <a:xfrm rot="16200000" flipH="1">
              <a:off x="6108643" y="3186328"/>
              <a:ext cx="3922596" cy="0"/>
            </a:xfrm>
            <a:prstGeom prst="line">
              <a:avLst/>
            </a:prstGeom>
            <a:solidFill>
              <a:schemeClr val="accent1"/>
            </a:solidFill>
            <a:ln w="19050" cap="flat" cmpd="sng" algn="ctr">
              <a:solidFill>
                <a:schemeClr val="accent1"/>
              </a:solidFill>
              <a:prstDash val="solid"/>
              <a:round/>
              <a:headEnd type="none" w="med" len="med"/>
              <a:tailEnd type="none" w="med" len="med"/>
            </a:ln>
          </p:spPr>
        </p:cxnSp>
        <p:cxnSp>
          <p:nvCxnSpPr>
            <p:cNvPr id="29" name="直接连接符 28"/>
            <p:cNvCxnSpPr/>
            <p:nvPr/>
          </p:nvCxnSpPr>
          <p:spPr bwMode="auto">
            <a:xfrm rot="16200000" flipH="1">
              <a:off x="1966175" y="3186328"/>
              <a:ext cx="3922596" cy="0"/>
            </a:xfrm>
            <a:prstGeom prst="line">
              <a:avLst/>
            </a:prstGeom>
            <a:solidFill>
              <a:schemeClr val="accent1"/>
            </a:solidFill>
            <a:ln w="19050" cap="flat" cmpd="sng" algn="ctr">
              <a:solidFill>
                <a:schemeClr val="accent1"/>
              </a:solidFill>
              <a:prstDash val="solid"/>
              <a:round/>
              <a:headEnd type="none" w="med" len="med"/>
              <a:tailEnd type="none" w="med" len="med"/>
            </a:ln>
          </p:spPr>
        </p:cxnSp>
      </p:grpSp>
      <p:grpSp>
        <p:nvGrpSpPr>
          <p:cNvPr id="44" name="组合 43"/>
          <p:cNvGrpSpPr/>
          <p:nvPr/>
        </p:nvGrpSpPr>
        <p:grpSpPr>
          <a:xfrm>
            <a:off x="773499" y="4882349"/>
            <a:ext cx="1016079" cy="773319"/>
            <a:chOff x="607133" y="2420888"/>
            <a:chExt cx="3320340" cy="2527050"/>
          </a:xfrm>
        </p:grpSpPr>
        <p:grpSp>
          <p:nvGrpSpPr>
            <p:cNvPr id="30" name="组合 29"/>
            <p:cNvGrpSpPr/>
            <p:nvPr/>
          </p:nvGrpSpPr>
          <p:grpSpPr>
            <a:xfrm>
              <a:off x="607133" y="2420888"/>
              <a:ext cx="3320340" cy="2527050"/>
              <a:chOff x="1330253" y="1570881"/>
              <a:chExt cx="2045167" cy="1609266"/>
            </a:xfrm>
          </p:grpSpPr>
          <p:sp>
            <p:nvSpPr>
              <p:cNvPr id="31" name="Oval 65"/>
              <p:cNvSpPr>
                <a:spLocks noChangeArrowheads="1"/>
              </p:cNvSpPr>
              <p:nvPr/>
            </p:nvSpPr>
            <p:spPr bwMode="auto">
              <a:xfrm rot="10800000" flipV="1">
                <a:off x="1330253" y="2985710"/>
                <a:ext cx="2045167" cy="194437"/>
              </a:xfrm>
              <a:prstGeom prst="ellipse">
                <a:avLst/>
              </a:prstGeom>
              <a:gradFill rotWithShape="1">
                <a:gsLst>
                  <a:gs pos="0">
                    <a:sysClr val="windowText" lastClr="000000">
                      <a:lumMod val="75000"/>
                      <a:lumOff val="25000"/>
                    </a:sysClr>
                  </a:gs>
                  <a:gs pos="100000">
                    <a:srgbClr val="EEECE1">
                      <a:alpha val="0"/>
                    </a:srgbClr>
                  </a:gs>
                </a:gsLst>
                <a:path path="shape">
                  <a:fillToRect l="50000" t="50000" r="50000" b="50000"/>
                </a:path>
              </a:gradFill>
              <a:ln w="9525">
                <a:noFill/>
                <a:round/>
              </a:ln>
              <a:effectLst/>
            </p:spPr>
            <p:txBody>
              <a:bodyPr wrap="none" lIns="141684" tIns="70843" rIns="141684" bIns="70843" anchor="ctr"/>
              <a:lstStyle/>
              <a:p>
                <a:pPr defTabSz="963930" fontAlgn="auto">
                  <a:spcBef>
                    <a:spcPts val="0"/>
                  </a:spcBef>
                  <a:spcAft>
                    <a:spcPts val="0"/>
                  </a:spcAft>
                  <a:defRPr/>
                </a:pPr>
                <a:endParaRPr lang="zh-CN" altLang="en-US" kern="0">
                  <a:solidFill>
                    <a:sysClr val="windowText" lastClr="000000"/>
                  </a:solidFill>
                  <a:latin typeface="+mn-lt"/>
                  <a:ea typeface="+mn-ea"/>
                  <a:cs typeface="+mn-ea"/>
                  <a:sym typeface="+mn-lt"/>
                </a:endParaRPr>
              </a:p>
            </p:txBody>
          </p:sp>
          <p:grpSp>
            <p:nvGrpSpPr>
              <p:cNvPr id="32" name="组合 31"/>
              <p:cNvGrpSpPr/>
              <p:nvPr/>
            </p:nvGrpSpPr>
            <p:grpSpPr>
              <a:xfrm>
                <a:off x="1704136" y="1570881"/>
                <a:ext cx="1321999" cy="1407416"/>
                <a:chOff x="611306" y="1203674"/>
                <a:chExt cx="1328332" cy="1414234"/>
              </a:xfrm>
            </p:grpSpPr>
            <p:sp>
              <p:nvSpPr>
                <p:cNvPr id="33" name="菱形 32"/>
                <p:cNvSpPr/>
                <p:nvPr/>
              </p:nvSpPr>
              <p:spPr>
                <a:xfrm>
                  <a:off x="723313" y="1289437"/>
                  <a:ext cx="1104318" cy="1328471"/>
                </a:xfrm>
                <a:prstGeom prst="diamond">
                  <a:avLst/>
                </a:prstGeom>
                <a:solidFill>
                  <a:schemeClr val="accent1"/>
                </a:solidFill>
                <a:ln w="12700" cmpd="sng">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963930" fontAlgn="auto">
                    <a:spcBef>
                      <a:spcPts val="0"/>
                    </a:spcBef>
                    <a:spcAft>
                      <a:spcPts val="0"/>
                    </a:spcAft>
                    <a:defRPr/>
                  </a:pPr>
                  <a:endParaRPr lang="zh-CN" altLang="en-US" sz="2800" dirty="0">
                    <a:solidFill>
                      <a:srgbClr val="FFFFFF"/>
                    </a:solidFill>
                    <a:cs typeface="+mn-ea"/>
                    <a:sym typeface="+mn-lt"/>
                  </a:endParaRPr>
                </a:p>
              </p:txBody>
            </p:sp>
            <p:sp>
              <p:nvSpPr>
                <p:cNvPr id="34" name="菱形 33"/>
                <p:cNvSpPr/>
                <p:nvPr/>
              </p:nvSpPr>
              <p:spPr>
                <a:xfrm>
                  <a:off x="611306" y="1203674"/>
                  <a:ext cx="1328332" cy="1326722"/>
                </a:xfrm>
                <a:prstGeom prst="diamond">
                  <a:avLst/>
                </a:prstGeom>
                <a:solidFill>
                  <a:schemeClr val="accent2"/>
                </a:solidFill>
                <a:ln w="12700" cmpd="sng">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963930" fontAlgn="auto">
                    <a:spcBef>
                      <a:spcPts val="0"/>
                    </a:spcBef>
                    <a:spcAft>
                      <a:spcPts val="0"/>
                    </a:spcAft>
                    <a:defRPr/>
                  </a:pPr>
                  <a:endParaRPr lang="zh-CN" altLang="en-US" sz="4500" dirty="0">
                    <a:solidFill>
                      <a:srgbClr val="FFFFFF"/>
                    </a:solidFill>
                    <a:cs typeface="+mn-ea"/>
                    <a:sym typeface="+mn-lt"/>
                  </a:endParaRPr>
                </a:p>
              </p:txBody>
            </p:sp>
          </p:grpSp>
        </p:grpSp>
        <p:pic>
          <p:nvPicPr>
            <p:cNvPr id="22" name="图形 21" descr="地球仪"/>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823444" y="2930106"/>
              <a:ext cx="914400" cy="914400"/>
            </a:xfrm>
            <a:prstGeom prst="rect">
              <a:avLst/>
            </a:prstGeom>
          </p:spPr>
        </p:pic>
      </p:grpSp>
      <p:grpSp>
        <p:nvGrpSpPr>
          <p:cNvPr id="43" name="组合 42"/>
          <p:cNvGrpSpPr/>
          <p:nvPr/>
        </p:nvGrpSpPr>
        <p:grpSpPr>
          <a:xfrm>
            <a:off x="773500" y="2588441"/>
            <a:ext cx="1016079" cy="773319"/>
            <a:chOff x="8008595" y="2420380"/>
            <a:chExt cx="3320340" cy="2527050"/>
          </a:xfrm>
        </p:grpSpPr>
        <p:grpSp>
          <p:nvGrpSpPr>
            <p:cNvPr id="35" name="组合 34"/>
            <p:cNvGrpSpPr/>
            <p:nvPr/>
          </p:nvGrpSpPr>
          <p:grpSpPr>
            <a:xfrm>
              <a:off x="8008595" y="2420380"/>
              <a:ext cx="3320340" cy="2527050"/>
              <a:chOff x="1330253" y="1570881"/>
              <a:chExt cx="2045167" cy="1609266"/>
            </a:xfrm>
          </p:grpSpPr>
          <p:sp>
            <p:nvSpPr>
              <p:cNvPr id="36" name="Oval 65"/>
              <p:cNvSpPr>
                <a:spLocks noChangeArrowheads="1"/>
              </p:cNvSpPr>
              <p:nvPr/>
            </p:nvSpPr>
            <p:spPr bwMode="auto">
              <a:xfrm rot="10800000" flipV="1">
                <a:off x="1330253" y="2985710"/>
                <a:ext cx="2045167" cy="194437"/>
              </a:xfrm>
              <a:prstGeom prst="ellipse">
                <a:avLst/>
              </a:prstGeom>
              <a:gradFill rotWithShape="1">
                <a:gsLst>
                  <a:gs pos="0">
                    <a:sysClr val="windowText" lastClr="000000">
                      <a:lumMod val="75000"/>
                      <a:lumOff val="25000"/>
                    </a:sysClr>
                  </a:gs>
                  <a:gs pos="100000">
                    <a:srgbClr val="EEECE1">
                      <a:alpha val="0"/>
                    </a:srgbClr>
                  </a:gs>
                </a:gsLst>
                <a:path path="shape">
                  <a:fillToRect l="50000" t="50000" r="50000" b="50000"/>
                </a:path>
              </a:gradFill>
              <a:ln w="9525">
                <a:noFill/>
                <a:round/>
              </a:ln>
              <a:effectLst/>
            </p:spPr>
            <p:txBody>
              <a:bodyPr wrap="none" lIns="141684" tIns="70843" rIns="141684" bIns="70843" anchor="ctr"/>
              <a:lstStyle/>
              <a:p>
                <a:pPr defTabSz="963930" fontAlgn="auto">
                  <a:spcBef>
                    <a:spcPts val="0"/>
                  </a:spcBef>
                  <a:spcAft>
                    <a:spcPts val="0"/>
                  </a:spcAft>
                  <a:defRPr/>
                </a:pPr>
                <a:endParaRPr lang="zh-CN" altLang="en-US" kern="0">
                  <a:solidFill>
                    <a:sysClr val="windowText" lastClr="000000"/>
                  </a:solidFill>
                  <a:latin typeface="+mn-lt"/>
                  <a:ea typeface="+mn-ea"/>
                  <a:cs typeface="+mn-ea"/>
                  <a:sym typeface="+mn-lt"/>
                </a:endParaRPr>
              </a:p>
            </p:txBody>
          </p:sp>
          <p:grpSp>
            <p:nvGrpSpPr>
              <p:cNvPr id="37" name="组合 36"/>
              <p:cNvGrpSpPr/>
              <p:nvPr/>
            </p:nvGrpSpPr>
            <p:grpSpPr>
              <a:xfrm>
                <a:off x="1704136" y="1570881"/>
                <a:ext cx="1321999" cy="1407416"/>
                <a:chOff x="611306" y="1203674"/>
                <a:chExt cx="1328332" cy="1414234"/>
              </a:xfrm>
            </p:grpSpPr>
            <p:sp>
              <p:nvSpPr>
                <p:cNvPr id="38" name="菱形 37"/>
                <p:cNvSpPr/>
                <p:nvPr/>
              </p:nvSpPr>
              <p:spPr>
                <a:xfrm>
                  <a:off x="723313" y="1289437"/>
                  <a:ext cx="1104318" cy="1328471"/>
                </a:xfrm>
                <a:prstGeom prst="diamond">
                  <a:avLst/>
                </a:prstGeom>
                <a:solidFill>
                  <a:schemeClr val="accent1"/>
                </a:solidFill>
                <a:ln w="12700" cmpd="sng">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963930" fontAlgn="auto">
                    <a:spcBef>
                      <a:spcPts val="0"/>
                    </a:spcBef>
                    <a:spcAft>
                      <a:spcPts val="0"/>
                    </a:spcAft>
                    <a:defRPr/>
                  </a:pPr>
                  <a:endParaRPr lang="zh-CN" altLang="en-US" sz="2800" dirty="0">
                    <a:solidFill>
                      <a:srgbClr val="FFFFFF"/>
                    </a:solidFill>
                    <a:cs typeface="+mn-ea"/>
                    <a:sym typeface="+mn-lt"/>
                  </a:endParaRPr>
                </a:p>
              </p:txBody>
            </p:sp>
            <p:sp>
              <p:nvSpPr>
                <p:cNvPr id="39" name="菱形 38"/>
                <p:cNvSpPr/>
                <p:nvPr/>
              </p:nvSpPr>
              <p:spPr>
                <a:xfrm>
                  <a:off x="611306" y="1203674"/>
                  <a:ext cx="1328332" cy="1326722"/>
                </a:xfrm>
                <a:prstGeom prst="diamond">
                  <a:avLst/>
                </a:prstGeom>
                <a:solidFill>
                  <a:schemeClr val="accent2"/>
                </a:solidFill>
                <a:ln w="12700" cmpd="sng">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963930" fontAlgn="auto">
                    <a:spcBef>
                      <a:spcPts val="0"/>
                    </a:spcBef>
                    <a:spcAft>
                      <a:spcPts val="0"/>
                    </a:spcAft>
                    <a:defRPr/>
                  </a:pPr>
                  <a:endParaRPr lang="zh-CN" altLang="en-US" sz="4500" dirty="0">
                    <a:solidFill>
                      <a:srgbClr val="FFFFFF"/>
                    </a:solidFill>
                    <a:cs typeface="+mn-ea"/>
                    <a:sym typeface="+mn-lt"/>
                  </a:endParaRPr>
                </a:p>
              </p:txBody>
            </p:sp>
          </p:grpSp>
        </p:grpSp>
        <p:pic>
          <p:nvPicPr>
            <p:cNvPr id="42" name="图形 41" descr="博客"/>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231532" y="2989114"/>
              <a:ext cx="914400" cy="914400"/>
            </a:xfrm>
            <a:prstGeom prst="rect">
              <a:avLst/>
            </a:prstGeom>
          </p:spPr>
        </p:pic>
      </p:grpSp>
      <p:grpSp>
        <p:nvGrpSpPr>
          <p:cNvPr id="40" name="组合 39"/>
          <p:cNvGrpSpPr/>
          <p:nvPr/>
        </p:nvGrpSpPr>
        <p:grpSpPr>
          <a:xfrm>
            <a:off x="4426752" y="3672504"/>
            <a:ext cx="1016079" cy="773319"/>
            <a:chOff x="8008595" y="2420380"/>
            <a:chExt cx="3320340" cy="2527050"/>
          </a:xfrm>
        </p:grpSpPr>
        <p:grpSp>
          <p:nvGrpSpPr>
            <p:cNvPr id="41" name="组合 40"/>
            <p:cNvGrpSpPr/>
            <p:nvPr/>
          </p:nvGrpSpPr>
          <p:grpSpPr>
            <a:xfrm>
              <a:off x="8008595" y="2420380"/>
              <a:ext cx="3320340" cy="2527050"/>
              <a:chOff x="1330253" y="1570881"/>
              <a:chExt cx="2045167" cy="1609266"/>
            </a:xfrm>
          </p:grpSpPr>
          <p:sp>
            <p:nvSpPr>
              <p:cNvPr id="47" name="Oval 65"/>
              <p:cNvSpPr>
                <a:spLocks noChangeArrowheads="1"/>
              </p:cNvSpPr>
              <p:nvPr/>
            </p:nvSpPr>
            <p:spPr bwMode="auto">
              <a:xfrm rot="10800000" flipV="1">
                <a:off x="1330253" y="2985710"/>
                <a:ext cx="2045167" cy="194437"/>
              </a:xfrm>
              <a:prstGeom prst="ellipse">
                <a:avLst/>
              </a:prstGeom>
              <a:gradFill rotWithShape="1">
                <a:gsLst>
                  <a:gs pos="0">
                    <a:sysClr val="windowText" lastClr="000000">
                      <a:lumMod val="75000"/>
                      <a:lumOff val="25000"/>
                    </a:sysClr>
                  </a:gs>
                  <a:gs pos="100000">
                    <a:srgbClr val="EEECE1">
                      <a:alpha val="0"/>
                    </a:srgbClr>
                  </a:gs>
                </a:gsLst>
                <a:path path="shape">
                  <a:fillToRect l="50000" t="50000" r="50000" b="50000"/>
                </a:path>
              </a:gradFill>
              <a:ln w="9525">
                <a:noFill/>
                <a:round/>
              </a:ln>
              <a:effectLst/>
            </p:spPr>
            <p:txBody>
              <a:bodyPr wrap="none" lIns="141684" tIns="70843" rIns="141684" bIns="70843" anchor="ctr"/>
              <a:lstStyle/>
              <a:p>
                <a:pPr defTabSz="963930" fontAlgn="auto">
                  <a:spcBef>
                    <a:spcPts val="0"/>
                  </a:spcBef>
                  <a:spcAft>
                    <a:spcPts val="0"/>
                  </a:spcAft>
                  <a:defRPr/>
                </a:pPr>
                <a:endParaRPr lang="zh-CN" altLang="en-US" kern="0">
                  <a:solidFill>
                    <a:sysClr val="windowText" lastClr="000000"/>
                  </a:solidFill>
                  <a:latin typeface="+mn-lt"/>
                  <a:ea typeface="+mn-ea"/>
                  <a:cs typeface="+mn-ea"/>
                  <a:sym typeface="+mn-lt"/>
                </a:endParaRPr>
              </a:p>
            </p:txBody>
          </p:sp>
          <p:grpSp>
            <p:nvGrpSpPr>
              <p:cNvPr id="48" name="组合 47"/>
              <p:cNvGrpSpPr/>
              <p:nvPr/>
            </p:nvGrpSpPr>
            <p:grpSpPr>
              <a:xfrm>
                <a:off x="1704136" y="1570881"/>
                <a:ext cx="1321999" cy="1407416"/>
                <a:chOff x="611306" y="1203674"/>
                <a:chExt cx="1328332" cy="1414234"/>
              </a:xfrm>
            </p:grpSpPr>
            <p:sp>
              <p:nvSpPr>
                <p:cNvPr id="49" name="菱形 48"/>
                <p:cNvSpPr/>
                <p:nvPr/>
              </p:nvSpPr>
              <p:spPr>
                <a:xfrm>
                  <a:off x="723313" y="1289437"/>
                  <a:ext cx="1104318" cy="1328471"/>
                </a:xfrm>
                <a:prstGeom prst="diamond">
                  <a:avLst/>
                </a:prstGeom>
                <a:solidFill>
                  <a:schemeClr val="accent1"/>
                </a:solidFill>
                <a:ln w="12700" cmpd="sng">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963930" fontAlgn="auto">
                    <a:spcBef>
                      <a:spcPts val="0"/>
                    </a:spcBef>
                    <a:spcAft>
                      <a:spcPts val="0"/>
                    </a:spcAft>
                    <a:defRPr/>
                  </a:pPr>
                  <a:endParaRPr lang="zh-CN" altLang="en-US" sz="2800" dirty="0">
                    <a:solidFill>
                      <a:srgbClr val="FFFFFF"/>
                    </a:solidFill>
                    <a:cs typeface="+mn-ea"/>
                    <a:sym typeface="+mn-lt"/>
                  </a:endParaRPr>
                </a:p>
              </p:txBody>
            </p:sp>
            <p:sp>
              <p:nvSpPr>
                <p:cNvPr id="50" name="菱形 49"/>
                <p:cNvSpPr/>
                <p:nvPr/>
              </p:nvSpPr>
              <p:spPr>
                <a:xfrm>
                  <a:off x="611306" y="1203674"/>
                  <a:ext cx="1328332" cy="1326722"/>
                </a:xfrm>
                <a:prstGeom prst="diamond">
                  <a:avLst/>
                </a:prstGeom>
                <a:solidFill>
                  <a:schemeClr val="accent2"/>
                </a:solidFill>
                <a:ln w="12700" cmpd="sng">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963930" fontAlgn="auto">
                    <a:spcBef>
                      <a:spcPts val="0"/>
                    </a:spcBef>
                    <a:spcAft>
                      <a:spcPts val="0"/>
                    </a:spcAft>
                    <a:defRPr/>
                  </a:pPr>
                  <a:endParaRPr lang="zh-CN" altLang="en-US" sz="4500" dirty="0">
                    <a:solidFill>
                      <a:srgbClr val="FFFFFF"/>
                    </a:solidFill>
                    <a:cs typeface="+mn-ea"/>
                    <a:sym typeface="+mn-lt"/>
                  </a:endParaRPr>
                </a:p>
              </p:txBody>
            </p:sp>
          </p:grpSp>
        </p:grpSp>
        <p:pic>
          <p:nvPicPr>
            <p:cNvPr id="46" name="图形 45" descr="博客"/>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231532" y="2989114"/>
              <a:ext cx="914400" cy="914400"/>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400" advTm="3000">
        <p14:doors dir="vert"/>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750"/>
                                        <p:tgtEl>
                                          <p:spTgt spid="45"/>
                                        </p:tgtEl>
                                      </p:cBhvr>
                                    </p:animEffect>
                                  </p:childTnLst>
                                </p:cTn>
                              </p:par>
                            </p:childTnLst>
                          </p:cTn>
                        </p:par>
                        <p:par>
                          <p:cTn id="8" fill="hold">
                            <p:stCondLst>
                              <p:cond delay="1000"/>
                            </p:stCondLst>
                            <p:childTnLst>
                              <p:par>
                                <p:cTn id="9" presetID="16" presetClass="entr" presetSubtype="21"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barn(inVertical)">
                                      <p:cBhvr>
                                        <p:cTn id="11" dur="750"/>
                                        <p:tgtEl>
                                          <p:spTgt spid="26"/>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750" fill="hold"/>
                                        <p:tgtEl>
                                          <p:spTgt spid="15"/>
                                        </p:tgtEl>
                                        <p:attrNameLst>
                                          <p:attrName>ppt_w</p:attrName>
                                        </p:attrNameLst>
                                      </p:cBhvr>
                                      <p:tavLst>
                                        <p:tav tm="0">
                                          <p:val>
                                            <p:fltVal val="0"/>
                                          </p:val>
                                        </p:tav>
                                        <p:tav tm="100000">
                                          <p:val>
                                            <p:strVal val="#ppt_w"/>
                                          </p:val>
                                        </p:tav>
                                      </p:tavLst>
                                    </p:anim>
                                    <p:anim calcmode="lin" valueType="num">
                                      <p:cBhvr>
                                        <p:cTn id="16" dur="750" fill="hold"/>
                                        <p:tgtEl>
                                          <p:spTgt spid="15"/>
                                        </p:tgtEl>
                                        <p:attrNameLst>
                                          <p:attrName>ppt_h</p:attrName>
                                        </p:attrNameLst>
                                      </p:cBhvr>
                                      <p:tavLst>
                                        <p:tav tm="0">
                                          <p:val>
                                            <p:fltVal val="0"/>
                                          </p:val>
                                        </p:tav>
                                        <p:tav tm="100000">
                                          <p:val>
                                            <p:strVal val="#ppt_h"/>
                                          </p:val>
                                        </p:tav>
                                      </p:tavLst>
                                    </p:anim>
                                    <p:animEffect transition="in" filter="fade">
                                      <p:cBhvr>
                                        <p:cTn id="17" dur="750"/>
                                        <p:tgtEl>
                                          <p:spTgt spid="15"/>
                                        </p:tgtEl>
                                      </p:cBhvr>
                                    </p:animEffect>
                                  </p:childTnLst>
                                </p:cTn>
                              </p:par>
                            </p:childTnLst>
                          </p:cTn>
                        </p:par>
                        <p:par>
                          <p:cTn id="18" fill="hold">
                            <p:stCondLst>
                              <p:cond delay="3000"/>
                            </p:stCondLst>
                            <p:childTnLst>
                              <p:par>
                                <p:cTn id="19" presetID="22" presetClass="entr" presetSubtype="4" fill="hold" nodeType="after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wipe(down)">
                                      <p:cBhvr>
                                        <p:cTn id="21" dur="750"/>
                                        <p:tgtEl>
                                          <p:spTgt spid="43"/>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6" fill="hold" grpId="0" nodeType="click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barn(inHorizontal)">
                                      <p:cBhvr>
                                        <p:cTn id="26" dur="500"/>
                                        <p:tgtEl>
                                          <p:spTgt spid="24"/>
                                        </p:tgtEl>
                                      </p:cBhvr>
                                    </p:animEffect>
                                  </p:childTnLst>
                                </p:cTn>
                              </p:par>
                            </p:childTnLst>
                          </p:cTn>
                        </p:par>
                        <p:par>
                          <p:cTn id="27" fill="hold">
                            <p:stCondLst>
                              <p:cond delay="500"/>
                            </p:stCondLst>
                            <p:childTnLst>
                              <p:par>
                                <p:cTn id="28" presetID="22" presetClass="entr" presetSubtype="4" fill="hold"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down)">
                                      <p:cBhvr>
                                        <p:cTn id="30" dur="750"/>
                                        <p:tgtEl>
                                          <p:spTgt spid="40"/>
                                        </p:tgtEl>
                                      </p:cBhvr>
                                    </p:animEffect>
                                  </p:childTnLst>
                                </p:cTn>
                              </p:par>
                            </p:childTnLst>
                          </p:cTn>
                        </p:par>
                        <p:par>
                          <p:cTn id="31" fill="hold">
                            <p:stCondLst>
                              <p:cond delay="1500"/>
                            </p:stCondLst>
                            <p:childTnLst>
                              <p:par>
                                <p:cTn id="32" presetID="16" presetClass="entr" presetSubtype="2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barn(inHorizontal)">
                                      <p:cBhvr>
                                        <p:cTn id="34" dur="750"/>
                                        <p:tgtEl>
                                          <p:spTgt spid="25"/>
                                        </p:tgtEl>
                                      </p:cBhvr>
                                    </p:animEffect>
                                  </p:childTnLst>
                                </p:cTn>
                              </p:par>
                            </p:childTnLst>
                          </p:cTn>
                        </p:par>
                        <p:par>
                          <p:cTn id="35" fill="hold">
                            <p:stCondLst>
                              <p:cond delay="2500"/>
                            </p:stCondLst>
                            <p:childTnLst>
                              <p:par>
                                <p:cTn id="36" presetID="22" presetClass="entr" presetSubtype="4" fill="hold" nodeType="afterEffect">
                                  <p:stCondLst>
                                    <p:cond delay="0"/>
                                  </p:stCondLst>
                                  <p:childTnLst>
                                    <p:set>
                                      <p:cBhvr>
                                        <p:cTn id="37" dur="1" fill="hold">
                                          <p:stCondLst>
                                            <p:cond delay="0"/>
                                          </p:stCondLst>
                                        </p:cTn>
                                        <p:tgtEl>
                                          <p:spTgt spid="44"/>
                                        </p:tgtEl>
                                        <p:attrNameLst>
                                          <p:attrName>style.visibility</p:attrName>
                                        </p:attrNameLst>
                                      </p:cBhvr>
                                      <p:to>
                                        <p:strVal val="visible"/>
                                      </p:to>
                                    </p:set>
                                    <p:animEffect transition="in" filter="wipe(down)">
                                      <p:cBhvr>
                                        <p:cTn id="38" dur="750"/>
                                        <p:tgtEl>
                                          <p:spTgt spid="44"/>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6"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barn(inHorizontal)">
                                      <p:cBhvr>
                                        <p:cTn id="4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5" grpId="0"/>
      <p:bldP spid="23" grpId="0"/>
      <p:bldP spid="24"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99387D26-BF33-4315-A8B9-E9F661D30D6C"/>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SCORM_ENDPOINT" val="&lt;endpoint&gt;&lt;enable&gt;0&lt;/enable&gt;&lt;lrs&gt;http://&lt;/lrs&gt;&lt;auth&gt;0&lt;/auth&gt;&lt;login&gt;&lt;/login&gt;&lt;password&gt;&lt;/password&gt;&lt;key&gt;&lt;/key&gt;&lt;name&gt;&lt;/name&gt;&lt;email&gt;&lt;/email&gt;&lt;/endpoint&gt;&#10;"/>
  <p:tag name="ISPRING_PRESENTATION_TITLE" val="PowerPoint 演示文稿"/>
</p:tagLst>
</file>

<file path=ppt/tags/tag2.xml><?xml version="1.0" encoding="utf-8"?>
<p:tagLst xmlns:a="http://schemas.openxmlformats.org/drawingml/2006/main" xmlns:r="http://schemas.openxmlformats.org/officeDocument/2006/relationships" xmlns:p="http://schemas.openxmlformats.org/presentationml/2006/main">
  <p:tag name="ISLIDE.ICON" val="#381445;"/>
</p:tagLst>
</file>

<file path=ppt/tags/tag3.xml><?xml version="1.0" encoding="utf-8"?>
<p:tagLst xmlns:a="http://schemas.openxmlformats.org/drawingml/2006/main" xmlns:r="http://schemas.openxmlformats.org/officeDocument/2006/relationships" xmlns:p="http://schemas.openxmlformats.org/presentationml/2006/main">
  <p:tag name="ISLIDE.ICON" val="#381445;"/>
</p:tagLst>
</file>

<file path=ppt/theme/theme1.xml><?xml version="1.0" encoding="utf-8"?>
<a:theme xmlns:a="http://schemas.openxmlformats.org/drawingml/2006/main" name="2_默认设计模板">
  <a:themeElements>
    <a:clrScheme name="自定义 626">
      <a:dk1>
        <a:srgbClr val="C00000"/>
      </a:dk1>
      <a:lt1>
        <a:srgbClr val="383836"/>
      </a:lt1>
      <a:dk2>
        <a:srgbClr val="383836"/>
      </a:dk2>
      <a:lt2>
        <a:srgbClr val="383836"/>
      </a:lt2>
      <a:accent1>
        <a:srgbClr val="FFEA7B"/>
      </a:accent1>
      <a:accent2>
        <a:srgbClr val="383836"/>
      </a:accent2>
      <a:accent3>
        <a:srgbClr val="FFFFFF"/>
      </a:accent3>
      <a:accent4>
        <a:srgbClr val="FFEA7B"/>
      </a:accent4>
      <a:accent5>
        <a:srgbClr val="C00000"/>
      </a:accent5>
      <a:accent6>
        <a:srgbClr val="0852A3"/>
      </a:accent6>
      <a:hlink>
        <a:srgbClr val="C00000"/>
      </a:hlink>
      <a:folHlink>
        <a:srgbClr val="DEDEDD"/>
      </a:folHlink>
    </a:clrScheme>
    <a:fontScheme name="01isc0cc">
      <a:majorFont>
        <a:latin typeface="Adobe Arabic"/>
        <a:ea typeface="微软雅黑"/>
        <a:cs typeface=""/>
      </a:majorFont>
      <a:minorFont>
        <a:latin typeface="Adobe Arabic"/>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默认设计模板 13">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4C6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自定义 423">
      <a:dk1>
        <a:sysClr val="windowText" lastClr="000000"/>
      </a:dk1>
      <a:lt1>
        <a:sysClr val="window" lastClr="FFFFFF"/>
      </a:lt1>
      <a:dk2>
        <a:srgbClr val="44546A"/>
      </a:dk2>
      <a:lt2>
        <a:srgbClr val="E7E6E6"/>
      </a:lt2>
      <a:accent1>
        <a:srgbClr val="203655"/>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1651</Words>
  <Application>Microsoft Office PowerPoint</Application>
  <PresentationFormat>自定义</PresentationFormat>
  <Paragraphs>170</Paragraphs>
  <Slides>24</Slides>
  <Notes>17</Notes>
  <HiddenSlides>0</HiddenSlides>
  <MMClips>1</MMClips>
  <ScaleCrop>false</ScaleCrop>
  <HeadingPairs>
    <vt:vector size="6" baseType="variant">
      <vt:variant>
        <vt:lpstr>已用的字体</vt:lpstr>
      </vt:variant>
      <vt:variant>
        <vt:i4>6</vt:i4>
      </vt:variant>
      <vt:variant>
        <vt:lpstr>主题</vt:lpstr>
      </vt:variant>
      <vt:variant>
        <vt:i4>2</vt:i4>
      </vt:variant>
      <vt:variant>
        <vt:lpstr>幻灯片标题</vt:lpstr>
      </vt:variant>
      <vt:variant>
        <vt:i4>24</vt:i4>
      </vt:variant>
    </vt:vector>
  </HeadingPairs>
  <TitlesOfParts>
    <vt:vector size="32" baseType="lpstr">
      <vt:lpstr>Adobe Arabic</vt:lpstr>
      <vt:lpstr>等线</vt:lpstr>
      <vt:lpstr>等线 Light</vt:lpstr>
      <vt:lpstr>汉仪雅酷黑 75W</vt:lpstr>
      <vt:lpstr>Arial</vt:lpstr>
      <vt:lpstr>Calibri</vt:lpstr>
      <vt:lpstr>2_默认设计模板</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天 下</cp:lastModifiedBy>
  <cp:revision>925</cp:revision>
  <dcterms:created xsi:type="dcterms:W3CDTF">2013-01-25T01:44:00Z</dcterms:created>
  <dcterms:modified xsi:type="dcterms:W3CDTF">2021-01-12T22:41:16Z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2052-11.1.0.9929</vt:lpwstr>
  </property>
</Properties>
</file>