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2"/>
  </p:notesMasterIdLst>
  <p:handoutMasterIdLst>
    <p:handoutMasterId r:id="rId23"/>
  </p:handoutMasterIdLst>
  <p:sldIdLst>
    <p:sldId id="1045" r:id="rId3"/>
    <p:sldId id="1036" r:id="rId4"/>
    <p:sldId id="1041" r:id="rId5"/>
    <p:sldId id="1020" r:id="rId6"/>
    <p:sldId id="1016" r:id="rId7"/>
    <p:sldId id="1017" r:id="rId8"/>
    <p:sldId id="1038" r:id="rId9"/>
    <p:sldId id="1018" r:id="rId10"/>
    <p:sldId id="1013" r:id="rId11"/>
    <p:sldId id="1026" r:id="rId12"/>
    <p:sldId id="1042" r:id="rId13"/>
    <p:sldId id="1015" r:id="rId14"/>
    <p:sldId id="1012" r:id="rId15"/>
    <p:sldId id="1029" r:id="rId16"/>
    <p:sldId id="1043" r:id="rId17"/>
    <p:sldId id="1044" r:id="rId18"/>
    <p:sldId id="1024" r:id="rId19"/>
    <p:sldId id="1046" r:id="rId20"/>
    <p:sldId id="1035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le369@sina.com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2BF"/>
    <a:srgbClr val="FF6889"/>
    <a:srgbClr val="F62655"/>
    <a:srgbClr val="F5B6CB"/>
    <a:srgbClr val="E42D59"/>
    <a:srgbClr val="FAF1F0"/>
    <a:srgbClr val="EC80AA"/>
    <a:srgbClr val="E86295"/>
    <a:srgbClr val="969594"/>
    <a:srgbClr val="CD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4" autoAdjust="0"/>
    <p:restoredTop sz="96318" autoAdjust="0"/>
  </p:normalViewPr>
  <p:slideViewPr>
    <p:cSldViewPr>
      <p:cViewPr varScale="1">
        <p:scale>
          <a:sx n="143" d="100"/>
          <a:sy n="143" d="100"/>
        </p:scale>
        <p:origin x="94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50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48BC-313E-4212-8AF1-2BAACF40D62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5B59-33F9-4BD6-84CB-480524FA5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 rot="10800000">
            <a:off x="-711531" y="-435818"/>
            <a:ext cx="10551640" cy="6015136"/>
            <a:chOff x="-58516" y="509237"/>
            <a:chExt cx="8453751" cy="469541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840931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840931" y="464995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804903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804902" y="464995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842408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842407" y="464995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2021/1/6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3243-927B-45B4-B6FB-4BA8BFCF4BC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112A-608B-46AB-8862-10DC48B1C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12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675" y="987574"/>
            <a:ext cx="2283990" cy="427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0" name="文本框 16"/>
          <p:cNvSpPr txBox="1"/>
          <p:nvPr/>
        </p:nvSpPr>
        <p:spPr>
          <a:xfrm>
            <a:off x="2064004" y="3142853"/>
            <a:ext cx="3434398" cy="49654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zh-CN" altLang="en-US" sz="2800" b="1" cap="all" dirty="0">
                <a:ln w="190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" panose="020B0604020202020204" pitchFamily="34" charset="0"/>
                <a:sym typeface="迷你简卡通" panose="03000509000000000000" pitchFamily="65" charset="-122"/>
              </a:rPr>
              <a:t>妇女节主题</a:t>
            </a:r>
            <a:r>
              <a:rPr lang="en-US" altLang="zh-CN" sz="2800" b="1" cap="all" dirty="0">
                <a:ln w="190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" panose="020B0604020202020204" pitchFamily="34" charset="0"/>
                <a:sym typeface="迷你简卡通" panose="03000509000000000000" pitchFamily="65" charset="-122"/>
              </a:rPr>
              <a:t>PPT</a:t>
            </a:r>
            <a:r>
              <a:rPr lang="zh-CN" altLang="en-US" sz="2800" b="1" cap="all" dirty="0">
                <a:ln w="190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" panose="020B0604020202020204" pitchFamily="34" charset="0"/>
                <a:sym typeface="迷你简卡通" panose="03000509000000000000" pitchFamily="65" charset="-122"/>
              </a:rPr>
              <a:t>模板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537517" y="1418292"/>
            <a:ext cx="4174771" cy="1729522"/>
            <a:chOff x="1331640" y="1419622"/>
            <a:chExt cx="4174771" cy="1729522"/>
          </a:xfrm>
        </p:grpSpPr>
        <p:grpSp>
          <p:nvGrpSpPr>
            <p:cNvPr id="64" name="组合 63"/>
            <p:cNvGrpSpPr/>
            <p:nvPr/>
          </p:nvGrpSpPr>
          <p:grpSpPr>
            <a:xfrm>
              <a:off x="1331640" y="1419622"/>
              <a:ext cx="4174771" cy="1662565"/>
              <a:chOff x="1331640" y="1419622"/>
              <a:chExt cx="4174771" cy="1662565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17" t="12211" r="19972" b="39909"/>
              <a:stretch>
                <a:fillRect/>
              </a:stretch>
            </p:blipFill>
            <p:spPr>
              <a:xfrm>
                <a:off x="1331640" y="1419622"/>
                <a:ext cx="4104456" cy="1662565"/>
              </a:xfrm>
              <a:prstGeom prst="rect">
                <a:avLst/>
              </a:prstGeom>
            </p:spPr>
          </p:pic>
          <p:sp>
            <p:nvSpPr>
              <p:cNvPr id="63" name="矩形 62"/>
              <p:cNvSpPr/>
              <p:nvPr/>
            </p:nvSpPr>
            <p:spPr>
              <a:xfrm>
                <a:off x="3346171" y="2734725"/>
                <a:ext cx="2160240" cy="193747"/>
              </a:xfrm>
              <a:prstGeom prst="rect">
                <a:avLst/>
              </a:prstGeom>
              <a:solidFill>
                <a:srgbClr val="FA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rgbClr val="F62655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422334" y="2662459"/>
              <a:ext cx="1892664" cy="4866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7" y="2171972"/>
            <a:ext cx="2160000" cy="2160000"/>
          </a:xfrm>
          <a:prstGeom prst="rect">
            <a:avLst/>
          </a:prstGeom>
        </p:spPr>
      </p:pic>
      <p:grpSp>
        <p:nvGrpSpPr>
          <p:cNvPr id="21" name="Group 58"/>
          <p:cNvGrpSpPr/>
          <p:nvPr/>
        </p:nvGrpSpPr>
        <p:grpSpPr>
          <a:xfrm>
            <a:off x="1833649" y="3252062"/>
            <a:ext cx="1724430" cy="617803"/>
            <a:chOff x="793990" y="1227225"/>
            <a:chExt cx="2299240" cy="823737"/>
          </a:xfrm>
        </p:grpSpPr>
        <p:sp>
          <p:nvSpPr>
            <p:cNvPr id="37" name="TextBox 59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Autofit/>
            </a:bodyPr>
            <a:lstStyle/>
            <a:p>
              <a:pPr algn="r"/>
              <a:r>
                <a:rPr lang="en-US" altLang="zh-CN" sz="1600" b="1" dirty="0">
                  <a:solidFill>
                    <a:srgbClr val="E42D5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Tears</a:t>
              </a:r>
              <a:endParaRPr lang="zh-CN" altLang="en-US" sz="1600" b="1" dirty="0">
                <a:solidFill>
                  <a:srgbClr val="E42D59"/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38" name="TextBox 60"/>
            <p:cNvSpPr txBox="1"/>
            <p:nvPr/>
          </p:nvSpPr>
          <p:spPr bwMode="auto">
            <a:xfrm>
              <a:off x="793990" y="1494784"/>
              <a:ext cx="2299240" cy="55617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您为我流过不少泪</a:t>
              </a:r>
            </a:p>
          </p:txBody>
        </p:sp>
      </p:grpSp>
      <p:grpSp>
        <p:nvGrpSpPr>
          <p:cNvPr id="22" name="Group 61"/>
          <p:cNvGrpSpPr/>
          <p:nvPr/>
        </p:nvGrpSpPr>
        <p:grpSpPr>
          <a:xfrm>
            <a:off x="1767760" y="1730868"/>
            <a:ext cx="1829331" cy="563180"/>
            <a:chOff x="674614" y="1227225"/>
            <a:chExt cx="2439108" cy="750906"/>
          </a:xfrm>
        </p:grpSpPr>
        <p:sp>
          <p:nvSpPr>
            <p:cNvPr id="35" name="TextBox 62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Autofit/>
            </a:bodyPr>
            <a:lstStyle/>
            <a:p>
              <a:pPr algn="r"/>
              <a:r>
                <a:rPr lang="en-US" altLang="zh-CN" sz="1600" b="1" dirty="0">
                  <a:solidFill>
                    <a:srgbClr val="E42D59"/>
                  </a:solidFill>
                  <a:effectLst/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Many</a:t>
              </a:r>
              <a:endParaRPr lang="zh-CN" altLang="en-US" sz="1600" b="1" dirty="0">
                <a:solidFill>
                  <a:srgbClr val="E42D59"/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36" name="TextBox 63"/>
            <p:cNvSpPr txBox="1"/>
            <p:nvPr/>
          </p:nvSpPr>
          <p:spPr bwMode="auto">
            <a:xfrm>
              <a:off x="674614" y="1421953"/>
              <a:ext cx="2439108" cy="556178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妈妈给了我很多很多 </a:t>
              </a:r>
              <a:endPara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23" name="Group 64"/>
          <p:cNvGrpSpPr/>
          <p:nvPr/>
        </p:nvGrpSpPr>
        <p:grpSpPr>
          <a:xfrm>
            <a:off x="1408383" y="2425882"/>
            <a:ext cx="1724430" cy="649603"/>
            <a:chOff x="793990" y="1227225"/>
            <a:chExt cx="2299240" cy="866137"/>
          </a:xfrm>
        </p:grpSpPr>
        <p:sp>
          <p:nvSpPr>
            <p:cNvPr id="33" name="TextBox 65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Autofit/>
            </a:bodyPr>
            <a:lstStyle/>
            <a:p>
              <a:pPr algn="r"/>
              <a:r>
                <a:rPr lang="en-US" altLang="zh-CN" sz="1600" b="1" dirty="0">
                  <a:solidFill>
                    <a:srgbClr val="FF6889"/>
                  </a:solidFill>
                  <a:effectLst/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Old</a:t>
              </a:r>
              <a:endParaRPr lang="zh-CN" altLang="en-US" sz="1600" b="1" dirty="0">
                <a:solidFill>
                  <a:srgbClr val="FF6889"/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34" name="TextBox 66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妈妈为我操心，白发已爬上了您的头 </a:t>
              </a:r>
              <a:endPara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24" name="Group 121"/>
          <p:cNvGrpSpPr/>
          <p:nvPr/>
        </p:nvGrpSpPr>
        <p:grpSpPr>
          <a:xfrm>
            <a:off x="4941365" y="1695860"/>
            <a:ext cx="2049200" cy="574211"/>
            <a:chOff x="1415480" y="1651350"/>
            <a:chExt cx="2913191" cy="765615"/>
          </a:xfrm>
        </p:grpSpPr>
        <p:sp>
          <p:nvSpPr>
            <p:cNvPr id="31" name="TextBox 122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/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Heart</a:t>
              </a:r>
              <a:endParaRPr lang="zh-CN" altLang="en-US" sz="1600" b="1" dirty="0">
                <a:solidFill>
                  <a:srgbClr val="FF6889"/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32" name="TextBox 123"/>
            <p:cNvSpPr txBox="1"/>
            <p:nvPr/>
          </p:nvSpPr>
          <p:spPr bwMode="auto">
            <a:xfrm>
              <a:off x="1415480" y="1860787"/>
              <a:ext cx="2913191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您有一颗慈祥温暖的心 </a:t>
              </a:r>
              <a:endPara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25" name="Group 124"/>
          <p:cNvGrpSpPr/>
          <p:nvPr/>
        </p:nvGrpSpPr>
        <p:grpSpPr>
          <a:xfrm>
            <a:off x="5437707" y="2425882"/>
            <a:ext cx="2450364" cy="625590"/>
            <a:chOff x="1399975" y="1651350"/>
            <a:chExt cx="2928696" cy="834120"/>
          </a:xfrm>
        </p:grpSpPr>
        <p:sp>
          <p:nvSpPr>
            <p:cNvPr id="29" name="TextBox 125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/>
              <a:r>
                <a:rPr lang="en-US" altLang="zh-CN" sz="1600" b="1" dirty="0">
                  <a:solidFill>
                    <a:srgbClr val="E42D59"/>
                  </a:solidFill>
                  <a:effectLst/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Eyes</a:t>
              </a:r>
              <a:endParaRPr lang="zh-CN" altLang="en-US" sz="1600" b="1" dirty="0">
                <a:solidFill>
                  <a:srgbClr val="E42D59"/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30" name="TextBox 126"/>
            <p:cNvSpPr txBox="1"/>
            <p:nvPr/>
          </p:nvSpPr>
          <p:spPr bwMode="auto">
            <a:xfrm>
              <a:off x="1399975" y="1929292"/>
              <a:ext cx="2913191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您注视我的目光总是充满着爱</a:t>
              </a:r>
            </a:p>
          </p:txBody>
        </p:sp>
      </p:grpSp>
      <p:grpSp>
        <p:nvGrpSpPr>
          <p:cNvPr id="26" name="Group 127"/>
          <p:cNvGrpSpPr/>
          <p:nvPr/>
        </p:nvGrpSpPr>
        <p:grpSpPr>
          <a:xfrm>
            <a:off x="5002137" y="3226946"/>
            <a:ext cx="2609589" cy="701164"/>
            <a:chOff x="1415480" y="1651350"/>
            <a:chExt cx="3167119" cy="934885"/>
          </a:xfrm>
        </p:grpSpPr>
        <p:sp>
          <p:nvSpPr>
            <p:cNvPr id="27" name="TextBox 128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Autofit/>
            </a:bodyPr>
            <a:lstStyle/>
            <a:p>
              <a:pPr algn="l"/>
              <a:r>
                <a:rPr lang="en-US" altLang="zh-CN" sz="1600" b="1" dirty="0">
                  <a:solidFill>
                    <a:srgbClr val="FF6889"/>
                  </a:solidFill>
                  <a:effectLst/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Right</a:t>
              </a:r>
              <a:endParaRPr lang="zh-CN" altLang="en-US" sz="1600" b="1" dirty="0">
                <a:solidFill>
                  <a:srgbClr val="FF6889"/>
                </a:solidFill>
                <a:effectLst/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28" name="TextBox 129"/>
            <p:cNvSpPr txBox="1"/>
            <p:nvPr/>
          </p:nvSpPr>
          <p:spPr bwMode="auto">
            <a:xfrm>
              <a:off x="1415480" y="2030057"/>
              <a:ext cx="3167119" cy="55617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您从不欺骗我们，教导我们去做正确的事情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57537" y="17484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母亲的诠释</a:t>
            </a:r>
          </a:p>
        </p:txBody>
      </p:sp>
      <p:sp>
        <p:nvSpPr>
          <p:cNvPr id="41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妇女节简介</a:t>
            </a:r>
          </a:p>
        </p:txBody>
      </p:sp>
      <p:sp>
        <p:nvSpPr>
          <p:cNvPr id="42" name="文本框 38"/>
          <p:cNvSpPr txBox="1"/>
          <p:nvPr/>
        </p:nvSpPr>
        <p:spPr>
          <a:xfrm>
            <a:off x="1403648" y="1233730"/>
            <a:ext cx="3089775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rPr>
              <a:t>The introduction of the women's day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+mn-ea"/>
              <a:sym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温情小故事</a:t>
            </a:r>
            <a:endParaRPr lang="zh-CN" altLang="zh-CN" sz="6000" b="1" dirty="0">
              <a:solidFill>
                <a:srgbClr val="E42D59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角圆角矩形 2"/>
          <p:cNvSpPr/>
          <p:nvPr/>
        </p:nvSpPr>
        <p:spPr>
          <a:xfrm>
            <a:off x="867567" y="2117254"/>
            <a:ext cx="2192265" cy="22706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solidFill>
              <a:srgbClr val="FF6889">
                <a:alpha val="4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7" name="对角圆角矩形 26"/>
          <p:cNvSpPr/>
          <p:nvPr/>
        </p:nvSpPr>
        <p:spPr>
          <a:xfrm>
            <a:off x="3201295" y="2113831"/>
            <a:ext cx="2192265" cy="22706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solidFill>
              <a:srgbClr val="FF6889">
                <a:alpha val="4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8" name="对角圆角矩形 27"/>
          <p:cNvSpPr/>
          <p:nvPr/>
        </p:nvSpPr>
        <p:spPr>
          <a:xfrm>
            <a:off x="5546805" y="2113831"/>
            <a:ext cx="2192265" cy="227069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38100">
            <a:solidFill>
              <a:srgbClr val="FF6889">
                <a:alpha val="48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52231" y="2309579"/>
            <a:ext cx="1830080" cy="1758282"/>
            <a:chOff x="-2989590" y="1749484"/>
            <a:chExt cx="4485441" cy="2699548"/>
          </a:xfrm>
        </p:grpSpPr>
        <p:sp>
          <p:nvSpPr>
            <p:cNvPr id="33" name="TextBox 32"/>
            <p:cNvSpPr txBox="1"/>
            <p:nvPr/>
          </p:nvSpPr>
          <p:spPr>
            <a:xfrm>
              <a:off x="-2595879" y="1749484"/>
              <a:ext cx="3445220" cy="502960"/>
            </a:xfrm>
            <a:prstGeom prst="rect">
              <a:avLst/>
            </a:prstGeom>
            <a:solidFill>
              <a:srgbClr val="E42D5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贵州缆车事故</a:t>
              </a:r>
              <a:endParaRPr lang="en-GB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989590" y="2436014"/>
              <a:ext cx="4485441" cy="201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在贵州发生的缆车事故中，缆车以疯狂的速度下坠，在撞击地面的一瞬间，一对夫妇同时举起两岁半的儿子结果夫妻双双遇难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,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而儿子却安然无恙。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64794" y="2268486"/>
            <a:ext cx="1877048" cy="2013171"/>
            <a:chOff x="-3001158" y="2018886"/>
            <a:chExt cx="4600555" cy="3090885"/>
          </a:xfrm>
        </p:grpSpPr>
        <p:sp>
          <p:nvSpPr>
            <p:cNvPr id="37" name="TextBox 36"/>
            <p:cNvSpPr txBox="1"/>
            <p:nvPr/>
          </p:nvSpPr>
          <p:spPr>
            <a:xfrm>
              <a:off x="-2215069" y="2018886"/>
              <a:ext cx="2999500" cy="502959"/>
            </a:xfrm>
            <a:prstGeom prst="rect">
              <a:avLst/>
            </a:prstGeom>
            <a:solidFill>
              <a:srgbClr val="FF688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汶川地震</a:t>
              </a:r>
              <a:endParaRPr lang="en-GB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3001158" y="2586412"/>
              <a:ext cx="4600555" cy="2523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在汶川地震中，她的身体下面躺着她的孩子，包在一个红色带黄花的小被子里，大概有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个月大，因为母亲身体庇护着，他毫发未伤，他熟睡的脸让所有在场的人感到很温暖。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02341" y="2344367"/>
            <a:ext cx="1753288" cy="1389845"/>
            <a:chOff x="134442" y="1928165"/>
            <a:chExt cx="3652145" cy="2133881"/>
          </a:xfrm>
        </p:grpSpPr>
        <p:sp>
          <p:nvSpPr>
            <p:cNvPr id="40" name="TextBox 39"/>
            <p:cNvSpPr txBox="1"/>
            <p:nvPr/>
          </p:nvSpPr>
          <p:spPr>
            <a:xfrm>
              <a:off x="697274" y="1928165"/>
              <a:ext cx="2526482" cy="502961"/>
            </a:xfrm>
            <a:prstGeom prst="rect">
              <a:avLst/>
            </a:prstGeom>
            <a:solidFill>
              <a:srgbClr val="E42D59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唐山大地震</a:t>
              </a:r>
              <a:endParaRPr lang="en-GB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4442" y="2559366"/>
              <a:ext cx="3652145" cy="1502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当年唐山大地震中，人们在清理废墟时，发现一位母亲割破血管用热血哺育怀中的婴儿。</a:t>
              </a:r>
            </a:p>
          </p:txBody>
        </p:sp>
      </p:grpSp>
      <p:sp>
        <p:nvSpPr>
          <p:cNvPr id="46" name="文本框 38"/>
          <p:cNvSpPr txBox="1"/>
          <p:nvPr/>
        </p:nvSpPr>
        <p:spPr>
          <a:xfrm>
            <a:off x="1409482" y="1235737"/>
            <a:ext cx="2099119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Warm-hearting stories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2311" y="154222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小故事：古老而永恒的丰碑</a:t>
            </a:r>
          </a:p>
        </p:txBody>
      </p:sp>
      <p:sp>
        <p:nvSpPr>
          <p:cNvPr id="24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温情小故事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0839" y="1529258"/>
            <a:ext cx="1781569" cy="1502373"/>
            <a:chOff x="1017063" y="2298251"/>
            <a:chExt cx="1781569" cy="1502373"/>
          </a:xfrm>
        </p:grpSpPr>
        <p:sp>
          <p:nvSpPr>
            <p:cNvPr id="30" name="TextBox 32"/>
            <p:cNvSpPr txBox="1"/>
            <p:nvPr/>
          </p:nvSpPr>
          <p:spPr>
            <a:xfrm>
              <a:off x="1017063" y="3418887"/>
              <a:ext cx="1781569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ctr" defTabSz="913765">
                <a:defRPr/>
              </a:pPr>
              <a:r>
                <a:rPr lang="zh-CN" altLang="en-US" b="1" dirty="0">
                  <a:solidFill>
                    <a:srgbClr val="E42D5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我所了解的母亲</a:t>
              </a:r>
            </a:p>
          </p:txBody>
        </p:sp>
        <p:sp>
          <p:nvSpPr>
            <p:cNvPr id="31" name="Rectangle 33"/>
            <p:cNvSpPr/>
            <p:nvPr/>
          </p:nvSpPr>
          <p:spPr>
            <a:xfrm>
              <a:off x="1017996" y="2933579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ctr" defTabSz="913765">
                <a:defRPr/>
              </a:pPr>
              <a:r>
                <a:rPr lang="zh-CN" altLang="en-US" sz="2800" b="1" dirty="0">
                  <a:solidFill>
                    <a:srgbClr val="E42D5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说一说</a:t>
              </a:r>
            </a:p>
          </p:txBody>
        </p:sp>
        <p:sp>
          <p:nvSpPr>
            <p:cNvPr id="35" name="Freeform: Shape 42"/>
            <p:cNvSpPr/>
            <p:nvPr/>
          </p:nvSpPr>
          <p:spPr bwMode="auto">
            <a:xfrm>
              <a:off x="1756045" y="2298251"/>
              <a:ext cx="303606" cy="333495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6000" b="1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46" name="Group 46"/>
          <p:cNvGrpSpPr/>
          <p:nvPr/>
        </p:nvGrpSpPr>
        <p:grpSpPr bwMode="auto">
          <a:xfrm>
            <a:off x="4211561" y="3296920"/>
            <a:ext cx="1439326" cy="432122"/>
            <a:chOff x="386" y="2371"/>
            <a:chExt cx="1685" cy="363"/>
          </a:xfrm>
        </p:grpSpPr>
        <p:sp>
          <p:nvSpPr>
            <p:cNvPr id="47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5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451" y="2411"/>
              <a:ext cx="1555" cy="272"/>
            </a:xfrm>
            <a:prstGeom prst="rect">
              <a:avLst/>
            </a:prstGeom>
            <a:solidFill>
              <a:srgbClr val="EC80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妈妈的兴趣爱好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50" name="Group 55"/>
          <p:cNvGrpSpPr/>
          <p:nvPr/>
        </p:nvGrpSpPr>
        <p:grpSpPr bwMode="auto">
          <a:xfrm>
            <a:off x="4204575" y="1650527"/>
            <a:ext cx="1440180" cy="432123"/>
            <a:chOff x="386" y="2371"/>
            <a:chExt cx="1686" cy="363"/>
          </a:xfrm>
        </p:grpSpPr>
        <p:sp>
          <p:nvSpPr>
            <p:cNvPr id="51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FF68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妈妈的生日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54" name="Group 59"/>
          <p:cNvGrpSpPr/>
          <p:nvPr/>
        </p:nvGrpSpPr>
        <p:grpSpPr bwMode="auto">
          <a:xfrm>
            <a:off x="4204575" y="2731426"/>
            <a:ext cx="1440180" cy="432123"/>
            <a:chOff x="386" y="2371"/>
            <a:chExt cx="1686" cy="363"/>
          </a:xfrm>
        </p:grpSpPr>
        <p:sp>
          <p:nvSpPr>
            <p:cNvPr id="55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42D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妈妈的鞋码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58" name="Group 63"/>
          <p:cNvGrpSpPr/>
          <p:nvPr/>
        </p:nvGrpSpPr>
        <p:grpSpPr bwMode="auto">
          <a:xfrm>
            <a:off x="4204575" y="2190977"/>
            <a:ext cx="1440180" cy="432123"/>
            <a:chOff x="386" y="2371"/>
            <a:chExt cx="1686" cy="363"/>
          </a:xfrm>
        </p:grpSpPr>
        <p:sp>
          <p:nvSpPr>
            <p:cNvPr id="5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862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妈妈最爱吃的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62" name="Group 55"/>
          <p:cNvGrpSpPr/>
          <p:nvPr/>
        </p:nvGrpSpPr>
        <p:grpSpPr bwMode="auto">
          <a:xfrm>
            <a:off x="6086922" y="1650527"/>
            <a:ext cx="1440180" cy="432123"/>
            <a:chOff x="386" y="2371"/>
            <a:chExt cx="1686" cy="363"/>
          </a:xfrm>
        </p:grpSpPr>
        <p:sp>
          <p:nvSpPr>
            <p:cNvPr id="63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FF68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妈妈的理想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65" name="Group 63"/>
          <p:cNvGrpSpPr/>
          <p:nvPr/>
        </p:nvGrpSpPr>
        <p:grpSpPr bwMode="auto">
          <a:xfrm>
            <a:off x="6086922" y="2232828"/>
            <a:ext cx="1440180" cy="432123"/>
            <a:chOff x="386" y="2371"/>
            <a:chExt cx="1686" cy="363"/>
          </a:xfrm>
        </p:grpSpPr>
        <p:sp>
          <p:nvSpPr>
            <p:cNvPr id="66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862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妈妈最得意的事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68" name="Group 59"/>
          <p:cNvGrpSpPr/>
          <p:nvPr/>
        </p:nvGrpSpPr>
        <p:grpSpPr bwMode="auto">
          <a:xfrm>
            <a:off x="6084168" y="2731426"/>
            <a:ext cx="1440180" cy="432123"/>
            <a:chOff x="386" y="2371"/>
            <a:chExt cx="1686" cy="363"/>
          </a:xfrm>
        </p:grpSpPr>
        <p:sp>
          <p:nvSpPr>
            <p:cNvPr id="6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6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70" name="Rectangle 62"/>
            <p:cNvSpPr>
              <a:spLocks noChangeArrowheads="1"/>
            </p:cNvSpPr>
            <p:nvPr/>
          </p:nvSpPr>
          <p:spPr bwMode="auto">
            <a:xfrm>
              <a:off x="451" y="2411"/>
              <a:ext cx="1556" cy="272"/>
            </a:xfrm>
            <a:prstGeom prst="rect">
              <a:avLst/>
            </a:prstGeom>
            <a:solidFill>
              <a:srgbClr val="E42D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妈妈最后悔的事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77" name="Group 46"/>
          <p:cNvGrpSpPr/>
          <p:nvPr/>
        </p:nvGrpSpPr>
        <p:grpSpPr bwMode="auto">
          <a:xfrm>
            <a:off x="6084168" y="3296920"/>
            <a:ext cx="1439326" cy="432122"/>
            <a:chOff x="386" y="2371"/>
            <a:chExt cx="1685" cy="363"/>
          </a:xfrm>
        </p:grpSpPr>
        <p:sp>
          <p:nvSpPr>
            <p:cNvPr id="78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1685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400" b="1" dirty="0">
                <a:solidFill>
                  <a:srgbClr val="FFFFFF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451" y="2411"/>
              <a:ext cx="1555" cy="272"/>
            </a:xfrm>
            <a:prstGeom prst="rect">
              <a:avLst/>
            </a:prstGeom>
            <a:solidFill>
              <a:srgbClr val="EC80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妈妈对我的期望</a:t>
              </a:r>
              <a:endParaRPr lang="en-US" altLang="zh-CN" sz="14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sp>
        <p:nvSpPr>
          <p:cNvPr id="37" name="文本框 38"/>
          <p:cNvSpPr txBox="1"/>
          <p:nvPr/>
        </p:nvSpPr>
        <p:spPr>
          <a:xfrm>
            <a:off x="1409482" y="1235737"/>
            <a:ext cx="2099119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Warm-hearting stories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温情小故事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252792" y="1671256"/>
            <a:ext cx="2387311" cy="2098737"/>
            <a:chOff x="1591763" y="1431646"/>
            <a:chExt cx="2555028" cy="2240158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591763" y="1431646"/>
              <a:ext cx="2520280" cy="648072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26511" y="3023732"/>
              <a:ext cx="2520280" cy="648072"/>
            </a:xfrm>
            <a:prstGeom prst="rect">
              <a:avLst/>
            </a:prstGeom>
          </p:spPr>
        </p:pic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7" y="1969582"/>
            <a:ext cx="1341143" cy="1341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182" y="2164758"/>
            <a:ext cx="54553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是您，将我带到人间。　教会我在成长中，如何走过沟沟坎坎。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是您，领我认识世界。　天寒地冻时，将我双手放入怀中温暖。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您用爱心穿引的线，那一针一线，都是您的爱在悄悄蔓延。</a:t>
            </a:r>
          </a:p>
        </p:txBody>
      </p:sp>
      <p:sp>
        <p:nvSpPr>
          <p:cNvPr id="5" name="矩形 93"/>
          <p:cNvSpPr/>
          <p:nvPr/>
        </p:nvSpPr>
        <p:spPr>
          <a:xfrm>
            <a:off x="1269594" y="1630555"/>
            <a:ext cx="287993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6" name="矩形 93"/>
          <p:cNvSpPr/>
          <p:nvPr/>
        </p:nvSpPr>
        <p:spPr>
          <a:xfrm rot="10800000">
            <a:off x="7380318" y="3507854"/>
            <a:ext cx="287993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314" y="1763950"/>
            <a:ext cx="2378262" cy="307777"/>
          </a:xfrm>
          <a:prstGeom prst="rect">
            <a:avLst/>
          </a:prstGeom>
          <a:solidFill>
            <a:srgbClr val="F5A2BF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诗朗诵：妈妈的爱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1326963" y="3020289"/>
            <a:ext cx="591811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如果我是风筝，您就是拉动风筝的线；如果我是一条船，您就是灯塔是港湾；　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这就是母亲的爱，这就是母亲的情。鲜花可以枯萎，沧海可变桑田。　　</a:t>
            </a:r>
          </a:p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但母亲的爱，却永远留在我们的心间！</a:t>
            </a:r>
          </a:p>
        </p:txBody>
      </p:sp>
      <p:sp>
        <p:nvSpPr>
          <p:cNvPr id="19" name="矩形 93"/>
          <p:cNvSpPr/>
          <p:nvPr/>
        </p:nvSpPr>
        <p:spPr>
          <a:xfrm rot="10800000">
            <a:off x="8100328" y="3795886"/>
            <a:ext cx="287993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14" name="文本框 38"/>
          <p:cNvSpPr txBox="1"/>
          <p:nvPr/>
        </p:nvSpPr>
        <p:spPr>
          <a:xfrm>
            <a:off x="1409482" y="1235737"/>
            <a:ext cx="2099119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Warm-hearting stories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温情小故事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班会互动</a:t>
            </a:r>
            <a:endParaRPr lang="zh-CN" altLang="zh-CN" sz="6000" b="1" dirty="0">
              <a:solidFill>
                <a:srgbClr val="E42D59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547664" y="2014424"/>
            <a:ext cx="6048672" cy="1656184"/>
            <a:chOff x="3324267" y="1247460"/>
            <a:chExt cx="2509021" cy="76143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9" name="Rectangle 7"/>
            <p:cNvSpPr/>
            <p:nvPr/>
          </p:nvSpPr>
          <p:spPr>
            <a:xfrm>
              <a:off x="3324267" y="1247460"/>
              <a:ext cx="2509021" cy="761431"/>
            </a:xfrm>
            <a:prstGeom prst="rect">
              <a:avLst/>
            </a:prstGeom>
            <a:solidFill>
              <a:srgbClr val="F5B6CB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50" name="TextBox 12"/>
            <p:cNvSpPr txBox="1"/>
            <p:nvPr/>
          </p:nvSpPr>
          <p:spPr>
            <a:xfrm>
              <a:off x="3853958" y="1408850"/>
              <a:ext cx="1721496" cy="43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在这个特殊的节日里，</a:t>
              </a:r>
              <a:endParaRPr lang="en-US" altLang="zh-CN" sz="2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如何表达对她们的爱？</a:t>
              </a:r>
            </a:p>
          </p:txBody>
        </p:sp>
      </p:grpSp>
      <p:sp>
        <p:nvSpPr>
          <p:cNvPr id="52" name="文本框 38"/>
          <p:cNvSpPr txBox="1"/>
          <p:nvPr/>
        </p:nvSpPr>
        <p:spPr>
          <a:xfrm>
            <a:off x="1422138" y="1247287"/>
            <a:ext cx="1150141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Interaction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3893"/>
            <a:ext cx="2938401" cy="2938401"/>
          </a:xfrm>
          <a:prstGeom prst="rect">
            <a:avLst/>
          </a:prstGeom>
        </p:spPr>
      </p:pic>
      <p:sp>
        <p:nvSpPr>
          <p:cNvPr id="55" name="文本框 37"/>
          <p:cNvSpPr txBox="1"/>
          <p:nvPr/>
        </p:nvSpPr>
        <p:spPr>
          <a:xfrm>
            <a:off x="1318182" y="850003"/>
            <a:ext cx="143227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班会互动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36128"/>
            <a:ext cx="2353583" cy="235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38"/>
          <p:cNvSpPr txBox="1"/>
          <p:nvPr/>
        </p:nvSpPr>
        <p:spPr>
          <a:xfrm>
            <a:off x="1422138" y="1247287"/>
            <a:ext cx="1150141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Interaction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49" name="文本框 37"/>
          <p:cNvSpPr txBox="1"/>
          <p:nvPr/>
        </p:nvSpPr>
        <p:spPr>
          <a:xfrm>
            <a:off x="1318182" y="850003"/>
            <a:ext cx="143227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班会互动</a:t>
            </a:r>
          </a:p>
        </p:txBody>
      </p:sp>
      <p:sp>
        <p:nvSpPr>
          <p:cNvPr id="50" name="文本框 37"/>
          <p:cNvSpPr txBox="1"/>
          <p:nvPr/>
        </p:nvSpPr>
        <p:spPr>
          <a:xfrm>
            <a:off x="1297045" y="1646485"/>
            <a:ext cx="3654936" cy="5280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问问妈妈，自己是怎样降临到这世界上的，妈妈在怀着我的时候“我”有没有“调皮”</a:t>
            </a:r>
          </a:p>
        </p:txBody>
      </p:sp>
      <p:sp>
        <p:nvSpPr>
          <p:cNvPr id="51" name="文本框 38"/>
          <p:cNvSpPr txBox="1"/>
          <p:nvPr/>
        </p:nvSpPr>
        <p:spPr>
          <a:xfrm>
            <a:off x="1293704" y="2463636"/>
            <a:ext cx="3608203" cy="4016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和全家人一起看看小时候的照片，请爸爸妈妈讲讲“我”小时候的故事。</a:t>
            </a:r>
          </a:p>
        </p:txBody>
      </p:sp>
      <p:sp>
        <p:nvSpPr>
          <p:cNvPr id="52" name="文本框 39"/>
          <p:cNvSpPr txBox="1"/>
          <p:nvPr/>
        </p:nvSpPr>
        <p:spPr>
          <a:xfrm>
            <a:off x="1318182" y="3264148"/>
            <a:ext cx="3160180" cy="4016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让孩子说说记忆中父母做出的最让自己感动的事情。</a:t>
            </a:r>
          </a:p>
        </p:txBody>
      </p:sp>
      <p:grpSp>
        <p:nvGrpSpPr>
          <p:cNvPr id="10" name="组合 9"/>
          <p:cNvGrpSpPr/>
          <p:nvPr/>
        </p:nvGrpSpPr>
        <p:grpSpPr>
          <a:xfrm rot="21311935">
            <a:off x="4771627" y="990156"/>
            <a:ext cx="2949525" cy="3173198"/>
            <a:chOff x="4987254" y="1042838"/>
            <a:chExt cx="2861791" cy="323653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54" y="1042838"/>
              <a:ext cx="2861791" cy="323653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923">
              <a:off x="5793353" y="1864056"/>
              <a:ext cx="1410400" cy="1625948"/>
            </a:xfrm>
            <a:prstGeom prst="rect">
              <a:avLst/>
            </a:prstGeom>
          </p:spPr>
        </p:pic>
      </p:grpSp>
      <p:sp>
        <p:nvSpPr>
          <p:cNvPr id="17" name="任意多边形 16"/>
          <p:cNvSpPr/>
          <p:nvPr/>
        </p:nvSpPr>
        <p:spPr>
          <a:xfrm>
            <a:off x="1306967" y="2281440"/>
            <a:ext cx="3267075" cy="104818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275360" y="3084000"/>
            <a:ext cx="3267075" cy="104818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1288019" y="3869819"/>
            <a:ext cx="3267075" cy="104818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17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波形 90"/>
          <p:cNvSpPr/>
          <p:nvPr/>
        </p:nvSpPr>
        <p:spPr>
          <a:xfrm>
            <a:off x="1318182" y="1713995"/>
            <a:ext cx="6350162" cy="2263689"/>
          </a:xfrm>
          <a:prstGeom prst="wave">
            <a:avLst>
              <a:gd name="adj1" fmla="val 1262"/>
              <a:gd name="adj2" fmla="val 0"/>
            </a:avLst>
          </a:prstGeom>
          <a:noFill/>
          <a:ln w="38100">
            <a:solidFill>
              <a:srgbClr val="FF6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664641" y="1910584"/>
            <a:ext cx="4406555" cy="5355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亲爱的妈妈，平时您做家务挺累的，今天好好休息休息一下，让我为您分担一点家务吧</a:t>
            </a:r>
          </a:p>
        </p:txBody>
      </p:sp>
      <p:sp>
        <p:nvSpPr>
          <p:cNvPr id="34" name="矩形 33"/>
          <p:cNvSpPr/>
          <p:nvPr/>
        </p:nvSpPr>
        <p:spPr>
          <a:xfrm>
            <a:off x="1645065" y="2420862"/>
            <a:ext cx="4249178" cy="5355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可敬的母亲，您上班辛苦了！让我为您洗洗脚，为您洗去一身的疲惫吧！</a:t>
            </a:r>
          </a:p>
        </p:txBody>
      </p:sp>
      <p:sp>
        <p:nvSpPr>
          <p:cNvPr id="45" name="矩形 44"/>
          <p:cNvSpPr/>
          <p:nvPr/>
        </p:nvSpPr>
        <p:spPr>
          <a:xfrm>
            <a:off x="1630554" y="2953251"/>
            <a:ext cx="4176464" cy="29410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婆婆、外婆你们无微不致的关心我，今天让我给您捶捶背吧！</a:t>
            </a:r>
          </a:p>
        </p:txBody>
      </p:sp>
      <p:sp>
        <p:nvSpPr>
          <p:cNvPr id="76" name="矩形 75"/>
          <p:cNvSpPr/>
          <p:nvPr/>
        </p:nvSpPr>
        <p:spPr>
          <a:xfrm>
            <a:off x="1630025" y="3234686"/>
            <a:ext cx="4176464" cy="5355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亲爱的老师，您知道我有多爱您吗，今天，让我把心中感激的话说给您听，好吗？</a:t>
            </a:r>
          </a:p>
        </p:txBody>
      </p:sp>
      <p:sp>
        <p:nvSpPr>
          <p:cNvPr id="97" name="文本框 38"/>
          <p:cNvSpPr txBox="1"/>
          <p:nvPr/>
        </p:nvSpPr>
        <p:spPr>
          <a:xfrm>
            <a:off x="1422138" y="1247287"/>
            <a:ext cx="1150141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Interaction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98" name="文本框 37"/>
          <p:cNvSpPr txBox="1"/>
          <p:nvPr/>
        </p:nvSpPr>
        <p:spPr>
          <a:xfrm>
            <a:off x="1318182" y="850003"/>
            <a:ext cx="143227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班会互动</a:t>
            </a:r>
          </a:p>
        </p:txBody>
      </p:sp>
      <p:pic>
        <p:nvPicPr>
          <p:cNvPr id="99" name="图片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7534"/>
            <a:ext cx="3722931" cy="3896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6675" y="987574"/>
            <a:ext cx="2283990" cy="427202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0" name="文本框 16"/>
          <p:cNvSpPr txBox="1"/>
          <p:nvPr/>
        </p:nvSpPr>
        <p:spPr>
          <a:xfrm>
            <a:off x="1907704" y="3147814"/>
            <a:ext cx="3434398" cy="496544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zh-CN" altLang="en-US" sz="2800" b="1" cap="all" dirty="0">
                <a:ln w="190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" panose="020B0604020202020204" pitchFamily="34" charset="0"/>
                <a:sym typeface="迷你简卡通" panose="03000509000000000000" pitchFamily="65" charset="-122"/>
              </a:rPr>
              <a:t>妇女节主题班会</a:t>
            </a:r>
            <a:r>
              <a:rPr lang="en-US" altLang="zh-CN" sz="2800" b="1" cap="all" dirty="0">
                <a:ln w="190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Arial" panose="020B0604020202020204" pitchFamily="34" charset="0"/>
                <a:sym typeface="迷你简卡通" panose="03000509000000000000" pitchFamily="65" charset="-122"/>
              </a:rPr>
              <a:t>PPT</a:t>
            </a:r>
            <a:endParaRPr lang="zh-CN" altLang="en-US" sz="2800" b="1" cap="all" dirty="0">
              <a:ln w="190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Arial" panose="020B0604020202020204" pitchFamily="34" charset="0"/>
              <a:sym typeface="迷你简卡通" panose="03000509000000000000" pitchFamily="65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537517" y="1418292"/>
            <a:ext cx="4174771" cy="1729522"/>
            <a:chOff x="1331640" y="1419622"/>
            <a:chExt cx="4174771" cy="1729522"/>
          </a:xfrm>
        </p:grpSpPr>
        <p:grpSp>
          <p:nvGrpSpPr>
            <p:cNvPr id="64" name="组合 63"/>
            <p:cNvGrpSpPr/>
            <p:nvPr/>
          </p:nvGrpSpPr>
          <p:grpSpPr>
            <a:xfrm>
              <a:off x="1331640" y="1419622"/>
              <a:ext cx="4174771" cy="1662565"/>
              <a:chOff x="1331640" y="1419622"/>
              <a:chExt cx="4174771" cy="1662565"/>
            </a:xfrm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17" t="12211" r="19972" b="39909"/>
              <a:stretch>
                <a:fillRect/>
              </a:stretch>
            </p:blipFill>
            <p:spPr>
              <a:xfrm>
                <a:off x="1331640" y="1419622"/>
                <a:ext cx="4104456" cy="1662565"/>
              </a:xfrm>
              <a:prstGeom prst="rect">
                <a:avLst/>
              </a:prstGeom>
            </p:spPr>
          </p:pic>
          <p:sp>
            <p:nvSpPr>
              <p:cNvPr id="63" name="矩形 62"/>
              <p:cNvSpPr/>
              <p:nvPr/>
            </p:nvSpPr>
            <p:spPr>
              <a:xfrm>
                <a:off x="3346171" y="2734725"/>
                <a:ext cx="2160240" cy="193747"/>
              </a:xfrm>
              <a:prstGeom prst="rect">
                <a:avLst/>
              </a:prstGeom>
              <a:solidFill>
                <a:srgbClr val="FA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rgbClr val="F62655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422334" y="2662459"/>
              <a:ext cx="1892664" cy="4866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8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5" y="1090405"/>
            <a:ext cx="2089770" cy="4173903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 flipH="1"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562532" y="1663717"/>
            <a:ext cx="2694859" cy="405438"/>
            <a:chOff x="2909238" y="1578304"/>
            <a:chExt cx="2694859" cy="405438"/>
          </a:xfrm>
        </p:grpSpPr>
        <p:grpSp>
          <p:nvGrpSpPr>
            <p:cNvPr id="32" name="组合 36"/>
            <p:cNvGrpSpPr/>
            <p:nvPr/>
          </p:nvGrpSpPr>
          <p:grpSpPr bwMode="auto">
            <a:xfrm>
              <a:off x="2909238" y="1590041"/>
              <a:ext cx="2694859" cy="393701"/>
              <a:chOff x="3856314" y="1762464"/>
              <a:chExt cx="2383183" cy="2379436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 bwMode="auto">
            <a:xfrm>
              <a:off x="3888106" y="1578304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妇女节由来</a:t>
              </a:r>
              <a:endParaRPr lang="zh-CN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54" name="MH_Others_1"/>
            <p:cNvSpPr txBox="1"/>
            <p:nvPr>
              <p:custDataLst>
                <p:tags r:id="rId5"/>
              </p:custDataLst>
            </p:nvPr>
          </p:nvSpPr>
          <p:spPr>
            <a:xfrm>
              <a:off x="3177952" y="1608897"/>
              <a:ext cx="396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01</a:t>
              </a:r>
              <a:endParaRPr lang="zh-CN" altLang="en-US" sz="1800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62532" y="2275758"/>
            <a:ext cx="2694859" cy="412576"/>
            <a:chOff x="2909238" y="2190345"/>
            <a:chExt cx="2694859" cy="412576"/>
          </a:xfrm>
        </p:grpSpPr>
        <p:grpSp>
          <p:nvGrpSpPr>
            <p:cNvPr id="36" name="组合 36"/>
            <p:cNvGrpSpPr/>
            <p:nvPr/>
          </p:nvGrpSpPr>
          <p:grpSpPr bwMode="auto">
            <a:xfrm>
              <a:off x="2909238" y="2190345"/>
              <a:ext cx="2694859" cy="393701"/>
              <a:chOff x="3856314" y="1762464"/>
              <a:chExt cx="2383183" cy="2379436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  <p:sp>
            <p:nvSpPr>
              <p:cNvPr id="38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 bwMode="auto">
            <a:xfrm>
              <a:off x="3919935" y="2207558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妇女节简介</a:t>
              </a:r>
              <a:endParaRPr lang="zh-CN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55" name="MH_Others_1"/>
            <p:cNvSpPr txBox="1"/>
            <p:nvPr>
              <p:custDataLst>
                <p:tags r:id="rId4"/>
              </p:custDataLst>
            </p:nvPr>
          </p:nvSpPr>
          <p:spPr>
            <a:xfrm>
              <a:off x="3171020" y="2233589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02</a:t>
              </a:r>
              <a:endParaRPr lang="zh-CN" altLang="en-US" sz="1800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62532" y="2858854"/>
            <a:ext cx="2694859" cy="411268"/>
            <a:chOff x="2909238" y="2773441"/>
            <a:chExt cx="2694859" cy="411268"/>
          </a:xfrm>
        </p:grpSpPr>
        <p:grpSp>
          <p:nvGrpSpPr>
            <p:cNvPr id="40" name="组合 36"/>
            <p:cNvGrpSpPr/>
            <p:nvPr/>
          </p:nvGrpSpPr>
          <p:grpSpPr bwMode="auto">
            <a:xfrm>
              <a:off x="2909238" y="2773441"/>
              <a:ext cx="2694859" cy="393701"/>
              <a:chOff x="3856314" y="1762464"/>
              <a:chExt cx="2383183" cy="237943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  <p:sp>
            <p:nvSpPr>
              <p:cNvPr id="42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 bwMode="auto">
            <a:xfrm>
              <a:off x="3919935" y="279065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温情故事</a:t>
              </a:r>
              <a:endParaRPr lang="zh-CN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7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3171020" y="2815377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03</a:t>
              </a:r>
              <a:endParaRPr lang="zh-CN" altLang="en-US" sz="1800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62532" y="3440352"/>
            <a:ext cx="2694859" cy="396442"/>
            <a:chOff x="2909238" y="3431290"/>
            <a:chExt cx="2694859" cy="396442"/>
          </a:xfrm>
        </p:grpSpPr>
        <p:grpSp>
          <p:nvGrpSpPr>
            <p:cNvPr id="44" name="组合 36"/>
            <p:cNvGrpSpPr/>
            <p:nvPr/>
          </p:nvGrpSpPr>
          <p:grpSpPr bwMode="auto">
            <a:xfrm>
              <a:off x="2909238" y="3431290"/>
              <a:ext cx="2694859" cy="393701"/>
              <a:chOff x="3856314" y="1762464"/>
              <a:chExt cx="2383183" cy="2379436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rgbClr val="E42D59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  <p:sp>
            <p:nvSpPr>
              <p:cNvPr id="51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 bwMode="auto">
            <a:xfrm>
              <a:off x="3919935" y="344850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班会互动</a:t>
              </a:r>
              <a:endParaRPr lang="zh-CN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  <p:sp>
          <p:nvSpPr>
            <p:cNvPr id="72" name="MH_Others_1"/>
            <p:cNvSpPr txBox="1"/>
            <p:nvPr>
              <p:custDataLst>
                <p:tags r:id="rId2"/>
              </p:custDataLst>
            </p:nvPr>
          </p:nvSpPr>
          <p:spPr>
            <a:xfrm>
              <a:off x="3171020" y="3458400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>
                <a:defRPr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04</a:t>
              </a:r>
              <a:endParaRPr lang="zh-CN" altLang="en-US" sz="1800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19357" y="1604165"/>
            <a:ext cx="1918664" cy="2353988"/>
            <a:chOff x="2359564" y="1415831"/>
            <a:chExt cx="1918664" cy="2353988"/>
          </a:xfrm>
        </p:grpSpPr>
        <p:sp>
          <p:nvSpPr>
            <p:cNvPr id="18" name="MH_Others_1"/>
            <p:cNvSpPr txBox="1"/>
            <p:nvPr>
              <p:custDataLst>
                <p:tags r:id="rId1"/>
              </p:custDataLst>
            </p:nvPr>
          </p:nvSpPr>
          <p:spPr>
            <a:xfrm>
              <a:off x="2414580" y="2568378"/>
              <a:ext cx="1625798" cy="6155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目录</a:t>
              </a: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-4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4" t="11018" r="18073" b="41380"/>
            <a:stretch>
              <a:fillRect/>
            </a:stretch>
          </p:blipFill>
          <p:spPr>
            <a:xfrm>
              <a:off x="2580492" y="1844969"/>
              <a:ext cx="1506338" cy="542957"/>
            </a:xfrm>
            <a:custGeom>
              <a:avLst/>
              <a:gdLst>
                <a:gd name="connsiteX0" fmla="*/ 2304256 w 4794558"/>
                <a:gd name="connsiteY0" fmla="*/ 1404983 h 1728192"/>
                <a:gd name="connsiteX1" fmla="*/ 2304256 w 4794558"/>
                <a:gd name="connsiteY1" fmla="*/ 1594525 h 1728192"/>
                <a:gd name="connsiteX2" fmla="*/ 4675476 w 4794558"/>
                <a:gd name="connsiteY2" fmla="*/ 1594525 h 1728192"/>
                <a:gd name="connsiteX3" fmla="*/ 4675476 w 4794558"/>
                <a:gd name="connsiteY3" fmla="*/ 1404983 h 1728192"/>
                <a:gd name="connsiteX4" fmla="*/ 0 w 4794558"/>
                <a:gd name="connsiteY4" fmla="*/ 0 h 1728192"/>
                <a:gd name="connsiteX5" fmla="*/ 4794558 w 4794558"/>
                <a:gd name="connsiteY5" fmla="*/ 0 h 1728192"/>
                <a:gd name="connsiteX6" fmla="*/ 4794558 w 4794558"/>
                <a:gd name="connsiteY6" fmla="*/ 1728192 h 1728192"/>
                <a:gd name="connsiteX7" fmla="*/ 0 w 4794558"/>
                <a:gd name="connsiteY7" fmla="*/ 1728192 h 172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4558" h="1728192">
                  <a:moveTo>
                    <a:pt x="2304256" y="1404983"/>
                  </a:moveTo>
                  <a:lnTo>
                    <a:pt x="2304256" y="1594525"/>
                  </a:lnTo>
                  <a:lnTo>
                    <a:pt x="4675476" y="1594525"/>
                  </a:lnTo>
                  <a:lnTo>
                    <a:pt x="4675476" y="1404983"/>
                  </a:lnTo>
                  <a:close/>
                  <a:moveTo>
                    <a:pt x="0" y="0"/>
                  </a:moveTo>
                  <a:lnTo>
                    <a:pt x="4794558" y="0"/>
                  </a:lnTo>
                  <a:lnTo>
                    <a:pt x="4794558" y="1728192"/>
                  </a:lnTo>
                  <a:lnTo>
                    <a:pt x="0" y="1728192"/>
                  </a:lnTo>
                  <a:close/>
                </a:path>
              </a:pathLst>
            </a:cu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359564" y="3283134"/>
              <a:ext cx="1892664" cy="486685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385564" y="1415831"/>
              <a:ext cx="1892664" cy="4866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妇女节由来</a:t>
            </a:r>
            <a:endParaRPr lang="zh-CN" altLang="zh-CN" sz="6000" b="1" dirty="0">
              <a:solidFill>
                <a:srgbClr val="E42D59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波形 32"/>
          <p:cNvSpPr/>
          <p:nvPr/>
        </p:nvSpPr>
        <p:spPr>
          <a:xfrm>
            <a:off x="1151655" y="2466031"/>
            <a:ext cx="6552728" cy="822882"/>
          </a:xfrm>
          <a:prstGeom prst="wave">
            <a:avLst>
              <a:gd name="adj1" fmla="val 1664"/>
              <a:gd name="adj2" fmla="val -443"/>
            </a:avLst>
          </a:prstGeom>
          <a:solidFill>
            <a:schemeClr val="bg1"/>
          </a:solidFill>
          <a:ln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4" name="波形 33"/>
          <p:cNvSpPr/>
          <p:nvPr/>
        </p:nvSpPr>
        <p:spPr>
          <a:xfrm>
            <a:off x="1151654" y="3321818"/>
            <a:ext cx="6466953" cy="616101"/>
          </a:xfrm>
          <a:prstGeom prst="wave">
            <a:avLst>
              <a:gd name="adj1" fmla="val 1664"/>
              <a:gd name="adj2" fmla="val -443"/>
            </a:avLst>
          </a:prstGeom>
          <a:solidFill>
            <a:schemeClr val="bg1"/>
          </a:solidFill>
          <a:ln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1223662" y="1588028"/>
            <a:ext cx="6480721" cy="827219"/>
          </a:xfrm>
          <a:prstGeom prst="wave">
            <a:avLst>
              <a:gd name="adj1" fmla="val 1664"/>
              <a:gd name="adj2" fmla="val -443"/>
            </a:avLst>
          </a:prstGeom>
          <a:solidFill>
            <a:schemeClr val="bg1"/>
          </a:solidFill>
          <a:ln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3256" y="1620037"/>
            <a:ext cx="6198421" cy="751851"/>
            <a:chOff x="1221557" y="1674219"/>
            <a:chExt cx="7353857" cy="859391"/>
          </a:xfrm>
        </p:grpSpPr>
        <p:sp>
          <p:nvSpPr>
            <p:cNvPr id="24" name="文本框 18"/>
            <p:cNvSpPr txBox="1"/>
            <p:nvPr/>
          </p:nvSpPr>
          <p:spPr>
            <a:xfrm>
              <a:off x="1221557" y="1932044"/>
              <a:ext cx="7353857" cy="601566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美国纽约的服装和纺织女工举行了一次抗议，反对非人道的工作环境，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12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小时工作制和低薪。游行者被警察围攻并赶散。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444847" y="1674219"/>
              <a:ext cx="128197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1857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年</a:t>
              </a:r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3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月</a:t>
              </a:r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8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日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36000" y="3373152"/>
            <a:ext cx="4293167" cy="668448"/>
            <a:chOff x="7996808" y="2207810"/>
            <a:chExt cx="5115558" cy="891264"/>
          </a:xfrm>
        </p:grpSpPr>
        <p:sp>
          <p:nvSpPr>
            <p:cNvPr id="17" name="文本框 16"/>
            <p:cNvSpPr txBox="1"/>
            <p:nvPr/>
          </p:nvSpPr>
          <p:spPr>
            <a:xfrm>
              <a:off x="8004536" y="2251683"/>
              <a:ext cx="5107830" cy="847391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两年以后，又是在三月，这些妇女组织了第一个工会。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996808" y="2207810"/>
              <a:ext cx="1482456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Autofit/>
            </a:bodyPr>
            <a:lstStyle/>
            <a:p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1859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年</a:t>
              </a:r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3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月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0382" y="2520127"/>
            <a:ext cx="6480720" cy="624186"/>
            <a:chOff x="986751" y="1693454"/>
            <a:chExt cx="7688780" cy="832248"/>
          </a:xfrm>
        </p:grpSpPr>
        <p:sp>
          <p:nvSpPr>
            <p:cNvPr id="10" name="文本框 14"/>
            <p:cNvSpPr txBox="1"/>
            <p:nvPr/>
          </p:nvSpPr>
          <p:spPr>
            <a:xfrm>
              <a:off x="986751" y="1971702"/>
              <a:ext cx="7688780" cy="554000"/>
            </a:xfrm>
            <a:prstGeom prst="rect">
              <a:avLst/>
            </a:prstGeom>
            <a:noFill/>
          </p:spPr>
          <p:txBody>
            <a:bodyPr wrap="square" rIns="360000" anchor="t" anchorCtr="0">
              <a:noAutofit/>
            </a:bodyPr>
            <a:lstStyle>
              <a:defPPr>
                <a:defRPr lang="zh-CN"/>
              </a:defPPr>
              <a:lvl1pPr algn="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15000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名妇女在纽约市游行，要求缩短工作时间，提高劳动报酬与享有选举权，禁止使用童工。她们提出的口号是“面包和玫瑰”，面包象征经济保障，玫瑰象征较好的生活质量。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85073" y="1693454"/>
              <a:ext cx="1281973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Autofit/>
            </a:bodyPr>
            <a:lstStyle/>
            <a:p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1908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年</a:t>
              </a:r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3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月</a:t>
              </a:r>
              <a:r>
                <a:rPr lang="en-US" altLang="zh-CN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8</a:t>
              </a:r>
              <a:r>
                <a:rPr lang="zh-CN" altLang="en-US" sz="1600" b="1" dirty="0">
                  <a:solidFill>
                    <a:srgbClr val="FF6889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日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70382" y="947394"/>
            <a:ext cx="2527803" cy="640634"/>
            <a:chOff x="2533509" y="658174"/>
            <a:chExt cx="2527803" cy="640634"/>
          </a:xfrm>
        </p:grpSpPr>
        <p:sp>
          <p:nvSpPr>
            <p:cNvPr id="29" name="文本框 37"/>
            <p:cNvSpPr txBox="1"/>
            <p:nvPr/>
          </p:nvSpPr>
          <p:spPr>
            <a:xfrm>
              <a:off x="2533509" y="658174"/>
              <a:ext cx="1741650" cy="466708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400" b="1" dirty="0">
                  <a:solidFill>
                    <a:srgbClr val="E86295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妇女节由来</a:t>
              </a:r>
            </a:p>
          </p:txBody>
        </p:sp>
        <p:sp>
          <p:nvSpPr>
            <p:cNvPr id="30" name="文本框 38"/>
            <p:cNvSpPr txBox="1"/>
            <p:nvPr/>
          </p:nvSpPr>
          <p:spPr>
            <a:xfrm>
              <a:off x="2566251" y="1016766"/>
              <a:ext cx="2495061" cy="28204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The origin of the women's day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波形 3"/>
          <p:cNvSpPr/>
          <p:nvPr/>
        </p:nvSpPr>
        <p:spPr>
          <a:xfrm>
            <a:off x="1276219" y="1997168"/>
            <a:ext cx="1469113" cy="802421"/>
          </a:xfrm>
          <a:prstGeom prst="wave">
            <a:avLst>
              <a:gd name="adj1" fmla="val 6445"/>
              <a:gd name="adj2" fmla="val 0"/>
            </a:avLst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6" name="波形 25"/>
          <p:cNvSpPr/>
          <p:nvPr/>
        </p:nvSpPr>
        <p:spPr>
          <a:xfrm>
            <a:off x="3463374" y="1992997"/>
            <a:ext cx="1469113" cy="786479"/>
          </a:xfrm>
          <a:prstGeom prst="wave">
            <a:avLst>
              <a:gd name="adj1" fmla="val 6445"/>
              <a:gd name="adj2" fmla="val 0"/>
            </a:avLst>
          </a:prstGeom>
          <a:solidFill>
            <a:srgbClr val="E42D59"/>
          </a:solidFill>
          <a:ln>
            <a:solidFill>
              <a:srgbClr val="E4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7" name="波形 26"/>
          <p:cNvSpPr/>
          <p:nvPr/>
        </p:nvSpPr>
        <p:spPr>
          <a:xfrm>
            <a:off x="5679280" y="1992997"/>
            <a:ext cx="1469113" cy="786479"/>
          </a:xfrm>
          <a:prstGeom prst="wave">
            <a:avLst>
              <a:gd name="adj1" fmla="val 6445"/>
              <a:gd name="adj2" fmla="val 0"/>
            </a:avLst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98323" name="Rectangle 19"/>
          <p:cNvSpPr>
            <a:spLocks noChangeArrowheads="1"/>
          </p:cNvSpPr>
          <p:nvPr/>
        </p:nvSpPr>
        <p:spPr bwMode="auto">
          <a:xfrm>
            <a:off x="1616260" y="2094864"/>
            <a:ext cx="830954" cy="622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9" tIns="34279" rIns="68559" bIns="34279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芝加哥</a:t>
            </a:r>
            <a:endParaRPr lang="en-US" altLang="zh-CN" sz="1800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示威</a:t>
            </a:r>
          </a:p>
        </p:txBody>
      </p:sp>
      <p:sp>
        <p:nvSpPr>
          <p:cNvPr id="27682" name="文本框 13"/>
          <p:cNvSpPr txBox="1">
            <a:spLocks noChangeArrowheads="1"/>
          </p:cNvSpPr>
          <p:nvPr/>
        </p:nvSpPr>
        <p:spPr bwMode="auto">
          <a:xfrm>
            <a:off x="1368574" y="2994706"/>
            <a:ext cx="5970075" cy="86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59" tIns="34279" rIns="68559" bIns="3427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1909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日，美国芝加哥女工团要求男女平等权利而举行示威，次年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月在丹麦哥本哈根召开的国际第二次社会主义者妇女大会上决定，为了促进国际劳动妇女的团结和解放，以每年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日为妇女节。也叫国际妇女节。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03648" y="914900"/>
            <a:ext cx="2527803" cy="640634"/>
            <a:chOff x="2533509" y="658174"/>
            <a:chExt cx="2527803" cy="640634"/>
          </a:xfrm>
        </p:grpSpPr>
        <p:sp>
          <p:nvSpPr>
            <p:cNvPr id="16" name="文本框 37"/>
            <p:cNvSpPr txBox="1"/>
            <p:nvPr/>
          </p:nvSpPr>
          <p:spPr>
            <a:xfrm>
              <a:off x="2533509" y="658174"/>
              <a:ext cx="1741650" cy="466708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400" b="1" dirty="0">
                  <a:solidFill>
                    <a:srgbClr val="E86295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妇女节由来</a:t>
              </a:r>
            </a:p>
          </p:txBody>
        </p:sp>
        <p:sp>
          <p:nvSpPr>
            <p:cNvPr id="17" name="文本框 38"/>
            <p:cNvSpPr txBox="1"/>
            <p:nvPr/>
          </p:nvSpPr>
          <p:spPr>
            <a:xfrm>
              <a:off x="2566251" y="1016766"/>
              <a:ext cx="2495061" cy="28204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The origin of the women's day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endParaRPr>
            </a:p>
          </p:txBody>
        </p:sp>
      </p:grpSp>
      <p:sp>
        <p:nvSpPr>
          <p:cNvPr id="98324" name="Rectangle 20"/>
          <p:cNvSpPr>
            <a:spLocks noChangeArrowheads="1"/>
          </p:cNvSpPr>
          <p:nvPr/>
        </p:nvSpPr>
        <p:spPr bwMode="auto">
          <a:xfrm>
            <a:off x="3707904" y="2084728"/>
            <a:ext cx="1061787" cy="6229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9" tIns="34279" rIns="68559" bIns="34279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哥本哈根</a:t>
            </a:r>
            <a:endParaRPr lang="en-US" altLang="zh-CN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妇</a:t>
            </a:r>
            <a:r>
              <a:rPr lang="en-US" altLang="zh-CN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	</a:t>
            </a:r>
            <a:r>
              <a:rPr lang="zh-CN" altLang="en-US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女大会</a:t>
            </a:r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5750991" y="2067694"/>
            <a:ext cx="1369117" cy="623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59" tIns="34279" rIns="68559" bIns="34279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国际妇女节</a:t>
            </a:r>
            <a:endParaRPr lang="en-US" altLang="zh-CN" b="1" dirty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确立</a:t>
            </a:r>
          </a:p>
        </p:txBody>
      </p:sp>
      <p:sp>
        <p:nvSpPr>
          <p:cNvPr id="2" name="燕尾形箭头 1"/>
          <p:cNvSpPr/>
          <p:nvPr/>
        </p:nvSpPr>
        <p:spPr>
          <a:xfrm>
            <a:off x="2952024" y="2292121"/>
            <a:ext cx="304658" cy="308097"/>
          </a:xfrm>
          <a:prstGeom prst="notchedRightArrow">
            <a:avLst/>
          </a:prstGeom>
          <a:solidFill>
            <a:srgbClr val="E8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3" name="燕尾形箭头 22"/>
          <p:cNvSpPr/>
          <p:nvPr/>
        </p:nvSpPr>
        <p:spPr>
          <a:xfrm>
            <a:off x="5167930" y="2292121"/>
            <a:ext cx="304658" cy="301976"/>
          </a:xfrm>
          <a:prstGeom prst="notchedRightArrow">
            <a:avLst/>
          </a:prstGeom>
          <a:solidFill>
            <a:srgbClr val="E8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98323" grpId="0"/>
      <p:bldP spid="27682" grpId="0"/>
      <p:bldP spid="98324" grpId="0"/>
      <p:bldP spid="98325" grpId="0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1259632" y="1983126"/>
            <a:ext cx="6264696" cy="1809752"/>
          </a:xfrm>
          <a:prstGeom prst="wedgeRectCallout">
            <a:avLst>
              <a:gd name="adj1" fmla="val 20903"/>
              <a:gd name="adj2" fmla="val -56016"/>
            </a:avLst>
          </a:prstGeom>
          <a:solidFill>
            <a:schemeClr val="bg1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3" name="文本框 45"/>
          <p:cNvSpPr txBox="1">
            <a:spLocks noChangeArrowheads="1"/>
          </p:cNvSpPr>
          <p:nvPr/>
        </p:nvSpPr>
        <p:spPr bwMode="auto">
          <a:xfrm>
            <a:off x="1477659" y="2219420"/>
            <a:ext cx="582864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联合国从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1975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年国际妇女年开始庆祝国际妇女节，确认普通妇女争取平等参与社会的传统。</a:t>
            </a:r>
            <a:endParaRPr lang="en-US" altLang="zh-CN" sz="1200" dirty="0">
              <a:solidFill>
                <a:srgbClr val="969594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1997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年大会通过了一项决议，请每个国家按照自己的历史和名族传统习俗，选定一年中的某一天宣布为联合国妇女权利和世界和平日。</a:t>
            </a:r>
            <a:endParaRPr lang="en-US" altLang="zh-CN" sz="1200" dirty="0">
              <a:solidFill>
                <a:srgbClr val="969594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联合国的倡议导致为实现男女平等建立了国家法律框架，并且提高了公众对于迫切需要在各个方面提高妇女地位的认识。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03648" y="914900"/>
            <a:ext cx="2527803" cy="640634"/>
            <a:chOff x="2533509" y="658174"/>
            <a:chExt cx="2527803" cy="640634"/>
          </a:xfrm>
        </p:grpSpPr>
        <p:sp>
          <p:nvSpPr>
            <p:cNvPr id="11" name="文本框 37"/>
            <p:cNvSpPr txBox="1"/>
            <p:nvPr/>
          </p:nvSpPr>
          <p:spPr>
            <a:xfrm>
              <a:off x="2533509" y="658174"/>
              <a:ext cx="1741650" cy="466708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zh-CN" altLang="en-US" sz="2400" b="1" dirty="0">
                  <a:solidFill>
                    <a:srgbClr val="E86295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妇女节由来</a:t>
              </a:r>
            </a:p>
          </p:txBody>
        </p:sp>
        <p:sp>
          <p:nvSpPr>
            <p:cNvPr id="12" name="文本框 38"/>
            <p:cNvSpPr txBox="1"/>
            <p:nvPr/>
          </p:nvSpPr>
          <p:spPr>
            <a:xfrm>
              <a:off x="2566251" y="1016766"/>
              <a:ext cx="2495061" cy="282042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/>
            <a:p>
              <a:pPr defTabSz="96393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cs typeface="+mn-ea"/>
                  <a:sym typeface="迷你简卡通" panose="03000509000000000000" pitchFamily="65" charset="-122"/>
                </a:rPr>
                <a:t>The origin of the women's day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51400"/>
          <a:stretch>
            <a:fillRect/>
          </a:stretch>
        </p:blipFill>
        <p:spPr>
          <a:xfrm>
            <a:off x="4572000" y="849282"/>
            <a:ext cx="2304256" cy="1064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566" y="0"/>
            <a:ext cx="9227810" cy="51435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583" y="944616"/>
            <a:ext cx="2207775" cy="412946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867072" y="-419050"/>
            <a:ext cx="10551640" cy="6015136"/>
            <a:chOff x="-58516" y="509237"/>
            <a:chExt cx="8453751" cy="469541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" t="31793" r="7790" b="1953"/>
            <a:stretch>
              <a:fillRect/>
            </a:stretch>
          </p:blipFill>
          <p:spPr>
            <a:xfrm>
              <a:off x="-58516" y="2841737"/>
              <a:ext cx="8453751" cy="23629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" t="32299" r="7696" b="1447"/>
            <a:stretch>
              <a:fillRect/>
            </a:stretch>
          </p:blipFill>
          <p:spPr>
            <a:xfrm flipV="1">
              <a:off x="-30404" y="509237"/>
              <a:ext cx="8425638" cy="2363371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397655" y="2159171"/>
            <a:ext cx="434495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zh-CN" altLang="en-US" sz="6000" b="1" dirty="0">
                <a:solidFill>
                  <a:srgbClr val="E42D59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妇女节简介</a:t>
            </a:r>
            <a:endParaRPr lang="zh-CN" altLang="zh-CN" sz="6000" b="1" dirty="0">
              <a:solidFill>
                <a:srgbClr val="E42D59"/>
              </a:solidFill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29469" y="1756850"/>
            <a:ext cx="3970164" cy="402321"/>
            <a:chOff x="1667306" y="1539124"/>
            <a:chExt cx="3970164" cy="40232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1629469" y="3210722"/>
            <a:ext cx="3970164" cy="402321"/>
            <a:chOff x="1667306" y="1539124"/>
            <a:chExt cx="3970164" cy="40232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1667306" y="1539124"/>
              <a:ext cx="1564582" cy="40232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2449597" y="1539124"/>
              <a:ext cx="1564582" cy="40232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3266976" y="1539124"/>
              <a:ext cx="1564582" cy="40232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" t="29027" r="602" b="45774"/>
            <a:stretch>
              <a:fillRect/>
            </a:stretch>
          </p:blipFill>
          <p:spPr>
            <a:xfrm flipH="1">
              <a:off x="4072888" y="1539124"/>
              <a:ext cx="1564582" cy="40232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907704" y="1631779"/>
            <a:ext cx="53285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根据国务院发布的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《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全国年节及纪念日放假办法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》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第三条规定：妇女节（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3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月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8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日）属于部分公民放假的节日及纪念日，妇女放假半天。 </a:t>
            </a: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907704" y="2336569"/>
            <a:ext cx="47525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国际劳动妇女节 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(International Working Women‘s Day) 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又称“合国妇女权益和国际和平日”</a:t>
            </a:r>
            <a:r>
              <a:rPr lang="en-US" altLang="zh-CN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 </a:t>
            </a: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或“三八”妇女节。</a:t>
            </a: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749624" y="3040947"/>
            <a:ext cx="4392488" cy="29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“三八”妇女节是全世界劳动妇女团结战斗的光辉节日。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907704" y="3482161"/>
            <a:ext cx="43924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969594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在这一天，世界各大洲的妇女，不分国籍、种族、语言、文化、经济和政治的差异，共同关注妇女的人权。</a:t>
            </a:r>
          </a:p>
        </p:txBody>
      </p:sp>
      <p:sp>
        <p:nvSpPr>
          <p:cNvPr id="23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妇女节简介</a:t>
            </a:r>
          </a:p>
        </p:txBody>
      </p:sp>
      <p:sp>
        <p:nvSpPr>
          <p:cNvPr id="24" name="文本框 38"/>
          <p:cNvSpPr txBox="1"/>
          <p:nvPr/>
        </p:nvSpPr>
        <p:spPr>
          <a:xfrm>
            <a:off x="1403648" y="1233730"/>
            <a:ext cx="3089775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rPr>
              <a:t>The introduction of the women's day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+mn-ea"/>
              <a:sym typeface="迷你简卡通" panose="03000509000000000000" pitchFamily="65" charset="-122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1318182" y="1716861"/>
            <a:ext cx="517514" cy="432048"/>
          </a:xfrm>
          <a:prstGeom prst="heart">
            <a:avLst/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A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8" name="心形 27"/>
          <p:cNvSpPr/>
          <p:nvPr/>
        </p:nvSpPr>
        <p:spPr>
          <a:xfrm>
            <a:off x="1318182" y="2364506"/>
            <a:ext cx="517514" cy="432048"/>
          </a:xfrm>
          <a:prstGeom prst="heart">
            <a:avLst/>
          </a:prstGeom>
          <a:solidFill>
            <a:srgbClr val="E42D59"/>
          </a:solidFill>
          <a:ln>
            <a:solidFill>
              <a:srgbClr val="E4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B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29" name="心形 28"/>
          <p:cNvSpPr/>
          <p:nvPr/>
        </p:nvSpPr>
        <p:spPr>
          <a:xfrm>
            <a:off x="1304118" y="2965401"/>
            <a:ext cx="517514" cy="432048"/>
          </a:xfrm>
          <a:prstGeom prst="heart">
            <a:avLst/>
          </a:prstGeom>
          <a:solidFill>
            <a:srgbClr val="E86295"/>
          </a:solidFill>
          <a:ln>
            <a:solidFill>
              <a:srgbClr val="E86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C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0" name="心形 29"/>
          <p:cNvSpPr/>
          <p:nvPr/>
        </p:nvSpPr>
        <p:spPr>
          <a:xfrm>
            <a:off x="1318182" y="3566296"/>
            <a:ext cx="517514" cy="432048"/>
          </a:xfrm>
          <a:prstGeom prst="heart">
            <a:avLst/>
          </a:prstGeom>
          <a:solidFill>
            <a:srgbClr val="E42D59"/>
          </a:solidFill>
          <a:ln>
            <a:solidFill>
              <a:srgbClr val="E4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D</a:t>
            </a:r>
            <a:endParaRPr lang="zh-CN" altLang="en-US" dirty="0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12" y="1907903"/>
            <a:ext cx="3168098" cy="3168098"/>
          </a:xfrm>
          <a:prstGeom prst="rect">
            <a:avLst/>
          </a:prstGeom>
        </p:spPr>
      </p:pic>
      <p:sp>
        <p:nvSpPr>
          <p:cNvPr id="32" name="任意多边形 31"/>
          <p:cNvSpPr/>
          <p:nvPr/>
        </p:nvSpPr>
        <p:spPr>
          <a:xfrm>
            <a:off x="1842964" y="2184355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842964" y="2871689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842964" y="3367878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1862014" y="4017692"/>
            <a:ext cx="4641708" cy="5914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2"/>
          <p:cNvGrpSpPr/>
          <p:nvPr/>
        </p:nvGrpSpPr>
        <p:grpSpPr>
          <a:xfrm>
            <a:off x="1400597" y="1697217"/>
            <a:ext cx="4411109" cy="913722"/>
            <a:chOff x="6987001" y="1261270"/>
            <a:chExt cx="5881478" cy="1218296"/>
          </a:xfrm>
        </p:grpSpPr>
        <p:sp>
          <p:nvSpPr>
            <p:cNvPr id="24" name="矩形 23"/>
            <p:cNvSpPr/>
            <p:nvPr/>
          </p:nvSpPr>
          <p:spPr>
            <a:xfrm>
              <a:off x="7006640" y="1765525"/>
              <a:ext cx="5861839" cy="71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近几十年来，联合国的四次全球性会议加强了国际妇女运动，随着国际妇女运动的成长，妇女节取得了全球性的意义。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987001" y="1261270"/>
              <a:ext cx="2597486" cy="436957"/>
            </a:xfrm>
            <a:prstGeom prst="rect">
              <a:avLst/>
            </a:prstGeom>
            <a:solidFill>
              <a:srgbClr val="E42D59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国际妇女运动</a:t>
              </a:r>
            </a:p>
          </p:txBody>
        </p:sp>
      </p:grpSp>
      <p:grpSp>
        <p:nvGrpSpPr>
          <p:cNvPr id="13" name="组合 25"/>
          <p:cNvGrpSpPr/>
          <p:nvPr/>
        </p:nvGrpSpPr>
        <p:grpSpPr>
          <a:xfrm>
            <a:off x="1400597" y="2764475"/>
            <a:ext cx="4396379" cy="1143307"/>
            <a:chOff x="7014778" y="1197268"/>
            <a:chExt cx="5861839" cy="1524408"/>
          </a:xfrm>
        </p:grpSpPr>
        <p:sp>
          <p:nvSpPr>
            <p:cNvPr id="27" name="矩形 26"/>
            <p:cNvSpPr/>
            <p:nvPr/>
          </p:nvSpPr>
          <p:spPr>
            <a:xfrm>
              <a:off x="7014778" y="1712170"/>
              <a:ext cx="5861839" cy="1009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这些进展使国际妇女节成为团结一致、协调努力要求归还妇女权利和参与政治、经济和社会生活的权利的日子。 妇女节是国际妇女斗争的纪念日。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040382" y="1197268"/>
              <a:ext cx="2552244" cy="436957"/>
            </a:xfrm>
            <a:prstGeom prst="rect">
              <a:avLst/>
            </a:prstGeom>
            <a:solidFill>
              <a:srgbClr val="FF6889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迷你简卡通" panose="03000509000000000000" pitchFamily="65" charset="-122"/>
                </a:rPr>
                <a:t>国际妇女斗争纪念日</a:t>
              </a:r>
            </a:p>
          </p:txBody>
        </p:sp>
      </p:grpSp>
      <p:sp>
        <p:nvSpPr>
          <p:cNvPr id="29" name="文本框 37"/>
          <p:cNvSpPr txBox="1"/>
          <p:nvPr/>
        </p:nvSpPr>
        <p:spPr>
          <a:xfrm>
            <a:off x="1318182" y="850003"/>
            <a:ext cx="1741650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>
            <a:defPPr>
              <a:defRPr lang="zh-CN"/>
            </a:defPPr>
            <a:lvl1pPr defTabSz="963930">
              <a:defRPr sz="2400" b="1">
                <a:solidFill>
                  <a:srgbClr val="E86295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  <a:sym typeface="迷你简卡通" panose="03000509000000000000" pitchFamily="65" charset="-122"/>
              </a:rPr>
              <a:t>妇女节简介</a:t>
            </a:r>
          </a:p>
        </p:txBody>
      </p:sp>
      <p:sp>
        <p:nvSpPr>
          <p:cNvPr id="30" name="文本框 38"/>
          <p:cNvSpPr txBox="1"/>
          <p:nvPr/>
        </p:nvSpPr>
        <p:spPr>
          <a:xfrm>
            <a:off x="1403648" y="1233730"/>
            <a:ext cx="3089775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cs typeface="+mn-ea"/>
                <a:sym typeface="迷你简卡通" panose="03000509000000000000" pitchFamily="65" charset="-122"/>
              </a:rPr>
              <a:t>The introduction of the women's day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  <a:cs typeface="+mn-ea"/>
              <a:sym typeface="迷你简卡通" panose="03000509000000000000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4"/>
          <a:stretch>
            <a:fillRect/>
          </a:stretch>
        </p:blipFill>
        <p:spPr>
          <a:xfrm>
            <a:off x="5076056" y="1272917"/>
            <a:ext cx="3034327" cy="2616079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1337257" y="2592152"/>
            <a:ext cx="4026831" cy="11508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318182" y="3938084"/>
            <a:ext cx="4026831" cy="115081"/>
          </a:xfrm>
          <a:custGeom>
            <a:avLst/>
            <a:gdLst>
              <a:gd name="connsiteX0" fmla="*/ 0 w 3267075"/>
              <a:gd name="connsiteY0" fmla="*/ 9549 h 104818"/>
              <a:gd name="connsiteX1" fmla="*/ 304800 w 3267075"/>
              <a:gd name="connsiteY1" fmla="*/ 85749 h 104818"/>
              <a:gd name="connsiteX2" fmla="*/ 523875 w 3267075"/>
              <a:gd name="connsiteY2" fmla="*/ 24 h 104818"/>
              <a:gd name="connsiteX3" fmla="*/ 752475 w 3267075"/>
              <a:gd name="connsiteY3" fmla="*/ 76224 h 104818"/>
              <a:gd name="connsiteX4" fmla="*/ 990600 w 3267075"/>
              <a:gd name="connsiteY4" fmla="*/ 19074 h 104818"/>
              <a:gd name="connsiteX5" fmla="*/ 1352550 w 3267075"/>
              <a:gd name="connsiteY5" fmla="*/ 95274 h 104818"/>
              <a:gd name="connsiteX6" fmla="*/ 1543050 w 3267075"/>
              <a:gd name="connsiteY6" fmla="*/ 9549 h 104818"/>
              <a:gd name="connsiteX7" fmla="*/ 1952625 w 3267075"/>
              <a:gd name="connsiteY7" fmla="*/ 104799 h 104818"/>
              <a:gd name="connsiteX8" fmla="*/ 2190750 w 3267075"/>
              <a:gd name="connsiteY8" fmla="*/ 24 h 104818"/>
              <a:gd name="connsiteX9" fmla="*/ 2552700 w 3267075"/>
              <a:gd name="connsiteY9" fmla="*/ 95274 h 104818"/>
              <a:gd name="connsiteX10" fmla="*/ 2762250 w 3267075"/>
              <a:gd name="connsiteY10" fmla="*/ 9549 h 104818"/>
              <a:gd name="connsiteX11" fmla="*/ 3019425 w 3267075"/>
              <a:gd name="connsiteY11" fmla="*/ 95274 h 104818"/>
              <a:gd name="connsiteX12" fmla="*/ 3267075 w 3267075"/>
              <a:gd name="connsiteY12" fmla="*/ 38124 h 1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075" h="104818">
                <a:moveTo>
                  <a:pt x="0" y="9549"/>
                </a:moveTo>
                <a:cubicBezTo>
                  <a:pt x="108744" y="48442"/>
                  <a:pt x="217488" y="87336"/>
                  <a:pt x="304800" y="85749"/>
                </a:cubicBezTo>
                <a:cubicBezTo>
                  <a:pt x="392112" y="84162"/>
                  <a:pt x="449263" y="1611"/>
                  <a:pt x="523875" y="24"/>
                </a:cubicBezTo>
                <a:cubicBezTo>
                  <a:pt x="598487" y="-1563"/>
                  <a:pt x="674688" y="73049"/>
                  <a:pt x="752475" y="76224"/>
                </a:cubicBezTo>
                <a:cubicBezTo>
                  <a:pt x="830262" y="79399"/>
                  <a:pt x="890588" y="15899"/>
                  <a:pt x="990600" y="19074"/>
                </a:cubicBezTo>
                <a:cubicBezTo>
                  <a:pt x="1090612" y="22249"/>
                  <a:pt x="1260475" y="96862"/>
                  <a:pt x="1352550" y="95274"/>
                </a:cubicBezTo>
                <a:cubicBezTo>
                  <a:pt x="1444625" y="93687"/>
                  <a:pt x="1443038" y="7962"/>
                  <a:pt x="1543050" y="9549"/>
                </a:cubicBezTo>
                <a:cubicBezTo>
                  <a:pt x="1643062" y="11136"/>
                  <a:pt x="1844675" y="106387"/>
                  <a:pt x="1952625" y="104799"/>
                </a:cubicBezTo>
                <a:cubicBezTo>
                  <a:pt x="2060575" y="103212"/>
                  <a:pt x="2090738" y="1611"/>
                  <a:pt x="2190750" y="24"/>
                </a:cubicBezTo>
                <a:cubicBezTo>
                  <a:pt x="2290762" y="-1563"/>
                  <a:pt x="2457450" y="93687"/>
                  <a:pt x="2552700" y="95274"/>
                </a:cubicBezTo>
                <a:cubicBezTo>
                  <a:pt x="2647950" y="96861"/>
                  <a:pt x="2684463" y="9549"/>
                  <a:pt x="2762250" y="9549"/>
                </a:cubicBezTo>
                <a:cubicBezTo>
                  <a:pt x="2840037" y="9549"/>
                  <a:pt x="2935288" y="90512"/>
                  <a:pt x="3019425" y="95274"/>
                </a:cubicBezTo>
                <a:cubicBezTo>
                  <a:pt x="3103562" y="100036"/>
                  <a:pt x="3185318" y="69080"/>
                  <a:pt x="3267075" y="38124"/>
                </a:cubicBezTo>
              </a:path>
            </a:pathLst>
          </a:custGeom>
          <a:noFill/>
          <a:ln w="19050">
            <a:solidFill>
              <a:srgbClr val="F5B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迷你简卡通" panose="03000509000000000000" pitchFamily="65" charset="-122"/>
              <a:ea typeface="迷你简卡通" panose="03000509000000000000" pitchFamily="65" charset="-122"/>
              <a:sym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Office 主题​​">
  <a:themeElements>
    <a:clrScheme name="自定义 13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E66C7D"/>
      </a:accent1>
      <a:accent2>
        <a:srgbClr val="58ACA8"/>
      </a:accent2>
      <a:accent3>
        <a:srgbClr val="E66C7D"/>
      </a:accent3>
      <a:accent4>
        <a:srgbClr val="58ACA8"/>
      </a:accent4>
      <a:accent5>
        <a:srgbClr val="E66C7D"/>
      </a:accent5>
      <a:accent6>
        <a:srgbClr val="58ACA8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全屏显示(16:9)</PresentationFormat>
  <Paragraphs>131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迷你简卡通</vt:lpstr>
      <vt:lpstr>微软雅黑</vt:lpstr>
      <vt:lpstr>Arial</vt:lpstr>
      <vt:lpstr>Calibri</vt:lpstr>
      <vt:lpstr>Calibri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43</cp:revision>
  <dcterms:created xsi:type="dcterms:W3CDTF">2018-03-01T02:34:00Z</dcterms:created>
  <dcterms:modified xsi:type="dcterms:W3CDTF">2021-01-06T08:57:55Z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