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7"/>
  </p:notesMasterIdLst>
  <p:sldIdLst>
    <p:sldId id="287" r:id="rId2"/>
    <p:sldId id="261" r:id="rId3"/>
    <p:sldId id="262" r:id="rId4"/>
    <p:sldId id="268" r:id="rId5"/>
    <p:sldId id="269" r:id="rId6"/>
    <p:sldId id="270" r:id="rId7"/>
    <p:sldId id="271" r:id="rId8"/>
    <p:sldId id="272" r:id="rId9"/>
    <p:sldId id="273" r:id="rId10"/>
    <p:sldId id="264" r:id="rId11"/>
    <p:sldId id="274" r:id="rId12"/>
    <p:sldId id="275" r:id="rId13"/>
    <p:sldId id="277" r:id="rId14"/>
    <p:sldId id="276" r:id="rId15"/>
    <p:sldId id="285" r:id="rId16"/>
    <p:sldId id="286" r:id="rId17"/>
    <p:sldId id="265" r:id="rId18"/>
    <p:sldId id="281" r:id="rId19"/>
    <p:sldId id="282" r:id="rId20"/>
    <p:sldId id="283" r:id="rId21"/>
    <p:sldId id="266" r:id="rId22"/>
    <p:sldId id="278" r:id="rId23"/>
    <p:sldId id="279" r:id="rId24"/>
    <p:sldId id="280" r:id="rId25"/>
    <p:sldId id="267" r:id="rId26"/>
  </p:sldIdLst>
  <p:sldSz cx="12192000" cy="6858000"/>
  <p:notesSz cx="6858000" cy="9144000"/>
  <p:custDataLst>
    <p:tags r:id="rId28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04513"/>
    <a:srgbClr val="F6B21A"/>
    <a:srgbClr val="E6E6E6"/>
    <a:srgbClr val="E43318"/>
    <a:srgbClr val="F7ECDA"/>
    <a:srgbClr val="E33018"/>
    <a:srgbClr val="CF4816"/>
    <a:srgbClr val="D1481B"/>
    <a:srgbClr val="F4E7CF"/>
    <a:srgbClr val="FF94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51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EA879E-DE60-4286-8251-46F04BB93D9A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316085-2AAC-4253-86F2-CC1C890A60D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316085-2AAC-4253-86F2-CC1C890A60D2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316085-2AAC-4253-86F2-CC1C890A60D2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316085-2AAC-4253-86F2-CC1C890A60D2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316085-2AAC-4253-86F2-CC1C890A60D2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316085-2AAC-4253-86F2-CC1C890A60D2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316085-2AAC-4253-86F2-CC1C890A60D2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316085-2AAC-4253-86F2-CC1C890A60D2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316085-2AAC-4253-86F2-CC1C890A60D2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316085-2AAC-4253-86F2-CC1C890A60D2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316085-2AAC-4253-86F2-CC1C890A60D2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316085-2AAC-4253-86F2-CC1C890A60D2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316085-2AAC-4253-86F2-CC1C890A60D2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316085-2AAC-4253-86F2-CC1C890A60D2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316085-2AAC-4253-86F2-CC1C890A60D2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316085-2AAC-4253-86F2-CC1C890A60D2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316085-2AAC-4253-86F2-CC1C890A60D2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316085-2AAC-4253-86F2-CC1C890A60D2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316085-2AAC-4253-86F2-CC1C890A60D2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316085-2AAC-4253-86F2-CC1C890A60D2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316085-2AAC-4253-86F2-CC1C890A60D2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316085-2AAC-4253-86F2-CC1C890A60D2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316085-2AAC-4253-86F2-CC1C890A60D2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316085-2AAC-4253-86F2-CC1C890A60D2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316085-2AAC-4253-86F2-CC1C890A60D2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316085-2AAC-4253-86F2-CC1C890A60D2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-12430" y="0"/>
            <a:ext cx="12253592" cy="7303778"/>
            <a:chOff x="-12430" y="0"/>
            <a:chExt cx="12253592" cy="7303778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4" name="矩形 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7ECDA">
                <a:alpha val="6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矩形 4"/>
            <p:cNvSpPr/>
            <p:nvPr/>
          </p:nvSpPr>
          <p:spPr>
            <a:xfrm>
              <a:off x="442452" y="353961"/>
              <a:ext cx="11356258" cy="6076336"/>
            </a:xfrm>
            <a:prstGeom prst="rect">
              <a:avLst/>
            </a:prstGeom>
            <a:noFill/>
            <a:ln w="28575">
              <a:solidFill>
                <a:srgbClr val="D045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12430" y="0"/>
              <a:ext cx="3647282" cy="3647282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170166" y="4097793"/>
              <a:ext cx="3070996" cy="3205985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1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95AE72EB-37D8-451A-81FA-BEEB53D49FA0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2021/1/6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2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 smtClean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3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EA486A77-2950-412E-A85B-8EA9D12E8FE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r>
              <a:rPr lang="en-US" altLang="zh-CN" sz="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ibaotu.com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4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10" Type="http://schemas.openxmlformats.org/officeDocument/2006/relationships/image" Target="../media/image8.png"/><Relationship Id="rId4" Type="http://schemas.openxmlformats.org/officeDocument/2006/relationships/image" Target="../media/image1.jpe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9.pn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jpe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35.jpeg"/><Relationship Id="rId4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3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1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4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10" Type="http://schemas.openxmlformats.org/officeDocument/2006/relationships/image" Target="../media/image8.png"/><Relationship Id="rId4" Type="http://schemas.openxmlformats.org/officeDocument/2006/relationships/image" Target="../media/image1.jpeg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6.png"/><Relationship Id="rId5" Type="http://schemas.openxmlformats.org/officeDocument/2006/relationships/image" Target="../media/image17.jpe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jpe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hidden="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306925" cy="6858000"/>
          </a:xfrm>
          <a:prstGeom prst="rect">
            <a:avLst/>
          </a:prstGeom>
        </p:spPr>
      </p:pic>
      <p:grpSp>
        <p:nvGrpSpPr>
          <p:cNvPr id="32" name="组合 31"/>
          <p:cNvGrpSpPr/>
          <p:nvPr/>
        </p:nvGrpSpPr>
        <p:grpSpPr>
          <a:xfrm>
            <a:off x="-12430" y="0"/>
            <a:ext cx="12253592" cy="7303778"/>
            <a:chOff x="-12430" y="0"/>
            <a:chExt cx="12253592" cy="7303778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2" name="矩形 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7ECDA">
                <a:alpha val="6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/>
          </p:nvSpPr>
          <p:spPr>
            <a:xfrm>
              <a:off x="442452" y="353961"/>
              <a:ext cx="11356258" cy="6076336"/>
            </a:xfrm>
            <a:prstGeom prst="rect">
              <a:avLst/>
            </a:prstGeom>
            <a:noFill/>
            <a:ln w="28575">
              <a:solidFill>
                <a:srgbClr val="D045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7" name="图片 2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12430" y="0"/>
              <a:ext cx="3647282" cy="3647282"/>
            </a:xfrm>
            <a:prstGeom prst="rect">
              <a:avLst/>
            </a:prstGeom>
          </p:spPr>
        </p:pic>
        <p:pic>
          <p:nvPicPr>
            <p:cNvPr id="23" name="图片 2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170166" y="4097793"/>
              <a:ext cx="3070996" cy="3205985"/>
            </a:xfrm>
            <a:prstGeom prst="rect">
              <a:avLst/>
            </a:prstGeom>
          </p:spPr>
        </p:pic>
      </p:grpSp>
      <p:sp>
        <p:nvSpPr>
          <p:cNvPr id="6" name="文本框 5"/>
          <p:cNvSpPr txBox="1"/>
          <p:nvPr/>
        </p:nvSpPr>
        <p:spPr>
          <a:xfrm>
            <a:off x="3796932" y="2274351"/>
            <a:ext cx="68807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200" dirty="0">
                <a:solidFill>
                  <a:srgbClr val="CF4816">
                    <a:alpha val="76000"/>
                  </a:srgb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HAPPY  THANKSGIVING  DAY</a:t>
            </a:r>
            <a:endParaRPr lang="zh-CN" altLang="en-US" sz="2200" dirty="0">
              <a:solidFill>
                <a:srgbClr val="CF4816">
                  <a:alpha val="76000"/>
                </a:srgbClr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408310" y="2465440"/>
            <a:ext cx="53753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9600" dirty="0">
                <a:solidFill>
                  <a:srgbClr val="D04513"/>
                </a:solidFill>
                <a:latin typeface="中山行书百年纪念版" panose="02010609000101010101" pitchFamily="49" charset="-122"/>
                <a:ea typeface="中山行书百年纪念版" panose="02010609000101010101" pitchFamily="49" charset="-122"/>
              </a:rPr>
              <a:t>感 恩 节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5475929" y="4760743"/>
            <a:ext cx="1188639" cy="275590"/>
          </a:xfrm>
          <a:prstGeom prst="rect">
            <a:avLst/>
          </a:prstGeom>
          <a:noFill/>
          <a:ln>
            <a:solidFill>
              <a:srgbClr val="D04513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1200">
                <a:latin typeface="宋体" panose="02010600030101010101" pitchFamily="2" charset="-122"/>
                <a:ea typeface="宋体" panose="02010600030101010101" pitchFamily="2" charset="-122"/>
              </a:rPr>
              <a:t>主讲：</a:t>
            </a:r>
            <a:r>
              <a:rPr lang="en-US" altLang="zh-CN" sz="1200">
                <a:latin typeface="宋体" panose="02010600030101010101" pitchFamily="2" charset="-122"/>
                <a:ea typeface="宋体" panose="02010600030101010101" pitchFamily="2" charset="-122"/>
              </a:rPr>
              <a:t>xiazaii</a:t>
            </a:r>
            <a:endParaRPr lang="zh-CN" altLang="en-US" sz="12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660"/>
          <a:stretch>
            <a:fillRect/>
          </a:stretch>
        </p:blipFill>
        <p:spPr>
          <a:xfrm rot="11100704">
            <a:off x="6227746" y="1263482"/>
            <a:ext cx="1686762" cy="731029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88" t="47326" b="6081"/>
          <a:stretch>
            <a:fillRect/>
          </a:stretch>
        </p:blipFill>
        <p:spPr>
          <a:xfrm rot="1340311">
            <a:off x="3461680" y="1677589"/>
            <a:ext cx="709000" cy="69969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88" t="47326" b="6081"/>
          <a:stretch>
            <a:fillRect/>
          </a:stretch>
        </p:blipFill>
        <p:spPr>
          <a:xfrm rot="20500353">
            <a:off x="5139592" y="1153609"/>
            <a:ext cx="463308" cy="457227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371246" y="1520065"/>
            <a:ext cx="1195748" cy="664800"/>
          </a:xfrm>
          <a:prstGeom prst="rect">
            <a:avLst/>
          </a:prstGeom>
        </p:spPr>
      </p:pic>
      <p:sp>
        <p:nvSpPr>
          <p:cNvPr id="29" name="矩形 28"/>
          <p:cNvSpPr/>
          <p:nvPr/>
        </p:nvSpPr>
        <p:spPr>
          <a:xfrm>
            <a:off x="4693517" y="4107216"/>
            <a:ext cx="2804967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700" dirty="0">
                <a:solidFill>
                  <a:schemeClr val="bg1">
                    <a:lumMod val="65000"/>
                  </a:schemeClr>
                </a:solidFill>
              </a:rPr>
              <a:t>The Gregorian calendar, the fourth Thursday in November, is Thanksgiving (Thanksgiving Day). It was a holiday in the United States and Canada, originally created by the American people</a:t>
            </a:r>
            <a:endParaRPr lang="zh-CN" altLang="en-US" sz="7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/>
      <p:bldP spid="7" grpId="0" bldLvl="0" animBg="1"/>
      <p:bldP spid="2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5458798" y="2964386"/>
            <a:ext cx="3117851" cy="857927"/>
            <a:chOff x="5458798" y="2964386"/>
            <a:chExt cx="3117851" cy="857927"/>
          </a:xfrm>
        </p:grpSpPr>
        <p:sp>
          <p:nvSpPr>
            <p:cNvPr id="3" name="文本框 6"/>
            <p:cNvSpPr txBox="1">
              <a:spLocks noChangeArrowheads="1"/>
            </p:cNvSpPr>
            <p:nvPr/>
          </p:nvSpPr>
          <p:spPr bwMode="auto">
            <a:xfrm>
              <a:off x="5458798" y="2964386"/>
              <a:ext cx="2326278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9pPr>
            </a:lstStyle>
            <a:p>
              <a:pPr defTabSz="51435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4000" dirty="0">
                  <a:solidFill>
                    <a:srgbClr val="D04513"/>
                  </a:solidFill>
                  <a:latin typeface="中山行书百年纪念版" panose="02010609000101010101" pitchFamily="49" charset="-122"/>
                  <a:ea typeface="中山行书百年纪念版" panose="02010609000101010101" pitchFamily="49" charset="-122"/>
                </a:rPr>
                <a:t>风俗习惯</a:t>
              </a:r>
              <a:endParaRPr lang="en-US" altLang="zh-CN" sz="4000" dirty="0">
                <a:solidFill>
                  <a:srgbClr val="D04513"/>
                </a:solidFill>
                <a:latin typeface="中山行书百年纪念版" panose="02010609000101010101" pitchFamily="49" charset="-122"/>
                <a:ea typeface="中山行书百年纪念版" panose="02010609000101010101" pitchFamily="49" charset="-122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5483305" y="3522231"/>
              <a:ext cx="3093344" cy="3000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900" dirty="0">
                  <a:solidFill>
                    <a:schemeClr val="bg1">
                      <a:lumMod val="50000"/>
                    </a:schemeClr>
                  </a:solidFill>
                </a:rPr>
                <a:t>Lorem ipsum dolor sit </a:t>
              </a:r>
              <a:r>
                <a:rPr lang="en-US" altLang="zh-CN" sz="900" dirty="0" err="1">
                  <a:solidFill>
                    <a:schemeClr val="bg1">
                      <a:lumMod val="50000"/>
                    </a:schemeClr>
                  </a:solidFill>
                </a:rPr>
                <a:t>amet</a:t>
              </a:r>
              <a:r>
                <a:rPr lang="en-US" altLang="zh-CN" sz="900" dirty="0">
                  <a:solidFill>
                    <a:schemeClr val="bg1">
                      <a:lumMod val="50000"/>
                    </a:schemeClr>
                  </a:solidFill>
                </a:rPr>
                <a:t>, </a:t>
              </a:r>
              <a:r>
                <a:rPr lang="en-US" altLang="zh-CN" sz="900" dirty="0" err="1">
                  <a:solidFill>
                    <a:schemeClr val="bg1">
                      <a:lumMod val="50000"/>
                    </a:schemeClr>
                  </a:solidFill>
                </a:rPr>
                <a:t>consectetuer</a:t>
              </a:r>
              <a:r>
                <a:rPr lang="en-US" altLang="zh-CN" sz="90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en-US" altLang="zh-CN" sz="900" dirty="0" err="1">
                  <a:solidFill>
                    <a:schemeClr val="bg1">
                      <a:lumMod val="50000"/>
                    </a:schemeClr>
                  </a:solidFill>
                </a:rPr>
                <a:t>adipiscing</a:t>
              </a:r>
              <a:r>
                <a:rPr lang="en-US" altLang="zh-CN" sz="90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en-US" altLang="zh-CN" sz="900" dirty="0" err="1">
                  <a:solidFill>
                    <a:schemeClr val="bg1">
                      <a:lumMod val="50000"/>
                    </a:schemeClr>
                  </a:solidFill>
                </a:rPr>
                <a:t>elit</a:t>
              </a:r>
              <a:endParaRPr lang="zh-CN" altLang="en-US" sz="9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3862106" y="2476551"/>
            <a:ext cx="2062444" cy="1423294"/>
            <a:chOff x="3862106" y="2476551"/>
            <a:chExt cx="2062444" cy="1423294"/>
          </a:xfrm>
        </p:grpSpPr>
        <p:sp>
          <p:nvSpPr>
            <p:cNvPr id="4" name="文本框 3"/>
            <p:cNvSpPr txBox="1"/>
            <p:nvPr/>
          </p:nvSpPr>
          <p:spPr>
            <a:xfrm>
              <a:off x="3910705" y="2774188"/>
              <a:ext cx="201384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/>
              <a:r>
                <a:rPr lang="en-US" altLang="zh-CN" sz="6000" dirty="0">
                  <a:solidFill>
                    <a:prstClr val="black"/>
                  </a:solidFill>
                  <a:latin typeface="MV Boli" panose="02000500030200090000" pitchFamily="2" charset="0"/>
                  <a:ea typeface="郑庆科黄油体Regular" panose="02000603000000000000" pitchFamily="2" charset="-122"/>
                  <a:cs typeface="MV Boli" panose="02000500030200090000" pitchFamily="2" charset="0"/>
                </a:rPr>
                <a:t>02</a:t>
              </a:r>
              <a:endParaRPr lang="zh-CN" altLang="en-US" sz="6000" dirty="0">
                <a:solidFill>
                  <a:prstClr val="black"/>
                </a:solidFill>
                <a:latin typeface="MV Boli" panose="02000500030200090000" pitchFamily="2" charset="0"/>
                <a:ea typeface="郑庆科黄油体Regular" panose="02000603000000000000" pitchFamily="2" charset="-122"/>
                <a:cs typeface="MV Boli" panose="02000500030200090000" pitchFamily="2" charset="0"/>
              </a:endParaRPr>
            </a:p>
          </p:txBody>
        </p:sp>
        <p:sp>
          <p:nvSpPr>
            <p:cNvPr id="6" name="椭圆 5"/>
            <p:cNvSpPr/>
            <p:nvPr/>
          </p:nvSpPr>
          <p:spPr>
            <a:xfrm>
              <a:off x="3862106" y="2476551"/>
              <a:ext cx="1423294" cy="1423294"/>
            </a:xfrm>
            <a:prstGeom prst="ellipse">
              <a:avLst/>
            </a:prstGeom>
            <a:noFill/>
            <a:ln w="19050">
              <a:solidFill>
                <a:srgbClr val="D045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4229" y="2419129"/>
            <a:ext cx="1195748" cy="664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210277" y="1601983"/>
            <a:ext cx="5427435" cy="21605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120000"/>
              </a:lnSpc>
            </a:pPr>
            <a:r>
              <a:rPr lang="zh-CN" altLang="en-US" sz="16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</a:rPr>
              <a:t>美国、加拿大</a:t>
            </a:r>
          </a:p>
          <a:p>
            <a:pPr defTabSz="914400">
              <a:lnSpc>
                <a:spcPct val="120000"/>
              </a:lnSpc>
            </a:pPr>
            <a:r>
              <a:rPr lang="zh-CN" altLang="en-US" sz="16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</a:rPr>
              <a:t>在风俗习惯上，美国和加拿大基本一致，食俗有：吃烤火鸡、南瓜饼、红莓苔子果酱、甜山芋、玉蜀黍；活动有：玩蔓越桔竞赛、玉米游戏、南瓜赛跑；举行化装游行、戏剧表演或体育比赛等集体活动，并有相应的假期</a:t>
            </a:r>
            <a:r>
              <a:rPr lang="en-US" altLang="zh-CN" sz="16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</a:rPr>
              <a:t>2</a:t>
            </a:r>
            <a:r>
              <a:rPr lang="zh-CN" altLang="en-US" sz="16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</a:rPr>
              <a:t>天，在远方的人们都会回家与亲人团聚。现在还形成了豁免火鸡、黑色星期五购物等习惯。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5724525" y="727715"/>
            <a:ext cx="2533860" cy="788527"/>
            <a:chOff x="983068" y="3327916"/>
            <a:chExt cx="2533860" cy="788527"/>
          </a:xfrm>
        </p:grpSpPr>
        <p:sp>
          <p:nvSpPr>
            <p:cNvPr id="4" name="矩形 3"/>
            <p:cNvSpPr/>
            <p:nvPr/>
          </p:nvSpPr>
          <p:spPr>
            <a:xfrm>
              <a:off x="2043448" y="3327916"/>
              <a:ext cx="147348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400" dirty="0">
                  <a:latin typeface="中山行书百年纪念版" panose="02010609000101010101" pitchFamily="49" charset="-122"/>
                  <a:ea typeface="中山行书百年纪念版" panose="02010609000101010101" pitchFamily="49" charset="-122"/>
                </a:rPr>
                <a:t>区域共性</a:t>
              </a:r>
            </a:p>
          </p:txBody>
        </p:sp>
        <p:pic>
          <p:nvPicPr>
            <p:cNvPr id="5" name="图片 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6660"/>
            <a:stretch>
              <a:fillRect/>
            </a:stretch>
          </p:blipFill>
          <p:spPr>
            <a:xfrm rot="11100704">
              <a:off x="983068" y="3385414"/>
              <a:ext cx="1686762" cy="731029"/>
            </a:xfrm>
            <a:prstGeom prst="rect">
              <a:avLst/>
            </a:prstGeom>
          </p:spPr>
        </p:pic>
      </p:grpSp>
      <p:sp>
        <p:nvSpPr>
          <p:cNvPr id="6" name="矩形 5"/>
          <p:cNvSpPr/>
          <p:nvPr/>
        </p:nvSpPr>
        <p:spPr>
          <a:xfrm>
            <a:off x="3860140" y="510943"/>
            <a:ext cx="2331087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4400" dirty="0">
                <a:solidFill>
                  <a:srgbClr val="D04513"/>
                </a:solidFill>
                <a:latin typeface="Edwardian Script ITC" panose="030303020407070D0804" pitchFamily="66" charset="0"/>
                <a:ea typeface="宋体" panose="02010600030101010101" pitchFamily="2" charset="-122"/>
              </a:rPr>
              <a:t>Thanksgiving</a:t>
            </a:r>
            <a:endParaRPr lang="zh-CN" altLang="en-US" sz="4400" dirty="0">
              <a:solidFill>
                <a:srgbClr val="D04513"/>
              </a:solidFill>
              <a:latin typeface="Edwardian Script ITC" panose="030303020407070D0804" pitchFamily="66" charset="0"/>
              <a:ea typeface="宋体" panose="02010600030101010101" pitchFamily="2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55" y="1721874"/>
            <a:ext cx="5303015" cy="36261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8110" y="3844350"/>
            <a:ext cx="2407477" cy="14846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8431" y="3844350"/>
            <a:ext cx="2226919" cy="14846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464194" y="5103392"/>
            <a:ext cx="5365147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120000"/>
              </a:lnSpc>
            </a:pPr>
            <a:r>
              <a:rPr lang="zh-CN" altLang="en-US" sz="16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</a:rPr>
              <a:t>感恩节的晚宴是美国人一年中很重视的一餐。这一餐</a:t>
            </a:r>
          </a:p>
          <a:p>
            <a:pPr defTabSz="914400">
              <a:lnSpc>
                <a:spcPct val="120000"/>
              </a:lnSpc>
            </a:pPr>
            <a:r>
              <a:rPr lang="zh-CN" altLang="en-US" sz="16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</a:rPr>
              <a:t>的食物非常之丰富。在餐桌上，火鸡和南瓜饼都是必备的。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5756773" y="680146"/>
            <a:ext cx="1889453" cy="788527"/>
            <a:chOff x="983068" y="3327916"/>
            <a:chExt cx="1889453" cy="788527"/>
          </a:xfrm>
        </p:grpSpPr>
        <p:sp>
          <p:nvSpPr>
            <p:cNvPr id="4" name="矩形 3"/>
            <p:cNvSpPr/>
            <p:nvPr/>
          </p:nvSpPr>
          <p:spPr>
            <a:xfrm>
              <a:off x="2043448" y="3327916"/>
              <a:ext cx="82907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400" dirty="0">
                  <a:latin typeface="中山行书百年纪念版" panose="02010609000101010101" pitchFamily="49" charset="-122"/>
                  <a:ea typeface="中山行书百年纪念版" panose="02010609000101010101" pitchFamily="49" charset="-122"/>
                </a:rPr>
                <a:t>晚餐</a:t>
              </a:r>
            </a:p>
          </p:txBody>
        </p:sp>
        <p:pic>
          <p:nvPicPr>
            <p:cNvPr id="5" name="图片 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6660"/>
            <a:stretch>
              <a:fillRect/>
            </a:stretch>
          </p:blipFill>
          <p:spPr>
            <a:xfrm rot="11100704">
              <a:off x="983068" y="3385414"/>
              <a:ext cx="1686762" cy="731029"/>
            </a:xfrm>
            <a:prstGeom prst="rect">
              <a:avLst/>
            </a:prstGeom>
          </p:spPr>
        </p:pic>
      </p:grpSp>
      <p:sp>
        <p:nvSpPr>
          <p:cNvPr id="6" name="矩形 5"/>
          <p:cNvSpPr/>
          <p:nvPr/>
        </p:nvSpPr>
        <p:spPr>
          <a:xfrm>
            <a:off x="3892388" y="463374"/>
            <a:ext cx="2331087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4400" dirty="0">
                <a:solidFill>
                  <a:srgbClr val="D04513"/>
                </a:solidFill>
                <a:latin typeface="Edwardian Script ITC" panose="030303020407070D0804" pitchFamily="66" charset="0"/>
                <a:ea typeface="宋体" panose="02010600030101010101" pitchFamily="2" charset="-122"/>
              </a:rPr>
              <a:t>Thanksgiving</a:t>
            </a:r>
            <a:endParaRPr lang="zh-CN" altLang="en-US" sz="4400" dirty="0">
              <a:solidFill>
                <a:srgbClr val="D04513"/>
              </a:solidFill>
              <a:latin typeface="Edwardian Script ITC" panose="030303020407070D0804" pitchFamily="66" charset="0"/>
              <a:ea typeface="宋体" panose="02010600030101010101" pitchFamily="2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090" y="1306787"/>
            <a:ext cx="5426651" cy="35741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3950" y="1309015"/>
            <a:ext cx="2937800" cy="17880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3950" y="3290444"/>
            <a:ext cx="2937800" cy="16476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406086" y="2338041"/>
            <a:ext cx="4694505" cy="18651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120000"/>
              </a:lnSpc>
            </a:pPr>
            <a:r>
              <a:rPr lang="zh-CN" altLang="en-US" sz="16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</a:rPr>
              <a:t>饭后，经常还做些传统游戏。比如：跳舞、各种比赛等许多娱乐活动。有种游戏叫蔓越桔竞赛，是把一个装有蔓越桔的大碗放在地上，</a:t>
            </a:r>
            <a:r>
              <a:rPr lang="en-US" altLang="zh-CN" sz="16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</a:rPr>
              <a:t>4-10</a:t>
            </a:r>
            <a:r>
              <a:rPr lang="zh-CN" altLang="en-US" sz="16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</a:rPr>
              <a:t>名竞赛者围坐在周围，每人发给针线一份。比赛一开始，他们先穿针线，然后把蔓越桔一个个串起来，</a:t>
            </a:r>
            <a:r>
              <a:rPr lang="en-US" altLang="zh-CN" sz="16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</a:rPr>
              <a:t>3</a:t>
            </a:r>
            <a:r>
              <a:rPr lang="zh-CN" altLang="en-US" sz="16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</a:rPr>
              <a:t>分钟一到；谁串得最长，谁就得奖。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8146490" y="1810081"/>
            <a:ext cx="1889453" cy="788527"/>
            <a:chOff x="983068" y="3327916"/>
            <a:chExt cx="1889453" cy="788527"/>
          </a:xfrm>
        </p:grpSpPr>
        <p:sp>
          <p:nvSpPr>
            <p:cNvPr id="4" name="矩形 3"/>
            <p:cNvSpPr/>
            <p:nvPr/>
          </p:nvSpPr>
          <p:spPr>
            <a:xfrm>
              <a:off x="2043448" y="3327916"/>
              <a:ext cx="82907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400" dirty="0">
                  <a:latin typeface="中山行书百年纪念版" panose="02010609000101010101" pitchFamily="49" charset="-122"/>
                  <a:ea typeface="中山行书百年纪念版" panose="02010609000101010101" pitchFamily="49" charset="-122"/>
                </a:rPr>
                <a:t>游戏</a:t>
              </a:r>
            </a:p>
          </p:txBody>
        </p:sp>
        <p:pic>
          <p:nvPicPr>
            <p:cNvPr id="5" name="图片 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6660"/>
            <a:stretch>
              <a:fillRect/>
            </a:stretch>
          </p:blipFill>
          <p:spPr>
            <a:xfrm rot="11100704">
              <a:off x="983068" y="3385414"/>
              <a:ext cx="1686762" cy="731029"/>
            </a:xfrm>
            <a:prstGeom prst="rect">
              <a:avLst/>
            </a:prstGeom>
          </p:spPr>
        </p:pic>
      </p:grpSp>
      <p:sp>
        <p:nvSpPr>
          <p:cNvPr id="6" name="矩形 5"/>
          <p:cNvSpPr/>
          <p:nvPr/>
        </p:nvSpPr>
        <p:spPr>
          <a:xfrm>
            <a:off x="6282105" y="1593309"/>
            <a:ext cx="2331087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4400" dirty="0">
                <a:solidFill>
                  <a:srgbClr val="D04513"/>
                </a:solidFill>
                <a:latin typeface="Edwardian Script ITC" panose="030303020407070D0804" pitchFamily="66" charset="0"/>
                <a:ea typeface="宋体" panose="02010600030101010101" pitchFamily="2" charset="-122"/>
              </a:rPr>
              <a:t>Thanksgiving</a:t>
            </a:r>
            <a:endParaRPr lang="zh-CN" altLang="en-US" sz="4400" dirty="0">
              <a:solidFill>
                <a:srgbClr val="D04513"/>
              </a:solidFill>
              <a:latin typeface="Edwardian Script ITC" panose="030303020407070D0804" pitchFamily="66" charset="0"/>
              <a:ea typeface="宋体" panose="02010600030101010101" pitchFamily="2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217454">
            <a:off x="1311716" y="1325141"/>
            <a:ext cx="2808258" cy="18604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971121">
            <a:off x="3178865" y="2046646"/>
            <a:ext cx="2401667" cy="18121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6"/>
          <a:srcRect r="35173"/>
          <a:stretch>
            <a:fillRect/>
          </a:stretch>
        </p:blipFill>
        <p:spPr>
          <a:xfrm rot="19995629">
            <a:off x="767156" y="3530822"/>
            <a:ext cx="2739500" cy="18878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28581">
            <a:off x="2996978" y="4111901"/>
            <a:ext cx="2792009" cy="17886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8842555" y="3091364"/>
            <a:ext cx="281604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120000"/>
              </a:lnSpc>
            </a:pPr>
            <a:r>
              <a:rPr lang="zh-CN" altLang="en-US" sz="16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</a:rPr>
              <a:t>始于</a:t>
            </a:r>
            <a:r>
              <a:rPr lang="en-US" altLang="zh-CN" sz="16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</a:rPr>
              <a:t>1924</a:t>
            </a:r>
            <a:r>
              <a:rPr lang="zh-CN" altLang="en-US" sz="16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</a:rPr>
              <a:t>年梅西感恩节大游行是全美感恩节最大规模的庆祝活动，该活动于每年感恩节（</a:t>
            </a:r>
            <a:r>
              <a:rPr lang="en-US" altLang="zh-CN" sz="16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</a:rPr>
              <a:t>11</a:t>
            </a:r>
            <a:r>
              <a:rPr lang="zh-CN" altLang="en-US" sz="16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</a:rPr>
              <a:t>月的第四个星期四）当天举行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8222690" y="2555811"/>
            <a:ext cx="1889453" cy="788527"/>
            <a:chOff x="983068" y="3327916"/>
            <a:chExt cx="1889453" cy="788527"/>
          </a:xfrm>
        </p:grpSpPr>
        <p:sp>
          <p:nvSpPr>
            <p:cNvPr id="4" name="矩形 3"/>
            <p:cNvSpPr/>
            <p:nvPr/>
          </p:nvSpPr>
          <p:spPr>
            <a:xfrm>
              <a:off x="2043448" y="3327916"/>
              <a:ext cx="82907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400" dirty="0">
                  <a:latin typeface="中山行书百年纪念版" panose="02010609000101010101" pitchFamily="49" charset="-122"/>
                  <a:ea typeface="中山行书百年纪念版" panose="02010609000101010101" pitchFamily="49" charset="-122"/>
                </a:rPr>
                <a:t>游行</a:t>
              </a:r>
            </a:p>
          </p:txBody>
        </p:sp>
        <p:pic>
          <p:nvPicPr>
            <p:cNvPr id="5" name="图片 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6660"/>
            <a:stretch>
              <a:fillRect/>
            </a:stretch>
          </p:blipFill>
          <p:spPr>
            <a:xfrm rot="11100704">
              <a:off x="983068" y="3385414"/>
              <a:ext cx="1686762" cy="731029"/>
            </a:xfrm>
            <a:prstGeom prst="rect">
              <a:avLst/>
            </a:prstGeom>
          </p:spPr>
        </p:pic>
      </p:grpSp>
      <p:sp>
        <p:nvSpPr>
          <p:cNvPr id="6" name="矩形 5"/>
          <p:cNvSpPr/>
          <p:nvPr/>
        </p:nvSpPr>
        <p:spPr>
          <a:xfrm>
            <a:off x="8652054" y="1738201"/>
            <a:ext cx="2331087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4400" dirty="0">
                <a:solidFill>
                  <a:srgbClr val="D04513"/>
                </a:solidFill>
                <a:latin typeface="Edwardian Script ITC" panose="030303020407070D0804" pitchFamily="66" charset="0"/>
                <a:ea typeface="宋体" panose="02010600030101010101" pitchFamily="2" charset="-122"/>
              </a:rPr>
              <a:t>Thanksgiving</a:t>
            </a:r>
            <a:endParaRPr lang="zh-CN" altLang="en-US" sz="4400" dirty="0">
              <a:solidFill>
                <a:srgbClr val="D04513"/>
              </a:solidFill>
              <a:latin typeface="Edwardian Script ITC" panose="030303020407070D0804" pitchFamily="66" charset="0"/>
              <a:ea typeface="宋体" panose="02010600030101010101" pitchFamily="2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/>
          <a:srcRect l="-9559" t="452" r="9559" b="-452"/>
          <a:stretch>
            <a:fillRect/>
          </a:stretch>
        </p:blipFill>
        <p:spPr>
          <a:xfrm>
            <a:off x="5109314" y="3614427"/>
            <a:ext cx="3463234" cy="18018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87998" y="1355122"/>
            <a:ext cx="3184550" cy="21145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651"/>
          <a:stretch>
            <a:fillRect/>
          </a:stretch>
        </p:blipFill>
        <p:spPr>
          <a:xfrm>
            <a:off x="831860" y="1342921"/>
            <a:ext cx="4343282" cy="40511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579770" y="4557334"/>
            <a:ext cx="7030830" cy="6440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120000"/>
              </a:lnSpc>
            </a:pPr>
            <a:r>
              <a:rPr lang="zh-CN" altLang="en-US" sz="16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</a:rPr>
              <a:t>美国感恩节除去这些活动外，有些家庭还会驱车到乡间去郊游，或是坐飞机出去旅行，当初移民们安家落户的地方</a:t>
            </a:r>
            <a:r>
              <a:rPr lang="en-US" altLang="zh-CN" sz="16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</a:rPr>
              <a:t>——</a:t>
            </a:r>
            <a:r>
              <a:rPr lang="zh-CN" altLang="en-US" sz="16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</a:rPr>
              <a:t>普利茅斯港是游客们向往的所在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4070" y="1418846"/>
            <a:ext cx="4476894" cy="29860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2700" y="1418846"/>
            <a:ext cx="4476893" cy="29860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7" name="组合 6"/>
          <p:cNvGrpSpPr/>
          <p:nvPr/>
        </p:nvGrpSpPr>
        <p:grpSpPr>
          <a:xfrm>
            <a:off x="5732814" y="567382"/>
            <a:ext cx="1889453" cy="788527"/>
            <a:chOff x="983068" y="3327916"/>
            <a:chExt cx="1889453" cy="788527"/>
          </a:xfrm>
        </p:grpSpPr>
        <p:sp>
          <p:nvSpPr>
            <p:cNvPr id="8" name="矩形 7"/>
            <p:cNvSpPr/>
            <p:nvPr/>
          </p:nvSpPr>
          <p:spPr>
            <a:xfrm>
              <a:off x="2043448" y="3327916"/>
              <a:ext cx="82907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400" dirty="0">
                  <a:latin typeface="中山行书百年纪念版" panose="02010609000101010101" pitchFamily="49" charset="-122"/>
                  <a:ea typeface="中山行书百年纪念版" panose="02010609000101010101" pitchFamily="49" charset="-122"/>
                </a:rPr>
                <a:t>郊游</a:t>
              </a:r>
            </a:p>
          </p:txBody>
        </p:sp>
        <p:pic>
          <p:nvPicPr>
            <p:cNvPr id="9" name="图片 8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6660"/>
            <a:stretch>
              <a:fillRect/>
            </a:stretch>
          </p:blipFill>
          <p:spPr>
            <a:xfrm rot="11100704">
              <a:off x="983068" y="3385414"/>
              <a:ext cx="1686762" cy="731029"/>
            </a:xfrm>
            <a:prstGeom prst="rect">
              <a:avLst/>
            </a:prstGeom>
          </p:spPr>
        </p:pic>
      </p:grpSp>
      <p:sp>
        <p:nvSpPr>
          <p:cNvPr id="10" name="矩形 9"/>
          <p:cNvSpPr/>
          <p:nvPr/>
        </p:nvSpPr>
        <p:spPr>
          <a:xfrm>
            <a:off x="3932517" y="363655"/>
            <a:ext cx="2331087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4400" dirty="0">
                <a:solidFill>
                  <a:srgbClr val="D04513"/>
                </a:solidFill>
                <a:latin typeface="Edwardian Script ITC" panose="030303020407070D0804" pitchFamily="66" charset="0"/>
                <a:ea typeface="宋体" panose="02010600030101010101" pitchFamily="2" charset="-122"/>
              </a:rPr>
              <a:t>Thanksgiving</a:t>
            </a:r>
            <a:endParaRPr lang="zh-CN" altLang="en-US" sz="4400" dirty="0">
              <a:solidFill>
                <a:srgbClr val="D04513"/>
              </a:solidFill>
              <a:latin typeface="Edwardian Script ITC" panose="030303020407070D0804" pitchFamily="66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579998" y="5462635"/>
            <a:ext cx="8668902" cy="35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120000"/>
              </a:lnSpc>
            </a:pPr>
            <a:r>
              <a:rPr lang="zh-CN" altLang="en-US" sz="14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</a:rPr>
              <a:t>感恩节当天，美国纽约民众纷纷涌入各大商场和超市购物，提前开始血拼“黑色星期五”。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3417584" y="4941570"/>
            <a:ext cx="1889453" cy="788527"/>
            <a:chOff x="983068" y="3327916"/>
            <a:chExt cx="1889453" cy="788527"/>
          </a:xfrm>
        </p:grpSpPr>
        <p:sp>
          <p:nvSpPr>
            <p:cNvPr id="4" name="矩形 3"/>
            <p:cNvSpPr/>
            <p:nvPr/>
          </p:nvSpPr>
          <p:spPr>
            <a:xfrm>
              <a:off x="2043448" y="3327916"/>
              <a:ext cx="82907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400" dirty="0">
                  <a:latin typeface="中山行书百年纪念版" panose="02010609000101010101" pitchFamily="49" charset="-122"/>
                  <a:ea typeface="中山行书百年纪念版" panose="02010609000101010101" pitchFamily="49" charset="-122"/>
                </a:rPr>
                <a:t>购物</a:t>
              </a:r>
            </a:p>
          </p:txBody>
        </p:sp>
        <p:pic>
          <p:nvPicPr>
            <p:cNvPr id="5" name="图片 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6660"/>
            <a:stretch>
              <a:fillRect/>
            </a:stretch>
          </p:blipFill>
          <p:spPr>
            <a:xfrm rot="11100704">
              <a:off x="983068" y="3385414"/>
              <a:ext cx="1686762" cy="731029"/>
            </a:xfrm>
            <a:prstGeom prst="rect">
              <a:avLst/>
            </a:prstGeom>
          </p:spPr>
        </p:pic>
      </p:grpSp>
      <p:sp>
        <p:nvSpPr>
          <p:cNvPr id="6" name="矩形 5"/>
          <p:cNvSpPr/>
          <p:nvPr/>
        </p:nvSpPr>
        <p:spPr>
          <a:xfrm>
            <a:off x="1540054" y="4755297"/>
            <a:ext cx="2331087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4400" dirty="0">
                <a:solidFill>
                  <a:srgbClr val="D04513"/>
                </a:solidFill>
                <a:latin typeface="Edwardian Script ITC" panose="030303020407070D0804" pitchFamily="66" charset="0"/>
                <a:ea typeface="宋体" panose="02010600030101010101" pitchFamily="2" charset="-122"/>
              </a:rPr>
              <a:t>Thanksgiving</a:t>
            </a:r>
            <a:endParaRPr lang="zh-CN" altLang="en-US" sz="4400" dirty="0">
              <a:solidFill>
                <a:srgbClr val="D04513"/>
              </a:solidFill>
              <a:latin typeface="Edwardian Script ITC" panose="030303020407070D0804" pitchFamily="66" charset="0"/>
              <a:ea typeface="宋体" panose="02010600030101010101" pitchFamily="2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6187" y="1001723"/>
            <a:ext cx="5439626" cy="34800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5458798" y="2964386"/>
            <a:ext cx="3117851" cy="857927"/>
            <a:chOff x="5458798" y="2964386"/>
            <a:chExt cx="3117851" cy="857927"/>
          </a:xfrm>
        </p:grpSpPr>
        <p:sp>
          <p:nvSpPr>
            <p:cNvPr id="3" name="文本框 6"/>
            <p:cNvSpPr txBox="1">
              <a:spLocks noChangeArrowheads="1"/>
            </p:cNvSpPr>
            <p:nvPr/>
          </p:nvSpPr>
          <p:spPr bwMode="auto">
            <a:xfrm>
              <a:off x="5458798" y="2964386"/>
              <a:ext cx="2326278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9pPr>
            </a:lstStyle>
            <a:p>
              <a:pPr defTabSz="51435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4000" dirty="0">
                  <a:solidFill>
                    <a:srgbClr val="D04513"/>
                  </a:solidFill>
                  <a:latin typeface="中山行书百年纪念版" panose="02010609000101010101" pitchFamily="49" charset="-122"/>
                  <a:ea typeface="中山行书百年纪念版" panose="02010609000101010101" pitchFamily="49" charset="-122"/>
                </a:rPr>
                <a:t>社会意义</a:t>
              </a:r>
              <a:endParaRPr lang="en-US" altLang="zh-CN" sz="4000" dirty="0">
                <a:solidFill>
                  <a:srgbClr val="D04513"/>
                </a:solidFill>
                <a:latin typeface="中山行书百年纪念版" panose="02010609000101010101" pitchFamily="49" charset="-122"/>
                <a:ea typeface="中山行书百年纪念版" panose="02010609000101010101" pitchFamily="49" charset="-122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5483305" y="3522231"/>
              <a:ext cx="3093344" cy="3000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900" dirty="0">
                  <a:solidFill>
                    <a:schemeClr val="bg1">
                      <a:lumMod val="50000"/>
                    </a:schemeClr>
                  </a:solidFill>
                </a:rPr>
                <a:t>Lorem ipsum dolor sit </a:t>
              </a:r>
              <a:r>
                <a:rPr lang="en-US" altLang="zh-CN" sz="900" dirty="0" err="1">
                  <a:solidFill>
                    <a:schemeClr val="bg1">
                      <a:lumMod val="50000"/>
                    </a:schemeClr>
                  </a:solidFill>
                </a:rPr>
                <a:t>amet</a:t>
              </a:r>
              <a:r>
                <a:rPr lang="en-US" altLang="zh-CN" sz="900" dirty="0">
                  <a:solidFill>
                    <a:schemeClr val="bg1">
                      <a:lumMod val="50000"/>
                    </a:schemeClr>
                  </a:solidFill>
                </a:rPr>
                <a:t>, </a:t>
              </a:r>
              <a:r>
                <a:rPr lang="en-US" altLang="zh-CN" sz="900" dirty="0" err="1">
                  <a:solidFill>
                    <a:schemeClr val="bg1">
                      <a:lumMod val="50000"/>
                    </a:schemeClr>
                  </a:solidFill>
                </a:rPr>
                <a:t>consectetuer</a:t>
              </a:r>
              <a:r>
                <a:rPr lang="en-US" altLang="zh-CN" sz="90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en-US" altLang="zh-CN" sz="900" dirty="0" err="1">
                  <a:solidFill>
                    <a:schemeClr val="bg1">
                      <a:lumMod val="50000"/>
                    </a:schemeClr>
                  </a:solidFill>
                </a:rPr>
                <a:t>adipiscing</a:t>
              </a:r>
              <a:r>
                <a:rPr lang="en-US" altLang="zh-CN" sz="90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en-US" altLang="zh-CN" sz="900" dirty="0" err="1">
                  <a:solidFill>
                    <a:schemeClr val="bg1">
                      <a:lumMod val="50000"/>
                    </a:schemeClr>
                  </a:solidFill>
                </a:rPr>
                <a:t>elit</a:t>
              </a:r>
              <a:endParaRPr lang="zh-CN" altLang="en-US" sz="9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3862106" y="2476551"/>
            <a:ext cx="2062444" cy="1423294"/>
            <a:chOff x="3862106" y="2476551"/>
            <a:chExt cx="2062444" cy="1423294"/>
          </a:xfrm>
        </p:grpSpPr>
        <p:sp>
          <p:nvSpPr>
            <p:cNvPr id="4" name="文本框 3"/>
            <p:cNvSpPr txBox="1"/>
            <p:nvPr/>
          </p:nvSpPr>
          <p:spPr>
            <a:xfrm>
              <a:off x="3910705" y="2774188"/>
              <a:ext cx="201384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/>
              <a:r>
                <a:rPr lang="en-US" altLang="zh-CN" sz="6000" dirty="0">
                  <a:solidFill>
                    <a:prstClr val="black"/>
                  </a:solidFill>
                  <a:latin typeface="MV Boli" panose="02000500030200090000" pitchFamily="2" charset="0"/>
                  <a:ea typeface="郑庆科黄油体Regular" panose="02000603000000000000" pitchFamily="2" charset="-122"/>
                  <a:cs typeface="MV Boli" panose="02000500030200090000" pitchFamily="2" charset="0"/>
                </a:rPr>
                <a:t>03</a:t>
              </a:r>
              <a:endParaRPr lang="zh-CN" altLang="en-US" sz="6000" dirty="0">
                <a:solidFill>
                  <a:prstClr val="black"/>
                </a:solidFill>
                <a:latin typeface="MV Boli" panose="02000500030200090000" pitchFamily="2" charset="0"/>
                <a:ea typeface="郑庆科黄油体Regular" panose="02000603000000000000" pitchFamily="2" charset="-122"/>
                <a:cs typeface="MV Boli" panose="02000500030200090000" pitchFamily="2" charset="0"/>
              </a:endParaRPr>
            </a:p>
          </p:txBody>
        </p:sp>
        <p:sp>
          <p:nvSpPr>
            <p:cNvPr id="6" name="椭圆 5"/>
            <p:cNvSpPr/>
            <p:nvPr/>
          </p:nvSpPr>
          <p:spPr>
            <a:xfrm>
              <a:off x="3862106" y="2476551"/>
              <a:ext cx="1423294" cy="1423294"/>
            </a:xfrm>
            <a:prstGeom prst="ellipse">
              <a:avLst/>
            </a:prstGeom>
            <a:noFill/>
            <a:ln w="19050">
              <a:solidFill>
                <a:srgbClr val="D045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4229" y="2419129"/>
            <a:ext cx="1195748" cy="664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814492" y="1390888"/>
            <a:ext cx="6494798" cy="6440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120000"/>
              </a:lnSpc>
            </a:pPr>
            <a:r>
              <a:rPr lang="zh-CN" altLang="en-US" sz="16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</a:rPr>
              <a:t>在美国，像中国的春节一样，感恩节当天，成千上万的人们不管多忙，都要和自己的家人团聚，大家一起享受一顿丰盛的节日晚餐。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5608334" y="807720"/>
            <a:ext cx="1889453" cy="788527"/>
            <a:chOff x="983068" y="3327916"/>
            <a:chExt cx="1889453" cy="788527"/>
          </a:xfrm>
        </p:grpSpPr>
        <p:sp>
          <p:nvSpPr>
            <p:cNvPr id="4" name="矩形 3"/>
            <p:cNvSpPr/>
            <p:nvPr/>
          </p:nvSpPr>
          <p:spPr>
            <a:xfrm>
              <a:off x="2043448" y="3327916"/>
              <a:ext cx="82907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400" dirty="0">
                  <a:latin typeface="中山行书百年纪念版" panose="02010609000101010101" pitchFamily="49" charset="-122"/>
                  <a:ea typeface="中山行书百年纪念版" panose="02010609000101010101" pitchFamily="49" charset="-122"/>
                </a:rPr>
                <a:t>团聚</a:t>
              </a:r>
            </a:p>
          </p:txBody>
        </p:sp>
        <p:pic>
          <p:nvPicPr>
            <p:cNvPr id="5" name="图片 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6660"/>
            <a:stretch>
              <a:fillRect/>
            </a:stretch>
          </p:blipFill>
          <p:spPr>
            <a:xfrm rot="11100704">
              <a:off x="983068" y="3385414"/>
              <a:ext cx="1686762" cy="731029"/>
            </a:xfrm>
            <a:prstGeom prst="rect">
              <a:avLst/>
            </a:prstGeom>
          </p:spPr>
        </p:pic>
      </p:grpSp>
      <p:sp>
        <p:nvSpPr>
          <p:cNvPr id="6" name="矩形 5"/>
          <p:cNvSpPr/>
          <p:nvPr/>
        </p:nvSpPr>
        <p:spPr>
          <a:xfrm>
            <a:off x="3730804" y="621447"/>
            <a:ext cx="2331087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4400" dirty="0">
                <a:solidFill>
                  <a:srgbClr val="D04513"/>
                </a:solidFill>
                <a:latin typeface="Edwardian Script ITC" panose="030303020407070D0804" pitchFamily="66" charset="0"/>
                <a:ea typeface="宋体" panose="02010600030101010101" pitchFamily="2" charset="-122"/>
              </a:rPr>
              <a:t>Thanksgiving</a:t>
            </a:r>
            <a:endParaRPr lang="zh-CN" altLang="en-US" sz="4400" dirty="0">
              <a:solidFill>
                <a:srgbClr val="D04513"/>
              </a:solidFill>
              <a:latin typeface="Edwardian Script ITC" panose="030303020407070D0804" pitchFamily="66" charset="0"/>
              <a:ea typeface="宋体" panose="02010600030101010101" pitchFamily="2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3995" y="2312967"/>
            <a:ext cx="3993513" cy="26302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6248" y="2277392"/>
            <a:ext cx="3950752" cy="26658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11" name="组合 10"/>
          <p:cNvGrpSpPr/>
          <p:nvPr/>
        </p:nvGrpSpPr>
        <p:grpSpPr>
          <a:xfrm>
            <a:off x="3044959" y="5095560"/>
            <a:ext cx="4452828" cy="1205794"/>
            <a:chOff x="3461680" y="1171490"/>
            <a:chExt cx="4452828" cy="1205794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6660"/>
            <a:stretch>
              <a:fillRect/>
            </a:stretch>
          </p:blipFill>
          <p:spPr>
            <a:xfrm rot="11100704">
              <a:off x="6227746" y="1263482"/>
              <a:ext cx="1686762" cy="731029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788" t="47326" b="6081"/>
            <a:stretch>
              <a:fillRect/>
            </a:stretch>
          </p:blipFill>
          <p:spPr>
            <a:xfrm rot="1340311">
              <a:off x="3461680" y="1677589"/>
              <a:ext cx="709000" cy="699695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788" t="47326" b="6081"/>
            <a:stretch>
              <a:fillRect/>
            </a:stretch>
          </p:blipFill>
          <p:spPr>
            <a:xfrm rot="20500353">
              <a:off x="5071838" y="1171490"/>
              <a:ext cx="463308" cy="457227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634614" y="1294012"/>
            <a:ext cx="7785736" cy="9394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120000"/>
              </a:lnSpc>
            </a:pPr>
            <a:r>
              <a:rPr lang="zh-CN" altLang="en-US" sz="16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</a:rPr>
              <a:t>人们还会按照习俗前往教堂做感恩祈祷，城乡市镇到处举行化装游行、戏剧表演和体育比赛等，学校和商店也都按规定放假休息。散居在他乡外地的家人也会回家过节，一家人团团围坐在一起。</a:t>
            </a:r>
          </a:p>
        </p:txBody>
      </p:sp>
      <p:sp>
        <p:nvSpPr>
          <p:cNvPr id="3" name="矩形 2"/>
          <p:cNvSpPr/>
          <p:nvPr/>
        </p:nvSpPr>
        <p:spPr>
          <a:xfrm>
            <a:off x="2634615" y="2194125"/>
            <a:ext cx="7507520" cy="3485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120000"/>
              </a:lnSpc>
            </a:pPr>
            <a:r>
              <a:rPr lang="zh-CN" altLang="en-US" sz="16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</a:rPr>
              <a:t>同时，好客的美国人也忘不掉这一天邀请好友、单身汉或远离家乡的人共度佳节。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89" b="22730"/>
          <a:stretch>
            <a:fillRect/>
          </a:stretch>
        </p:blipFill>
        <p:spPr>
          <a:xfrm>
            <a:off x="1656143" y="2735490"/>
            <a:ext cx="9164257" cy="29263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8" name="组合 7"/>
          <p:cNvGrpSpPr/>
          <p:nvPr/>
        </p:nvGrpSpPr>
        <p:grpSpPr>
          <a:xfrm>
            <a:off x="5694905" y="669524"/>
            <a:ext cx="1889453" cy="788527"/>
            <a:chOff x="983068" y="3327916"/>
            <a:chExt cx="1889453" cy="788527"/>
          </a:xfrm>
        </p:grpSpPr>
        <p:sp>
          <p:nvSpPr>
            <p:cNvPr id="9" name="矩形 8"/>
            <p:cNvSpPr/>
            <p:nvPr/>
          </p:nvSpPr>
          <p:spPr>
            <a:xfrm>
              <a:off x="2043448" y="3327916"/>
              <a:ext cx="82907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400" dirty="0">
                  <a:latin typeface="中山行书百年纪念版" panose="02010609000101010101" pitchFamily="49" charset="-122"/>
                  <a:ea typeface="中山行书百年纪念版" panose="02010609000101010101" pitchFamily="49" charset="-122"/>
                </a:rPr>
                <a:t>感恩</a:t>
              </a:r>
            </a:p>
          </p:txBody>
        </p:sp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6660"/>
            <a:stretch>
              <a:fillRect/>
            </a:stretch>
          </p:blipFill>
          <p:spPr>
            <a:xfrm rot="11100704">
              <a:off x="983068" y="3385414"/>
              <a:ext cx="1686762" cy="731029"/>
            </a:xfrm>
            <a:prstGeom prst="rect">
              <a:avLst/>
            </a:prstGeom>
          </p:spPr>
        </p:pic>
      </p:grpSp>
      <p:sp>
        <p:nvSpPr>
          <p:cNvPr id="11" name="矩形 10"/>
          <p:cNvSpPr/>
          <p:nvPr/>
        </p:nvSpPr>
        <p:spPr>
          <a:xfrm>
            <a:off x="3817375" y="483251"/>
            <a:ext cx="2331087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4400" dirty="0">
                <a:solidFill>
                  <a:srgbClr val="D04513"/>
                </a:solidFill>
                <a:latin typeface="Edwardian Script ITC" panose="030303020407070D0804" pitchFamily="66" charset="0"/>
                <a:ea typeface="宋体" panose="02010600030101010101" pitchFamily="2" charset="-122"/>
              </a:rPr>
              <a:t>Thanksgiving</a:t>
            </a:r>
            <a:endParaRPr lang="zh-CN" altLang="en-US" sz="4400" dirty="0">
              <a:solidFill>
                <a:srgbClr val="D04513"/>
              </a:solidFill>
              <a:latin typeface="Edwardian Script ITC" panose="030303020407070D0804" pitchFamily="66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7"/>
          <p:cNvSpPr txBox="1">
            <a:spLocks noChangeArrowheads="1"/>
          </p:cNvSpPr>
          <p:nvPr/>
        </p:nvSpPr>
        <p:spPr bwMode="auto">
          <a:xfrm>
            <a:off x="2754585" y="2517507"/>
            <a:ext cx="147348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zh-CN" sz="4800" b="1" dirty="0">
                <a:solidFill>
                  <a:srgbClr val="D04513"/>
                </a:solidFill>
                <a:latin typeface="中山行书百年纪念版" panose="02010609000101010101" pitchFamily="49" charset="-122"/>
                <a:ea typeface="中山行书百年纪念版" panose="02010609000101010101" pitchFamily="49" charset="-122"/>
              </a:rPr>
              <a:t>目录</a:t>
            </a:r>
            <a:endParaRPr lang="en-US" altLang="zh-CN" sz="4800" b="1" dirty="0">
              <a:solidFill>
                <a:srgbClr val="D04513"/>
              </a:solidFill>
              <a:latin typeface="中山行书百年纪念版" panose="02010609000101010101" pitchFamily="49" charset="-122"/>
              <a:ea typeface="中山行书百年纪念版" panose="02010609000101010101" pitchFamily="49" charset="-122"/>
            </a:endParaRPr>
          </a:p>
          <a:p>
            <a:pPr algn="ctr"/>
            <a:r>
              <a:rPr lang="en-US" altLang="zh-CN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CONTENTS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5110855" y="1672844"/>
            <a:ext cx="3741045" cy="672436"/>
            <a:chOff x="5110855" y="1672844"/>
            <a:chExt cx="3741045" cy="672436"/>
          </a:xfrm>
        </p:grpSpPr>
        <p:sp>
          <p:nvSpPr>
            <p:cNvPr id="2" name="文本框 6"/>
            <p:cNvSpPr txBox="1">
              <a:spLocks noChangeArrowheads="1"/>
            </p:cNvSpPr>
            <p:nvPr/>
          </p:nvSpPr>
          <p:spPr bwMode="auto">
            <a:xfrm>
              <a:off x="5720456" y="1672844"/>
              <a:ext cx="1903085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9pPr>
            </a:lstStyle>
            <a:p>
              <a:pPr defTabSz="51435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3200" dirty="0">
                  <a:solidFill>
                    <a:srgbClr val="D04513"/>
                  </a:solidFill>
                  <a:latin typeface="中山行书百年纪念版" panose="02010609000101010101" pitchFamily="49" charset="-122"/>
                  <a:ea typeface="中山行书百年纪念版" panose="02010609000101010101" pitchFamily="49" charset="-122"/>
                </a:rPr>
                <a:t>节日历史</a:t>
              </a:r>
              <a:endParaRPr lang="en-US" altLang="zh-CN" sz="3200" dirty="0">
                <a:solidFill>
                  <a:srgbClr val="D04513"/>
                </a:solidFill>
                <a:latin typeface="中山行书百年纪念版" panose="02010609000101010101" pitchFamily="49" charset="-122"/>
                <a:ea typeface="中山行书百年纪念版" panose="02010609000101010101" pitchFamily="49" charset="-122"/>
              </a:endParaRPr>
            </a:p>
          </p:txBody>
        </p:sp>
        <p:sp>
          <p:nvSpPr>
            <p:cNvPr id="3" name="文本框 2"/>
            <p:cNvSpPr txBox="1"/>
            <p:nvPr/>
          </p:nvSpPr>
          <p:spPr>
            <a:xfrm>
              <a:off x="5110855" y="1766881"/>
              <a:ext cx="70439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/>
              <a:r>
                <a:rPr lang="en-US" altLang="zh-CN" sz="2800" dirty="0">
                  <a:solidFill>
                    <a:prstClr val="black"/>
                  </a:solidFill>
                  <a:latin typeface="MV Boli" panose="02000500030200090000" pitchFamily="2" charset="0"/>
                  <a:ea typeface="郑庆科黄油体Regular" panose="02000603000000000000" pitchFamily="2" charset="-122"/>
                  <a:cs typeface="MV Boli" panose="02000500030200090000" pitchFamily="2" charset="0"/>
                </a:rPr>
                <a:t>01</a:t>
              </a:r>
              <a:endParaRPr lang="zh-CN" altLang="en-US" sz="2800" dirty="0">
                <a:solidFill>
                  <a:prstClr val="black"/>
                </a:solidFill>
                <a:latin typeface="MV Boli" panose="02000500030200090000" pitchFamily="2" charset="0"/>
                <a:ea typeface="郑庆科黄油体Regular" panose="02000603000000000000" pitchFamily="2" charset="-122"/>
                <a:cs typeface="MV Boli" panose="02000500030200090000" pitchFamily="2" charset="0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5758556" y="2045198"/>
              <a:ext cx="3093344" cy="3000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900" dirty="0">
                  <a:solidFill>
                    <a:schemeClr val="bg1">
                      <a:lumMod val="50000"/>
                    </a:schemeClr>
                  </a:solidFill>
                </a:rPr>
                <a:t>Lorem ipsum dolor sit </a:t>
              </a:r>
              <a:r>
                <a:rPr lang="en-US" altLang="zh-CN" sz="900" dirty="0" err="1">
                  <a:solidFill>
                    <a:schemeClr val="bg1">
                      <a:lumMod val="50000"/>
                    </a:schemeClr>
                  </a:solidFill>
                </a:rPr>
                <a:t>amet</a:t>
              </a:r>
              <a:r>
                <a:rPr lang="en-US" altLang="zh-CN" sz="900" dirty="0">
                  <a:solidFill>
                    <a:schemeClr val="bg1">
                      <a:lumMod val="50000"/>
                    </a:schemeClr>
                  </a:solidFill>
                </a:rPr>
                <a:t>, </a:t>
              </a:r>
              <a:r>
                <a:rPr lang="en-US" altLang="zh-CN" sz="900" dirty="0" err="1">
                  <a:solidFill>
                    <a:schemeClr val="bg1">
                      <a:lumMod val="50000"/>
                    </a:schemeClr>
                  </a:solidFill>
                </a:rPr>
                <a:t>consectetuer</a:t>
              </a:r>
              <a:r>
                <a:rPr lang="en-US" altLang="zh-CN" sz="90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en-US" altLang="zh-CN" sz="900" dirty="0" err="1">
                  <a:solidFill>
                    <a:schemeClr val="bg1">
                      <a:lumMod val="50000"/>
                    </a:schemeClr>
                  </a:solidFill>
                </a:rPr>
                <a:t>adipiscing</a:t>
              </a:r>
              <a:r>
                <a:rPr lang="en-US" altLang="zh-CN" sz="90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en-US" altLang="zh-CN" sz="900" dirty="0" err="1">
                  <a:solidFill>
                    <a:schemeClr val="bg1">
                      <a:lumMod val="50000"/>
                    </a:schemeClr>
                  </a:solidFill>
                </a:rPr>
                <a:t>elit</a:t>
              </a:r>
              <a:endParaRPr lang="zh-CN" altLang="en-US" sz="9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5110855" y="2482478"/>
            <a:ext cx="3741045" cy="688268"/>
            <a:chOff x="5110855" y="2482478"/>
            <a:chExt cx="3741045" cy="688268"/>
          </a:xfrm>
        </p:grpSpPr>
        <p:sp>
          <p:nvSpPr>
            <p:cNvPr id="4" name="文本框 6"/>
            <p:cNvSpPr txBox="1">
              <a:spLocks noChangeArrowheads="1"/>
            </p:cNvSpPr>
            <p:nvPr/>
          </p:nvSpPr>
          <p:spPr bwMode="auto">
            <a:xfrm>
              <a:off x="5720456" y="2482478"/>
              <a:ext cx="1903085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9pPr>
            </a:lstStyle>
            <a:p>
              <a:pPr defTabSz="51435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3200" dirty="0">
                  <a:solidFill>
                    <a:srgbClr val="D04513"/>
                  </a:solidFill>
                  <a:latin typeface="中山行书百年纪念版" panose="02010609000101010101" pitchFamily="49" charset="-122"/>
                  <a:ea typeface="中山行书百年纪念版" panose="02010609000101010101" pitchFamily="49" charset="-122"/>
                </a:rPr>
                <a:t>风俗习惯</a:t>
              </a:r>
              <a:endParaRPr lang="en-US" altLang="zh-CN" sz="3200" dirty="0">
                <a:solidFill>
                  <a:srgbClr val="D04513"/>
                </a:solidFill>
                <a:latin typeface="中山行书百年纪念版" panose="02010609000101010101" pitchFamily="49" charset="-122"/>
                <a:ea typeface="中山行书百年纪念版" panose="02010609000101010101" pitchFamily="49" charset="-122"/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5110855" y="2607311"/>
              <a:ext cx="70439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/>
              <a:r>
                <a:rPr lang="en-US" altLang="zh-CN" sz="2800" dirty="0">
                  <a:solidFill>
                    <a:prstClr val="black"/>
                  </a:solidFill>
                  <a:latin typeface="MV Boli" panose="02000500030200090000" pitchFamily="2" charset="0"/>
                  <a:ea typeface="郑庆科黄油体Regular" panose="02000603000000000000" pitchFamily="2" charset="-122"/>
                  <a:cs typeface="MV Boli" panose="02000500030200090000" pitchFamily="2" charset="0"/>
                </a:rPr>
                <a:t>02</a:t>
              </a:r>
              <a:endParaRPr lang="zh-CN" altLang="en-US" sz="2800" dirty="0">
                <a:solidFill>
                  <a:prstClr val="black"/>
                </a:solidFill>
                <a:latin typeface="MV Boli" panose="02000500030200090000" pitchFamily="2" charset="0"/>
                <a:ea typeface="郑庆科黄油体Regular" panose="02000603000000000000" pitchFamily="2" charset="-122"/>
                <a:cs typeface="MV Boli" panose="02000500030200090000" pitchFamily="2" charset="0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5758556" y="2870664"/>
              <a:ext cx="3093344" cy="3000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900" dirty="0">
                  <a:solidFill>
                    <a:schemeClr val="bg1">
                      <a:lumMod val="50000"/>
                    </a:schemeClr>
                  </a:solidFill>
                </a:rPr>
                <a:t>Lorem ipsum dolor sit </a:t>
              </a:r>
              <a:r>
                <a:rPr lang="en-US" altLang="zh-CN" sz="900" dirty="0" err="1">
                  <a:solidFill>
                    <a:schemeClr val="bg1">
                      <a:lumMod val="50000"/>
                    </a:schemeClr>
                  </a:solidFill>
                </a:rPr>
                <a:t>amet</a:t>
              </a:r>
              <a:r>
                <a:rPr lang="en-US" altLang="zh-CN" sz="900" dirty="0">
                  <a:solidFill>
                    <a:schemeClr val="bg1">
                      <a:lumMod val="50000"/>
                    </a:schemeClr>
                  </a:solidFill>
                </a:rPr>
                <a:t>, </a:t>
              </a:r>
              <a:r>
                <a:rPr lang="en-US" altLang="zh-CN" sz="900" dirty="0" err="1">
                  <a:solidFill>
                    <a:schemeClr val="bg1">
                      <a:lumMod val="50000"/>
                    </a:schemeClr>
                  </a:solidFill>
                </a:rPr>
                <a:t>consectetuer</a:t>
              </a:r>
              <a:r>
                <a:rPr lang="en-US" altLang="zh-CN" sz="90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en-US" altLang="zh-CN" sz="900" dirty="0" err="1">
                  <a:solidFill>
                    <a:schemeClr val="bg1">
                      <a:lumMod val="50000"/>
                    </a:schemeClr>
                  </a:solidFill>
                </a:rPr>
                <a:t>adipiscing</a:t>
              </a:r>
              <a:r>
                <a:rPr lang="en-US" altLang="zh-CN" sz="90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en-US" altLang="zh-CN" sz="900" dirty="0" err="1">
                  <a:solidFill>
                    <a:schemeClr val="bg1">
                      <a:lumMod val="50000"/>
                    </a:schemeClr>
                  </a:solidFill>
                </a:rPr>
                <a:t>elit</a:t>
              </a:r>
              <a:endParaRPr lang="zh-CN" altLang="en-US" sz="9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5110855" y="3292112"/>
            <a:ext cx="3741045" cy="704100"/>
            <a:chOff x="5110855" y="3292112"/>
            <a:chExt cx="3741045" cy="704100"/>
          </a:xfrm>
        </p:grpSpPr>
        <p:sp>
          <p:nvSpPr>
            <p:cNvPr id="8" name="文本框 6"/>
            <p:cNvSpPr txBox="1">
              <a:spLocks noChangeArrowheads="1"/>
            </p:cNvSpPr>
            <p:nvPr/>
          </p:nvSpPr>
          <p:spPr bwMode="auto">
            <a:xfrm>
              <a:off x="5720456" y="3292112"/>
              <a:ext cx="1903085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9pPr>
            </a:lstStyle>
            <a:p>
              <a:pPr defTabSz="51435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3200" dirty="0">
                  <a:solidFill>
                    <a:srgbClr val="D04513"/>
                  </a:solidFill>
                  <a:latin typeface="中山行书百年纪念版" panose="02010609000101010101" pitchFamily="49" charset="-122"/>
                  <a:ea typeface="中山行书百年纪念版" panose="02010609000101010101" pitchFamily="49" charset="-122"/>
                </a:rPr>
                <a:t>社会意义</a:t>
              </a:r>
              <a:endParaRPr lang="en-US" altLang="zh-CN" sz="3200" dirty="0">
                <a:solidFill>
                  <a:srgbClr val="D04513"/>
                </a:solidFill>
                <a:latin typeface="中山行书百年纪念版" panose="02010609000101010101" pitchFamily="49" charset="-122"/>
                <a:ea typeface="中山行书百年纪念版" panose="02010609000101010101" pitchFamily="49" charset="-122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5110855" y="3409641"/>
              <a:ext cx="70439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/>
              <a:r>
                <a:rPr lang="en-US" altLang="zh-CN" sz="2800" dirty="0">
                  <a:solidFill>
                    <a:prstClr val="black"/>
                  </a:solidFill>
                  <a:latin typeface="MV Boli" panose="02000500030200090000" pitchFamily="2" charset="0"/>
                  <a:ea typeface="郑庆科黄油体Regular" panose="02000603000000000000" pitchFamily="2" charset="-122"/>
                  <a:cs typeface="MV Boli" panose="02000500030200090000" pitchFamily="2" charset="0"/>
                </a:rPr>
                <a:t>03</a:t>
              </a:r>
              <a:endParaRPr lang="zh-CN" altLang="en-US" sz="2800" dirty="0">
                <a:solidFill>
                  <a:prstClr val="black"/>
                </a:solidFill>
                <a:latin typeface="MV Boli" panose="02000500030200090000" pitchFamily="2" charset="0"/>
                <a:ea typeface="郑庆科黄油体Regular" panose="02000603000000000000" pitchFamily="2" charset="-122"/>
                <a:cs typeface="MV Boli" panose="02000500030200090000" pitchFamily="2" charset="0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5758556" y="3696130"/>
              <a:ext cx="3093344" cy="3000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900" dirty="0">
                  <a:solidFill>
                    <a:schemeClr val="bg1">
                      <a:lumMod val="50000"/>
                    </a:schemeClr>
                  </a:solidFill>
                </a:rPr>
                <a:t>Lorem ipsum dolor sit </a:t>
              </a:r>
              <a:r>
                <a:rPr lang="en-US" altLang="zh-CN" sz="900" dirty="0" err="1">
                  <a:solidFill>
                    <a:schemeClr val="bg1">
                      <a:lumMod val="50000"/>
                    </a:schemeClr>
                  </a:solidFill>
                </a:rPr>
                <a:t>amet</a:t>
              </a:r>
              <a:r>
                <a:rPr lang="en-US" altLang="zh-CN" sz="900" dirty="0">
                  <a:solidFill>
                    <a:schemeClr val="bg1">
                      <a:lumMod val="50000"/>
                    </a:schemeClr>
                  </a:solidFill>
                </a:rPr>
                <a:t>, </a:t>
              </a:r>
              <a:r>
                <a:rPr lang="en-US" altLang="zh-CN" sz="900" dirty="0" err="1">
                  <a:solidFill>
                    <a:schemeClr val="bg1">
                      <a:lumMod val="50000"/>
                    </a:schemeClr>
                  </a:solidFill>
                </a:rPr>
                <a:t>consectetuer</a:t>
              </a:r>
              <a:r>
                <a:rPr lang="en-US" altLang="zh-CN" sz="90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en-US" altLang="zh-CN" sz="900" dirty="0" err="1">
                  <a:solidFill>
                    <a:schemeClr val="bg1">
                      <a:lumMod val="50000"/>
                    </a:schemeClr>
                  </a:solidFill>
                </a:rPr>
                <a:t>adipiscing</a:t>
              </a:r>
              <a:r>
                <a:rPr lang="en-US" altLang="zh-CN" sz="90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en-US" altLang="zh-CN" sz="900" dirty="0" err="1">
                  <a:solidFill>
                    <a:schemeClr val="bg1">
                      <a:lumMod val="50000"/>
                    </a:schemeClr>
                  </a:solidFill>
                </a:rPr>
                <a:t>elit</a:t>
              </a:r>
              <a:endParaRPr lang="zh-CN" altLang="en-US" sz="9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5110855" y="4101747"/>
            <a:ext cx="3785039" cy="723688"/>
            <a:chOff x="5110855" y="4101747"/>
            <a:chExt cx="3785039" cy="723688"/>
          </a:xfrm>
        </p:grpSpPr>
        <p:sp>
          <p:nvSpPr>
            <p:cNvPr id="6" name="文本框 6"/>
            <p:cNvSpPr txBox="1">
              <a:spLocks noChangeArrowheads="1"/>
            </p:cNvSpPr>
            <p:nvPr/>
          </p:nvSpPr>
          <p:spPr bwMode="auto">
            <a:xfrm>
              <a:off x="5720456" y="4101747"/>
              <a:ext cx="1903085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9pPr>
            </a:lstStyle>
            <a:p>
              <a:pPr defTabSz="51435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3200" dirty="0">
                  <a:solidFill>
                    <a:srgbClr val="D04513"/>
                  </a:solidFill>
                  <a:latin typeface="中山行书百年纪念版" panose="02010609000101010101" pitchFamily="49" charset="-122"/>
                  <a:ea typeface="中山行书百年纪念版" panose="02010609000101010101" pitchFamily="49" charset="-122"/>
                </a:rPr>
                <a:t>扩展学习</a:t>
              </a:r>
              <a:endParaRPr lang="en-US" altLang="zh-CN" sz="3200" dirty="0">
                <a:solidFill>
                  <a:srgbClr val="D04513"/>
                </a:solidFill>
                <a:latin typeface="中山行书百年纪念版" panose="02010609000101010101" pitchFamily="49" charset="-122"/>
                <a:ea typeface="中山行书百年纪念版" panose="02010609000101010101" pitchFamily="49" charset="-122"/>
              </a:endParaRPr>
            </a:p>
          </p:txBody>
        </p:sp>
        <p:grpSp>
          <p:nvGrpSpPr>
            <p:cNvPr id="20" name="组合 19"/>
            <p:cNvGrpSpPr/>
            <p:nvPr/>
          </p:nvGrpSpPr>
          <p:grpSpPr>
            <a:xfrm>
              <a:off x="5110855" y="4231022"/>
              <a:ext cx="3785039" cy="594413"/>
              <a:chOff x="5110855" y="4231022"/>
              <a:chExt cx="3785039" cy="594413"/>
            </a:xfrm>
          </p:grpSpPr>
          <p:sp>
            <p:nvSpPr>
              <p:cNvPr id="7" name="文本框 6"/>
              <p:cNvSpPr txBox="1"/>
              <p:nvPr/>
            </p:nvSpPr>
            <p:spPr>
              <a:xfrm>
                <a:off x="5110855" y="4231022"/>
                <a:ext cx="70439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685800"/>
                <a:r>
                  <a:rPr lang="en-US" altLang="zh-CN" sz="2800" dirty="0">
                    <a:solidFill>
                      <a:prstClr val="black"/>
                    </a:solidFill>
                    <a:latin typeface="MV Boli" panose="02000500030200090000" pitchFamily="2" charset="0"/>
                    <a:ea typeface="郑庆科黄油体Regular" panose="02000603000000000000" pitchFamily="2" charset="-122"/>
                    <a:cs typeface="MV Boli" panose="02000500030200090000" pitchFamily="2" charset="0"/>
                  </a:rPr>
                  <a:t>04</a:t>
                </a:r>
                <a:endParaRPr lang="zh-CN" altLang="en-US" sz="2800" dirty="0">
                  <a:solidFill>
                    <a:prstClr val="black"/>
                  </a:solidFill>
                  <a:latin typeface="MV Boli" panose="02000500030200090000" pitchFamily="2" charset="0"/>
                  <a:ea typeface="郑庆科黄油体Regular" panose="02000603000000000000" pitchFamily="2" charset="-122"/>
                  <a:cs typeface="MV Boli" panose="02000500030200090000" pitchFamily="2" charset="0"/>
                </a:endParaRPr>
              </a:p>
            </p:txBody>
          </p:sp>
          <p:sp>
            <p:nvSpPr>
              <p:cNvPr id="14" name="矩形 13"/>
              <p:cNvSpPr/>
              <p:nvPr/>
            </p:nvSpPr>
            <p:spPr>
              <a:xfrm>
                <a:off x="5802550" y="4525353"/>
                <a:ext cx="3093344" cy="3000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900" dirty="0">
                    <a:solidFill>
                      <a:schemeClr val="bg1">
                        <a:lumMod val="50000"/>
                      </a:schemeClr>
                    </a:solidFill>
                  </a:rPr>
                  <a:t>Lorem ipsum dolor sit </a:t>
                </a:r>
                <a:r>
                  <a:rPr lang="en-US" altLang="zh-CN" sz="900" dirty="0" err="1">
                    <a:solidFill>
                      <a:schemeClr val="bg1">
                        <a:lumMod val="50000"/>
                      </a:schemeClr>
                    </a:solidFill>
                  </a:rPr>
                  <a:t>amet</a:t>
                </a:r>
                <a:r>
                  <a:rPr lang="en-US" altLang="zh-CN" sz="900" dirty="0">
                    <a:solidFill>
                      <a:schemeClr val="bg1">
                        <a:lumMod val="50000"/>
                      </a:schemeClr>
                    </a:solidFill>
                  </a:rPr>
                  <a:t>, </a:t>
                </a:r>
                <a:r>
                  <a:rPr lang="en-US" altLang="zh-CN" sz="900" dirty="0" err="1">
                    <a:solidFill>
                      <a:schemeClr val="bg1">
                        <a:lumMod val="50000"/>
                      </a:schemeClr>
                    </a:solidFill>
                  </a:rPr>
                  <a:t>consectetuer</a:t>
                </a:r>
                <a:r>
                  <a:rPr lang="en-US" altLang="zh-CN" sz="900" dirty="0">
                    <a:solidFill>
                      <a:schemeClr val="bg1">
                        <a:lumMod val="50000"/>
                      </a:schemeClr>
                    </a:solidFill>
                  </a:rPr>
                  <a:t> </a:t>
                </a:r>
                <a:r>
                  <a:rPr lang="en-US" altLang="zh-CN" sz="900" dirty="0" err="1">
                    <a:solidFill>
                      <a:schemeClr val="bg1">
                        <a:lumMod val="50000"/>
                      </a:schemeClr>
                    </a:solidFill>
                  </a:rPr>
                  <a:t>adipiscing</a:t>
                </a:r>
                <a:r>
                  <a:rPr lang="en-US" altLang="zh-CN" sz="900" dirty="0">
                    <a:solidFill>
                      <a:schemeClr val="bg1">
                        <a:lumMod val="50000"/>
                      </a:schemeClr>
                    </a:solidFill>
                  </a:rPr>
                  <a:t> </a:t>
                </a:r>
                <a:r>
                  <a:rPr lang="en-US" altLang="zh-CN" sz="900" dirty="0" err="1">
                    <a:solidFill>
                      <a:schemeClr val="bg1">
                        <a:lumMod val="50000"/>
                      </a:schemeClr>
                    </a:solidFill>
                  </a:rPr>
                  <a:t>elit</a:t>
                </a:r>
                <a:endParaRPr lang="zh-CN" altLang="en-US" sz="900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p:grpSp>
      </p:grpSp>
      <p:cxnSp>
        <p:nvCxnSpPr>
          <p:cNvPr id="16" name="直接连接符 15"/>
          <p:cNvCxnSpPr/>
          <p:nvPr/>
        </p:nvCxnSpPr>
        <p:spPr>
          <a:xfrm>
            <a:off x="4648200" y="1847869"/>
            <a:ext cx="0" cy="2838653"/>
          </a:xfrm>
          <a:prstGeom prst="line">
            <a:avLst/>
          </a:prstGeom>
          <a:ln>
            <a:solidFill>
              <a:srgbClr val="D04513">
                <a:alpha val="7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660"/>
          <a:stretch>
            <a:fillRect/>
          </a:stretch>
        </p:blipFill>
        <p:spPr>
          <a:xfrm rot="11100704">
            <a:off x="6416778" y="901888"/>
            <a:ext cx="1686762" cy="731029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88" t="47326" b="6081"/>
          <a:stretch>
            <a:fillRect/>
          </a:stretch>
        </p:blipFill>
        <p:spPr>
          <a:xfrm rot="1340311">
            <a:off x="3650712" y="1315995"/>
            <a:ext cx="709000" cy="699695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88" t="47326" b="6081"/>
          <a:stretch>
            <a:fillRect/>
          </a:stretch>
        </p:blipFill>
        <p:spPr>
          <a:xfrm rot="20500353">
            <a:off x="5328624" y="792015"/>
            <a:ext cx="463308" cy="45722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297019" y="2489587"/>
            <a:ext cx="298998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120000"/>
              </a:lnSpc>
            </a:pPr>
            <a:r>
              <a:rPr lang="zh-CN" altLang="en-US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</a:rPr>
              <a:t>血拼“黑色星期五”。国内双十一购物狂欢节，每年</a:t>
            </a:r>
            <a:r>
              <a:rPr lang="en-US" altLang="zh-CN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</a:rPr>
              <a:t>11</a:t>
            </a:r>
            <a:r>
              <a:rPr lang="zh-CN" altLang="en-US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</a:rPr>
              <a:t>月</a:t>
            </a:r>
            <a:r>
              <a:rPr lang="en-US" altLang="zh-CN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</a:rPr>
              <a:t>11</a:t>
            </a:r>
            <a:r>
              <a:rPr lang="zh-CN" altLang="en-US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</a:rPr>
              <a:t>日的网络促销日，淘宝商城（天猫）</a:t>
            </a:r>
            <a:r>
              <a:rPr lang="en-US" altLang="zh-CN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</a:rPr>
              <a:t>11</a:t>
            </a:r>
            <a:r>
              <a:rPr lang="zh-CN" altLang="en-US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</a:rPr>
              <a:t>月</a:t>
            </a:r>
            <a:r>
              <a:rPr lang="en-US" altLang="zh-CN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</a:rPr>
              <a:t>11</a:t>
            </a:r>
            <a:r>
              <a:rPr lang="zh-CN" altLang="en-US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</a:rPr>
              <a:t>日举办的促销活动。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5951234" y="636270"/>
            <a:ext cx="1889453" cy="788527"/>
            <a:chOff x="983068" y="3327916"/>
            <a:chExt cx="1889453" cy="788527"/>
          </a:xfrm>
        </p:grpSpPr>
        <p:sp>
          <p:nvSpPr>
            <p:cNvPr id="4" name="矩形 3"/>
            <p:cNvSpPr/>
            <p:nvPr/>
          </p:nvSpPr>
          <p:spPr>
            <a:xfrm>
              <a:off x="2043448" y="3327916"/>
              <a:ext cx="82907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400" dirty="0">
                  <a:latin typeface="中山行书百年纪念版" panose="02010609000101010101" pitchFamily="49" charset="-122"/>
                  <a:ea typeface="中山行书百年纪念版" panose="02010609000101010101" pitchFamily="49" charset="-122"/>
                </a:rPr>
                <a:t>狂欢</a:t>
              </a:r>
            </a:p>
          </p:txBody>
        </p:sp>
        <p:pic>
          <p:nvPicPr>
            <p:cNvPr id="5" name="图片 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6660"/>
            <a:stretch>
              <a:fillRect/>
            </a:stretch>
          </p:blipFill>
          <p:spPr>
            <a:xfrm rot="11100704">
              <a:off x="983068" y="3385414"/>
              <a:ext cx="1686762" cy="731029"/>
            </a:xfrm>
            <a:prstGeom prst="rect">
              <a:avLst/>
            </a:prstGeom>
          </p:spPr>
        </p:pic>
      </p:grpSp>
      <p:sp>
        <p:nvSpPr>
          <p:cNvPr id="6" name="矩形 5"/>
          <p:cNvSpPr/>
          <p:nvPr/>
        </p:nvSpPr>
        <p:spPr>
          <a:xfrm>
            <a:off x="4073704" y="449997"/>
            <a:ext cx="2331087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4400" dirty="0">
                <a:solidFill>
                  <a:srgbClr val="D04513"/>
                </a:solidFill>
                <a:latin typeface="Edwardian Script ITC" panose="030303020407070D0804" pitchFamily="66" charset="0"/>
                <a:ea typeface="宋体" panose="02010600030101010101" pitchFamily="2" charset="-122"/>
              </a:rPr>
              <a:t>Thanksgiving</a:t>
            </a:r>
            <a:endParaRPr lang="zh-CN" altLang="en-US" sz="4400" dirty="0">
              <a:solidFill>
                <a:srgbClr val="D04513"/>
              </a:solidFill>
              <a:latin typeface="Edwardian Script ITC" panose="030303020407070D0804" pitchFamily="66" charset="0"/>
              <a:ea typeface="宋体" panose="02010600030101010101" pitchFamily="2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4766" y="2102411"/>
            <a:ext cx="5117922" cy="28762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8" name="组合 7"/>
          <p:cNvGrpSpPr/>
          <p:nvPr/>
        </p:nvGrpSpPr>
        <p:grpSpPr>
          <a:xfrm>
            <a:off x="6767652" y="1714071"/>
            <a:ext cx="4452828" cy="1205794"/>
            <a:chOff x="3461680" y="1171490"/>
            <a:chExt cx="4452828" cy="1205794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6660"/>
            <a:stretch>
              <a:fillRect/>
            </a:stretch>
          </p:blipFill>
          <p:spPr>
            <a:xfrm rot="11100704">
              <a:off x="6227746" y="1263482"/>
              <a:ext cx="1686762" cy="731029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788" t="47326" b="6081"/>
            <a:stretch>
              <a:fillRect/>
            </a:stretch>
          </p:blipFill>
          <p:spPr>
            <a:xfrm rot="1340311">
              <a:off x="3461680" y="1677589"/>
              <a:ext cx="709000" cy="699695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788" t="47326" b="6081"/>
            <a:stretch>
              <a:fillRect/>
            </a:stretch>
          </p:blipFill>
          <p:spPr>
            <a:xfrm rot="20500353">
              <a:off x="5071838" y="1171490"/>
              <a:ext cx="463308" cy="457227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5458798" y="2964386"/>
            <a:ext cx="3117851" cy="857927"/>
            <a:chOff x="5458798" y="2964386"/>
            <a:chExt cx="3117851" cy="857927"/>
          </a:xfrm>
        </p:grpSpPr>
        <p:sp>
          <p:nvSpPr>
            <p:cNvPr id="3" name="文本框 6"/>
            <p:cNvSpPr txBox="1">
              <a:spLocks noChangeArrowheads="1"/>
            </p:cNvSpPr>
            <p:nvPr/>
          </p:nvSpPr>
          <p:spPr bwMode="auto">
            <a:xfrm>
              <a:off x="5458798" y="2964386"/>
              <a:ext cx="2326278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9pPr>
            </a:lstStyle>
            <a:p>
              <a:pPr defTabSz="51435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4000" dirty="0">
                  <a:solidFill>
                    <a:srgbClr val="D04513"/>
                  </a:solidFill>
                  <a:latin typeface="中山行书百年纪念版" panose="02010609000101010101" pitchFamily="49" charset="-122"/>
                  <a:ea typeface="中山行书百年纪念版" panose="02010609000101010101" pitchFamily="49" charset="-122"/>
                </a:rPr>
                <a:t>拓展学习</a:t>
              </a:r>
              <a:endParaRPr lang="en-US" altLang="zh-CN" sz="4000" dirty="0">
                <a:solidFill>
                  <a:srgbClr val="D04513"/>
                </a:solidFill>
                <a:latin typeface="中山行书百年纪念版" panose="02010609000101010101" pitchFamily="49" charset="-122"/>
                <a:ea typeface="中山行书百年纪念版" panose="02010609000101010101" pitchFamily="49" charset="-122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5483305" y="3522231"/>
              <a:ext cx="3093344" cy="3000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900" dirty="0">
                  <a:solidFill>
                    <a:schemeClr val="bg1">
                      <a:lumMod val="50000"/>
                    </a:schemeClr>
                  </a:solidFill>
                </a:rPr>
                <a:t>Lorem ipsum dolor sit </a:t>
              </a:r>
              <a:r>
                <a:rPr lang="en-US" altLang="zh-CN" sz="900" dirty="0" err="1">
                  <a:solidFill>
                    <a:schemeClr val="bg1">
                      <a:lumMod val="50000"/>
                    </a:schemeClr>
                  </a:solidFill>
                </a:rPr>
                <a:t>amet</a:t>
              </a:r>
              <a:r>
                <a:rPr lang="en-US" altLang="zh-CN" sz="900" dirty="0">
                  <a:solidFill>
                    <a:schemeClr val="bg1">
                      <a:lumMod val="50000"/>
                    </a:schemeClr>
                  </a:solidFill>
                </a:rPr>
                <a:t>, </a:t>
              </a:r>
              <a:r>
                <a:rPr lang="en-US" altLang="zh-CN" sz="900" dirty="0" err="1">
                  <a:solidFill>
                    <a:schemeClr val="bg1">
                      <a:lumMod val="50000"/>
                    </a:schemeClr>
                  </a:solidFill>
                </a:rPr>
                <a:t>consectetuer</a:t>
              </a:r>
              <a:r>
                <a:rPr lang="en-US" altLang="zh-CN" sz="90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en-US" altLang="zh-CN" sz="900" dirty="0" err="1">
                  <a:solidFill>
                    <a:schemeClr val="bg1">
                      <a:lumMod val="50000"/>
                    </a:schemeClr>
                  </a:solidFill>
                </a:rPr>
                <a:t>adipiscing</a:t>
              </a:r>
              <a:r>
                <a:rPr lang="en-US" altLang="zh-CN" sz="90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en-US" altLang="zh-CN" sz="900" dirty="0" err="1">
                  <a:solidFill>
                    <a:schemeClr val="bg1">
                      <a:lumMod val="50000"/>
                    </a:schemeClr>
                  </a:solidFill>
                </a:rPr>
                <a:t>elit</a:t>
              </a:r>
              <a:endParaRPr lang="zh-CN" altLang="en-US" sz="9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3862106" y="2476551"/>
            <a:ext cx="2062444" cy="1423294"/>
            <a:chOff x="3862106" y="2476551"/>
            <a:chExt cx="2062444" cy="1423294"/>
          </a:xfrm>
        </p:grpSpPr>
        <p:sp>
          <p:nvSpPr>
            <p:cNvPr id="4" name="文本框 3"/>
            <p:cNvSpPr txBox="1"/>
            <p:nvPr/>
          </p:nvSpPr>
          <p:spPr>
            <a:xfrm>
              <a:off x="3910705" y="2774188"/>
              <a:ext cx="201384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/>
              <a:r>
                <a:rPr lang="en-US" altLang="zh-CN" sz="6000" dirty="0">
                  <a:solidFill>
                    <a:prstClr val="black"/>
                  </a:solidFill>
                  <a:latin typeface="MV Boli" panose="02000500030200090000" pitchFamily="2" charset="0"/>
                  <a:ea typeface="郑庆科黄油体Regular" panose="02000603000000000000" pitchFamily="2" charset="-122"/>
                  <a:cs typeface="MV Boli" panose="02000500030200090000" pitchFamily="2" charset="0"/>
                </a:rPr>
                <a:t>04</a:t>
              </a:r>
              <a:endParaRPr lang="zh-CN" altLang="en-US" sz="6000" dirty="0">
                <a:solidFill>
                  <a:prstClr val="black"/>
                </a:solidFill>
                <a:latin typeface="MV Boli" panose="02000500030200090000" pitchFamily="2" charset="0"/>
                <a:ea typeface="郑庆科黄油体Regular" panose="02000603000000000000" pitchFamily="2" charset="-122"/>
                <a:cs typeface="MV Boli" panose="02000500030200090000" pitchFamily="2" charset="0"/>
              </a:endParaRPr>
            </a:p>
          </p:txBody>
        </p:sp>
        <p:sp>
          <p:nvSpPr>
            <p:cNvPr id="6" name="椭圆 5"/>
            <p:cNvSpPr/>
            <p:nvPr/>
          </p:nvSpPr>
          <p:spPr>
            <a:xfrm>
              <a:off x="3862106" y="2476551"/>
              <a:ext cx="1423294" cy="1423294"/>
            </a:xfrm>
            <a:prstGeom prst="ellipse">
              <a:avLst/>
            </a:prstGeom>
            <a:noFill/>
            <a:ln w="19050">
              <a:solidFill>
                <a:srgbClr val="D045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4229" y="2419129"/>
            <a:ext cx="1195748" cy="664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211724" y="5086372"/>
            <a:ext cx="2236029" cy="387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120000"/>
              </a:lnSpc>
            </a:pPr>
            <a:r>
              <a:rPr lang="zh-CN" altLang="en-US" sz="16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</a:rPr>
              <a:t>父爱如山，母爱如水。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5486358" y="583537"/>
            <a:ext cx="2533860" cy="788527"/>
            <a:chOff x="983068" y="3327916"/>
            <a:chExt cx="2533860" cy="788527"/>
          </a:xfrm>
        </p:grpSpPr>
        <p:sp>
          <p:nvSpPr>
            <p:cNvPr id="4" name="矩形 3"/>
            <p:cNvSpPr/>
            <p:nvPr/>
          </p:nvSpPr>
          <p:spPr>
            <a:xfrm>
              <a:off x="2043448" y="3327916"/>
              <a:ext cx="147348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400" dirty="0">
                  <a:latin typeface="中山行书百年纪念版" panose="02010609000101010101" pitchFamily="49" charset="-122"/>
                  <a:ea typeface="中山行书百年纪念版" panose="02010609000101010101" pitchFamily="49" charset="-122"/>
                </a:rPr>
                <a:t>感恩父母</a:t>
              </a:r>
            </a:p>
          </p:txBody>
        </p:sp>
        <p:pic>
          <p:nvPicPr>
            <p:cNvPr id="5" name="图片 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6660"/>
            <a:stretch>
              <a:fillRect/>
            </a:stretch>
          </p:blipFill>
          <p:spPr>
            <a:xfrm rot="11100704">
              <a:off x="983068" y="3385414"/>
              <a:ext cx="1686762" cy="731029"/>
            </a:xfrm>
            <a:prstGeom prst="rect">
              <a:avLst/>
            </a:prstGeom>
          </p:spPr>
        </p:pic>
      </p:grpSp>
      <p:sp>
        <p:nvSpPr>
          <p:cNvPr id="6" name="矩形 5"/>
          <p:cNvSpPr/>
          <p:nvPr/>
        </p:nvSpPr>
        <p:spPr>
          <a:xfrm>
            <a:off x="3608828" y="397264"/>
            <a:ext cx="2331087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4400" dirty="0">
                <a:solidFill>
                  <a:srgbClr val="D04513"/>
                </a:solidFill>
                <a:latin typeface="Edwardian Script ITC" panose="030303020407070D0804" pitchFamily="66" charset="0"/>
                <a:ea typeface="宋体" panose="02010600030101010101" pitchFamily="2" charset="-122"/>
              </a:rPr>
              <a:t>Thanksgiving</a:t>
            </a:r>
            <a:endParaRPr lang="zh-CN" altLang="en-US" sz="4400" dirty="0">
              <a:solidFill>
                <a:srgbClr val="D04513"/>
              </a:solidFill>
              <a:latin typeface="Edwardian Script ITC" panose="030303020407070D0804" pitchFamily="66" charset="0"/>
              <a:ea typeface="宋体" panose="02010600030101010101" pitchFamily="2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9591" y="1560624"/>
            <a:ext cx="4500634" cy="30041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97234" y="1581132"/>
            <a:ext cx="4520707" cy="29836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9782" y="466544"/>
            <a:ext cx="8922163" cy="5951083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6551388" y="3376797"/>
            <a:ext cx="3297462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120000"/>
              </a:lnSpc>
            </a:pPr>
            <a:r>
              <a:rPr lang="zh-CN" altLang="en-US" sz="1600" b="1" kern="0" dirty="0">
                <a:solidFill>
                  <a:schemeClr val="bg1"/>
                </a:solidFill>
                <a:cs typeface="Arial" panose="020B0604020202020204" pitchFamily="34" charset="0"/>
              </a:rPr>
              <a:t>职责首先是育人。先成人，后成才。为人师表，答疑解惑，则为老师。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5353008" y="557567"/>
            <a:ext cx="2533860" cy="788527"/>
            <a:chOff x="983068" y="3327916"/>
            <a:chExt cx="2533860" cy="788527"/>
          </a:xfrm>
        </p:grpSpPr>
        <p:sp>
          <p:nvSpPr>
            <p:cNvPr id="3" name="矩形 2"/>
            <p:cNvSpPr/>
            <p:nvPr/>
          </p:nvSpPr>
          <p:spPr>
            <a:xfrm>
              <a:off x="2043448" y="3327916"/>
              <a:ext cx="147348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400" dirty="0">
                  <a:latin typeface="中山行书百年纪念版" panose="02010609000101010101" pitchFamily="49" charset="-122"/>
                  <a:ea typeface="中山行书百年纪念版" panose="02010609000101010101" pitchFamily="49" charset="-122"/>
                </a:rPr>
                <a:t>感恩老师</a:t>
              </a:r>
            </a:p>
          </p:txBody>
        </p:sp>
        <p:pic>
          <p:nvPicPr>
            <p:cNvPr id="4" name="图片 3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6660"/>
            <a:stretch>
              <a:fillRect/>
            </a:stretch>
          </p:blipFill>
          <p:spPr>
            <a:xfrm rot="11100704">
              <a:off x="983068" y="3385414"/>
              <a:ext cx="1686762" cy="731029"/>
            </a:xfrm>
            <a:prstGeom prst="rect">
              <a:avLst/>
            </a:prstGeom>
          </p:spPr>
        </p:pic>
      </p:grpSp>
      <p:sp>
        <p:nvSpPr>
          <p:cNvPr id="5" name="矩形 4"/>
          <p:cNvSpPr/>
          <p:nvPr/>
        </p:nvSpPr>
        <p:spPr>
          <a:xfrm>
            <a:off x="3475478" y="371294"/>
            <a:ext cx="2331087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4400" dirty="0">
                <a:solidFill>
                  <a:srgbClr val="D04513"/>
                </a:solidFill>
                <a:latin typeface="Edwardian Script ITC" panose="030303020407070D0804" pitchFamily="66" charset="0"/>
                <a:ea typeface="宋体" panose="02010600030101010101" pitchFamily="2" charset="-122"/>
              </a:rPr>
              <a:t>Thanksgiving</a:t>
            </a:r>
            <a:endParaRPr lang="zh-CN" altLang="en-US" sz="4400" dirty="0">
              <a:solidFill>
                <a:srgbClr val="D04513"/>
              </a:solidFill>
              <a:latin typeface="Edwardian Script ITC" panose="030303020407070D0804" pitchFamily="66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4613" y="2661222"/>
            <a:ext cx="3969061" cy="22724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6940" y="1895137"/>
            <a:ext cx="3923776" cy="22360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4" name="组合 3"/>
          <p:cNvGrpSpPr/>
          <p:nvPr/>
        </p:nvGrpSpPr>
        <p:grpSpPr>
          <a:xfrm>
            <a:off x="5486358" y="681017"/>
            <a:ext cx="2533860" cy="788527"/>
            <a:chOff x="983068" y="3327916"/>
            <a:chExt cx="2533860" cy="788527"/>
          </a:xfrm>
        </p:grpSpPr>
        <p:sp>
          <p:nvSpPr>
            <p:cNvPr id="5" name="矩形 4"/>
            <p:cNvSpPr/>
            <p:nvPr/>
          </p:nvSpPr>
          <p:spPr>
            <a:xfrm>
              <a:off x="2043448" y="3327916"/>
              <a:ext cx="147348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400" dirty="0">
                  <a:latin typeface="中山行书百年纪念版" panose="02010609000101010101" pitchFamily="49" charset="-122"/>
                  <a:ea typeface="中山行书百年纪念版" panose="02010609000101010101" pitchFamily="49" charset="-122"/>
                </a:rPr>
                <a:t>感恩朋友</a:t>
              </a:r>
            </a:p>
          </p:txBody>
        </p:sp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6660"/>
            <a:stretch>
              <a:fillRect/>
            </a:stretch>
          </p:blipFill>
          <p:spPr>
            <a:xfrm rot="11100704">
              <a:off x="983068" y="3385414"/>
              <a:ext cx="1686762" cy="731029"/>
            </a:xfrm>
            <a:prstGeom prst="rect">
              <a:avLst/>
            </a:prstGeom>
          </p:spPr>
        </p:pic>
      </p:grpSp>
      <p:sp>
        <p:nvSpPr>
          <p:cNvPr id="7" name="矩形 6"/>
          <p:cNvSpPr/>
          <p:nvPr/>
        </p:nvSpPr>
        <p:spPr>
          <a:xfrm>
            <a:off x="3608828" y="494744"/>
            <a:ext cx="2331087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4400" dirty="0">
                <a:solidFill>
                  <a:srgbClr val="D04513"/>
                </a:solidFill>
                <a:latin typeface="Edwardian Script ITC" panose="030303020407070D0804" pitchFamily="66" charset="0"/>
                <a:ea typeface="宋体" panose="02010600030101010101" pitchFamily="2" charset="-122"/>
              </a:rPr>
              <a:t>Thanksgiving</a:t>
            </a:r>
            <a:endParaRPr lang="zh-CN" altLang="en-US" sz="4400" dirty="0">
              <a:solidFill>
                <a:srgbClr val="D04513"/>
              </a:solidFill>
              <a:latin typeface="Edwardian Script ITC" panose="030303020407070D0804" pitchFamily="66" charset="0"/>
              <a:ea typeface="宋体" panose="02010600030101010101" pitchFamily="2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960531" y="4762154"/>
            <a:ext cx="2887956" cy="387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120000"/>
              </a:lnSpc>
            </a:pPr>
            <a:r>
              <a:rPr lang="zh-CN" altLang="en-US" sz="16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</a:rPr>
              <a:t>交情深厚，真诚纯朴</a:t>
            </a:r>
          </a:p>
        </p:txBody>
      </p:sp>
      <p:grpSp>
        <p:nvGrpSpPr>
          <p:cNvPr id="9" name="组合 8"/>
          <p:cNvGrpSpPr/>
          <p:nvPr/>
        </p:nvGrpSpPr>
        <p:grpSpPr>
          <a:xfrm>
            <a:off x="5793804" y="1541825"/>
            <a:ext cx="4452828" cy="1205794"/>
            <a:chOff x="3461680" y="1171490"/>
            <a:chExt cx="4452828" cy="1205794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6660"/>
            <a:stretch>
              <a:fillRect/>
            </a:stretch>
          </p:blipFill>
          <p:spPr>
            <a:xfrm rot="11100704">
              <a:off x="6227746" y="1263482"/>
              <a:ext cx="1686762" cy="731029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788" t="47326" b="6081"/>
            <a:stretch>
              <a:fillRect/>
            </a:stretch>
          </p:blipFill>
          <p:spPr>
            <a:xfrm rot="1340311">
              <a:off x="3461680" y="1677589"/>
              <a:ext cx="709000" cy="699695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788" t="47326" b="6081"/>
            <a:stretch>
              <a:fillRect/>
            </a:stretch>
          </p:blipFill>
          <p:spPr>
            <a:xfrm rot="20500353">
              <a:off x="5071838" y="1171490"/>
              <a:ext cx="463308" cy="457227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hidden="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306925" cy="6858000"/>
          </a:xfrm>
          <a:prstGeom prst="rect">
            <a:avLst/>
          </a:prstGeom>
        </p:spPr>
      </p:pic>
      <p:grpSp>
        <p:nvGrpSpPr>
          <p:cNvPr id="32" name="组合 31"/>
          <p:cNvGrpSpPr/>
          <p:nvPr/>
        </p:nvGrpSpPr>
        <p:grpSpPr>
          <a:xfrm>
            <a:off x="-12430" y="0"/>
            <a:ext cx="12253592" cy="7303778"/>
            <a:chOff x="-12430" y="0"/>
            <a:chExt cx="12253592" cy="7303778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2" name="矩形 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7ECDA">
                <a:alpha val="6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/>
          </p:nvSpPr>
          <p:spPr>
            <a:xfrm>
              <a:off x="442452" y="353961"/>
              <a:ext cx="11356258" cy="6076336"/>
            </a:xfrm>
            <a:prstGeom prst="rect">
              <a:avLst/>
            </a:prstGeom>
            <a:noFill/>
            <a:ln w="28575">
              <a:solidFill>
                <a:srgbClr val="D045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7" name="图片 2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12430" y="0"/>
              <a:ext cx="3647282" cy="3647282"/>
            </a:xfrm>
            <a:prstGeom prst="rect">
              <a:avLst/>
            </a:prstGeom>
          </p:spPr>
        </p:pic>
        <p:pic>
          <p:nvPicPr>
            <p:cNvPr id="23" name="图片 2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170166" y="4097793"/>
              <a:ext cx="3070996" cy="3205985"/>
            </a:xfrm>
            <a:prstGeom prst="rect">
              <a:avLst/>
            </a:prstGeom>
          </p:spPr>
        </p:pic>
      </p:grpSp>
      <p:sp>
        <p:nvSpPr>
          <p:cNvPr id="6" name="文本框 5"/>
          <p:cNvSpPr txBox="1"/>
          <p:nvPr/>
        </p:nvSpPr>
        <p:spPr>
          <a:xfrm>
            <a:off x="3796932" y="2274351"/>
            <a:ext cx="68807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200" dirty="0">
                <a:solidFill>
                  <a:srgbClr val="CF4816">
                    <a:alpha val="76000"/>
                  </a:srgb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HAPPY  THANKSGIVING  DAY</a:t>
            </a:r>
            <a:endParaRPr lang="zh-CN" altLang="en-US" sz="2200" dirty="0">
              <a:solidFill>
                <a:srgbClr val="CF4816">
                  <a:alpha val="76000"/>
                </a:srgbClr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408310" y="2465440"/>
            <a:ext cx="53753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9600" dirty="0">
                <a:solidFill>
                  <a:srgbClr val="D04513"/>
                </a:solidFill>
                <a:latin typeface="中山行书百年纪念版" panose="02010609000101010101" pitchFamily="49" charset="-122"/>
                <a:ea typeface="中山行书百年纪念版" panose="02010609000101010101" pitchFamily="49" charset="-122"/>
              </a:rPr>
              <a:t>感谢观看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5475930" y="4760743"/>
            <a:ext cx="1215016" cy="275590"/>
          </a:xfrm>
          <a:prstGeom prst="rect">
            <a:avLst/>
          </a:prstGeom>
          <a:noFill/>
          <a:ln>
            <a:solidFill>
              <a:srgbClr val="D04513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1200">
                <a:latin typeface="宋体" panose="02010600030101010101" pitchFamily="2" charset="-122"/>
                <a:ea typeface="宋体" panose="02010600030101010101" pitchFamily="2" charset="-122"/>
              </a:rPr>
              <a:t>主讲：</a:t>
            </a:r>
            <a:r>
              <a:rPr lang="en-US" altLang="zh-CN" sz="1200">
                <a:latin typeface="宋体" panose="02010600030101010101" pitchFamily="2" charset="-122"/>
                <a:ea typeface="宋体" panose="02010600030101010101" pitchFamily="2" charset="-122"/>
              </a:rPr>
              <a:t>xiazaii</a:t>
            </a:r>
            <a:endParaRPr lang="zh-CN" altLang="en-US" sz="12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3461680" y="1171490"/>
            <a:ext cx="4452828" cy="1205794"/>
            <a:chOff x="3461680" y="1171490"/>
            <a:chExt cx="4452828" cy="1205794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6660"/>
            <a:stretch>
              <a:fillRect/>
            </a:stretch>
          </p:blipFill>
          <p:spPr>
            <a:xfrm rot="11100704">
              <a:off x="6227746" y="1263482"/>
              <a:ext cx="1686762" cy="731029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788" t="47326" b="6081"/>
            <a:stretch>
              <a:fillRect/>
            </a:stretch>
          </p:blipFill>
          <p:spPr>
            <a:xfrm rot="1340311">
              <a:off x="3461680" y="1677589"/>
              <a:ext cx="709000" cy="699695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788" t="47326" b="6081"/>
            <a:stretch>
              <a:fillRect/>
            </a:stretch>
          </p:blipFill>
          <p:spPr>
            <a:xfrm rot="20500353">
              <a:off x="5071838" y="1171490"/>
              <a:ext cx="463308" cy="457227"/>
            </a:xfrm>
            <a:prstGeom prst="rect">
              <a:avLst/>
            </a:prstGeom>
          </p:spPr>
        </p:pic>
      </p:grpSp>
      <p:pic>
        <p:nvPicPr>
          <p:cNvPr id="25" name="图片 2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371246" y="1520065"/>
            <a:ext cx="1195748" cy="664800"/>
          </a:xfrm>
          <a:prstGeom prst="rect">
            <a:avLst/>
          </a:prstGeom>
        </p:spPr>
      </p:pic>
      <p:sp>
        <p:nvSpPr>
          <p:cNvPr id="29" name="矩形 28"/>
          <p:cNvSpPr/>
          <p:nvPr/>
        </p:nvSpPr>
        <p:spPr>
          <a:xfrm>
            <a:off x="4693517" y="4107216"/>
            <a:ext cx="2804967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700" dirty="0">
                <a:solidFill>
                  <a:schemeClr val="bg1">
                    <a:lumMod val="65000"/>
                  </a:schemeClr>
                </a:solidFill>
              </a:rPr>
              <a:t>The Gregorian calendar, the fourth Thursday in November, is Thanksgiving (Thanksgiving Day). It was a holiday in the United States and Canada, originally created by the American people</a:t>
            </a:r>
            <a:endParaRPr lang="zh-CN" altLang="en-US" sz="7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/>
      <p:bldP spid="7" grpId="0" bldLvl="0" animBg="1"/>
      <p:bldP spid="2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5458798" y="2964386"/>
            <a:ext cx="3117851" cy="857927"/>
            <a:chOff x="5458798" y="2964386"/>
            <a:chExt cx="3117851" cy="857927"/>
          </a:xfrm>
        </p:grpSpPr>
        <p:sp>
          <p:nvSpPr>
            <p:cNvPr id="3" name="文本框 6"/>
            <p:cNvSpPr txBox="1">
              <a:spLocks noChangeArrowheads="1"/>
            </p:cNvSpPr>
            <p:nvPr/>
          </p:nvSpPr>
          <p:spPr bwMode="auto">
            <a:xfrm>
              <a:off x="5458798" y="2964386"/>
              <a:ext cx="2326278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9pPr>
            </a:lstStyle>
            <a:p>
              <a:pPr defTabSz="51435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4000" dirty="0">
                  <a:solidFill>
                    <a:srgbClr val="D04513"/>
                  </a:solidFill>
                  <a:latin typeface="中山行书百年纪念版" panose="02010609000101010101" pitchFamily="49" charset="-122"/>
                  <a:ea typeface="中山行书百年纪念版" panose="02010609000101010101" pitchFamily="49" charset="-122"/>
                </a:rPr>
                <a:t>节日历史</a:t>
              </a:r>
              <a:endParaRPr lang="en-US" altLang="zh-CN" sz="4000" dirty="0">
                <a:solidFill>
                  <a:srgbClr val="D04513"/>
                </a:solidFill>
                <a:latin typeface="中山行书百年纪念版" panose="02010609000101010101" pitchFamily="49" charset="-122"/>
                <a:ea typeface="中山行书百年纪念版" panose="02010609000101010101" pitchFamily="49" charset="-122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5483305" y="3522231"/>
              <a:ext cx="3093344" cy="3000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900" dirty="0">
                  <a:solidFill>
                    <a:schemeClr val="bg1">
                      <a:lumMod val="50000"/>
                    </a:schemeClr>
                  </a:solidFill>
                </a:rPr>
                <a:t>Lorem ipsum dolor sit </a:t>
              </a:r>
              <a:r>
                <a:rPr lang="en-US" altLang="zh-CN" sz="900" dirty="0" err="1">
                  <a:solidFill>
                    <a:schemeClr val="bg1">
                      <a:lumMod val="50000"/>
                    </a:schemeClr>
                  </a:solidFill>
                </a:rPr>
                <a:t>amet</a:t>
              </a:r>
              <a:r>
                <a:rPr lang="en-US" altLang="zh-CN" sz="900" dirty="0">
                  <a:solidFill>
                    <a:schemeClr val="bg1">
                      <a:lumMod val="50000"/>
                    </a:schemeClr>
                  </a:solidFill>
                </a:rPr>
                <a:t>, </a:t>
              </a:r>
              <a:r>
                <a:rPr lang="en-US" altLang="zh-CN" sz="900" dirty="0" err="1">
                  <a:solidFill>
                    <a:schemeClr val="bg1">
                      <a:lumMod val="50000"/>
                    </a:schemeClr>
                  </a:solidFill>
                </a:rPr>
                <a:t>consectetuer</a:t>
              </a:r>
              <a:r>
                <a:rPr lang="en-US" altLang="zh-CN" sz="90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en-US" altLang="zh-CN" sz="900" dirty="0" err="1">
                  <a:solidFill>
                    <a:schemeClr val="bg1">
                      <a:lumMod val="50000"/>
                    </a:schemeClr>
                  </a:solidFill>
                </a:rPr>
                <a:t>adipiscing</a:t>
              </a:r>
              <a:r>
                <a:rPr lang="en-US" altLang="zh-CN" sz="90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en-US" altLang="zh-CN" sz="900" dirty="0" err="1">
                  <a:solidFill>
                    <a:schemeClr val="bg1">
                      <a:lumMod val="50000"/>
                    </a:schemeClr>
                  </a:solidFill>
                </a:rPr>
                <a:t>elit</a:t>
              </a:r>
              <a:endParaRPr lang="zh-CN" altLang="en-US" sz="9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3862106" y="2476551"/>
            <a:ext cx="2157694" cy="1423294"/>
            <a:chOff x="3862106" y="2476551"/>
            <a:chExt cx="2157694" cy="1423294"/>
          </a:xfrm>
        </p:grpSpPr>
        <p:sp>
          <p:nvSpPr>
            <p:cNvPr id="4" name="文本框 3"/>
            <p:cNvSpPr txBox="1"/>
            <p:nvPr/>
          </p:nvSpPr>
          <p:spPr>
            <a:xfrm>
              <a:off x="4005955" y="2793238"/>
              <a:ext cx="201384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/>
              <a:r>
                <a:rPr lang="en-US" altLang="zh-CN" sz="6000" dirty="0">
                  <a:solidFill>
                    <a:prstClr val="black"/>
                  </a:solidFill>
                  <a:latin typeface="MV Boli" panose="02000500030200090000" pitchFamily="2" charset="0"/>
                  <a:ea typeface="郑庆科黄油体Regular" panose="02000603000000000000" pitchFamily="2" charset="-122"/>
                  <a:cs typeface="MV Boli" panose="02000500030200090000" pitchFamily="2" charset="0"/>
                </a:rPr>
                <a:t>01</a:t>
              </a:r>
              <a:endParaRPr lang="zh-CN" altLang="en-US" sz="6000" dirty="0">
                <a:solidFill>
                  <a:prstClr val="black"/>
                </a:solidFill>
                <a:latin typeface="MV Boli" panose="02000500030200090000" pitchFamily="2" charset="0"/>
                <a:ea typeface="郑庆科黄油体Regular" panose="02000603000000000000" pitchFamily="2" charset="-122"/>
                <a:cs typeface="MV Boli" panose="02000500030200090000" pitchFamily="2" charset="0"/>
              </a:endParaRPr>
            </a:p>
          </p:txBody>
        </p:sp>
        <p:sp>
          <p:nvSpPr>
            <p:cNvPr id="6" name="椭圆 5"/>
            <p:cNvSpPr/>
            <p:nvPr/>
          </p:nvSpPr>
          <p:spPr>
            <a:xfrm>
              <a:off x="3862106" y="2476551"/>
              <a:ext cx="1423294" cy="1423294"/>
            </a:xfrm>
            <a:prstGeom prst="ellipse">
              <a:avLst/>
            </a:prstGeom>
            <a:noFill/>
            <a:ln w="19050">
              <a:solidFill>
                <a:srgbClr val="D045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4229" y="2419129"/>
            <a:ext cx="1195748" cy="664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4121211" y="450072"/>
            <a:ext cx="2331087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4400" dirty="0">
                <a:solidFill>
                  <a:srgbClr val="D04513"/>
                </a:solidFill>
                <a:latin typeface="Edwardian Script ITC" panose="030303020407070D0804" pitchFamily="66" charset="0"/>
                <a:ea typeface="宋体" panose="02010600030101010101" pitchFamily="2" charset="-122"/>
              </a:rPr>
              <a:t>Thanksgiving</a:t>
            </a:r>
            <a:endParaRPr lang="zh-CN" altLang="en-US" sz="4400" dirty="0">
              <a:solidFill>
                <a:srgbClr val="D04513"/>
              </a:solidFill>
              <a:latin typeface="Edwardian Script ITC" panose="030303020407070D0804" pitchFamily="66" charset="0"/>
              <a:ea typeface="宋体" panose="02010600030101010101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429678" y="4035795"/>
            <a:ext cx="7866045" cy="1274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120000"/>
              </a:lnSpc>
            </a:pPr>
            <a:r>
              <a:rPr lang="zh-CN" altLang="en-US" sz="16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</a:rPr>
              <a:t>感恩节</a:t>
            </a:r>
            <a:r>
              <a:rPr lang="zh-CN" altLang="en-US" sz="16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</a:rPr>
              <a:t>（</a:t>
            </a:r>
            <a:r>
              <a:rPr lang="en-US" altLang="zh-CN" sz="16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</a:rPr>
              <a:t>Thanksgiving Day</a:t>
            </a:r>
            <a:r>
              <a:rPr lang="zh-CN" altLang="en-US" sz="16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</a:rPr>
              <a:t>）是美国人民独创的一个古老节日，也是美国人合家欢聚的节日。 初时感恩节没有固定日期，由美国各州临时决定。直到美国独立后的</a:t>
            </a:r>
            <a:r>
              <a:rPr lang="en-US" altLang="zh-CN" sz="16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</a:rPr>
              <a:t>1863</a:t>
            </a:r>
            <a:r>
              <a:rPr lang="zh-CN" altLang="en-US" sz="16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</a:rPr>
              <a:t>年，林肯总统宣布感恩节为全国性节日</a:t>
            </a:r>
            <a:r>
              <a:rPr lang="en-US" altLang="zh-CN" sz="16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</a:rPr>
              <a:t> </a:t>
            </a:r>
            <a:r>
              <a:rPr lang="zh-CN" altLang="en-US" sz="16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</a:rPr>
              <a:t>。</a:t>
            </a:r>
            <a:r>
              <a:rPr lang="en-US" altLang="zh-CN" sz="16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</a:rPr>
              <a:t>1941</a:t>
            </a:r>
            <a:r>
              <a:rPr lang="zh-CN" altLang="en-US" sz="16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</a:rPr>
              <a:t>年，美国国会正式将每年</a:t>
            </a:r>
            <a:r>
              <a:rPr lang="en-US" altLang="zh-CN" sz="16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</a:rPr>
              <a:t>11</a:t>
            </a:r>
            <a:r>
              <a:rPr lang="zh-CN" altLang="en-US" sz="16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</a:rPr>
              <a:t>月第四个星期四定为“感恩节”。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3927" y="1925747"/>
            <a:ext cx="2530383" cy="15604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2313" y="1925747"/>
            <a:ext cx="2295659" cy="15555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7560" y="1925747"/>
            <a:ext cx="2496778" cy="15555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238" y="1925747"/>
            <a:ext cx="2338487" cy="14980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13" name="组合 12"/>
          <p:cNvGrpSpPr/>
          <p:nvPr/>
        </p:nvGrpSpPr>
        <p:grpSpPr>
          <a:xfrm>
            <a:off x="5930006" y="666397"/>
            <a:ext cx="1965653" cy="788527"/>
            <a:chOff x="4862880" y="834407"/>
            <a:chExt cx="1965653" cy="788527"/>
          </a:xfrm>
        </p:grpSpPr>
        <p:sp>
          <p:nvSpPr>
            <p:cNvPr id="6" name="矩形 5"/>
            <p:cNvSpPr/>
            <p:nvPr/>
          </p:nvSpPr>
          <p:spPr>
            <a:xfrm>
              <a:off x="5999460" y="834407"/>
              <a:ext cx="82907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400" kern="2200" dirty="0">
                  <a:latin typeface="中山行书百年纪念版" panose="02010609000101010101" pitchFamily="49" charset="-122"/>
                  <a:ea typeface="中山行书百年纪念版" panose="02010609000101010101" pitchFamily="49" charset="-122"/>
                </a:rPr>
                <a:t>起源</a:t>
              </a:r>
              <a:endParaRPr lang="zh-CN" altLang="en-US" sz="2400" dirty="0">
                <a:latin typeface="中山行书百年纪念版" panose="02010609000101010101" pitchFamily="49" charset="-122"/>
                <a:ea typeface="中山行书百年纪念版" panose="02010609000101010101" pitchFamily="49" charset="-122"/>
              </a:endParaRPr>
            </a:p>
          </p:txBody>
        </p:sp>
        <p:pic>
          <p:nvPicPr>
            <p:cNvPr id="11" name="图片 10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6660"/>
            <a:stretch>
              <a:fillRect/>
            </a:stretch>
          </p:blipFill>
          <p:spPr>
            <a:xfrm rot="11100704">
              <a:off x="4862880" y="891905"/>
              <a:ext cx="1686762" cy="731029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498562" y="5095144"/>
            <a:ext cx="8293138" cy="9394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120000"/>
              </a:lnSpc>
            </a:pPr>
            <a:r>
              <a:rPr lang="zh-CN" altLang="en-US" sz="16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</a:rPr>
              <a:t>感恩节旨在感谢生命中遇到的一些人和事。感恩节这一天。美国举国上下热闹非凡，有许多戏剧表演、化装游行、体育比赛等等。除了美国拥有自己的感恩节，加拿大、巴西、埃及、希腊等地方也拥有属于自己的感恩节，不同国家庆祝感恩节的习俗各有不同。</a:t>
            </a:r>
          </a:p>
        </p:txBody>
      </p:sp>
      <p:sp>
        <p:nvSpPr>
          <p:cNvPr id="3" name="矩形 2"/>
          <p:cNvSpPr/>
          <p:nvPr/>
        </p:nvSpPr>
        <p:spPr>
          <a:xfrm>
            <a:off x="1498562" y="4744027"/>
            <a:ext cx="5226088" cy="3485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120000"/>
              </a:lnSpc>
            </a:pPr>
            <a:r>
              <a:rPr lang="zh-CN" altLang="en-US" sz="16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</a:rPr>
              <a:t>感恩节</a:t>
            </a:r>
            <a:r>
              <a:rPr lang="zh-CN" altLang="en-US" sz="16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</a:rPr>
              <a:t>是美国的传统节日，主要流传于北美国家。</a:t>
            </a:r>
            <a:endParaRPr lang="en-US" altLang="zh-CN" sz="1600" kern="0" dirty="0">
              <a:solidFill>
                <a:schemeClr val="tx1">
                  <a:lumMod val="85000"/>
                  <a:lumOff val="1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4168817" y="342440"/>
            <a:ext cx="3854367" cy="965983"/>
            <a:chOff x="1498562" y="3726716"/>
            <a:chExt cx="3854367" cy="965983"/>
          </a:xfrm>
        </p:grpSpPr>
        <p:sp>
          <p:nvSpPr>
            <p:cNvPr id="5" name="矩形 4"/>
            <p:cNvSpPr/>
            <p:nvPr/>
          </p:nvSpPr>
          <p:spPr>
            <a:xfrm>
              <a:off x="1498562" y="3726716"/>
              <a:ext cx="2331087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4400" dirty="0">
                  <a:solidFill>
                    <a:srgbClr val="D04513"/>
                  </a:solidFill>
                  <a:latin typeface="Edwardian Script ITC" panose="030303020407070D0804" pitchFamily="66" charset="0"/>
                  <a:ea typeface="宋体" panose="02010600030101010101" pitchFamily="2" charset="-122"/>
                </a:rPr>
                <a:t>Thanksgiving</a:t>
              </a:r>
              <a:endParaRPr lang="zh-CN" altLang="en-US" sz="4400" dirty="0">
                <a:solidFill>
                  <a:srgbClr val="D04513"/>
                </a:solidFill>
                <a:latin typeface="Edwardian Script ITC" panose="030303020407070D0804" pitchFamily="66" charset="0"/>
                <a:ea typeface="宋体" panose="02010600030101010101" pitchFamily="2" charset="-122"/>
              </a:endParaRPr>
            </a:p>
          </p:txBody>
        </p:sp>
        <p:grpSp>
          <p:nvGrpSpPr>
            <p:cNvPr id="11" name="组合 10"/>
            <p:cNvGrpSpPr/>
            <p:nvPr/>
          </p:nvGrpSpPr>
          <p:grpSpPr>
            <a:xfrm>
              <a:off x="3387276" y="3904172"/>
              <a:ext cx="1965653" cy="788527"/>
              <a:chOff x="983068" y="3327916"/>
              <a:chExt cx="1965653" cy="788527"/>
            </a:xfrm>
          </p:grpSpPr>
          <p:sp>
            <p:nvSpPr>
              <p:cNvPr id="7" name="矩形 6"/>
              <p:cNvSpPr/>
              <p:nvPr/>
            </p:nvSpPr>
            <p:spPr>
              <a:xfrm>
                <a:off x="2119648" y="3327916"/>
                <a:ext cx="82907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 sz="2400" kern="2200" dirty="0">
                    <a:latin typeface="中山行书百年纪念版" panose="02010609000101010101" pitchFamily="49" charset="-122"/>
                    <a:ea typeface="中山行书百年纪念版" panose="02010609000101010101" pitchFamily="49" charset="-122"/>
                  </a:rPr>
                  <a:t>起源</a:t>
                </a:r>
                <a:endParaRPr lang="zh-CN" altLang="en-US" sz="2400" dirty="0">
                  <a:latin typeface="中山行书百年纪念版" panose="02010609000101010101" pitchFamily="49" charset="-122"/>
                  <a:ea typeface="中山行书百年纪念版" panose="02010609000101010101" pitchFamily="49" charset="-122"/>
                </a:endParaRPr>
              </a:p>
            </p:txBody>
          </p:sp>
          <p:pic>
            <p:nvPicPr>
              <p:cNvPr id="8" name="图片 7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6660"/>
              <a:stretch>
                <a:fillRect/>
              </a:stretch>
            </p:blipFill>
            <p:spPr>
              <a:xfrm rot="11100704">
                <a:off x="983068" y="3385414"/>
                <a:ext cx="1686762" cy="731029"/>
              </a:xfrm>
              <a:prstGeom prst="rect">
                <a:avLst/>
              </a:prstGeom>
            </p:spPr>
          </p:pic>
        </p:grpSp>
      </p:grpSp>
      <p:pic>
        <p:nvPicPr>
          <p:cNvPr id="10" name="图片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2107" y="1141479"/>
            <a:ext cx="4673433" cy="33960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238207" y="4883330"/>
            <a:ext cx="4514893" cy="1274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120000"/>
              </a:lnSpc>
            </a:pPr>
            <a:r>
              <a:rPr lang="zh-CN" altLang="en-US" sz="16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</a:rPr>
              <a:t>每逢感恩节这一天，美国家家户户都要吃</a:t>
            </a:r>
            <a:r>
              <a:rPr lang="zh-CN" altLang="en-US" sz="16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</a:rPr>
              <a:t>火鸡</a:t>
            </a:r>
            <a:r>
              <a:rPr lang="zh-CN" altLang="en-US" sz="16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</a:rPr>
              <a:t>，他们通常还吃一些传统的菜肴，例如西葫芦、奶油洋葱、土豆泥、番瓜派等等。家庭成员无论在哪都会赶回家过节。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728688" y="4500604"/>
            <a:ext cx="1965653" cy="788527"/>
            <a:chOff x="983068" y="3327916"/>
            <a:chExt cx="1965653" cy="788527"/>
          </a:xfrm>
        </p:grpSpPr>
        <p:sp>
          <p:nvSpPr>
            <p:cNvPr id="7" name="矩形 6"/>
            <p:cNvSpPr/>
            <p:nvPr/>
          </p:nvSpPr>
          <p:spPr>
            <a:xfrm>
              <a:off x="2119648" y="3327916"/>
              <a:ext cx="82907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400" kern="2200" dirty="0">
                  <a:latin typeface="中山行书百年纪念版" panose="02010609000101010101" pitchFamily="49" charset="-122"/>
                  <a:ea typeface="中山行书百年纪念版" panose="02010609000101010101" pitchFamily="49" charset="-122"/>
                </a:rPr>
                <a:t>火鸡</a:t>
              </a:r>
              <a:endParaRPr lang="zh-CN" altLang="en-US" sz="2400" dirty="0">
                <a:latin typeface="中山行书百年纪念版" panose="02010609000101010101" pitchFamily="49" charset="-122"/>
                <a:ea typeface="中山行书百年纪念版" panose="02010609000101010101" pitchFamily="49" charset="-122"/>
              </a:endParaRPr>
            </a:p>
          </p:txBody>
        </p:sp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6660"/>
            <a:stretch>
              <a:fillRect/>
            </a:stretch>
          </p:blipFill>
          <p:spPr>
            <a:xfrm rot="11100704">
              <a:off x="983068" y="3385414"/>
              <a:ext cx="1686762" cy="731029"/>
            </a:xfrm>
            <a:prstGeom prst="rect">
              <a:avLst/>
            </a:prstGeom>
          </p:spPr>
        </p:pic>
      </p:grpSp>
      <p:pic>
        <p:nvPicPr>
          <p:cNvPr id="10" name="图片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358" y="1302337"/>
            <a:ext cx="4448871" cy="30601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750" y="1302337"/>
            <a:ext cx="5048250" cy="42792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6" name="矩形 15"/>
          <p:cNvSpPr/>
          <p:nvPr/>
        </p:nvSpPr>
        <p:spPr>
          <a:xfrm>
            <a:off x="4578685" y="428575"/>
            <a:ext cx="2331087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4400" dirty="0">
                <a:solidFill>
                  <a:srgbClr val="D04513"/>
                </a:solidFill>
                <a:latin typeface="Edwardian Script ITC" panose="030303020407070D0804" pitchFamily="66" charset="0"/>
                <a:ea typeface="宋体" panose="02010600030101010101" pitchFamily="2" charset="-122"/>
              </a:rPr>
              <a:t>Thanksgiving</a:t>
            </a:r>
            <a:endParaRPr lang="zh-CN" altLang="en-US" sz="4400" dirty="0">
              <a:solidFill>
                <a:srgbClr val="D04513"/>
              </a:solidFill>
              <a:latin typeface="Edwardian Script ITC" panose="030303020407070D0804" pitchFamily="66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292434" y="3484639"/>
            <a:ext cx="519471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120000"/>
              </a:lnSpc>
            </a:pPr>
            <a:r>
              <a:rPr lang="zh-CN" altLang="en-US" sz="14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</a:rPr>
              <a:t>当我们再次计划庆祝“美国人”（指征服美洲的欧洲人后裔）所说的“感恩节”之时，让我们反思一下过去。其实，感恩节的起源不过是个传说，而这个传说并不被印第安人认可，真实的情况是，感恩节是白人入侵美洲后，为庆祝对印第安人的</a:t>
            </a:r>
            <a:r>
              <a:rPr lang="zh-CN" altLang="en-US" sz="14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</a:rPr>
              <a:t>大屠杀</a:t>
            </a:r>
            <a:r>
              <a:rPr lang="zh-CN" altLang="en-US" sz="14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</a:rPr>
              <a:t>取得胜利而设的节日。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8675" y="1524000"/>
            <a:ext cx="4959182" cy="37132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4" name="组合 3"/>
          <p:cNvGrpSpPr/>
          <p:nvPr/>
        </p:nvGrpSpPr>
        <p:grpSpPr>
          <a:xfrm>
            <a:off x="5785138" y="2382344"/>
            <a:ext cx="2533860" cy="788527"/>
            <a:chOff x="983068" y="3327916"/>
            <a:chExt cx="2533860" cy="788527"/>
          </a:xfrm>
        </p:grpSpPr>
        <p:sp>
          <p:nvSpPr>
            <p:cNvPr id="5" name="矩形 4"/>
            <p:cNvSpPr/>
            <p:nvPr/>
          </p:nvSpPr>
          <p:spPr>
            <a:xfrm>
              <a:off x="2043448" y="3327916"/>
              <a:ext cx="147348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400" kern="2200" dirty="0">
                  <a:latin typeface="中山行书百年纪念版" panose="02010609000101010101" pitchFamily="49" charset="-122"/>
                  <a:ea typeface="中山行书百年纪念版" panose="02010609000101010101" pitchFamily="49" charset="-122"/>
                </a:rPr>
                <a:t>印第安人</a:t>
              </a:r>
              <a:endParaRPr lang="zh-CN" altLang="en-US" sz="2400" dirty="0">
                <a:latin typeface="中山行书百年纪念版" panose="02010609000101010101" pitchFamily="49" charset="-122"/>
                <a:ea typeface="中山行书百年纪念版" panose="02010609000101010101" pitchFamily="49" charset="-122"/>
              </a:endParaRPr>
            </a:p>
          </p:txBody>
        </p:sp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6660"/>
            <a:stretch>
              <a:fillRect/>
            </a:stretch>
          </p:blipFill>
          <p:spPr>
            <a:xfrm rot="11100704">
              <a:off x="983068" y="3385414"/>
              <a:ext cx="1686762" cy="731029"/>
            </a:xfrm>
            <a:prstGeom prst="rect">
              <a:avLst/>
            </a:prstGeom>
          </p:spPr>
        </p:pic>
      </p:grpSp>
      <p:sp>
        <p:nvSpPr>
          <p:cNvPr id="7" name="矩形 6"/>
          <p:cNvSpPr/>
          <p:nvPr/>
        </p:nvSpPr>
        <p:spPr>
          <a:xfrm>
            <a:off x="6198856" y="2797099"/>
            <a:ext cx="2331087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4400" dirty="0">
                <a:solidFill>
                  <a:srgbClr val="D04513"/>
                </a:solidFill>
                <a:latin typeface="Edwardian Script ITC" panose="030303020407070D0804" pitchFamily="66" charset="0"/>
                <a:ea typeface="宋体" panose="02010600030101010101" pitchFamily="2" charset="-122"/>
              </a:rPr>
              <a:t>Thanksgiving</a:t>
            </a:r>
            <a:endParaRPr lang="zh-CN" altLang="en-US" sz="4400" dirty="0">
              <a:solidFill>
                <a:srgbClr val="D04513"/>
              </a:solidFill>
              <a:latin typeface="Edwardian Script ITC" panose="030303020407070D0804" pitchFamily="66" charset="0"/>
              <a:ea typeface="宋体" panose="02010600030101010101" pitchFamily="2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7364399" y="969173"/>
            <a:ext cx="4452828" cy="1205794"/>
            <a:chOff x="3461680" y="1171490"/>
            <a:chExt cx="4452828" cy="1205794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6660"/>
            <a:stretch>
              <a:fillRect/>
            </a:stretch>
          </p:blipFill>
          <p:spPr>
            <a:xfrm rot="11100704">
              <a:off x="6227746" y="1263482"/>
              <a:ext cx="1686762" cy="731029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788" t="47326" b="6081"/>
            <a:stretch>
              <a:fillRect/>
            </a:stretch>
          </p:blipFill>
          <p:spPr>
            <a:xfrm rot="1340311">
              <a:off x="3461680" y="1677589"/>
              <a:ext cx="709000" cy="699695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788" t="47326" b="6081"/>
            <a:stretch>
              <a:fillRect/>
            </a:stretch>
          </p:blipFill>
          <p:spPr>
            <a:xfrm rot="20500353">
              <a:off x="5071838" y="1171490"/>
              <a:ext cx="463308" cy="457227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820676" y="1807123"/>
            <a:ext cx="592302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120000"/>
              </a:lnSpc>
            </a:pPr>
            <a:r>
              <a:rPr lang="zh-CN" altLang="en-US" sz="16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</a:rPr>
              <a:t>感恩节追溯到美国历史的发端，起源马萨诸塞普利茅斯早期移民。</a:t>
            </a:r>
            <a:endParaRPr lang="en-US" altLang="zh-CN" sz="1600" kern="0" dirty="0">
              <a:solidFill>
                <a:schemeClr val="tx1">
                  <a:lumMod val="85000"/>
                  <a:lumOff val="1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 defTabSz="914400">
              <a:lnSpc>
                <a:spcPct val="120000"/>
              </a:lnSpc>
            </a:pPr>
            <a:r>
              <a:rPr lang="zh-CN" altLang="en-US" sz="16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</a:rPr>
              <a:t>移民在英国本土时被称为清教徒</a:t>
            </a:r>
            <a:r>
              <a:rPr lang="en-US" altLang="zh-CN" sz="16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</a:rPr>
              <a:t>,</a:t>
            </a:r>
            <a:r>
              <a:rPr lang="zh-CN" altLang="en-US" sz="16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</a:rPr>
              <a:t>对英国教会的宗教改革不彻底感到不满，这些清教徒脱离英国教会，远走荷兰，决定迁居到大西洋彼岸那片荒无人烟的土地上</a:t>
            </a:r>
            <a:r>
              <a:rPr lang="en-US" altLang="zh-CN" sz="16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</a:rPr>
              <a:t>.</a:t>
            </a:r>
          </a:p>
          <a:p>
            <a:pPr defTabSz="914400">
              <a:lnSpc>
                <a:spcPct val="120000"/>
              </a:lnSpc>
            </a:pPr>
            <a:r>
              <a:rPr lang="zh-CN" altLang="en-US" sz="16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</a:rPr>
              <a:t>希望能按照自己的意愿信教自由地生活。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820676" y="3585300"/>
            <a:ext cx="5313424" cy="1031821"/>
            <a:chOff x="1620776" y="4159905"/>
            <a:chExt cx="5313424" cy="1031821"/>
          </a:xfrm>
        </p:grpSpPr>
        <p:sp>
          <p:nvSpPr>
            <p:cNvPr id="3" name="矩形 2"/>
            <p:cNvSpPr/>
            <p:nvPr/>
          </p:nvSpPr>
          <p:spPr>
            <a:xfrm>
              <a:off x="1620776" y="4159905"/>
              <a:ext cx="5313424" cy="6440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400">
                <a:lnSpc>
                  <a:spcPct val="120000"/>
                </a:lnSpc>
              </a:pPr>
              <a:r>
                <a:rPr lang="en-US" altLang="zh-CN" sz="1600" kern="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Arial" panose="020B0604020202020204" pitchFamily="34" charset="0"/>
                </a:rPr>
                <a:t>1621</a:t>
              </a:r>
              <a:r>
                <a:rPr lang="zh-CN" altLang="en-US" sz="1600" kern="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Arial" panose="020B0604020202020204" pitchFamily="34" charset="0"/>
                </a:rPr>
                <a:t>年</a:t>
              </a:r>
              <a:r>
                <a:rPr lang="en-US" altLang="zh-CN" sz="1600" kern="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Arial" panose="020B0604020202020204" pitchFamily="34" charset="0"/>
                </a:rPr>
                <a:t>11</a:t>
              </a:r>
              <a:r>
                <a:rPr lang="zh-CN" altLang="en-US" sz="1600" kern="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Arial" panose="020B0604020202020204" pitchFamily="34" charset="0"/>
                </a:rPr>
                <a:t>月下旬的星期四，清教徒们和马萨索德带来的</a:t>
              </a:r>
              <a:r>
                <a:rPr lang="en-US" altLang="zh-CN" sz="1600" kern="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Arial" panose="020B0604020202020204" pitchFamily="34" charset="0"/>
                </a:rPr>
                <a:t>90</a:t>
              </a:r>
              <a:r>
                <a:rPr lang="zh-CN" altLang="en-US" sz="1600" kern="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Arial" panose="020B0604020202020204" pitchFamily="34" charset="0"/>
                </a:rPr>
                <a:t>名印第安人欢聚一堂，庆祝美国历史上第一个感恩节。</a:t>
              </a:r>
            </a:p>
          </p:txBody>
        </p:sp>
        <p:sp>
          <p:nvSpPr>
            <p:cNvPr id="4" name="矩形 3"/>
            <p:cNvSpPr/>
            <p:nvPr/>
          </p:nvSpPr>
          <p:spPr>
            <a:xfrm>
              <a:off x="1620776" y="4843169"/>
              <a:ext cx="4760974" cy="34855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400">
                <a:lnSpc>
                  <a:spcPct val="120000"/>
                </a:lnSpc>
              </a:pPr>
              <a:r>
                <a:rPr lang="zh-CN" altLang="en-US" sz="1600" kern="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Arial" panose="020B0604020202020204" pitchFamily="34" charset="0"/>
                </a:rPr>
                <a:t>第一个感恩节的许多庆祝方式一直流传后代</a:t>
              </a: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6046623" y="701176"/>
            <a:ext cx="1889453" cy="788527"/>
            <a:chOff x="983068" y="3327916"/>
            <a:chExt cx="1889453" cy="788527"/>
          </a:xfrm>
        </p:grpSpPr>
        <p:sp>
          <p:nvSpPr>
            <p:cNvPr id="8" name="矩形 7"/>
            <p:cNvSpPr/>
            <p:nvPr/>
          </p:nvSpPr>
          <p:spPr>
            <a:xfrm>
              <a:off x="2043448" y="3327916"/>
              <a:ext cx="82907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400" kern="2200" dirty="0">
                  <a:latin typeface="中山行书百年纪念版" panose="02010609000101010101" pitchFamily="49" charset="-122"/>
                  <a:ea typeface="中山行书百年纪念版" panose="02010609000101010101" pitchFamily="49" charset="-122"/>
                </a:rPr>
                <a:t>美国</a:t>
              </a:r>
              <a:endParaRPr lang="zh-CN" altLang="en-US" sz="2400" dirty="0">
                <a:latin typeface="中山行书百年纪念版" panose="02010609000101010101" pitchFamily="49" charset="-122"/>
                <a:ea typeface="中山行书百年纪念版" panose="02010609000101010101" pitchFamily="49" charset="-122"/>
              </a:endParaRPr>
            </a:p>
          </p:txBody>
        </p:sp>
        <p:pic>
          <p:nvPicPr>
            <p:cNvPr id="9" name="图片 8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6660"/>
            <a:stretch>
              <a:fillRect/>
            </a:stretch>
          </p:blipFill>
          <p:spPr>
            <a:xfrm rot="11100704">
              <a:off x="983068" y="3385414"/>
              <a:ext cx="1686762" cy="731029"/>
            </a:xfrm>
            <a:prstGeom prst="rect">
              <a:avLst/>
            </a:prstGeom>
          </p:spPr>
        </p:pic>
      </p:grpSp>
      <p:sp>
        <p:nvSpPr>
          <p:cNvPr id="10" name="矩形 9"/>
          <p:cNvSpPr/>
          <p:nvPr/>
        </p:nvSpPr>
        <p:spPr>
          <a:xfrm>
            <a:off x="4182238" y="484404"/>
            <a:ext cx="2331087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4400" dirty="0">
                <a:solidFill>
                  <a:srgbClr val="D04513"/>
                </a:solidFill>
                <a:latin typeface="Edwardian Script ITC" panose="030303020407070D0804" pitchFamily="66" charset="0"/>
                <a:ea typeface="宋体" panose="02010600030101010101" pitchFamily="2" charset="-122"/>
              </a:rPr>
              <a:t>Thanksgiving</a:t>
            </a:r>
            <a:endParaRPr lang="zh-CN" altLang="en-US" sz="4400" dirty="0">
              <a:solidFill>
                <a:srgbClr val="D04513"/>
              </a:solidFill>
              <a:latin typeface="Edwardian Script ITC" panose="030303020407070D0804" pitchFamily="66" charset="0"/>
              <a:ea typeface="宋体" panose="02010600030101010101" pitchFamily="2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1522" y="1805973"/>
            <a:ext cx="4424851" cy="27670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12" name="组合 11"/>
          <p:cNvGrpSpPr/>
          <p:nvPr/>
        </p:nvGrpSpPr>
        <p:grpSpPr>
          <a:xfrm>
            <a:off x="3201163" y="4781546"/>
            <a:ext cx="4452828" cy="1205794"/>
            <a:chOff x="3461680" y="1171490"/>
            <a:chExt cx="4452828" cy="1205794"/>
          </a:xfrm>
        </p:grpSpPr>
        <p:pic>
          <p:nvPicPr>
            <p:cNvPr id="13" name="图片 12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6660"/>
            <a:stretch>
              <a:fillRect/>
            </a:stretch>
          </p:blipFill>
          <p:spPr>
            <a:xfrm rot="11100704">
              <a:off x="6227746" y="1263482"/>
              <a:ext cx="1686762" cy="731029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788" t="47326" b="6081"/>
            <a:stretch>
              <a:fillRect/>
            </a:stretch>
          </p:blipFill>
          <p:spPr>
            <a:xfrm rot="1340311">
              <a:off x="3461680" y="1677589"/>
              <a:ext cx="709000" cy="699695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788" t="47326" b="6081"/>
            <a:stretch>
              <a:fillRect/>
            </a:stretch>
          </p:blipFill>
          <p:spPr>
            <a:xfrm rot="20500353">
              <a:off x="5071838" y="1171490"/>
              <a:ext cx="463308" cy="457227"/>
            </a:xfrm>
            <a:prstGeom prst="rect">
              <a:avLst/>
            </a:prstGeom>
          </p:spPr>
        </p:pic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507548" y="4280028"/>
            <a:ext cx="9281968" cy="1274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120000"/>
              </a:lnSpc>
            </a:pPr>
            <a:r>
              <a:rPr lang="zh-CN" altLang="en-US" sz="16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</a:rPr>
              <a:t>加拿大感恩节的庆祝活动是在十月的第二个星期一。与美国人缅怀清教徒先辈定居新大陆的传统不同，加拿大人主要感谢上天给予的成功的收获。加拿大的感恩节早于美国的感恩节，一个简单的事实是，加拿大的收获季节相对于美国早一些，因为加拿大更靠近北部。加拿大的感恩节通常被认为受三个传统习惯的影响。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682" y="1430034"/>
            <a:ext cx="4438650" cy="26384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4" name="组合 3"/>
          <p:cNvGrpSpPr/>
          <p:nvPr/>
        </p:nvGrpSpPr>
        <p:grpSpPr>
          <a:xfrm>
            <a:off x="5800725" y="741996"/>
            <a:ext cx="2211657" cy="788527"/>
            <a:chOff x="983068" y="3327916"/>
            <a:chExt cx="2211657" cy="788527"/>
          </a:xfrm>
        </p:grpSpPr>
        <p:sp>
          <p:nvSpPr>
            <p:cNvPr id="5" name="矩形 4"/>
            <p:cNvSpPr/>
            <p:nvPr/>
          </p:nvSpPr>
          <p:spPr>
            <a:xfrm>
              <a:off x="2043448" y="3327916"/>
              <a:ext cx="1151277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400" kern="2200" dirty="0">
                  <a:latin typeface="中山行书百年纪念版" panose="02010609000101010101" pitchFamily="49" charset="-122"/>
                  <a:ea typeface="中山行书百年纪念版" panose="02010609000101010101" pitchFamily="49" charset="-122"/>
                </a:rPr>
                <a:t>加拿大</a:t>
              </a:r>
              <a:endParaRPr lang="zh-CN" altLang="en-US" sz="2400" dirty="0">
                <a:latin typeface="中山行书百年纪念版" panose="02010609000101010101" pitchFamily="49" charset="-122"/>
                <a:ea typeface="中山行书百年纪念版" panose="02010609000101010101" pitchFamily="49" charset="-122"/>
              </a:endParaRPr>
            </a:p>
          </p:txBody>
        </p:sp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6660"/>
            <a:stretch>
              <a:fillRect/>
            </a:stretch>
          </p:blipFill>
          <p:spPr>
            <a:xfrm rot="11100704">
              <a:off x="983068" y="3385414"/>
              <a:ext cx="1686762" cy="731029"/>
            </a:xfrm>
            <a:prstGeom prst="rect">
              <a:avLst/>
            </a:prstGeom>
          </p:spPr>
        </p:pic>
      </p:grpSp>
      <p:sp>
        <p:nvSpPr>
          <p:cNvPr id="7" name="矩形 6"/>
          <p:cNvSpPr/>
          <p:nvPr/>
        </p:nvSpPr>
        <p:spPr>
          <a:xfrm>
            <a:off x="3936340" y="525224"/>
            <a:ext cx="2331087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4400" dirty="0">
                <a:solidFill>
                  <a:srgbClr val="D04513"/>
                </a:solidFill>
                <a:latin typeface="Edwardian Script ITC" panose="030303020407070D0804" pitchFamily="66" charset="0"/>
                <a:ea typeface="宋体" panose="02010600030101010101" pitchFamily="2" charset="-122"/>
              </a:rPr>
              <a:t>Thanksgiving</a:t>
            </a:r>
            <a:endParaRPr lang="zh-CN" altLang="en-US" sz="4400" dirty="0">
              <a:solidFill>
                <a:srgbClr val="D04513"/>
              </a:solidFill>
              <a:latin typeface="Edwardian Script ITC" panose="030303020407070D0804" pitchFamily="66" charset="0"/>
              <a:ea typeface="宋体" panose="02010600030101010101" pitchFamily="2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3106" y="1416819"/>
            <a:ext cx="4526410" cy="26500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自定义 2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F79646"/>
    </a:hlink>
    <a:folHlink>
      <a:srgbClr val="F79646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1158</Words>
  <Application>Microsoft Office PowerPoint</Application>
  <PresentationFormat>宽屏</PresentationFormat>
  <Paragraphs>121</Paragraphs>
  <Slides>25</Slides>
  <Notes>25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4" baseType="lpstr">
      <vt:lpstr>等线</vt:lpstr>
      <vt:lpstr>宋体</vt:lpstr>
      <vt:lpstr>微软雅黑</vt:lpstr>
      <vt:lpstr>中山行书百年纪念版</vt:lpstr>
      <vt:lpstr>Arial</vt:lpstr>
      <vt:lpstr>Calibri</vt:lpstr>
      <vt:lpstr>Edwardian Script ITC</vt:lpstr>
      <vt:lpstr>MV Boli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cp:keywords>http:/www.ypppt.com</cp:keywords>
  <cp:lastModifiedBy>天 下</cp:lastModifiedBy>
  <cp:revision>68</cp:revision>
  <dcterms:created xsi:type="dcterms:W3CDTF">2017-08-18T03:02:00Z</dcterms:created>
  <dcterms:modified xsi:type="dcterms:W3CDTF">2021-01-06T09:19:08Z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2052-11.1.0.9022</vt:lpwstr>
  </property>
</Properties>
</file>