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 id="286" r:id="rId22"/>
    <p:sldId id="287" r:id="rId23"/>
    <p:sldId id="288" r:id="rId24"/>
    <p:sldId id="277" r:id="rId25"/>
    <p:sldId id="278" r:id="rId26"/>
    <p:sldId id="279" r:id="rId27"/>
    <p:sldId id="280" r:id="rId28"/>
    <p:sldId id="281" r:id="rId29"/>
    <p:sldId id="282" r:id="rId30"/>
    <p:sldId id="283"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57"/>
    <a:srgbClr val="44546B"/>
    <a:srgbClr val="4473C5"/>
    <a:srgbClr val="C4CBD1"/>
    <a:srgbClr val="F1F4FB"/>
    <a:srgbClr val="D8DCE0"/>
    <a:srgbClr val="E3F1F2"/>
    <a:srgbClr val="3762AF"/>
    <a:srgbClr val="7996D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36" y="-84"/>
      </p:cViewPr>
      <p:guideLst>
        <p:guide orient="horz" pos="2160"/>
        <p:guide pos="3840"/>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93AE-BD0E-450E-BA7A-ABD3A3369BC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9C07E-F3C6-4307-AD98-4D6E943690A2}" type="slidenum">
              <a:rPr lang="zh-CN" altLang="en-US" smtClean="0"/>
              <a:t>‹#›</a:t>
            </a:fld>
            <a:endParaRPr lang="zh-CN" altLang="en-US"/>
          </a:p>
        </p:txBody>
      </p:sp>
    </p:spTree>
    <p:extLst>
      <p:ext uri="{BB962C8B-B14F-4D97-AF65-F5344CB8AC3E}">
        <p14:creationId xmlns:p14="http://schemas.microsoft.com/office/powerpoint/2010/main" val="411516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1</a:t>
            </a:fld>
            <a:endParaRPr lang="zh-CN" altLang="en-US"/>
          </a:p>
        </p:txBody>
      </p:sp>
    </p:spTree>
    <p:extLst>
      <p:ext uri="{BB962C8B-B14F-4D97-AF65-F5344CB8AC3E}">
        <p14:creationId xmlns:p14="http://schemas.microsoft.com/office/powerpoint/2010/main" val="322116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10</a:t>
            </a:fld>
            <a:endParaRPr lang="zh-CN" altLang="en-US"/>
          </a:p>
        </p:txBody>
      </p:sp>
    </p:spTree>
    <p:extLst>
      <p:ext uri="{BB962C8B-B14F-4D97-AF65-F5344CB8AC3E}">
        <p14:creationId xmlns:p14="http://schemas.microsoft.com/office/powerpoint/2010/main" val="95099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11</a:t>
            </a:fld>
            <a:endParaRPr lang="zh-CN" altLang="en-US"/>
          </a:p>
        </p:txBody>
      </p:sp>
    </p:spTree>
    <p:extLst>
      <p:ext uri="{BB962C8B-B14F-4D97-AF65-F5344CB8AC3E}">
        <p14:creationId xmlns:p14="http://schemas.microsoft.com/office/powerpoint/2010/main" val="410446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12</a:t>
            </a:fld>
            <a:endParaRPr lang="zh-CN" altLang="en-US"/>
          </a:p>
        </p:txBody>
      </p:sp>
    </p:spTree>
    <p:extLst>
      <p:ext uri="{BB962C8B-B14F-4D97-AF65-F5344CB8AC3E}">
        <p14:creationId xmlns:p14="http://schemas.microsoft.com/office/powerpoint/2010/main" val="213886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13</a:t>
            </a:fld>
            <a:endParaRPr lang="zh-CN" altLang="en-US"/>
          </a:p>
        </p:txBody>
      </p:sp>
    </p:spTree>
    <p:extLst>
      <p:ext uri="{BB962C8B-B14F-4D97-AF65-F5344CB8AC3E}">
        <p14:creationId xmlns:p14="http://schemas.microsoft.com/office/powerpoint/2010/main" val="220685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14</a:t>
            </a:fld>
            <a:endParaRPr lang="zh-CN" altLang="en-US"/>
          </a:p>
        </p:txBody>
      </p:sp>
    </p:spTree>
    <p:extLst>
      <p:ext uri="{BB962C8B-B14F-4D97-AF65-F5344CB8AC3E}">
        <p14:creationId xmlns:p14="http://schemas.microsoft.com/office/powerpoint/2010/main" val="137416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15</a:t>
            </a:fld>
            <a:endParaRPr lang="zh-CN" altLang="en-US"/>
          </a:p>
        </p:txBody>
      </p:sp>
    </p:spTree>
    <p:extLst>
      <p:ext uri="{BB962C8B-B14F-4D97-AF65-F5344CB8AC3E}">
        <p14:creationId xmlns:p14="http://schemas.microsoft.com/office/powerpoint/2010/main" val="212564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16</a:t>
            </a:fld>
            <a:endParaRPr lang="zh-CN" altLang="en-US"/>
          </a:p>
        </p:txBody>
      </p:sp>
    </p:spTree>
    <p:extLst>
      <p:ext uri="{BB962C8B-B14F-4D97-AF65-F5344CB8AC3E}">
        <p14:creationId xmlns:p14="http://schemas.microsoft.com/office/powerpoint/2010/main" val="45658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17</a:t>
            </a:fld>
            <a:endParaRPr lang="zh-CN" altLang="en-US"/>
          </a:p>
        </p:txBody>
      </p:sp>
    </p:spTree>
    <p:extLst>
      <p:ext uri="{BB962C8B-B14F-4D97-AF65-F5344CB8AC3E}">
        <p14:creationId xmlns:p14="http://schemas.microsoft.com/office/powerpoint/2010/main" val="234398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18</a:t>
            </a:fld>
            <a:endParaRPr lang="zh-CN" altLang="en-US"/>
          </a:p>
        </p:txBody>
      </p:sp>
    </p:spTree>
    <p:extLst>
      <p:ext uri="{BB962C8B-B14F-4D97-AF65-F5344CB8AC3E}">
        <p14:creationId xmlns:p14="http://schemas.microsoft.com/office/powerpoint/2010/main" val="119394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19</a:t>
            </a:fld>
            <a:endParaRPr lang="zh-CN" altLang="en-US"/>
          </a:p>
        </p:txBody>
      </p:sp>
    </p:spTree>
    <p:extLst>
      <p:ext uri="{BB962C8B-B14F-4D97-AF65-F5344CB8AC3E}">
        <p14:creationId xmlns:p14="http://schemas.microsoft.com/office/powerpoint/2010/main" val="174693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2</a:t>
            </a:fld>
            <a:endParaRPr lang="zh-CN" altLang="en-US"/>
          </a:p>
        </p:txBody>
      </p:sp>
    </p:spTree>
    <p:extLst>
      <p:ext uri="{BB962C8B-B14F-4D97-AF65-F5344CB8AC3E}">
        <p14:creationId xmlns:p14="http://schemas.microsoft.com/office/powerpoint/2010/main" val="236171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20</a:t>
            </a:fld>
            <a:endParaRPr lang="zh-CN" altLang="en-US"/>
          </a:p>
        </p:txBody>
      </p:sp>
    </p:spTree>
    <p:extLst>
      <p:ext uri="{BB962C8B-B14F-4D97-AF65-F5344CB8AC3E}">
        <p14:creationId xmlns:p14="http://schemas.microsoft.com/office/powerpoint/2010/main" val="30192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21</a:t>
            </a:fld>
            <a:endParaRPr lang="zh-CN" altLang="en-US"/>
          </a:p>
        </p:txBody>
      </p:sp>
    </p:spTree>
    <p:extLst>
      <p:ext uri="{BB962C8B-B14F-4D97-AF65-F5344CB8AC3E}">
        <p14:creationId xmlns:p14="http://schemas.microsoft.com/office/powerpoint/2010/main" val="407843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22</a:t>
            </a:fld>
            <a:endParaRPr lang="zh-CN" altLang="en-US"/>
          </a:p>
        </p:txBody>
      </p:sp>
    </p:spTree>
    <p:extLst>
      <p:ext uri="{BB962C8B-B14F-4D97-AF65-F5344CB8AC3E}">
        <p14:creationId xmlns:p14="http://schemas.microsoft.com/office/powerpoint/2010/main" val="177591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23</a:t>
            </a:fld>
            <a:endParaRPr lang="zh-CN" altLang="en-US"/>
          </a:p>
        </p:txBody>
      </p:sp>
    </p:spTree>
    <p:extLst>
      <p:ext uri="{BB962C8B-B14F-4D97-AF65-F5344CB8AC3E}">
        <p14:creationId xmlns:p14="http://schemas.microsoft.com/office/powerpoint/2010/main" val="160983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24</a:t>
            </a:fld>
            <a:endParaRPr lang="zh-CN" altLang="en-US"/>
          </a:p>
        </p:txBody>
      </p:sp>
    </p:spTree>
    <p:extLst>
      <p:ext uri="{BB962C8B-B14F-4D97-AF65-F5344CB8AC3E}">
        <p14:creationId xmlns:p14="http://schemas.microsoft.com/office/powerpoint/2010/main" val="230080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25</a:t>
            </a:fld>
            <a:endParaRPr lang="zh-CN" altLang="en-US"/>
          </a:p>
        </p:txBody>
      </p:sp>
    </p:spTree>
    <p:extLst>
      <p:ext uri="{BB962C8B-B14F-4D97-AF65-F5344CB8AC3E}">
        <p14:creationId xmlns:p14="http://schemas.microsoft.com/office/powerpoint/2010/main" val="228885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26</a:t>
            </a:fld>
            <a:endParaRPr lang="zh-CN" altLang="en-US"/>
          </a:p>
        </p:txBody>
      </p:sp>
    </p:spTree>
    <p:extLst>
      <p:ext uri="{BB962C8B-B14F-4D97-AF65-F5344CB8AC3E}">
        <p14:creationId xmlns:p14="http://schemas.microsoft.com/office/powerpoint/2010/main" val="250621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27</a:t>
            </a:fld>
            <a:endParaRPr lang="zh-CN" altLang="en-US"/>
          </a:p>
        </p:txBody>
      </p:sp>
    </p:spTree>
    <p:extLst>
      <p:ext uri="{BB962C8B-B14F-4D97-AF65-F5344CB8AC3E}">
        <p14:creationId xmlns:p14="http://schemas.microsoft.com/office/powerpoint/2010/main" val="377951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28</a:t>
            </a:fld>
            <a:endParaRPr lang="zh-CN" altLang="en-US"/>
          </a:p>
        </p:txBody>
      </p:sp>
    </p:spTree>
    <p:extLst>
      <p:ext uri="{BB962C8B-B14F-4D97-AF65-F5344CB8AC3E}">
        <p14:creationId xmlns:p14="http://schemas.microsoft.com/office/powerpoint/2010/main" val="313556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29</a:t>
            </a:fld>
            <a:endParaRPr lang="zh-CN" altLang="en-US"/>
          </a:p>
        </p:txBody>
      </p:sp>
    </p:spTree>
    <p:extLst>
      <p:ext uri="{BB962C8B-B14F-4D97-AF65-F5344CB8AC3E}">
        <p14:creationId xmlns:p14="http://schemas.microsoft.com/office/powerpoint/2010/main" val="307735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a:t>
            </a:fld>
            <a:endParaRPr lang="zh-CN" altLang="en-US"/>
          </a:p>
        </p:txBody>
      </p:sp>
    </p:spTree>
    <p:extLst>
      <p:ext uri="{BB962C8B-B14F-4D97-AF65-F5344CB8AC3E}">
        <p14:creationId xmlns:p14="http://schemas.microsoft.com/office/powerpoint/2010/main" val="298148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30</a:t>
            </a:fld>
            <a:endParaRPr lang="zh-CN" altLang="en-US"/>
          </a:p>
        </p:txBody>
      </p:sp>
    </p:spTree>
    <p:extLst>
      <p:ext uri="{BB962C8B-B14F-4D97-AF65-F5344CB8AC3E}">
        <p14:creationId xmlns:p14="http://schemas.microsoft.com/office/powerpoint/2010/main" val="128076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31</a:t>
            </a:fld>
            <a:endParaRPr lang="zh-CN" altLang="en-US"/>
          </a:p>
        </p:txBody>
      </p:sp>
    </p:spTree>
    <p:extLst>
      <p:ext uri="{BB962C8B-B14F-4D97-AF65-F5344CB8AC3E}">
        <p14:creationId xmlns:p14="http://schemas.microsoft.com/office/powerpoint/2010/main" val="402360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4</a:t>
            </a:fld>
            <a:endParaRPr lang="zh-CN" altLang="en-US"/>
          </a:p>
        </p:txBody>
      </p:sp>
    </p:spTree>
    <p:extLst>
      <p:ext uri="{BB962C8B-B14F-4D97-AF65-F5344CB8AC3E}">
        <p14:creationId xmlns:p14="http://schemas.microsoft.com/office/powerpoint/2010/main" val="198025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5</a:t>
            </a:fld>
            <a:endParaRPr lang="zh-CN" altLang="en-US"/>
          </a:p>
        </p:txBody>
      </p:sp>
    </p:spTree>
    <p:extLst>
      <p:ext uri="{BB962C8B-B14F-4D97-AF65-F5344CB8AC3E}">
        <p14:creationId xmlns:p14="http://schemas.microsoft.com/office/powerpoint/2010/main" val="143837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6</a:t>
            </a:fld>
            <a:endParaRPr lang="zh-CN" altLang="en-US"/>
          </a:p>
        </p:txBody>
      </p:sp>
    </p:spTree>
    <p:extLst>
      <p:ext uri="{BB962C8B-B14F-4D97-AF65-F5344CB8AC3E}">
        <p14:creationId xmlns:p14="http://schemas.microsoft.com/office/powerpoint/2010/main" val="152653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7</a:t>
            </a:fld>
            <a:endParaRPr lang="zh-CN" altLang="en-US"/>
          </a:p>
        </p:txBody>
      </p:sp>
    </p:spTree>
    <p:extLst>
      <p:ext uri="{BB962C8B-B14F-4D97-AF65-F5344CB8AC3E}">
        <p14:creationId xmlns:p14="http://schemas.microsoft.com/office/powerpoint/2010/main" val="336073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8</a:t>
            </a:fld>
            <a:endParaRPr lang="zh-CN" altLang="en-US"/>
          </a:p>
        </p:txBody>
      </p:sp>
    </p:spTree>
    <p:extLst>
      <p:ext uri="{BB962C8B-B14F-4D97-AF65-F5344CB8AC3E}">
        <p14:creationId xmlns:p14="http://schemas.microsoft.com/office/powerpoint/2010/main" val="135448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9</a:t>
            </a:fld>
            <a:endParaRPr lang="zh-CN" altLang="en-US"/>
          </a:p>
        </p:txBody>
      </p:sp>
    </p:spTree>
    <p:extLst>
      <p:ext uri="{BB962C8B-B14F-4D97-AF65-F5344CB8AC3E}">
        <p14:creationId xmlns:p14="http://schemas.microsoft.com/office/powerpoint/2010/main" val="279143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40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67067" y="1409411"/>
            <a:ext cx="1279517"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01</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41169060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5352" y="1409411"/>
            <a:ext cx="1402948"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02</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12048895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790925" y="1409411"/>
            <a:ext cx="1431802"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03</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1016954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6153" y="1409411"/>
            <a:ext cx="1401346"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04</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40577630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B"/>
        </a:solidFill>
        <a:effectLst/>
      </p:bgPr>
    </p:bg>
    <p:spTree>
      <p:nvGrpSpPr>
        <p:cNvPr id="1" name=""/>
        <p:cNvGrpSpPr/>
        <p:nvPr/>
      </p:nvGrpSpPr>
      <p:grpSpPr>
        <a:xfrm>
          <a:off x="0" y="0"/>
          <a:ext cx="0" cy="0"/>
          <a:chOff x="0" y="0"/>
          <a:chExt cx="0" cy="0"/>
        </a:xfrm>
      </p:grpSpPr>
      <p:sp>
        <p:nvSpPr>
          <p:cNvPr id="7" name="矩形 6"/>
          <p:cNvSpPr/>
          <p:nvPr userDrawn="1"/>
        </p:nvSpPr>
        <p:spPr>
          <a:xfrm>
            <a:off x="2991173" y="0"/>
            <a:ext cx="6168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7" cstate="print">
            <a:lum bright="70000" contrast="-70000"/>
            <a:extLst>
              <a:ext uri="{28A0092B-C50C-407E-A947-70E740481C1C}">
                <a14:useLocalDpi xmlns:a14="http://schemas.microsoft.com/office/drawing/2010/main" val="0"/>
              </a:ext>
            </a:extLst>
          </a:blip>
          <a:stretch>
            <a:fillRect/>
          </a:stretch>
        </p:blipFill>
        <p:spPr>
          <a:xfrm>
            <a:off x="3236018" y="454204"/>
            <a:ext cx="5907982" cy="5907982"/>
          </a:xfrm>
          <a:prstGeom prst="rect">
            <a:avLst/>
          </a:prstGeom>
        </p:spPr>
      </p:pic>
    </p:spTree>
    <p:extLst>
      <p:ext uri="{BB962C8B-B14F-4D97-AF65-F5344CB8AC3E}">
        <p14:creationId xmlns:p14="http://schemas.microsoft.com/office/powerpoint/2010/main" val="330222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2.jp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2" Type="http://schemas.openxmlformats.org/officeDocument/2006/relationships/tags" Target="../tags/tag3.xml"/><Relationship Id="rId16" Type="http://schemas.openxmlformats.org/officeDocument/2006/relationships/image" Target="../media/image15.jp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1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srgbClr val="44546B"/>
                  </a:solidFill>
                  <a:effectLst/>
                  <a:uLnTx/>
                  <a:uFillTx/>
                  <a:latin typeface="微软雅黑"/>
                  <a:ea typeface="微软雅黑"/>
                  <a:cs typeface="+mn-cs"/>
                </a:rPr>
                <a:t>竞选岗位：市场经理</a:t>
              </a: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solidFill>
                    <a:srgbClr val="44546B"/>
                  </a:solidFill>
                  <a:latin typeface="微软雅黑"/>
                  <a:ea typeface="微软雅黑"/>
                </a:rPr>
                <a:t>竞选人员：张经理</a:t>
              </a:r>
              <a:endParaRPr kumimoji="0" lang="zh-CN" altLang="en-US" sz="1050" i="0" u="none" strike="noStrike" kern="1200" cap="none" spc="0" normalizeH="0" baseline="0" noProof="0" dirty="0">
                <a:ln>
                  <a:noFill/>
                </a:ln>
                <a:solidFill>
                  <a:srgbClr val="44546B"/>
                </a:solidFill>
                <a:effectLst/>
                <a:uLnTx/>
                <a:uFillTx/>
                <a:latin typeface="微软雅黑"/>
                <a:ea typeface="微软雅黑"/>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a:spLocks/>
          </p:cNvSpPr>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MY RESUME</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5416868"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岗位竞聘个人简历</a:t>
            </a:r>
          </a:p>
        </p:txBody>
      </p:sp>
    </p:spTree>
    <p:extLst>
      <p:ext uri="{BB962C8B-B14F-4D97-AF65-F5344CB8AC3E}">
        <p14:creationId xmlns:p14="http://schemas.microsoft.com/office/powerpoint/2010/main" val="406252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667">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667">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1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1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6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1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1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6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7793109" y="2392397"/>
            <a:ext cx="992156" cy="1234683"/>
            <a:chOff x="3672843" y="1413075"/>
            <a:chExt cx="2160000" cy="2688000"/>
          </a:xfrm>
        </p:grpSpPr>
        <p:sp>
          <p:nvSpPr>
            <p:cNvPr id="103" name="MH_Other_1"/>
            <p:cNvSpPr/>
            <p:nvPr>
              <p:custDataLst>
                <p:tags r:id="rId9"/>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4" name="MH_Other_1"/>
            <p:cNvSpPr>
              <a:spLocks noChangeAspect="1"/>
            </p:cNvSpPr>
            <p:nvPr>
              <p:custDataLst>
                <p:tags r:id="rId10"/>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05" name="组合 104"/>
          <p:cNvGrpSpPr/>
          <p:nvPr/>
        </p:nvGrpSpPr>
        <p:grpSpPr>
          <a:xfrm>
            <a:off x="4115826" y="2392397"/>
            <a:ext cx="992156" cy="1234683"/>
            <a:chOff x="9397669" y="1413075"/>
            <a:chExt cx="2160000" cy="2688000"/>
          </a:xfrm>
        </p:grpSpPr>
        <p:sp>
          <p:nvSpPr>
            <p:cNvPr id="106" name="MH_Other_1"/>
            <p:cNvSpPr/>
            <p:nvPr>
              <p:custDataLst>
                <p:tags r:id="rId7"/>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7" name="MH_Other_1"/>
            <p:cNvSpPr>
              <a:spLocks noChangeAspect="1"/>
            </p:cNvSpPr>
            <p:nvPr>
              <p:custDataLst>
                <p:tags r:id="rId8"/>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4136679" y="4474432"/>
            <a:ext cx="3220665" cy="301489"/>
            <a:chOff x="1485099" y="5681391"/>
            <a:chExt cx="3220665" cy="301489"/>
          </a:xfrm>
        </p:grpSpPr>
        <p:sp>
          <p:nvSpPr>
            <p:cNvPr id="4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4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4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71" name="组合 70"/>
          <p:cNvGrpSpPr/>
          <p:nvPr/>
        </p:nvGrpSpPr>
        <p:grpSpPr>
          <a:xfrm>
            <a:off x="4900360" y="2359867"/>
            <a:ext cx="1097470" cy="1365742"/>
            <a:chOff x="3672843" y="1413075"/>
            <a:chExt cx="2160000" cy="2688000"/>
          </a:xfrm>
        </p:grpSpPr>
        <p:sp>
          <p:nvSpPr>
            <p:cNvPr id="72" name="MH_Other_1"/>
            <p:cNvSpPr/>
            <p:nvPr>
              <p:custDataLst>
                <p:tags r:id="rId5"/>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3" name="MH_Other_1"/>
            <p:cNvSpPr>
              <a:spLocks noChangeAspect="1"/>
            </p:cNvSpPr>
            <p:nvPr>
              <p:custDataLst>
                <p:tags r:id="rId6"/>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77" name="组合 76"/>
          <p:cNvGrpSpPr/>
          <p:nvPr/>
        </p:nvGrpSpPr>
        <p:grpSpPr>
          <a:xfrm>
            <a:off x="6903260" y="2359867"/>
            <a:ext cx="1097470" cy="1365742"/>
            <a:chOff x="9397669" y="1413075"/>
            <a:chExt cx="2160000" cy="2688000"/>
          </a:xfrm>
        </p:grpSpPr>
        <p:sp>
          <p:nvSpPr>
            <p:cNvPr id="78" name="MH_Other_1"/>
            <p:cNvSpPr/>
            <p:nvPr>
              <p:custDataLst>
                <p:tags r:id="rId3"/>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9" name="MH_Other_1"/>
            <p:cNvSpPr>
              <a:spLocks noChangeAspect="1"/>
            </p:cNvSpPr>
            <p:nvPr>
              <p:custDataLst>
                <p:tags r:id="rId4"/>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2" name="组合 1"/>
          <p:cNvGrpSpPr/>
          <p:nvPr/>
        </p:nvGrpSpPr>
        <p:grpSpPr>
          <a:xfrm>
            <a:off x="4090276" y="4006368"/>
            <a:ext cx="1425940" cy="338050"/>
            <a:chOff x="1352258" y="4208391"/>
            <a:chExt cx="1854405" cy="409241"/>
          </a:xfrm>
          <a:gradFill>
            <a:gsLst>
              <a:gs pos="0">
                <a:srgbClr val="4473C5"/>
              </a:gs>
              <a:gs pos="100000">
                <a:srgbClr val="3762AF"/>
              </a:gs>
            </a:gsLst>
            <a:lin ang="5400000" scaled="1"/>
          </a:gradFill>
        </p:grpSpPr>
        <p:sp>
          <p:nvSpPr>
            <p:cNvPr id="7" name="圆角矩形 6"/>
            <p:cNvSpPr/>
            <p:nvPr/>
          </p:nvSpPr>
          <p:spPr>
            <a:xfrm>
              <a:off x="1352258" y="4208391"/>
              <a:ext cx="1854405" cy="409241"/>
            </a:xfrm>
            <a:prstGeom prst="roundRect">
              <a:avLst>
                <a:gd name="adj" fmla="val 50000"/>
              </a:avLst>
            </a:prstGeom>
            <a:gr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565097" y="4266229"/>
              <a:ext cx="1466202"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斩获荣誉殊荣</a:t>
              </a:r>
            </a:p>
          </p:txBody>
        </p:sp>
      </p:grpSp>
      <p:sp>
        <p:nvSpPr>
          <p:cNvPr id="5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获奖荣誉</a:t>
            </a:r>
          </a:p>
        </p:txBody>
      </p:sp>
      <p:sp>
        <p:nvSpPr>
          <p:cNvPr id="5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34" name="Picture 2" descr="L:\下载\千图网_纽带_图片编号11184944\未标题-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58163" y="2432283"/>
            <a:ext cx="1450065" cy="354107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5790208" y="2228266"/>
            <a:ext cx="1320674" cy="1643506"/>
            <a:chOff x="6590489" y="1413075"/>
            <a:chExt cx="2160000" cy="2688000"/>
          </a:xfrm>
        </p:grpSpPr>
        <p:sp>
          <p:nvSpPr>
            <p:cNvPr id="75" name="MH_Other_2"/>
            <p:cNvSpPr/>
            <p:nvPr>
              <p:custDataLst>
                <p:tags r:id="rId1"/>
              </p:custDataLst>
            </p:nvPr>
          </p:nvSpPr>
          <p:spPr>
            <a:xfrm>
              <a:off x="659048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6" name="MH_Other_1"/>
            <p:cNvSpPr>
              <a:spLocks noChangeAspect="1"/>
            </p:cNvSpPr>
            <p:nvPr>
              <p:custDataLst>
                <p:tags r:id="rId2"/>
              </p:custDataLst>
            </p:nvPr>
          </p:nvSpPr>
          <p:spPr>
            <a:xfrm>
              <a:off x="6755631" y="1594724"/>
              <a:ext cx="1829717" cy="2324785"/>
            </a:xfrm>
            <a:prstGeom prst="rect">
              <a:avLst/>
            </a:prstGeom>
            <a:blipFill>
              <a:blip r:embed="rId16"/>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4136679" y="4737292"/>
            <a:ext cx="3220665" cy="301489"/>
            <a:chOff x="1485099" y="5681391"/>
            <a:chExt cx="3220665" cy="301489"/>
          </a:xfrm>
        </p:grpSpPr>
        <p:sp>
          <p:nvSpPr>
            <p:cNvPr id="5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5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5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68" name="组合 67"/>
          <p:cNvGrpSpPr/>
          <p:nvPr/>
        </p:nvGrpSpPr>
        <p:grpSpPr>
          <a:xfrm>
            <a:off x="6500701" y="4474432"/>
            <a:ext cx="3220665" cy="301489"/>
            <a:chOff x="1485099" y="5681391"/>
            <a:chExt cx="3220665" cy="301489"/>
          </a:xfrm>
        </p:grpSpPr>
        <p:sp>
          <p:nvSpPr>
            <p:cNvPr id="69"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8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08"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09" name="组合 108"/>
          <p:cNvGrpSpPr/>
          <p:nvPr/>
        </p:nvGrpSpPr>
        <p:grpSpPr>
          <a:xfrm>
            <a:off x="6500701" y="4737292"/>
            <a:ext cx="3220665" cy="301489"/>
            <a:chOff x="1485099" y="5681391"/>
            <a:chExt cx="3220665" cy="301489"/>
          </a:xfrm>
        </p:grpSpPr>
        <p:sp>
          <p:nvSpPr>
            <p:cNvPr id="110"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1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2"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13" name="组合 112"/>
          <p:cNvGrpSpPr/>
          <p:nvPr/>
        </p:nvGrpSpPr>
        <p:grpSpPr>
          <a:xfrm>
            <a:off x="4136679" y="5021084"/>
            <a:ext cx="3220665" cy="301489"/>
            <a:chOff x="1485099" y="5681391"/>
            <a:chExt cx="3220665" cy="301489"/>
          </a:xfrm>
        </p:grpSpPr>
        <p:sp>
          <p:nvSpPr>
            <p:cNvPr id="114"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15"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6"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21" name="组合 120"/>
          <p:cNvGrpSpPr/>
          <p:nvPr/>
        </p:nvGrpSpPr>
        <p:grpSpPr>
          <a:xfrm>
            <a:off x="6500701" y="5021084"/>
            <a:ext cx="3220665" cy="301489"/>
            <a:chOff x="1485099" y="5681391"/>
            <a:chExt cx="3220665" cy="301489"/>
          </a:xfrm>
        </p:grpSpPr>
        <p:sp>
          <p:nvSpPr>
            <p:cNvPr id="122"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23"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24"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spTree>
    <p:extLst>
      <p:ext uri="{BB962C8B-B14F-4D97-AF65-F5344CB8AC3E}">
        <p14:creationId xmlns:p14="http://schemas.microsoft.com/office/powerpoint/2010/main" val="2727653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ppt_x</p:attrName>
                                        </p:attrNameLst>
                                      </p:cBhvr>
                                      <p:tavLst>
                                        <p:tav tm="0">
                                          <p:val>
                                            <p:strVal val="#ppt_x"/>
                                          </p:val>
                                        </p:tav>
                                        <p:tav tm="100000">
                                          <p:val>
                                            <p:strVal val="#ppt_x"/>
                                          </p:val>
                                        </p:tav>
                                      </p:tavLst>
                                    </p:anim>
                                    <p:anim calcmode="lin" valueType="num">
                                      <p:cBhvr>
                                        <p:cTn id="9" dur="75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anim calcmode="lin" valueType="num">
                                      <p:cBhvr>
                                        <p:cTn id="13" dur="750" fill="hold"/>
                                        <p:tgtEl>
                                          <p:spTgt spid="55"/>
                                        </p:tgtEl>
                                        <p:attrNameLst>
                                          <p:attrName>ppt_x</p:attrName>
                                        </p:attrNameLst>
                                      </p:cBhvr>
                                      <p:tavLst>
                                        <p:tav tm="0">
                                          <p:val>
                                            <p:strVal val="#ppt_x"/>
                                          </p:val>
                                        </p:tav>
                                        <p:tav tm="100000">
                                          <p:val>
                                            <p:strVal val="#ppt_x"/>
                                          </p:val>
                                        </p:tav>
                                      </p:tavLst>
                                    </p:anim>
                                    <p:anim calcmode="lin" valueType="num">
                                      <p:cBhvr>
                                        <p:cTn id="14" dur="75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p:cTn id="43" dur="500" fill="hold"/>
                                        <p:tgtEl>
                                          <p:spTgt spid="105"/>
                                        </p:tgtEl>
                                        <p:attrNameLst>
                                          <p:attrName>ppt_w</p:attrName>
                                        </p:attrNameLst>
                                      </p:cBhvr>
                                      <p:tavLst>
                                        <p:tav tm="0">
                                          <p:val>
                                            <p:fltVal val="0"/>
                                          </p:val>
                                        </p:tav>
                                        <p:tav tm="100000">
                                          <p:val>
                                            <p:strVal val="#ppt_w"/>
                                          </p:val>
                                        </p:tav>
                                      </p:tavLst>
                                    </p:anim>
                                    <p:anim calcmode="lin" valueType="num">
                                      <p:cBhvr>
                                        <p:cTn id="44" dur="500" fill="hold"/>
                                        <p:tgtEl>
                                          <p:spTgt spid="105"/>
                                        </p:tgtEl>
                                        <p:attrNameLst>
                                          <p:attrName>ppt_h</p:attrName>
                                        </p:attrNameLst>
                                      </p:cBhvr>
                                      <p:tavLst>
                                        <p:tav tm="0">
                                          <p:val>
                                            <p:fltVal val="0"/>
                                          </p:val>
                                        </p:tav>
                                        <p:tav tm="100000">
                                          <p:val>
                                            <p:strVal val="#ppt_h"/>
                                          </p:val>
                                        </p:tav>
                                      </p:tavLst>
                                    </p:anim>
                                    <p:animEffect transition="in" filter="fade">
                                      <p:cBhvr>
                                        <p:cTn id="45" dur="500"/>
                                        <p:tgtEl>
                                          <p:spTgt spid="105"/>
                                        </p:tgtEl>
                                      </p:cBhvr>
                                    </p:animEffect>
                                  </p:childTnLst>
                                </p:cTn>
                              </p:par>
                              <p:par>
                                <p:cTn id="46" presetID="47" presetClass="entr" presetSubtype="0" fill="hold"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additive="base">
                                        <p:cTn id="73" dur="500" fill="hold"/>
                                        <p:tgtEl>
                                          <p:spTgt spid="121"/>
                                        </p:tgtEl>
                                        <p:attrNameLst>
                                          <p:attrName>ppt_x</p:attrName>
                                        </p:attrNameLst>
                                      </p:cBhvr>
                                      <p:tavLst>
                                        <p:tav tm="0">
                                          <p:val>
                                            <p:strVal val="#ppt_x"/>
                                          </p:val>
                                        </p:tav>
                                        <p:tav tm="100000">
                                          <p:val>
                                            <p:strVal val="#ppt_x"/>
                                          </p:val>
                                        </p:tav>
                                      </p:tavLst>
                                    </p:anim>
                                    <p:anim calcmode="lin" valueType="num">
                                      <p:cBhvr additive="base">
                                        <p:cTn id="7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9"/>
          <p:cNvSpPr txBox="1"/>
          <p:nvPr/>
        </p:nvSpPr>
        <p:spPr>
          <a:xfrm>
            <a:off x="4668453" y="2355139"/>
            <a:ext cx="3456384" cy="497957"/>
          </a:xfrm>
          <a:prstGeom prst="rect">
            <a:avLst/>
          </a:prstGeom>
          <a:noFill/>
        </p:spPr>
        <p:txBody>
          <a:bodyPr wrap="square" rtlCol="0">
            <a:spAutoFit/>
          </a:bodyPr>
          <a:lstStyle/>
          <a:p>
            <a:pPr>
              <a:lnSpc>
                <a:spcPct val="120000"/>
              </a:lnSpc>
            </a:pPr>
            <a:r>
              <a:rPr lang="zh-CN" altLang="en-US" sz="2400" b="1" dirty="0">
                <a:solidFill>
                  <a:srgbClr val="252C35"/>
                </a:solidFill>
                <a:latin typeface="微软雅黑" panose="020B0503020204020204" pitchFamily="34" charset="-122"/>
                <a:ea typeface="微软雅黑" panose="020B0503020204020204" pitchFamily="34" charset="-122"/>
              </a:rPr>
              <a:t>持续学习 不断进步 </a:t>
            </a:r>
          </a:p>
        </p:txBody>
      </p:sp>
      <p:sp>
        <p:nvSpPr>
          <p:cNvPr id="57" name="TextBox 5"/>
          <p:cNvSpPr txBox="1"/>
          <p:nvPr/>
        </p:nvSpPr>
        <p:spPr>
          <a:xfrm>
            <a:off x="4225404" y="3513384"/>
            <a:ext cx="4302370"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参加工作十年时间里，无论在哪个工作岗位，我始终坚持持续学习，不断充实自己。我认真贯彻党的方针政策和公司的各项要求始终保持政治学习及工作技能的培训，在学习中领悟，在实践中提升。确保自身思想与行动和公司保持一致。</a:t>
            </a:r>
          </a:p>
        </p:txBody>
      </p:sp>
      <p:sp>
        <p:nvSpPr>
          <p:cNvPr id="63" name="任意多边形 62"/>
          <p:cNvSpPr/>
          <p:nvPr/>
        </p:nvSpPr>
        <p:spPr>
          <a:xfrm>
            <a:off x="4285874" y="2471922"/>
            <a:ext cx="274346" cy="274346"/>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9"/>
          <p:cNvSpPr txBox="1"/>
          <p:nvPr/>
        </p:nvSpPr>
        <p:spPr>
          <a:xfrm>
            <a:off x="4225404" y="2802843"/>
            <a:ext cx="3178739" cy="461665"/>
          </a:xfrm>
          <a:prstGeom prst="rect">
            <a:avLst/>
          </a:prstGeom>
          <a:noFill/>
        </p:spPr>
        <p:txBody>
          <a:bodyPr wrap="square" rtlCol="0">
            <a:spAutoFit/>
          </a:bodyPr>
          <a:lstStyle/>
          <a:p>
            <a:pPr algn="dist">
              <a:lnSpc>
                <a:spcPct val="120000"/>
              </a:lnSpc>
            </a:pPr>
            <a:r>
              <a:rPr lang="en-US" altLang="zh-CN"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CONTINUOUS LEARNING</a:t>
            </a:r>
            <a:endParaRPr lang="zh-CN" altLang="en-US"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7" name="直接连接符 16"/>
          <p:cNvCxnSpPr/>
          <p:nvPr/>
        </p:nvCxnSpPr>
        <p:spPr>
          <a:xfrm>
            <a:off x="4317284" y="3391677"/>
            <a:ext cx="462457" cy="0"/>
          </a:xfrm>
          <a:prstGeom prst="line">
            <a:avLst/>
          </a:prstGeom>
          <a:ln w="38100">
            <a:solidFill>
              <a:srgbClr val="252C35"/>
            </a:solidFill>
          </a:ln>
        </p:spPr>
        <p:style>
          <a:lnRef idx="1">
            <a:schemeClr val="accent1"/>
          </a:lnRef>
          <a:fillRef idx="0">
            <a:schemeClr val="accent1"/>
          </a:fillRef>
          <a:effectRef idx="0">
            <a:schemeClr val="accent1"/>
          </a:effectRef>
          <a:fontRef idx="minor">
            <a:schemeClr val="tx1"/>
          </a:fontRef>
        </p:style>
      </p:cxn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6" name="图片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8328990" y="4050107"/>
            <a:ext cx="2504661" cy="1727353"/>
          </a:xfrm>
          <a:prstGeom prst="rect">
            <a:avLst/>
          </a:prstGeom>
        </p:spPr>
      </p:pic>
    </p:spTree>
    <p:extLst>
      <p:ext uri="{BB962C8B-B14F-4D97-AF65-F5344CB8AC3E}">
        <p14:creationId xmlns:p14="http://schemas.microsoft.com/office/powerpoint/2010/main" val="4092362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6" presetClass="entr" presetSubtype="2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16" presetClass="entr" presetSubtype="2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1750"/>
                            </p:stCondLst>
                            <p:childTnLst>
                              <p:par>
                                <p:cTn id="36" presetID="1" presetClass="entr" presetSubtype="0" fill="hold" grpId="0" nodeType="afterEffect">
                                  <p:stCondLst>
                                    <p:cond delay="0"/>
                                  </p:stCondLst>
                                  <p:iterate type="lt">
                                    <p:tmAbs val="30"/>
                                  </p:iterate>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animBg="1"/>
      <p:bldP spid="6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5" name="组合 4"/>
          <p:cNvGrpSpPr/>
          <p:nvPr/>
        </p:nvGrpSpPr>
        <p:grpSpPr>
          <a:xfrm>
            <a:off x="4128423" y="2106065"/>
            <a:ext cx="6733344" cy="1051429"/>
            <a:chOff x="4015409" y="2157435"/>
            <a:chExt cx="6733344" cy="1051429"/>
          </a:xfrm>
        </p:grpSpPr>
        <p:sp>
          <p:nvSpPr>
            <p:cNvPr id="22" name="矩形 21"/>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始终把个人思想道德建设放在突出位置，顾大局，识大体，讲党性。</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注重从讲政治的观点发现、分析、解决问题。</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自觉服从组织领导，维护集体权益，遵守组织纪律。</a:t>
              </a:r>
            </a:p>
          </p:txBody>
        </p:sp>
        <p:sp>
          <p:nvSpPr>
            <p:cNvPr id="3" name="矩形 2"/>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政治认识</a:t>
              </a:r>
            </a:p>
          </p:txBody>
        </p:sp>
      </p:grpSp>
      <p:grpSp>
        <p:nvGrpSpPr>
          <p:cNvPr id="24" name="组合 23"/>
          <p:cNvGrpSpPr/>
          <p:nvPr/>
        </p:nvGrpSpPr>
        <p:grpSpPr>
          <a:xfrm>
            <a:off x="4128423" y="3274134"/>
            <a:ext cx="6733344" cy="1054093"/>
            <a:chOff x="4015409" y="2157435"/>
            <a:chExt cx="6733344" cy="1054093"/>
          </a:xfrm>
        </p:grpSpPr>
        <p:sp>
          <p:nvSpPr>
            <p:cNvPr id="25" name="矩形 24"/>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a:xfrm>
              <a:off x="5635986" y="2380531"/>
              <a:ext cx="5112767" cy="830997"/>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踏实工作，做到知实情、讲实话、办实事、求实效。</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能与部门人员、中队班子真诚相待，密切协作。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充分发扬民主，精诚团结与大家一道工作。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能虚心听取各方意见，敢于自己开展批评与自我批评。</a:t>
              </a:r>
            </a:p>
          </p:txBody>
        </p:sp>
        <p:sp>
          <p:nvSpPr>
            <p:cNvPr id="27" name="矩形 26"/>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工作作风</a:t>
              </a:r>
            </a:p>
          </p:txBody>
        </p:sp>
      </p:grpSp>
      <p:grpSp>
        <p:nvGrpSpPr>
          <p:cNvPr id="28" name="组合 27"/>
          <p:cNvGrpSpPr/>
          <p:nvPr/>
        </p:nvGrpSpPr>
        <p:grpSpPr>
          <a:xfrm>
            <a:off x="4128423" y="4442203"/>
            <a:ext cx="6733344" cy="1051429"/>
            <a:chOff x="4015409" y="2157435"/>
            <a:chExt cx="6733344" cy="1051429"/>
          </a:xfrm>
        </p:grpSpPr>
        <p:sp>
          <p:nvSpPr>
            <p:cNvPr id="29" name="矩形 28"/>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坚决做到既干事又干净，没有违反党纪政纪条规的事。</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认真做好职责内的廉洁工作、不摸红线、不触底线。</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积极编制廉洁课件，组织中队员工开展廉洁教育培训。</a:t>
              </a:r>
            </a:p>
          </p:txBody>
        </p:sp>
        <p:sp>
          <p:nvSpPr>
            <p:cNvPr id="31" name="矩形 30"/>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廉洁从业</a:t>
              </a:r>
            </a:p>
          </p:txBody>
        </p:sp>
      </p:grpSp>
    </p:spTree>
    <p:extLst>
      <p:ext uri="{BB962C8B-B14F-4D97-AF65-F5344CB8AC3E}">
        <p14:creationId xmlns:p14="http://schemas.microsoft.com/office/powerpoint/2010/main" val="1903217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89589" y="2279243"/>
            <a:ext cx="4817529" cy="818640"/>
            <a:chOff x="4296082" y="2572057"/>
            <a:chExt cx="5191479" cy="818640"/>
          </a:xfrm>
        </p:grpSpPr>
        <p:grpSp>
          <p:nvGrpSpPr>
            <p:cNvPr id="4" name="组合 3"/>
            <p:cNvGrpSpPr/>
            <p:nvPr/>
          </p:nvGrpSpPr>
          <p:grpSpPr>
            <a:xfrm>
              <a:off x="4296083" y="2572057"/>
              <a:ext cx="5191478" cy="818640"/>
              <a:chOff x="4296083" y="2572057"/>
              <a:chExt cx="5191478" cy="818640"/>
            </a:xfrm>
          </p:grpSpPr>
          <p:sp>
            <p:nvSpPr>
              <p:cNvPr id="3" name="圆角矩形 2"/>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入职十年，多次获“优秀员工奖”称号；思想认识和工作能力得到领导与同事们的一致认可。</a:t>
                </a:r>
              </a:p>
            </p:txBody>
          </p:sp>
        </p:grpSp>
        <p:sp>
          <p:nvSpPr>
            <p:cNvPr id="5" name="矩形 4"/>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成效</a:t>
              </a:r>
            </a:p>
          </p:txBody>
        </p:sp>
      </p:grpSp>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35" name="组合 34"/>
          <p:cNvGrpSpPr/>
          <p:nvPr/>
        </p:nvGrpSpPr>
        <p:grpSpPr>
          <a:xfrm>
            <a:off x="3989589" y="3313337"/>
            <a:ext cx="4817529" cy="818640"/>
            <a:chOff x="4296082" y="2572057"/>
            <a:chExt cx="5191479" cy="818640"/>
          </a:xfrm>
        </p:grpSpPr>
        <p:grpSp>
          <p:nvGrpSpPr>
            <p:cNvPr id="36" name="组合 35"/>
            <p:cNvGrpSpPr/>
            <p:nvPr/>
          </p:nvGrpSpPr>
          <p:grpSpPr>
            <a:xfrm>
              <a:off x="4296083" y="2572057"/>
              <a:ext cx="5191478" cy="818640"/>
              <a:chOff x="4296083" y="2572057"/>
              <a:chExt cx="5191478" cy="818640"/>
            </a:xfrm>
          </p:grpSpPr>
          <p:sp>
            <p:nvSpPr>
              <p:cNvPr id="38" name="圆角矩形 37"/>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努力做到了“适应、主动、创造、规范”，丰富并提高了管理和服务能力，自身办文、办事、办会能力和写作能力不断增强。</a:t>
                </a:r>
              </a:p>
            </p:txBody>
          </p:sp>
        </p:grpSp>
        <p:sp>
          <p:nvSpPr>
            <p:cNvPr id="37" name="矩形 36"/>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行动</a:t>
              </a:r>
            </a:p>
          </p:txBody>
        </p:sp>
      </p:grpSp>
      <p:grpSp>
        <p:nvGrpSpPr>
          <p:cNvPr id="42" name="组合 41"/>
          <p:cNvGrpSpPr/>
          <p:nvPr/>
        </p:nvGrpSpPr>
        <p:grpSpPr>
          <a:xfrm>
            <a:off x="3989589" y="4347431"/>
            <a:ext cx="4817529" cy="818640"/>
            <a:chOff x="4296082" y="2572057"/>
            <a:chExt cx="5191479" cy="818640"/>
          </a:xfrm>
        </p:grpSpPr>
        <p:grpSp>
          <p:nvGrpSpPr>
            <p:cNvPr id="43" name="组合 42"/>
            <p:cNvGrpSpPr/>
            <p:nvPr/>
          </p:nvGrpSpPr>
          <p:grpSpPr>
            <a:xfrm>
              <a:off x="4296083" y="2572057"/>
              <a:ext cx="5191478" cy="818640"/>
              <a:chOff x="4296083" y="2572057"/>
              <a:chExt cx="5191478" cy="818640"/>
            </a:xfrm>
          </p:grpSpPr>
          <p:sp>
            <p:nvSpPr>
              <p:cNvPr id="54" name="圆角矩形 53"/>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7"/>
              <p:cNvSpPr txBox="1"/>
              <p:nvPr/>
            </p:nvSpPr>
            <p:spPr>
              <a:xfrm>
                <a:off x="4947741" y="268935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无论在文秘，秘书岗位还是在市场经营岗位和项目管理岗位，我都能自觉主动学习新知识坚持理论学习与工作实践相结合切实在学以致用上下功夫。</a:t>
                </a:r>
              </a:p>
            </p:txBody>
          </p:sp>
        </p:grpSp>
        <p:sp>
          <p:nvSpPr>
            <p:cNvPr id="53" name="矩形 52"/>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岗位</a:t>
              </a:r>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885" y="2332844"/>
            <a:ext cx="2315773" cy="3021068"/>
          </a:xfrm>
          <a:prstGeom prst="rect">
            <a:avLst/>
          </a:prstGeom>
        </p:spPr>
      </p:pic>
    </p:spTree>
    <p:extLst>
      <p:ext uri="{BB962C8B-B14F-4D97-AF65-F5344CB8AC3E}">
        <p14:creationId xmlns:p14="http://schemas.microsoft.com/office/powerpoint/2010/main" val="3113336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065638" y="2456000"/>
            <a:ext cx="1958037" cy="2724729"/>
            <a:chOff x="1725935" y="2183316"/>
            <a:chExt cx="2663186" cy="3705987"/>
          </a:xfrm>
        </p:grpSpPr>
        <p:sp>
          <p:nvSpPr>
            <p:cNvPr id="39" name="TextBox 26"/>
            <p:cNvSpPr txBox="1"/>
            <p:nvPr/>
          </p:nvSpPr>
          <p:spPr>
            <a:xfrm>
              <a:off x="1725935" y="4759038"/>
              <a:ext cx="2663186" cy="1130265"/>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经过多个岗位的历练，熟悉市场开拓、市场结算、招投标、合同谈判签订、各类方案编制、标书制作、市场分析</a:t>
              </a:r>
            </a:p>
          </p:txBody>
        </p:sp>
        <p:sp>
          <p:nvSpPr>
            <p:cNvPr id="2" name="圆角矩形 1"/>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熟 悉</a:t>
              </a:r>
            </a:p>
          </p:txBody>
        </p:sp>
        <p:sp>
          <p:nvSpPr>
            <p:cNvPr id="15" name="矩形 14"/>
            <p:cNvSpPr/>
            <p:nvPr/>
          </p:nvSpPr>
          <p:spPr>
            <a:xfrm>
              <a:off x="1805939" y="2183316"/>
              <a:ext cx="2571751" cy="14769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5" name="组合 54"/>
          <p:cNvGrpSpPr/>
          <p:nvPr/>
        </p:nvGrpSpPr>
        <p:grpSpPr>
          <a:xfrm>
            <a:off x="6257962" y="2456000"/>
            <a:ext cx="1958037" cy="2724729"/>
            <a:chOff x="1725935" y="2183316"/>
            <a:chExt cx="2663186" cy="3705986"/>
          </a:xfrm>
        </p:grpSpPr>
        <p:sp>
          <p:nvSpPr>
            <p:cNvPr id="56" name="TextBox 26"/>
            <p:cNvSpPr txBox="1"/>
            <p:nvPr/>
          </p:nvSpPr>
          <p:spPr>
            <a:xfrm>
              <a:off x="1725935" y="4759038"/>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在不同岗位上累计编写各类方案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篇，标书上百份，总结</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余篇，经营报表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期，全同</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多份，实现了对市场</a:t>
              </a:r>
            </a:p>
          </p:txBody>
        </p:sp>
        <p:sp>
          <p:nvSpPr>
            <p:cNvPr id="57" name="圆角矩形 56"/>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撰 写</a:t>
              </a:r>
            </a:p>
          </p:txBody>
        </p:sp>
        <p:sp>
          <p:nvSpPr>
            <p:cNvPr id="58" name="矩形 57"/>
            <p:cNvSpPr/>
            <p:nvPr/>
          </p:nvSpPr>
          <p:spPr>
            <a:xfrm>
              <a:off x="1805939" y="2183316"/>
              <a:ext cx="2571751" cy="14769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9" name="组合 58"/>
          <p:cNvGrpSpPr/>
          <p:nvPr/>
        </p:nvGrpSpPr>
        <p:grpSpPr>
          <a:xfrm>
            <a:off x="8450288" y="2456000"/>
            <a:ext cx="1958038" cy="2724728"/>
            <a:chOff x="1725935" y="2183316"/>
            <a:chExt cx="2663186" cy="3705985"/>
          </a:xfrm>
        </p:grpSpPr>
        <p:sp>
          <p:nvSpPr>
            <p:cNvPr id="60" name="TextBox 26"/>
            <p:cNvSpPr txBox="1"/>
            <p:nvPr/>
          </p:nvSpPr>
          <p:spPr>
            <a:xfrm>
              <a:off x="1725935" y="4759037"/>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在市场部、基层分公司、项目部参与处理了多个突发事件、锻炼了处理复杂问题的能力，懂得从公司、甲方</a:t>
              </a:r>
            </a:p>
          </p:txBody>
        </p:sp>
        <p:sp>
          <p:nvSpPr>
            <p:cNvPr id="61" name="圆角矩形 60"/>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懂 得</a:t>
              </a:r>
            </a:p>
          </p:txBody>
        </p:sp>
        <p:sp>
          <p:nvSpPr>
            <p:cNvPr id="62" name="矩形 61"/>
            <p:cNvSpPr/>
            <p:nvPr/>
          </p:nvSpPr>
          <p:spPr>
            <a:xfrm>
              <a:off x="1805939" y="2183316"/>
              <a:ext cx="2571751" cy="147696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890084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0-#ppt_h/2"/>
                                          </p:val>
                                        </p:tav>
                                        <p:tav tm="100000">
                                          <p:val>
                                            <p:strVal val="#ppt_y"/>
                                          </p:val>
                                        </p:tav>
                                      </p:tavLst>
                                    </p:anim>
                                  </p:childTnLst>
                                </p:cTn>
                              </p:par>
                            </p:childTnLst>
                          </p:cTn>
                        </p:par>
                        <p:par>
                          <p:cTn id="25" fill="hold">
                            <p:stCondLst>
                              <p:cond delay="1750"/>
                            </p:stCondLst>
                            <p:childTnLst>
                              <p:par>
                                <p:cTn id="26" presetID="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a:spLocks noChangeArrowheads="1"/>
          </p:cNvSpPr>
          <p:nvPr/>
        </p:nvSpPr>
        <p:spPr bwMode="auto">
          <a:xfrm>
            <a:off x="6500701" y="2696769"/>
            <a:ext cx="1983242" cy="1984724"/>
          </a:xfrm>
          <a:prstGeom prst="ellipse">
            <a:avLst/>
          </a:prstGeom>
          <a:blipFill dpi="0" rotWithShape="1">
            <a:blip r:embed="rId3" cstate="print">
              <a:extLst>
                <a:ext uri="{28A0092B-C50C-407E-A947-70E740481C1C}">
                  <a14:useLocalDpi xmlns:a14="http://schemas.microsoft.com/office/drawing/2010/main" val="0"/>
                </a:ext>
              </a:extLst>
            </a:blip>
            <a:srcRect/>
            <a:stretch>
              <a:fillRect l="-25291" r="-25291"/>
            </a:stretch>
          </a:blipFill>
          <a:ln w="57150" cap="flat">
            <a:solidFill>
              <a:schemeClr val="bg1"/>
            </a:solidFill>
            <a:prstDash val="solid"/>
            <a:miter lim="800000"/>
            <a:headEnd/>
            <a:tailEnd/>
          </a:ln>
          <a:effectLst>
            <a:outerShdw blurRad="1270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37" name="Oval 11"/>
          <p:cNvSpPr>
            <a:spLocks noChangeArrowheads="1"/>
          </p:cNvSpPr>
          <p:nvPr/>
        </p:nvSpPr>
        <p:spPr bwMode="auto">
          <a:xfrm>
            <a:off x="6804536" y="3012261"/>
            <a:ext cx="1375574" cy="1376600"/>
          </a:xfrm>
          <a:prstGeom prst="ellipse">
            <a:avLst/>
          </a:prstGeom>
          <a:solidFill>
            <a:schemeClr val="bg1"/>
          </a:solidFill>
          <a:ln w="571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5" name="Freeform 10"/>
          <p:cNvSpPr>
            <a:spLocks/>
          </p:cNvSpPr>
          <p:nvPr/>
        </p:nvSpPr>
        <p:spPr bwMode="auto">
          <a:xfrm>
            <a:off x="5898518" y="2265762"/>
            <a:ext cx="415925" cy="2976562"/>
          </a:xfrm>
          <a:custGeom>
            <a:avLst/>
            <a:gdLst>
              <a:gd name="T0" fmla="*/ 1136 w 1136"/>
              <a:gd name="T1" fmla="*/ 4099 h 8096"/>
              <a:gd name="T2" fmla="*/ 775 w 1136"/>
              <a:gd name="T3" fmla="*/ 4274 h 8096"/>
              <a:gd name="T4" fmla="*/ 682 w 1136"/>
              <a:gd name="T5" fmla="*/ 4678 h 8096"/>
              <a:gd name="T6" fmla="*/ 682 w 1136"/>
              <a:gd name="T7" fmla="*/ 7290 h 8096"/>
              <a:gd name="T8" fmla="*/ 516 w 1136"/>
              <a:gd name="T9" fmla="*/ 7921 h 8096"/>
              <a:gd name="T10" fmla="*/ 0 w 1136"/>
              <a:gd name="T11" fmla="*/ 8096 h 8096"/>
              <a:gd name="T12" fmla="*/ 0 w 1136"/>
              <a:gd name="T13" fmla="*/ 7953 h 8096"/>
              <a:gd name="T14" fmla="*/ 393 w 1136"/>
              <a:gd name="T15" fmla="*/ 7798 h 8096"/>
              <a:gd name="T16" fmla="*/ 497 w 1136"/>
              <a:gd name="T17" fmla="*/ 7374 h 8096"/>
              <a:gd name="T18" fmla="*/ 497 w 1136"/>
              <a:gd name="T19" fmla="*/ 4638 h 8096"/>
              <a:gd name="T20" fmla="*/ 631 w 1136"/>
              <a:gd name="T21" fmla="*/ 4205 h 8096"/>
              <a:gd name="T22" fmla="*/ 950 w 1136"/>
              <a:gd name="T23" fmla="*/ 4060 h 8096"/>
              <a:gd name="T24" fmla="*/ 950 w 1136"/>
              <a:gd name="T25" fmla="*/ 4019 h 8096"/>
              <a:gd name="T26" fmla="*/ 641 w 1136"/>
              <a:gd name="T27" fmla="*/ 3895 h 8096"/>
              <a:gd name="T28" fmla="*/ 497 w 1136"/>
              <a:gd name="T29" fmla="*/ 3439 h 8096"/>
              <a:gd name="T30" fmla="*/ 497 w 1136"/>
              <a:gd name="T31" fmla="*/ 722 h 8096"/>
              <a:gd name="T32" fmla="*/ 393 w 1136"/>
              <a:gd name="T33" fmla="*/ 287 h 8096"/>
              <a:gd name="T34" fmla="*/ 0 w 1136"/>
              <a:gd name="T35" fmla="*/ 143 h 8096"/>
              <a:gd name="T36" fmla="*/ 0 w 1136"/>
              <a:gd name="T37" fmla="*/ 0 h 8096"/>
              <a:gd name="T38" fmla="*/ 516 w 1136"/>
              <a:gd name="T39" fmla="*/ 175 h 8096"/>
              <a:gd name="T40" fmla="*/ 682 w 1136"/>
              <a:gd name="T41" fmla="*/ 806 h 8096"/>
              <a:gd name="T42" fmla="*/ 682 w 1136"/>
              <a:gd name="T43" fmla="*/ 3399 h 8096"/>
              <a:gd name="T44" fmla="*/ 785 w 1136"/>
              <a:gd name="T45" fmla="*/ 3812 h 8096"/>
              <a:gd name="T46" fmla="*/ 1136 w 1136"/>
              <a:gd name="T47" fmla="*/ 3978 h 8096"/>
              <a:gd name="T48" fmla="*/ 1136 w 1136"/>
              <a:gd name="T49" fmla="*/ 4099 h 8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6" h="8096">
                <a:moveTo>
                  <a:pt x="1136" y="4099"/>
                </a:moveTo>
                <a:cubicBezTo>
                  <a:pt x="958" y="4113"/>
                  <a:pt x="837" y="4171"/>
                  <a:pt x="775" y="4274"/>
                </a:cubicBezTo>
                <a:cubicBezTo>
                  <a:pt x="713" y="4379"/>
                  <a:pt x="682" y="4512"/>
                  <a:pt x="682" y="4678"/>
                </a:cubicBezTo>
                <a:lnTo>
                  <a:pt x="682" y="7290"/>
                </a:lnTo>
                <a:cubicBezTo>
                  <a:pt x="682" y="7593"/>
                  <a:pt x="626" y="7803"/>
                  <a:pt x="516" y="7921"/>
                </a:cubicBezTo>
                <a:cubicBezTo>
                  <a:pt x="406" y="8038"/>
                  <a:pt x="234" y="8096"/>
                  <a:pt x="0" y="8096"/>
                </a:cubicBezTo>
                <a:lnTo>
                  <a:pt x="0" y="7953"/>
                </a:lnTo>
                <a:cubicBezTo>
                  <a:pt x="193" y="7953"/>
                  <a:pt x="324" y="7901"/>
                  <a:pt x="393" y="7798"/>
                </a:cubicBezTo>
                <a:cubicBezTo>
                  <a:pt x="462" y="7695"/>
                  <a:pt x="497" y="7554"/>
                  <a:pt x="497" y="7374"/>
                </a:cubicBezTo>
                <a:lnTo>
                  <a:pt x="497" y="4638"/>
                </a:lnTo>
                <a:cubicBezTo>
                  <a:pt x="497" y="4445"/>
                  <a:pt x="542" y="4301"/>
                  <a:pt x="631" y="4205"/>
                </a:cubicBezTo>
                <a:cubicBezTo>
                  <a:pt x="720" y="4108"/>
                  <a:pt x="826" y="4060"/>
                  <a:pt x="950" y="4060"/>
                </a:cubicBezTo>
                <a:lnTo>
                  <a:pt x="950" y="4019"/>
                </a:lnTo>
                <a:cubicBezTo>
                  <a:pt x="840" y="4019"/>
                  <a:pt x="737" y="3978"/>
                  <a:pt x="641" y="3895"/>
                </a:cubicBezTo>
                <a:cubicBezTo>
                  <a:pt x="545" y="3812"/>
                  <a:pt x="497" y="3660"/>
                  <a:pt x="497" y="3439"/>
                </a:cubicBezTo>
                <a:lnTo>
                  <a:pt x="497" y="722"/>
                </a:lnTo>
                <a:cubicBezTo>
                  <a:pt x="497" y="529"/>
                  <a:pt x="462" y="384"/>
                  <a:pt x="393" y="287"/>
                </a:cubicBezTo>
                <a:cubicBezTo>
                  <a:pt x="324" y="191"/>
                  <a:pt x="193" y="143"/>
                  <a:pt x="0" y="143"/>
                </a:cubicBezTo>
                <a:lnTo>
                  <a:pt x="0" y="0"/>
                </a:lnTo>
                <a:cubicBezTo>
                  <a:pt x="234" y="0"/>
                  <a:pt x="406" y="58"/>
                  <a:pt x="516" y="175"/>
                </a:cubicBezTo>
                <a:cubicBezTo>
                  <a:pt x="626" y="292"/>
                  <a:pt x="682" y="503"/>
                  <a:pt x="682" y="806"/>
                </a:cubicBezTo>
                <a:lnTo>
                  <a:pt x="682" y="3399"/>
                </a:lnTo>
                <a:cubicBezTo>
                  <a:pt x="682" y="3592"/>
                  <a:pt x="716" y="3730"/>
                  <a:pt x="785" y="3812"/>
                </a:cubicBezTo>
                <a:cubicBezTo>
                  <a:pt x="854" y="3895"/>
                  <a:pt x="971" y="3950"/>
                  <a:pt x="1136" y="3978"/>
                </a:cubicBezTo>
                <a:lnTo>
                  <a:pt x="1136" y="4099"/>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TextBox 19"/>
          <p:cNvSpPr txBox="1"/>
          <p:nvPr/>
        </p:nvSpPr>
        <p:spPr>
          <a:xfrm>
            <a:off x="6865652" y="3272601"/>
            <a:ext cx="1243564" cy="978729"/>
          </a:xfrm>
          <a:prstGeom prst="rect">
            <a:avLst/>
          </a:prstGeom>
          <a:noFill/>
        </p:spPr>
        <p:txBody>
          <a:bodyPr wrap="square" rtlCol="0">
            <a:spAutoFit/>
          </a:bodyPr>
          <a:lstStyle/>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三办能力</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综合协调和</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项目管理能</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力不断增强</a:t>
            </a:r>
          </a:p>
        </p:txBody>
      </p:sp>
      <p:sp>
        <p:nvSpPr>
          <p:cNvPr id="3" name="圆角矩形 2"/>
          <p:cNvSpPr/>
          <p:nvPr/>
        </p:nvSpPr>
        <p:spPr>
          <a:xfrm>
            <a:off x="4042747" y="223382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不断强化工作责任心</a:t>
            </a:r>
          </a:p>
        </p:txBody>
      </p:sp>
      <p:sp>
        <p:nvSpPr>
          <p:cNvPr id="32" name="圆角矩形 31"/>
          <p:cNvSpPr/>
          <p:nvPr/>
        </p:nvSpPr>
        <p:spPr>
          <a:xfrm>
            <a:off x="4042747" y="304971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不断强化工作执行力</a:t>
            </a:r>
          </a:p>
        </p:txBody>
      </p:sp>
      <p:sp>
        <p:nvSpPr>
          <p:cNvPr id="33" name="圆角矩形 32"/>
          <p:cNvSpPr/>
          <p:nvPr/>
        </p:nvSpPr>
        <p:spPr>
          <a:xfrm>
            <a:off x="4042747" y="386560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着力提高自身工作水平</a:t>
            </a:r>
          </a:p>
        </p:txBody>
      </p:sp>
      <p:sp>
        <p:nvSpPr>
          <p:cNvPr id="34" name="圆角矩形 33"/>
          <p:cNvSpPr/>
          <p:nvPr/>
        </p:nvSpPr>
        <p:spPr>
          <a:xfrm>
            <a:off x="4042747" y="468149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着力提高自身工作质量</a:t>
            </a:r>
          </a:p>
        </p:txBody>
      </p:sp>
      <p:grpSp>
        <p:nvGrpSpPr>
          <p:cNvPr id="2" name="组合 1"/>
          <p:cNvGrpSpPr/>
          <p:nvPr/>
        </p:nvGrpSpPr>
        <p:grpSpPr>
          <a:xfrm>
            <a:off x="8670201" y="2549280"/>
            <a:ext cx="1733687" cy="2392436"/>
            <a:chOff x="8117956" y="2640330"/>
            <a:chExt cx="2842915" cy="3153092"/>
          </a:xfrm>
        </p:grpSpPr>
        <p:sp>
          <p:nvSpPr>
            <p:cNvPr id="4" name="圆角矩形 3"/>
            <p:cNvSpPr/>
            <p:nvPr/>
          </p:nvSpPr>
          <p:spPr>
            <a:xfrm>
              <a:off x="8117956" y="2640330"/>
              <a:ext cx="2842915" cy="315309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TextBox 31"/>
            <p:cNvSpPr txBox="1"/>
            <p:nvPr/>
          </p:nvSpPr>
          <p:spPr>
            <a:xfrm>
              <a:off x="8392016" y="3225048"/>
              <a:ext cx="2488845"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连续多年承担公司年终总结汇报和领导讲话稿撰写工作经过市场经营、项目管理等多个岗位的历练，具有独当一面的文字处理能力和项目管理能力。</a:t>
              </a: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996040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1250"/>
                            </p:stCondLst>
                            <p:childTnLst>
                              <p:par>
                                <p:cTn id="33" presetID="16" presetClass="entr" presetSubtype="2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Horizontal)">
                                      <p:cBhvr>
                                        <p:cTn id="35" dur="500"/>
                                        <p:tgtEl>
                                          <p:spTgt spid="25"/>
                                        </p:tgtEl>
                                      </p:cBhvr>
                                    </p:animEffect>
                                  </p:childTnLst>
                                </p:cTn>
                              </p:par>
                            </p:childTnLst>
                          </p:cTn>
                        </p:par>
                        <p:par>
                          <p:cTn id="36" fill="hold">
                            <p:stCondLst>
                              <p:cond delay="175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25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27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3250"/>
                            </p:stCondLst>
                            <p:childTnLst>
                              <p:par>
                                <p:cTn id="53" presetID="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5" grpId="0" animBg="1"/>
      <p:bldP spid="29" grpId="0"/>
      <p:bldP spid="3" grpId="0" animBg="1"/>
      <p:bldP spid="32" grpId="0" animBg="1"/>
      <p:bldP spid="33" grpId="0" animBg="1"/>
      <p:bldP spid="3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61687" y="3456809"/>
            <a:ext cx="1744491" cy="1641802"/>
          </a:xfrm>
          <a:prstGeom prst="rect">
            <a:avLst/>
          </a:prstGeom>
          <a:blipFill dpi="0" rotWithShape="1">
            <a:blip r:embed="rId3" cstate="print">
              <a:extLst>
                <a:ext uri="{28A0092B-C50C-407E-A947-70E740481C1C}">
                  <a14:useLocalDpi xmlns:a14="http://schemas.microsoft.com/office/drawing/2010/main" val="0"/>
                </a:ext>
              </a:extLst>
            </a:blip>
            <a:srcRect/>
            <a:stretch>
              <a:fillRect l="-20807" r="-20807"/>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65000"/>
                  <a:lumOff val="35000"/>
                </a:schemeClr>
              </a:solidFill>
            </a:endParaRPr>
          </a:p>
        </p:txBody>
      </p:sp>
      <p:sp>
        <p:nvSpPr>
          <p:cNvPr id="53" name="TextBox 21"/>
          <p:cNvSpPr txBox="1"/>
          <p:nvPr/>
        </p:nvSpPr>
        <p:spPr>
          <a:xfrm>
            <a:off x="7275859" y="3359927"/>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从学生时代到工作岗位，自己始终热爱写作这一特长和爱好，把“以文立人”作为座右铭，选择并一直坚守以文字工作为主的岗位。</a:t>
            </a:r>
          </a:p>
        </p:txBody>
      </p:sp>
      <p:sp>
        <p:nvSpPr>
          <p:cNvPr id="56" name="TextBox 21"/>
          <p:cNvSpPr txBox="1"/>
          <p:nvPr/>
        </p:nvSpPr>
        <p:spPr>
          <a:xfrm>
            <a:off x="7275859" y="4063113"/>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本着爱一行、干一行、钻一行的自我追求，努力在“精一行”目标上下功夫，不断学习、锤炼、提升自身文字写作能力。</a:t>
            </a:r>
          </a:p>
        </p:txBody>
      </p:sp>
      <p:sp>
        <p:nvSpPr>
          <p:cNvPr id="59" name="TextBox 21"/>
          <p:cNvSpPr txBox="1"/>
          <p:nvPr/>
        </p:nvSpPr>
        <p:spPr>
          <a:xfrm>
            <a:off x="7275859" y="4766299"/>
            <a:ext cx="3062917" cy="353687"/>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着力在公文写作、新闻写作、论文写作等方面实现自我超越，努力提供精品文案。</a:t>
            </a:r>
          </a:p>
        </p:txBody>
      </p:sp>
      <p:sp>
        <p:nvSpPr>
          <p:cNvPr id="66" name="圆角矩形 65"/>
          <p:cNvSpPr/>
          <p:nvPr/>
        </p:nvSpPr>
        <p:spPr>
          <a:xfrm>
            <a:off x="6180435" y="3434349"/>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热爱</a:t>
            </a:r>
          </a:p>
        </p:txBody>
      </p:sp>
      <p:sp>
        <p:nvSpPr>
          <p:cNvPr id="67" name="圆角矩形 66"/>
          <p:cNvSpPr/>
          <p:nvPr/>
        </p:nvSpPr>
        <p:spPr>
          <a:xfrm>
            <a:off x="6180435" y="4133751"/>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坚守</a:t>
            </a:r>
          </a:p>
        </p:txBody>
      </p:sp>
      <p:sp>
        <p:nvSpPr>
          <p:cNvPr id="68" name="圆角矩形 67"/>
          <p:cNvSpPr/>
          <p:nvPr/>
        </p:nvSpPr>
        <p:spPr>
          <a:xfrm>
            <a:off x="6180435" y="4833152"/>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突破</a:t>
            </a:r>
          </a:p>
        </p:txBody>
      </p:sp>
      <p:grpSp>
        <p:nvGrpSpPr>
          <p:cNvPr id="3" name="组合 2"/>
          <p:cNvGrpSpPr/>
          <p:nvPr/>
        </p:nvGrpSpPr>
        <p:grpSpPr>
          <a:xfrm>
            <a:off x="4061687" y="2146592"/>
            <a:ext cx="6333599" cy="937772"/>
            <a:chOff x="1521755" y="5224097"/>
            <a:chExt cx="6333599" cy="937772"/>
          </a:xfrm>
        </p:grpSpPr>
        <p:sp>
          <p:nvSpPr>
            <p:cNvPr id="2" name="圆角矩形 1"/>
            <p:cNvSpPr/>
            <p:nvPr/>
          </p:nvSpPr>
          <p:spPr>
            <a:xfrm>
              <a:off x="1521755" y="5224097"/>
              <a:ext cx="6333599" cy="93777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endParaRPr>
            </a:p>
          </p:txBody>
        </p:sp>
        <p:sp>
          <p:nvSpPr>
            <p:cNvPr id="49" name="TextBox 40"/>
            <p:cNvSpPr txBox="1"/>
            <p:nvPr/>
          </p:nvSpPr>
          <p:spPr>
            <a:xfrm>
              <a:off x="2457868" y="5456640"/>
              <a:ext cx="5397486"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所撰写论文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次公司党政系统论文大赛一等奖，</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次二等奖，公司某某答辩竞赛一等奖。</a:t>
              </a:r>
            </a:p>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在某新闻网、集团公司期刊、新闻报等共发表文章</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多篇。</a:t>
              </a:r>
            </a:p>
          </p:txBody>
        </p:sp>
        <p:sp>
          <p:nvSpPr>
            <p:cNvPr id="48" name="Freeform 21"/>
            <p:cNvSpPr>
              <a:spLocks noEditPoints="1"/>
            </p:cNvSpPr>
            <p:nvPr/>
          </p:nvSpPr>
          <p:spPr bwMode="auto">
            <a:xfrm>
              <a:off x="1796305" y="5511742"/>
              <a:ext cx="541537" cy="477408"/>
            </a:xfrm>
            <a:custGeom>
              <a:avLst/>
              <a:gdLst>
                <a:gd name="T0" fmla="*/ 1870 w 2017"/>
                <a:gd name="T1" fmla="*/ 1321 h 1776"/>
                <a:gd name="T2" fmla="*/ 1378 w 2017"/>
                <a:gd name="T3" fmla="*/ 1321 h 1776"/>
                <a:gd name="T4" fmla="*/ 1587 w 2017"/>
                <a:gd name="T5" fmla="*/ 866 h 1776"/>
                <a:gd name="T6" fmla="*/ 1494 w 2017"/>
                <a:gd name="T7" fmla="*/ 850 h 1776"/>
                <a:gd name="T8" fmla="*/ 1438 w 2017"/>
                <a:gd name="T9" fmla="*/ 925 h 1776"/>
                <a:gd name="T10" fmla="*/ 1354 w 2017"/>
                <a:gd name="T11" fmla="*/ 967 h 1776"/>
                <a:gd name="T12" fmla="*/ 1352 w 2017"/>
                <a:gd name="T13" fmla="*/ 1060 h 1776"/>
                <a:gd name="T14" fmla="*/ 1309 w 2017"/>
                <a:gd name="T15" fmla="*/ 1143 h 1776"/>
                <a:gd name="T16" fmla="*/ 1362 w 2017"/>
                <a:gd name="T17" fmla="*/ 1220 h 1776"/>
                <a:gd name="T18" fmla="*/ 1376 w 2017"/>
                <a:gd name="T19" fmla="*/ 1312 h 1776"/>
                <a:gd name="T20" fmla="*/ 1464 w 2017"/>
                <a:gd name="T21" fmla="*/ 1343 h 1776"/>
                <a:gd name="T22" fmla="*/ 1530 w 2017"/>
                <a:gd name="T23" fmla="*/ 1410 h 1776"/>
                <a:gd name="T24" fmla="*/ 1619 w 2017"/>
                <a:gd name="T25" fmla="*/ 1383 h 1776"/>
                <a:gd name="T26" fmla="*/ 1711 w 2017"/>
                <a:gd name="T27" fmla="*/ 1399 h 1776"/>
                <a:gd name="T28" fmla="*/ 1768 w 2017"/>
                <a:gd name="T29" fmla="*/ 1324 h 1776"/>
                <a:gd name="T30" fmla="*/ 1852 w 2017"/>
                <a:gd name="T31" fmla="*/ 1282 h 1776"/>
                <a:gd name="T32" fmla="*/ 1854 w 2017"/>
                <a:gd name="T33" fmla="*/ 1189 h 1776"/>
                <a:gd name="T34" fmla="*/ 1897 w 2017"/>
                <a:gd name="T35" fmla="*/ 1106 h 1776"/>
                <a:gd name="T36" fmla="*/ 1844 w 2017"/>
                <a:gd name="T37" fmla="*/ 1029 h 1776"/>
                <a:gd name="T38" fmla="*/ 1830 w 2017"/>
                <a:gd name="T39" fmla="*/ 937 h 1776"/>
                <a:gd name="T40" fmla="*/ 1742 w 2017"/>
                <a:gd name="T41" fmla="*/ 906 h 1776"/>
                <a:gd name="T42" fmla="*/ 1676 w 2017"/>
                <a:gd name="T43" fmla="*/ 839 h 1776"/>
                <a:gd name="T44" fmla="*/ 1287 w 2017"/>
                <a:gd name="T45" fmla="*/ 1613 h 1776"/>
                <a:gd name="T46" fmla="*/ 1465 w 2017"/>
                <a:gd name="T47" fmla="*/ 1776 h 1776"/>
                <a:gd name="T48" fmla="*/ 1585 w 2017"/>
                <a:gd name="T49" fmla="*/ 1438 h 1776"/>
                <a:gd name="T50" fmla="*/ 1509 w 2017"/>
                <a:gd name="T51" fmla="*/ 1410 h 1776"/>
                <a:gd name="T52" fmla="*/ 1406 w 2017"/>
                <a:gd name="T53" fmla="*/ 1402 h 1776"/>
                <a:gd name="T54" fmla="*/ 1308 w 2017"/>
                <a:gd name="T55" fmla="*/ 1556 h 1776"/>
                <a:gd name="T56" fmla="*/ 1852 w 2017"/>
                <a:gd name="T57" fmla="*/ 1310 h 1776"/>
                <a:gd name="T58" fmla="*/ 1780 w 2017"/>
                <a:gd name="T59" fmla="*/ 1359 h 1776"/>
                <a:gd name="T60" fmla="*/ 1717 w 2017"/>
                <a:gd name="T61" fmla="*/ 1441 h 1776"/>
                <a:gd name="T62" fmla="*/ 1724 w 2017"/>
                <a:gd name="T63" fmla="*/ 1611 h 1776"/>
                <a:gd name="T64" fmla="*/ 1852 w 2017"/>
                <a:gd name="T65" fmla="*/ 1310 h 1776"/>
                <a:gd name="T66" fmla="*/ 1603 w 2017"/>
                <a:gd name="T67" fmla="*/ 1343 h 1776"/>
                <a:gd name="T68" fmla="*/ 1749 w 2017"/>
                <a:gd name="T69" fmla="*/ 978 h 1776"/>
                <a:gd name="T70" fmla="*/ 1603 w 2017"/>
                <a:gd name="T71" fmla="*/ 1331 h 1776"/>
                <a:gd name="T72" fmla="*/ 204 w 2017"/>
                <a:gd name="T73" fmla="*/ 1212 h 1776"/>
                <a:gd name="T74" fmla="*/ 1278 w 2017"/>
                <a:gd name="T75" fmla="*/ 1145 h 1776"/>
                <a:gd name="T76" fmla="*/ 1326 w 2017"/>
                <a:gd name="T77" fmla="*/ 1053 h 1776"/>
                <a:gd name="T78" fmla="*/ 1328 w 2017"/>
                <a:gd name="T79" fmla="*/ 950 h 1776"/>
                <a:gd name="T80" fmla="*/ 1421 w 2017"/>
                <a:gd name="T81" fmla="*/ 904 h 1776"/>
                <a:gd name="T82" fmla="*/ 1483 w 2017"/>
                <a:gd name="T83" fmla="*/ 822 h 1776"/>
                <a:gd name="T84" fmla="*/ 1585 w 2017"/>
                <a:gd name="T85" fmla="*/ 839 h 1776"/>
                <a:gd name="T86" fmla="*/ 1684 w 2017"/>
                <a:gd name="T87" fmla="*/ 809 h 1776"/>
                <a:gd name="T88" fmla="*/ 1756 w 2017"/>
                <a:gd name="T89" fmla="*/ 883 h 1776"/>
                <a:gd name="T90" fmla="*/ 1828 w 2017"/>
                <a:gd name="T91" fmla="*/ 924 h 1776"/>
                <a:gd name="T92" fmla="*/ 611 w 2017"/>
                <a:gd name="T93" fmla="*/ 1144 h 1776"/>
                <a:gd name="T94" fmla="*/ 1104 w 2017"/>
                <a:gd name="T95" fmla="*/ 1144 h 1776"/>
                <a:gd name="T96" fmla="*/ 1633 w 2017"/>
                <a:gd name="T97" fmla="*/ 510 h 1776"/>
                <a:gd name="T98" fmla="*/ 1633 w 2017"/>
                <a:gd name="T99" fmla="*/ 417 h 1776"/>
                <a:gd name="T100" fmla="*/ 1633 w 2017"/>
                <a:gd name="T101" fmla="*/ 594 h 1776"/>
                <a:gd name="T102" fmla="*/ 1382 w 2017"/>
                <a:gd name="T103" fmla="*/ 770 h 1776"/>
                <a:gd name="T104" fmla="*/ 1380 w 2017"/>
                <a:gd name="T105" fmla="*/ 68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1776">
                  <a:moveTo>
                    <a:pt x="0" y="0"/>
                  </a:moveTo>
                  <a:lnTo>
                    <a:pt x="2017" y="0"/>
                  </a:lnTo>
                  <a:lnTo>
                    <a:pt x="2017" y="1411"/>
                  </a:lnTo>
                  <a:lnTo>
                    <a:pt x="1901" y="1411"/>
                  </a:lnTo>
                  <a:lnTo>
                    <a:pt x="1870" y="1321"/>
                  </a:lnTo>
                  <a:lnTo>
                    <a:pt x="1932" y="1321"/>
                  </a:lnTo>
                  <a:lnTo>
                    <a:pt x="1932" y="90"/>
                  </a:lnTo>
                  <a:lnTo>
                    <a:pt x="100" y="90"/>
                  </a:lnTo>
                  <a:lnTo>
                    <a:pt x="100" y="1321"/>
                  </a:lnTo>
                  <a:lnTo>
                    <a:pt x="1378" y="1321"/>
                  </a:lnTo>
                  <a:lnTo>
                    <a:pt x="1346" y="1411"/>
                  </a:lnTo>
                  <a:lnTo>
                    <a:pt x="0" y="1411"/>
                  </a:lnTo>
                  <a:lnTo>
                    <a:pt x="0" y="0"/>
                  </a:lnTo>
                  <a:close/>
                  <a:moveTo>
                    <a:pt x="1603" y="830"/>
                  </a:moveTo>
                  <a:lnTo>
                    <a:pt x="1587" y="866"/>
                  </a:lnTo>
                  <a:lnTo>
                    <a:pt x="1566" y="832"/>
                  </a:lnTo>
                  <a:lnTo>
                    <a:pt x="1554" y="870"/>
                  </a:lnTo>
                  <a:lnTo>
                    <a:pt x="1530" y="839"/>
                  </a:lnTo>
                  <a:lnTo>
                    <a:pt x="1523" y="878"/>
                  </a:lnTo>
                  <a:lnTo>
                    <a:pt x="1494" y="850"/>
                  </a:lnTo>
                  <a:lnTo>
                    <a:pt x="1493" y="890"/>
                  </a:lnTo>
                  <a:lnTo>
                    <a:pt x="1461" y="866"/>
                  </a:lnTo>
                  <a:lnTo>
                    <a:pt x="1464" y="906"/>
                  </a:lnTo>
                  <a:lnTo>
                    <a:pt x="1430" y="886"/>
                  </a:lnTo>
                  <a:lnTo>
                    <a:pt x="1438" y="925"/>
                  </a:lnTo>
                  <a:lnTo>
                    <a:pt x="1401" y="910"/>
                  </a:lnTo>
                  <a:lnTo>
                    <a:pt x="1414" y="947"/>
                  </a:lnTo>
                  <a:lnTo>
                    <a:pt x="1376" y="937"/>
                  </a:lnTo>
                  <a:lnTo>
                    <a:pt x="1394" y="972"/>
                  </a:lnTo>
                  <a:lnTo>
                    <a:pt x="1354" y="967"/>
                  </a:lnTo>
                  <a:lnTo>
                    <a:pt x="1376" y="1000"/>
                  </a:lnTo>
                  <a:lnTo>
                    <a:pt x="1336" y="999"/>
                  </a:lnTo>
                  <a:lnTo>
                    <a:pt x="1362" y="1029"/>
                  </a:lnTo>
                  <a:lnTo>
                    <a:pt x="1323" y="1033"/>
                  </a:lnTo>
                  <a:lnTo>
                    <a:pt x="1352" y="1060"/>
                  </a:lnTo>
                  <a:lnTo>
                    <a:pt x="1313" y="1069"/>
                  </a:lnTo>
                  <a:lnTo>
                    <a:pt x="1346" y="1092"/>
                  </a:lnTo>
                  <a:lnTo>
                    <a:pt x="1309" y="1106"/>
                  </a:lnTo>
                  <a:lnTo>
                    <a:pt x="1344" y="1125"/>
                  </a:lnTo>
                  <a:lnTo>
                    <a:pt x="1309" y="1143"/>
                  </a:lnTo>
                  <a:lnTo>
                    <a:pt x="1346" y="1157"/>
                  </a:lnTo>
                  <a:lnTo>
                    <a:pt x="1313" y="1180"/>
                  </a:lnTo>
                  <a:lnTo>
                    <a:pt x="1352" y="1189"/>
                  </a:lnTo>
                  <a:lnTo>
                    <a:pt x="1323" y="1216"/>
                  </a:lnTo>
                  <a:lnTo>
                    <a:pt x="1362" y="1220"/>
                  </a:lnTo>
                  <a:lnTo>
                    <a:pt x="1336" y="1250"/>
                  </a:lnTo>
                  <a:lnTo>
                    <a:pt x="1376" y="1249"/>
                  </a:lnTo>
                  <a:lnTo>
                    <a:pt x="1354" y="1282"/>
                  </a:lnTo>
                  <a:lnTo>
                    <a:pt x="1394" y="1277"/>
                  </a:lnTo>
                  <a:lnTo>
                    <a:pt x="1376" y="1312"/>
                  </a:lnTo>
                  <a:lnTo>
                    <a:pt x="1414" y="1302"/>
                  </a:lnTo>
                  <a:lnTo>
                    <a:pt x="1401" y="1339"/>
                  </a:lnTo>
                  <a:lnTo>
                    <a:pt x="1438" y="1324"/>
                  </a:lnTo>
                  <a:lnTo>
                    <a:pt x="1430" y="1363"/>
                  </a:lnTo>
                  <a:lnTo>
                    <a:pt x="1464" y="1343"/>
                  </a:lnTo>
                  <a:lnTo>
                    <a:pt x="1461" y="1383"/>
                  </a:lnTo>
                  <a:lnTo>
                    <a:pt x="1493" y="1359"/>
                  </a:lnTo>
                  <a:lnTo>
                    <a:pt x="1494" y="1399"/>
                  </a:lnTo>
                  <a:lnTo>
                    <a:pt x="1523" y="1371"/>
                  </a:lnTo>
                  <a:lnTo>
                    <a:pt x="1530" y="1410"/>
                  </a:lnTo>
                  <a:lnTo>
                    <a:pt x="1554" y="1379"/>
                  </a:lnTo>
                  <a:lnTo>
                    <a:pt x="1566" y="1417"/>
                  </a:lnTo>
                  <a:lnTo>
                    <a:pt x="1587" y="1383"/>
                  </a:lnTo>
                  <a:lnTo>
                    <a:pt x="1603" y="1419"/>
                  </a:lnTo>
                  <a:lnTo>
                    <a:pt x="1619" y="1383"/>
                  </a:lnTo>
                  <a:lnTo>
                    <a:pt x="1640" y="1417"/>
                  </a:lnTo>
                  <a:lnTo>
                    <a:pt x="1651" y="1379"/>
                  </a:lnTo>
                  <a:lnTo>
                    <a:pt x="1676" y="1410"/>
                  </a:lnTo>
                  <a:lnTo>
                    <a:pt x="1683" y="1371"/>
                  </a:lnTo>
                  <a:lnTo>
                    <a:pt x="1711" y="1399"/>
                  </a:lnTo>
                  <a:lnTo>
                    <a:pt x="1713" y="1359"/>
                  </a:lnTo>
                  <a:lnTo>
                    <a:pt x="1745" y="1383"/>
                  </a:lnTo>
                  <a:lnTo>
                    <a:pt x="1742" y="1343"/>
                  </a:lnTo>
                  <a:lnTo>
                    <a:pt x="1776" y="1363"/>
                  </a:lnTo>
                  <a:lnTo>
                    <a:pt x="1768" y="1324"/>
                  </a:lnTo>
                  <a:lnTo>
                    <a:pt x="1805" y="1339"/>
                  </a:lnTo>
                  <a:lnTo>
                    <a:pt x="1792" y="1302"/>
                  </a:lnTo>
                  <a:lnTo>
                    <a:pt x="1830" y="1312"/>
                  </a:lnTo>
                  <a:lnTo>
                    <a:pt x="1812" y="1277"/>
                  </a:lnTo>
                  <a:lnTo>
                    <a:pt x="1852" y="1282"/>
                  </a:lnTo>
                  <a:lnTo>
                    <a:pt x="1830" y="1249"/>
                  </a:lnTo>
                  <a:lnTo>
                    <a:pt x="1870" y="1250"/>
                  </a:lnTo>
                  <a:lnTo>
                    <a:pt x="1844" y="1220"/>
                  </a:lnTo>
                  <a:lnTo>
                    <a:pt x="1883" y="1216"/>
                  </a:lnTo>
                  <a:lnTo>
                    <a:pt x="1854" y="1189"/>
                  </a:lnTo>
                  <a:lnTo>
                    <a:pt x="1892" y="1180"/>
                  </a:lnTo>
                  <a:lnTo>
                    <a:pt x="1860" y="1157"/>
                  </a:lnTo>
                  <a:lnTo>
                    <a:pt x="1897" y="1143"/>
                  </a:lnTo>
                  <a:lnTo>
                    <a:pt x="1862" y="1125"/>
                  </a:lnTo>
                  <a:lnTo>
                    <a:pt x="1897" y="1106"/>
                  </a:lnTo>
                  <a:lnTo>
                    <a:pt x="1860" y="1092"/>
                  </a:lnTo>
                  <a:lnTo>
                    <a:pt x="1892" y="1069"/>
                  </a:lnTo>
                  <a:lnTo>
                    <a:pt x="1854" y="1060"/>
                  </a:lnTo>
                  <a:lnTo>
                    <a:pt x="1883" y="1033"/>
                  </a:lnTo>
                  <a:lnTo>
                    <a:pt x="1844" y="1029"/>
                  </a:lnTo>
                  <a:lnTo>
                    <a:pt x="1870" y="999"/>
                  </a:lnTo>
                  <a:lnTo>
                    <a:pt x="1830" y="1000"/>
                  </a:lnTo>
                  <a:lnTo>
                    <a:pt x="1852" y="967"/>
                  </a:lnTo>
                  <a:lnTo>
                    <a:pt x="1812" y="972"/>
                  </a:lnTo>
                  <a:lnTo>
                    <a:pt x="1830" y="937"/>
                  </a:lnTo>
                  <a:lnTo>
                    <a:pt x="1792" y="947"/>
                  </a:lnTo>
                  <a:lnTo>
                    <a:pt x="1805" y="910"/>
                  </a:lnTo>
                  <a:lnTo>
                    <a:pt x="1768" y="925"/>
                  </a:lnTo>
                  <a:lnTo>
                    <a:pt x="1776" y="886"/>
                  </a:lnTo>
                  <a:lnTo>
                    <a:pt x="1742" y="906"/>
                  </a:lnTo>
                  <a:lnTo>
                    <a:pt x="1745" y="866"/>
                  </a:lnTo>
                  <a:lnTo>
                    <a:pt x="1713" y="890"/>
                  </a:lnTo>
                  <a:lnTo>
                    <a:pt x="1711" y="850"/>
                  </a:lnTo>
                  <a:lnTo>
                    <a:pt x="1683" y="878"/>
                  </a:lnTo>
                  <a:lnTo>
                    <a:pt x="1676" y="839"/>
                  </a:lnTo>
                  <a:lnTo>
                    <a:pt x="1651" y="870"/>
                  </a:lnTo>
                  <a:lnTo>
                    <a:pt x="1640" y="832"/>
                  </a:lnTo>
                  <a:lnTo>
                    <a:pt x="1619" y="866"/>
                  </a:lnTo>
                  <a:lnTo>
                    <a:pt x="1603" y="830"/>
                  </a:lnTo>
                  <a:close/>
                  <a:moveTo>
                    <a:pt x="1287" y="1613"/>
                  </a:moveTo>
                  <a:cubicBezTo>
                    <a:pt x="1286" y="1616"/>
                    <a:pt x="1285" y="1618"/>
                    <a:pt x="1284" y="1620"/>
                  </a:cubicBezTo>
                  <a:lnTo>
                    <a:pt x="1286" y="1620"/>
                  </a:lnTo>
                  <a:lnTo>
                    <a:pt x="1261" y="1690"/>
                  </a:lnTo>
                  <a:lnTo>
                    <a:pt x="1394" y="1671"/>
                  </a:lnTo>
                  <a:lnTo>
                    <a:pt x="1465" y="1776"/>
                  </a:lnTo>
                  <a:lnTo>
                    <a:pt x="1509" y="1651"/>
                  </a:lnTo>
                  <a:lnTo>
                    <a:pt x="1510" y="1652"/>
                  </a:lnTo>
                  <a:lnTo>
                    <a:pt x="1512" y="1646"/>
                  </a:lnTo>
                  <a:lnTo>
                    <a:pt x="1511" y="1645"/>
                  </a:lnTo>
                  <a:lnTo>
                    <a:pt x="1585" y="1438"/>
                  </a:lnTo>
                  <a:lnTo>
                    <a:pt x="1579" y="1424"/>
                  </a:lnTo>
                  <a:lnTo>
                    <a:pt x="1556" y="1461"/>
                  </a:lnTo>
                  <a:lnTo>
                    <a:pt x="1544" y="1419"/>
                  </a:lnTo>
                  <a:lnTo>
                    <a:pt x="1516" y="1454"/>
                  </a:lnTo>
                  <a:lnTo>
                    <a:pt x="1509" y="1410"/>
                  </a:lnTo>
                  <a:lnTo>
                    <a:pt x="1477" y="1441"/>
                  </a:lnTo>
                  <a:lnTo>
                    <a:pt x="1475" y="1397"/>
                  </a:lnTo>
                  <a:lnTo>
                    <a:pt x="1440" y="1424"/>
                  </a:lnTo>
                  <a:lnTo>
                    <a:pt x="1444" y="1380"/>
                  </a:lnTo>
                  <a:lnTo>
                    <a:pt x="1406" y="1402"/>
                  </a:lnTo>
                  <a:lnTo>
                    <a:pt x="1415" y="1359"/>
                  </a:lnTo>
                  <a:lnTo>
                    <a:pt x="1374" y="1376"/>
                  </a:lnTo>
                  <a:lnTo>
                    <a:pt x="1389" y="1334"/>
                  </a:lnTo>
                  <a:lnTo>
                    <a:pt x="1386" y="1335"/>
                  </a:lnTo>
                  <a:lnTo>
                    <a:pt x="1308" y="1556"/>
                  </a:lnTo>
                  <a:cubicBezTo>
                    <a:pt x="1307" y="1559"/>
                    <a:pt x="1306" y="1561"/>
                    <a:pt x="1305" y="1564"/>
                  </a:cubicBezTo>
                  <a:lnTo>
                    <a:pt x="1306" y="1564"/>
                  </a:lnTo>
                  <a:lnTo>
                    <a:pt x="1288" y="1613"/>
                  </a:lnTo>
                  <a:lnTo>
                    <a:pt x="1287" y="1613"/>
                  </a:lnTo>
                  <a:close/>
                  <a:moveTo>
                    <a:pt x="1852" y="1310"/>
                  </a:moveTo>
                  <a:lnTo>
                    <a:pt x="1829" y="1306"/>
                  </a:lnTo>
                  <a:lnTo>
                    <a:pt x="1848" y="1346"/>
                  </a:lnTo>
                  <a:lnTo>
                    <a:pt x="1806" y="1334"/>
                  </a:lnTo>
                  <a:lnTo>
                    <a:pt x="1820" y="1376"/>
                  </a:lnTo>
                  <a:lnTo>
                    <a:pt x="1780" y="1359"/>
                  </a:lnTo>
                  <a:lnTo>
                    <a:pt x="1789" y="1402"/>
                  </a:lnTo>
                  <a:lnTo>
                    <a:pt x="1751" y="1380"/>
                  </a:lnTo>
                  <a:lnTo>
                    <a:pt x="1754" y="1424"/>
                  </a:lnTo>
                  <a:lnTo>
                    <a:pt x="1719" y="1397"/>
                  </a:lnTo>
                  <a:lnTo>
                    <a:pt x="1717" y="1441"/>
                  </a:lnTo>
                  <a:lnTo>
                    <a:pt x="1686" y="1410"/>
                  </a:lnTo>
                  <a:lnTo>
                    <a:pt x="1678" y="1454"/>
                  </a:lnTo>
                  <a:lnTo>
                    <a:pt x="1664" y="1436"/>
                  </a:lnTo>
                  <a:lnTo>
                    <a:pt x="1724" y="1611"/>
                  </a:lnTo>
                  <a:lnTo>
                    <a:pt x="1724" y="1611"/>
                  </a:lnTo>
                  <a:lnTo>
                    <a:pt x="1728" y="1623"/>
                  </a:lnTo>
                  <a:lnTo>
                    <a:pt x="1774" y="1760"/>
                  </a:lnTo>
                  <a:lnTo>
                    <a:pt x="1850" y="1653"/>
                  </a:lnTo>
                  <a:lnTo>
                    <a:pt x="1978" y="1676"/>
                  </a:lnTo>
                  <a:lnTo>
                    <a:pt x="1852" y="1310"/>
                  </a:lnTo>
                  <a:close/>
                  <a:moveTo>
                    <a:pt x="1603" y="906"/>
                  </a:moveTo>
                  <a:cubicBezTo>
                    <a:pt x="1543" y="906"/>
                    <a:pt x="1488" y="931"/>
                    <a:pt x="1449" y="970"/>
                  </a:cubicBezTo>
                  <a:cubicBezTo>
                    <a:pt x="1409" y="1010"/>
                    <a:pt x="1385" y="1064"/>
                    <a:pt x="1385" y="1125"/>
                  </a:cubicBezTo>
                  <a:cubicBezTo>
                    <a:pt x="1385" y="1185"/>
                    <a:pt x="1409" y="1239"/>
                    <a:pt x="1449" y="1279"/>
                  </a:cubicBezTo>
                  <a:cubicBezTo>
                    <a:pt x="1488" y="1318"/>
                    <a:pt x="1543" y="1343"/>
                    <a:pt x="1603" y="1343"/>
                  </a:cubicBezTo>
                  <a:cubicBezTo>
                    <a:pt x="1663" y="1343"/>
                    <a:pt x="1718" y="1318"/>
                    <a:pt x="1757" y="1279"/>
                  </a:cubicBezTo>
                  <a:cubicBezTo>
                    <a:pt x="1797" y="1239"/>
                    <a:pt x="1821" y="1185"/>
                    <a:pt x="1821" y="1125"/>
                  </a:cubicBezTo>
                  <a:cubicBezTo>
                    <a:pt x="1821" y="1064"/>
                    <a:pt x="1797" y="1010"/>
                    <a:pt x="1757" y="970"/>
                  </a:cubicBezTo>
                  <a:cubicBezTo>
                    <a:pt x="1718" y="931"/>
                    <a:pt x="1663" y="906"/>
                    <a:pt x="1603" y="906"/>
                  </a:cubicBezTo>
                  <a:close/>
                  <a:moveTo>
                    <a:pt x="1749" y="978"/>
                  </a:moveTo>
                  <a:cubicBezTo>
                    <a:pt x="1712" y="941"/>
                    <a:pt x="1660" y="918"/>
                    <a:pt x="1603" y="918"/>
                  </a:cubicBezTo>
                  <a:cubicBezTo>
                    <a:pt x="1546" y="918"/>
                    <a:pt x="1494" y="941"/>
                    <a:pt x="1457" y="978"/>
                  </a:cubicBezTo>
                  <a:cubicBezTo>
                    <a:pt x="1419" y="1016"/>
                    <a:pt x="1396" y="1067"/>
                    <a:pt x="1396" y="1125"/>
                  </a:cubicBezTo>
                  <a:cubicBezTo>
                    <a:pt x="1396" y="1182"/>
                    <a:pt x="1419" y="1233"/>
                    <a:pt x="1457" y="1271"/>
                  </a:cubicBezTo>
                  <a:cubicBezTo>
                    <a:pt x="1494" y="1308"/>
                    <a:pt x="1546" y="1331"/>
                    <a:pt x="1603" y="1331"/>
                  </a:cubicBezTo>
                  <a:cubicBezTo>
                    <a:pt x="1660" y="1331"/>
                    <a:pt x="1712" y="1308"/>
                    <a:pt x="1749" y="1271"/>
                  </a:cubicBezTo>
                  <a:cubicBezTo>
                    <a:pt x="1787" y="1233"/>
                    <a:pt x="1810" y="1182"/>
                    <a:pt x="1810" y="1125"/>
                  </a:cubicBezTo>
                  <a:cubicBezTo>
                    <a:pt x="1810" y="1067"/>
                    <a:pt x="1787" y="1016"/>
                    <a:pt x="1749" y="978"/>
                  </a:cubicBezTo>
                  <a:close/>
                  <a:moveTo>
                    <a:pt x="204" y="199"/>
                  </a:moveTo>
                  <a:lnTo>
                    <a:pt x="204" y="1212"/>
                  </a:lnTo>
                  <a:lnTo>
                    <a:pt x="1308" y="1212"/>
                  </a:lnTo>
                  <a:lnTo>
                    <a:pt x="1326" y="1196"/>
                  </a:lnTo>
                  <a:lnTo>
                    <a:pt x="1283" y="1186"/>
                  </a:lnTo>
                  <a:lnTo>
                    <a:pt x="1319" y="1160"/>
                  </a:lnTo>
                  <a:lnTo>
                    <a:pt x="1278" y="1145"/>
                  </a:lnTo>
                  <a:lnTo>
                    <a:pt x="1317" y="1125"/>
                  </a:lnTo>
                  <a:lnTo>
                    <a:pt x="1278" y="1104"/>
                  </a:lnTo>
                  <a:lnTo>
                    <a:pt x="1319" y="1089"/>
                  </a:lnTo>
                  <a:lnTo>
                    <a:pt x="1283" y="1064"/>
                  </a:lnTo>
                  <a:lnTo>
                    <a:pt x="1326" y="1053"/>
                  </a:lnTo>
                  <a:lnTo>
                    <a:pt x="1293" y="1024"/>
                  </a:lnTo>
                  <a:lnTo>
                    <a:pt x="1337" y="1019"/>
                  </a:lnTo>
                  <a:lnTo>
                    <a:pt x="1308" y="986"/>
                  </a:lnTo>
                  <a:lnTo>
                    <a:pt x="1352" y="987"/>
                  </a:lnTo>
                  <a:lnTo>
                    <a:pt x="1328" y="950"/>
                  </a:lnTo>
                  <a:lnTo>
                    <a:pt x="1372" y="956"/>
                  </a:lnTo>
                  <a:lnTo>
                    <a:pt x="1352" y="917"/>
                  </a:lnTo>
                  <a:lnTo>
                    <a:pt x="1394" y="929"/>
                  </a:lnTo>
                  <a:lnTo>
                    <a:pt x="1380" y="887"/>
                  </a:lnTo>
                  <a:lnTo>
                    <a:pt x="1421" y="904"/>
                  </a:lnTo>
                  <a:lnTo>
                    <a:pt x="1412" y="861"/>
                  </a:lnTo>
                  <a:lnTo>
                    <a:pt x="1450" y="883"/>
                  </a:lnTo>
                  <a:lnTo>
                    <a:pt x="1446" y="839"/>
                  </a:lnTo>
                  <a:lnTo>
                    <a:pt x="1481" y="866"/>
                  </a:lnTo>
                  <a:lnTo>
                    <a:pt x="1483" y="822"/>
                  </a:lnTo>
                  <a:lnTo>
                    <a:pt x="1515" y="853"/>
                  </a:lnTo>
                  <a:lnTo>
                    <a:pt x="1522" y="809"/>
                  </a:lnTo>
                  <a:lnTo>
                    <a:pt x="1549" y="844"/>
                  </a:lnTo>
                  <a:lnTo>
                    <a:pt x="1562" y="801"/>
                  </a:lnTo>
                  <a:lnTo>
                    <a:pt x="1585" y="839"/>
                  </a:lnTo>
                  <a:lnTo>
                    <a:pt x="1603" y="799"/>
                  </a:lnTo>
                  <a:lnTo>
                    <a:pt x="1621" y="839"/>
                  </a:lnTo>
                  <a:lnTo>
                    <a:pt x="1644" y="801"/>
                  </a:lnTo>
                  <a:lnTo>
                    <a:pt x="1657" y="844"/>
                  </a:lnTo>
                  <a:lnTo>
                    <a:pt x="1684" y="809"/>
                  </a:lnTo>
                  <a:lnTo>
                    <a:pt x="1691" y="853"/>
                  </a:lnTo>
                  <a:lnTo>
                    <a:pt x="1723" y="822"/>
                  </a:lnTo>
                  <a:lnTo>
                    <a:pt x="1725" y="866"/>
                  </a:lnTo>
                  <a:lnTo>
                    <a:pt x="1760" y="839"/>
                  </a:lnTo>
                  <a:lnTo>
                    <a:pt x="1756" y="883"/>
                  </a:lnTo>
                  <a:lnTo>
                    <a:pt x="1794" y="861"/>
                  </a:lnTo>
                  <a:lnTo>
                    <a:pt x="1785" y="904"/>
                  </a:lnTo>
                  <a:lnTo>
                    <a:pt x="1826" y="887"/>
                  </a:lnTo>
                  <a:lnTo>
                    <a:pt x="1811" y="929"/>
                  </a:lnTo>
                  <a:lnTo>
                    <a:pt x="1828" y="924"/>
                  </a:lnTo>
                  <a:lnTo>
                    <a:pt x="1828" y="199"/>
                  </a:lnTo>
                  <a:lnTo>
                    <a:pt x="204" y="199"/>
                  </a:lnTo>
                  <a:close/>
                  <a:moveTo>
                    <a:pt x="305" y="1109"/>
                  </a:moveTo>
                  <a:lnTo>
                    <a:pt x="305" y="1144"/>
                  </a:lnTo>
                  <a:lnTo>
                    <a:pt x="611" y="1144"/>
                  </a:lnTo>
                  <a:lnTo>
                    <a:pt x="611" y="1109"/>
                  </a:lnTo>
                  <a:lnTo>
                    <a:pt x="305" y="1109"/>
                  </a:lnTo>
                  <a:close/>
                  <a:moveTo>
                    <a:pt x="798" y="1109"/>
                  </a:moveTo>
                  <a:lnTo>
                    <a:pt x="798" y="1144"/>
                  </a:lnTo>
                  <a:lnTo>
                    <a:pt x="1104" y="1144"/>
                  </a:lnTo>
                  <a:lnTo>
                    <a:pt x="1104" y="1109"/>
                  </a:lnTo>
                  <a:lnTo>
                    <a:pt x="798" y="1109"/>
                  </a:lnTo>
                  <a:close/>
                  <a:moveTo>
                    <a:pt x="398" y="478"/>
                  </a:moveTo>
                  <a:lnTo>
                    <a:pt x="398" y="510"/>
                  </a:lnTo>
                  <a:lnTo>
                    <a:pt x="1633" y="510"/>
                  </a:lnTo>
                  <a:lnTo>
                    <a:pt x="1633" y="478"/>
                  </a:lnTo>
                  <a:lnTo>
                    <a:pt x="398" y="478"/>
                  </a:lnTo>
                  <a:close/>
                  <a:moveTo>
                    <a:pt x="398" y="383"/>
                  </a:moveTo>
                  <a:lnTo>
                    <a:pt x="398" y="417"/>
                  </a:lnTo>
                  <a:lnTo>
                    <a:pt x="1633" y="417"/>
                  </a:lnTo>
                  <a:lnTo>
                    <a:pt x="1633" y="383"/>
                  </a:lnTo>
                  <a:lnTo>
                    <a:pt x="398" y="383"/>
                  </a:lnTo>
                  <a:close/>
                  <a:moveTo>
                    <a:pt x="398" y="560"/>
                  </a:moveTo>
                  <a:lnTo>
                    <a:pt x="398" y="594"/>
                  </a:lnTo>
                  <a:lnTo>
                    <a:pt x="1633" y="594"/>
                  </a:lnTo>
                  <a:lnTo>
                    <a:pt x="1633" y="560"/>
                  </a:lnTo>
                  <a:lnTo>
                    <a:pt x="398" y="560"/>
                  </a:lnTo>
                  <a:close/>
                  <a:moveTo>
                    <a:pt x="398" y="737"/>
                  </a:moveTo>
                  <a:lnTo>
                    <a:pt x="398" y="770"/>
                  </a:lnTo>
                  <a:lnTo>
                    <a:pt x="1382" y="770"/>
                  </a:lnTo>
                  <a:lnTo>
                    <a:pt x="1382" y="737"/>
                  </a:lnTo>
                  <a:lnTo>
                    <a:pt x="398" y="737"/>
                  </a:lnTo>
                  <a:close/>
                  <a:moveTo>
                    <a:pt x="398" y="648"/>
                  </a:moveTo>
                  <a:lnTo>
                    <a:pt x="398" y="682"/>
                  </a:lnTo>
                  <a:lnTo>
                    <a:pt x="1380" y="682"/>
                  </a:lnTo>
                  <a:lnTo>
                    <a:pt x="1380" y="648"/>
                  </a:lnTo>
                  <a:lnTo>
                    <a:pt x="398" y="648"/>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sz="1100">
                <a:solidFill>
                  <a:schemeClr val="tx1">
                    <a:lumMod val="65000"/>
                    <a:lumOff val="35000"/>
                  </a:schemeClr>
                </a:solidFill>
              </a:endParaRPr>
            </a:p>
          </p:txBody>
        </p:sp>
      </p:gr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 name="圆角矩形 3"/>
          <p:cNvSpPr/>
          <p:nvPr/>
        </p:nvSpPr>
        <p:spPr>
          <a:xfrm>
            <a:off x="4352834" y="3704156"/>
            <a:ext cx="1162195" cy="1162195"/>
          </a:xfrm>
          <a:prstGeom prst="roundRect">
            <a:avLst>
              <a:gd name="adj" fmla="val 10456"/>
            </a:avLst>
          </a:prstGeom>
          <a:solidFill>
            <a:srgbClr val="4473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0021" y="4029725"/>
            <a:ext cx="595035" cy="584775"/>
          </a:xfrm>
          <a:prstGeom prst="rect">
            <a:avLst/>
          </a:prstGeom>
          <a:noFill/>
        </p:spPr>
        <p:txBody>
          <a:bodyPr wrap="none" rtlCol="0">
            <a:spAutoFit/>
          </a:bodyPr>
          <a:lstStyle/>
          <a:p>
            <a:r>
              <a:rPr lang="zh-CN" altLang="en-US" sz="1600" dirty="0">
                <a:solidFill>
                  <a:schemeClr val="bg1"/>
                </a:solidFill>
                <a:latin typeface="Adobe 黑体 Std R" panose="020B0400000000000000" pitchFamily="34" charset="-122"/>
                <a:ea typeface="Adobe 黑体 Std R" panose="020B0400000000000000" pitchFamily="34" charset="-122"/>
              </a:rPr>
              <a:t>工作</a:t>
            </a:r>
            <a:endParaRPr lang="en-US" altLang="zh-CN" sz="1600" dirty="0">
              <a:solidFill>
                <a:schemeClr val="bg1"/>
              </a:solidFill>
              <a:latin typeface="Adobe 黑体 Std R" panose="020B0400000000000000" pitchFamily="34" charset="-122"/>
              <a:ea typeface="Adobe 黑体 Std R" panose="020B0400000000000000" pitchFamily="34" charset="-122"/>
            </a:endParaRPr>
          </a:p>
          <a:p>
            <a:r>
              <a:rPr lang="zh-CN" altLang="en-US" sz="1600" dirty="0">
                <a:solidFill>
                  <a:schemeClr val="bg1"/>
                </a:solidFill>
                <a:latin typeface="Adobe 黑体 Std R" panose="020B0400000000000000" pitchFamily="34" charset="-122"/>
                <a:ea typeface="Adobe 黑体 Std R" panose="020B0400000000000000" pitchFamily="34" charset="-122"/>
              </a:rPr>
              <a:t>成效</a:t>
            </a:r>
          </a:p>
        </p:txBody>
      </p:sp>
    </p:spTree>
    <p:extLst>
      <p:ext uri="{BB962C8B-B14F-4D97-AF65-F5344CB8AC3E}">
        <p14:creationId xmlns:p14="http://schemas.microsoft.com/office/powerpoint/2010/main" val="1468872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1+#ppt_w/2"/>
                                          </p:val>
                                        </p:tav>
                                        <p:tav tm="100000">
                                          <p:val>
                                            <p:strVal val="#ppt_x"/>
                                          </p:val>
                                        </p:tav>
                                      </p:tavLst>
                                    </p:anim>
                                    <p:anim calcmode="lin" valueType="num">
                                      <p:cBhvr additive="base">
                                        <p:cTn id="53" dur="500" fill="hold"/>
                                        <p:tgtEl>
                                          <p:spTgt spid="59"/>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6" grpId="0"/>
      <p:bldP spid="59" grpId="0"/>
      <p:bldP spid="66" grpId="0" animBg="1"/>
      <p:bldP spid="67" grpId="0" animBg="1"/>
      <p:bldP spid="68" grpId="0" animBg="1"/>
      <p:bldP spid="20" grpId="0"/>
      <p:bldP spid="21"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履职能力</a:t>
            </a:r>
          </a:p>
        </p:txBody>
      </p:sp>
      <p:sp>
        <p:nvSpPr>
          <p:cNvPr id="25" name="TextBox 13"/>
          <p:cNvSpPr txBox="1"/>
          <p:nvPr/>
        </p:nvSpPr>
        <p:spPr>
          <a:xfrm>
            <a:off x="61669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五大履职优势</a:t>
            </a:r>
          </a:p>
        </p:txBody>
      </p:sp>
      <p:sp>
        <p:nvSpPr>
          <p:cNvPr id="26" name="TextBox 14"/>
          <p:cNvSpPr txBox="1"/>
          <p:nvPr/>
        </p:nvSpPr>
        <p:spPr>
          <a:xfrm>
            <a:off x="75991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自我评价</a:t>
            </a:r>
          </a:p>
        </p:txBody>
      </p:sp>
      <p:sp>
        <p:nvSpPr>
          <p:cNvPr id="32" name="Freeform 16"/>
          <p:cNvSpPr>
            <a:spLocks/>
          </p:cNvSpPr>
          <p:nvPr/>
        </p:nvSpPr>
        <p:spPr bwMode="auto">
          <a:xfrm>
            <a:off x="60309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4630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03</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90871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667">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667">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25683" y="2767265"/>
            <a:ext cx="6611576" cy="2334124"/>
            <a:chOff x="3163972" y="2697480"/>
            <a:chExt cx="9245997" cy="2942299"/>
          </a:xfrm>
        </p:grpSpPr>
        <p:sp>
          <p:nvSpPr>
            <p:cNvPr id="3" name="圆角矩形 2"/>
            <p:cNvSpPr/>
            <p:nvPr/>
          </p:nvSpPr>
          <p:spPr>
            <a:xfrm>
              <a:off x="3163972" y="2697480"/>
              <a:ext cx="1766845" cy="1417148"/>
            </a:xfrm>
            <a:prstGeom prst="roundRect">
              <a:avLst>
                <a:gd name="adj" fmla="val 10557"/>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圆角矩形 53"/>
            <p:cNvSpPr/>
            <p:nvPr/>
          </p:nvSpPr>
          <p:spPr>
            <a:xfrm>
              <a:off x="5033760"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优良的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工作基础</a:t>
              </a:r>
            </a:p>
          </p:txBody>
        </p:sp>
        <p:sp>
          <p:nvSpPr>
            <p:cNvPr id="55" name="圆角矩形 54"/>
            <p:cNvSpPr/>
            <p:nvPr/>
          </p:nvSpPr>
          <p:spPr>
            <a:xfrm>
              <a:off x="6903548" y="2697480"/>
              <a:ext cx="1766845" cy="1417148"/>
            </a:xfrm>
            <a:prstGeom prst="roundRect">
              <a:avLst>
                <a:gd name="adj" fmla="val 10557"/>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圆角矩形 56"/>
            <p:cNvSpPr/>
            <p:nvPr/>
          </p:nvSpPr>
          <p:spPr>
            <a:xfrm>
              <a:off x="8773336"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组织协调能力</a:t>
              </a:r>
            </a:p>
          </p:txBody>
        </p:sp>
        <p:sp>
          <p:nvSpPr>
            <p:cNvPr id="58" name="圆角矩形 57"/>
            <p:cNvSpPr/>
            <p:nvPr/>
          </p:nvSpPr>
          <p:spPr>
            <a:xfrm>
              <a:off x="10643124" y="2697480"/>
              <a:ext cx="1766845" cy="1417148"/>
            </a:xfrm>
            <a:prstGeom prst="roundRect">
              <a:avLst>
                <a:gd name="adj" fmla="val 10557"/>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圆角矩形 59"/>
            <p:cNvSpPr/>
            <p:nvPr/>
          </p:nvSpPr>
          <p:spPr>
            <a:xfrm>
              <a:off x="3163972"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自律意识</a:t>
              </a:r>
            </a:p>
          </p:txBody>
        </p:sp>
        <p:sp>
          <p:nvSpPr>
            <p:cNvPr id="61" name="圆角矩形 60"/>
            <p:cNvSpPr/>
            <p:nvPr/>
          </p:nvSpPr>
          <p:spPr>
            <a:xfrm>
              <a:off x="5033760" y="4222631"/>
              <a:ext cx="1766845" cy="1417148"/>
            </a:xfrm>
            <a:prstGeom prst="roundRect">
              <a:avLst>
                <a:gd name="adj" fmla="val 10557"/>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圆角矩形 61"/>
            <p:cNvSpPr/>
            <p:nvPr/>
          </p:nvSpPr>
          <p:spPr>
            <a:xfrm>
              <a:off x="6903548"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文字综合能力</a:t>
              </a:r>
            </a:p>
          </p:txBody>
        </p:sp>
        <p:sp>
          <p:nvSpPr>
            <p:cNvPr id="63" name="圆角矩形 62"/>
            <p:cNvSpPr/>
            <p:nvPr/>
          </p:nvSpPr>
          <p:spPr>
            <a:xfrm>
              <a:off x="8773336" y="4222631"/>
              <a:ext cx="1766845" cy="1417148"/>
            </a:xfrm>
            <a:prstGeom prst="roundRect">
              <a:avLst>
                <a:gd name="adj" fmla="val 10557"/>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圆角矩形 63"/>
            <p:cNvSpPr/>
            <p:nvPr/>
          </p:nvSpPr>
          <p:spPr>
            <a:xfrm>
              <a:off x="10643124"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具有克难</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奋进的韧劲</a:t>
              </a:r>
            </a:p>
          </p:txBody>
        </p:sp>
        <p:sp>
          <p:nvSpPr>
            <p:cNvPr id="4" name="椭圆 3"/>
            <p:cNvSpPr/>
            <p:nvPr/>
          </p:nvSpPr>
          <p:spPr>
            <a:xfrm>
              <a:off x="322145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latin typeface="Adobe 黑体 Std R" panose="020B0400000000000000" pitchFamily="34" charset="-122"/>
                  <a:ea typeface="Adobe 黑体 Std R" panose="020B0400000000000000" pitchFamily="34" charset="-122"/>
                  <a:cs typeface="Aparajita" panose="020B0604020202020204" pitchFamily="34" charset="0"/>
                </a:rPr>
                <a:t>1</a:t>
              </a:r>
              <a:endParaRPr lang="zh-CN" altLang="en-US" sz="105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5" name="椭圆 64"/>
            <p:cNvSpPr/>
            <p:nvPr/>
          </p:nvSpPr>
          <p:spPr>
            <a:xfrm>
              <a:off x="5090910"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2</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9" name="椭圆 68"/>
            <p:cNvSpPr/>
            <p:nvPr/>
          </p:nvSpPr>
          <p:spPr>
            <a:xfrm>
              <a:off x="8820503"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4</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0" name="椭圆 69"/>
            <p:cNvSpPr/>
            <p:nvPr/>
          </p:nvSpPr>
          <p:spPr>
            <a:xfrm>
              <a:off x="6970476"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3</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1" name="椭圆 70"/>
            <p:cNvSpPr/>
            <p:nvPr/>
          </p:nvSpPr>
          <p:spPr>
            <a:xfrm>
              <a:off x="1071168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5</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gr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04342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具有较强的自律意识</a:t>
            </a:r>
          </a:p>
        </p:txBody>
      </p:sp>
      <p:sp>
        <p:nvSpPr>
          <p:cNvPr id="46" name="TextBox 39"/>
          <p:cNvSpPr txBox="1"/>
          <p:nvPr/>
        </p:nvSpPr>
        <p:spPr>
          <a:xfrm>
            <a:off x="3911159" y="3431008"/>
            <a:ext cx="4017652" cy="147732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17452" r="-1745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第一优势</a:t>
              </a:r>
            </a:p>
          </p:txBody>
        </p:sp>
      </p:grpSp>
    </p:spTree>
    <p:extLst>
      <p:ext uri="{BB962C8B-B14F-4D97-AF65-F5344CB8AC3E}">
        <p14:creationId xmlns:p14="http://schemas.microsoft.com/office/powerpoint/2010/main" val="974472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657908" y="1863594"/>
            <a:ext cx="3580174" cy="1558032"/>
            <a:chOff x="3657908" y="1863594"/>
            <a:chExt cx="3580174" cy="1558032"/>
          </a:xfrm>
        </p:grpSpPr>
        <p:sp>
          <p:nvSpPr>
            <p:cNvPr id="65" name="矩形 64"/>
            <p:cNvSpPr/>
            <p:nvPr/>
          </p:nvSpPr>
          <p:spPr>
            <a:xfrm>
              <a:off x="3657908"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itle 1"/>
            <p:cNvSpPr txBox="1">
              <a:spLocks/>
            </p:cNvSpPr>
            <p:nvPr/>
          </p:nvSpPr>
          <p:spPr>
            <a:xfrm>
              <a:off x="4955316"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岗位经历</a:t>
              </a:r>
              <a:endParaRPr lang="en-US" sz="2400" b="1" spc="300" dirty="0">
                <a:latin typeface="Adobe 黑体 Std R" panose="020B0400000000000000" pitchFamily="34" charset="-122"/>
                <a:ea typeface="Adobe 黑体 Std R" panose="020B0400000000000000" pitchFamily="34" charset="-122"/>
              </a:endParaRPr>
            </a:p>
          </p:txBody>
        </p:sp>
        <p:sp>
          <p:nvSpPr>
            <p:cNvPr id="33" name="TextBox 91"/>
            <p:cNvSpPr txBox="1">
              <a:spLocks noChangeArrowheads="1"/>
            </p:cNvSpPr>
            <p:nvPr/>
          </p:nvSpPr>
          <p:spPr bwMode="auto">
            <a:xfrm>
              <a:off x="5003444"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干了些什么事情</a:t>
              </a:r>
            </a:p>
          </p:txBody>
        </p:sp>
        <p:sp>
          <p:nvSpPr>
            <p:cNvPr id="37" name="Title 1"/>
            <p:cNvSpPr txBox="1">
              <a:spLocks/>
            </p:cNvSpPr>
            <p:nvPr/>
          </p:nvSpPr>
          <p:spPr>
            <a:xfrm>
              <a:off x="3988374"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01</a:t>
              </a:r>
              <a:endParaRPr lang="en-US" sz="6600" dirty="0">
                <a:latin typeface="Agency FB" panose="020B0503020202020204" pitchFamily="34" charset="0"/>
                <a:ea typeface="黑体" panose="02010609060101010101" pitchFamily="49" charset="-122"/>
              </a:endParaRPr>
            </a:p>
          </p:txBody>
        </p:sp>
      </p:grpSp>
      <p:grpSp>
        <p:nvGrpSpPr>
          <p:cNvPr id="80" name="组合 79"/>
          <p:cNvGrpSpPr/>
          <p:nvPr/>
        </p:nvGrpSpPr>
        <p:grpSpPr>
          <a:xfrm>
            <a:off x="7268080" y="1863594"/>
            <a:ext cx="3580174" cy="1558032"/>
            <a:chOff x="7268080" y="1863594"/>
            <a:chExt cx="3580174" cy="1558032"/>
          </a:xfrm>
        </p:grpSpPr>
        <p:sp>
          <p:nvSpPr>
            <p:cNvPr id="67" name="矩形 66"/>
            <p:cNvSpPr/>
            <p:nvPr/>
          </p:nvSpPr>
          <p:spPr>
            <a:xfrm>
              <a:off x="7268080"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Title 1"/>
            <p:cNvSpPr txBox="1">
              <a:spLocks/>
            </p:cNvSpPr>
            <p:nvPr/>
          </p:nvSpPr>
          <p:spPr>
            <a:xfrm>
              <a:off x="8586511"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工作成效</a:t>
              </a:r>
            </a:p>
          </p:txBody>
        </p:sp>
        <p:sp>
          <p:nvSpPr>
            <p:cNvPr id="70" name="TextBox 91"/>
            <p:cNvSpPr txBox="1">
              <a:spLocks noChangeArrowheads="1"/>
            </p:cNvSpPr>
            <p:nvPr/>
          </p:nvSpPr>
          <p:spPr bwMode="auto">
            <a:xfrm>
              <a:off x="8634639"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干得怎么样</a:t>
              </a:r>
            </a:p>
          </p:txBody>
        </p:sp>
        <p:sp>
          <p:nvSpPr>
            <p:cNvPr id="71" name="Title 1"/>
            <p:cNvSpPr txBox="1">
              <a:spLocks/>
            </p:cNvSpPr>
            <p:nvPr/>
          </p:nvSpPr>
          <p:spPr>
            <a:xfrm>
              <a:off x="7619569"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02</a:t>
              </a:r>
              <a:endParaRPr lang="en-US" sz="6600" dirty="0">
                <a:latin typeface="Agency FB" panose="020B0503020202020204" pitchFamily="34" charset="0"/>
                <a:ea typeface="黑体" panose="02010609060101010101" pitchFamily="49" charset="-122"/>
              </a:endParaRPr>
            </a:p>
          </p:txBody>
        </p:sp>
      </p:grpSp>
      <p:grpSp>
        <p:nvGrpSpPr>
          <p:cNvPr id="79" name="组合 78"/>
          <p:cNvGrpSpPr/>
          <p:nvPr/>
        </p:nvGrpSpPr>
        <p:grpSpPr>
          <a:xfrm>
            <a:off x="3657908" y="3444609"/>
            <a:ext cx="3580174" cy="1558032"/>
            <a:chOff x="3657908" y="3444609"/>
            <a:chExt cx="3580174" cy="1558032"/>
          </a:xfrm>
        </p:grpSpPr>
        <p:sp>
          <p:nvSpPr>
            <p:cNvPr id="66" name="矩形 65"/>
            <p:cNvSpPr/>
            <p:nvPr/>
          </p:nvSpPr>
          <p:spPr>
            <a:xfrm>
              <a:off x="3657908"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Title 1"/>
            <p:cNvSpPr txBox="1">
              <a:spLocks/>
            </p:cNvSpPr>
            <p:nvPr/>
          </p:nvSpPr>
          <p:spPr>
            <a:xfrm>
              <a:off x="4955316"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履职能力</a:t>
              </a:r>
            </a:p>
          </p:txBody>
        </p:sp>
        <p:sp>
          <p:nvSpPr>
            <p:cNvPr id="73" name="TextBox 91"/>
            <p:cNvSpPr txBox="1">
              <a:spLocks noChangeArrowheads="1"/>
            </p:cNvSpPr>
            <p:nvPr/>
          </p:nvSpPr>
          <p:spPr bwMode="auto">
            <a:xfrm>
              <a:off x="5003444"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有何能力履职</a:t>
              </a:r>
            </a:p>
          </p:txBody>
        </p:sp>
        <p:sp>
          <p:nvSpPr>
            <p:cNvPr id="74" name="Title 1"/>
            <p:cNvSpPr txBox="1">
              <a:spLocks/>
            </p:cNvSpPr>
            <p:nvPr/>
          </p:nvSpPr>
          <p:spPr>
            <a:xfrm>
              <a:off x="3988374"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03</a:t>
              </a:r>
              <a:endParaRPr lang="en-US" sz="6600" dirty="0">
                <a:latin typeface="Agency FB" panose="020B0503020202020204" pitchFamily="34" charset="0"/>
                <a:ea typeface="黑体" panose="02010609060101010101" pitchFamily="49" charset="-122"/>
              </a:endParaRPr>
            </a:p>
          </p:txBody>
        </p:sp>
      </p:grpSp>
      <p:grpSp>
        <p:nvGrpSpPr>
          <p:cNvPr id="81" name="组合 80"/>
          <p:cNvGrpSpPr/>
          <p:nvPr/>
        </p:nvGrpSpPr>
        <p:grpSpPr>
          <a:xfrm>
            <a:off x="7268080" y="3444609"/>
            <a:ext cx="3580174" cy="1558032"/>
            <a:chOff x="7268080" y="3444609"/>
            <a:chExt cx="3580174" cy="1558032"/>
          </a:xfrm>
        </p:grpSpPr>
        <p:sp>
          <p:nvSpPr>
            <p:cNvPr id="68" name="矩形 67"/>
            <p:cNvSpPr/>
            <p:nvPr/>
          </p:nvSpPr>
          <p:spPr>
            <a:xfrm>
              <a:off x="7268080"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itle 1"/>
            <p:cNvSpPr txBox="1">
              <a:spLocks/>
            </p:cNvSpPr>
            <p:nvPr/>
          </p:nvSpPr>
          <p:spPr>
            <a:xfrm>
              <a:off x="8586511"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工作规划</a:t>
              </a:r>
            </a:p>
          </p:txBody>
        </p:sp>
        <p:sp>
          <p:nvSpPr>
            <p:cNvPr id="76" name="TextBox 91"/>
            <p:cNvSpPr txBox="1">
              <a:spLocks noChangeArrowheads="1"/>
            </p:cNvSpPr>
            <p:nvPr/>
          </p:nvSpPr>
          <p:spPr bwMode="auto">
            <a:xfrm>
              <a:off x="8634639"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下一步怎么做</a:t>
              </a:r>
            </a:p>
          </p:txBody>
        </p:sp>
        <p:sp>
          <p:nvSpPr>
            <p:cNvPr id="77" name="Title 1"/>
            <p:cNvSpPr txBox="1">
              <a:spLocks/>
            </p:cNvSpPr>
            <p:nvPr/>
          </p:nvSpPr>
          <p:spPr>
            <a:xfrm>
              <a:off x="7619569"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04</a:t>
              </a:r>
              <a:endParaRPr lang="en-US" sz="6600" dirty="0">
                <a:latin typeface="Agency FB" panose="020B0503020202020204" pitchFamily="34" charset="0"/>
                <a:ea typeface="黑体" panose="02010609060101010101" pitchFamily="49" charset="-122"/>
              </a:endParaRPr>
            </a:p>
          </p:txBody>
        </p:sp>
      </p:grpSp>
      <p:grpSp>
        <p:nvGrpSpPr>
          <p:cNvPr id="84" name="组合 83"/>
          <p:cNvGrpSpPr/>
          <p:nvPr/>
        </p:nvGrpSpPr>
        <p:grpSpPr>
          <a:xfrm>
            <a:off x="1348267" y="1857829"/>
            <a:ext cx="2904760" cy="3134598"/>
            <a:chOff x="1348267" y="1857829"/>
            <a:chExt cx="2904760" cy="3134598"/>
          </a:xfrm>
        </p:grpSpPr>
        <p:grpSp>
          <p:nvGrpSpPr>
            <p:cNvPr id="82" name="组合 81"/>
            <p:cNvGrpSpPr/>
            <p:nvPr/>
          </p:nvGrpSpPr>
          <p:grpSpPr>
            <a:xfrm>
              <a:off x="1348267" y="1857829"/>
              <a:ext cx="2904760" cy="3134598"/>
              <a:chOff x="1348267" y="1857829"/>
              <a:chExt cx="2904760" cy="3134598"/>
            </a:xfrm>
          </p:grpSpPr>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a:spLocks/>
              </p:cNvSpPr>
              <p:nvPr/>
            </p:nvSpPr>
            <p:spPr>
              <a:xfrm>
                <a:off x="1513774" y="2926407"/>
                <a:ext cx="2739253"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2400" dirty="0">
                    <a:solidFill>
                      <a:srgbClr val="44546B"/>
                    </a:solidFill>
                    <a:latin typeface="微软雅黑" panose="020B0503020204020204" pitchFamily="34" charset="-122"/>
                    <a:ea typeface="微软雅黑" panose="020B0503020204020204" pitchFamily="34" charset="-122"/>
                  </a:rPr>
                  <a:t>CONTENTS</a:t>
                </a:r>
                <a:endParaRPr lang="en-US" sz="2400" dirty="0">
                  <a:solidFill>
                    <a:srgbClr val="44546B"/>
                  </a:solidFill>
                  <a:latin typeface="微软雅黑" panose="020B0503020204020204" pitchFamily="34" charset="-122"/>
                  <a:ea typeface="微软雅黑" panose="020B0503020204020204" pitchFamily="34" charset="-122"/>
                </a:endParaRPr>
              </a:p>
            </p:txBody>
          </p:sp>
          <p:sp>
            <p:nvSpPr>
              <p:cNvPr id="30" name="Title 1"/>
              <p:cNvSpPr txBox="1">
                <a:spLocks/>
              </p:cNvSpPr>
              <p:nvPr/>
            </p:nvSpPr>
            <p:spPr>
              <a:xfrm>
                <a:off x="1513775" y="2385474"/>
                <a:ext cx="1729102"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00000"/>
                  </a:lnSpc>
                  <a:defRPr/>
                </a:pPr>
                <a:r>
                  <a:rPr lang="zh-CN" alt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rPr>
                  <a:t>目录</a:t>
                </a:r>
                <a:endParaRPr 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3011" y="3640502"/>
              <a:ext cx="1082088" cy="1155931"/>
            </a:xfrm>
            <a:prstGeom prst="rect">
              <a:avLst/>
            </a:prstGeom>
          </p:spPr>
        </p:pic>
      </p:grpSp>
    </p:spTree>
    <p:extLst>
      <p:ext uri="{BB962C8B-B14F-4D97-AF65-F5344CB8AC3E}">
        <p14:creationId xmlns:p14="http://schemas.microsoft.com/office/powerpoint/2010/main" val="202897882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6667">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26667">
                                          <p:cBhvr additive="base">
                                            <p:cTn id="7" dur="750" fill="hold"/>
                                            <p:tgtEl>
                                              <p:spTgt spid="84"/>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667">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26667">
                                          <p:cBhvr additive="base">
                                            <p:cTn id="11" dur="700" fill="hold"/>
                                            <p:tgtEl>
                                              <p:spTgt spid="78"/>
                                            </p:tgtEl>
                                            <p:attrNameLst>
                                              <p:attrName>ppt_x</p:attrName>
                                            </p:attrNameLst>
                                          </p:cBhvr>
                                          <p:tavLst>
                                            <p:tav tm="0">
                                              <p:val>
                                                <p:strVal val="#ppt_x"/>
                                              </p:val>
                                            </p:tav>
                                            <p:tav tm="100000">
                                              <p:val>
                                                <p:strVal val="#ppt_x"/>
                                              </p:val>
                                            </p:tav>
                                          </p:tavLst>
                                        </p:anim>
                                        <p:anim calcmode="lin" valueType="num" p14:bounceEnd="26667">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667">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14:bounceEnd="26667">
                                          <p:cBhvr additive="base">
                                            <p:cTn id="15" dur="700" fill="hold"/>
                                            <p:tgtEl>
                                              <p:spTgt spid="79"/>
                                            </p:tgtEl>
                                            <p:attrNameLst>
                                              <p:attrName>ppt_x</p:attrName>
                                            </p:attrNameLst>
                                          </p:cBhvr>
                                          <p:tavLst>
                                            <p:tav tm="0">
                                              <p:val>
                                                <p:strVal val="#ppt_x"/>
                                              </p:val>
                                            </p:tav>
                                            <p:tav tm="100000">
                                              <p:val>
                                                <p:strVal val="#ppt_x"/>
                                              </p:val>
                                            </p:tav>
                                          </p:tavLst>
                                        </p:anim>
                                        <p:anim calcmode="lin" valueType="num" p14:bounceEnd="26667">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14:bounceEnd="40000">
                                          <p:cBhvr additive="base">
                                            <p:cTn id="19" dur="7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40000">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14:bounceEnd="40000">
                                          <p:cBhvr additive="base">
                                            <p:cTn id="23" dur="7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750" fill="hold"/>
                                            <p:tgtEl>
                                              <p:spTgt spid="84"/>
                                            </p:tgtEl>
                                            <p:attrNameLst>
                                              <p:attrName>ppt_x</p:attrName>
                                            </p:attrNameLst>
                                          </p:cBhvr>
                                          <p:tavLst>
                                            <p:tav tm="0">
                                              <p:val>
                                                <p:strVal val="0-#ppt_w/2"/>
                                              </p:val>
                                            </p:tav>
                                            <p:tav tm="100000">
                                              <p:val>
                                                <p:strVal val="#ppt_x"/>
                                              </p:val>
                                            </p:tav>
                                          </p:tavLst>
                                        </p:anim>
                                        <p:anim calcmode="lin" valueType="num">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00" fill="hold"/>
                                            <p:tgtEl>
                                              <p:spTgt spid="78"/>
                                            </p:tgtEl>
                                            <p:attrNameLst>
                                              <p:attrName>ppt_x</p:attrName>
                                            </p:attrNameLst>
                                          </p:cBhvr>
                                          <p:tavLst>
                                            <p:tav tm="0">
                                              <p:val>
                                                <p:strVal val="#ppt_x"/>
                                              </p:val>
                                            </p:tav>
                                            <p:tav tm="100000">
                                              <p:val>
                                                <p:strVal val="#ppt_x"/>
                                              </p:val>
                                            </p:tav>
                                          </p:tavLst>
                                        </p:anim>
                                        <p:anim calcmode="lin" valueType="num">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700" fill="hold"/>
                                            <p:tgtEl>
                                              <p:spTgt spid="79"/>
                                            </p:tgtEl>
                                            <p:attrNameLst>
                                              <p:attrName>ppt_x</p:attrName>
                                            </p:attrNameLst>
                                          </p:cBhvr>
                                          <p:tavLst>
                                            <p:tav tm="0">
                                              <p:val>
                                                <p:strVal val="#ppt_x"/>
                                              </p:val>
                                            </p:tav>
                                            <p:tav tm="100000">
                                              <p:val>
                                                <p:strVal val="#ppt_x"/>
                                              </p:val>
                                            </p:tav>
                                          </p:tavLst>
                                        </p:anim>
                                        <p:anim calcmode="lin" valueType="num">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700" fill="hold"/>
                                            <p:tgtEl>
                                              <p:spTgt spid="80"/>
                                            </p:tgtEl>
                                            <p:attrNameLst>
                                              <p:attrName>ppt_x</p:attrName>
                                            </p:attrNameLst>
                                          </p:cBhvr>
                                          <p:tavLst>
                                            <p:tav tm="0">
                                              <p:val>
                                                <p:strVal val="1+#ppt_w/2"/>
                                              </p:val>
                                            </p:tav>
                                            <p:tav tm="100000">
                                              <p:val>
                                                <p:strVal val="#ppt_x"/>
                                              </p:val>
                                            </p:tav>
                                          </p:tavLst>
                                        </p:anim>
                                        <p:anim calcmode="lin" valueType="num">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00" fill="hold"/>
                                            <p:tgtEl>
                                              <p:spTgt spid="81"/>
                                            </p:tgtEl>
                                            <p:attrNameLst>
                                              <p:attrName>ppt_x</p:attrName>
                                            </p:attrNameLst>
                                          </p:cBhvr>
                                          <p:tavLst>
                                            <p:tav tm="0">
                                              <p:val>
                                                <p:strVal val="1+#ppt_w/2"/>
                                              </p:val>
                                            </p:tav>
                                            <p:tav tm="100000">
                                              <p:val>
                                                <p:strVal val="#ppt_x"/>
                                              </p:val>
                                            </p:tav>
                                          </p:tavLst>
                                        </p:anim>
                                        <p:anim calcmode="lin" valueType="num">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422557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具有做好某某行政总监工作的优良基础</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参加工作十年，有八年多的工作都是在行政部工作，对行政工作的各个环节有比较全面细致的了解，对行政部各业务知识有比较系统的接触和研究，同时在工作实践中不断丰富和完善。我的行政管理经验，从而能良好的完成公司行政的各项具体工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8402051" y="2581613"/>
            <a:ext cx="2426369" cy="360947"/>
            <a:chOff x="6954252" y="2581613"/>
            <a:chExt cx="242636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240230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第二优势</a:t>
              </a:r>
            </a:p>
          </p:txBody>
        </p:sp>
      </p:grpSp>
    </p:spTree>
    <p:extLst>
      <p:ext uri="{BB962C8B-B14F-4D97-AF65-F5344CB8AC3E}">
        <p14:creationId xmlns:p14="http://schemas.microsoft.com/office/powerpoint/2010/main" val="1621117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具有较强的文字综合能力</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八年多时间里，先后从事综合、调研、信息，财务审核等具体工作，经过多年的锤炼，使我具有了一定的文字表达能力，能较好的完成公司工作报告调查报告、领导讲话、经验材料、理论文章、新闻报道以及各种公文的写作任务。</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第三优势</a:t>
              </a:r>
            </a:p>
          </p:txBody>
        </p:sp>
      </p:grpSp>
    </p:spTree>
    <p:extLst>
      <p:ext uri="{BB962C8B-B14F-4D97-AF65-F5344CB8AC3E}">
        <p14:creationId xmlns:p14="http://schemas.microsoft.com/office/powerpoint/2010/main" val="113678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具有较强的组织协调能力</a:t>
            </a:r>
          </a:p>
        </p:txBody>
      </p:sp>
      <p:sp>
        <p:nvSpPr>
          <p:cNvPr id="46" name="TextBox 39"/>
          <p:cNvSpPr txBox="1"/>
          <p:nvPr/>
        </p:nvSpPr>
        <p:spPr>
          <a:xfrm>
            <a:off x="3911159" y="3431008"/>
            <a:ext cx="4017652" cy="121930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十年多办公室工作，八年的行政管理的工作，三年的党支部书记工作，在工作以来的实践与历练，培养了我良好的综合协调能力也使我的性格变得沉稳，能较稳妥的处理各项事务和遇到的问题，这为我做好行政总监的工作提供了坚实的保障和宝贵的经验，为做好员工思想政治各方协调、上下沟通等工作再添重要保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第四优势</a:t>
              </a:r>
            </a:p>
          </p:txBody>
        </p:sp>
      </p:grpSp>
    </p:spTree>
    <p:extLst>
      <p:ext uri="{BB962C8B-B14F-4D97-AF65-F5344CB8AC3E}">
        <p14:creationId xmlns:p14="http://schemas.microsoft.com/office/powerpoint/2010/main" val="3809011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有克难奋进的韧劲</a:t>
            </a:r>
          </a:p>
        </p:txBody>
      </p:sp>
      <p:sp>
        <p:nvSpPr>
          <p:cNvPr id="46" name="TextBox 39"/>
          <p:cNvSpPr txBox="1"/>
          <p:nvPr/>
        </p:nvSpPr>
        <p:spPr>
          <a:xfrm>
            <a:off x="3911159" y="3431008"/>
            <a:ext cx="4017652" cy="1450141"/>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第五优势</a:t>
              </a:r>
            </a:p>
          </p:txBody>
        </p:sp>
      </p:grpSp>
    </p:spTree>
    <p:extLst>
      <p:ext uri="{BB962C8B-B14F-4D97-AF65-F5344CB8AC3E}">
        <p14:creationId xmlns:p14="http://schemas.microsoft.com/office/powerpoint/2010/main" val="24963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862422" y="2048306"/>
            <a:ext cx="5606431" cy="703264"/>
            <a:chOff x="1770721" y="2638901"/>
            <a:chExt cx="5606431" cy="703264"/>
          </a:xfrm>
        </p:grpSpPr>
        <p:sp>
          <p:nvSpPr>
            <p:cNvPr id="36" name="TextBox 11"/>
            <p:cNvSpPr txBox="1"/>
            <p:nvPr/>
          </p:nvSpPr>
          <p:spPr>
            <a:xfrm>
              <a:off x="1770721" y="2638901"/>
              <a:ext cx="2023954" cy="400110"/>
            </a:xfrm>
            <a:prstGeom prst="rect">
              <a:avLst/>
            </a:prstGeom>
            <a:noFill/>
          </p:spPr>
          <p:txBody>
            <a:bodyPr wrap="square" rtlCol="0">
              <a:spAutoFit/>
            </a:bodyPr>
            <a:lstStyle/>
            <a:p>
              <a:r>
                <a:rPr lang="zh-CN" altLang="en-US" sz="2000" b="1" dirty="0">
                  <a:solidFill>
                    <a:srgbClr val="252C35"/>
                  </a:solidFill>
                  <a:latin typeface="微软雅黑" panose="020B0503020204020204" pitchFamily="34" charset="-122"/>
                  <a:ea typeface="微软雅黑" panose="020B0503020204020204" pitchFamily="34" charset="-122"/>
                </a:rPr>
                <a:t>客观评价</a:t>
              </a:r>
            </a:p>
          </p:txBody>
        </p:sp>
        <p:sp>
          <p:nvSpPr>
            <p:cNvPr id="54" name="Rectangle 30"/>
            <p:cNvSpPr>
              <a:spLocks noChangeArrowheads="1"/>
            </p:cNvSpPr>
            <p:nvPr/>
          </p:nvSpPr>
          <p:spPr bwMode="auto">
            <a:xfrm>
              <a:off x="3123270" y="2688482"/>
              <a:ext cx="425388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tx1">
                      <a:lumMod val="65000"/>
                      <a:lumOff val="35000"/>
                    </a:schemeClr>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
          <p:nvSpPr>
            <p:cNvPr id="62" name="TextBox 11"/>
            <p:cNvSpPr txBox="1"/>
            <p:nvPr/>
          </p:nvSpPr>
          <p:spPr>
            <a:xfrm>
              <a:off x="1787050" y="2942055"/>
              <a:ext cx="2023954" cy="400110"/>
            </a:xfrm>
            <a:prstGeom prst="rect">
              <a:avLst/>
            </a:prstGeom>
            <a:noFill/>
          </p:spPr>
          <p:txBody>
            <a:bodyPr wrap="square" rtlCol="0">
              <a:spAutoFit/>
            </a:bodyPr>
            <a:lstStyle/>
            <a:p>
              <a:r>
                <a:rPr lang="en-US" altLang="zh-CN"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EVALUATE</a:t>
              </a:r>
              <a:endParaRPr lang="zh-CN" altLang="en-US"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19" name="组合 18"/>
          <p:cNvGrpSpPr/>
          <p:nvPr/>
        </p:nvGrpSpPr>
        <p:grpSpPr>
          <a:xfrm>
            <a:off x="3962970" y="2820559"/>
            <a:ext cx="3017499" cy="2691506"/>
            <a:chOff x="3454400" y="2540000"/>
            <a:chExt cx="2895838" cy="3568090"/>
          </a:xfrm>
        </p:grpSpPr>
        <p:sp>
          <p:nvSpPr>
            <p:cNvPr id="6" name="矩形 5"/>
            <p:cNvSpPr/>
            <p:nvPr/>
          </p:nvSpPr>
          <p:spPr>
            <a:xfrm>
              <a:off x="3472610" y="2556933"/>
              <a:ext cx="2859419"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3454400" y="2540000"/>
              <a:ext cx="2877629"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21068" b="-2106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TextBox 17"/>
            <p:cNvSpPr txBox="1"/>
            <p:nvPr/>
          </p:nvSpPr>
          <p:spPr>
            <a:xfrm>
              <a:off x="3568294" y="4523247"/>
              <a:ext cx="2781944"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思想情绪稳定，集体荣誉感较强，有良好的行政总监工作素养。</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有扎实的文字综合能力和项目管理能力</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有脚踏实地的工作作风，更有为员工和基层服务的工作热情。</a:t>
              </a:r>
            </a:p>
          </p:txBody>
        </p:sp>
        <p:sp>
          <p:nvSpPr>
            <p:cNvPr id="56" name="TextBox 11"/>
            <p:cNvSpPr txBox="1"/>
            <p:nvPr/>
          </p:nvSpPr>
          <p:spPr>
            <a:xfrm>
              <a:off x="3913447" y="4097711"/>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我的优点</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Advantage</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7" name="组合 56"/>
          <p:cNvGrpSpPr/>
          <p:nvPr/>
        </p:nvGrpSpPr>
        <p:grpSpPr>
          <a:xfrm>
            <a:off x="7420854" y="2820559"/>
            <a:ext cx="3017500" cy="2691505"/>
            <a:chOff x="3436192" y="2540000"/>
            <a:chExt cx="2895838" cy="3568090"/>
          </a:xfrm>
        </p:grpSpPr>
        <p:sp>
          <p:nvSpPr>
            <p:cNvPr id="58" name="矩形 57"/>
            <p:cNvSpPr/>
            <p:nvPr/>
          </p:nvSpPr>
          <p:spPr>
            <a:xfrm>
              <a:off x="3436192" y="2556933"/>
              <a:ext cx="2895838"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3454400" y="2540000"/>
              <a:ext cx="2877629" cy="1349693"/>
            </a:xfrm>
            <a:prstGeom prst="rect">
              <a:avLst/>
            </a:prstGeom>
            <a:blipFill dpi="0" rotWithShape="1">
              <a:blip r:embed="rId4" cstate="print">
                <a:extLst>
                  <a:ext uri="{28A0092B-C50C-407E-A947-70E740481C1C}">
                    <a14:useLocalDpi xmlns:a14="http://schemas.microsoft.com/office/drawing/2010/main" val="0"/>
                  </a:ext>
                </a:extLst>
              </a:blip>
              <a:srcRect/>
              <a:stretch>
                <a:fillRect t="-6954" b="-3518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TextBox 17"/>
            <p:cNvSpPr txBox="1"/>
            <p:nvPr/>
          </p:nvSpPr>
          <p:spPr>
            <a:xfrm>
              <a:off x="3568294" y="4523247"/>
              <a:ext cx="2671876"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在生产组织管理还不够熟练，设备技术管理能力有限。</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工作的创新精神不够强，有待于在今后的工作中加以提高。</a:t>
              </a:r>
            </a:p>
          </p:txBody>
        </p:sp>
        <p:sp>
          <p:nvSpPr>
            <p:cNvPr id="61" name="TextBox 11"/>
            <p:cNvSpPr txBox="1"/>
            <p:nvPr/>
          </p:nvSpPr>
          <p:spPr>
            <a:xfrm>
              <a:off x="3913447" y="4097713"/>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我的不足</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Insufficient</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sp>
        <p:nvSpPr>
          <p:cNvPr id="3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自我评价</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1964919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工作规划</a:t>
            </a:r>
          </a:p>
        </p:txBody>
      </p:sp>
      <p:sp>
        <p:nvSpPr>
          <p:cNvPr id="25" name="TextBox 13"/>
          <p:cNvSpPr txBox="1"/>
          <p:nvPr/>
        </p:nvSpPr>
        <p:spPr>
          <a:xfrm>
            <a:off x="60780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指导思想</a:t>
            </a:r>
          </a:p>
        </p:txBody>
      </p:sp>
      <p:sp>
        <p:nvSpPr>
          <p:cNvPr id="26" name="TextBox 14"/>
          <p:cNvSpPr txBox="1"/>
          <p:nvPr/>
        </p:nvSpPr>
        <p:spPr>
          <a:xfrm>
            <a:off x="7713400" y="4283878"/>
            <a:ext cx="1222542"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五项工作措施</a:t>
            </a:r>
          </a:p>
        </p:txBody>
      </p:sp>
      <p:sp>
        <p:nvSpPr>
          <p:cNvPr id="32" name="Freeform 16"/>
          <p:cNvSpPr>
            <a:spLocks/>
          </p:cNvSpPr>
          <p:nvPr/>
        </p:nvSpPr>
        <p:spPr bwMode="auto">
          <a:xfrm>
            <a:off x="59420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5773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04</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243612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667">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667">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996924" y="3904337"/>
            <a:ext cx="2054309" cy="1598292"/>
            <a:chOff x="1694990" y="1842870"/>
            <a:chExt cx="2694130" cy="2096085"/>
          </a:xfrm>
        </p:grpSpPr>
        <p:sp>
          <p:nvSpPr>
            <p:cNvPr id="110" name="圆角矩形 109"/>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坚决服从公司制定的工作规划，找准部门的位置，摆正自身的位置，做好该做的事，管好该管的人。</a:t>
              </a:r>
            </a:p>
          </p:txBody>
        </p:sp>
        <p:sp>
          <p:nvSpPr>
            <p:cNvPr id="112"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服务大局</a:t>
              </a:r>
            </a:p>
          </p:txBody>
        </p:sp>
        <p:sp>
          <p:nvSpPr>
            <p:cNvPr id="113"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03</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15" name="组合 114"/>
          <p:cNvGrpSpPr/>
          <p:nvPr/>
        </p:nvGrpSpPr>
        <p:grpSpPr>
          <a:xfrm>
            <a:off x="6202387" y="3904337"/>
            <a:ext cx="2054309" cy="1598292"/>
            <a:chOff x="1694990" y="1842870"/>
            <a:chExt cx="2694130" cy="2096085"/>
          </a:xfrm>
        </p:grpSpPr>
        <p:sp>
          <p:nvSpPr>
            <p:cNvPr id="116" name="圆角矩形 115"/>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7"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运用最新的科技手段和管理理念，结合部门现实状况，将部门的管理、成绩提升到一个新的层次。</a:t>
              </a:r>
            </a:p>
          </p:txBody>
        </p:sp>
        <p:sp>
          <p:nvSpPr>
            <p:cNvPr id="118"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科学管理</a:t>
              </a:r>
            </a:p>
          </p:txBody>
        </p:sp>
        <p:sp>
          <p:nvSpPr>
            <p:cNvPr id="119"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04</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21" name="组合 120"/>
          <p:cNvGrpSpPr/>
          <p:nvPr/>
        </p:nvGrpSpPr>
        <p:grpSpPr>
          <a:xfrm>
            <a:off x="8407849" y="3904337"/>
            <a:ext cx="2054309" cy="1598292"/>
            <a:chOff x="1694990" y="1842870"/>
            <a:chExt cx="2694130" cy="2096085"/>
          </a:xfrm>
        </p:grpSpPr>
        <p:sp>
          <p:nvSpPr>
            <p:cNvPr id="122" name="圆角矩形 121"/>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创新是一种时代精神，也是推进工作质量提升的动力源泉。我将结合本岗实际，积极改革创新。</a:t>
              </a:r>
            </a:p>
          </p:txBody>
        </p:sp>
        <p:sp>
          <p:nvSpPr>
            <p:cNvPr id="124"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开拓创新</a:t>
              </a:r>
            </a:p>
          </p:txBody>
        </p:sp>
        <p:sp>
          <p:nvSpPr>
            <p:cNvPr id="125"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05</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97" name="组合 96"/>
          <p:cNvGrpSpPr/>
          <p:nvPr/>
        </p:nvGrpSpPr>
        <p:grpSpPr>
          <a:xfrm>
            <a:off x="6208861" y="2069431"/>
            <a:ext cx="2054309" cy="1598292"/>
            <a:chOff x="1694990" y="1842870"/>
            <a:chExt cx="2694130" cy="2096085"/>
          </a:xfrm>
        </p:grpSpPr>
        <p:sp>
          <p:nvSpPr>
            <p:cNvPr id="98" name="圆角矩形 97"/>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9" name="TextBox 58"/>
            <p:cNvSpPr txBox="1"/>
            <p:nvPr/>
          </p:nvSpPr>
          <p:spPr>
            <a:xfrm>
              <a:off x="1749451" y="2714133"/>
              <a:ext cx="2569329" cy="1009086"/>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唯物主义者和实干实们最注重的就是客观务实，这是一种一切从实际出发的工作理念，也是干实事的基本要求。</a:t>
              </a:r>
            </a:p>
          </p:txBody>
        </p:sp>
        <p:sp>
          <p:nvSpPr>
            <p:cNvPr id="100"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客观务实</a:t>
              </a:r>
            </a:p>
          </p:txBody>
        </p:sp>
        <p:sp>
          <p:nvSpPr>
            <p:cNvPr id="101" name="TextBox 59"/>
            <p:cNvSpPr txBox="1"/>
            <p:nvPr/>
          </p:nvSpPr>
          <p:spPr>
            <a:xfrm>
              <a:off x="3697765" y="3379359"/>
              <a:ext cx="663219" cy="523883"/>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01</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03" name="组合 102"/>
          <p:cNvGrpSpPr/>
          <p:nvPr/>
        </p:nvGrpSpPr>
        <p:grpSpPr>
          <a:xfrm>
            <a:off x="8407849" y="2069431"/>
            <a:ext cx="2054309" cy="1598292"/>
            <a:chOff x="1694990" y="1842870"/>
            <a:chExt cx="2694130" cy="2096085"/>
          </a:xfrm>
        </p:grpSpPr>
        <p:sp>
          <p:nvSpPr>
            <p:cNvPr id="104" name="圆角矩形 103"/>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5"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在其位谋其政，在新岗位上努力为部门工作成绩提升到一个新的层次，将自身的能力提升到一个新的层次。</a:t>
              </a:r>
            </a:p>
          </p:txBody>
        </p:sp>
        <p:sp>
          <p:nvSpPr>
            <p:cNvPr id="106"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积极进取</a:t>
              </a:r>
            </a:p>
          </p:txBody>
        </p:sp>
        <p:sp>
          <p:nvSpPr>
            <p:cNvPr id="107"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02</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7" name="组合 16"/>
          <p:cNvGrpSpPr/>
          <p:nvPr/>
        </p:nvGrpSpPr>
        <p:grpSpPr>
          <a:xfrm>
            <a:off x="4009872" y="2072900"/>
            <a:ext cx="2054310" cy="1609432"/>
            <a:chOff x="1707938" y="1842870"/>
            <a:chExt cx="2694130" cy="2110694"/>
          </a:xfrm>
        </p:grpSpPr>
        <p:sp>
          <p:nvSpPr>
            <p:cNvPr id="2" name="圆角矩形 1"/>
            <p:cNvSpPr/>
            <p:nvPr/>
          </p:nvSpPr>
          <p:spPr>
            <a:xfrm>
              <a:off x="1707938" y="1842870"/>
              <a:ext cx="2694130" cy="2096085"/>
            </a:xfrm>
            <a:prstGeom prst="roundRect">
              <a:avLst>
                <a:gd name="adj" fmla="val 10530"/>
              </a:avLst>
            </a:prstGeom>
            <a:blipFill dpi="0" rotWithShape="1">
              <a:blip r:embed="rId3" cstate="print">
                <a:extLst>
                  <a:ext uri="{28A0092B-C50C-407E-A947-70E740481C1C}">
                    <a14:useLocalDpi xmlns:a14="http://schemas.microsoft.com/office/drawing/2010/main" val="0"/>
                  </a:ext>
                </a:extLst>
              </a:blip>
              <a:srcRect/>
              <a:stretch>
                <a:fillRect l="-8718" r="-871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任意多边形 128"/>
            <p:cNvSpPr/>
            <p:nvPr/>
          </p:nvSpPr>
          <p:spPr>
            <a:xfrm>
              <a:off x="1707938" y="2890912"/>
              <a:ext cx="2694130" cy="1062652"/>
            </a:xfrm>
            <a:custGeom>
              <a:avLst/>
              <a:gdLst>
                <a:gd name="connsiteX0" fmla="*/ 0 w 2694130"/>
                <a:gd name="connsiteY0" fmla="*/ 0 h 1062652"/>
                <a:gd name="connsiteX1" fmla="*/ 2694130 w 2694130"/>
                <a:gd name="connsiteY1" fmla="*/ 0 h 1062652"/>
                <a:gd name="connsiteX2" fmla="*/ 2694130 w 2694130"/>
                <a:gd name="connsiteY2" fmla="*/ 841934 h 1062652"/>
                <a:gd name="connsiteX3" fmla="*/ 2473412 w 2694130"/>
                <a:gd name="connsiteY3" fmla="*/ 1062652 h 1062652"/>
                <a:gd name="connsiteX4" fmla="*/ 220718 w 2694130"/>
                <a:gd name="connsiteY4" fmla="*/ 1062652 h 1062652"/>
                <a:gd name="connsiteX5" fmla="*/ 0 w 2694130"/>
                <a:gd name="connsiteY5" fmla="*/ 841934 h 10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130" h="1062652">
                  <a:moveTo>
                    <a:pt x="0" y="0"/>
                  </a:moveTo>
                  <a:lnTo>
                    <a:pt x="2694130" y="0"/>
                  </a:lnTo>
                  <a:lnTo>
                    <a:pt x="2694130" y="841934"/>
                  </a:lnTo>
                  <a:cubicBezTo>
                    <a:pt x="2694130" y="963833"/>
                    <a:pt x="2595311" y="1062652"/>
                    <a:pt x="2473412" y="1062652"/>
                  </a:cubicBezTo>
                  <a:lnTo>
                    <a:pt x="220718" y="1062652"/>
                  </a:lnTo>
                  <a:cubicBezTo>
                    <a:pt x="98819" y="1062652"/>
                    <a:pt x="0" y="963833"/>
                    <a:pt x="0" y="841934"/>
                  </a:cubicBezTo>
                  <a:close/>
                </a:path>
              </a:pathLst>
            </a:cu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TextBox 55"/>
            <p:cNvSpPr txBox="1"/>
            <p:nvPr/>
          </p:nvSpPr>
          <p:spPr>
            <a:xfrm>
              <a:off x="1777587" y="3176185"/>
              <a:ext cx="2257189" cy="373348"/>
            </a:xfrm>
            <a:prstGeom prst="rect">
              <a:avLst/>
            </a:prstGeom>
            <a:noFill/>
          </p:spPr>
          <p:txBody>
            <a:bodyPr wrap="square" lIns="68571" tIns="34285" rIns="68571" bIns="34285" rtlCol="0">
              <a:spAutoFit/>
            </a:bodyPr>
            <a:lstStyle/>
            <a:p>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未来工作思路</a:t>
              </a:r>
            </a:p>
          </p:txBody>
        </p:sp>
        <p:sp>
          <p:nvSpPr>
            <p:cNvPr id="130" name="TextBox 55"/>
            <p:cNvSpPr txBox="1"/>
            <p:nvPr/>
          </p:nvSpPr>
          <p:spPr>
            <a:xfrm>
              <a:off x="1769647" y="3516026"/>
              <a:ext cx="2551009" cy="238517"/>
            </a:xfrm>
            <a:prstGeom prst="rect">
              <a:avLst/>
            </a:prstGeom>
            <a:noFill/>
          </p:spPr>
          <p:txBody>
            <a:bodyPr wrap="square" lIns="68571" tIns="34285" rIns="68571" bIns="34285" rtlCol="0">
              <a:spAutoFit/>
            </a:bodyPr>
            <a:lstStyle/>
            <a:p>
              <a:r>
                <a:rPr lang="en-US" altLang="zh-CN"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rPr>
                <a:t>Thoughts on Future Work</a:t>
              </a:r>
              <a:endParaRPr lang="zh-CN" altLang="en-US"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7" name="组合 46"/>
            <p:cNvGrpSpPr/>
            <p:nvPr/>
          </p:nvGrpSpPr>
          <p:grpSpPr>
            <a:xfrm>
              <a:off x="3705544" y="3259726"/>
              <a:ext cx="408485" cy="409146"/>
              <a:chOff x="627601" y="1431025"/>
              <a:chExt cx="981075" cy="982663"/>
            </a:xfrm>
          </p:grpSpPr>
          <p:sp>
            <p:nvSpPr>
              <p:cNvPr id="48" name="Oval 11"/>
              <p:cNvSpPr>
                <a:spLocks noChangeArrowheads="1"/>
              </p:cNvSpPr>
              <p:nvPr/>
            </p:nvSpPr>
            <p:spPr bwMode="auto">
              <a:xfrm>
                <a:off x="627601" y="1431025"/>
                <a:ext cx="981075" cy="982663"/>
              </a:xfrm>
              <a:prstGeom prst="ellipse">
                <a:avLst/>
              </a:prstGeom>
              <a:gradFill>
                <a:gsLst>
                  <a:gs pos="0">
                    <a:srgbClr val="4473C5"/>
                  </a:gs>
                  <a:gs pos="100000">
                    <a:srgbClr val="3762AF"/>
                  </a:gs>
                </a:gsLst>
                <a:lin ang="5400000" scaled="1"/>
              </a:gra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200"/>
              </a:p>
            </p:txBody>
          </p:sp>
          <p:grpSp>
            <p:nvGrpSpPr>
              <p:cNvPr id="49" name="组合 48"/>
              <p:cNvGrpSpPr/>
              <p:nvPr/>
            </p:nvGrpSpPr>
            <p:grpSpPr>
              <a:xfrm>
                <a:off x="933988" y="1645337"/>
                <a:ext cx="368300" cy="554038"/>
                <a:chOff x="1111250" y="1435100"/>
                <a:chExt cx="368300" cy="554038"/>
              </a:xfrm>
            </p:grpSpPr>
            <p:sp>
              <p:nvSpPr>
                <p:cNvPr id="50" name="Freeform 12"/>
                <p:cNvSpPr>
                  <a:spLocks/>
                </p:cNvSpPr>
                <p:nvPr/>
              </p:nvSpPr>
              <p:spPr bwMode="auto">
                <a:xfrm>
                  <a:off x="1208088" y="1849438"/>
                  <a:ext cx="174625" cy="36513"/>
                </a:xfrm>
                <a:custGeom>
                  <a:avLst/>
                  <a:gdLst>
                    <a:gd name="T0" fmla="*/ 432 w 483"/>
                    <a:gd name="T1" fmla="*/ 0 h 102"/>
                    <a:gd name="T2" fmla="*/ 52 w 483"/>
                    <a:gd name="T3" fmla="*/ 0 h 102"/>
                    <a:gd name="T4" fmla="*/ 0 w 483"/>
                    <a:gd name="T5" fmla="*/ 51 h 102"/>
                    <a:gd name="T6" fmla="*/ 52 w 483"/>
                    <a:gd name="T7" fmla="*/ 102 h 102"/>
                    <a:gd name="T8" fmla="*/ 432 w 483"/>
                    <a:gd name="T9" fmla="*/ 102 h 102"/>
                    <a:gd name="T10" fmla="*/ 483 w 483"/>
                    <a:gd name="T11" fmla="*/ 51 h 102"/>
                    <a:gd name="T12" fmla="*/ 432 w 48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483" h="102">
                      <a:moveTo>
                        <a:pt x="432" y="0"/>
                      </a:moveTo>
                      <a:lnTo>
                        <a:pt x="52" y="0"/>
                      </a:lnTo>
                      <a:cubicBezTo>
                        <a:pt x="23" y="0"/>
                        <a:pt x="0" y="23"/>
                        <a:pt x="0" y="51"/>
                      </a:cubicBezTo>
                      <a:cubicBezTo>
                        <a:pt x="0" y="79"/>
                        <a:pt x="23" y="102"/>
                        <a:pt x="52" y="102"/>
                      </a:cubicBezTo>
                      <a:lnTo>
                        <a:pt x="432" y="102"/>
                      </a:lnTo>
                      <a:cubicBezTo>
                        <a:pt x="460" y="102"/>
                        <a:pt x="483" y="79"/>
                        <a:pt x="483" y="51"/>
                      </a:cubicBezTo>
                      <a:cubicBezTo>
                        <a:pt x="483" y="23"/>
                        <a:pt x="460" y="0"/>
                        <a:pt x="43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sp>
              <p:nvSpPr>
                <p:cNvPr id="51" name="Freeform 13"/>
                <p:cNvSpPr>
                  <a:spLocks/>
                </p:cNvSpPr>
                <p:nvPr/>
              </p:nvSpPr>
              <p:spPr bwMode="auto">
                <a:xfrm>
                  <a:off x="1217613" y="1914525"/>
                  <a:ext cx="155575" cy="74613"/>
                </a:xfrm>
                <a:custGeom>
                  <a:avLst/>
                  <a:gdLst>
                    <a:gd name="T0" fmla="*/ 116 w 431"/>
                    <a:gd name="T1" fmla="*/ 123 h 208"/>
                    <a:gd name="T2" fmla="*/ 116 w 431"/>
                    <a:gd name="T3" fmla="*/ 151 h 208"/>
                    <a:gd name="T4" fmla="*/ 173 w 431"/>
                    <a:gd name="T5" fmla="*/ 208 h 208"/>
                    <a:gd name="T6" fmla="*/ 258 w 431"/>
                    <a:gd name="T7" fmla="*/ 208 h 208"/>
                    <a:gd name="T8" fmla="*/ 315 w 431"/>
                    <a:gd name="T9" fmla="*/ 151 h 208"/>
                    <a:gd name="T10" fmla="*/ 315 w 431"/>
                    <a:gd name="T11" fmla="*/ 123 h 208"/>
                    <a:gd name="T12" fmla="*/ 431 w 431"/>
                    <a:gd name="T13" fmla="*/ 0 h 208"/>
                    <a:gd name="T14" fmla="*/ 0 w 431"/>
                    <a:gd name="T15" fmla="*/ 0 h 208"/>
                    <a:gd name="T16" fmla="*/ 116 w 431"/>
                    <a:gd name="T17" fmla="*/ 1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08">
                      <a:moveTo>
                        <a:pt x="116" y="123"/>
                      </a:moveTo>
                      <a:lnTo>
                        <a:pt x="116" y="151"/>
                      </a:lnTo>
                      <a:cubicBezTo>
                        <a:pt x="116" y="183"/>
                        <a:pt x="141" y="208"/>
                        <a:pt x="173" y="208"/>
                      </a:cubicBezTo>
                      <a:lnTo>
                        <a:pt x="258" y="208"/>
                      </a:lnTo>
                      <a:cubicBezTo>
                        <a:pt x="290" y="208"/>
                        <a:pt x="315" y="183"/>
                        <a:pt x="315" y="151"/>
                      </a:cubicBezTo>
                      <a:lnTo>
                        <a:pt x="315" y="123"/>
                      </a:lnTo>
                      <a:cubicBezTo>
                        <a:pt x="380" y="119"/>
                        <a:pt x="431" y="65"/>
                        <a:pt x="431" y="0"/>
                      </a:cubicBezTo>
                      <a:lnTo>
                        <a:pt x="0" y="0"/>
                      </a:lnTo>
                      <a:cubicBezTo>
                        <a:pt x="0" y="65"/>
                        <a:pt x="51" y="119"/>
                        <a:pt x="116"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sp>
              <p:nvSpPr>
                <p:cNvPr id="52" name="Freeform 14"/>
                <p:cNvSpPr>
                  <a:spLocks noEditPoints="1"/>
                </p:cNvSpPr>
                <p:nvPr/>
              </p:nvSpPr>
              <p:spPr bwMode="auto">
                <a:xfrm>
                  <a:off x="1111250" y="1435100"/>
                  <a:ext cx="368300" cy="387350"/>
                </a:xfrm>
                <a:custGeom>
                  <a:avLst/>
                  <a:gdLst>
                    <a:gd name="T0" fmla="*/ 514 w 1027"/>
                    <a:gd name="T1" fmla="*/ 0 h 1076"/>
                    <a:gd name="T2" fmla="*/ 0 w 1027"/>
                    <a:gd name="T3" fmla="*/ 513 h 1076"/>
                    <a:gd name="T4" fmla="*/ 110 w 1027"/>
                    <a:gd name="T5" fmla="*/ 830 h 1076"/>
                    <a:gd name="T6" fmla="*/ 278 w 1027"/>
                    <a:gd name="T7" fmla="*/ 1076 h 1076"/>
                    <a:gd name="T8" fmla="*/ 749 w 1027"/>
                    <a:gd name="T9" fmla="*/ 1076 h 1076"/>
                    <a:gd name="T10" fmla="*/ 917 w 1027"/>
                    <a:gd name="T11" fmla="*/ 830 h 1076"/>
                    <a:gd name="T12" fmla="*/ 1027 w 1027"/>
                    <a:gd name="T13" fmla="*/ 513 h 1076"/>
                    <a:gd name="T14" fmla="*/ 514 w 1027"/>
                    <a:gd name="T15" fmla="*/ 0 h 1076"/>
                    <a:gd name="T16" fmla="*/ 514 w 1027"/>
                    <a:gd name="T17" fmla="*/ 178 h 1076"/>
                    <a:gd name="T18" fmla="*/ 514 w 1027"/>
                    <a:gd name="T19" fmla="*/ 178 h 1076"/>
                    <a:gd name="T20" fmla="*/ 184 w 1027"/>
                    <a:gd name="T21" fmla="*/ 509 h 1076"/>
                    <a:gd name="T22" fmla="*/ 133 w 1027"/>
                    <a:gd name="T23" fmla="*/ 560 h 1076"/>
                    <a:gd name="T24" fmla="*/ 81 w 1027"/>
                    <a:gd name="T25" fmla="*/ 509 h 1076"/>
                    <a:gd name="T26" fmla="*/ 514 w 1027"/>
                    <a:gd name="T27" fmla="*/ 76 h 1076"/>
                    <a:gd name="T28" fmla="*/ 566 w 1027"/>
                    <a:gd name="T29" fmla="*/ 127 h 1076"/>
                    <a:gd name="T30" fmla="*/ 514 w 1027"/>
                    <a:gd name="T31" fmla="*/ 17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7" h="1076">
                      <a:moveTo>
                        <a:pt x="514" y="0"/>
                      </a:moveTo>
                      <a:cubicBezTo>
                        <a:pt x="230" y="0"/>
                        <a:pt x="0" y="230"/>
                        <a:pt x="0" y="513"/>
                      </a:cubicBezTo>
                      <a:cubicBezTo>
                        <a:pt x="0" y="633"/>
                        <a:pt x="41" y="743"/>
                        <a:pt x="110" y="830"/>
                      </a:cubicBezTo>
                      <a:cubicBezTo>
                        <a:pt x="171" y="907"/>
                        <a:pt x="228" y="992"/>
                        <a:pt x="278" y="1076"/>
                      </a:cubicBezTo>
                      <a:lnTo>
                        <a:pt x="749" y="1076"/>
                      </a:lnTo>
                      <a:cubicBezTo>
                        <a:pt x="799" y="991"/>
                        <a:pt x="856" y="908"/>
                        <a:pt x="917" y="830"/>
                      </a:cubicBezTo>
                      <a:cubicBezTo>
                        <a:pt x="986" y="743"/>
                        <a:pt x="1027" y="633"/>
                        <a:pt x="1027" y="513"/>
                      </a:cubicBezTo>
                      <a:cubicBezTo>
                        <a:pt x="1027" y="230"/>
                        <a:pt x="797" y="0"/>
                        <a:pt x="514" y="0"/>
                      </a:cubicBezTo>
                      <a:close/>
                      <a:moveTo>
                        <a:pt x="514" y="178"/>
                      </a:moveTo>
                      <a:lnTo>
                        <a:pt x="514" y="178"/>
                      </a:lnTo>
                      <a:cubicBezTo>
                        <a:pt x="332" y="178"/>
                        <a:pt x="184" y="326"/>
                        <a:pt x="184" y="509"/>
                      </a:cubicBezTo>
                      <a:cubicBezTo>
                        <a:pt x="184" y="537"/>
                        <a:pt x="161" y="560"/>
                        <a:pt x="133" y="560"/>
                      </a:cubicBezTo>
                      <a:cubicBezTo>
                        <a:pt x="104" y="560"/>
                        <a:pt x="81" y="537"/>
                        <a:pt x="81" y="509"/>
                      </a:cubicBezTo>
                      <a:cubicBezTo>
                        <a:pt x="81" y="270"/>
                        <a:pt x="276" y="76"/>
                        <a:pt x="514" y="76"/>
                      </a:cubicBezTo>
                      <a:cubicBezTo>
                        <a:pt x="543" y="76"/>
                        <a:pt x="566" y="99"/>
                        <a:pt x="566" y="127"/>
                      </a:cubicBezTo>
                      <a:cubicBezTo>
                        <a:pt x="566" y="155"/>
                        <a:pt x="543" y="178"/>
                        <a:pt x="514" y="1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grpSp>
        </p:grpSp>
      </p:grpSp>
      <p:sp>
        <p:nvSpPr>
          <p:cNvPr id="53"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总体指导思想</a:t>
            </a:r>
          </a:p>
        </p:txBody>
      </p:sp>
      <p:sp>
        <p:nvSpPr>
          <p:cNvPr id="54"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1529070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250"/>
                            </p:stCondLst>
                            <p:childTnLst>
                              <p:par>
                                <p:cTn id="22" presetID="2" presetClass="entr" presetSubtype="2"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1+#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1+#ppt_w/2"/>
                                          </p:val>
                                        </p:tav>
                                        <p:tav tm="100000">
                                          <p:val>
                                            <p:strVal val="#ppt_x"/>
                                          </p:val>
                                        </p:tav>
                                      </p:tavLst>
                                    </p:anim>
                                    <p:anim calcmode="lin" valueType="num">
                                      <p:cBhvr additive="base">
                                        <p:cTn id="30" dur="500" fill="hold"/>
                                        <p:tgtEl>
                                          <p:spTgt spid="103"/>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2"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fill="hold"/>
                                        <p:tgtEl>
                                          <p:spTgt spid="109"/>
                                        </p:tgtEl>
                                        <p:attrNameLst>
                                          <p:attrName>ppt_x</p:attrName>
                                        </p:attrNameLst>
                                      </p:cBhvr>
                                      <p:tavLst>
                                        <p:tav tm="0">
                                          <p:val>
                                            <p:strVal val="1+#ppt_w/2"/>
                                          </p:val>
                                        </p:tav>
                                        <p:tav tm="100000">
                                          <p:val>
                                            <p:strVal val="#ppt_x"/>
                                          </p:val>
                                        </p:tav>
                                      </p:tavLst>
                                    </p:anim>
                                    <p:anim calcmode="lin" valueType="num">
                                      <p:cBhvr additive="base">
                                        <p:cTn id="35" dur="500" fill="hold"/>
                                        <p:tgtEl>
                                          <p:spTgt spid="109"/>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1+#ppt_w/2"/>
                                          </p:val>
                                        </p:tav>
                                        <p:tav tm="100000">
                                          <p:val>
                                            <p:strVal val="#ppt_x"/>
                                          </p:val>
                                        </p:tav>
                                      </p:tavLst>
                                    </p:anim>
                                    <p:anim calcmode="lin" valueType="num">
                                      <p:cBhvr additive="base">
                                        <p:cTn id="40" dur="500" fill="hold"/>
                                        <p:tgtEl>
                                          <p:spTgt spid="115"/>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2" presetClass="entr" presetSubtype="2" fill="hold"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1+#ppt_w/2"/>
                                          </p:val>
                                        </p:tav>
                                        <p:tav tm="100000">
                                          <p:val>
                                            <p:strVal val="#ppt_x"/>
                                          </p:val>
                                        </p:tav>
                                      </p:tavLst>
                                    </p:anim>
                                    <p:anim calcmode="lin" valueType="num">
                                      <p:cBhvr additive="base">
                                        <p:cTn id="4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17397" y="3072852"/>
            <a:ext cx="6616534" cy="2076661"/>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9066"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队伍</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5" name="圆角矩形 74"/>
          <p:cNvSpPr/>
          <p:nvPr/>
        </p:nvSpPr>
        <p:spPr>
          <a:xfrm>
            <a:off x="5602564"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制度</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6" name="圆角矩形 75"/>
          <p:cNvSpPr/>
          <p:nvPr/>
        </p:nvSpPr>
        <p:spPr>
          <a:xfrm>
            <a:off x="6816062"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成本</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管控</a:t>
            </a:r>
          </a:p>
        </p:txBody>
      </p:sp>
      <p:sp>
        <p:nvSpPr>
          <p:cNvPr id="77" name="圆角矩形 76"/>
          <p:cNvSpPr/>
          <p:nvPr/>
        </p:nvSpPr>
        <p:spPr>
          <a:xfrm>
            <a:off x="8029560"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树立</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标杆</a:t>
            </a:r>
          </a:p>
        </p:txBody>
      </p:sp>
      <p:sp>
        <p:nvSpPr>
          <p:cNvPr id="78" name="圆角矩形 77"/>
          <p:cNvSpPr/>
          <p:nvPr/>
        </p:nvSpPr>
        <p:spPr>
          <a:xfrm>
            <a:off x="9243057"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安全</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管理</a:t>
            </a:r>
          </a:p>
        </p:txBody>
      </p:sp>
      <p:sp>
        <p:nvSpPr>
          <p:cNvPr id="72" name="TextBox 2057"/>
          <p:cNvSpPr txBox="1"/>
          <p:nvPr/>
        </p:nvSpPr>
        <p:spPr>
          <a:xfrm>
            <a:off x="4086376" y="4263611"/>
            <a:ext cx="6056761"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如果我能在此次竞聘中脱颖而出，走上某某岗位，我将紧紧围绕公司的中心工作，在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党务建设、队伍建设、制度建设、安全管理、成本管控</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五个方面来提高工作质量，为公司发展做出积极贡献。</a:t>
            </a:r>
          </a:p>
        </p:txBody>
      </p:sp>
      <p:sp>
        <p:nvSpPr>
          <p:cNvPr id="81" name="TextBox 55"/>
          <p:cNvSpPr txBox="1"/>
          <p:nvPr/>
        </p:nvSpPr>
        <p:spPr>
          <a:xfrm>
            <a:off x="4090417" y="3917557"/>
            <a:ext cx="2843267" cy="315461"/>
          </a:xfrm>
          <a:prstGeom prst="rect">
            <a:avLst/>
          </a:prstGeom>
          <a:noFill/>
        </p:spPr>
        <p:txBody>
          <a:bodyPr wrap="square" lIns="68571" tIns="34285" rIns="68571" bIns="34285" rtlCol="0">
            <a:spAutoFit/>
          </a:bodyPr>
          <a:lstStyle/>
          <a:p>
            <a:r>
              <a:rPr lang="zh-CN" altLang="en-US" sz="16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工作目标 </a:t>
            </a:r>
            <a:r>
              <a:rPr lang="en-US" altLang="zh-CN"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 </a:t>
            </a:r>
            <a:r>
              <a:rPr lang="en-US" altLang="zh-CN"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Working objectives</a:t>
            </a:r>
            <a:endParaRPr lang="zh-CN" altLang="en-US"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825805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0-#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750"/>
                            </p:stCondLst>
                            <p:childTnLst>
                              <p:par>
                                <p:cTn id="39" presetID="16" presetClass="entr" presetSubtype="21"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750"/>
                                        <p:tgtEl>
                                          <p:spTgt spid="81"/>
                                        </p:tgtEl>
                                      </p:cBhvr>
                                    </p:animEffect>
                                    <p:anim calcmode="lin" valueType="num">
                                      <p:cBhvr>
                                        <p:cTn id="45" dur="750" fill="hold"/>
                                        <p:tgtEl>
                                          <p:spTgt spid="81"/>
                                        </p:tgtEl>
                                        <p:attrNameLst>
                                          <p:attrName>ppt_x</p:attrName>
                                        </p:attrNameLst>
                                      </p:cBhvr>
                                      <p:tavLst>
                                        <p:tav tm="0">
                                          <p:val>
                                            <p:strVal val="#ppt_x"/>
                                          </p:val>
                                        </p:tav>
                                        <p:tav tm="100000">
                                          <p:val>
                                            <p:strVal val="#ppt_x"/>
                                          </p:val>
                                        </p:tav>
                                      </p:tavLst>
                                    </p:anim>
                                    <p:anim calcmode="lin" valueType="num">
                                      <p:cBhvr>
                                        <p:cTn id="4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5" grpId="0" animBg="1"/>
      <p:bldP spid="76" grpId="0" animBg="1"/>
      <p:bldP spid="77" grpId="0" animBg="1"/>
      <p:bldP spid="78" grpId="0" animBg="1"/>
      <p:bldP spid="72" grpId="0"/>
      <p:bldP spid="81"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03664" y="2418344"/>
            <a:ext cx="1945777" cy="2827421"/>
            <a:chOff x="1317306" y="2452744"/>
            <a:chExt cx="3157875" cy="3915783"/>
          </a:xfrm>
        </p:grpSpPr>
        <p:sp>
          <p:nvSpPr>
            <p:cNvPr id="7" name="圆角矩形 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圆角矩形 18"/>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措施一</a:t>
              </a:r>
            </a:p>
          </p:txBody>
        </p:sp>
        <p:sp>
          <p:nvSpPr>
            <p:cNvPr id="20" name="TextBox 2057"/>
            <p:cNvSpPr txBox="1"/>
            <p:nvPr/>
          </p:nvSpPr>
          <p:spPr>
            <a:xfrm>
              <a:off x="1483359" y="3940017"/>
              <a:ext cx="2825768" cy="206730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采用多种形式加强员工的教育培训，以生动、高效的形式提高员工的业务水平；</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及是宣传贯彻公司管理理念和要求，引导员工主动克服困难；</a:t>
              </a:r>
            </a:p>
          </p:txBody>
        </p:sp>
        <p:sp>
          <p:nvSpPr>
            <p:cNvPr id="21"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加强队伍建设</a:t>
              </a:r>
            </a:p>
          </p:txBody>
        </p:sp>
      </p:grpSp>
      <p:grpSp>
        <p:nvGrpSpPr>
          <p:cNvPr id="36" name="组合 35"/>
          <p:cNvGrpSpPr/>
          <p:nvPr/>
        </p:nvGrpSpPr>
        <p:grpSpPr>
          <a:xfrm>
            <a:off x="6257513" y="2418344"/>
            <a:ext cx="1945777" cy="2827421"/>
            <a:chOff x="1317306" y="2452744"/>
            <a:chExt cx="3157875" cy="3915783"/>
          </a:xfrm>
        </p:grpSpPr>
        <p:sp>
          <p:nvSpPr>
            <p:cNvPr id="37" name="圆角矩形 3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措施二</a:t>
              </a:r>
            </a:p>
          </p:txBody>
        </p:sp>
        <p:sp>
          <p:nvSpPr>
            <p:cNvPr id="39" name="TextBox 2057"/>
            <p:cNvSpPr txBox="1"/>
            <p:nvPr/>
          </p:nvSpPr>
          <p:spPr>
            <a:xfrm>
              <a:off x="1483359" y="3979625"/>
              <a:ext cx="2825768" cy="204031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对表现优秀的员工进行重点培养和选树，用先进、模范的榜样力量引导员工攻坚克难，争创佳绩，努力营造昂扬向上，团结和谐的工作氛围。</a:t>
              </a:r>
            </a:p>
          </p:txBody>
        </p:sp>
        <p:sp>
          <p:nvSpPr>
            <p:cNvPr id="40" name="TextBox 55"/>
            <p:cNvSpPr txBox="1"/>
            <p:nvPr/>
          </p:nvSpPr>
          <p:spPr>
            <a:xfrm>
              <a:off x="1317306" y="3553667"/>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选树先进典型</a:t>
              </a:r>
            </a:p>
          </p:txBody>
        </p:sp>
      </p:grpSp>
      <p:grpSp>
        <p:nvGrpSpPr>
          <p:cNvPr id="42" name="组合 41"/>
          <p:cNvGrpSpPr/>
          <p:nvPr/>
        </p:nvGrpSpPr>
        <p:grpSpPr>
          <a:xfrm>
            <a:off x="8411363" y="2418344"/>
            <a:ext cx="1945777" cy="2827421"/>
            <a:chOff x="1317306" y="2452744"/>
            <a:chExt cx="3157875" cy="3915783"/>
          </a:xfrm>
        </p:grpSpPr>
        <p:sp>
          <p:nvSpPr>
            <p:cNvPr id="43" name="圆角矩形 42"/>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圆角矩形 43"/>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措施三</a:t>
              </a:r>
            </a:p>
          </p:txBody>
        </p:sp>
        <p:sp>
          <p:nvSpPr>
            <p:cNvPr id="45" name="TextBox 2057"/>
            <p:cNvSpPr txBox="1"/>
            <p:nvPr/>
          </p:nvSpPr>
          <p:spPr>
            <a:xfrm>
              <a:off x="1483359" y="3982208"/>
              <a:ext cx="2825768" cy="1790248"/>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对现有制度进行梳理、及时健全完善，重点完善，绩效考核管理实施细则；</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严格落实各项管理制度，杜绝中队管理出现空挡。</a:t>
              </a:r>
            </a:p>
          </p:txBody>
        </p:sp>
        <p:sp>
          <p:nvSpPr>
            <p:cNvPr id="46" name="TextBox 55"/>
            <p:cNvSpPr txBox="1"/>
            <p:nvPr/>
          </p:nvSpPr>
          <p:spPr>
            <a:xfrm>
              <a:off x="1317306" y="355625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强化制度建设</a:t>
              </a:r>
            </a:p>
          </p:txBody>
        </p:sp>
      </p:grpSp>
      <p:sp>
        <p:nvSpPr>
          <p:cNvPr id="27"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8"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704887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24" name="组合 23"/>
          <p:cNvGrpSpPr/>
          <p:nvPr/>
        </p:nvGrpSpPr>
        <p:grpSpPr>
          <a:xfrm>
            <a:off x="4103664" y="2418344"/>
            <a:ext cx="1945777" cy="2827421"/>
            <a:chOff x="1317306" y="2452744"/>
            <a:chExt cx="3157875" cy="3915783"/>
          </a:xfrm>
        </p:grpSpPr>
        <p:sp>
          <p:nvSpPr>
            <p:cNvPr id="25" name="圆角矩形 24"/>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圆角矩形 25"/>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措施四</a:t>
              </a:r>
            </a:p>
          </p:txBody>
        </p:sp>
        <p:sp>
          <p:nvSpPr>
            <p:cNvPr id="27" name="TextBox 2057"/>
            <p:cNvSpPr txBox="1"/>
            <p:nvPr/>
          </p:nvSpPr>
          <p:spPr>
            <a:xfrm>
              <a:off x="1483359" y="3940017"/>
              <a:ext cx="2825768" cy="231737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认真履行落实一岗双责，切实抓好各项安全要求和管理规范的落实，推行员工排查隐患、带头安全经验分享等激励机制，重点狠抓某某违章，某某危险行业等习惯性行为违章。</a:t>
              </a:r>
            </a:p>
          </p:txBody>
        </p:sp>
        <p:sp>
          <p:nvSpPr>
            <p:cNvPr id="28"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强化安全管理</a:t>
              </a:r>
            </a:p>
          </p:txBody>
        </p:sp>
      </p:grpSp>
      <p:grpSp>
        <p:nvGrpSpPr>
          <p:cNvPr id="30" name="组合 29"/>
          <p:cNvGrpSpPr/>
          <p:nvPr/>
        </p:nvGrpSpPr>
        <p:grpSpPr>
          <a:xfrm>
            <a:off x="6257513" y="2418344"/>
            <a:ext cx="4089645" cy="2827421"/>
            <a:chOff x="1317306" y="2452744"/>
            <a:chExt cx="6637239" cy="3915783"/>
          </a:xfrm>
        </p:grpSpPr>
        <p:sp>
          <p:nvSpPr>
            <p:cNvPr id="31" name="圆角矩形 30"/>
            <p:cNvSpPr/>
            <p:nvPr/>
          </p:nvSpPr>
          <p:spPr>
            <a:xfrm>
              <a:off x="1317306" y="2452744"/>
              <a:ext cx="6637239"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圆角矩形 31"/>
            <p:cNvSpPr/>
            <p:nvPr/>
          </p:nvSpPr>
          <p:spPr>
            <a:xfrm>
              <a:off x="3556030" y="2800366"/>
              <a:ext cx="2159789"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措施五</a:t>
              </a:r>
            </a:p>
          </p:txBody>
        </p:sp>
        <p:sp>
          <p:nvSpPr>
            <p:cNvPr id="34" name="TextBox 2057"/>
            <p:cNvSpPr txBox="1"/>
            <p:nvPr/>
          </p:nvSpPr>
          <p:spPr>
            <a:xfrm>
              <a:off x="1483357" y="3979625"/>
              <a:ext cx="6471187" cy="234437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公司在成管理上坚持以预算为主，并建立了完善的成本预算管理体系，成立了预算管理机构，制定了预算管理办法和监督考核办法，形成了自预算编制、预算执行、</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对能单独下达指标和定量考核的费用一律单独下达指标，如对办公费中的电话费、印刷费根据定额标准和实际工作任务全部单独下达预算指标，而不是笼统地下达成本指标。</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公司在成本定额管理上，采取定额标准和实际情况相结合的方法，不是简单地套用标准死板地下达预算指标。</a:t>
              </a:r>
            </a:p>
          </p:txBody>
        </p:sp>
        <p:sp>
          <p:nvSpPr>
            <p:cNvPr id="35" name="TextBox 55"/>
            <p:cNvSpPr txBox="1"/>
            <p:nvPr/>
          </p:nvSpPr>
          <p:spPr>
            <a:xfrm>
              <a:off x="3140011" y="3480633"/>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加强成本管控</a:t>
              </a:r>
            </a:p>
          </p:txBody>
        </p:sp>
      </p:grpSp>
    </p:spTree>
    <p:extLst>
      <p:ext uri="{BB962C8B-B14F-4D97-AF65-F5344CB8AC3E}">
        <p14:creationId xmlns:p14="http://schemas.microsoft.com/office/powerpoint/2010/main" val="1313306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岗位经历</a:t>
            </a:r>
            <a:endParaRPr lang="en-GB" altLang="zh-CN" sz="4800" b="1" spc="600" dirty="0">
              <a:solidFill>
                <a:schemeClr val="bg1"/>
              </a:solidFill>
              <a:latin typeface="Adobe 黑体 Std R" panose="020B0400000000000000" pitchFamily="34" charset="-122"/>
              <a:ea typeface="Adobe 黑体 Std R" panose="020B0400000000000000" pitchFamily="34" charset="-122"/>
            </a:endParaRPr>
          </a:p>
        </p:txBody>
      </p:sp>
      <p:sp>
        <p:nvSpPr>
          <p:cNvPr id="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个人简历</a:t>
            </a:r>
          </a:p>
        </p:txBody>
      </p:sp>
      <p:sp>
        <p:nvSpPr>
          <p:cNvPr id="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岗位经历</a:t>
            </a:r>
          </a:p>
        </p:txBody>
      </p:sp>
      <p:sp>
        <p:nvSpPr>
          <p:cNvPr id="8"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重要项目经历</a:t>
            </a:r>
          </a:p>
        </p:txBody>
      </p:sp>
      <p:sp>
        <p:nvSpPr>
          <p:cNvPr id="9" name="Freeform 16"/>
          <p:cNvSpPr>
            <a:spLocks/>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16"/>
          <p:cNvSpPr>
            <a:spLocks/>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Freeform 16"/>
          <p:cNvSpPr>
            <a:spLocks/>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01</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14"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15"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20" name="直接连接符 19"/>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803223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4667">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4667">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0000">
                                          <p:cBhvr additive="base">
                                            <p:cTn id="46"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40000">
                                          <p:cBhvr additive="base">
                                            <p:cTn id="5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7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40000">
                                          <p:cBhvr additive="base">
                                            <p:cTn id="64"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7900"/>
                                </p:stCondLst>
                                <p:childTnLst>
                                  <p:par>
                                    <p:cTn id="62" presetID="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6"/>
          <p:cNvSpPr txBox="1"/>
          <p:nvPr/>
        </p:nvSpPr>
        <p:spPr>
          <a:xfrm>
            <a:off x="1536368" y="1936638"/>
            <a:ext cx="2736304" cy="95410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小 结 </a:t>
            </a:r>
            <a:r>
              <a:rPr lang="en-US" altLang="zh-CN" sz="2800" b="1" dirty="0">
                <a:solidFill>
                  <a:schemeClr val="bg1"/>
                </a:solidFill>
                <a:latin typeface="微软雅黑" panose="020B0503020204020204" pitchFamily="34" charset="-122"/>
                <a:ea typeface="微软雅黑" panose="020B0503020204020204" pitchFamily="34" charset="-122"/>
              </a:rPr>
              <a:t>/ </a:t>
            </a:r>
            <a:r>
              <a:rPr lang="en-US" altLang="zh-CN"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SUMMARY</a:t>
            </a:r>
            <a:endParaRPr lang="zh-CN" altLang="en-US"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5" name="矩形 44"/>
          <p:cNvSpPr/>
          <p:nvPr/>
        </p:nvSpPr>
        <p:spPr>
          <a:xfrm>
            <a:off x="4143441" y="1960902"/>
            <a:ext cx="6287938"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137980" b="-114528"/>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43441" y="3605605"/>
            <a:ext cx="6287938" cy="1154162"/>
          </a:xfrm>
          <a:prstGeom prst="rect">
            <a:avLst/>
          </a:prstGeom>
        </p:spPr>
        <p:txBody>
          <a:bodyPr wrap="square">
            <a:spAutoFit/>
          </a:bodyPr>
          <a:lstStyle/>
          <a:p>
            <a:pPr algn="just">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竞聘活动是一次自我反思和提升。</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聘成功，意味着新的责任与信任，不成功则表示还需努力，还需要成长。无论结果如何，我将更进一步加强学习和锻炼，埋头苦干，积极迎接工作中的各项挑战，提高应对复杂问题的能力，更加严格要求自己，为公司的发展做出应有贡献。</a:t>
            </a:r>
          </a:p>
        </p:txBody>
      </p:sp>
      <p:sp>
        <p:nvSpPr>
          <p:cNvPr id="48" name="任意多边形 47"/>
          <p:cNvSpPr/>
          <p:nvPr/>
        </p:nvSpPr>
        <p:spPr>
          <a:xfrm>
            <a:off x="1699446" y="3095572"/>
            <a:ext cx="225607" cy="225607"/>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Rectangle 30"/>
          <p:cNvSpPr>
            <a:spLocks noChangeArrowheads="1"/>
          </p:cNvSpPr>
          <p:nvPr/>
        </p:nvSpPr>
        <p:spPr bwMode="auto">
          <a:xfrm>
            <a:off x="1536368" y="3534821"/>
            <a:ext cx="1773424" cy="12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Tree>
    <p:extLst>
      <p:ext uri="{BB962C8B-B14F-4D97-AF65-F5344CB8AC3E}">
        <p14:creationId xmlns:p14="http://schemas.microsoft.com/office/powerpoint/2010/main" val="409047281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4667">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4667">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srgbClr val="44546B"/>
                  </a:solidFill>
                  <a:effectLst/>
                  <a:uLnTx/>
                  <a:uFillTx/>
                  <a:latin typeface="微软雅黑"/>
                  <a:ea typeface="微软雅黑"/>
                  <a:cs typeface="+mn-cs"/>
                </a:rPr>
                <a:t>竞选岗位：市场经理</a:t>
              </a: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solidFill>
                    <a:srgbClr val="44546B"/>
                  </a:solidFill>
                  <a:latin typeface="微软雅黑"/>
                  <a:ea typeface="微软雅黑"/>
                </a:rPr>
                <a:t>竞选人员：张经理</a:t>
              </a:r>
              <a:endParaRPr kumimoji="0" lang="zh-CN" altLang="en-US" sz="1050" i="0" u="none" strike="noStrike" kern="1200" cap="none" spc="0" normalizeH="0" baseline="0" noProof="0" dirty="0">
                <a:ln>
                  <a:noFill/>
                </a:ln>
                <a:solidFill>
                  <a:srgbClr val="44546B"/>
                </a:solidFill>
                <a:effectLst/>
                <a:uLnTx/>
                <a:uFillTx/>
                <a:latin typeface="微软雅黑"/>
                <a:ea typeface="微软雅黑"/>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a:spLocks/>
          </p:cNvSpPr>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4108817"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谢谢您的观看</a:t>
            </a:r>
          </a:p>
        </p:txBody>
      </p:sp>
    </p:spTree>
    <p:extLst>
      <p:ext uri="{BB962C8B-B14F-4D97-AF65-F5344CB8AC3E}">
        <p14:creationId xmlns:p14="http://schemas.microsoft.com/office/powerpoint/2010/main" val="276441474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667">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667">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个人简历</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 name="矩形 1"/>
          <p:cNvSpPr/>
          <p:nvPr/>
        </p:nvSpPr>
        <p:spPr>
          <a:xfrm>
            <a:off x="4015409" y="3142911"/>
            <a:ext cx="6808304" cy="2102857"/>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
          <p:cNvSpPr txBox="1"/>
          <p:nvPr/>
        </p:nvSpPr>
        <p:spPr>
          <a:xfrm>
            <a:off x="4349516" y="3335678"/>
            <a:ext cx="4049788" cy="1772793"/>
          </a:xfrm>
          <a:prstGeom prst="rect">
            <a:avLst/>
          </a:prstGeom>
          <a:noFill/>
        </p:spPr>
        <p:txBody>
          <a:bodyPr wrap="square" rtlCol="0">
            <a:spAutoFit/>
          </a:bodyPr>
          <a:lstStyle/>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北京大学本科学历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行政管理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籍贯：</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上海</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出生年月：</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月</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政治面貌：</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中共党员</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自我评价：</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在公司工作近十年了，我认真工作，积累了一定的工作经验的同时也对公司的营运非常了解。在领导和同事的关心帮助下出色地完成公司下达的各项工作。</a:t>
            </a:r>
          </a:p>
        </p:txBody>
      </p:sp>
      <p:sp>
        <p:nvSpPr>
          <p:cNvPr id="17" name="TextBox 13"/>
          <p:cNvSpPr txBox="1"/>
          <p:nvPr/>
        </p:nvSpPr>
        <p:spPr>
          <a:xfrm>
            <a:off x="4333886" y="2747559"/>
            <a:ext cx="1854206" cy="369332"/>
          </a:xfrm>
          <a:prstGeom prst="rect">
            <a:avLst/>
          </a:prstGeom>
          <a:noFill/>
        </p:spPr>
        <p:txBody>
          <a:bodyPr wrap="square" rtlCol="0">
            <a:spAutoFit/>
          </a:bodyPr>
          <a:lstStyle/>
          <a:p>
            <a:r>
              <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rPr>
              <a:t>代用名 </a:t>
            </a:r>
            <a:r>
              <a:rPr lang="en-US" altLang="zh-CN" dirty="0">
                <a:solidFill>
                  <a:schemeClr val="tx1">
                    <a:lumMod val="75000"/>
                    <a:lumOff val="25000"/>
                  </a:schemeClr>
                </a:solidFill>
                <a:latin typeface="Adobe 黑体 Std R" panose="020B0400000000000000" pitchFamily="34" charset="-122"/>
                <a:ea typeface="Adobe 黑体 Std R" panose="020B0400000000000000" pitchFamily="34" charset="-122"/>
              </a:rPr>
              <a:t>/ CEO</a:t>
            </a:r>
            <a:endPar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endParaRPr>
          </a:p>
        </p:txBody>
      </p:sp>
      <p:sp>
        <p:nvSpPr>
          <p:cNvPr id="18" name="TextBox 14"/>
          <p:cNvSpPr txBox="1"/>
          <p:nvPr/>
        </p:nvSpPr>
        <p:spPr>
          <a:xfrm>
            <a:off x="5969610" y="2823067"/>
            <a:ext cx="1800200" cy="261610"/>
          </a:xfrm>
          <a:prstGeom prst="rect">
            <a:avLst/>
          </a:prstGeom>
          <a:noFill/>
        </p:spPr>
        <p:txBody>
          <a:bodyPr wrap="square"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现任职位：培训主管</a:t>
            </a:r>
          </a:p>
        </p:txBody>
      </p:sp>
      <p:sp>
        <p:nvSpPr>
          <p:cNvPr id="6" name="矩形 5"/>
          <p:cNvSpPr/>
          <p:nvPr/>
        </p:nvSpPr>
        <p:spPr>
          <a:xfrm>
            <a:off x="8820150" y="2614958"/>
            <a:ext cx="1626673" cy="2141550"/>
          </a:xfrm>
          <a:prstGeom prst="rect">
            <a:avLst/>
          </a:prstGeom>
          <a:blipFill dpi="0" rotWithShape="1">
            <a:blip r:embed="rId3" cstate="print">
              <a:extLst>
                <a:ext uri="{28A0092B-C50C-407E-A947-70E740481C1C}">
                  <a14:useLocalDpi xmlns:a14="http://schemas.microsoft.com/office/drawing/2010/main" val="0"/>
                </a:ext>
              </a:extLst>
            </a:blip>
            <a:srcRect/>
            <a:stretch>
              <a:fillRect t="-6969" b="-6969"/>
            </a:stretch>
          </a:blipFill>
          <a:ln w="19050">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1434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25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175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2250"/>
                            </p:stCondLst>
                            <p:childTnLst>
                              <p:par>
                                <p:cTn id="33" presetID="1" presetClass="entr" presetSubtype="0" fill="hold" grpId="0" nodeType="afterEffect">
                                  <p:stCondLst>
                                    <p:cond delay="0"/>
                                  </p:stCondLst>
                                  <p:iterate type="lt">
                                    <p:tmAbs val="5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6" grpId="0"/>
      <p:bldP spid="17" grpId="0"/>
      <p:bldP spid="1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t="-9409" b="-9409"/>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72234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86729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2445" y="2556378"/>
            <a:ext cx="1077530" cy="1077528"/>
            <a:chOff x="4730675" y="2772869"/>
            <a:chExt cx="1077530" cy="1077528"/>
          </a:xfrm>
          <a:effectLst>
            <a:outerShdw blurRad="127000" dist="38100" dir="2700000" algn="tl" rotWithShape="0">
              <a:prstClr val="black">
                <a:alpha val="25000"/>
              </a:prstClr>
            </a:outerShdw>
          </a:effectLst>
        </p:grpSpPr>
        <p:sp>
          <p:nvSpPr>
            <p:cNvPr id="45" name="Oval 7"/>
            <p:cNvSpPr>
              <a:spLocks noChangeArrowheads="1"/>
            </p:cNvSpPr>
            <p:nvPr/>
          </p:nvSpPr>
          <p:spPr bwMode="auto">
            <a:xfrm>
              <a:off x="4731163"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48" name="弧形 47"/>
            <p:cNvSpPr/>
            <p:nvPr/>
          </p:nvSpPr>
          <p:spPr>
            <a:xfrm>
              <a:off x="4730675" y="2772869"/>
              <a:ext cx="1077530" cy="1077528"/>
            </a:xfrm>
            <a:prstGeom prst="arc">
              <a:avLst>
                <a:gd name="adj1" fmla="val 16200000"/>
                <a:gd name="adj2" fmla="val 5426680"/>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sp>
          <p:nvSpPr>
            <p:cNvPr id="49" name="TextBox 26"/>
            <p:cNvSpPr txBox="1"/>
            <p:nvPr/>
          </p:nvSpPr>
          <p:spPr>
            <a:xfrm>
              <a:off x="481483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5</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grpSp>
      <p:grpSp>
        <p:nvGrpSpPr>
          <p:cNvPr id="3" name="组合 2"/>
          <p:cNvGrpSpPr/>
          <p:nvPr/>
        </p:nvGrpSpPr>
        <p:grpSpPr>
          <a:xfrm>
            <a:off x="6648749" y="2556378"/>
            <a:ext cx="1077835" cy="1077528"/>
            <a:chOff x="6418910" y="2772869"/>
            <a:chExt cx="1077835" cy="1077528"/>
          </a:xfrm>
          <a:effectLst>
            <a:outerShdw blurRad="127000" dist="38100" dir="2700000" algn="tl" rotWithShape="0">
              <a:prstClr val="black">
                <a:alpha val="25000"/>
              </a:prstClr>
            </a:outerShdw>
          </a:effectLst>
        </p:grpSpPr>
        <p:sp>
          <p:nvSpPr>
            <p:cNvPr id="46" name="Oval 8"/>
            <p:cNvSpPr>
              <a:spLocks noChangeArrowheads="1"/>
            </p:cNvSpPr>
            <p:nvPr/>
          </p:nvSpPr>
          <p:spPr bwMode="auto">
            <a:xfrm>
              <a:off x="6418910"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50" name="TextBox 27"/>
            <p:cNvSpPr txBox="1"/>
            <p:nvPr/>
          </p:nvSpPr>
          <p:spPr>
            <a:xfrm>
              <a:off x="6502577"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2</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2" name="弧形 51"/>
            <p:cNvSpPr/>
            <p:nvPr/>
          </p:nvSpPr>
          <p:spPr>
            <a:xfrm>
              <a:off x="6419215" y="2772869"/>
              <a:ext cx="1077530" cy="1077528"/>
            </a:xfrm>
            <a:prstGeom prst="arc">
              <a:avLst>
                <a:gd name="adj1" fmla="val 16200000"/>
                <a:gd name="adj2" fmla="val 20595416"/>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8685113" y="2556378"/>
            <a:ext cx="1077834" cy="1077528"/>
            <a:chOff x="8584441" y="2772869"/>
            <a:chExt cx="1077834" cy="1077528"/>
          </a:xfrm>
          <a:effectLst>
            <a:outerShdw blurRad="127000" dist="38100" dir="2700000" algn="tl" rotWithShape="0">
              <a:prstClr val="black">
                <a:alpha val="25000"/>
              </a:prstClr>
            </a:outerShdw>
          </a:effectLst>
        </p:grpSpPr>
        <p:sp>
          <p:nvSpPr>
            <p:cNvPr id="47" name="Oval 9"/>
            <p:cNvSpPr>
              <a:spLocks noChangeArrowheads="1"/>
            </p:cNvSpPr>
            <p:nvPr/>
          </p:nvSpPr>
          <p:spPr bwMode="auto">
            <a:xfrm>
              <a:off x="8585723"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51" name="TextBox 28"/>
            <p:cNvSpPr txBox="1"/>
            <p:nvPr/>
          </p:nvSpPr>
          <p:spPr>
            <a:xfrm>
              <a:off x="866939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3</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3" name="弧形 52"/>
            <p:cNvSpPr/>
            <p:nvPr/>
          </p:nvSpPr>
          <p:spPr>
            <a:xfrm>
              <a:off x="8584441" y="2772869"/>
              <a:ext cx="1077530" cy="1077528"/>
            </a:xfrm>
            <a:prstGeom prst="arc">
              <a:avLst>
                <a:gd name="adj1" fmla="val 16200000"/>
                <a:gd name="adj2" fmla="val 1553094"/>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sp>
        <p:nvSpPr>
          <p:cNvPr id="54" name="TextBox 31"/>
          <p:cNvSpPr txBox="1"/>
          <p:nvPr/>
        </p:nvSpPr>
        <p:spPr>
          <a:xfrm>
            <a:off x="4652445"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财务管理</a:t>
            </a:r>
          </a:p>
        </p:txBody>
      </p:sp>
      <p:sp>
        <p:nvSpPr>
          <p:cNvPr id="55" name="TextBox 32"/>
          <p:cNvSpPr txBox="1"/>
          <p:nvPr/>
        </p:nvSpPr>
        <p:spPr>
          <a:xfrm>
            <a:off x="4341718"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关于资产的购置（投资），资本的融通（筹资）和经营中现金流量（营运资金），以及利润分配的管理</a:t>
            </a:r>
          </a:p>
        </p:txBody>
      </p:sp>
      <p:sp>
        <p:nvSpPr>
          <p:cNvPr id="56" name="TextBox 33"/>
          <p:cNvSpPr txBox="1"/>
          <p:nvPr/>
        </p:nvSpPr>
        <p:spPr>
          <a:xfrm>
            <a:off x="6648749"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培训专员</a:t>
            </a:r>
          </a:p>
        </p:txBody>
      </p:sp>
      <p:sp>
        <p:nvSpPr>
          <p:cNvPr id="57" name="TextBox 34"/>
          <p:cNvSpPr txBox="1"/>
          <p:nvPr/>
        </p:nvSpPr>
        <p:spPr>
          <a:xfrm>
            <a:off x="6338022"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负责管理员工培训档案，协助拟定培训与发展计划，联系各类培训机构，组织各类培训并编写评估报告</a:t>
            </a:r>
          </a:p>
        </p:txBody>
      </p:sp>
      <p:sp>
        <p:nvSpPr>
          <p:cNvPr id="58" name="TextBox 37"/>
          <p:cNvSpPr txBox="1"/>
          <p:nvPr/>
        </p:nvSpPr>
        <p:spPr>
          <a:xfrm>
            <a:off x="8685113"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行政管理</a:t>
            </a:r>
          </a:p>
        </p:txBody>
      </p:sp>
      <p:sp>
        <p:nvSpPr>
          <p:cNvPr id="59" name="TextBox 38"/>
          <p:cNvSpPr txBox="1"/>
          <p:nvPr/>
        </p:nvSpPr>
        <p:spPr>
          <a:xfrm>
            <a:off x="8374386" y="4290339"/>
            <a:ext cx="1763526" cy="830997"/>
          </a:xfrm>
          <a:prstGeom prst="rect">
            <a:avLst/>
          </a:prstGeom>
          <a:noFill/>
        </p:spPr>
        <p:txBody>
          <a:bodyPr wrap="square" rtlCol="0">
            <a:spAutoFit/>
          </a:bodyPr>
          <a:lstStyle>
            <a:defPPr>
              <a:defRPr lang="zh-CN"/>
            </a:defPPr>
            <a:lvl1pPr>
              <a:lnSpc>
                <a:spcPct val="120000"/>
              </a:lnSpc>
              <a:defRPr sz="1000">
                <a:solidFill>
                  <a:schemeClr val="accent3"/>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50000"/>
                    <a:lumOff val="50000"/>
                  </a:schemeClr>
                </a:solidFill>
              </a:rPr>
              <a:t>既确定管理内容的目标和决定如何达到这些目标。采取具体措施，调动和协调各级行政管理人员按要求</a:t>
            </a:r>
          </a:p>
        </p:txBody>
      </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从业经验</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2905912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25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childTnLst>
                          </p:cTn>
                        </p:par>
                        <p:par>
                          <p:cTn id="37" fill="hold">
                            <p:stCondLst>
                              <p:cond delay="2750"/>
                            </p:stCondLst>
                            <p:childTnLst>
                              <p:par>
                                <p:cTn id="38" presetID="14"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childTnLst>
                          </p:cTn>
                        </p:par>
                        <p:par>
                          <p:cTn id="41" fill="hold">
                            <p:stCondLst>
                              <p:cond delay="3250"/>
                            </p:stCondLst>
                            <p:childTnLst>
                              <p:par>
                                <p:cTn id="42" presetID="16" presetClass="entr" presetSubtype="21"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3750"/>
                            </p:stCondLst>
                            <p:childTnLst>
                              <p:par>
                                <p:cTn id="46" presetID="14" presetClass="entr" presetSubtype="1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4250"/>
                            </p:stCondLst>
                            <p:childTnLst>
                              <p:par>
                                <p:cTn id="50" presetID="16" presetClass="entr" presetSubtype="2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par>
                          <p:cTn id="53" fill="hold">
                            <p:stCondLst>
                              <p:cond delay="4750"/>
                            </p:stCondLst>
                            <p:childTnLst>
                              <p:par>
                                <p:cTn id="54" presetID="14" presetClass="entr" presetSubtype="1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4"/>
          <p:cNvSpPr txBox="1"/>
          <p:nvPr/>
        </p:nvSpPr>
        <p:spPr>
          <a:xfrm>
            <a:off x="3944087" y="2804469"/>
            <a:ext cx="6392609" cy="459485"/>
          </a:xfrm>
          <a:prstGeom prst="rect">
            <a:avLst/>
          </a:prstGeom>
          <a:noFill/>
        </p:spPr>
        <p:txBody>
          <a:bodyPr wrap="square" rtlCol="0">
            <a:spAutoFit/>
          </a:bodyPr>
          <a:lstStyle/>
          <a:p>
            <a:pPr algn="just">
              <a:lnSpc>
                <a:spcPct val="125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重点项目简要概述文字说明解释及简要细节描述性文字说明列举工作的主要内容及成绩列举工作的主要内容及成绩列举工作的主要内容及成绩列举工作主要内容及成绩的主要内容及成绩列举</a:t>
            </a:r>
          </a:p>
        </p:txBody>
      </p:sp>
      <p:sp>
        <p:nvSpPr>
          <p:cNvPr id="29" name="TextBox 19"/>
          <p:cNvSpPr txBox="1"/>
          <p:nvPr/>
        </p:nvSpPr>
        <p:spPr>
          <a:xfrm>
            <a:off x="3944087" y="2389937"/>
            <a:ext cx="4444138" cy="387798"/>
          </a:xfrm>
          <a:prstGeom prst="rect">
            <a:avLst/>
          </a:prstGeom>
          <a:noFill/>
        </p:spPr>
        <p:txBody>
          <a:bodyPr wrap="square" rtlCol="0">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重点项目概述 </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rPr>
              <a:t>WORK ITEMS</a:t>
            </a:r>
            <a:endParaRPr lang="zh-CN" altLang="en-US"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6" name="组合 5"/>
          <p:cNvGrpSpPr/>
          <p:nvPr/>
        </p:nvGrpSpPr>
        <p:grpSpPr>
          <a:xfrm>
            <a:off x="3928096" y="3510637"/>
            <a:ext cx="2016849" cy="1876373"/>
            <a:chOff x="1039817" y="3574471"/>
            <a:chExt cx="3213193" cy="2989389"/>
          </a:xfrm>
          <a:effectLst>
            <a:outerShdw blurRad="127000" dist="38100" dir="2700000" algn="tl" rotWithShape="0">
              <a:prstClr val="black">
                <a:alpha val="25000"/>
              </a:prstClr>
            </a:outerShdw>
          </a:effectLst>
        </p:grpSpPr>
        <p:sp>
          <p:nvSpPr>
            <p:cNvPr id="3" name="圆角矩形 2"/>
            <p:cNvSpPr/>
            <p:nvPr/>
          </p:nvSpPr>
          <p:spPr>
            <a:xfrm>
              <a:off x="1180808" y="3574471"/>
              <a:ext cx="2937163" cy="2989389"/>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3" cstate="print">
                <a:extLst>
                  <a:ext uri="{28A0092B-C50C-407E-A947-70E740481C1C}">
                    <a14:useLocalDpi xmlns:a14="http://schemas.microsoft.com/office/drawing/2010/main" val="0"/>
                  </a:ext>
                </a:extLst>
              </a:blip>
              <a:srcRect/>
              <a:stretch>
                <a:fillRect t="-30585" b="-571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25"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33" name="任意多边形 32"/>
            <p:cNvSpPr/>
            <p:nvPr/>
          </p:nvSpPr>
          <p:spPr>
            <a:xfrm>
              <a:off x="1312870"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项目一</a:t>
              </a:r>
            </a:p>
          </p:txBody>
        </p:sp>
      </p:grpSp>
      <p:grpSp>
        <p:nvGrpSpPr>
          <p:cNvPr id="37" name="组合 36"/>
          <p:cNvGrpSpPr/>
          <p:nvPr/>
        </p:nvGrpSpPr>
        <p:grpSpPr>
          <a:xfrm>
            <a:off x="6163372" y="3510636"/>
            <a:ext cx="2016849" cy="1876374"/>
            <a:chOff x="1039817" y="3574471"/>
            <a:chExt cx="3213193" cy="2989391"/>
          </a:xfrm>
          <a:effectLst>
            <a:outerShdw blurRad="127000" dist="38100" dir="2700000" algn="tl" rotWithShape="0">
              <a:prstClr val="black">
                <a:alpha val="25000"/>
              </a:prstClr>
            </a:outerShdw>
          </a:effectLst>
        </p:grpSpPr>
        <p:sp>
          <p:nvSpPr>
            <p:cNvPr id="38" name="圆角矩形 37"/>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4" cstate="print">
                <a:extLst>
                  <a:ext uri="{28A0092B-C50C-407E-A947-70E740481C1C}">
                    <a14:useLocalDpi xmlns:a14="http://schemas.microsoft.com/office/drawing/2010/main" val="0"/>
                  </a:ext>
                </a:extLst>
              </a:blip>
              <a:srcRect/>
              <a:stretch>
                <a:fillRect t="-43868" b="-438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41"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42" name="任意多边形 41"/>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项目二</a:t>
              </a:r>
            </a:p>
          </p:txBody>
        </p:sp>
      </p:grpSp>
      <p:grpSp>
        <p:nvGrpSpPr>
          <p:cNvPr id="44" name="组合 43"/>
          <p:cNvGrpSpPr/>
          <p:nvPr/>
        </p:nvGrpSpPr>
        <p:grpSpPr>
          <a:xfrm>
            <a:off x="8398649" y="3510636"/>
            <a:ext cx="2016849" cy="1876374"/>
            <a:chOff x="1039817" y="3574471"/>
            <a:chExt cx="3213193" cy="2989391"/>
          </a:xfrm>
          <a:effectLst>
            <a:outerShdw blurRad="127000" dist="38100" dir="2700000" algn="tl" rotWithShape="0">
              <a:prstClr val="black">
                <a:alpha val="25000"/>
              </a:prstClr>
            </a:outerShdw>
          </a:effectLst>
        </p:grpSpPr>
        <p:sp>
          <p:nvSpPr>
            <p:cNvPr id="60" name="圆角矩形 59"/>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5" cstate="print">
                <a:extLst>
                  <a:ext uri="{28A0092B-C50C-407E-A947-70E740481C1C}">
                    <a14:useLocalDpi xmlns:a14="http://schemas.microsoft.com/office/drawing/2010/main" val="0"/>
                  </a:ext>
                </a:extLst>
              </a:blip>
              <a:srcRect/>
              <a:stretch>
                <a:fillRect t="-57113" b="-57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63"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a:t>
              </a:r>
            </a:p>
          </p:txBody>
        </p:sp>
        <p:sp>
          <p:nvSpPr>
            <p:cNvPr id="64" name="任意多边形 63"/>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项目三</a:t>
              </a:r>
            </a:p>
          </p:txBody>
        </p:sp>
      </p:grpSp>
      <p:sp>
        <p:nvSpPr>
          <p:cNvPr id="3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重点项目展示</a:t>
            </a:r>
          </a:p>
        </p:txBody>
      </p:sp>
      <p:sp>
        <p:nvSpPr>
          <p:cNvPr id="3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2263281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anim calcmode="lin" valueType="num">
                                      <p:cBhvr>
                                        <p:cTn id="13" dur="750" fill="hold"/>
                                        <p:tgtEl>
                                          <p:spTgt spid="35"/>
                                        </p:tgtEl>
                                        <p:attrNameLst>
                                          <p:attrName>ppt_x</p:attrName>
                                        </p:attrNameLst>
                                      </p:cBhvr>
                                      <p:tavLst>
                                        <p:tav tm="0">
                                          <p:val>
                                            <p:strVal val="#ppt_x"/>
                                          </p:val>
                                        </p:tav>
                                        <p:tav tm="100000">
                                          <p:val>
                                            <p:strVal val="#ppt_x"/>
                                          </p:val>
                                        </p:tav>
                                      </p:tavLst>
                                    </p:anim>
                                    <p:anim calcmode="lin" valueType="num">
                                      <p:cBhvr>
                                        <p:cTn id="14" dur="75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175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par>
                          <p:cTn id="33" fill="hold">
                            <p:stCondLst>
                              <p:cond delay="2750"/>
                            </p:stCondLst>
                            <p:childTnLst>
                              <p:par>
                                <p:cTn id="34" presetID="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工作成效</a:t>
            </a:r>
          </a:p>
        </p:txBody>
      </p:sp>
      <p:sp>
        <p:nvSpPr>
          <p:cNvPr id="2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奖项荣誉</a:t>
            </a:r>
          </a:p>
        </p:txBody>
      </p:sp>
      <p:sp>
        <p:nvSpPr>
          <p:cNvPr id="2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工作成效</a:t>
            </a:r>
          </a:p>
        </p:txBody>
      </p:sp>
      <p:sp>
        <p:nvSpPr>
          <p:cNvPr id="32"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思想成长情况</a:t>
            </a:r>
          </a:p>
        </p:txBody>
      </p:sp>
      <p:sp>
        <p:nvSpPr>
          <p:cNvPr id="33" name="Freeform 16"/>
          <p:cNvSpPr>
            <a:spLocks/>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16"/>
          <p:cNvSpPr>
            <a:spLocks/>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02</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7"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8"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9" name="直接连接符 38"/>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71611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4667">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4667">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0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7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14:bounceEnd="40000">
                                          <p:cBhvr additive="base">
                                            <p:cTn id="6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79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2807</Words>
  <Application>Microsoft Office PowerPoint</Application>
  <PresentationFormat>宽屏</PresentationFormat>
  <Paragraphs>331</Paragraphs>
  <Slides>31</Slides>
  <Notes>31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Adobe 黑体 Std R</vt:lpstr>
      <vt:lpstr>微软雅黑</vt:lpstr>
      <vt:lpstr>造字工房力黑（非商用）常规体</vt:lpstr>
      <vt:lpstr>Agency FB</vt:lpstr>
      <vt:lpstr>Aparajita</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78</cp:revision>
  <dcterms:created xsi:type="dcterms:W3CDTF">2019-09-11T02:06:44Z</dcterms:created>
  <dcterms:modified xsi:type="dcterms:W3CDTF">2021-01-05T16:04:03Z</dcterms:modified>
</cp:coreProperties>
</file>