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8" r:id="rId2"/>
    <p:sldId id="260" r:id="rId3"/>
    <p:sldId id="280" r:id="rId4"/>
    <p:sldId id="286" r:id="rId5"/>
    <p:sldId id="281" r:id="rId6"/>
    <p:sldId id="270" r:id="rId7"/>
    <p:sldId id="289" r:id="rId8"/>
    <p:sldId id="285" r:id="rId9"/>
    <p:sldId id="275" r:id="rId10"/>
    <p:sldId id="284" r:id="rId11"/>
    <p:sldId id="290" r:id="rId12"/>
    <p:sldId id="283" r:id="rId13"/>
    <p:sldId id="292" r:id="rId14"/>
    <p:sldId id="278" r:id="rId15"/>
  </p:sldIdLst>
  <p:sldSz cx="12192000" cy="6858000"/>
  <p:notesSz cx="6858000" cy="9144000"/>
  <p:embeddedFontLst>
    <p:embeddedFont>
      <p:font typeface="方正兰亭刊黑_GBK" panose="02000000000000000000" pitchFamily="2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</p:embeddedFontLst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7333">
          <p15:clr>
            <a:srgbClr val="A4A3A4"/>
          </p15:clr>
        </p15:guide>
        <p15:guide id="3" pos="3137">
          <p15:clr>
            <a:srgbClr val="A4A3A4"/>
          </p15:clr>
        </p15:guide>
        <p15:guide id="4" pos="3840">
          <p15:clr>
            <a:srgbClr val="A4A3A4"/>
          </p15:clr>
        </p15:guide>
        <p15:guide id="5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0D0"/>
    <a:srgbClr val="A1BFCF"/>
    <a:srgbClr val="947D70"/>
    <a:srgbClr val="0C161F"/>
    <a:srgbClr val="273C47"/>
    <a:srgbClr val="283D49"/>
    <a:srgbClr val="203440"/>
    <a:srgbClr val="183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37"/>
        <p:guide pos="7333"/>
        <p:guide pos="3137"/>
        <p:guide pos="3840"/>
        <p:guide pos="3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938C446-5441-492F-8950-9381EBFCBB87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EA8118F-2ECE-4FF3-9885-A1BE8156265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04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04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F78CCE-46D6-45CA-94E0-3FEB216B1261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8118F-2ECE-4FF3-9885-A1BE8156265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3D7C6-756F-4B48-A0BC-DC7CD285AD0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87ABE-03DD-410A-8AC0-2EC88E9923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5D40-7437-4975-9C00-7DB74683F634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B7F6F-9620-44AB-A9A7-72E11BE6CB7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B34D-C167-4E19-8C70-32EFD2482E1F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45D93-3093-4856-847D-EAB08E8FE3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201F9-730A-4EF2-995E-B868F31FB44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C9747-E9D3-4D6F-8090-1903A1EBA4B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1D19C-9052-4B77-93E2-E380A0FF124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97591-7E03-4E63-A107-388E34CDD6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57EE-26EA-4D17-A7F0-D44AE1EB620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A8743-632B-4043-BFFA-FCE42CD5F7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613B5-61B5-4537-95A1-A25C73D2DF12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7407B-495E-46DE-B794-22AD7CD41D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C5999-9E77-403E-BA87-EB28200E6DB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7DFAC-84FF-4F40-AF0E-2AFF644119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5FC5-C28A-4136-BD89-10CDA070AE1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4C784-2A7B-431E-923B-5C0F118CB0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E7AE5-474B-475A-8B1B-03B8073F993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1D159-5D87-4344-913A-F6A37B0FFCD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F25F-B0C7-4C85-AC3D-05E097D9C031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35E1F-87B0-4787-8B5E-9DF9927EE8F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0B3437A-B8DB-4575-AE68-082286D79B89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7D00458-E751-484C-AB0D-9BAD5EFABB4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图片 1"/>
          <p:cNvPicPr>
            <a:picLocks noChangeAspect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矩形 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39" name="组合 2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9" name="矩形 8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63" name="文本框 10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4341" name="组合 6"/>
          <p:cNvGrpSpPr/>
          <p:nvPr/>
        </p:nvGrpSpPr>
        <p:grpSpPr bwMode="auto">
          <a:xfrm>
            <a:off x="6472238" y="2878138"/>
            <a:ext cx="238125" cy="1111250"/>
            <a:chOff x="6335921" y="2823262"/>
            <a:chExt cx="237302" cy="1111639"/>
          </a:xfrm>
        </p:grpSpPr>
        <p:pic>
          <p:nvPicPr>
            <p:cNvPr id="14359" name="图片 3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335921" y="3767911"/>
              <a:ext cx="237302" cy="166990"/>
            </a:xfrm>
            <a:prstGeom prst="rect">
              <a:avLst/>
            </a:prstGeom>
            <a:solidFill>
              <a:srgbClr val="283D4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4360" name="图片 3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35921" y="2823262"/>
              <a:ext cx="237302" cy="2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1" name="图片 3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35921" y="3295586"/>
              <a:ext cx="237302" cy="237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342" name="组合 7"/>
          <p:cNvGrpSpPr/>
          <p:nvPr/>
        </p:nvGrpSpPr>
        <p:grpSpPr bwMode="auto">
          <a:xfrm>
            <a:off x="6721475" y="2846388"/>
            <a:ext cx="3913188" cy="1244600"/>
            <a:chOff x="6721105" y="2791205"/>
            <a:chExt cx="3913644" cy="1244812"/>
          </a:xfrm>
        </p:grpSpPr>
        <p:sp>
          <p:nvSpPr>
            <p:cNvPr id="14356" name="文本框 53"/>
            <p:cNvSpPr txBox="1">
              <a:spLocks noChangeArrowheads="1"/>
            </p:cNvSpPr>
            <p:nvPr/>
          </p:nvSpPr>
          <p:spPr bwMode="auto">
            <a:xfrm>
              <a:off x="6721105" y="3666685"/>
              <a:ext cx="389999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1308888999@qq.com</a:t>
              </a:r>
              <a:endParaRPr lang="zh-CN" alt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357" name="文本框 54"/>
            <p:cNvSpPr txBox="1">
              <a:spLocks noChangeArrowheads="1"/>
            </p:cNvSpPr>
            <p:nvPr/>
          </p:nvSpPr>
          <p:spPr bwMode="auto">
            <a:xfrm>
              <a:off x="6734754" y="2791205"/>
              <a:ext cx="3899995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en-US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男</a:t>
              </a:r>
            </a:p>
          </p:txBody>
        </p:sp>
        <p:sp>
          <p:nvSpPr>
            <p:cNvPr id="14358" name="文本框 49"/>
            <p:cNvSpPr txBox="1">
              <a:spLocks noChangeArrowheads="1"/>
            </p:cNvSpPr>
            <p:nvPr/>
          </p:nvSpPr>
          <p:spPr bwMode="auto">
            <a:xfrm>
              <a:off x="6721105" y="3208864"/>
              <a:ext cx="3899995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1308888999</a:t>
              </a:r>
              <a:endParaRPr lang="zh-CN" altLang="en-US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4343" name="组合 16"/>
          <p:cNvGrpSpPr/>
          <p:nvPr/>
        </p:nvGrpSpPr>
        <p:grpSpPr bwMode="auto">
          <a:xfrm>
            <a:off x="2906713" y="2922588"/>
            <a:ext cx="2901950" cy="1012825"/>
            <a:chOff x="2906115" y="2922829"/>
            <a:chExt cx="2902807" cy="1012342"/>
          </a:xfrm>
        </p:grpSpPr>
        <p:sp>
          <p:nvSpPr>
            <p:cNvPr id="46" name="对角圆角矩形 45"/>
            <p:cNvSpPr/>
            <p:nvPr/>
          </p:nvSpPr>
          <p:spPr>
            <a:xfrm>
              <a:off x="3014097" y="2922829"/>
              <a:ext cx="2686843" cy="1012342"/>
            </a:xfrm>
            <a:prstGeom prst="round2DiagRect">
              <a:avLst>
                <a:gd name="adj1" fmla="val 24098"/>
                <a:gd name="adj2" fmla="val 0"/>
              </a:avLst>
            </a:prstGeom>
            <a:solidFill>
              <a:srgbClr val="183445">
                <a:alpha val="8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2906115" y="3198922"/>
              <a:ext cx="2902807" cy="30655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400" spc="3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我是</a:t>
              </a:r>
              <a:r>
                <a:rPr lang="en-US" altLang="zh-CN" sz="1400" spc="3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xiazaii</a:t>
              </a:r>
              <a:endParaRPr lang="zh-CN" altLang="en-US" sz="14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</p:grpSp>
      <p:cxnSp>
        <p:nvCxnSpPr>
          <p:cNvPr id="56" name="直接连接符 55"/>
          <p:cNvCxnSpPr/>
          <p:nvPr/>
        </p:nvCxnSpPr>
        <p:spPr>
          <a:xfrm>
            <a:off x="6096000" y="2852738"/>
            <a:ext cx="0" cy="1152525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45" name="组合 4"/>
          <p:cNvGrpSpPr/>
          <p:nvPr/>
        </p:nvGrpSpPr>
        <p:grpSpPr bwMode="auto">
          <a:xfrm>
            <a:off x="0" y="1222375"/>
            <a:ext cx="12192000" cy="307975"/>
            <a:chOff x="0" y="1223022"/>
            <a:chExt cx="12192000" cy="307778"/>
          </a:xfrm>
        </p:grpSpPr>
        <p:sp>
          <p:nvSpPr>
            <p:cNvPr id="10" name="矩形 9"/>
            <p:cNvSpPr/>
            <p:nvPr/>
          </p:nvSpPr>
          <p:spPr>
            <a:xfrm>
              <a:off x="0" y="1226195"/>
              <a:ext cx="12192000" cy="301432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347" name="文本框 67"/>
            <p:cNvSpPr txBox="1">
              <a:spLocks noChangeArrowheads="1"/>
            </p:cNvSpPr>
            <p:nvPr/>
          </p:nvSpPr>
          <p:spPr bwMode="auto">
            <a:xfrm>
              <a:off x="475643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Adaptability</a:t>
              </a:r>
              <a:endParaRPr lang="zh-CN" altLang="en-US" sz="16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348" name="文本框 68"/>
            <p:cNvSpPr txBox="1">
              <a:spLocks noChangeArrowheads="1"/>
            </p:cNvSpPr>
            <p:nvPr/>
          </p:nvSpPr>
          <p:spPr bwMode="auto">
            <a:xfrm>
              <a:off x="4820623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Self-control</a:t>
              </a:r>
              <a:endParaRPr lang="zh-CN" altLang="en-US" sz="1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349" name="文本框 69"/>
            <p:cNvSpPr txBox="1">
              <a:spLocks noChangeArrowheads="1"/>
            </p:cNvSpPr>
            <p:nvPr/>
          </p:nvSpPr>
          <p:spPr bwMode="auto">
            <a:xfrm>
              <a:off x="3714769" y="1223023"/>
              <a:ext cx="121217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Passion</a:t>
              </a:r>
              <a:endParaRPr lang="zh-CN" altLang="en-US" sz="1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350" name="文本框 70"/>
            <p:cNvSpPr txBox="1">
              <a:spLocks noChangeArrowheads="1"/>
            </p:cNvSpPr>
            <p:nvPr/>
          </p:nvSpPr>
          <p:spPr bwMode="auto">
            <a:xfrm>
              <a:off x="1985356" y="1223022"/>
              <a:ext cx="175260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400">
                  <a:solidFill>
                    <a:schemeClr val="bg1"/>
                  </a:solidFill>
                  <a:latin typeface="Trebuchet MS" panose="020B0603020202020204" pitchFamily="34" charset="0"/>
                </a:rPr>
                <a:t> Responsibility</a:t>
              </a:r>
              <a:endParaRPr lang="zh-CN" altLang="en-US" sz="1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1828800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506788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4640263" y="1289654"/>
              <a:ext cx="0" cy="174513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79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4606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607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608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609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4610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4580" name="组合 375"/>
          <p:cNvGrpSpPr/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597" name="组合 361"/>
            <p:cNvGrpSpPr/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24586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595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88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  <a:endParaRPr lang="zh-CN" altLang="en-US" sz="200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591" name="组合 63"/>
          <p:cNvGrpSpPr/>
          <p:nvPr/>
        </p:nvGrpSpPr>
        <p:grpSpPr bwMode="auto">
          <a:xfrm>
            <a:off x="7380288" y="5003800"/>
            <a:ext cx="346075" cy="346075"/>
            <a:chOff x="3751331" y="5139506"/>
            <a:chExt cx="345937" cy="345937"/>
          </a:xfrm>
        </p:grpSpPr>
        <p:sp>
          <p:nvSpPr>
            <p:cNvPr id="24592" name="Freeform 5"/>
            <p:cNvSpPr/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0"/>
            <a:ext cx="123285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2" name="组合 10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12" name="矩形 11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624" name="文本框 12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4" name="文本框 14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  <a:endParaRPr lang="zh-CN" altLang="en-US" sz="200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07" name="组合 18"/>
          <p:cNvGrpSpPr/>
          <p:nvPr/>
        </p:nvGrpSpPr>
        <p:grpSpPr bwMode="auto">
          <a:xfrm>
            <a:off x="550863" y="1760538"/>
            <a:ext cx="3638550" cy="307975"/>
            <a:chOff x="550863" y="1759959"/>
            <a:chExt cx="3639000" cy="307777"/>
          </a:xfrm>
        </p:grpSpPr>
        <p:sp>
          <p:nvSpPr>
            <p:cNvPr id="25621" name="文本框 19"/>
            <p:cNvSpPr txBox="1">
              <a:spLocks noChangeArrowheads="1"/>
            </p:cNvSpPr>
            <p:nvPr/>
          </p:nvSpPr>
          <p:spPr bwMode="auto">
            <a:xfrm>
              <a:off x="674321" y="1759959"/>
              <a:ext cx="351554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良好的适应能力与学习能力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50863" y="1858321"/>
              <a:ext cx="141304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08" name="组合 21"/>
          <p:cNvGrpSpPr/>
          <p:nvPr/>
        </p:nvGrpSpPr>
        <p:grpSpPr bwMode="auto">
          <a:xfrm>
            <a:off x="550863" y="2413000"/>
            <a:ext cx="8027987" cy="307975"/>
            <a:chOff x="550863" y="2412931"/>
            <a:chExt cx="8028043" cy="307777"/>
          </a:xfrm>
        </p:grpSpPr>
        <p:sp>
          <p:nvSpPr>
            <p:cNvPr id="25619" name="文本框 22"/>
            <p:cNvSpPr txBox="1">
              <a:spLocks noChangeArrowheads="1"/>
            </p:cNvSpPr>
            <p:nvPr/>
          </p:nvSpPr>
          <p:spPr bwMode="auto">
            <a:xfrm>
              <a:off x="673253" y="2412931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注重细节、承担责任且主动影响他人</a:t>
              </a:r>
              <a:endParaRPr lang="en-US" altLang="zh-CN" sz="14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50863" y="2501774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09" name="组合 24"/>
          <p:cNvGrpSpPr/>
          <p:nvPr/>
        </p:nvGrpSpPr>
        <p:grpSpPr bwMode="auto">
          <a:xfrm>
            <a:off x="550863" y="2703513"/>
            <a:ext cx="2806700" cy="307975"/>
            <a:chOff x="550863" y="2703933"/>
            <a:chExt cx="2807191" cy="307777"/>
          </a:xfrm>
        </p:grpSpPr>
        <p:sp>
          <p:nvSpPr>
            <p:cNvPr id="25617" name="文本框 25"/>
            <p:cNvSpPr txBox="1">
              <a:spLocks noChangeArrowheads="1"/>
            </p:cNvSpPr>
            <p:nvPr/>
          </p:nvSpPr>
          <p:spPr bwMode="auto">
            <a:xfrm>
              <a:off x="674321" y="2703933"/>
              <a:ext cx="268373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积极、热情</a:t>
              </a:r>
              <a:r>
                <a:rPr lang="zh-CN" altLang="en-US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、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服从工作安排</a:t>
              </a:r>
              <a:endParaRPr lang="en-US" altLang="zh-CN" sz="14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550863" y="2802295"/>
              <a:ext cx="141312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10" name="组合 27"/>
          <p:cNvGrpSpPr/>
          <p:nvPr/>
        </p:nvGrpSpPr>
        <p:grpSpPr bwMode="auto">
          <a:xfrm>
            <a:off x="550863" y="3035300"/>
            <a:ext cx="8027987" cy="307975"/>
            <a:chOff x="550863" y="3035466"/>
            <a:chExt cx="8028043" cy="307777"/>
          </a:xfrm>
        </p:grpSpPr>
        <p:sp>
          <p:nvSpPr>
            <p:cNvPr id="25615" name="文本框 28"/>
            <p:cNvSpPr txBox="1">
              <a:spLocks noChangeArrowheads="1"/>
            </p:cNvSpPr>
            <p:nvPr/>
          </p:nvSpPr>
          <p:spPr bwMode="auto">
            <a:xfrm>
              <a:off x="673253" y="3035466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坦率、正直、自我控制与合作精神</a:t>
              </a:r>
              <a:endParaRPr lang="en-US" altLang="zh-CN" sz="14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550863" y="3106858"/>
              <a:ext cx="141288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5611" name="组合 30"/>
          <p:cNvGrpSpPr/>
          <p:nvPr/>
        </p:nvGrpSpPr>
        <p:grpSpPr bwMode="auto">
          <a:xfrm>
            <a:off x="550863" y="2063750"/>
            <a:ext cx="8027987" cy="307975"/>
            <a:chOff x="550863" y="2064200"/>
            <a:chExt cx="8028043" cy="307777"/>
          </a:xfrm>
        </p:grpSpPr>
        <p:sp>
          <p:nvSpPr>
            <p:cNvPr id="25613" name="文本框 31"/>
            <p:cNvSpPr txBox="1">
              <a:spLocks noChangeArrowheads="1"/>
            </p:cNvSpPr>
            <p:nvPr/>
          </p:nvSpPr>
          <p:spPr bwMode="auto">
            <a:xfrm>
              <a:off x="673253" y="2064200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良好的时间管理技巧及跟进意识</a:t>
              </a:r>
            </a:p>
          </p:txBody>
        </p:sp>
        <p:sp>
          <p:nvSpPr>
            <p:cNvPr id="33" name="椭圆 32"/>
            <p:cNvSpPr/>
            <p:nvPr/>
          </p:nvSpPr>
          <p:spPr>
            <a:xfrm>
              <a:off x="550863" y="2162562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36" name="矩形 35"/>
          <p:cNvSpPr/>
          <p:nvPr/>
        </p:nvSpPr>
        <p:spPr>
          <a:xfrm>
            <a:off x="-47625" y="6318250"/>
            <a:ext cx="122682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7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6654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655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656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657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6658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6628" name="组合 375"/>
          <p:cNvGrpSpPr/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645" name="组合 361"/>
            <p:cNvGrpSpPr/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26634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6643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36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  <a:endParaRPr lang="zh-CN" altLang="en-US" sz="200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39" name="组合 66"/>
          <p:cNvGrpSpPr/>
          <p:nvPr/>
        </p:nvGrpSpPr>
        <p:grpSpPr bwMode="auto">
          <a:xfrm>
            <a:off x="8823325" y="5003800"/>
            <a:ext cx="346075" cy="346075"/>
            <a:chOff x="3751331" y="5139506"/>
            <a:chExt cx="345937" cy="345937"/>
          </a:xfrm>
        </p:grpSpPr>
        <p:sp>
          <p:nvSpPr>
            <p:cNvPr id="26640" name="Freeform 5"/>
            <p:cNvSpPr/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椭圆 68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03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-28575" y="-1588"/>
            <a:ext cx="12220575" cy="6858001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7651" name="组合 3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658" name="文本框 5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  <a:endParaRPr lang="zh-CN" altLang="en-US" sz="200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1"/>
          <p:cNvPicPr>
            <a:picLocks noChangeAspect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直接连接符 55"/>
          <p:cNvCxnSpPr/>
          <p:nvPr/>
        </p:nvCxnSpPr>
        <p:spPr>
          <a:xfrm>
            <a:off x="6096000" y="2852738"/>
            <a:ext cx="0" cy="1152525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6475413" y="3106738"/>
            <a:ext cx="23415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spc="3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</a:rPr>
              <a:t>T</a:t>
            </a:r>
            <a:r>
              <a:rPr lang="en-US" altLang="zh-CN" spc="300" dirty="0">
                <a:solidFill>
                  <a:schemeClr val="bg1"/>
                </a:solidFill>
                <a:latin typeface="Trebuchet MS" panose="020B0603020202020204" pitchFamily="34" charset="0"/>
                <a:ea typeface="+mn-ea"/>
              </a:rPr>
              <a:t>HANKS</a:t>
            </a:r>
          </a:p>
        </p:txBody>
      </p:sp>
      <p:grpSp>
        <p:nvGrpSpPr>
          <p:cNvPr id="28676" name="组合 26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28" name="矩形 27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8682" name="文本框 28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322263" y="1204913"/>
            <a:ext cx="320198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期望成为您的合作伙伴</a:t>
            </a:r>
            <a:endParaRPr lang="zh-CN" altLang="en-US" sz="32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672013" y="2989263"/>
            <a:ext cx="881062" cy="879475"/>
          </a:xfrm>
          <a:prstGeom prst="ellipse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3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5388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89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90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91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392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364" name="组合 375"/>
          <p:cNvGrpSpPr/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379" name="组合 361"/>
            <p:cNvGrpSpPr/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15370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7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371" name="组合 2"/>
          <p:cNvGrpSpPr/>
          <p:nvPr/>
        </p:nvGrpSpPr>
        <p:grpSpPr bwMode="auto">
          <a:xfrm>
            <a:off x="0" y="1195388"/>
            <a:ext cx="12192000" cy="369887"/>
            <a:chOff x="0" y="1223020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57893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373" name="文本框 46"/>
            <p:cNvSpPr txBox="1">
              <a:spLocks noChangeArrowheads="1"/>
            </p:cNvSpPr>
            <p:nvPr/>
          </p:nvSpPr>
          <p:spPr bwMode="auto">
            <a:xfrm>
              <a:off x="283820" y="1223020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目录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319712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319712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87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6414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415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416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417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6418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6388" name="组合 375"/>
          <p:cNvGrpSpPr/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05" name="组合 361"/>
            <p:cNvGrpSpPr/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16394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403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0" y="1230313"/>
            <a:ext cx="12192000" cy="300037"/>
          </a:xfrm>
          <a:prstGeom prst="rect">
            <a:avLst/>
          </a:prstGeom>
          <a:solidFill>
            <a:srgbClr val="1834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96" name="文本框 46"/>
          <p:cNvSpPr txBox="1">
            <a:spLocks noChangeArrowheads="1"/>
          </p:cNvSpPr>
          <p:nvPr/>
        </p:nvSpPr>
        <p:spPr bwMode="auto">
          <a:xfrm>
            <a:off x="284163" y="1195388"/>
            <a:ext cx="17526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 </a:t>
            </a:r>
            <a:r>
              <a:rPr lang="zh-CN" altLang="en-US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  <a:endParaRPr lang="zh-CN" altLang="en-US" sz="200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51" name="直接连接符 50"/>
          <p:cNvCxnSpPr/>
          <p:nvPr/>
        </p:nvCxnSpPr>
        <p:spPr>
          <a:xfrm>
            <a:off x="573088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>
            <a:off x="1746250" y="1292225"/>
            <a:ext cx="0" cy="176213"/>
          </a:xfrm>
          <a:prstGeom prst="line">
            <a:avLst/>
          </a:prstGeom>
          <a:ln w="12700"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99" name="组合 32"/>
          <p:cNvGrpSpPr/>
          <p:nvPr/>
        </p:nvGrpSpPr>
        <p:grpSpPr bwMode="auto">
          <a:xfrm>
            <a:off x="3046413" y="5003800"/>
            <a:ext cx="346075" cy="346075"/>
            <a:chOff x="3751331" y="5139506"/>
            <a:chExt cx="345937" cy="345937"/>
          </a:xfrm>
        </p:grpSpPr>
        <p:sp>
          <p:nvSpPr>
            <p:cNvPr id="16400" name="Freeform 5"/>
            <p:cNvSpPr/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椭圆 34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3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7411" name="组合 3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5" name="矩形 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5" name="文本框 5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7412" name="组合 7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9" name="矩形 8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431" name="文本框 9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教育记录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11" name="直接连接符 1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矩形 12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4" name="文本框 14"/>
          <p:cNvSpPr txBox="1">
            <a:spLocks noChangeArrowheads="1"/>
          </p:cNvSpPr>
          <p:nvPr/>
        </p:nvSpPr>
        <p:spPr bwMode="auto">
          <a:xfrm>
            <a:off x="3005138" y="2763838"/>
            <a:ext cx="17827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Trebuchet MS" panose="020B0603020202020204" pitchFamily="34" charset="0"/>
              </a:rPr>
              <a:t>2008.09</a:t>
            </a:r>
            <a:endParaRPr lang="zh-CN" altLang="en-US" sz="1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40836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313372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460057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6038850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74660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4600575" y="4086225"/>
            <a:ext cx="141288" cy="141288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>
            <a:off x="486251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283325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3" name="文本框 23"/>
          <p:cNvSpPr txBox="1">
            <a:spLocks noChangeArrowheads="1"/>
          </p:cNvSpPr>
          <p:nvPr/>
        </p:nvSpPr>
        <p:spPr bwMode="auto">
          <a:xfrm>
            <a:off x="4476750" y="2763838"/>
            <a:ext cx="178276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US" altLang="zh-CN" sz="1600">
                <a:solidFill>
                  <a:schemeClr val="bg1"/>
                </a:solidFill>
                <a:latin typeface="Trebuchet MS" panose="020B0603020202020204" pitchFamily="34" charset="0"/>
              </a:rPr>
              <a:t>2012.07</a:t>
            </a:r>
            <a:endParaRPr lang="zh-CN" altLang="en-US" sz="1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903788" y="3973513"/>
            <a:ext cx="79057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CTMI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大学旅游与服务学院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072188" y="2763838"/>
            <a:ext cx="14986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酒店管理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 rot="16200000">
            <a:off x="4141787" y="3648076"/>
            <a:ext cx="1044575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/>
          <p:cNvSpPr/>
          <p:nvPr/>
        </p:nvSpPr>
        <p:spPr>
          <a:xfrm>
            <a:off x="4600575" y="516096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rot="16200000">
            <a:off x="4141787" y="4722813"/>
            <a:ext cx="1044575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4903788" y="5048250"/>
            <a:ext cx="7905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注 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35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18461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462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463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464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8465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344" name="直接连接符 343"/>
          <p:cNvCxnSpPr/>
          <p:nvPr/>
        </p:nvCxnSpPr>
        <p:spPr>
          <a:xfrm>
            <a:off x="340836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4" name="椭圆 353"/>
          <p:cNvSpPr/>
          <p:nvPr/>
        </p:nvSpPr>
        <p:spPr>
          <a:xfrm>
            <a:off x="313372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7" name="椭圆 356"/>
          <p:cNvSpPr/>
          <p:nvPr/>
        </p:nvSpPr>
        <p:spPr>
          <a:xfrm>
            <a:off x="4600575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" name="椭圆 357"/>
          <p:cNvSpPr/>
          <p:nvPr/>
        </p:nvSpPr>
        <p:spPr>
          <a:xfrm>
            <a:off x="6038850" y="3071813"/>
            <a:ext cx="141288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9" name="椭圆 358"/>
          <p:cNvSpPr/>
          <p:nvPr/>
        </p:nvSpPr>
        <p:spPr>
          <a:xfrm>
            <a:off x="74660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0" name="椭圆 359"/>
          <p:cNvSpPr/>
          <p:nvPr/>
        </p:nvSpPr>
        <p:spPr>
          <a:xfrm>
            <a:off x="8913813" y="3071813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365" name="直接连接符 364"/>
          <p:cNvCxnSpPr/>
          <p:nvPr/>
        </p:nvCxnSpPr>
        <p:spPr>
          <a:xfrm>
            <a:off x="4862513" y="3143250"/>
            <a:ext cx="1042987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接连接符 365"/>
          <p:cNvCxnSpPr/>
          <p:nvPr/>
        </p:nvCxnSpPr>
        <p:spPr>
          <a:xfrm>
            <a:off x="6283325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7" name="直接连接符 366"/>
          <p:cNvCxnSpPr/>
          <p:nvPr/>
        </p:nvCxnSpPr>
        <p:spPr>
          <a:xfrm>
            <a:off x="7727950" y="3143250"/>
            <a:ext cx="1042988" cy="0"/>
          </a:xfrm>
          <a:prstGeom prst="line">
            <a:avLst/>
          </a:prstGeom>
          <a:ln>
            <a:solidFill>
              <a:srgbClr val="A1B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18450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60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8451" name="组合 1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456" name="文本框 46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52" name="组合 72"/>
          <p:cNvGrpSpPr/>
          <p:nvPr/>
        </p:nvGrpSpPr>
        <p:grpSpPr bwMode="auto">
          <a:xfrm>
            <a:off x="4497388" y="5003800"/>
            <a:ext cx="344487" cy="346075"/>
            <a:chOff x="3751331" y="5139506"/>
            <a:chExt cx="345937" cy="345937"/>
          </a:xfrm>
        </p:grpSpPr>
        <p:sp>
          <p:nvSpPr>
            <p:cNvPr id="18453" name="Freeform 5"/>
            <p:cNvSpPr/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椭圆 74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3" y="0"/>
            <a:ext cx="121793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9459" name="组合 33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35" name="矩形 34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5" name="文本框 36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9460" name="组合 40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2" name="矩形 41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471" name="文本框 42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矩形 4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62" name="文本框 31"/>
          <p:cNvSpPr txBox="1">
            <a:spLocks noChangeArrowheads="1"/>
          </p:cNvSpPr>
          <p:nvPr/>
        </p:nvSpPr>
        <p:spPr bwMode="auto">
          <a:xfrm>
            <a:off x="674688" y="1746250"/>
            <a:ext cx="227647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600">
                <a:solidFill>
                  <a:schemeClr val="bg1"/>
                </a:solidFill>
                <a:latin typeface="Trebuchet MS" panose="020B0603020202020204" pitchFamily="34" charset="0"/>
              </a:rPr>
              <a:t>2013.05 to 2014.05</a:t>
            </a:r>
            <a:endParaRPr lang="zh-CN" altLang="en-US" sz="160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73100" y="2051050"/>
            <a:ext cx="79057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WESTIN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集团</a:t>
            </a:r>
            <a:r>
              <a:rPr lang="en-US" altLang="zh-CN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WESTIN</a:t>
            </a: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酒店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73100" y="2398713"/>
            <a:ext cx="79057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部门高级主管</a:t>
            </a:r>
            <a:endParaRPr lang="zh-CN" altLang="en-US" sz="28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3100" y="5605463"/>
            <a:ext cx="790575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这是一家豪华五星级酒店</a:t>
            </a:r>
            <a:endParaRPr lang="zh-CN" altLang="en-US" sz="20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550863" y="18573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550863" y="2501900"/>
            <a:ext cx="141287" cy="141288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550863" y="21621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0" name="椭圆 49"/>
          <p:cNvSpPr/>
          <p:nvPr/>
        </p:nvSpPr>
        <p:spPr>
          <a:xfrm>
            <a:off x="550863" y="5672138"/>
            <a:ext cx="141287" cy="141287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组合 2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23" name="文本框 4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1507" name="组合 5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7" name="矩形 6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519" name="文本框 7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工作记录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矩形 10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1510" name="组合 21"/>
          <p:cNvGrpSpPr/>
          <p:nvPr/>
        </p:nvGrpSpPr>
        <p:grpSpPr bwMode="auto">
          <a:xfrm>
            <a:off x="550863" y="1746250"/>
            <a:ext cx="8027987" cy="992188"/>
            <a:chOff x="550863" y="1746311"/>
            <a:chExt cx="8028043" cy="991526"/>
          </a:xfrm>
        </p:grpSpPr>
        <p:sp>
          <p:nvSpPr>
            <p:cNvPr id="21512" name="文本框 12"/>
            <p:cNvSpPr txBox="1">
              <a:spLocks noChangeArrowheads="1"/>
            </p:cNvSpPr>
            <p:nvPr/>
          </p:nvSpPr>
          <p:spPr bwMode="auto">
            <a:xfrm>
              <a:off x="674322" y="1746311"/>
              <a:ext cx="2276080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 sz="1600">
                  <a:solidFill>
                    <a:schemeClr val="bg1"/>
                  </a:solidFill>
                  <a:latin typeface="Trebuchet MS" panose="020B0603020202020204" pitchFamily="34" charset="0"/>
                </a:rPr>
                <a:t>2014.05 to 2016.02</a:t>
              </a:r>
              <a:endParaRPr lang="zh-CN" altLang="en-US" sz="16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73101" y="2050908"/>
              <a:ext cx="7905805" cy="337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spc="300" dirty="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WESTIN</a:t>
              </a: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公司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73101" y="2399925"/>
              <a:ext cx="7905805" cy="3379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spc="300" dirty="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产品主管</a:t>
              </a:r>
              <a:endParaRPr lang="zh-CN" altLang="en-US" sz="28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550863" y="1857362"/>
              <a:ext cx="141288" cy="142780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550863" y="2501457"/>
              <a:ext cx="141288" cy="141194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550863" y="2161958"/>
              <a:ext cx="141288" cy="142780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0" name="椭圆 19"/>
          <p:cNvSpPr/>
          <p:nvPr/>
        </p:nvSpPr>
        <p:spPr>
          <a:xfrm>
            <a:off x="550863" y="5672138"/>
            <a:ext cx="141287" cy="141287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1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317"/>
          <p:cNvPicPr>
            <a:picLocks noChangeAspect="1"/>
          </p:cNvPicPr>
          <p:nvPr/>
        </p:nvPicPr>
        <p:blipFill>
          <a:blip r:embed="rId2"/>
          <a:srcRect l="3369" t="8043" r="3514" b="8275"/>
          <a:stretch>
            <a:fillRect/>
          </a:stretch>
        </p:blipFill>
        <p:spPr bwMode="auto">
          <a:xfrm>
            <a:off x="-19050" y="-19050"/>
            <a:ext cx="12211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31" name="组合 3"/>
          <p:cNvGrpSpPr/>
          <p:nvPr/>
        </p:nvGrpSpPr>
        <p:grpSpPr bwMode="auto">
          <a:xfrm>
            <a:off x="2936875" y="2465388"/>
            <a:ext cx="6315075" cy="461962"/>
            <a:chOff x="2937365" y="2261382"/>
            <a:chExt cx="6313935" cy="461665"/>
          </a:xfrm>
        </p:grpSpPr>
        <p:sp>
          <p:nvSpPr>
            <p:cNvPr id="22559" name="文本框 344"/>
            <p:cNvSpPr txBox="1">
              <a:spLocks noChangeArrowheads="1"/>
            </p:cNvSpPr>
            <p:nvPr/>
          </p:nvSpPr>
          <p:spPr bwMode="auto">
            <a:xfrm>
              <a:off x="2937365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60" name="文本框 345"/>
            <p:cNvSpPr txBox="1">
              <a:spLocks noChangeArrowheads="1"/>
            </p:cNvSpPr>
            <p:nvPr/>
          </p:nvSpPr>
          <p:spPr bwMode="auto">
            <a:xfrm>
              <a:off x="4404156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61" name="文本框 346"/>
            <p:cNvSpPr txBox="1">
              <a:spLocks noChangeArrowheads="1"/>
            </p:cNvSpPr>
            <p:nvPr/>
          </p:nvSpPr>
          <p:spPr bwMode="auto">
            <a:xfrm>
              <a:off x="584260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62" name="文本框 347"/>
            <p:cNvSpPr txBox="1">
              <a:spLocks noChangeArrowheads="1"/>
            </p:cNvSpPr>
            <p:nvPr/>
          </p:nvSpPr>
          <p:spPr bwMode="auto">
            <a:xfrm>
              <a:off x="7269842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4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563" name="文本框 350"/>
            <p:cNvSpPr txBox="1">
              <a:spLocks noChangeArrowheads="1"/>
            </p:cNvSpPr>
            <p:nvPr/>
          </p:nvSpPr>
          <p:spPr bwMode="auto">
            <a:xfrm>
              <a:off x="8717208" y="2261382"/>
              <a:ext cx="534092" cy="4616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>
                  <a:solidFill>
                    <a:schemeClr val="bg1"/>
                  </a:solidFill>
                  <a:latin typeface="Trebuchet MS" panose="020B0603020202020204" pitchFamily="34" charset="0"/>
                </a:rPr>
                <a:t>5</a:t>
              </a:r>
              <a:endParaRPr lang="zh-CN" altLang="en-US" sz="240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2532" name="组合 375"/>
          <p:cNvGrpSpPr/>
          <p:nvPr/>
        </p:nvGrpSpPr>
        <p:grpSpPr bwMode="auto">
          <a:xfrm>
            <a:off x="3133725" y="3071813"/>
            <a:ext cx="5921375" cy="142875"/>
            <a:chOff x="3133467" y="3072306"/>
            <a:chExt cx="5921732" cy="141889"/>
          </a:xfrm>
        </p:grpSpPr>
        <p:cxnSp>
          <p:nvCxnSpPr>
            <p:cNvPr id="344" name="直接连接符 343"/>
            <p:cNvCxnSpPr/>
            <p:nvPr/>
          </p:nvCxnSpPr>
          <p:spPr>
            <a:xfrm>
              <a:off x="3408122" y="3143250"/>
              <a:ext cx="1044638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50" name="组合 361"/>
            <p:cNvGrpSpPr/>
            <p:nvPr/>
          </p:nvGrpSpPr>
          <p:grpSpPr bwMode="auto">
            <a:xfrm>
              <a:off x="3133467" y="3072306"/>
              <a:ext cx="5921732" cy="141889"/>
              <a:chOff x="3133467" y="3681855"/>
              <a:chExt cx="5921732" cy="141889"/>
            </a:xfrm>
          </p:grpSpPr>
          <p:sp>
            <p:nvSpPr>
              <p:cNvPr id="354" name="椭圆 353"/>
              <p:cNvSpPr/>
              <p:nvPr/>
            </p:nvSpPr>
            <p:spPr>
              <a:xfrm>
                <a:off x="31334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7" name="椭圆 356"/>
              <p:cNvSpPr/>
              <p:nvPr/>
            </p:nvSpPr>
            <p:spPr>
              <a:xfrm>
                <a:off x="4600405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8" name="椭圆 357"/>
              <p:cNvSpPr/>
              <p:nvPr/>
            </p:nvSpPr>
            <p:spPr>
              <a:xfrm>
                <a:off x="6038767" y="3681855"/>
                <a:ext cx="141297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59" name="椭圆 358"/>
              <p:cNvSpPr/>
              <p:nvPr/>
            </p:nvSpPr>
            <p:spPr>
              <a:xfrm>
                <a:off x="7466016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60" name="椭圆 359"/>
              <p:cNvSpPr/>
              <p:nvPr/>
            </p:nvSpPr>
            <p:spPr>
              <a:xfrm>
                <a:off x="8913903" y="3681855"/>
                <a:ext cx="141296" cy="141889"/>
              </a:xfrm>
              <a:prstGeom prst="ellipse">
                <a:avLst/>
              </a:prstGeom>
              <a:solidFill>
                <a:srgbClr val="A1B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cxnSp>
          <p:nvCxnSpPr>
            <p:cNvPr id="365" name="直接连接符 364"/>
            <p:cNvCxnSpPr/>
            <p:nvPr/>
          </p:nvCxnSpPr>
          <p:spPr>
            <a:xfrm>
              <a:off x="4862359" y="3143250"/>
              <a:ext cx="1043050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直接连接符 365"/>
            <p:cNvCxnSpPr/>
            <p:nvPr/>
          </p:nvCxnSpPr>
          <p:spPr>
            <a:xfrm>
              <a:off x="6283257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直接连接符 366"/>
            <p:cNvCxnSpPr/>
            <p:nvPr/>
          </p:nvCxnSpPr>
          <p:spPr>
            <a:xfrm>
              <a:off x="7727969" y="3143250"/>
              <a:ext cx="1043051" cy="0"/>
            </a:xfrm>
            <a:prstGeom prst="line">
              <a:avLst/>
            </a:prstGeom>
            <a:ln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8" name="文本框 367"/>
          <p:cNvSpPr txBox="1"/>
          <p:nvPr/>
        </p:nvSpPr>
        <p:spPr>
          <a:xfrm>
            <a:off x="2967038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教育记录</a:t>
            </a:r>
          </a:p>
        </p:txBody>
      </p:sp>
      <p:sp>
        <p:nvSpPr>
          <p:cNvPr id="369" name="文本框 368"/>
          <p:cNvSpPr txBox="1"/>
          <p:nvPr/>
        </p:nvSpPr>
        <p:spPr>
          <a:xfrm>
            <a:off x="4416425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工作</a:t>
            </a:r>
            <a:endParaRPr lang="en-US" altLang="zh-CN" sz="1700" spc="300" dirty="0">
              <a:solidFill>
                <a:schemeClr val="bg1"/>
              </a:solidFill>
              <a:latin typeface="方正兰亭刊黑_GBK" panose="02000000000000000000" charset="-122"/>
              <a:ea typeface="方正兰亭刊黑_GBK" panose="02000000000000000000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记录</a:t>
            </a:r>
          </a:p>
        </p:txBody>
      </p:sp>
      <p:sp>
        <p:nvSpPr>
          <p:cNvPr id="370" name="文本框 369"/>
          <p:cNvSpPr txBox="1"/>
          <p:nvPr/>
        </p:nvSpPr>
        <p:spPr>
          <a:xfrm>
            <a:off x="5868988" y="3414713"/>
            <a:ext cx="504825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技能获奖</a:t>
            </a:r>
          </a:p>
        </p:txBody>
      </p:sp>
      <p:sp>
        <p:nvSpPr>
          <p:cNvPr id="371" name="文本框 370"/>
          <p:cNvSpPr txBox="1"/>
          <p:nvPr/>
        </p:nvSpPr>
        <p:spPr>
          <a:xfrm>
            <a:off x="7300913" y="3414713"/>
            <a:ext cx="506412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自我描述</a:t>
            </a:r>
          </a:p>
        </p:txBody>
      </p:sp>
      <p:sp>
        <p:nvSpPr>
          <p:cNvPr id="372" name="文本框 371"/>
          <p:cNvSpPr txBox="1"/>
          <p:nvPr/>
        </p:nvSpPr>
        <p:spPr>
          <a:xfrm>
            <a:off x="8743950" y="3414713"/>
            <a:ext cx="506413" cy="1138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700" spc="300" dirty="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rPr>
              <a:t>作品展示</a:t>
            </a:r>
          </a:p>
        </p:txBody>
      </p:sp>
      <p:grpSp>
        <p:nvGrpSpPr>
          <p:cNvPr id="22538" name="组合 41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43" name="矩形 42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48" name="文本框 43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2539" name="组合 1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46" name="矩形 45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544" name="文本框 46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技能获奖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51" name="直接连接符 50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40" name="组合 60"/>
          <p:cNvGrpSpPr/>
          <p:nvPr/>
        </p:nvGrpSpPr>
        <p:grpSpPr bwMode="auto">
          <a:xfrm>
            <a:off x="5948363" y="5003800"/>
            <a:ext cx="346075" cy="346075"/>
            <a:chOff x="3751331" y="5139506"/>
            <a:chExt cx="345937" cy="345937"/>
          </a:xfrm>
        </p:grpSpPr>
        <p:sp>
          <p:nvSpPr>
            <p:cNvPr id="22541" name="Freeform 5"/>
            <p:cNvSpPr/>
            <p:nvPr/>
          </p:nvSpPr>
          <p:spPr bwMode="auto">
            <a:xfrm>
              <a:off x="3879247" y="5214905"/>
              <a:ext cx="156655" cy="214188"/>
            </a:xfrm>
            <a:custGeom>
              <a:avLst/>
              <a:gdLst>
                <a:gd name="T0" fmla="*/ 154971 w 93"/>
                <a:gd name="T1" fmla="*/ 102074 h 128"/>
                <a:gd name="T2" fmla="*/ 154971 w 93"/>
                <a:gd name="T3" fmla="*/ 102074 h 128"/>
                <a:gd name="T4" fmla="*/ 11791 w 93"/>
                <a:gd name="T5" fmla="*/ 1673 h 128"/>
                <a:gd name="T6" fmla="*/ 10107 w 93"/>
                <a:gd name="T7" fmla="*/ 0 h 128"/>
                <a:gd name="T8" fmla="*/ 6738 w 93"/>
                <a:gd name="T9" fmla="*/ 0 h 128"/>
                <a:gd name="T10" fmla="*/ 0 w 93"/>
                <a:gd name="T11" fmla="*/ 6693 h 128"/>
                <a:gd name="T12" fmla="*/ 0 w 93"/>
                <a:gd name="T13" fmla="*/ 207495 h 128"/>
                <a:gd name="T14" fmla="*/ 6738 w 93"/>
                <a:gd name="T15" fmla="*/ 214188 h 128"/>
                <a:gd name="T16" fmla="*/ 10107 w 93"/>
                <a:gd name="T17" fmla="*/ 214188 h 128"/>
                <a:gd name="T18" fmla="*/ 11791 w 93"/>
                <a:gd name="T19" fmla="*/ 212515 h 128"/>
                <a:gd name="T20" fmla="*/ 154971 w 93"/>
                <a:gd name="T21" fmla="*/ 112114 h 128"/>
                <a:gd name="T22" fmla="*/ 154971 w 93"/>
                <a:gd name="T23" fmla="*/ 112114 h 128"/>
                <a:gd name="T24" fmla="*/ 156655 w 93"/>
                <a:gd name="T25" fmla="*/ 107094 h 128"/>
                <a:gd name="T26" fmla="*/ 154971 w 93"/>
                <a:gd name="T27" fmla="*/ 102074 h 12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3"/>
                <a:gd name="T43" fmla="*/ 0 h 128"/>
                <a:gd name="T44" fmla="*/ 93 w 93"/>
                <a:gd name="T45" fmla="*/ 128 h 12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3" h="128">
                  <a:moveTo>
                    <a:pt x="92" y="61"/>
                  </a:moveTo>
                  <a:cubicBezTo>
                    <a:pt x="92" y="61"/>
                    <a:pt x="92" y="61"/>
                    <a:pt x="92" y="6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7"/>
                    <a:pt x="2" y="128"/>
                    <a:pt x="4" y="128"/>
                  </a:cubicBezTo>
                  <a:cubicBezTo>
                    <a:pt x="5" y="128"/>
                    <a:pt x="5" y="128"/>
                    <a:pt x="6" y="128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2" y="67"/>
                    <a:pt x="92" y="67"/>
                    <a:pt x="92" y="67"/>
                  </a:cubicBezTo>
                  <a:cubicBezTo>
                    <a:pt x="93" y="66"/>
                    <a:pt x="93" y="65"/>
                    <a:pt x="93" y="64"/>
                  </a:cubicBezTo>
                  <a:cubicBezTo>
                    <a:pt x="93" y="63"/>
                    <a:pt x="93" y="62"/>
                    <a:pt x="92" y="61"/>
                  </a:cubicBezTo>
                  <a:close/>
                </a:path>
              </a:pathLst>
            </a:custGeom>
            <a:solidFill>
              <a:srgbClr val="A1BFCF"/>
            </a:soli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3751331" y="5139506"/>
              <a:ext cx="345937" cy="345937"/>
            </a:xfrm>
            <a:prstGeom prst="ellipse">
              <a:avLst/>
            </a:prstGeom>
            <a:noFill/>
            <a:ln>
              <a:solidFill>
                <a:srgbClr val="A1BF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0"/>
            <a:ext cx="12244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-6350" y="0"/>
            <a:ext cx="12250738" cy="6858000"/>
          </a:xfrm>
          <a:prstGeom prst="rect">
            <a:avLst/>
          </a:prstGeom>
          <a:solidFill>
            <a:srgbClr val="173445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5" name="组合 27"/>
          <p:cNvGrpSpPr/>
          <p:nvPr/>
        </p:nvGrpSpPr>
        <p:grpSpPr bwMode="auto">
          <a:xfrm>
            <a:off x="0" y="0"/>
            <a:ext cx="12192000" cy="1039813"/>
            <a:chOff x="0" y="0"/>
            <a:chExt cx="12192000" cy="1040524"/>
          </a:xfrm>
        </p:grpSpPr>
        <p:sp>
          <p:nvSpPr>
            <p:cNvPr id="29" name="矩形 28"/>
            <p:cNvSpPr/>
            <p:nvPr/>
          </p:nvSpPr>
          <p:spPr>
            <a:xfrm>
              <a:off x="0" y="0"/>
              <a:ext cx="12192000" cy="1040524"/>
            </a:xfrm>
            <a:prstGeom prst="rect">
              <a:avLst/>
            </a:prstGeom>
            <a:solidFill>
              <a:srgbClr val="183445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79" name="文本框 29"/>
            <p:cNvSpPr txBox="1">
              <a:spLocks noChangeArrowheads="1"/>
            </p:cNvSpPr>
            <p:nvPr/>
          </p:nvSpPr>
          <p:spPr bwMode="auto">
            <a:xfrm>
              <a:off x="463768" y="197097"/>
              <a:ext cx="1752600" cy="6463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Personal </a:t>
              </a:r>
            </a:p>
            <a:p>
              <a:r>
                <a:rPr lang="en-US" altLang="zh-CN">
                  <a:solidFill>
                    <a:schemeClr val="bg1"/>
                  </a:solidFill>
                  <a:latin typeface="Trebuchet MS" panose="020B0603020202020204" pitchFamily="34" charset="0"/>
                </a:rPr>
                <a:t>CV/RESUME</a:t>
              </a:r>
              <a:endParaRPr lang="zh-CN" altLang="en-US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3556" name="组合 30"/>
          <p:cNvGrpSpPr/>
          <p:nvPr/>
        </p:nvGrpSpPr>
        <p:grpSpPr bwMode="auto">
          <a:xfrm>
            <a:off x="0" y="1195388"/>
            <a:ext cx="12192000" cy="369887"/>
            <a:chOff x="0" y="1195724"/>
            <a:chExt cx="12192000" cy="369332"/>
          </a:xfrm>
        </p:grpSpPr>
        <p:sp>
          <p:nvSpPr>
            <p:cNvPr id="32" name="矩形 31"/>
            <p:cNvSpPr/>
            <p:nvPr/>
          </p:nvSpPr>
          <p:spPr>
            <a:xfrm>
              <a:off x="0" y="1230597"/>
              <a:ext cx="12192000" cy="299587"/>
            </a:xfrm>
            <a:prstGeom prst="rect">
              <a:avLst/>
            </a:prstGeom>
            <a:solidFill>
              <a:srgbClr val="1834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575" name="文本框 32"/>
            <p:cNvSpPr txBox="1">
              <a:spLocks noChangeArrowheads="1"/>
            </p:cNvSpPr>
            <p:nvPr/>
          </p:nvSpPr>
          <p:spPr bwMode="auto">
            <a:xfrm>
              <a:off x="283820" y="1195724"/>
              <a:ext cx="1752600" cy="369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 </a:t>
              </a:r>
              <a:r>
                <a:rPr lang="zh-CN" altLang="en-US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技能获奖</a:t>
              </a:r>
              <a:endParaRPr lang="zh-CN" altLang="en-US" sz="20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cxnSp>
          <p:nvCxnSpPr>
            <p:cNvPr id="34" name="直接连接符 33"/>
            <p:cNvCxnSpPr/>
            <p:nvPr/>
          </p:nvCxnSpPr>
          <p:spPr>
            <a:xfrm>
              <a:off x="573088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1746250" y="1292416"/>
              <a:ext cx="0" cy="175949"/>
            </a:xfrm>
            <a:prstGeom prst="line">
              <a:avLst/>
            </a:prstGeom>
            <a:ln w="12700">
              <a:solidFill>
                <a:srgbClr val="A1BFC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矩形 35"/>
          <p:cNvSpPr/>
          <p:nvPr/>
        </p:nvSpPr>
        <p:spPr>
          <a:xfrm>
            <a:off x="0" y="6318250"/>
            <a:ext cx="12192000" cy="538163"/>
          </a:xfrm>
          <a:prstGeom prst="rect">
            <a:avLst/>
          </a:prstGeom>
          <a:solidFill>
            <a:srgbClr val="183445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58" name="组合 2"/>
          <p:cNvGrpSpPr/>
          <p:nvPr/>
        </p:nvGrpSpPr>
        <p:grpSpPr bwMode="auto">
          <a:xfrm>
            <a:off x="550863" y="1760538"/>
            <a:ext cx="3638550" cy="307975"/>
            <a:chOff x="550863" y="1759959"/>
            <a:chExt cx="3639000" cy="307777"/>
          </a:xfrm>
        </p:grpSpPr>
        <p:sp>
          <p:nvSpPr>
            <p:cNvPr id="23572" name="文本框 37"/>
            <p:cNvSpPr txBox="1">
              <a:spLocks noChangeArrowheads="1"/>
            </p:cNvSpPr>
            <p:nvPr/>
          </p:nvSpPr>
          <p:spPr bwMode="auto">
            <a:xfrm>
              <a:off x="674321" y="1759959"/>
              <a:ext cx="3515542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全国计算机等级考试二级证书</a:t>
              </a:r>
            </a:p>
          </p:txBody>
        </p:sp>
        <p:sp>
          <p:nvSpPr>
            <p:cNvPr id="41" name="椭圆 40"/>
            <p:cNvSpPr/>
            <p:nvPr/>
          </p:nvSpPr>
          <p:spPr>
            <a:xfrm>
              <a:off x="550863" y="1858321"/>
              <a:ext cx="141304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59" name="组合 51"/>
          <p:cNvGrpSpPr/>
          <p:nvPr/>
        </p:nvGrpSpPr>
        <p:grpSpPr bwMode="auto">
          <a:xfrm>
            <a:off x="550863" y="2413000"/>
            <a:ext cx="8027987" cy="307975"/>
            <a:chOff x="550863" y="2412931"/>
            <a:chExt cx="8028043" cy="307777"/>
          </a:xfrm>
        </p:grpSpPr>
        <p:sp>
          <p:nvSpPr>
            <p:cNvPr id="23570" name="文本框 39"/>
            <p:cNvSpPr txBox="1">
              <a:spLocks noChangeArrowheads="1"/>
            </p:cNvSpPr>
            <p:nvPr/>
          </p:nvSpPr>
          <p:spPr bwMode="auto">
            <a:xfrm>
              <a:off x="673253" y="2412931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驾驶（</a:t>
              </a:r>
              <a:r>
                <a:rPr lang="en-US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C1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驾照）</a:t>
              </a:r>
            </a:p>
          </p:txBody>
        </p:sp>
        <p:sp>
          <p:nvSpPr>
            <p:cNvPr id="42" name="椭圆 41"/>
            <p:cNvSpPr/>
            <p:nvPr/>
          </p:nvSpPr>
          <p:spPr>
            <a:xfrm>
              <a:off x="550863" y="2501774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60" name="组合 50"/>
          <p:cNvGrpSpPr/>
          <p:nvPr/>
        </p:nvGrpSpPr>
        <p:grpSpPr bwMode="auto">
          <a:xfrm>
            <a:off x="550863" y="2063750"/>
            <a:ext cx="8027987" cy="307975"/>
            <a:chOff x="550863" y="2064200"/>
            <a:chExt cx="8028043" cy="307777"/>
          </a:xfrm>
        </p:grpSpPr>
        <p:sp>
          <p:nvSpPr>
            <p:cNvPr id="23568" name="文本框 38"/>
            <p:cNvSpPr txBox="1">
              <a:spLocks noChangeArrowheads="1"/>
            </p:cNvSpPr>
            <p:nvPr/>
          </p:nvSpPr>
          <p:spPr bwMode="auto">
            <a:xfrm>
              <a:off x="673253" y="2064200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熟练操作计算机及</a:t>
              </a:r>
              <a:r>
                <a:rPr lang="en-US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Office</a:t>
              </a:r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，熟悉多款专业软件</a:t>
              </a:r>
              <a:endParaRPr lang="en-US" altLang="zh-CN" sz="1400">
                <a:solidFill>
                  <a:schemeClr val="bg1"/>
                </a:solidFill>
                <a:latin typeface="方正兰亭刊黑_GBK" panose="02000000000000000000" charset="-122"/>
                <a:ea typeface="方正兰亭刊黑_GBK" panose="02000000000000000000" charset="-122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50863" y="2162562"/>
              <a:ext cx="141288" cy="141197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grpSp>
        <p:nvGrpSpPr>
          <p:cNvPr id="23561" name="组合 52"/>
          <p:cNvGrpSpPr/>
          <p:nvPr/>
        </p:nvGrpSpPr>
        <p:grpSpPr bwMode="auto">
          <a:xfrm>
            <a:off x="550863" y="2703513"/>
            <a:ext cx="2400300" cy="307975"/>
            <a:chOff x="550863" y="2703933"/>
            <a:chExt cx="2399539" cy="307777"/>
          </a:xfrm>
        </p:grpSpPr>
        <p:sp>
          <p:nvSpPr>
            <p:cNvPr id="23566" name="文本框 44"/>
            <p:cNvSpPr txBox="1">
              <a:spLocks noChangeArrowheads="1"/>
            </p:cNvSpPr>
            <p:nvPr/>
          </p:nvSpPr>
          <p:spPr bwMode="auto">
            <a:xfrm>
              <a:off x="674322" y="2703933"/>
              <a:ext cx="2276080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良好的英语听读写能力</a:t>
              </a:r>
            </a:p>
          </p:txBody>
        </p:sp>
        <p:sp>
          <p:nvSpPr>
            <p:cNvPr id="48" name="椭圆 47"/>
            <p:cNvSpPr/>
            <p:nvPr/>
          </p:nvSpPr>
          <p:spPr>
            <a:xfrm>
              <a:off x="550863" y="2802295"/>
              <a:ext cx="141242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  <p:sp>
        <p:nvSpPr>
          <p:cNvPr id="49" name="椭圆 48"/>
          <p:cNvSpPr/>
          <p:nvPr/>
        </p:nvSpPr>
        <p:spPr>
          <a:xfrm>
            <a:off x="550863" y="3444875"/>
            <a:ext cx="141287" cy="142875"/>
          </a:xfrm>
          <a:prstGeom prst="ellipse">
            <a:avLst/>
          </a:prstGeom>
          <a:solidFill>
            <a:srgbClr val="A1B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23563" name="组合 53"/>
          <p:cNvGrpSpPr/>
          <p:nvPr/>
        </p:nvGrpSpPr>
        <p:grpSpPr bwMode="auto">
          <a:xfrm>
            <a:off x="550863" y="3035300"/>
            <a:ext cx="8027987" cy="307975"/>
            <a:chOff x="550863" y="3035466"/>
            <a:chExt cx="8028043" cy="307777"/>
          </a:xfrm>
        </p:grpSpPr>
        <p:sp>
          <p:nvSpPr>
            <p:cNvPr id="23564" name="文本框 45"/>
            <p:cNvSpPr txBox="1">
              <a:spLocks noChangeArrowheads="1"/>
            </p:cNvSpPr>
            <p:nvPr/>
          </p:nvSpPr>
          <p:spPr bwMode="auto">
            <a:xfrm>
              <a:off x="673253" y="3035466"/>
              <a:ext cx="7905653" cy="30777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zh-CN" altLang="zh-CN" sz="1400">
                  <a:solidFill>
                    <a:schemeClr val="bg1"/>
                  </a:solidFill>
                  <a:latin typeface="方正兰亭刊黑_GBK" panose="02000000000000000000" charset="-122"/>
                  <a:ea typeface="方正兰亭刊黑_GBK" panose="02000000000000000000" charset="-122"/>
                </a:rPr>
                <a:t>年度优秀员工</a:t>
              </a:r>
            </a:p>
          </p:txBody>
        </p:sp>
        <p:sp>
          <p:nvSpPr>
            <p:cNvPr id="50" name="椭圆 49"/>
            <p:cNvSpPr/>
            <p:nvPr/>
          </p:nvSpPr>
          <p:spPr>
            <a:xfrm>
              <a:off x="550863" y="3106858"/>
              <a:ext cx="141288" cy="141196"/>
            </a:xfrm>
            <a:prstGeom prst="ellipse">
              <a:avLst/>
            </a:prstGeom>
            <a:solidFill>
              <a:srgbClr val="A1B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00"/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07.黑色大气个人简历通用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宽屏</PresentationFormat>
  <Paragraphs>140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Trebuchet MS</vt:lpstr>
      <vt:lpstr>Calibri Light</vt:lpstr>
      <vt:lpstr>方正兰亭刊黑_GBK</vt:lpstr>
      <vt:lpstr>Calibri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1907.黑色大气个人简历通用PPT模板</dc:title>
  <dc:creator>Mloong</dc:creator>
  <cp:lastModifiedBy>天 下</cp:lastModifiedBy>
  <cp:revision>6</cp:revision>
  <dcterms:created xsi:type="dcterms:W3CDTF">2016-02-10T01:49:00Z</dcterms:created>
  <dcterms:modified xsi:type="dcterms:W3CDTF">2021-01-05T16:23:31Z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