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286249" y="13417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99789" y="-136338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57264" y="-14859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572000" y="-32461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45918" y="1047750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3919301" y="3492542"/>
            <a:ext cx="677676" cy="6776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7002" y="709021"/>
            <a:ext cx="274777" cy="2747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768539" y="28682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7816" y="15173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79043" y="35662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0323" y="455034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7432889" y="1256158"/>
            <a:ext cx="274777" cy="2747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447402" y="4712267"/>
            <a:ext cx="137389" cy="1373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467005" y="332481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48954" y="1816569"/>
            <a:ext cx="164019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Earth" pitchFamily="34" charset="0"/>
                <a:ea typeface="造字工房俊雅锐宋体验版常规体" pitchFamily="50" charset="-122"/>
              </a:rPr>
              <a:t>RESUME</a:t>
            </a:r>
            <a:endParaRPr lang="zh-CN" altLang="en-US" dirty="0">
              <a:solidFill>
                <a:schemeClr val="bg1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60448" y="4283316"/>
            <a:ext cx="1207111" cy="566340"/>
            <a:chOff x="494346" y="4283316"/>
            <a:chExt cx="1207111" cy="56634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350" y="428331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C00000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个人简历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7350" y="4572657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C00000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竞聘求职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4346" y="4306671"/>
              <a:ext cx="212885" cy="212885"/>
              <a:chOff x="494346" y="4306671"/>
              <a:chExt cx="212885" cy="212885"/>
            </a:xfrm>
            <a:solidFill>
              <a:srgbClr val="C00000"/>
            </a:solidFill>
          </p:grpSpPr>
          <p:sp>
            <p:nvSpPr>
              <p:cNvPr id="42" name="圆角矩形 41"/>
              <p:cNvSpPr/>
              <p:nvPr/>
            </p:nvSpPr>
            <p:spPr>
              <a:xfrm>
                <a:off x="494346" y="4306671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pic>
            <p:nvPicPr>
              <p:cNvPr id="1031" name="Picture 7" descr="F:\0PPT素材\zzz0g0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09" y="4337785"/>
                <a:ext cx="133357" cy="150656"/>
              </a:xfrm>
              <a:prstGeom prst="rect">
                <a:avLst/>
              </a:prstGeom>
              <a:grpFill/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94346" y="4587865"/>
              <a:ext cx="212885" cy="212885"/>
              <a:chOff x="494346" y="4587865"/>
              <a:chExt cx="212885" cy="212885"/>
            </a:xfrm>
            <a:solidFill>
              <a:srgbClr val="C00000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494346" y="4587865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pic>
            <p:nvPicPr>
              <p:cNvPr id="1032" name="Picture 8" descr="F:\0PPT素材\zzz0s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45" y="4614724"/>
                <a:ext cx="169286" cy="16249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461295" y="393272"/>
            <a:ext cx="29543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时尚风格</a:t>
            </a:r>
            <a:endParaRPr lang="en-US" altLang="zh-CN" sz="4600" dirty="0">
              <a:solidFill>
                <a:schemeClr val="tx1">
                  <a:lumMod val="85000"/>
                  <a:lumOff val="15000"/>
                </a:schemeClr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  <a:p>
            <a:r>
              <a:rPr lang="zh-CN" altLang="en-US" sz="4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竞聘求职</a:t>
            </a:r>
            <a:endParaRPr lang="en-US" altLang="zh-CN" sz="4600" dirty="0">
              <a:solidFill>
                <a:schemeClr val="tx1">
                  <a:lumMod val="85000"/>
                  <a:lumOff val="15000"/>
                </a:schemeClr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  <a:p>
            <a:r>
              <a:rPr lang="en-US" altLang="zh-CN" sz="2800" dirty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PPT</a:t>
            </a:r>
            <a:r>
              <a:rPr lang="zh-CN" altLang="en-US" sz="2800" dirty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简历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7" name="欧美快节奏Chairlift - Bruis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5753100"/>
            <a:ext cx="609600" cy="609600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4080604" y="3656271"/>
            <a:ext cx="296940" cy="293878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45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4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6586046" y="3430483"/>
            <a:ext cx="386265" cy="4526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5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13"/>
          <p:cNvGrpSpPr>
            <a:grpSpLocks noChangeAspect="1"/>
          </p:cNvGrpSpPr>
          <p:nvPr/>
        </p:nvGrpSpPr>
        <p:grpSpPr bwMode="auto">
          <a:xfrm>
            <a:off x="8304983" y="1628127"/>
            <a:ext cx="394318" cy="398977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7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451 -0.00834 L -0.51458 -0.12017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559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01 0.04444 L -0.79688 -0.88488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-464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 -0.00524 L -0.59705 -0.6700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24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 showWhenStopped="0">
                <p:cTn id="1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38" grpId="0" animBg="1"/>
      <p:bldP spid="39" grpId="0" animBg="1"/>
      <p:bldP spid="40" grpId="0" animBg="1"/>
      <p:bldP spid="49" grpId="0" animBg="1"/>
      <p:bldP spid="49" grpId="1" animBg="1"/>
      <p:bldP spid="49" grpId="2" animBg="1"/>
      <p:bldP spid="30" grpId="0" animBg="1"/>
      <p:bldP spid="30" grpId="1" animBg="1"/>
      <p:bldP spid="3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/>
      <p:bldP spid="67" grpId="1"/>
      <p:bldP spid="4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解决问题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2357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SOLVE THE PROBLEM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发现问题是解决问题的先决条件，但仅仅满足有提出问题是不够的，提出问题的目的是为了有效解决问题。人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生就是解决一系列问题的过程。个体克服生活、学习、实践中新的矛盾时的复杂心理活动，其中主要是思维活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动。教育心理学着重研究学生学习知识、应用知识中的问题解决。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11639" y="2842836"/>
            <a:ext cx="5281318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22332" y="2290797"/>
            <a:ext cx="1118835" cy="111883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741829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1299914" y="2290797"/>
            <a:ext cx="1118835" cy="1118835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119412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56629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发现问题</a:t>
            </a:r>
            <a:endParaRPr lang="en-US" altLang="zh-CN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7838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分析问题</a:t>
            </a:r>
            <a:endParaRPr lang="en-US" altLang="zh-CN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1747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提出假设</a:t>
            </a:r>
            <a:endParaRPr lang="en-US" altLang="zh-CN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5655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检验假设</a:t>
            </a:r>
            <a:endParaRPr lang="en-US" altLang="zh-CN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428458" y="2574908"/>
            <a:ext cx="498085" cy="492949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2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2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7070055" y="2525473"/>
            <a:ext cx="503332" cy="58984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45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" name="Freeform 108"/>
          <p:cNvSpPr>
            <a:spLocks noEditPoints="1"/>
          </p:cNvSpPr>
          <p:nvPr/>
        </p:nvSpPr>
        <p:spPr bwMode="auto">
          <a:xfrm>
            <a:off x="1574932" y="2553169"/>
            <a:ext cx="598115" cy="600261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5202239" y="2543412"/>
            <a:ext cx="584418" cy="591323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4" grpId="0"/>
      <p:bldP spid="25" grpId="0" animBg="1"/>
      <p:bldP spid="31" grpId="0" animBg="1"/>
      <p:bldP spid="37" grpId="0"/>
      <p:bldP spid="38" grpId="0"/>
      <p:bldP spid="39" grpId="0"/>
      <p:bldP spid="40" grpId="0"/>
      <p:bldP spid="22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责任义务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性、时效性和经济性。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120" y="24215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针对性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9262" y="34110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系统性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1984" y="2414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经济性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2055" y="3360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时效性</a:t>
            </a:r>
          </a:p>
        </p:txBody>
      </p:sp>
      <p:sp>
        <p:nvSpPr>
          <p:cNvPr id="35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42055" y="3808096"/>
            <a:ext cx="1825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EFFECTIVENESS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1300" y="2868311"/>
            <a:ext cx="1476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PERTINENCE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093" y="3855654"/>
            <a:ext cx="20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SYSTEMATICNESS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1984" y="2861334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ECONOMY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279679" y="2611888"/>
            <a:ext cx="373564" cy="369712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29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30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4698573" y="3501438"/>
            <a:ext cx="377499" cy="442385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32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Freeform 108"/>
          <p:cNvSpPr>
            <a:spLocks noEditPoints="1"/>
          </p:cNvSpPr>
          <p:nvPr/>
        </p:nvSpPr>
        <p:spPr bwMode="auto">
          <a:xfrm>
            <a:off x="4123414" y="2587393"/>
            <a:ext cx="448586" cy="45019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Group 13"/>
          <p:cNvGrpSpPr>
            <a:grpSpLocks noChangeAspect="1"/>
          </p:cNvGrpSpPr>
          <p:nvPr/>
        </p:nvGrpSpPr>
        <p:grpSpPr bwMode="auto">
          <a:xfrm>
            <a:off x="3574015" y="3482923"/>
            <a:ext cx="438314" cy="443493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39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6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8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7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4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6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4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  <p:bldP spid="3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责任义务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2257" y="149079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企事业内部控制系统具有预见性、适应性、及时性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真实性和有效性，控制系统能适应环境的变化有预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见地、及时地发现偏差，有重点地、经济地采取措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施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-----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5789" y="159886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预见性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4063" y="37420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适应性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11165" y="31265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及时性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4112" y="1906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真实性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69152" y="26683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有效性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257" y="332658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企业、事业各部门领导人具有合格的管理素质，有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战略眼光，责任心强，，管理部门的工作健全而有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效率。管理责任审计就是针对企事业的管理工作是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否达到了上述责任要求，进行审查和评价。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2257" y="24086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把整个企业的活动引到目</a:t>
            </a:r>
            <a:endParaRPr lang="en-US" altLang="zh-CN" sz="24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标管理轨道上来。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5875557" y="1833361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5025364" y="3145654"/>
            <a:ext cx="727041" cy="7270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7302290" y="2792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7826341" y="213780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9533" y="39710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874182" y="239464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椭圆 91"/>
          <p:cNvSpPr/>
          <p:nvPr/>
        </p:nvSpPr>
        <p:spPr>
          <a:xfrm>
            <a:off x="7235475" y="13935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961809" y="39961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734617" y="3184014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5956340" y="111876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665922" y="29816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894447" y="3347872"/>
            <a:ext cx="308754" cy="305571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39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sp>
        <p:nvSpPr>
          <p:cNvPr id="46" name="Freeform 108"/>
          <p:cNvSpPr>
            <a:spLocks noEditPoints="1"/>
          </p:cNvSpPr>
          <p:nvPr/>
        </p:nvSpPr>
        <p:spPr bwMode="auto">
          <a:xfrm>
            <a:off x="7951051" y="2248112"/>
            <a:ext cx="401846" cy="403288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7" name="Group 13"/>
          <p:cNvGrpSpPr>
            <a:grpSpLocks noChangeAspect="1"/>
          </p:cNvGrpSpPr>
          <p:nvPr/>
        </p:nvGrpSpPr>
        <p:grpSpPr bwMode="auto">
          <a:xfrm>
            <a:off x="6136760" y="2063416"/>
            <a:ext cx="479194" cy="484856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48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2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  <p:bldP spid="4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胜任能力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568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COMPETENCE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核心竞争力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07802" y="267886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738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0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领导力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74534" y="32698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团队合作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6293" y="3327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专业技能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4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57101" y="3876141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创新能力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33729" y="3860330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协调能力</a:t>
            </a: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140758" y="1864286"/>
            <a:ext cx="2412192" cy="70117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846347" y="1864286"/>
            <a:ext cx="1706603" cy="1537722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902570" y="1864286"/>
            <a:ext cx="650380" cy="2027866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52950" y="1864286"/>
            <a:ext cx="574541" cy="2075575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552950" y="1864286"/>
            <a:ext cx="1647314" cy="1537722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552950" y="1864286"/>
            <a:ext cx="2437224" cy="757312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491278" y="3066785"/>
            <a:ext cx="710139" cy="710139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547501" y="3584792"/>
            <a:ext cx="710139" cy="710139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65040" y="3584792"/>
            <a:ext cx="710139" cy="71013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845195" y="3046939"/>
            <a:ext cx="710139" cy="710139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635105" y="2266529"/>
            <a:ext cx="710139" cy="710139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85689" y="2184509"/>
            <a:ext cx="710139" cy="710139"/>
          </a:xfrm>
          <a:prstGeom prst="ellipse">
            <a:avLst/>
          </a:prstGeom>
          <a:solidFill>
            <a:srgbClr val="0099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851771" y="1163107"/>
            <a:ext cx="1402358" cy="1402358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40671" y="1708199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核心竞争力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718075" y="3731346"/>
            <a:ext cx="380591" cy="376667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33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34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1971874" y="2315855"/>
            <a:ext cx="328844" cy="38536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3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" name="Freeform 108"/>
          <p:cNvSpPr>
            <a:spLocks noEditPoints="1"/>
          </p:cNvSpPr>
          <p:nvPr/>
        </p:nvSpPr>
        <p:spPr bwMode="auto">
          <a:xfrm>
            <a:off x="2654869" y="3230117"/>
            <a:ext cx="385566" cy="386949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" name="Group 13"/>
          <p:cNvGrpSpPr>
            <a:grpSpLocks noChangeAspect="1"/>
          </p:cNvGrpSpPr>
          <p:nvPr/>
        </p:nvGrpSpPr>
        <p:grpSpPr bwMode="auto">
          <a:xfrm>
            <a:off x="4923276" y="3717056"/>
            <a:ext cx="394318" cy="398977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5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8"/>
          <p:cNvGrpSpPr>
            <a:grpSpLocks noChangeAspect="1"/>
          </p:cNvGrpSpPr>
          <p:nvPr/>
        </p:nvGrpSpPr>
        <p:grpSpPr bwMode="auto">
          <a:xfrm>
            <a:off x="6018460" y="3234723"/>
            <a:ext cx="367396" cy="318411"/>
            <a:chOff x="3525" y="1887"/>
            <a:chExt cx="630" cy="546"/>
          </a:xfrm>
          <a:solidFill>
            <a:schemeClr val="bg1"/>
          </a:solidFill>
          <a:effectLst/>
        </p:grpSpPr>
        <p:sp>
          <p:nvSpPr>
            <p:cNvPr id="62" name="Freeform 19"/>
            <p:cNvSpPr/>
            <p:nvPr/>
          </p:nvSpPr>
          <p:spPr bwMode="auto">
            <a:xfrm>
              <a:off x="3623" y="2117"/>
              <a:ext cx="129" cy="227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809" y="2033"/>
              <a:ext cx="129" cy="311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68" name="Freeform 21"/>
            <p:cNvSpPr/>
            <p:nvPr/>
          </p:nvSpPr>
          <p:spPr bwMode="auto">
            <a:xfrm>
              <a:off x="3997" y="1964"/>
              <a:ext cx="129" cy="380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69" name="Freeform 22"/>
            <p:cNvSpPr/>
            <p:nvPr/>
          </p:nvSpPr>
          <p:spPr bwMode="auto">
            <a:xfrm>
              <a:off x="3525" y="1887"/>
              <a:ext cx="630" cy="546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813899" y="2470965"/>
            <a:ext cx="373402" cy="357114"/>
            <a:chOff x="6042259" y="5362013"/>
            <a:chExt cx="464982" cy="444699"/>
          </a:xfrm>
          <a:solidFill>
            <a:schemeClr val="bg1"/>
          </a:solidFill>
        </p:grpSpPr>
        <p:sp>
          <p:nvSpPr>
            <p:cNvPr id="71" name="Freeform 25"/>
            <p:cNvSpPr/>
            <p:nvPr/>
          </p:nvSpPr>
          <p:spPr bwMode="auto">
            <a:xfrm>
              <a:off x="6212692" y="5681688"/>
              <a:ext cx="125025" cy="125024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72" name="任意多边形 71"/>
            <p:cNvSpPr>
              <a:spLocks noChangeArrowheads="1"/>
            </p:cNvSpPr>
            <p:nvPr/>
          </p:nvSpPr>
          <p:spPr bwMode="auto">
            <a:xfrm>
              <a:off x="6042259" y="5362013"/>
              <a:ext cx="464982" cy="338443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  <p:bldP spid="5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领导力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LEADERSHIP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74018" y="3278286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领导力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rgbClr val="0099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32735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学习力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82620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决策力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96587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感召力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49915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组织力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60447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381704" y="1853721"/>
            <a:ext cx="380591" cy="376667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2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2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3177225" y="2819771"/>
            <a:ext cx="328844" cy="38536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31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108"/>
          <p:cNvSpPr>
            <a:spLocks noEditPoints="1"/>
          </p:cNvSpPr>
          <p:nvPr/>
        </p:nvSpPr>
        <p:spPr bwMode="auto">
          <a:xfrm>
            <a:off x="5623816" y="2845530"/>
            <a:ext cx="385566" cy="386949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Group 13"/>
          <p:cNvGrpSpPr>
            <a:grpSpLocks noChangeAspect="1"/>
          </p:cNvGrpSpPr>
          <p:nvPr/>
        </p:nvGrpSpPr>
        <p:grpSpPr bwMode="auto">
          <a:xfrm>
            <a:off x="3634489" y="4259307"/>
            <a:ext cx="394318" cy="398977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4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8"/>
          <p:cNvGrpSpPr>
            <a:grpSpLocks noChangeAspect="1"/>
          </p:cNvGrpSpPr>
          <p:nvPr/>
        </p:nvGrpSpPr>
        <p:grpSpPr bwMode="auto">
          <a:xfrm>
            <a:off x="5141307" y="4322867"/>
            <a:ext cx="367396" cy="318411"/>
            <a:chOff x="3525" y="1887"/>
            <a:chExt cx="630" cy="546"/>
          </a:xfrm>
          <a:solidFill>
            <a:schemeClr val="bg1"/>
          </a:solidFill>
          <a:effectLst/>
        </p:grpSpPr>
        <p:sp>
          <p:nvSpPr>
            <p:cNvPr id="45" name="Freeform 19"/>
            <p:cNvSpPr/>
            <p:nvPr/>
          </p:nvSpPr>
          <p:spPr bwMode="auto">
            <a:xfrm>
              <a:off x="3623" y="2117"/>
              <a:ext cx="129" cy="227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809" y="2033"/>
              <a:ext cx="129" cy="311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50" name="Freeform 21"/>
            <p:cNvSpPr/>
            <p:nvPr/>
          </p:nvSpPr>
          <p:spPr bwMode="auto">
            <a:xfrm>
              <a:off x="3997" y="1964"/>
              <a:ext cx="129" cy="380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51" name="Freeform 22"/>
            <p:cNvSpPr/>
            <p:nvPr/>
          </p:nvSpPr>
          <p:spPr bwMode="auto">
            <a:xfrm>
              <a:off x="3525" y="1887"/>
              <a:ext cx="630" cy="546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8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800"/>
                            </p:stCondLst>
                            <p:childTnLst>
                              <p:par>
                                <p:cTn id="10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3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EXECUTIVE FORCE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1657" y="1346999"/>
            <a:ext cx="233910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执行力决定成败，决定战斗力、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凝聚力。如何提高执行力，我认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为要在正确理解的基础上，突出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重点，突破障碍，采取灵活的方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式抓好落实。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9344" y="23898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01.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制度的效用取决于制度执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行力，党的意志和主张能否实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现，关键也在执行力。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9344" y="3218448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02.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克服一切困难，确保完成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上级交办的急、难、险、阻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任务。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344" y="404708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03.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通过一套有效的系统、组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织、文化和行动计划管理方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法等把战略决策转化为结果。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86346" y="3718858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制度执行力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459" y="2661429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应急执行力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07" y="1607750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战略执行力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593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45280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879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6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团队合作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TEAMWORK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6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表达与沟通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做事主动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31318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敬业的品质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宽容与合作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7402" y="1827822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全局观念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3861699" y="2917222"/>
            <a:ext cx="214189" cy="211981"/>
            <a:chOff x="6967126" y="4092464"/>
            <a:chExt cx="453105" cy="448433"/>
          </a:xfrm>
          <a:solidFill>
            <a:srgbClr val="FF9933"/>
          </a:solidFill>
          <a:effectLst/>
        </p:grpSpPr>
        <p:sp>
          <p:nvSpPr>
            <p:cNvPr id="69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70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5432086" y="2381823"/>
            <a:ext cx="185067" cy="216877"/>
            <a:chOff x="1776" y="1776"/>
            <a:chExt cx="64" cy="75"/>
          </a:xfrm>
          <a:solidFill>
            <a:srgbClr val="009900"/>
          </a:solidFill>
          <a:effectLst/>
        </p:grpSpPr>
        <p:sp>
          <p:nvSpPr>
            <p:cNvPr id="75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108"/>
          <p:cNvSpPr>
            <a:spLocks noEditPoints="1"/>
          </p:cNvSpPr>
          <p:nvPr/>
        </p:nvSpPr>
        <p:spPr bwMode="auto">
          <a:xfrm>
            <a:off x="856641" y="3982808"/>
            <a:ext cx="216990" cy="217768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3" name="Group 13"/>
          <p:cNvGrpSpPr>
            <a:grpSpLocks noChangeAspect="1"/>
          </p:cNvGrpSpPr>
          <p:nvPr/>
        </p:nvGrpSpPr>
        <p:grpSpPr bwMode="auto">
          <a:xfrm>
            <a:off x="2325143" y="3445031"/>
            <a:ext cx="221915" cy="224537"/>
            <a:chOff x="2426" y="2781"/>
            <a:chExt cx="593" cy="600"/>
          </a:xfrm>
          <a:solidFill>
            <a:schemeClr val="accent5"/>
          </a:solidFill>
          <a:effectLst/>
        </p:grpSpPr>
        <p:sp>
          <p:nvSpPr>
            <p:cNvPr id="8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18"/>
          <p:cNvGrpSpPr>
            <a:grpSpLocks noChangeAspect="1"/>
          </p:cNvGrpSpPr>
          <p:nvPr/>
        </p:nvGrpSpPr>
        <p:grpSpPr bwMode="auto">
          <a:xfrm>
            <a:off x="6943776" y="1881569"/>
            <a:ext cx="206764" cy="179196"/>
            <a:chOff x="3525" y="1887"/>
            <a:chExt cx="630" cy="546"/>
          </a:xfrm>
          <a:solidFill>
            <a:schemeClr val="bg1"/>
          </a:solidFill>
          <a:effectLst/>
        </p:grpSpPr>
        <p:sp>
          <p:nvSpPr>
            <p:cNvPr id="87" name="Freeform 19"/>
            <p:cNvSpPr/>
            <p:nvPr/>
          </p:nvSpPr>
          <p:spPr bwMode="auto">
            <a:xfrm>
              <a:off x="3623" y="2117"/>
              <a:ext cx="129" cy="227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3809" y="2033"/>
              <a:ext cx="129" cy="311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3997" y="1964"/>
              <a:ext cx="129" cy="380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3525" y="1887"/>
              <a:ext cx="630" cy="546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  <p:bldP spid="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  <p:bldP spid="79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专业技能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SKILL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永远要对你的工作保持热爱和熟悉，不然你会错过很多机会的。比尔。盖茨的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10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大优秀员工准则中的第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5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条是：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具有远见卓识，并提高专业知识和技能。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对周围的事物要有高度的洞察力。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吃老本是最可怕的 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3.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不断学习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提高自己的工作能力。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4.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掌握新知识新技能，以适应未来的工作 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5.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做勇于创新的新型员工。可见无论你现在从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事什么职业，专业知识是你成为一个职业化人士的基本条件。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97708" y="408083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技能的消化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14622" y="4072476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技能的存储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14622" y="272314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技能的使用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59209" y="2719010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专业技能培训</a:t>
            </a:r>
          </a:p>
        </p:txBody>
      </p:sp>
      <p:sp>
        <p:nvSpPr>
          <p:cNvPr id="95" name="椭圆 34"/>
          <p:cNvSpPr/>
          <p:nvPr/>
        </p:nvSpPr>
        <p:spPr>
          <a:xfrm rot="10800000">
            <a:off x="3288725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3492928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4720609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4525211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598405" y="2492232"/>
            <a:ext cx="458281" cy="453556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23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24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5048859" y="3915407"/>
            <a:ext cx="395971" cy="464031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2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Freeform 108"/>
          <p:cNvSpPr>
            <a:spLocks noEditPoints="1"/>
          </p:cNvSpPr>
          <p:nvPr/>
        </p:nvSpPr>
        <p:spPr bwMode="auto">
          <a:xfrm>
            <a:off x="3609163" y="3914455"/>
            <a:ext cx="464272" cy="465937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13"/>
          <p:cNvGrpSpPr>
            <a:grpSpLocks noChangeAspect="1"/>
          </p:cNvGrpSpPr>
          <p:nvPr/>
        </p:nvGrpSpPr>
        <p:grpSpPr bwMode="auto">
          <a:xfrm>
            <a:off x="5007289" y="2478799"/>
            <a:ext cx="474811" cy="480421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3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3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3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  <p:bldP spid="3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协调技能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81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COORDINATION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重视上下之间的沟通，做到上情下达，使所属员工了解公司的决策；做到下情上达，使决策领导了解战略计划的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执行情况和员工的真实想法，还要重视横向沟通，注意部门之间的沟通协调，从而最大限度地解决信息的不对称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化解员工之间，部门之间的矛盾与不和谐。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1629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72690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2423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21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686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自觉加强学习</a:t>
            </a:r>
            <a:endParaRPr lang="en-US" altLang="zh-CN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提高政治素养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3094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丰富知识储备</a:t>
            </a:r>
            <a:endParaRPr lang="en-US" altLang="zh-CN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提高业务素养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28221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注重方式技巧</a:t>
            </a:r>
            <a:endParaRPr lang="en-US" altLang="zh-CN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提高协调质量</a:t>
            </a:r>
            <a:endParaRPr lang="en-US" altLang="zh-CN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24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自觉磨炼心智</a:t>
            </a:r>
            <a:endParaRPr lang="en-US" altLang="zh-CN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提高心理素养</a:t>
            </a:r>
          </a:p>
        </p:txBody>
      </p:sp>
      <p:sp>
        <p:nvSpPr>
          <p:cNvPr id="39" name="椭圆 38"/>
          <p:cNvSpPr/>
          <p:nvPr/>
        </p:nvSpPr>
        <p:spPr>
          <a:xfrm>
            <a:off x="4575050" y="3700015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17380" y="39243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52263" y="39246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55929" y="404302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175518" y="39293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062244" y="392184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53278" y="40532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850333" y="3956451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726981" y="392304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51556" y="39310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59742" y="398023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900741" y="374054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070359" y="40535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6355" y="37766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06031" y="3868485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75958" y="392122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06867" y="3924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21657" y="405578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72349" y="374128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690644" y="39776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193490" y="37838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30460" y="39152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关于我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岗位认知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胜任能力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ABOUT ME</a:t>
            </a:r>
            <a:endParaRPr lang="zh-CN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449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POST COGNTIVE</a:t>
            </a:r>
            <a:endParaRPr lang="zh-CN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223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COMPETENCE</a:t>
            </a:r>
            <a:endParaRPr lang="zh-CN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PROGRAMMING</a:t>
            </a:r>
            <a:endParaRPr lang="zh-CN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主目录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299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创新技能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42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LNNOVATION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技术和各种实践活动领域中不断提供具有经济价值、社会价值、生态价值的新思想、新理论、新方法和新发明的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能力。经济竞争的核心；当今社会的竞争，与其说是人才的竞争，不如说是人的创造力的竞争。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49770" y="20998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新理论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2207885" y="2565266"/>
            <a:ext cx="408377" cy="408377"/>
            <a:chOff x="304800" y="673100"/>
            <a:chExt cx="4000500" cy="4000500"/>
          </a:xfrm>
          <a:solidFill>
            <a:schemeClr val="accent5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48780" y="2529492"/>
            <a:ext cx="219777" cy="219777"/>
            <a:chOff x="304800" y="673100"/>
            <a:chExt cx="4000500" cy="4000500"/>
          </a:xfrm>
          <a:solidFill>
            <a:schemeClr val="accent5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527497" y="2774185"/>
            <a:ext cx="350672" cy="350672"/>
            <a:chOff x="304800" y="673100"/>
            <a:chExt cx="4000500" cy="4000500"/>
          </a:xfrm>
          <a:solidFill>
            <a:schemeClr val="accent5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462156" y="2525992"/>
            <a:ext cx="219777" cy="219777"/>
            <a:chOff x="304800" y="673100"/>
            <a:chExt cx="4000500" cy="4000500"/>
          </a:xfrm>
          <a:solidFill>
            <a:schemeClr val="accent5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092110" y="2742121"/>
            <a:ext cx="219777" cy="219777"/>
            <a:chOff x="304800" y="673100"/>
            <a:chExt cx="4000500" cy="4000500"/>
          </a:xfrm>
          <a:solidFill>
            <a:schemeClr val="accent5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814828" y="2769454"/>
            <a:ext cx="291782" cy="291782"/>
            <a:chOff x="304800" y="673100"/>
            <a:chExt cx="4000500" cy="4000500"/>
          </a:xfrm>
          <a:solidFill>
            <a:schemeClr val="accent5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790044" y="3033205"/>
            <a:ext cx="219777" cy="219777"/>
            <a:chOff x="304800" y="673100"/>
            <a:chExt cx="4000500" cy="4000500"/>
          </a:xfrm>
          <a:solidFill>
            <a:schemeClr val="accent5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10047" y="2544946"/>
            <a:ext cx="350672" cy="350672"/>
            <a:chOff x="304800" y="673100"/>
            <a:chExt cx="4000500" cy="4000500"/>
          </a:xfrm>
          <a:solidFill>
            <a:schemeClr val="accent5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48151" y="2552698"/>
            <a:ext cx="287919" cy="287919"/>
            <a:chOff x="304800" y="673100"/>
            <a:chExt cx="4000500" cy="4000500"/>
          </a:xfrm>
          <a:solidFill>
            <a:schemeClr val="accent5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76032" y="2552159"/>
            <a:ext cx="387220" cy="387220"/>
            <a:chOff x="304800" y="673100"/>
            <a:chExt cx="4000500" cy="4000500"/>
          </a:xfrm>
          <a:solidFill>
            <a:schemeClr val="accent5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91242" y="300440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新方法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4049357" y="3469827"/>
            <a:ext cx="408377" cy="408377"/>
            <a:chOff x="304800" y="673100"/>
            <a:chExt cx="4000500" cy="4000500"/>
          </a:xfrm>
          <a:solidFill>
            <a:srgbClr val="FFC00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90252" y="3434053"/>
            <a:ext cx="219777" cy="219777"/>
            <a:chOff x="304800" y="673100"/>
            <a:chExt cx="4000500" cy="4000500"/>
          </a:xfrm>
          <a:solidFill>
            <a:srgbClr val="FFC0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368969" y="3678746"/>
            <a:ext cx="350672" cy="350672"/>
            <a:chOff x="304800" y="673100"/>
            <a:chExt cx="4000500" cy="4000500"/>
          </a:xfrm>
          <a:solidFill>
            <a:srgbClr val="FFC00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303628" y="3430553"/>
            <a:ext cx="219777" cy="219777"/>
            <a:chOff x="304800" y="673100"/>
            <a:chExt cx="4000500" cy="4000500"/>
          </a:xfrm>
          <a:solidFill>
            <a:srgbClr val="FFC0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56300" y="3674015"/>
            <a:ext cx="291782" cy="291782"/>
            <a:chOff x="304800" y="673100"/>
            <a:chExt cx="4000500" cy="4000500"/>
          </a:xfrm>
          <a:solidFill>
            <a:srgbClr val="FFC00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631516" y="3937766"/>
            <a:ext cx="219777" cy="219777"/>
            <a:chOff x="304800" y="673100"/>
            <a:chExt cx="4000500" cy="4000500"/>
          </a:xfrm>
          <a:solidFill>
            <a:srgbClr val="FFC0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789623" y="3457259"/>
            <a:ext cx="287919" cy="287919"/>
            <a:chOff x="304800" y="673100"/>
            <a:chExt cx="4000500" cy="4000500"/>
          </a:xfrm>
          <a:solidFill>
            <a:srgbClr val="FFC0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117504" y="3456720"/>
            <a:ext cx="387220" cy="387220"/>
            <a:chOff x="304800" y="673100"/>
            <a:chExt cx="4000500" cy="4000500"/>
          </a:xfrm>
          <a:solidFill>
            <a:srgbClr val="FFC00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06466" y="20767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新思想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5864581" y="2542147"/>
            <a:ext cx="408377" cy="408377"/>
            <a:chOff x="304800" y="673100"/>
            <a:chExt cx="4000500" cy="4000500"/>
          </a:xfrm>
          <a:solidFill>
            <a:srgbClr val="FF505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05476" y="2506373"/>
            <a:ext cx="219777" cy="219777"/>
            <a:chOff x="304800" y="673100"/>
            <a:chExt cx="4000500" cy="4000500"/>
          </a:xfrm>
          <a:solidFill>
            <a:srgbClr val="FF505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118852" y="2502873"/>
            <a:ext cx="219777" cy="219777"/>
            <a:chOff x="304800" y="673100"/>
            <a:chExt cx="4000500" cy="4000500"/>
          </a:xfrm>
          <a:solidFill>
            <a:srgbClr val="FF505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748806" y="2719002"/>
            <a:ext cx="219777" cy="219777"/>
            <a:chOff x="304800" y="673100"/>
            <a:chExt cx="4000500" cy="4000500"/>
          </a:xfrm>
          <a:solidFill>
            <a:srgbClr val="FF505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369924" y="2797135"/>
            <a:ext cx="291782" cy="291782"/>
            <a:chOff x="304800" y="673100"/>
            <a:chExt cx="4000500" cy="4000500"/>
          </a:xfrm>
          <a:solidFill>
            <a:srgbClr val="FF505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603841" y="2803503"/>
            <a:ext cx="219777" cy="219777"/>
            <a:chOff x="304800" y="673100"/>
            <a:chExt cx="4000500" cy="4000500"/>
          </a:xfrm>
          <a:solidFill>
            <a:srgbClr val="FF505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266743" y="2521827"/>
            <a:ext cx="350672" cy="350672"/>
            <a:chOff x="304800" y="673100"/>
            <a:chExt cx="4000500" cy="4000500"/>
          </a:xfrm>
          <a:solidFill>
            <a:srgbClr val="FF505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4847" y="2529579"/>
            <a:ext cx="287919" cy="287919"/>
            <a:chOff x="304800" y="673100"/>
            <a:chExt cx="4000500" cy="4000500"/>
          </a:xfrm>
          <a:solidFill>
            <a:srgbClr val="FF505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932728" y="2529040"/>
            <a:ext cx="387220" cy="387220"/>
            <a:chOff x="304800" y="673100"/>
            <a:chExt cx="4000500" cy="4000500"/>
          </a:xfrm>
          <a:solidFill>
            <a:srgbClr val="FF505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6595566" y="303320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新发明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6494576" y="3462849"/>
            <a:ext cx="219777" cy="219777"/>
            <a:chOff x="304800" y="673100"/>
            <a:chExt cx="4000500" cy="4000500"/>
          </a:xfrm>
          <a:solidFill>
            <a:srgbClr val="0099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873293" y="3707542"/>
            <a:ext cx="350672" cy="350672"/>
            <a:chOff x="304800" y="673100"/>
            <a:chExt cx="4000500" cy="4000500"/>
          </a:xfrm>
          <a:solidFill>
            <a:srgbClr val="00990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807952" y="3459349"/>
            <a:ext cx="219777" cy="219777"/>
            <a:chOff x="304800" y="673100"/>
            <a:chExt cx="4000500" cy="4000500"/>
          </a:xfrm>
          <a:solidFill>
            <a:srgbClr val="0099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437906" y="3675478"/>
            <a:ext cx="219777" cy="219777"/>
            <a:chOff x="304800" y="673100"/>
            <a:chExt cx="4000500" cy="4000500"/>
          </a:xfrm>
          <a:solidFill>
            <a:srgbClr val="0099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7160624" y="3702811"/>
            <a:ext cx="291782" cy="291782"/>
            <a:chOff x="304800" y="673100"/>
            <a:chExt cx="4000500" cy="4000500"/>
          </a:xfrm>
          <a:solidFill>
            <a:srgbClr val="00990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8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93947" y="3486055"/>
            <a:ext cx="287919" cy="287919"/>
            <a:chOff x="304800" y="673100"/>
            <a:chExt cx="4000500" cy="4000500"/>
          </a:xfrm>
          <a:solidFill>
            <a:srgbClr val="0099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621828" y="3485516"/>
            <a:ext cx="387220" cy="387220"/>
            <a:chOff x="304800" y="673100"/>
            <a:chExt cx="4000500" cy="4000500"/>
          </a:xfrm>
          <a:solidFill>
            <a:srgbClr val="00990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194588" y="2847944"/>
            <a:ext cx="350672" cy="350672"/>
            <a:chOff x="304800" y="673100"/>
            <a:chExt cx="4000500" cy="4000500"/>
          </a:xfrm>
          <a:solidFill>
            <a:srgbClr val="FF505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933582" y="3646682"/>
            <a:ext cx="219777" cy="219777"/>
            <a:chOff x="304800" y="673100"/>
            <a:chExt cx="4000500" cy="4000500"/>
          </a:xfrm>
          <a:solidFill>
            <a:srgbClr val="FFC0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51519" y="3449507"/>
            <a:ext cx="350672" cy="350672"/>
            <a:chOff x="304800" y="673100"/>
            <a:chExt cx="4000500" cy="4000500"/>
          </a:xfrm>
          <a:solidFill>
            <a:srgbClr val="FFC00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553681" y="3498623"/>
            <a:ext cx="408377" cy="408377"/>
            <a:chOff x="304800" y="673100"/>
            <a:chExt cx="4000500" cy="4000500"/>
          </a:xfrm>
          <a:solidFill>
            <a:srgbClr val="00990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35840" y="3966562"/>
            <a:ext cx="219777" cy="219777"/>
            <a:chOff x="304800" y="673100"/>
            <a:chExt cx="4000500" cy="4000500"/>
          </a:xfrm>
          <a:solidFill>
            <a:srgbClr val="00990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955843" y="3478303"/>
            <a:ext cx="350672" cy="350672"/>
            <a:chOff x="304800" y="673100"/>
            <a:chExt cx="4000500" cy="4000500"/>
          </a:xfrm>
          <a:solidFill>
            <a:srgbClr val="00990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709236" y="1850758"/>
            <a:ext cx="1200324" cy="1200324"/>
            <a:chOff x="6709236" y="1850758"/>
            <a:chExt cx="1200324" cy="120032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6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6871656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兰亭细黑_GBK" pitchFamily="2" charset="-122"/>
                  <a:ea typeface="方正兰亭细黑_GBK" pitchFamily="2" charset="-122"/>
                </a:rPr>
                <a:t>成果评估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25509" y="1836290"/>
            <a:ext cx="1200324" cy="1200324"/>
            <a:chOff x="1225509" y="1836290"/>
            <a:chExt cx="1200324" cy="1200324"/>
          </a:xfrm>
        </p:grpSpPr>
        <p:grpSp>
          <p:nvGrpSpPr>
            <p:cNvPr id="232" name="组合 231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3" name="同心圆 2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358173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兰亭细黑_GBK" pitchFamily="2" charset="-122"/>
                  <a:ea typeface="方正兰亭细黑_GBK" pitchFamily="2" charset="-122"/>
                </a:rPr>
                <a:t>重视成果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4214" y="2053320"/>
            <a:ext cx="1668414" cy="1668414"/>
            <a:chOff x="5234214" y="2053320"/>
            <a:chExt cx="1668414" cy="1668414"/>
          </a:xfrm>
        </p:grpSpPr>
        <p:grpSp>
          <p:nvGrpSpPr>
            <p:cNvPr id="226" name="组合 225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7" name="同心圆 2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452639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兰亭细黑_GBK" pitchFamily="2" charset="-122"/>
                  <a:ea typeface="方正兰亭细黑_GBK" pitchFamily="2" charset="-122"/>
                </a:rPr>
                <a:t>目标体系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98327" y="2046571"/>
            <a:ext cx="1668414" cy="1668414"/>
            <a:chOff x="2198327" y="2046571"/>
            <a:chExt cx="1668414" cy="1668414"/>
          </a:xfrm>
        </p:grpSpPr>
        <p:grpSp>
          <p:nvGrpSpPr>
            <p:cNvPr id="223" name="组合 222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4" name="同心圆 2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409775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兰亭细黑_GBK" pitchFamily="2" charset="-122"/>
                  <a:ea typeface="方正兰亭细黑_GBK" pitchFamily="2" charset="-122"/>
                </a:rPr>
                <a:t>目标锁链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81448" y="2338049"/>
            <a:ext cx="2181104" cy="2181104"/>
            <a:chOff x="3481448" y="2338049"/>
            <a:chExt cx="2181104" cy="2181104"/>
          </a:xfrm>
        </p:grpSpPr>
        <p:grpSp>
          <p:nvGrpSpPr>
            <p:cNvPr id="217" name="组合 216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8" name="同心圆 2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761520" y="315499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人的因素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完成步骤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45" name="组合 44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18101" y="4307380"/>
              <a:ext cx="7617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</a:rPr>
                <a:t>STE1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50" name="组合 49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818443" y="3395981"/>
              <a:ext cx="9541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</a:rPr>
                <a:t>STE2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55" name="组合 54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507466" y="3884366"/>
              <a:ext cx="12105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</a:rPr>
                <a:t>STE3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60" name="组合 59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rgbClr val="FF9933"/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189450" y="2412384"/>
              <a:ext cx="146546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</a:rPr>
                <a:t>STE4</a:t>
              </a:r>
              <a:endPara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6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71562" y="162792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Earth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chemeClr val="bg1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06206" y="4127441"/>
            <a:ext cx="298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感谢收看</a:t>
            </a:r>
            <a:endParaRPr lang="en-US" altLang="zh-CN" sz="32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6207" y="3483435"/>
            <a:ext cx="30139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6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THANKS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65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4828355" y="216207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关于我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ABOUT ME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基本信息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3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INFORMATION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497" y="1786168"/>
            <a:ext cx="2205355" cy="2288436"/>
          </a:xfrm>
          <a:prstGeom prst="rect">
            <a:avLst/>
          </a:prstGeom>
          <a:noFill/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连接符 38"/>
          <p:cNvCxnSpPr/>
          <p:nvPr/>
        </p:nvCxnSpPr>
        <p:spPr>
          <a:xfrm flipH="1">
            <a:off x="4786837" y="193992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786837" y="2244878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786837" y="2549832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786837" y="2854786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786837" y="3159741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4786837" y="3464695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786837" y="3769649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786837" y="407460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7980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姓名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890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性别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202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年龄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481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民族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6435" y="166538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办公资源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00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男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8646" y="19681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48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191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满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779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籍贯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957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学历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53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身高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849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体重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9686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70kg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480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175cm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7599" y="25759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美国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2985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025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政治面貌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7861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联系方式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7861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婚姻状况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9355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614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77677" y="3188977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13998xxxxxx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861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电子邮箱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77677" y="3487427"/>
            <a:ext cx="200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123456789@qq.com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861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现在住址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7677" y="3798577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伦敦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个人履历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RESUME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5128485" y="1197868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5476941" y="1719263"/>
            <a:ext cx="699328" cy="699328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40702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4635500" y="2978887"/>
            <a:ext cx="986506" cy="986506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275007" y="2762199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2540000" y="1285842"/>
            <a:ext cx="1603512" cy="1603512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6928961" y="12443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就读于北京大学工商管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理专业，学士学位。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29827" y="1336715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1994-1998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32293" y="1930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就读于芝加哥大学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工商管理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MBA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71636" y="202330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1998-2000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07703" y="26517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厂副厂长，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入中国共产党。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7583" y="274409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2000-2006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66483" y="343006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市机械工业局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副局长。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90680" y="351605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2006-2008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92927" y="34061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市机械工业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厅副厅长。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9586" y="349850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2008-2013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85469" y="1929174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市副市长。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8446" y="192917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2013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至今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6896230" y="129518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486164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35617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6841083" y="347452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846800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274389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091324" y="1743571"/>
            <a:ext cx="591742" cy="585640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45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46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4949678" y="3291766"/>
            <a:ext cx="385124" cy="333775"/>
            <a:chOff x="3525" y="1887"/>
            <a:chExt cx="630" cy="546"/>
          </a:xfrm>
          <a:solidFill>
            <a:schemeClr val="bg1"/>
          </a:solidFill>
          <a:effectLst/>
        </p:grpSpPr>
        <p:sp>
          <p:nvSpPr>
            <p:cNvPr id="48" name="Freeform 19"/>
            <p:cNvSpPr/>
            <p:nvPr/>
          </p:nvSpPr>
          <p:spPr bwMode="auto">
            <a:xfrm>
              <a:off x="3623" y="2117"/>
              <a:ext cx="129" cy="227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3809" y="2033"/>
              <a:ext cx="129" cy="311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50" name="Freeform 21"/>
            <p:cNvSpPr/>
            <p:nvPr/>
          </p:nvSpPr>
          <p:spPr bwMode="auto">
            <a:xfrm>
              <a:off x="3997" y="1964"/>
              <a:ext cx="129" cy="380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51" name="Freeform 22"/>
            <p:cNvSpPr/>
            <p:nvPr/>
          </p:nvSpPr>
          <p:spPr bwMode="auto">
            <a:xfrm>
              <a:off x="3525" y="1887"/>
              <a:ext cx="630" cy="546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52" name="Group 4"/>
          <p:cNvGrpSpPr>
            <a:grpSpLocks noChangeAspect="1"/>
          </p:cNvGrpSpPr>
          <p:nvPr/>
        </p:nvGrpSpPr>
        <p:grpSpPr bwMode="auto">
          <a:xfrm>
            <a:off x="5679773" y="2629788"/>
            <a:ext cx="366985" cy="430063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5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" name="Freeform 108"/>
          <p:cNvSpPr>
            <a:spLocks noEditPoints="1"/>
          </p:cNvSpPr>
          <p:nvPr/>
        </p:nvSpPr>
        <p:spPr bwMode="auto">
          <a:xfrm>
            <a:off x="3606307" y="3075107"/>
            <a:ext cx="697891" cy="70039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644067" y="1913117"/>
            <a:ext cx="373402" cy="357114"/>
            <a:chOff x="6042259" y="5362013"/>
            <a:chExt cx="464982" cy="444699"/>
          </a:xfrm>
          <a:solidFill>
            <a:schemeClr val="bg1"/>
          </a:solidFill>
        </p:grpSpPr>
        <p:sp>
          <p:nvSpPr>
            <p:cNvPr id="59" name="Freeform 25"/>
            <p:cNvSpPr/>
            <p:nvPr/>
          </p:nvSpPr>
          <p:spPr bwMode="auto">
            <a:xfrm>
              <a:off x="6212692" y="5681688"/>
              <a:ext cx="125025" cy="125024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60" name="任意多边形 59"/>
            <p:cNvSpPr>
              <a:spLocks noChangeArrowheads="1"/>
            </p:cNvSpPr>
            <p:nvPr/>
          </p:nvSpPr>
          <p:spPr bwMode="auto">
            <a:xfrm>
              <a:off x="6042259" y="5362013"/>
              <a:ext cx="464982" cy="338443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61" name="Group 13"/>
          <p:cNvGrpSpPr>
            <a:grpSpLocks noChangeAspect="1"/>
          </p:cNvGrpSpPr>
          <p:nvPr/>
        </p:nvGrpSpPr>
        <p:grpSpPr bwMode="auto">
          <a:xfrm>
            <a:off x="5281440" y="1328874"/>
            <a:ext cx="343616" cy="347676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6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1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51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6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9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4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5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6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9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4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  <p:bldP spid="5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荣誉奖项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781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275766" y="1730252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2275766" y="1758168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20" y="2062944"/>
            <a:ext cx="1382075" cy="1382075"/>
            <a:chOff x="3880962" y="2048430"/>
            <a:chExt cx="1382075" cy="1382075"/>
          </a:xfrm>
        </p:grpSpPr>
        <p:grpSp>
          <p:nvGrpSpPr>
            <p:cNvPr id="41" name="组合 40"/>
            <p:cNvGrpSpPr/>
            <p:nvPr/>
          </p:nvGrpSpPr>
          <p:grpSpPr>
            <a:xfrm>
              <a:off x="3880962" y="20484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2" name="Picture 2" descr="F:\0PPT素材\b133188c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577" y="2443044"/>
              <a:ext cx="592845" cy="592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535522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535522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44083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083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632553" y="1594153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2002</a:t>
            </a:r>
            <a:r>
              <a:rPr lang="zh-CN" altLang="en-US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72273" y="3710064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2004</a:t>
            </a:r>
            <a:r>
              <a:rPr lang="zh-CN" altLang="en-US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50211" y="1588801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</a:t>
            </a:r>
            <a:r>
              <a:rPr lang="zh-CN" altLang="en-US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646522" y="3692928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2012</a:t>
            </a:r>
            <a:r>
              <a:rPr lang="zh-CN" altLang="en-US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43983" y="1837745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市五一劳动奖章</a:t>
            </a:r>
            <a:endParaRPr lang="en-US" altLang="zh-CN" sz="12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37320" y="1837745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市十佳青年</a:t>
            </a:r>
            <a:endParaRPr lang="en-US" altLang="zh-CN" sz="12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21123" y="3900875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市政府质量奖</a:t>
            </a:r>
            <a:endParaRPr lang="en-US" altLang="zh-CN" sz="12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48750" y="3931925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市反腐倡廉旗手</a:t>
            </a:r>
            <a:endParaRPr lang="en-US" altLang="zh-CN" sz="12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语言能力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3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LANGUAGE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6588" y="968645"/>
            <a:ext cx="17203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</a:t>
            </a:r>
            <a:r>
              <a:rPr lang="en-US" altLang="zh-CN" sz="20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HINESE</a:t>
            </a:r>
            <a:endParaRPr lang="zh-CN" altLang="en-US" sz="20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169" y="1825513"/>
            <a:ext cx="2142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</a:t>
            </a:r>
            <a:r>
              <a:rPr lang="en-US" altLang="zh-CN" sz="20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ANTONESE</a:t>
            </a:r>
            <a:endParaRPr lang="zh-CN" altLang="en-US" sz="20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225" y="2726128"/>
            <a:ext cx="16850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</a:t>
            </a:r>
            <a:r>
              <a:rPr lang="en-US" altLang="zh-CN" sz="20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NGLISH</a:t>
            </a:r>
            <a:endParaRPr lang="zh-CN" altLang="en-US" sz="20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1454" y="3729309"/>
            <a:ext cx="15568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</a:t>
            </a:r>
            <a:r>
              <a:rPr lang="en-US" altLang="zh-CN" sz="20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RENCH</a:t>
            </a:r>
            <a:endParaRPr lang="zh-CN" altLang="en-US" sz="20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7381" y="163771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汉语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普通话水平测试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级甲等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0347" y="3382395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英语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新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TOEFL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120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4750" y="4389763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法语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:TEF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900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6431" y="248610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粤语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能够满足正常交流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358032" y="2213861"/>
            <a:ext cx="419767" cy="415438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2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2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4165508" y="3924013"/>
            <a:ext cx="434042" cy="50864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34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108"/>
          <p:cNvSpPr>
            <a:spLocks noEditPoints="1"/>
          </p:cNvSpPr>
          <p:nvPr/>
        </p:nvSpPr>
        <p:spPr bwMode="auto">
          <a:xfrm>
            <a:off x="1397960" y="1286542"/>
            <a:ext cx="491952" cy="493717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8" name="Group 13"/>
          <p:cNvGrpSpPr>
            <a:grpSpLocks noChangeAspect="1"/>
          </p:cNvGrpSpPr>
          <p:nvPr/>
        </p:nvGrpSpPr>
        <p:grpSpPr bwMode="auto">
          <a:xfrm>
            <a:off x="3228296" y="3087446"/>
            <a:ext cx="451315" cy="456648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59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6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  <p:bldP spid="4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岗位认知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POST COGNTIVE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知识技能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KNOWLEDGE</a:t>
            </a:r>
            <a:endParaRPr lang="zh-CN" altLang="en-US" sz="16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783" y="23592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人力资源管理意识</a:t>
            </a:r>
            <a:endParaRPr lang="en-US" altLang="zh-CN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783" y="300040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专业的知识与技能</a:t>
            </a:r>
            <a:endParaRPr lang="en-US" altLang="zh-CN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6327" y="32425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人文素质修养</a:t>
            </a:r>
            <a:endParaRPr lang="en-US" altLang="zh-CN" sz="14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6327" y="213625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良好的心态</a:t>
            </a:r>
            <a:endParaRPr lang="en-US" altLang="zh-CN" sz="14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6327" y="287375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全面的知识结构</a:t>
            </a:r>
            <a:endParaRPr lang="en-US" altLang="zh-CN" sz="14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6327" y="2505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持之以恒的毅力</a:t>
            </a:r>
            <a:endParaRPr lang="en-US" altLang="zh-CN" sz="14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652567" y="2088733"/>
            <a:ext cx="1423450" cy="142345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2615" y="2622833"/>
            <a:ext cx="1604974" cy="368530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04198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9933"/>
                </a:gs>
                <a:gs pos="100000">
                  <a:srgbClr val="FFC000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447293" y="2444032"/>
            <a:ext cx="591742" cy="585640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2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2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sp>
        <p:nvSpPr>
          <p:cNvPr id="40" name="Freeform 108"/>
          <p:cNvSpPr>
            <a:spLocks noEditPoints="1"/>
          </p:cNvSpPr>
          <p:nvPr/>
        </p:nvSpPr>
        <p:spPr bwMode="auto">
          <a:xfrm>
            <a:off x="3026104" y="2454310"/>
            <a:ext cx="697891" cy="70039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  <p:bldP spid="4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全屏显示(16:9)</PresentationFormat>
  <Paragraphs>294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Earth</vt:lpstr>
      <vt:lpstr>Meiryo UI</vt:lpstr>
      <vt:lpstr>Watford DB</vt:lpstr>
      <vt:lpstr>方正兰亭粗黑_GBK</vt:lpstr>
      <vt:lpstr>方正兰亭黑_GBK</vt:lpstr>
      <vt:lpstr>方正兰亭特黑_GBK</vt:lpstr>
      <vt:lpstr>方正兰亭细黑_GBK</vt:lpstr>
      <vt:lpstr>方正兰亭细黑_GBK_M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56</cp:revision>
  <dcterms:created xsi:type="dcterms:W3CDTF">2015-01-22T11:01:00Z</dcterms:created>
  <dcterms:modified xsi:type="dcterms:W3CDTF">2021-01-05T16:08:45Z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