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ppt/tags/tag3.xml" ContentType="application/vnd.openxmlformats-officedocument.presentationml.tags+xml"/>
  <Override PartName="/ppt/notesSlides/notesSlide11.xml" ContentType="application/vnd.openxmlformats-officedocument.presentationml.notesSlide+xml"/>
  <Override PartName="/ppt/tags/tag4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5.xml" ContentType="application/vnd.openxmlformats-officedocument.presentationml.tags+xml"/>
  <Override PartName="/ppt/notesSlides/notesSlide14.xml" ContentType="application/vnd.openxmlformats-officedocument.presentationml.notesSlide+xml"/>
  <Override PartName="/ppt/tags/tag6.xml" ContentType="application/vnd.openxmlformats-officedocument.presentationml.tags+xml"/>
  <Override PartName="/ppt/notesSlides/notesSlide15.xml" ContentType="application/vnd.openxmlformats-officedocument.presentationml.notesSlide+xml"/>
  <Override PartName="/ppt/tags/tag7.xml" ContentType="application/vnd.openxmlformats-officedocument.presentationml.tags+xml"/>
  <Override PartName="/ppt/notesSlides/notesSlide16.xml" ContentType="application/vnd.openxmlformats-officedocument.presentationml.notesSlide+xml"/>
  <Override PartName="/ppt/tags/tag8.xml" ContentType="application/vnd.openxmlformats-officedocument.presentationml.tags+xml"/>
  <Override PartName="/ppt/notesSlides/notesSlide17.xml" ContentType="application/vnd.openxmlformats-officedocument.presentationml.notesSlide+xml"/>
  <Override PartName="/ppt/tags/tag9.xml" ContentType="application/vnd.openxmlformats-officedocument.presentationml.tags+xml"/>
  <Override PartName="/ppt/notesSlides/notesSlide18.xml" ContentType="application/vnd.openxmlformats-officedocument.presentationml.notesSlide+xml"/>
  <Override PartName="/ppt/tags/tag10.xml" ContentType="application/vnd.openxmlformats-officedocument.presentationml.tags+xml"/>
  <Override PartName="/ppt/notesSlides/notesSlide19.xml" ContentType="application/vnd.openxmlformats-officedocument.presentationml.notesSlide+xml"/>
  <Override PartName="/ppt/tags/tag11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2.xml" ContentType="application/vnd.openxmlformats-officedocument.presentationml.tags+xml"/>
  <Override PartName="/ppt/notesSlides/notesSlide22.xml" ContentType="application/vnd.openxmlformats-officedocument.presentationml.notesSlide+xml"/>
  <Override PartName="/ppt/tags/tag13.xml" ContentType="application/vnd.openxmlformats-officedocument.presentationml.tags+xml"/>
  <Override PartName="/ppt/notesSlides/notesSlide23.xml" ContentType="application/vnd.openxmlformats-officedocument.presentationml.notesSlide+xml"/>
  <Override PartName="/ppt/tags/tag14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B262"/>
    <a:srgbClr val="59B721"/>
    <a:srgbClr val="54D9BC"/>
    <a:srgbClr val="17AF38"/>
    <a:srgbClr val="9C9A9F"/>
    <a:srgbClr val="16B038"/>
    <a:srgbClr val="B3B4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99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55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24205-B7CB-4A96-9D9D-BFDDCB3F391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9E6CC-471C-4598-8BA4-55D8D5103D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E6CC-471C-4598-8BA4-55D8D5103D2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E6CC-471C-4598-8BA4-55D8D5103D2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E6CC-471C-4598-8BA4-55D8D5103D2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E6CC-471C-4598-8BA4-55D8D5103D2D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E6CC-471C-4598-8BA4-55D8D5103D2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E6CC-471C-4598-8BA4-55D8D5103D2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E6CC-471C-4598-8BA4-55D8D5103D2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E6CC-471C-4598-8BA4-55D8D5103D2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E6CC-471C-4598-8BA4-55D8D5103D2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9E6CC-471C-4598-8BA4-55D8D5103D2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F41D1-EB0D-4857-8E93-8C1C831E615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C413-791A-4EB9-917C-6D980B1D978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00BD-99CE-4D0A-A361-3361229258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C413-791A-4EB9-917C-6D980B1D978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00BD-99CE-4D0A-A361-3361229258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C413-791A-4EB9-917C-6D980B1D978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00BD-99CE-4D0A-A361-3361229258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C413-791A-4EB9-917C-6D980B1D978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00BD-99CE-4D0A-A361-3361229258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C413-791A-4EB9-917C-6D980B1D978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00BD-99CE-4D0A-A361-3361229258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C413-791A-4EB9-917C-6D980B1D978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00BD-99CE-4D0A-A361-3361229258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C413-791A-4EB9-917C-6D980B1D978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00BD-99CE-4D0A-A361-3361229258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C413-791A-4EB9-917C-6D980B1D978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00BD-99CE-4D0A-A361-3361229258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C413-791A-4EB9-917C-6D980B1D978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00BD-99CE-4D0A-A361-3361229258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C413-791A-4EB9-917C-6D980B1D978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00BD-99CE-4D0A-A361-3361229258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C413-791A-4EB9-917C-6D980B1D978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00BD-99CE-4D0A-A361-3361229258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7C413-791A-4EB9-917C-6D980B1D978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300BD-99CE-4D0A-A361-33612292589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278879" y="3905288"/>
            <a:ext cx="5340332" cy="73089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6035126" y="1015141"/>
            <a:ext cx="2115327" cy="2119604"/>
            <a:chOff x="1135440" y="566760"/>
            <a:chExt cx="2003112" cy="2007162"/>
          </a:xfrm>
        </p:grpSpPr>
        <p:grpSp>
          <p:nvGrpSpPr>
            <p:cNvPr id="5" name="组合 79"/>
            <p:cNvGrpSpPr/>
            <p:nvPr/>
          </p:nvGrpSpPr>
          <p:grpSpPr bwMode="auto">
            <a:xfrm>
              <a:off x="1135440" y="566760"/>
              <a:ext cx="2003112" cy="2007162"/>
              <a:chOff x="6379729" y="2488774"/>
              <a:chExt cx="2513016" cy="2513016"/>
            </a:xfrm>
          </p:grpSpPr>
          <p:sp>
            <p:nvSpPr>
              <p:cNvPr id="7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defTabSz="1219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12192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6" name="椭圆 5"/>
            <p:cNvSpPr/>
            <p:nvPr/>
          </p:nvSpPr>
          <p:spPr>
            <a:xfrm>
              <a:off x="1333801" y="772457"/>
              <a:ext cx="1609012" cy="1609012"/>
            </a:xfrm>
            <a:prstGeom prst="ellipse">
              <a:avLst/>
            </a:prstGeom>
            <a:solidFill>
              <a:srgbClr val="59B7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6487653" y="1480199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简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8159554" y="1636110"/>
            <a:ext cx="2115327" cy="2119604"/>
            <a:chOff x="1135440" y="566760"/>
            <a:chExt cx="2003112" cy="2007162"/>
          </a:xfrm>
        </p:grpSpPr>
        <p:grpSp>
          <p:nvGrpSpPr>
            <p:cNvPr id="11" name="组合 79"/>
            <p:cNvGrpSpPr/>
            <p:nvPr/>
          </p:nvGrpSpPr>
          <p:grpSpPr bwMode="auto">
            <a:xfrm>
              <a:off x="1135440" y="566760"/>
              <a:ext cx="2003112" cy="2007162"/>
              <a:chOff x="6379729" y="2488774"/>
              <a:chExt cx="2513016" cy="2513016"/>
            </a:xfrm>
          </p:grpSpPr>
          <p:sp>
            <p:nvSpPr>
              <p:cNvPr id="13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defTabSz="1219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12192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椭圆 11"/>
            <p:cNvSpPr/>
            <p:nvPr/>
          </p:nvSpPr>
          <p:spPr>
            <a:xfrm>
              <a:off x="1333801" y="772457"/>
              <a:ext cx="1609012" cy="1609012"/>
            </a:xfrm>
            <a:prstGeom prst="ellipse">
              <a:avLst/>
            </a:prstGeom>
            <a:solidFill>
              <a:srgbClr val="00B0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5" name="TextBox 25"/>
          <p:cNvSpPr txBox="1"/>
          <p:nvPr/>
        </p:nvSpPr>
        <p:spPr>
          <a:xfrm>
            <a:off x="3543090" y="3949217"/>
            <a:ext cx="4629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微立体</a:t>
            </a:r>
            <a:r>
              <a:rPr lang="en-US" altLang="zh-CN" sz="36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36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求职简历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0582523" y="6045993"/>
            <a:ext cx="1547927" cy="735946"/>
            <a:chOff x="7936889" y="4534497"/>
            <a:chExt cx="1160945" cy="55196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8242643" y="4803084"/>
              <a:ext cx="782094" cy="0"/>
            </a:xfrm>
            <a:prstGeom prst="line">
              <a:avLst/>
            </a:prstGeom>
            <a:ln>
              <a:solidFill>
                <a:srgbClr val="00B08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29"/>
            <p:cNvSpPr txBox="1"/>
            <p:nvPr/>
          </p:nvSpPr>
          <p:spPr>
            <a:xfrm>
              <a:off x="8189892" y="4534497"/>
              <a:ext cx="90794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spc="400" dirty="0">
                  <a:solidFill>
                    <a:srgbClr val="00B08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个人简历</a:t>
              </a:r>
            </a:p>
          </p:txBody>
        </p:sp>
        <p:sp>
          <p:nvSpPr>
            <p:cNvPr id="19" name="TextBox 30"/>
            <p:cNvSpPr txBox="1"/>
            <p:nvPr/>
          </p:nvSpPr>
          <p:spPr>
            <a:xfrm>
              <a:off x="8189893" y="4832541"/>
              <a:ext cx="90794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spc="400" dirty="0">
                  <a:solidFill>
                    <a:srgbClr val="00B08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竞聘求职</a:t>
              </a: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7936889" y="4566555"/>
              <a:ext cx="212885" cy="212885"/>
            </a:xfrm>
            <a:prstGeom prst="roundRect">
              <a:avLst>
                <a:gd name="adj" fmla="val 22526"/>
              </a:avLst>
            </a:prstGeom>
            <a:solidFill>
              <a:srgbClr val="00B0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7936889" y="4847749"/>
              <a:ext cx="212885" cy="212885"/>
            </a:xfrm>
            <a:prstGeom prst="roundRect">
              <a:avLst>
                <a:gd name="adj" fmla="val 22526"/>
              </a:avLst>
            </a:prstGeom>
            <a:solidFill>
              <a:srgbClr val="00B0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688914" y="1670870"/>
            <a:ext cx="2115327" cy="2119604"/>
            <a:chOff x="1135440" y="566760"/>
            <a:chExt cx="2003112" cy="2007162"/>
          </a:xfrm>
        </p:grpSpPr>
        <p:grpSp>
          <p:nvGrpSpPr>
            <p:cNvPr id="23" name="组合 79"/>
            <p:cNvGrpSpPr/>
            <p:nvPr/>
          </p:nvGrpSpPr>
          <p:grpSpPr bwMode="auto">
            <a:xfrm>
              <a:off x="1135440" y="566760"/>
              <a:ext cx="2003112" cy="2007162"/>
              <a:chOff x="6379729" y="2488774"/>
              <a:chExt cx="2513016" cy="2513016"/>
            </a:xfrm>
          </p:grpSpPr>
          <p:sp>
            <p:nvSpPr>
              <p:cNvPr id="25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defTabSz="1219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6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12192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4" name="椭圆 23"/>
            <p:cNvSpPr/>
            <p:nvPr/>
          </p:nvSpPr>
          <p:spPr>
            <a:xfrm>
              <a:off x="1333801" y="772457"/>
              <a:ext cx="1609012" cy="1609012"/>
            </a:xfrm>
            <a:prstGeom prst="ellipse">
              <a:avLst/>
            </a:prstGeom>
            <a:solidFill>
              <a:srgbClr val="59B7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782571" y="978083"/>
            <a:ext cx="2115327" cy="2119604"/>
            <a:chOff x="1135440" y="566760"/>
            <a:chExt cx="2003112" cy="2007162"/>
          </a:xfrm>
        </p:grpSpPr>
        <p:grpSp>
          <p:nvGrpSpPr>
            <p:cNvPr id="28" name="组合 79"/>
            <p:cNvGrpSpPr/>
            <p:nvPr/>
          </p:nvGrpSpPr>
          <p:grpSpPr bwMode="auto">
            <a:xfrm>
              <a:off x="1135440" y="566760"/>
              <a:ext cx="2003112" cy="2007162"/>
              <a:chOff x="6379729" y="2488774"/>
              <a:chExt cx="2513016" cy="2513016"/>
            </a:xfrm>
          </p:grpSpPr>
          <p:sp>
            <p:nvSpPr>
              <p:cNvPr id="30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defTabSz="1219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12192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ker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9" name="椭圆 28"/>
            <p:cNvSpPr/>
            <p:nvPr/>
          </p:nvSpPr>
          <p:spPr>
            <a:xfrm>
              <a:off x="1333801" y="772457"/>
              <a:ext cx="1609012" cy="1609012"/>
            </a:xfrm>
            <a:prstGeom prst="ellipse">
              <a:avLst/>
            </a:prstGeom>
            <a:solidFill>
              <a:srgbClr val="00B0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2154725" y="2119098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4263152" y="1314470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604769" y="2080363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7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 p14:presetBounceEnd="44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11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12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 p14:presetBounceEnd="44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15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16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2" fill="hold" nodeType="withEffect" p14:presetBounceEnd="48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9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20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31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31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7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31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31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9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71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5000"/>
                                      </p:iterate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5" fill="hold">
                          <p:stCondLst>
                            <p:cond delay="indefinite"/>
                          </p:stCondLst>
                          <p:childTnLst>
                            <p:par>
                              <p:cTn id="7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7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9" dur="75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0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" grpId="0"/>
          <p:bldP spid="9" grpId="1"/>
          <p:bldP spid="15" grpId="0"/>
          <p:bldP spid="32" grpId="0"/>
          <p:bldP spid="32" grpId="1"/>
          <p:bldP spid="33" grpId="0"/>
          <p:bldP spid="33" grpId="1"/>
          <p:bldP spid="34" grpId="0"/>
          <p:bldP spid="34" grpId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2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31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9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31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7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31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31" presetClass="entr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9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71" presetID="2" presetClass="entr" presetSubtype="9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5000"/>
                                      </p:iterate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5" fill="hold">
                          <p:stCondLst>
                            <p:cond delay="indefinite"/>
                          </p:stCondLst>
                          <p:childTnLst>
                            <p:par>
                              <p:cTn id="7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7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9" dur="75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0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75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" grpId="0"/>
          <p:bldP spid="9" grpId="1"/>
          <p:bldP spid="15" grpId="0"/>
          <p:bldP spid="32" grpId="0"/>
          <p:bldP spid="32" grpId="1"/>
          <p:bldP spid="33" grpId="0"/>
          <p:bldP spid="33" grpId="1"/>
          <p:bldP spid="34" grpId="0"/>
          <p:bldP spid="34" grpId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>
            <a:off x="983705" y="5168083"/>
            <a:ext cx="10271665" cy="1014574"/>
            <a:chOff x="1392222" y="3263900"/>
            <a:chExt cx="9502076" cy="330200"/>
          </a:xfrm>
          <a:solidFill>
            <a:srgbClr val="01B262"/>
          </a:solidFill>
        </p:grpSpPr>
        <p:sp>
          <p:nvSpPr>
            <p:cNvPr id="27" name="矩形 26"/>
            <p:cNvSpPr/>
            <p:nvPr/>
          </p:nvSpPr>
          <p:spPr>
            <a:xfrm>
              <a:off x="1392222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矩形 34"/>
            <p:cNvSpPr/>
            <p:nvPr/>
          </p:nvSpPr>
          <p:spPr>
            <a:xfrm>
              <a:off x="3767741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6143260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8518779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5" y="275107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 dirty="0">
                <a:latin typeface="方正兰亭细黑_GBK" pitchFamily="2" charset="-122"/>
                <a:ea typeface="方正兰亭细黑_GBK" pitchFamily="2" charset="-122"/>
              </a:rPr>
              <a:t>解决问题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79243" y="5275461"/>
            <a:ext cx="100335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发现问题是解决问题的先决条件，但仅仅满足有提出问题是不够的，提出问题的目的是为了有效解决问题。人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生就是解决一系列问题的过程。个体克服生活、学习、实践中新的矛盾时的复杂心理活动，其中主要是思维活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动。教育心理学着重研究学生学习知识、应用知识中的问题解决。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2655683" y="2783279"/>
            <a:ext cx="7041757" cy="0"/>
          </a:xfrm>
          <a:prstGeom prst="line">
            <a:avLst/>
          </a:prstGeom>
          <a:ln w="76200">
            <a:solidFill>
              <a:srgbClr val="01B2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6536607" y="2047228"/>
            <a:ext cx="1491780" cy="1491780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28" name="组合 27"/>
          <p:cNvGrpSpPr/>
          <p:nvPr/>
        </p:nvGrpSpPr>
        <p:grpSpPr>
          <a:xfrm>
            <a:off x="8962603" y="2058280"/>
            <a:ext cx="1469676" cy="146967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9" name="同心圆 2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31" name="椭圆 30"/>
          <p:cNvSpPr/>
          <p:nvPr/>
        </p:nvSpPr>
        <p:spPr>
          <a:xfrm>
            <a:off x="1706715" y="2047228"/>
            <a:ext cx="1491780" cy="1491780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32" name="组合 31"/>
          <p:cNvGrpSpPr/>
          <p:nvPr/>
        </p:nvGrpSpPr>
        <p:grpSpPr>
          <a:xfrm>
            <a:off x="4132714" y="2058280"/>
            <a:ext cx="1469676" cy="146967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3" name="同心圆 3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782335" y="3918654"/>
            <a:ext cx="1281120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发现问题</a:t>
            </a:r>
            <a:endParaRPr lang="en-US" altLang="zh-CN" sz="2135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97280" y="3918654"/>
            <a:ext cx="1281120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分析问题</a:t>
            </a:r>
            <a:endParaRPr lang="en-US" altLang="zh-CN" sz="2135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29159" y="3918654"/>
            <a:ext cx="1281120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提出假设</a:t>
            </a:r>
            <a:endParaRPr lang="en-US" altLang="zh-CN" sz="2135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061036" y="3918654"/>
            <a:ext cx="1281120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检验假设</a:t>
            </a:r>
            <a:endParaRPr lang="en-US" altLang="zh-CN" sz="2135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2" name="TextBox 23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延时符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3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699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24" grpId="0"/>
      <p:bldP spid="25" grpId="0" animBg="1"/>
      <p:bldP spid="31" grpId="0" animBg="1"/>
      <p:bldP spid="37" grpId="0"/>
      <p:bldP spid="38" grpId="0"/>
      <p:bldP spid="39" grpId="0"/>
      <p:bldP spid="40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1101569" y="1509437"/>
            <a:ext cx="10271665" cy="1014574"/>
            <a:chOff x="1392222" y="3263900"/>
            <a:chExt cx="9502076" cy="330200"/>
          </a:xfrm>
          <a:solidFill>
            <a:srgbClr val="01B262"/>
          </a:solidFill>
        </p:grpSpPr>
        <p:sp>
          <p:nvSpPr>
            <p:cNvPr id="29" name="矩形 28"/>
            <p:cNvSpPr/>
            <p:nvPr/>
          </p:nvSpPr>
          <p:spPr>
            <a:xfrm>
              <a:off x="1392222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3767741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6143260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/>
            <p:cNvSpPr/>
            <p:nvPr/>
          </p:nvSpPr>
          <p:spPr>
            <a:xfrm>
              <a:off x="8518779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5" y="275107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 dirty="0">
                <a:latin typeface="方正兰亭细黑_GBK" pitchFamily="2" charset="-122"/>
                <a:ea typeface="方正兰亭细黑_GBK" pitchFamily="2" charset="-122"/>
              </a:rPr>
              <a:t>责任义务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28878" y="1613678"/>
            <a:ext cx="100335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企事业内部的组织机构健全、合理；各个部门的职权范围明确，分工合理；具有与其承担责任相适应的经济权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力，人员的配置和使用适合工作要求。企事业的信息网络健全而具有功效，信息的收集和利用有针对性、系统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性、时效性和经济性。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06726" y="4854794"/>
            <a:ext cx="1824538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2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针对性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147180" y="4796339"/>
            <a:ext cx="1824538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2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系统性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69438" y="4799145"/>
            <a:ext cx="1824538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2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经济性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64146" y="4796339"/>
            <a:ext cx="1824538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265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时效性</a:t>
            </a:r>
          </a:p>
        </p:txBody>
      </p:sp>
      <p:sp>
        <p:nvSpPr>
          <p:cNvPr id="35" name="椭圆 34"/>
          <p:cNvSpPr/>
          <p:nvPr/>
        </p:nvSpPr>
        <p:spPr>
          <a:xfrm rot="10800000">
            <a:off x="1745821" y="3250543"/>
            <a:ext cx="1221732" cy="1571219"/>
          </a:xfrm>
          <a:custGeom>
            <a:avLst/>
            <a:gdLst/>
            <a:ahLst/>
            <a:cxnLst/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9" name="组合 8"/>
          <p:cNvGrpSpPr/>
          <p:nvPr/>
        </p:nvGrpSpPr>
        <p:grpSpPr>
          <a:xfrm rot="10800000">
            <a:off x="4241519" y="3139175"/>
            <a:ext cx="1203627" cy="1563792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4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43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3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4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49" name="椭圆 34"/>
          <p:cNvSpPr/>
          <p:nvPr/>
        </p:nvSpPr>
        <p:spPr>
          <a:xfrm rot="10800000">
            <a:off x="6719111" y="3201631"/>
            <a:ext cx="1221731" cy="1571217"/>
          </a:xfrm>
          <a:custGeom>
            <a:avLst/>
            <a:gdLst/>
            <a:ahLst/>
            <a:cxnLst/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rgbClr val="54D9BC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50" name="组合 49"/>
          <p:cNvGrpSpPr/>
          <p:nvPr/>
        </p:nvGrpSpPr>
        <p:grpSpPr>
          <a:xfrm rot="10800000">
            <a:off x="9214805" y="3108771"/>
            <a:ext cx="1203627" cy="1563792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1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4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52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5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6464149" y="5393500"/>
            <a:ext cx="2074607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EFFECTIVENESS</a:t>
            </a:r>
            <a:endParaRPr lang="zh-CN" altLang="en-US" sz="2135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643595" y="5426534"/>
            <a:ext cx="1701107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PERTINENCE</a:t>
            </a:r>
            <a:endParaRPr lang="zh-CN" altLang="en-US" sz="2135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640288" y="5389178"/>
            <a:ext cx="2338910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SYSTEMATICNESS</a:t>
            </a:r>
            <a:endParaRPr lang="zh-CN" altLang="en-US" sz="2135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69439" y="5395370"/>
            <a:ext cx="1489510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135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ECONOMY</a:t>
            </a:r>
            <a:endParaRPr lang="zh-CN" altLang="en-US" sz="2135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33" name="TextBox 23"/>
          <p:cNvSpPr txBox="1"/>
          <p:nvPr/>
        </p:nvSpPr>
        <p:spPr>
          <a:xfrm>
            <a:off x="14299053" y="86625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延时符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24" grpId="0"/>
      <p:bldP spid="22" grpId="0"/>
      <p:bldP spid="23" grpId="0"/>
      <p:bldP spid="26" grpId="0"/>
      <p:bldP spid="27" grpId="0"/>
      <p:bldP spid="35" grpId="0" animBg="1"/>
      <p:bldP spid="49" grpId="0" animBg="1"/>
      <p:bldP spid="53" grpId="0"/>
      <p:bldP spid="54" grpId="0"/>
      <p:bldP spid="55" grpId="0"/>
      <p:bldP spid="56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5" y="275107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 dirty="0">
                <a:latin typeface="方正兰亭细黑_GBK" pitchFamily="2" charset="-122"/>
                <a:ea typeface="方正兰亭细黑_GBK" pitchFamily="2" charset="-122"/>
              </a:rPr>
              <a:t>责任义务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56343" y="1987724"/>
            <a:ext cx="46987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企事业内部控制系统具有预见性、适应性、及时性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真实性和有效性，控制系统能适应环境的变化有预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见地、及时地发现偏差，有重点地、经济地采取措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施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-----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27721" y="2131817"/>
            <a:ext cx="120898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预见性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72086" y="4989448"/>
            <a:ext cx="120898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适应性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881555" y="4168711"/>
            <a:ext cx="120898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及时性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245485" y="2541721"/>
            <a:ext cx="120898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真实性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625538" y="3557777"/>
            <a:ext cx="120898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有效性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56343" y="4435451"/>
            <a:ext cx="46987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企业、事业各部门领导人具有合格的管理素质，有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战略眼光，责任心强，，管理部门的工作健全而有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效率。管理责任审计就是针对企事业的管理工作是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否达到了上述责任要求，进行审查和评价。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56343" y="3211587"/>
            <a:ext cx="46987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把整个企业的活动引到目</a:t>
            </a:r>
            <a:endParaRPr lang="en-US" altLang="zh-CN" sz="3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2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标管理轨道上来。</a:t>
            </a:r>
          </a:p>
        </p:txBody>
      </p:sp>
      <p:grpSp>
        <p:nvGrpSpPr>
          <p:cNvPr id="75" name="组合 74"/>
          <p:cNvGrpSpPr/>
          <p:nvPr/>
        </p:nvGrpSpPr>
        <p:grpSpPr>
          <a:xfrm>
            <a:off x="7834078" y="2444482"/>
            <a:ext cx="1302476" cy="130247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6" name="同心圆 7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78" name="椭圆 77"/>
          <p:cNvSpPr/>
          <p:nvPr/>
        </p:nvSpPr>
        <p:spPr>
          <a:xfrm>
            <a:off x="6700487" y="4194206"/>
            <a:ext cx="969388" cy="969388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79" name="椭圆 78"/>
          <p:cNvSpPr/>
          <p:nvPr/>
        </p:nvSpPr>
        <p:spPr>
          <a:xfrm>
            <a:off x="9736389" y="3723410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83" name="组合 82"/>
          <p:cNvGrpSpPr/>
          <p:nvPr/>
        </p:nvGrpSpPr>
        <p:grpSpPr>
          <a:xfrm>
            <a:off x="10435123" y="2850409"/>
            <a:ext cx="831871" cy="831871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4" name="同心圆 8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85" name="椭圆 8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6866046" y="5294673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87" name="同心圆 8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88" name="椭圆 8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6498911" y="3192862"/>
            <a:ext cx="383892" cy="383892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90" name="同心圆 8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91" name="椭圆 9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92" name="椭圆 91"/>
          <p:cNvSpPr/>
          <p:nvPr/>
        </p:nvSpPr>
        <p:spPr>
          <a:xfrm>
            <a:off x="9647302" y="1858064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3" name="椭圆 92"/>
          <p:cNvSpPr/>
          <p:nvPr/>
        </p:nvSpPr>
        <p:spPr>
          <a:xfrm>
            <a:off x="10615748" y="5328178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95" name="组合 94"/>
          <p:cNvGrpSpPr/>
          <p:nvPr/>
        </p:nvGrpSpPr>
        <p:grpSpPr>
          <a:xfrm>
            <a:off x="8979489" y="4245354"/>
            <a:ext cx="850995" cy="850995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6" name="同心圆 9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99" name="椭圆 98"/>
          <p:cNvSpPr/>
          <p:nvPr/>
        </p:nvSpPr>
        <p:spPr>
          <a:xfrm>
            <a:off x="7941789" y="1491695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00" name="椭圆 99"/>
          <p:cNvSpPr/>
          <p:nvPr/>
        </p:nvSpPr>
        <p:spPr>
          <a:xfrm>
            <a:off x="8887898" y="3975514"/>
            <a:ext cx="183185" cy="183185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7" name="TextBox 36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延时符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75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7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7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75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7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7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75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7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7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75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75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75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75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75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75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75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75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75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75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75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75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75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75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75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75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75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75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8" dur="75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75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75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75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75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75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8" dur="75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9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1" dur="75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75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3" dur="75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75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75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75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1" dur="75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75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3" dur="75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95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97" dur="75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100" dur="75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02" presetID="2" presetClass="entr" presetSubtype="8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104" dur="7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105" dur="7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0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9" dur="10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25" grpId="0"/>
          <p:bldP spid="28" grpId="0"/>
          <p:bldP spid="29" grpId="0"/>
          <p:bldP spid="30" grpId="0"/>
          <p:bldP spid="31" grpId="0"/>
          <p:bldP spid="32" grpId="0"/>
          <p:bldP spid="33" grpId="0"/>
          <p:bldP spid="34" grpId="0"/>
          <p:bldP spid="78" grpId="0" animBg="1"/>
          <p:bldP spid="79" grpId="0" animBg="1"/>
          <p:bldP spid="92" grpId="0" animBg="1"/>
          <p:bldP spid="93" grpId="0" animBg="1"/>
          <p:bldP spid="99" grpId="0" animBg="1"/>
          <p:bldP spid="100" grpId="0" animBg="1"/>
          <p:bldP spid="3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75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75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7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75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75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7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75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75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7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7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75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75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75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75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75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75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75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75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75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75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75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75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75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75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75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75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75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75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8" dur="75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9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1" dur="75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2" dur="75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3" dur="75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6" dur="75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75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8" dur="75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9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1" dur="75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75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3" dur="75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75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750" fill="hold"/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75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1" dur="75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75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3" dur="75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95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97" dur="75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100" dur="75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02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4" dur="7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5" dur="75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0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9" dur="10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25" grpId="0"/>
          <p:bldP spid="28" grpId="0"/>
          <p:bldP spid="29" grpId="0"/>
          <p:bldP spid="30" grpId="0"/>
          <p:bldP spid="31" grpId="0"/>
          <p:bldP spid="32" grpId="0"/>
          <p:bldP spid="33" grpId="0"/>
          <p:bldP spid="34" grpId="0"/>
          <p:bldP spid="78" grpId="0" animBg="1"/>
          <p:bldP spid="79" grpId="0" animBg="1"/>
          <p:bldP spid="92" grpId="0" animBg="1"/>
          <p:bldP spid="93" grpId="0" animBg="1"/>
          <p:bldP spid="99" grpId="0" animBg="1"/>
          <p:bldP spid="100" grpId="0" animBg="1"/>
          <p:bldP spid="37" grpId="0"/>
        </p:bldLst>
      </p:timing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" y="0"/>
            <a:ext cx="4507871" cy="6858000"/>
          </a:xfrm>
          <a:prstGeom prst="rect">
            <a:avLst/>
          </a:prstGeom>
          <a:solidFill>
            <a:srgbClr val="01B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3692063" y="2522006"/>
            <a:ext cx="1813991" cy="1813991"/>
            <a:chOff x="1008115" y="2542722"/>
            <a:chExt cx="1360493" cy="1360493"/>
          </a:xfrm>
        </p:grpSpPr>
        <p:grpSp>
          <p:nvGrpSpPr>
            <p:cNvPr id="4" name="组合 3"/>
            <p:cNvGrpSpPr/>
            <p:nvPr/>
          </p:nvGrpSpPr>
          <p:grpSpPr>
            <a:xfrm>
              <a:off x="1008115" y="2542722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" name="同心圆 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5" name="TextBox 107"/>
            <p:cNvSpPr txBox="1"/>
            <p:nvPr/>
          </p:nvSpPr>
          <p:spPr>
            <a:xfrm>
              <a:off x="1393688" y="2723986"/>
              <a:ext cx="589345" cy="992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0" dirty="0">
                  <a:solidFill>
                    <a:srgbClr val="16B03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8000" dirty="0">
                <a:solidFill>
                  <a:srgbClr val="16B03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6208763" y="2782671"/>
            <a:ext cx="23856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3600" dirty="0">
                <a:latin typeface="方正兰亭细黑_GBK" pitchFamily="2" charset="-122"/>
                <a:ea typeface="方正兰亭细黑_GBK" pitchFamily="2" charset="-122"/>
              </a:rPr>
              <a:t>胜任能力</a:t>
            </a:r>
          </a:p>
        </p:txBody>
      </p:sp>
      <p:sp>
        <p:nvSpPr>
          <p:cNvPr id="12" name="TextBox 113"/>
          <p:cNvSpPr txBox="1"/>
          <p:nvPr/>
        </p:nvSpPr>
        <p:spPr>
          <a:xfrm>
            <a:off x="6282300" y="3352037"/>
            <a:ext cx="1781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COMPETENCE</a:t>
            </a:r>
            <a:endParaRPr lang="zh-CN" altLang="en-US" sz="20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10" name="TextBox 23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延时符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03" y="2079627"/>
            <a:ext cx="12192000" cy="643663"/>
          </a:xfrm>
          <a:prstGeom prst="rect">
            <a:avLst/>
          </a:prstGeom>
          <a:solidFill>
            <a:srgbClr val="01B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5" y="275107"/>
            <a:ext cx="214834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 dirty="0">
                <a:latin typeface="方正兰亭细黑_GBK" pitchFamily="2" charset="-122"/>
                <a:ea typeface="方正兰亭细黑_GBK" pitchFamily="2" charset="-122"/>
              </a:rPr>
              <a:t>核心竞争力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0498" y="3247821"/>
            <a:ext cx="120898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领导力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032712" y="4359845"/>
            <a:ext cx="155042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团队合作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395057" y="4436939"/>
            <a:ext cx="155042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专业技能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032498" y="3247821"/>
            <a:ext cx="120898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执行力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542801" y="5168188"/>
            <a:ext cx="1550424" cy="50276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6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创新能力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711639" y="5147107"/>
            <a:ext cx="1550424" cy="50276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6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协调能力</a:t>
            </a:r>
          </a:p>
        </p:txBody>
      </p:sp>
      <p:cxnSp>
        <p:nvCxnSpPr>
          <p:cNvPr id="58" name="直接连接符 57"/>
          <p:cNvCxnSpPr/>
          <p:nvPr/>
        </p:nvCxnSpPr>
        <p:spPr>
          <a:xfrm flipV="1">
            <a:off x="2854344" y="2485718"/>
            <a:ext cx="3216256" cy="934905"/>
          </a:xfrm>
          <a:prstGeom prst="line">
            <a:avLst/>
          </a:prstGeom>
          <a:ln w="76200">
            <a:solidFill>
              <a:srgbClr val="54D9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 flipV="1">
            <a:off x="3795131" y="2485715"/>
            <a:ext cx="2275471" cy="2050296"/>
          </a:xfrm>
          <a:prstGeom prst="line">
            <a:avLst/>
          </a:prstGeom>
          <a:ln w="76200">
            <a:solidFill>
              <a:srgbClr val="54D9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 flipV="1">
            <a:off x="5203428" y="2485715"/>
            <a:ext cx="867173" cy="2703821"/>
          </a:xfrm>
          <a:prstGeom prst="line">
            <a:avLst/>
          </a:prstGeom>
          <a:ln w="76200">
            <a:solidFill>
              <a:srgbClr val="54D9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 flipH="1" flipV="1">
            <a:off x="6070602" y="2485718"/>
            <a:ext cx="766055" cy="2767433"/>
          </a:xfrm>
          <a:prstGeom prst="line">
            <a:avLst/>
          </a:prstGeom>
          <a:ln w="76200">
            <a:solidFill>
              <a:srgbClr val="54D9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flipH="1" flipV="1">
            <a:off x="6070601" y="2485715"/>
            <a:ext cx="2196419" cy="2050296"/>
          </a:xfrm>
          <a:prstGeom prst="line">
            <a:avLst/>
          </a:prstGeom>
          <a:ln w="76200">
            <a:solidFill>
              <a:srgbClr val="54D9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6070600" y="2485717"/>
            <a:ext cx="3249632" cy="1009749"/>
          </a:xfrm>
          <a:prstGeom prst="line">
            <a:avLst/>
          </a:prstGeom>
          <a:ln w="76200">
            <a:solidFill>
              <a:srgbClr val="54D9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椭圆 45"/>
          <p:cNvSpPr/>
          <p:nvPr/>
        </p:nvSpPr>
        <p:spPr>
          <a:xfrm>
            <a:off x="3321706" y="4089047"/>
            <a:ext cx="946852" cy="946852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0" name="椭圆 49"/>
          <p:cNvSpPr/>
          <p:nvPr/>
        </p:nvSpPr>
        <p:spPr>
          <a:xfrm>
            <a:off x="4730003" y="4779723"/>
            <a:ext cx="946852" cy="946852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1" name="椭圆 50"/>
          <p:cNvSpPr/>
          <p:nvPr/>
        </p:nvSpPr>
        <p:spPr>
          <a:xfrm>
            <a:off x="6353387" y="4779723"/>
            <a:ext cx="946852" cy="946852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2" name="椭圆 51"/>
          <p:cNvSpPr/>
          <p:nvPr/>
        </p:nvSpPr>
        <p:spPr>
          <a:xfrm>
            <a:off x="7793595" y="4062586"/>
            <a:ext cx="946852" cy="946852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3" name="椭圆 52"/>
          <p:cNvSpPr/>
          <p:nvPr/>
        </p:nvSpPr>
        <p:spPr>
          <a:xfrm>
            <a:off x="8846807" y="3022039"/>
            <a:ext cx="946852" cy="946852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4" name="椭圆 53"/>
          <p:cNvSpPr/>
          <p:nvPr/>
        </p:nvSpPr>
        <p:spPr>
          <a:xfrm>
            <a:off x="2380919" y="2912679"/>
            <a:ext cx="946852" cy="946852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19" name="组合 18"/>
          <p:cNvGrpSpPr/>
          <p:nvPr/>
        </p:nvGrpSpPr>
        <p:grpSpPr>
          <a:xfrm>
            <a:off x="5135693" y="1550811"/>
            <a:ext cx="1869811" cy="1869811"/>
            <a:chOff x="3851771" y="1163107"/>
            <a:chExt cx="1402358" cy="1402358"/>
          </a:xfrm>
        </p:grpSpPr>
        <p:grpSp>
          <p:nvGrpSpPr>
            <p:cNvPr id="43" name="组合 42"/>
            <p:cNvGrpSpPr/>
            <p:nvPr/>
          </p:nvGrpSpPr>
          <p:grpSpPr>
            <a:xfrm>
              <a:off x="3851771" y="1163107"/>
              <a:ext cx="1402358" cy="1402358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4" name="同心圆 4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3990481" y="1779944"/>
              <a:ext cx="1226538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865" spc="4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核心竞争力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延时符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16" presetClass="entr" presetSubtype="2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17" dur="75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2" presetClass="entr" presetSubtype="4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1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2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4" presetID="18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26" dur="75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29" dur="75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2" dur="75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35" dur="75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38" dur="75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1" dur="75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75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75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75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7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7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75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75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75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75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75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75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75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75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75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75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75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75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75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73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75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76" dur="75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75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80" dur="75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75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84" dur="75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75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8" dur="75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75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2" dur="75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5" dur="75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6" dur="75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7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9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0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103" grpId="0" animBg="1"/>
          <p:bldP spid="94" grpId="0"/>
          <p:bldP spid="37" grpId="0"/>
          <p:bldP spid="38" grpId="0"/>
          <p:bldP spid="39" grpId="0"/>
          <p:bldP spid="40" grpId="0"/>
          <p:bldP spid="41" grpId="0"/>
          <p:bldP spid="42" grpId="0"/>
          <p:bldP spid="46" grpId="0" animBg="1"/>
          <p:bldP spid="50" grpId="0" animBg="1"/>
          <p:bldP spid="51" grpId="0" animBg="1"/>
          <p:bldP spid="52" grpId="0" animBg="1"/>
          <p:bldP spid="53" grpId="0" animBg="1"/>
          <p:bldP spid="54" grpId="0" animBg="1"/>
          <p:bldP spid="3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16" presetClass="entr" presetSubtype="2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17" dur="75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75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4" presetID="18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26" dur="75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29" dur="75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18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Left)">
                                          <p:cBhvr>
                                            <p:cTn id="32" dur="75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35" dur="75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38" dur="75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18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downRight)">
                                          <p:cBhvr>
                                            <p:cTn id="41" dur="75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4" dur="75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75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6" dur="75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7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7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1" dur="75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2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75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75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6" dur="75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7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75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75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75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75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75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75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53" presetClass="entr" presetSubtype="16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75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75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75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73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75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76" dur="75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75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80" dur="75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75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84" dur="75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75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8" dur="75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75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2" dur="75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5" dur="75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96" dur="75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7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9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0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103" grpId="0" animBg="1"/>
          <p:bldP spid="94" grpId="0"/>
          <p:bldP spid="37" grpId="0"/>
          <p:bldP spid="38" grpId="0"/>
          <p:bldP spid="39" grpId="0"/>
          <p:bldP spid="40" grpId="0"/>
          <p:bldP spid="41" grpId="0"/>
          <p:bldP spid="42" grpId="0"/>
          <p:bldP spid="46" grpId="0" animBg="1"/>
          <p:bldP spid="50" grpId="0" animBg="1"/>
          <p:bldP spid="51" grpId="0" animBg="1"/>
          <p:bldP spid="52" grpId="0" animBg="1"/>
          <p:bldP spid="53" grpId="0" animBg="1"/>
          <p:bldP spid="54" grpId="0" animBg="1"/>
          <p:bldP spid="31" grpId="0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>
            <a:off x="1142177" y="5701493"/>
            <a:ext cx="10271665" cy="1014574"/>
            <a:chOff x="1392222" y="3263900"/>
            <a:chExt cx="9502076" cy="330200"/>
          </a:xfrm>
          <a:solidFill>
            <a:srgbClr val="01B262"/>
          </a:solidFill>
        </p:grpSpPr>
        <p:sp>
          <p:nvSpPr>
            <p:cNvPr id="27" name="矩形 26"/>
            <p:cNvSpPr/>
            <p:nvPr/>
          </p:nvSpPr>
          <p:spPr>
            <a:xfrm>
              <a:off x="1392222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3767741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6143260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/>
            <p:cNvSpPr/>
            <p:nvPr/>
          </p:nvSpPr>
          <p:spPr>
            <a:xfrm>
              <a:off x="8518779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3" y="275107"/>
            <a:ext cx="136287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 dirty="0">
                <a:latin typeface="方正兰亭细黑_GBK" pitchFamily="2" charset="-122"/>
                <a:ea typeface="方正兰亭细黑_GBK" pitchFamily="2" charset="-122"/>
              </a:rPr>
              <a:t>领导力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11943" y="5805817"/>
            <a:ext cx="102387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建立组织结构，规定职务或职位，明确责权关系，以使组织中的成员互相协作配合、共同劳动，有效实现组织目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标的过程。组织管理是管理活动的一部分，也称组织职能。为了有效地实现目标，灵活地运用各种方法，把各种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力量合理地组织和有效地协调起来的能力。包括协调关系的能力和善于用人的能力等等。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3" name="五角星 2"/>
          <p:cNvSpPr/>
          <p:nvPr/>
        </p:nvSpPr>
        <p:spPr>
          <a:xfrm>
            <a:off x="4627364" y="1886914"/>
            <a:ext cx="2887133" cy="2887133"/>
          </a:xfrm>
          <a:prstGeom prst="star5">
            <a:avLst/>
          </a:prstGeom>
          <a:noFill/>
          <a:ln w="76200">
            <a:solidFill>
              <a:srgbClr val="59B7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4" name="组合 3"/>
          <p:cNvGrpSpPr/>
          <p:nvPr/>
        </p:nvGrpSpPr>
        <p:grpSpPr>
          <a:xfrm>
            <a:off x="5258462" y="2708178"/>
            <a:ext cx="1624939" cy="1624939"/>
            <a:chOff x="3962648" y="2819400"/>
            <a:chExt cx="1218704" cy="1218704"/>
          </a:xfrm>
        </p:grpSpPr>
        <p:grpSp>
          <p:nvGrpSpPr>
            <p:cNvPr id="32" name="组合 31"/>
            <p:cNvGrpSpPr/>
            <p:nvPr/>
          </p:nvGrpSpPr>
          <p:grpSpPr>
            <a:xfrm>
              <a:off x="3962648" y="2819400"/>
              <a:ext cx="1218704" cy="121870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3" name="同心圆 3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4174018" y="3278286"/>
              <a:ext cx="791323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865" spc="400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领导力</a:t>
              </a:r>
            </a:p>
          </p:txBody>
        </p:sp>
      </p:grpSp>
      <p:sp>
        <p:nvSpPr>
          <p:cNvPr id="35" name="椭圆 34"/>
          <p:cNvSpPr/>
          <p:nvPr/>
        </p:nvSpPr>
        <p:spPr>
          <a:xfrm>
            <a:off x="3957035" y="2527560"/>
            <a:ext cx="946852" cy="946852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6" name="椭圆 35"/>
          <p:cNvSpPr/>
          <p:nvPr/>
        </p:nvSpPr>
        <p:spPr>
          <a:xfrm>
            <a:off x="5597506" y="1198293"/>
            <a:ext cx="946852" cy="946852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7" name="椭圆 46"/>
          <p:cNvSpPr/>
          <p:nvPr/>
        </p:nvSpPr>
        <p:spPr>
          <a:xfrm>
            <a:off x="7256971" y="2527560"/>
            <a:ext cx="946852" cy="946852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8" name="椭圆 47"/>
          <p:cNvSpPr/>
          <p:nvPr/>
        </p:nvSpPr>
        <p:spPr>
          <a:xfrm>
            <a:off x="6601513" y="4451651"/>
            <a:ext cx="946852" cy="946852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9" name="椭圆 48"/>
          <p:cNvSpPr/>
          <p:nvPr/>
        </p:nvSpPr>
        <p:spPr>
          <a:xfrm>
            <a:off x="4610370" y="4434717"/>
            <a:ext cx="946852" cy="946852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6" name="TextBox 55"/>
          <p:cNvSpPr txBox="1"/>
          <p:nvPr/>
        </p:nvSpPr>
        <p:spPr>
          <a:xfrm>
            <a:off x="4285243" y="153889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学习力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351757" y="273005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决策力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703713" y="462805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感召力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574817" y="2838038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组织力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255527" y="472965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执行力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延时符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800"/>
                            </p:stCondLst>
                            <p:childTnLst>
                              <p:par>
                                <p:cTn id="5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3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29" grpId="0"/>
      <p:bldP spid="3" grpId="0" animBg="1"/>
      <p:bldP spid="35" grpId="0" animBg="1"/>
      <p:bldP spid="36" grpId="0" animBg="1"/>
      <p:bldP spid="47" grpId="0" animBg="1"/>
      <p:bldP spid="48" grpId="0" animBg="1"/>
      <p:bldP spid="49" grpId="0" animBg="1"/>
      <p:bldP spid="56" grpId="0"/>
      <p:bldP spid="57" grpId="0"/>
      <p:bldP spid="59" grpId="0"/>
      <p:bldP spid="60" grpId="0"/>
      <p:bldP spid="62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3" y="275107"/>
            <a:ext cx="136287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 dirty="0">
                <a:latin typeface="方正兰亭细黑_GBK" pitchFamily="2" charset="-122"/>
                <a:ea typeface="方正兰亭细黑_GBK" pitchFamily="2" charset="-122"/>
              </a:rPr>
              <a:t>执行力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28878" y="1796002"/>
            <a:ext cx="3057247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执行力决定成败，决定战斗力、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凝聚力。如何提高执行力，我认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为要在正确理解的基础上，突出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重点，突破障碍，采取灵活的方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式抓好落实。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545794" y="3186413"/>
            <a:ext cx="28520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01.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制度的效用取决于制度执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行力，党的意志和主张能否实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现，关键也在执行力。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545793" y="4291267"/>
            <a:ext cx="2731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02.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克服一切困难，确保完成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上级交办的急、难、险、阻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任务。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545794" y="5396121"/>
            <a:ext cx="28520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03.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通过一套有效的系统、组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织、文化和行动计划管理方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法等把战略决策转化为结果。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315130" y="4958477"/>
            <a:ext cx="1891865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6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制度执行力</a:t>
            </a:r>
            <a:endParaRPr lang="zh-CN" altLang="en-US" sz="2665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3281" y="3548572"/>
            <a:ext cx="1891865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6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应急执行力</a:t>
            </a:r>
            <a:endParaRPr lang="zh-CN" altLang="en-US" sz="2665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398678" y="2143667"/>
            <a:ext cx="1891865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6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战略执行力</a:t>
            </a:r>
            <a:endParaRPr lang="zh-CN" altLang="en-US" sz="2665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807459" y="1838924"/>
            <a:ext cx="1218685" cy="1218685"/>
            <a:chOff x="5105593" y="1379191"/>
            <a:chExt cx="914014" cy="914014"/>
          </a:xfrm>
        </p:grpSpPr>
        <p:grpSp>
          <p:nvGrpSpPr>
            <p:cNvPr id="46" name="组合 45"/>
            <p:cNvGrpSpPr/>
            <p:nvPr/>
          </p:nvGrpSpPr>
          <p:grpSpPr>
            <a:xfrm>
              <a:off x="5105593" y="1379191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50" name="同心圆 4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椭圆 5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5271494" y="1654775"/>
              <a:ext cx="309219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665" dirty="0">
                  <a:solidFill>
                    <a:srgbClr val="59B721"/>
                  </a:solidFill>
                  <a:latin typeface="Watford DB" pitchFamily="2" charset="0"/>
                  <a:ea typeface="造字工房劲黑（非商用）常规体" pitchFamily="50" charset="-122"/>
                </a:rPr>
                <a:t>03</a:t>
              </a:r>
              <a:endParaRPr lang="zh-CN" altLang="en-US" sz="2665" dirty="0">
                <a:solidFill>
                  <a:srgbClr val="59B72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327040" y="3109300"/>
            <a:ext cx="1218685" cy="1218685"/>
            <a:chOff x="3245280" y="2331973"/>
            <a:chExt cx="914014" cy="914014"/>
          </a:xfrm>
        </p:grpSpPr>
        <p:grpSp>
          <p:nvGrpSpPr>
            <p:cNvPr id="37" name="组合 36"/>
            <p:cNvGrpSpPr/>
            <p:nvPr/>
          </p:nvGrpSpPr>
          <p:grpSpPr>
            <a:xfrm>
              <a:off x="3245280" y="2331973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8" name="同心圆 3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3411181" y="2594635"/>
              <a:ext cx="309219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665" dirty="0">
                  <a:solidFill>
                    <a:srgbClr val="59B721"/>
                  </a:solidFill>
                  <a:latin typeface="Watford DB" pitchFamily="2" charset="0"/>
                  <a:ea typeface="造字工房劲黑（非商用）常规体" pitchFamily="50" charset="-122"/>
                </a:rPr>
                <a:t>02</a:t>
              </a:r>
              <a:endParaRPr lang="zh-CN" altLang="en-US" sz="2665" dirty="0">
                <a:solidFill>
                  <a:srgbClr val="59B72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705060" y="4446544"/>
            <a:ext cx="1218685" cy="1218685"/>
            <a:chOff x="1278794" y="3334906"/>
            <a:chExt cx="914014" cy="914014"/>
          </a:xfrm>
        </p:grpSpPr>
        <p:grpSp>
          <p:nvGrpSpPr>
            <p:cNvPr id="27" name="组合 26"/>
            <p:cNvGrpSpPr/>
            <p:nvPr/>
          </p:nvGrpSpPr>
          <p:grpSpPr>
            <a:xfrm>
              <a:off x="1278794" y="3334906"/>
              <a:ext cx="914014" cy="9140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8" name="同心圆 2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1443719" y="3591858"/>
              <a:ext cx="309219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665" dirty="0">
                  <a:solidFill>
                    <a:srgbClr val="59B721"/>
                  </a:solidFill>
                  <a:latin typeface="Watford DB" pitchFamily="2" charset="0"/>
                  <a:ea typeface="造字工房劲黑（非商用）常规体" pitchFamily="50" charset="-122"/>
                </a:rPr>
                <a:t>01</a:t>
              </a:r>
              <a:endParaRPr lang="zh-CN" altLang="en-US" sz="2665" dirty="0">
                <a:solidFill>
                  <a:srgbClr val="59B721"/>
                </a:solidFill>
                <a:latin typeface="Watford DB" pitchFamily="2" charset="0"/>
                <a:ea typeface="造字工房劲黑（非商用）常规体" pitchFamily="50" charset="-122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延时符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4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16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17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4" fill="hold" nodeType="withEffect" p14:presetBounceEnd="44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0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1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75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5" dur="75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4" fill="hold" nodeType="withEffect" p14:presetBounceEnd="44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8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9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75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3" dur="75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750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7" dur="75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9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41" dur="75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44" dur="75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47" dur="75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0" dur="75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5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25" grpId="0"/>
          <p:bldP spid="40" grpId="0"/>
          <p:bldP spid="41" grpId="0"/>
          <p:bldP spid="42" grpId="0"/>
          <p:bldP spid="43" grpId="0"/>
          <p:bldP spid="44" grpId="0"/>
          <p:bldP spid="45" grpId="0"/>
          <p:bldP spid="3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4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" presetID="1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75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5" dur="75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4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75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3" dur="75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750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7" dur="75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9" presetID="18" presetClass="entr" presetSubtype="3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41" dur="75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44" dur="75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47" dur="75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18" presetClass="entr" presetSubtype="3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strips(upRight)">
                                          <p:cBhvr>
                                            <p:cTn id="50" dur="75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5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25" grpId="0"/>
          <p:bldP spid="40" grpId="0"/>
          <p:bldP spid="41" grpId="0"/>
          <p:bldP spid="42" grpId="0"/>
          <p:bldP spid="43" grpId="0"/>
          <p:bldP spid="44" grpId="0"/>
          <p:bldP spid="45" grpId="0"/>
          <p:bldP spid="31" grpId="0"/>
        </p:bld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组合 67"/>
          <p:cNvGrpSpPr/>
          <p:nvPr/>
        </p:nvGrpSpPr>
        <p:grpSpPr>
          <a:xfrm>
            <a:off x="1228936" y="1058263"/>
            <a:ext cx="10271665" cy="889848"/>
            <a:chOff x="1392222" y="3263897"/>
            <a:chExt cx="9502076" cy="330203"/>
          </a:xfrm>
          <a:solidFill>
            <a:srgbClr val="01B262"/>
          </a:solidFill>
        </p:grpSpPr>
        <p:sp>
          <p:nvSpPr>
            <p:cNvPr id="69" name="矩形 68"/>
            <p:cNvSpPr/>
            <p:nvPr/>
          </p:nvSpPr>
          <p:spPr>
            <a:xfrm>
              <a:off x="1392222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矩形 69"/>
            <p:cNvSpPr/>
            <p:nvPr/>
          </p:nvSpPr>
          <p:spPr>
            <a:xfrm>
              <a:off x="3767741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6143260" y="3263897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矩形 74"/>
            <p:cNvSpPr/>
            <p:nvPr/>
          </p:nvSpPr>
          <p:spPr>
            <a:xfrm>
              <a:off x="8518779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5" y="275107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 dirty="0">
                <a:latin typeface="方正兰亭细黑_GBK" pitchFamily="2" charset="-122"/>
                <a:ea typeface="方正兰亭细黑_GBK" pitchFamily="2" charset="-122"/>
              </a:rPr>
              <a:t>团队合作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93583" y="1210789"/>
            <a:ext cx="10238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建立在团队的基础之上，发挥团队精神、互补互助以达到团队最大工作效率的能力。对于团队的成员来说，不仅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要有个人能力，更需要有在不同的位置上各尽所能、与其他成员协调合作的能力。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7157" y="5081989"/>
            <a:ext cx="2294848" cy="731797"/>
            <a:chOff x="695368" y="3811490"/>
            <a:chExt cx="1721136" cy="548848"/>
          </a:xfrm>
        </p:grpSpPr>
        <p:grpSp>
          <p:nvGrpSpPr>
            <p:cNvPr id="52" name="组合 51"/>
            <p:cNvGrpSpPr/>
            <p:nvPr/>
          </p:nvGrpSpPr>
          <p:grpSpPr>
            <a:xfrm>
              <a:off x="695368" y="3811490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53" name="圆角矩形 52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54" name="圆角矩形 53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62" name="椭圆 61"/>
            <p:cNvSpPr/>
            <p:nvPr/>
          </p:nvSpPr>
          <p:spPr>
            <a:xfrm>
              <a:off x="825405" y="3951961"/>
              <a:ext cx="279463" cy="279463"/>
            </a:xfrm>
            <a:prstGeom prst="ellipse">
              <a:avLst/>
            </a:prstGeom>
            <a:solidFill>
              <a:srgbClr val="59B721"/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898569" y="4380694"/>
            <a:ext cx="2294848" cy="731797"/>
            <a:chOff x="2173927" y="3285519"/>
            <a:chExt cx="1721136" cy="548848"/>
          </a:xfrm>
        </p:grpSpPr>
        <p:grpSp>
          <p:nvGrpSpPr>
            <p:cNvPr id="49" name="组合 48"/>
            <p:cNvGrpSpPr/>
            <p:nvPr/>
          </p:nvGrpSpPr>
          <p:grpSpPr>
            <a:xfrm>
              <a:off x="2173927" y="3285519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50" name="圆角矩形 49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51" name="圆角矩形 50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63" name="椭圆 62"/>
            <p:cNvSpPr/>
            <p:nvPr/>
          </p:nvSpPr>
          <p:spPr>
            <a:xfrm>
              <a:off x="2307128" y="3420211"/>
              <a:ext cx="279463" cy="279463"/>
            </a:xfrm>
            <a:prstGeom prst="ellipse">
              <a:avLst/>
            </a:prstGeom>
            <a:solidFill>
              <a:srgbClr val="59B721"/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913636" y="3679397"/>
            <a:ext cx="2294848" cy="731797"/>
            <a:chOff x="3685227" y="2759547"/>
            <a:chExt cx="1721136" cy="548848"/>
          </a:xfrm>
        </p:grpSpPr>
        <p:grpSp>
          <p:nvGrpSpPr>
            <p:cNvPr id="46" name="组合 45"/>
            <p:cNvGrpSpPr/>
            <p:nvPr/>
          </p:nvGrpSpPr>
          <p:grpSpPr>
            <a:xfrm>
              <a:off x="3685227" y="2759547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47" name="圆角矩形 46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48" name="圆角矩形 47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64" name="椭圆 63"/>
            <p:cNvSpPr/>
            <p:nvPr/>
          </p:nvSpPr>
          <p:spPr>
            <a:xfrm>
              <a:off x="3829063" y="2894239"/>
              <a:ext cx="279463" cy="279463"/>
            </a:xfrm>
            <a:prstGeom prst="ellipse">
              <a:avLst/>
            </a:prstGeom>
            <a:solidFill>
              <a:srgbClr val="59B721"/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939501" y="2978102"/>
            <a:ext cx="2294848" cy="731797"/>
            <a:chOff x="5204626" y="2233575"/>
            <a:chExt cx="1721136" cy="548848"/>
          </a:xfrm>
        </p:grpSpPr>
        <p:grpSp>
          <p:nvGrpSpPr>
            <p:cNvPr id="43" name="组合 42"/>
            <p:cNvGrpSpPr/>
            <p:nvPr/>
          </p:nvGrpSpPr>
          <p:grpSpPr>
            <a:xfrm>
              <a:off x="5204626" y="2233575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44" name="圆角矩形 43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45" name="圆角矩形 44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65" name="椭圆 64"/>
            <p:cNvSpPr/>
            <p:nvPr/>
          </p:nvSpPr>
          <p:spPr>
            <a:xfrm>
              <a:off x="5384889" y="2368267"/>
              <a:ext cx="279463" cy="279463"/>
            </a:xfrm>
            <a:prstGeom prst="ellipse">
              <a:avLst/>
            </a:prstGeom>
            <a:solidFill>
              <a:srgbClr val="59B721"/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8964857" y="2276806"/>
            <a:ext cx="2294848" cy="731797"/>
            <a:chOff x="6723643" y="1707603"/>
            <a:chExt cx="1721136" cy="548848"/>
          </a:xfrm>
        </p:grpSpPr>
        <p:grpSp>
          <p:nvGrpSpPr>
            <p:cNvPr id="55" name="组合 54"/>
            <p:cNvGrpSpPr/>
            <p:nvPr/>
          </p:nvGrpSpPr>
          <p:grpSpPr>
            <a:xfrm>
              <a:off x="6723643" y="1707603"/>
              <a:ext cx="1721136" cy="548848"/>
              <a:chOff x="4304043" y="1286668"/>
              <a:chExt cx="3837944" cy="2757793"/>
            </a:xfrm>
            <a:effectLst>
              <a:outerShdw blurRad="381000" dist="2540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圆角矩形 55"/>
              <p:cNvSpPr/>
              <p:nvPr/>
            </p:nvSpPr>
            <p:spPr>
              <a:xfrm>
                <a:off x="4304043" y="1286668"/>
                <a:ext cx="3837944" cy="2757793"/>
              </a:xfrm>
              <a:prstGeom prst="roundRect">
                <a:avLst/>
              </a:prstGeom>
              <a:gradFill>
                <a:gsLst>
                  <a:gs pos="62000">
                    <a:schemeClr val="bg1">
                      <a:lumMod val="95000"/>
                    </a:schemeClr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57" name="圆角矩形 56"/>
              <p:cNvSpPr/>
              <p:nvPr/>
            </p:nvSpPr>
            <p:spPr>
              <a:xfrm>
                <a:off x="4351930" y="1373339"/>
                <a:ext cx="3742172" cy="2584451"/>
              </a:xfrm>
              <a:prstGeom prst="roundRect">
                <a:avLst/>
              </a:prstGeom>
              <a:gradFill>
                <a:gsLst>
                  <a:gs pos="42000">
                    <a:srgbClr val="F0F0F0"/>
                  </a:gs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66" name="椭圆 65"/>
            <p:cNvSpPr/>
            <p:nvPr/>
          </p:nvSpPr>
          <p:spPr>
            <a:xfrm>
              <a:off x="6904288" y="1842295"/>
              <a:ext cx="279463" cy="279463"/>
            </a:xfrm>
            <a:prstGeom prst="ellipse">
              <a:avLst/>
            </a:prstGeom>
            <a:solidFill>
              <a:srgbClr val="59B721"/>
            </a:solidFill>
            <a:ln>
              <a:noFill/>
            </a:ln>
            <a:effectLst>
              <a:outerShdw blurRad="88900" dist="63500" dir="8100000" algn="tr" rotWithShape="0">
                <a:prstClr val="black">
                  <a:alpha val="5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473158" y="5258227"/>
            <a:ext cx="1555234" cy="42056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表达与沟通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507432" y="4520887"/>
            <a:ext cx="1281120" cy="42056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做事主动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78037" y="3853459"/>
            <a:ext cx="1691489" cy="42056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敬业的品质</a:t>
            </a:r>
            <a:r>
              <a:rPr lang="zh-CN" altLang="en-US" sz="2135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 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569432" y="3140843"/>
            <a:ext cx="1555234" cy="42056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宽容与合作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623203" y="2437096"/>
            <a:ext cx="1281120" cy="42056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全局观念</a:t>
            </a:r>
          </a:p>
        </p:txBody>
      </p:sp>
      <p:grpSp>
        <p:nvGrpSpPr>
          <p:cNvPr id="72" name="组合 71"/>
          <p:cNvGrpSpPr/>
          <p:nvPr/>
        </p:nvGrpSpPr>
        <p:grpSpPr>
          <a:xfrm>
            <a:off x="701891" y="2414601"/>
            <a:ext cx="580708" cy="58070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80" name="椭圆 79"/>
          <p:cNvSpPr/>
          <p:nvPr/>
        </p:nvSpPr>
        <p:spPr>
          <a:xfrm>
            <a:off x="10392519" y="5658637"/>
            <a:ext cx="667877" cy="667877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81" name="椭圆 80"/>
          <p:cNvSpPr/>
          <p:nvPr/>
        </p:nvSpPr>
        <p:spPr>
          <a:xfrm>
            <a:off x="11231076" y="4696934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82" name="组合 81"/>
          <p:cNvGrpSpPr/>
          <p:nvPr/>
        </p:nvGrpSpPr>
        <p:grpSpPr>
          <a:xfrm>
            <a:off x="1672888" y="2937988"/>
            <a:ext cx="516293" cy="51629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8" name="同心圆 9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9578335" y="6084474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04" name="同心圆 10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05" name="椭圆 10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06" name="组合 105"/>
          <p:cNvGrpSpPr/>
          <p:nvPr/>
        </p:nvGrpSpPr>
        <p:grpSpPr>
          <a:xfrm>
            <a:off x="9754679" y="5196341"/>
            <a:ext cx="383892" cy="383892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07" name="同心圆 10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08" name="椭圆 10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109" name="椭圆 108"/>
          <p:cNvSpPr/>
          <p:nvPr/>
        </p:nvSpPr>
        <p:spPr>
          <a:xfrm>
            <a:off x="1906474" y="2506184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10" name="椭圆 109"/>
          <p:cNvSpPr/>
          <p:nvPr/>
        </p:nvSpPr>
        <p:spPr>
          <a:xfrm>
            <a:off x="832546" y="3362688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111" name="组合 110"/>
          <p:cNvGrpSpPr/>
          <p:nvPr/>
        </p:nvGrpSpPr>
        <p:grpSpPr>
          <a:xfrm>
            <a:off x="11215582" y="5269283"/>
            <a:ext cx="544503" cy="54450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2" name="同心圆 1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114" name="椭圆 113"/>
          <p:cNvSpPr/>
          <p:nvPr/>
        </p:nvSpPr>
        <p:spPr>
          <a:xfrm>
            <a:off x="8839350" y="6011143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15" name="椭圆 114"/>
          <p:cNvSpPr/>
          <p:nvPr/>
        </p:nvSpPr>
        <p:spPr>
          <a:xfrm>
            <a:off x="1282601" y="3815912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118" name="组合 117"/>
          <p:cNvGrpSpPr/>
          <p:nvPr/>
        </p:nvGrpSpPr>
        <p:grpSpPr>
          <a:xfrm>
            <a:off x="2900337" y="3049615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19" name="同心圆 1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121" name="椭圆 120"/>
          <p:cNvSpPr/>
          <p:nvPr/>
        </p:nvSpPr>
        <p:spPr>
          <a:xfrm>
            <a:off x="11447040" y="6379894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7" name="TextBox 66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延时符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75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75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75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4699"/>
                                </p:stCondLst>
                                <p:childTnLst>
                                  <p:par>
                                    <p:cTn id="26" presetID="2" presetClass="entr" presetSubtype="8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8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9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8" fill="hold" nodeType="withEffect" p14:presetBounceEnd="44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2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3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8" fill="hold" nodeType="withEffect" p14:presetBounceEnd="44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36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37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8" fill="hold" nodeType="withEffect" p14:presetBounceEnd="44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40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41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8" fill="hold" nodeType="withEffect" p14:presetBounceEnd="44000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44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45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75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49" dur="75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75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3" dur="75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2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75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7" dur="75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2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75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1" dur="75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2" presetClass="entr" presetSubtype="2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75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5" dur="75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5699"/>
                                </p:stCondLst>
                                <p:childTnLst>
                                  <p:par>
                                    <p:cTn id="6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75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75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75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75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75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75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75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75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75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75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75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75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75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75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75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75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75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75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7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9" dur="75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75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1" dur="75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4" dur="75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75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6" dur="75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7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9" dur="75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75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1" dur="75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2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4" dur="75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5" dur="75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6" dur="75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7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9" dur="75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75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1" dur="75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2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4" dur="75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5" dur="75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6" dur="75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7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9" dur="75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0" dur="75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1" dur="75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2" fill="hold">
                                <p:stCondLst>
                                  <p:cond delay="6699"/>
                                </p:stCondLst>
                                <p:childTnLst>
                                  <p:par>
                                    <p:cTn id="13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5" dur="10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37" grpId="0"/>
          <p:bldP spid="38" grpId="0"/>
          <p:bldP spid="39" grpId="0"/>
          <p:bldP spid="40" grpId="0"/>
          <p:bldP spid="41" grpId="0"/>
          <p:bldP spid="42" grpId="0"/>
          <p:bldP spid="80" grpId="0" animBg="1"/>
          <p:bldP spid="81" grpId="0" animBg="1"/>
          <p:bldP spid="109" grpId="0" animBg="1"/>
          <p:bldP spid="110" grpId="0" animBg="1"/>
          <p:bldP spid="114" grpId="0" animBg="1"/>
          <p:bldP spid="115" grpId="0" animBg="1"/>
          <p:bldP spid="121" grpId="0" animBg="1"/>
          <p:bldP spid="6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75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75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75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4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4699"/>
                                </p:stCondLst>
                                <p:childTnLst>
                                  <p:par>
                                    <p:cTn id="26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8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8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75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8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75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2" presetClass="entr" presetSubtype="8" fill="hold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75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49" dur="75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750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3" dur="75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2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75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57" dur="75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2" presetClass="entr" presetSubtype="2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750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1" dur="75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2" presetClass="entr" presetSubtype="2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75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65" dur="75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6" fill="hold">
                                <p:stCondLst>
                                  <p:cond delay="5699"/>
                                </p:stCondLst>
                                <p:childTnLst>
                                  <p:par>
                                    <p:cTn id="67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9" dur="75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75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1" dur="75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75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75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75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75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75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75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75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75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75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75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75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750"/>
                                            <p:tgtEl>
                                              <p:spTgt spid="10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2" presetID="53" presetClass="entr" presetSubtype="1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75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750" fill="hold"/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6" dur="750"/>
                                            <p:tgtEl>
                                              <p:spTgt spid="10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7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9" dur="75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750" fill="hold"/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1" dur="750"/>
                                            <p:tgtEl>
                                              <p:spTgt spid="10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4" dur="75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750" fill="hold"/>
                                            <p:tgtEl>
                                              <p:spTgt spid="1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6" dur="750"/>
                                            <p:tgtEl>
                                              <p:spTgt spid="1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7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9" dur="75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75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1" dur="75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2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4" dur="75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5" dur="75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6" dur="75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7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9" dur="75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75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1" dur="75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2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4" dur="75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5" dur="75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6" dur="75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7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9" dur="75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0" dur="75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1" dur="75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2" fill="hold">
                                <p:stCondLst>
                                  <p:cond delay="6699"/>
                                </p:stCondLst>
                                <p:childTnLst>
                                  <p:par>
                                    <p:cTn id="13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5" dur="10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37" grpId="0"/>
          <p:bldP spid="38" grpId="0"/>
          <p:bldP spid="39" grpId="0"/>
          <p:bldP spid="40" grpId="0"/>
          <p:bldP spid="41" grpId="0"/>
          <p:bldP spid="42" grpId="0"/>
          <p:bldP spid="80" grpId="0" animBg="1"/>
          <p:bldP spid="81" grpId="0" animBg="1"/>
          <p:bldP spid="109" grpId="0" animBg="1"/>
          <p:bldP spid="110" grpId="0" animBg="1"/>
          <p:bldP spid="114" grpId="0" animBg="1"/>
          <p:bldP spid="115" grpId="0" animBg="1"/>
          <p:bldP spid="121" grpId="0" animBg="1"/>
          <p:bldP spid="67" grpId="0"/>
        </p:bldLst>
      </p:timing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>
          <a:xfrm>
            <a:off x="862509" y="1172414"/>
            <a:ext cx="10271665" cy="1267903"/>
            <a:chOff x="1392222" y="3263900"/>
            <a:chExt cx="9502076" cy="330200"/>
          </a:xfrm>
          <a:solidFill>
            <a:srgbClr val="01B262"/>
          </a:solidFill>
        </p:grpSpPr>
        <p:sp>
          <p:nvSpPr>
            <p:cNvPr id="23" name="矩形 22"/>
            <p:cNvSpPr/>
            <p:nvPr/>
          </p:nvSpPr>
          <p:spPr>
            <a:xfrm>
              <a:off x="1392222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3767741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6143260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8518779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5" y="275107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 dirty="0">
                <a:latin typeface="方正兰亭细黑_GBK" pitchFamily="2" charset="-122"/>
                <a:ea typeface="方正兰亭细黑_GBK" pitchFamily="2" charset="-122"/>
              </a:rPr>
              <a:t>专业技能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45872" y="1267551"/>
            <a:ext cx="101890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永远要对你的工作保持热爱和熟悉，不然你会错过很多机会的。比尔。盖茨的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10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大优秀员工准则中的第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5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条是：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具有远见卓识，并提高专业知识和技能。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1.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对周围的事物要有高度的洞察力。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2.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吃老本是最可怕的 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3.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不断学习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提高自己的工作能力。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4.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掌握新知识新技能，以适应未来的工作 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5.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做勇于创新的新型员工。可见无论你现在从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事什么职业，专业知识是你成为一个职业化人士的基本条件。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396944" y="5441107"/>
            <a:ext cx="1555234" cy="4205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技能的消化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019496" y="5429968"/>
            <a:ext cx="1555234" cy="4205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技能的存储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019496" y="3630853"/>
            <a:ext cx="1555234" cy="4205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技能的使用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212282" y="3625347"/>
            <a:ext cx="1829347" cy="42056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专业技能培训</a:t>
            </a:r>
          </a:p>
        </p:txBody>
      </p:sp>
      <p:sp>
        <p:nvSpPr>
          <p:cNvPr id="95" name="椭圆 34"/>
          <p:cNvSpPr/>
          <p:nvPr/>
        </p:nvSpPr>
        <p:spPr>
          <a:xfrm rot="10800000">
            <a:off x="4384967" y="2974236"/>
            <a:ext cx="1436856" cy="1847881"/>
          </a:xfrm>
          <a:custGeom>
            <a:avLst/>
            <a:gdLst/>
            <a:ahLst/>
            <a:cxnLst/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96" name="组合 95"/>
          <p:cNvGrpSpPr/>
          <p:nvPr/>
        </p:nvGrpSpPr>
        <p:grpSpPr>
          <a:xfrm rot="5400000">
            <a:off x="4657239" y="4610326"/>
            <a:ext cx="1415563" cy="1839147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7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99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3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4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100" name="椭圆 34"/>
          <p:cNvSpPr/>
          <p:nvPr/>
        </p:nvSpPr>
        <p:spPr>
          <a:xfrm>
            <a:off x="6294145" y="4389802"/>
            <a:ext cx="1436856" cy="1847881"/>
          </a:xfrm>
          <a:custGeom>
            <a:avLst/>
            <a:gdLst/>
            <a:ahLst/>
            <a:cxnLst/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  <a:solidFill>
            <a:srgbClr val="54D9BC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117" name="组合 116"/>
          <p:cNvGrpSpPr/>
          <p:nvPr/>
        </p:nvGrpSpPr>
        <p:grpSpPr>
          <a:xfrm rot="16200000">
            <a:off x="6033616" y="2711644"/>
            <a:ext cx="1415563" cy="1839147"/>
            <a:chOff x="4020870" y="2194485"/>
            <a:chExt cx="1102258" cy="143209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2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4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23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43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延时符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75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7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7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26" presetID="2" presetClass="entr" presetSubtype="1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8" dur="75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9" dur="75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8" fill="hold" nodeType="withEffect" p14:presetBounceEnd="4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2" dur="75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3" dur="75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750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37" dur="75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4" fill="hold" grpId="0" nodeType="withEffect" p14:presetBounceEnd="4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0" dur="75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1" dur="75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750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45" dur="75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2" fill="hold" nodeType="withEffect" p14:presetBounceEnd="40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8" dur="75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9" dur="75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750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3" dur="75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750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7" dur="75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10500"/>
                                </p:stCondLst>
                                <p:childTnLst>
                                  <p:par>
                                    <p:cTn id="5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1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67" grpId="0"/>
          <p:bldP spid="68" grpId="0"/>
          <p:bldP spid="69" grpId="0"/>
          <p:bldP spid="70" grpId="0"/>
          <p:bldP spid="71" grpId="0"/>
          <p:bldP spid="95" grpId="0" animBg="1"/>
          <p:bldP spid="100" grpId="0" animBg="1"/>
          <p:bldP spid="2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75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7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7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9500"/>
                                </p:stCondLst>
                                <p:childTnLst>
                                  <p:par>
                                    <p:cTn id="26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75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75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2" presetClass="entr" presetSubtype="8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75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750" fill="hold"/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12" presetClass="entr" presetSubtype="2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750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37" dur="750"/>
                                            <p:tgtEl>
                                              <p:spTgt spid="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4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75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75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750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45" dur="75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2" presetClass="entr" presetSubtype="2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75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9" dur="750" fill="hold"/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750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3" dur="75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1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750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7" dur="75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10500"/>
                                </p:stCondLst>
                                <p:childTnLst>
                                  <p:par>
                                    <p:cTn id="5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10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67" grpId="0"/>
          <p:bldP spid="68" grpId="0"/>
          <p:bldP spid="69" grpId="0"/>
          <p:bldP spid="70" grpId="0"/>
          <p:bldP spid="71" grpId="0"/>
          <p:bldP spid="95" grpId="0" animBg="1"/>
          <p:bldP spid="100" grpId="0" animBg="1"/>
          <p:bldP spid="21" grpId="0"/>
        </p:bldLst>
      </p:timing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组合 53"/>
          <p:cNvGrpSpPr/>
          <p:nvPr/>
        </p:nvGrpSpPr>
        <p:grpSpPr>
          <a:xfrm>
            <a:off x="894713" y="1102796"/>
            <a:ext cx="10271665" cy="1078614"/>
            <a:chOff x="1392222" y="3263900"/>
            <a:chExt cx="9502076" cy="330200"/>
          </a:xfrm>
          <a:solidFill>
            <a:srgbClr val="01B262"/>
          </a:solidFill>
        </p:grpSpPr>
        <p:sp>
          <p:nvSpPr>
            <p:cNvPr id="63" name="矩形 62"/>
            <p:cNvSpPr/>
            <p:nvPr/>
          </p:nvSpPr>
          <p:spPr>
            <a:xfrm>
              <a:off x="1392222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矩形 63"/>
            <p:cNvSpPr/>
            <p:nvPr/>
          </p:nvSpPr>
          <p:spPr>
            <a:xfrm>
              <a:off x="3767741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矩形 64"/>
            <p:cNvSpPr/>
            <p:nvPr/>
          </p:nvSpPr>
          <p:spPr>
            <a:xfrm>
              <a:off x="6143260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8518779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5" y="275107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 dirty="0">
                <a:latin typeface="方正兰亭细黑_GBK" pitchFamily="2" charset="-122"/>
                <a:ea typeface="方正兰亭细黑_GBK" pitchFamily="2" charset="-122"/>
              </a:rPr>
              <a:t>协调技能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27676" y="1223586"/>
            <a:ext cx="102387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重视上下之间的沟通，做到上情下达，使所属员工了解公司的决策；做到下情上达，使决策领导了解战略计划的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执行情况和员工的真实想法，还要重视横向沟通，注意部门之间的沟通协调，从而最大限度地解决信息的不对称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化解员工之间，部门之间的矛盾与不和谐。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1550611" y="2729782"/>
            <a:ext cx="2682524" cy="268252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4" name="同心圆 2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696922" y="2729782"/>
            <a:ext cx="2682524" cy="268252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7" name="同心圆 2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5843231" y="2729782"/>
            <a:ext cx="2682524" cy="268252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0" name="同心圆 2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989543" y="2729782"/>
            <a:ext cx="2682524" cy="268252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3" name="同心圆 3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902492" y="3773032"/>
            <a:ext cx="1617751" cy="66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自觉加强学习</a:t>
            </a:r>
            <a:endParaRPr lang="en-US" altLang="zh-CN" sz="1865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提高政治素养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77462" y="3773032"/>
            <a:ext cx="1617751" cy="66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丰富知识储备</a:t>
            </a:r>
            <a:endParaRPr lang="en-US" altLang="zh-CN" sz="1865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提高业务素养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170964" y="3773032"/>
            <a:ext cx="1617751" cy="66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注重方式技巧</a:t>
            </a:r>
            <a:endParaRPr lang="en-US" altLang="zh-CN" sz="1865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提高协调质量</a:t>
            </a:r>
            <a:endParaRPr lang="en-US" altLang="zh-CN" sz="1865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13666" y="3773032"/>
            <a:ext cx="1617751" cy="66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自觉磨炼心智</a:t>
            </a:r>
            <a:endParaRPr lang="en-US" altLang="zh-CN" sz="1865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提高心理素养</a:t>
            </a:r>
          </a:p>
        </p:txBody>
      </p:sp>
      <p:sp>
        <p:nvSpPr>
          <p:cNvPr id="39" name="椭圆 38"/>
          <p:cNvSpPr/>
          <p:nvPr/>
        </p:nvSpPr>
        <p:spPr>
          <a:xfrm>
            <a:off x="6100068" y="4933356"/>
            <a:ext cx="667877" cy="667877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0" name="椭圆 39"/>
          <p:cNvSpPr/>
          <p:nvPr/>
        </p:nvSpPr>
        <p:spPr>
          <a:xfrm>
            <a:off x="7623176" y="5232438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1" name="椭圆 40"/>
          <p:cNvSpPr/>
          <p:nvPr/>
        </p:nvSpPr>
        <p:spPr>
          <a:xfrm>
            <a:off x="3403020" y="5232916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2" name="椭圆 41"/>
          <p:cNvSpPr/>
          <p:nvPr/>
        </p:nvSpPr>
        <p:spPr>
          <a:xfrm>
            <a:off x="3007908" y="5390702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3" name="椭圆 42"/>
          <p:cNvSpPr/>
          <p:nvPr/>
        </p:nvSpPr>
        <p:spPr>
          <a:xfrm>
            <a:off x="8234026" y="5239130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4" name="椭圆 43"/>
          <p:cNvSpPr/>
          <p:nvPr/>
        </p:nvSpPr>
        <p:spPr>
          <a:xfrm>
            <a:off x="4082994" y="5229123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5" name="椭圆 44"/>
          <p:cNvSpPr/>
          <p:nvPr/>
        </p:nvSpPr>
        <p:spPr>
          <a:xfrm>
            <a:off x="8737706" y="5404332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6" name="椭圆 45"/>
          <p:cNvSpPr/>
          <p:nvPr/>
        </p:nvSpPr>
        <p:spPr>
          <a:xfrm>
            <a:off x="5133777" y="5275270"/>
            <a:ext cx="333939" cy="33393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7" name="椭圆 46"/>
          <p:cNvSpPr/>
          <p:nvPr/>
        </p:nvSpPr>
        <p:spPr>
          <a:xfrm>
            <a:off x="8969310" y="5230728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8" name="椭圆 47"/>
          <p:cNvSpPr/>
          <p:nvPr/>
        </p:nvSpPr>
        <p:spPr>
          <a:xfrm>
            <a:off x="5535410" y="5241468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9" name="椭圆 48"/>
          <p:cNvSpPr/>
          <p:nvPr/>
        </p:nvSpPr>
        <p:spPr>
          <a:xfrm>
            <a:off x="9812992" y="5306983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0" name="椭圆 49"/>
          <p:cNvSpPr/>
          <p:nvPr/>
        </p:nvSpPr>
        <p:spPr>
          <a:xfrm>
            <a:off x="7867657" y="4987391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1" name="椭圆 50"/>
          <p:cNvSpPr/>
          <p:nvPr/>
        </p:nvSpPr>
        <p:spPr>
          <a:xfrm>
            <a:off x="2760481" y="5404711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2" name="椭圆 51"/>
          <p:cNvSpPr/>
          <p:nvPr/>
        </p:nvSpPr>
        <p:spPr>
          <a:xfrm>
            <a:off x="6008476" y="5035520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5" name="椭圆 54"/>
          <p:cNvSpPr/>
          <p:nvPr/>
        </p:nvSpPr>
        <p:spPr>
          <a:xfrm>
            <a:off x="4274710" y="5157983"/>
            <a:ext cx="429535" cy="42953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6" name="椭圆 55"/>
          <p:cNvSpPr/>
          <p:nvPr/>
        </p:nvSpPr>
        <p:spPr>
          <a:xfrm>
            <a:off x="6767946" y="5228299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7" name="椭圆 56"/>
          <p:cNvSpPr/>
          <p:nvPr/>
        </p:nvSpPr>
        <p:spPr>
          <a:xfrm>
            <a:off x="1609158" y="5232743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8" name="椭圆 57"/>
          <p:cNvSpPr/>
          <p:nvPr/>
        </p:nvSpPr>
        <p:spPr>
          <a:xfrm>
            <a:off x="1228878" y="5407719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9" name="椭圆 58"/>
          <p:cNvSpPr/>
          <p:nvPr/>
        </p:nvSpPr>
        <p:spPr>
          <a:xfrm>
            <a:off x="3696468" y="4988382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0" name="椭圆 59"/>
          <p:cNvSpPr/>
          <p:nvPr/>
        </p:nvSpPr>
        <p:spPr>
          <a:xfrm>
            <a:off x="2254194" y="5303494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1" name="椭圆 60"/>
          <p:cNvSpPr/>
          <p:nvPr/>
        </p:nvSpPr>
        <p:spPr>
          <a:xfrm>
            <a:off x="8257989" y="5045114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2" name="椭圆 61"/>
          <p:cNvSpPr/>
          <p:nvPr/>
        </p:nvSpPr>
        <p:spPr>
          <a:xfrm>
            <a:off x="10307282" y="5220351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3" name="TextBox 52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延时符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75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75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75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3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7050"/>
                                </p:stCondLst>
                                <p:childTnLst>
                                  <p:par>
                                    <p:cTn id="25" presetID="2" presetClass="entr" presetSubtype="2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7" dur="7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8" dur="7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 p14:presetBounceEnd="4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1" dur="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2" dur="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1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75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6" dur="75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2" fill="hold" nodeType="withEffect" p14:presetBounceEnd="4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9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0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1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750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4" dur="75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fill="hold" nodeType="withEffect" p14:presetBounceEnd="40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7" dur="7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8" dur="7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75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2" dur="75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1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75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6" dur="75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8050"/>
                                </p:stCondLst>
                                <p:childTnLst>
                                  <p:par>
                                    <p:cTn id="5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0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75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7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7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75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2" dur="75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7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7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75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75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7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7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75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0" dur="7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7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2" dur="75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7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7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75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7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7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75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5" dur="7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7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7" dur="75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0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2" dur="75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75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75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75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75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75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2" dur="75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75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75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7" dur="75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0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2" dur="75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7" dur="75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0" dur="7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7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2" dur="75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5" dur="7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6" dur="7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7" dur="75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0" dur="75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1" dur="75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2" dur="75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5" dur="75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75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7" dur="75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0" dur="75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75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2" dur="75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5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7" dur="75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8" fill="hold">
                                <p:stCondLst>
                                  <p:cond delay="9050"/>
                                </p:stCondLst>
                                <p:childTnLst>
                                  <p:par>
                                    <p:cTn id="16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1" dur="1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67" grpId="0"/>
          <p:bldP spid="35" grpId="0"/>
          <p:bldP spid="36" grpId="0"/>
          <p:bldP spid="37" grpId="0"/>
          <p:bldP spid="38" grpId="0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 animBg="1"/>
          <p:bldP spid="45" grpId="0" animBg="1"/>
          <p:bldP spid="46" grpId="0" animBg="1"/>
          <p:bldP spid="47" grpId="0" animBg="1"/>
          <p:bldP spid="48" grpId="0" animBg="1"/>
          <p:bldP spid="49" grpId="0" animBg="1"/>
          <p:bldP spid="50" grpId="0" animBg="1"/>
          <p:bldP spid="51" grpId="0" animBg="1"/>
          <p:bldP spid="52" grpId="0" animBg="1"/>
          <p:bldP spid="55" grpId="0" animBg="1"/>
          <p:bldP spid="56" grpId="0" animBg="1"/>
          <p:bldP spid="57" grpId="0" animBg="1"/>
          <p:bldP spid="58" grpId="0" animBg="1"/>
          <p:bldP spid="59" grpId="0" animBg="1"/>
          <p:bldP spid="60" grpId="0" animBg="1"/>
          <p:bldP spid="61" grpId="0" animBg="1"/>
          <p:bldP spid="62" grpId="0" animBg="1"/>
          <p:bldP spid="5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75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75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75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3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7050"/>
                                </p:stCondLst>
                                <p:childTnLst>
                                  <p:par>
                                    <p:cTn id="25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7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75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2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12" presetClass="entr" presetSubtype="8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75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6" dur="75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2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75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12" presetClass="entr" presetSubtype="8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750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4" dur="75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7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75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1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750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2" dur="75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1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750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6" dur="75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7" fill="hold">
                                <p:stCondLst>
                                  <p:cond delay="8050"/>
                                </p:stCondLst>
                                <p:childTnLst>
                                  <p:par>
                                    <p:cTn id="58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0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75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75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7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75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75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75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2" dur="75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5" dur="7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75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75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75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7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7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75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0" dur="7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1" dur="7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2" dur="75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7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7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75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7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75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75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5" dur="7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75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7" dur="75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0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75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2" dur="75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75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75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75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75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75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2" dur="75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75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75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7" dur="75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0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2" dur="75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75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7" dur="75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0" dur="7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75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2" dur="75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5" dur="7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6" dur="75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7" dur="75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0" dur="75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1" dur="75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2" dur="75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5" dur="75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75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7" dur="75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8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0" dur="75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75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2" dur="75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3" presetID="53" presetClass="entr" presetSubtype="16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5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7" dur="75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8" fill="hold">
                                <p:stCondLst>
                                  <p:cond delay="9050"/>
                                </p:stCondLst>
                                <p:childTnLst>
                                  <p:par>
                                    <p:cTn id="16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1" dur="1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67" grpId="0"/>
          <p:bldP spid="35" grpId="0"/>
          <p:bldP spid="36" grpId="0"/>
          <p:bldP spid="37" grpId="0"/>
          <p:bldP spid="38" grpId="0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 animBg="1"/>
          <p:bldP spid="45" grpId="0" animBg="1"/>
          <p:bldP spid="46" grpId="0" animBg="1"/>
          <p:bldP spid="47" grpId="0" animBg="1"/>
          <p:bldP spid="48" grpId="0" animBg="1"/>
          <p:bldP spid="49" grpId="0" animBg="1"/>
          <p:bldP spid="50" grpId="0" animBg="1"/>
          <p:bldP spid="51" grpId="0" animBg="1"/>
          <p:bldP spid="52" grpId="0" animBg="1"/>
          <p:bldP spid="55" grpId="0" animBg="1"/>
          <p:bldP spid="56" grpId="0" animBg="1"/>
          <p:bldP spid="57" grpId="0" animBg="1"/>
          <p:bldP spid="58" grpId="0" animBg="1"/>
          <p:bldP spid="59" grpId="0" animBg="1"/>
          <p:bldP spid="60" grpId="0" animBg="1"/>
          <p:bldP spid="61" grpId="0" animBg="1"/>
          <p:bldP spid="62" grpId="0" animBg="1"/>
          <p:bldP spid="5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152588" y="89747"/>
            <a:ext cx="1254181" cy="1256717"/>
            <a:chOff x="1135440" y="566760"/>
            <a:chExt cx="2003112" cy="2007162"/>
          </a:xfrm>
        </p:grpSpPr>
        <p:grpSp>
          <p:nvGrpSpPr>
            <p:cNvPr id="11" name="组合 79"/>
            <p:cNvGrpSpPr/>
            <p:nvPr/>
          </p:nvGrpSpPr>
          <p:grpSpPr bwMode="auto">
            <a:xfrm>
              <a:off x="1135440" y="566760"/>
              <a:ext cx="2003112" cy="2007162"/>
              <a:chOff x="6379729" y="2488774"/>
              <a:chExt cx="2513016" cy="2513016"/>
            </a:xfrm>
          </p:grpSpPr>
          <p:sp>
            <p:nvSpPr>
              <p:cNvPr id="13" name="任意多边形 82"/>
              <p:cNvSpPr/>
              <p:nvPr/>
            </p:nvSpPr>
            <p:spPr>
              <a:xfrm rot="3738964">
                <a:off x="6379729" y="2488774"/>
                <a:ext cx="2513016" cy="2513016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17000">
                    <a:srgbClr val="FFFFFF"/>
                  </a:gs>
                  <a:gs pos="88000">
                    <a:srgbClr val="FFFFFF">
                      <a:lumMod val="72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outerShdw blurRad="127000" dist="63500" dir="7380000" sx="102000" sy="102000" algn="tr" rotWithShape="0">
                  <a:prstClr val="black">
                    <a:alpha val="39000"/>
                  </a:prstClr>
                </a:outerShdw>
              </a:effectLst>
            </p:spPr>
            <p:txBody>
              <a:bodyPr anchor="ctr"/>
              <a:lstStyle/>
              <a:p>
                <a:pPr algn="ctr" defTabSz="12192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kern="0">
                  <a:solidFill>
                    <a:srgbClr val="FFFFFF"/>
                  </a:solidFill>
                  <a:latin typeface="Arial" panose="020B0604020202020204"/>
                  <a:ea typeface="宋体" panose="02010600030101010101" pitchFamily="2" charset="-122"/>
                </a:endParaRPr>
              </a:p>
            </p:txBody>
          </p:sp>
          <p:sp>
            <p:nvSpPr>
              <p:cNvPr id="14" name="任意多边形 83"/>
              <p:cNvSpPr/>
              <p:nvPr/>
            </p:nvSpPr>
            <p:spPr>
              <a:xfrm rot="16377237">
                <a:off x="6409518" y="2506880"/>
                <a:ext cx="2476803" cy="2476800"/>
              </a:xfrm>
              <a:custGeom>
                <a:avLst/>
                <a:gdLst>
                  <a:gd name="connsiteX0" fmla="*/ 0 w 1800200"/>
                  <a:gd name="connsiteY0" fmla="*/ 900100 h 1800200"/>
                  <a:gd name="connsiteX1" fmla="*/ 263634 w 1800200"/>
                  <a:gd name="connsiteY1" fmla="*/ 263633 h 1800200"/>
                  <a:gd name="connsiteX2" fmla="*/ 900101 w 1800200"/>
                  <a:gd name="connsiteY2" fmla="*/ 1 h 1800200"/>
                  <a:gd name="connsiteX3" fmla="*/ 1536568 w 1800200"/>
                  <a:gd name="connsiteY3" fmla="*/ 263635 h 1800200"/>
                  <a:gd name="connsiteX4" fmla="*/ 1800200 w 1800200"/>
                  <a:gd name="connsiteY4" fmla="*/ 900102 h 1800200"/>
                  <a:gd name="connsiteX5" fmla="*/ 1536567 w 1800200"/>
                  <a:gd name="connsiteY5" fmla="*/ 1536569 h 1800200"/>
                  <a:gd name="connsiteX6" fmla="*/ 900100 w 1800200"/>
                  <a:gd name="connsiteY6" fmla="*/ 1800202 h 1800200"/>
                  <a:gd name="connsiteX7" fmla="*/ 263633 w 1800200"/>
                  <a:gd name="connsiteY7" fmla="*/ 1536568 h 1800200"/>
                  <a:gd name="connsiteX8" fmla="*/ 0 w 1800200"/>
                  <a:gd name="connsiteY8" fmla="*/ 900101 h 1800200"/>
                  <a:gd name="connsiteX9" fmla="*/ 0 w 1800200"/>
                  <a:gd name="connsiteY9" fmla="*/ 900100 h 180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00200" h="1800200">
                    <a:moveTo>
                      <a:pt x="0" y="900100"/>
                    </a:moveTo>
                    <a:cubicBezTo>
                      <a:pt x="0" y="661379"/>
                      <a:pt x="94832" y="432435"/>
                      <a:pt x="263634" y="263633"/>
                    </a:cubicBezTo>
                    <a:cubicBezTo>
                      <a:pt x="432436" y="94832"/>
                      <a:pt x="661380" y="0"/>
                      <a:pt x="900101" y="1"/>
                    </a:cubicBezTo>
                    <a:cubicBezTo>
                      <a:pt x="1138822" y="1"/>
                      <a:pt x="1367766" y="94833"/>
                      <a:pt x="1536568" y="263635"/>
                    </a:cubicBezTo>
                    <a:cubicBezTo>
                      <a:pt x="1705369" y="432437"/>
                      <a:pt x="1800201" y="661381"/>
                      <a:pt x="1800200" y="900102"/>
                    </a:cubicBezTo>
                    <a:cubicBezTo>
                      <a:pt x="1800200" y="1138823"/>
                      <a:pt x="1705368" y="1367767"/>
                      <a:pt x="1536567" y="1536569"/>
                    </a:cubicBezTo>
                    <a:cubicBezTo>
                      <a:pt x="1367765" y="1705371"/>
                      <a:pt x="1138821" y="1800202"/>
                      <a:pt x="900100" y="1800202"/>
                    </a:cubicBezTo>
                    <a:cubicBezTo>
                      <a:pt x="661379" y="1800202"/>
                      <a:pt x="432435" y="1705370"/>
                      <a:pt x="263633" y="1536568"/>
                    </a:cubicBezTo>
                    <a:cubicBezTo>
                      <a:pt x="94832" y="1367766"/>
                      <a:pt x="0" y="1138822"/>
                      <a:pt x="0" y="900101"/>
                    </a:cubicBezTo>
                    <a:lnTo>
                      <a:pt x="0" y="900100"/>
                    </a:lnTo>
                    <a:close/>
                  </a:path>
                </a:pathLst>
              </a:custGeom>
              <a:gradFill flip="none" rotWithShape="1">
                <a:gsLst>
                  <a:gs pos="29000">
                    <a:srgbClr val="FFFFFF"/>
                  </a:gs>
                  <a:gs pos="98000">
                    <a:srgbClr val="FFFFFF">
                      <a:lumMod val="75000"/>
                    </a:srgbClr>
                  </a:gs>
                </a:gsLst>
                <a:lin ang="2700000" scaled="1"/>
                <a:tileRect/>
              </a:gradFill>
              <a:ln w="25400" cap="flat" cmpd="sng" algn="ctr">
                <a:noFill/>
                <a:prstDash val="solid"/>
              </a:ln>
              <a:effectLst>
                <a:softEdge rad="0"/>
              </a:effec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12192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400" ker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2" name="椭圆 11"/>
            <p:cNvSpPr/>
            <p:nvPr/>
          </p:nvSpPr>
          <p:spPr>
            <a:xfrm>
              <a:off x="1333801" y="772457"/>
              <a:ext cx="1609012" cy="1609012"/>
            </a:xfrm>
            <a:prstGeom prst="ellipse">
              <a:avLst/>
            </a:prstGeom>
            <a:solidFill>
              <a:srgbClr val="59B7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2400"/>
            </a:p>
          </p:txBody>
        </p:sp>
      </p:grpSp>
      <p:sp>
        <p:nvSpPr>
          <p:cNvPr id="9" name="TextBox 93"/>
          <p:cNvSpPr txBox="1"/>
          <p:nvPr/>
        </p:nvSpPr>
        <p:spPr>
          <a:xfrm>
            <a:off x="535431" y="168107"/>
            <a:ext cx="463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spc="400" dirty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</a:rPr>
              <a:t>主目录</a:t>
            </a:r>
          </a:p>
        </p:txBody>
      </p:sp>
      <p:sp>
        <p:nvSpPr>
          <p:cNvPr id="15" name="矩形 14"/>
          <p:cNvSpPr/>
          <p:nvPr/>
        </p:nvSpPr>
        <p:spPr>
          <a:xfrm>
            <a:off x="0" y="2486891"/>
            <a:ext cx="12192000" cy="1884218"/>
          </a:xfrm>
          <a:prstGeom prst="rect">
            <a:avLst/>
          </a:prstGeom>
          <a:solidFill>
            <a:srgbClr val="01B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18" name="组合 17"/>
          <p:cNvGrpSpPr/>
          <p:nvPr/>
        </p:nvGrpSpPr>
        <p:grpSpPr>
          <a:xfrm>
            <a:off x="732682" y="2486893"/>
            <a:ext cx="1813991" cy="1813991"/>
            <a:chOff x="1008115" y="2542722"/>
            <a:chExt cx="1360493" cy="1360493"/>
          </a:xfrm>
        </p:grpSpPr>
        <p:grpSp>
          <p:nvGrpSpPr>
            <p:cNvPr id="19" name="组合 18"/>
            <p:cNvGrpSpPr/>
            <p:nvPr/>
          </p:nvGrpSpPr>
          <p:grpSpPr>
            <a:xfrm>
              <a:off x="1008115" y="2542722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1" name="同心圆 2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20" name="TextBox 107"/>
            <p:cNvSpPr txBox="1"/>
            <p:nvPr/>
          </p:nvSpPr>
          <p:spPr>
            <a:xfrm>
              <a:off x="1393688" y="2723986"/>
              <a:ext cx="589345" cy="992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0" dirty="0">
                  <a:solidFill>
                    <a:srgbClr val="16B03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8000" dirty="0">
                <a:solidFill>
                  <a:srgbClr val="16B03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727577" y="2517777"/>
            <a:ext cx="1813991" cy="1813991"/>
            <a:chOff x="4770261" y="2542722"/>
            <a:chExt cx="1360493" cy="1360493"/>
          </a:xfrm>
        </p:grpSpPr>
        <p:grpSp>
          <p:nvGrpSpPr>
            <p:cNvPr id="24" name="组合 23"/>
            <p:cNvGrpSpPr/>
            <p:nvPr/>
          </p:nvGrpSpPr>
          <p:grpSpPr>
            <a:xfrm>
              <a:off x="4770261" y="2542722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6" name="同心圆 2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25" name="TextBox 108"/>
            <p:cNvSpPr txBox="1"/>
            <p:nvPr/>
          </p:nvSpPr>
          <p:spPr>
            <a:xfrm>
              <a:off x="5155834" y="2757080"/>
              <a:ext cx="589345" cy="992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0" dirty="0">
                  <a:solidFill>
                    <a:srgbClr val="16B03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8000" dirty="0">
                <a:solidFill>
                  <a:srgbClr val="16B03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730478" y="2483303"/>
            <a:ext cx="1813991" cy="1813991"/>
            <a:chOff x="2889188" y="1494971"/>
            <a:chExt cx="1360493" cy="1360493"/>
          </a:xfrm>
        </p:grpSpPr>
        <p:grpSp>
          <p:nvGrpSpPr>
            <p:cNvPr id="29" name="组合 28"/>
            <p:cNvGrpSpPr/>
            <p:nvPr/>
          </p:nvGrpSpPr>
          <p:grpSpPr>
            <a:xfrm>
              <a:off x="2889188" y="1494971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1" name="同心圆 30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30" name="TextBox 109"/>
            <p:cNvSpPr txBox="1"/>
            <p:nvPr/>
          </p:nvSpPr>
          <p:spPr>
            <a:xfrm>
              <a:off x="3282936" y="1678927"/>
              <a:ext cx="589345" cy="992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0" dirty="0">
                  <a:solidFill>
                    <a:srgbClr val="16B03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8000" dirty="0">
                <a:solidFill>
                  <a:srgbClr val="16B03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9709621" y="2517776"/>
            <a:ext cx="1813991" cy="1813991"/>
            <a:chOff x="6651335" y="1494971"/>
            <a:chExt cx="1360493" cy="1360493"/>
          </a:xfrm>
        </p:grpSpPr>
        <p:grpSp>
          <p:nvGrpSpPr>
            <p:cNvPr id="34" name="组合 33"/>
            <p:cNvGrpSpPr/>
            <p:nvPr/>
          </p:nvGrpSpPr>
          <p:grpSpPr>
            <a:xfrm>
              <a:off x="6651335" y="1494971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6" name="同心圆 3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35" name="TextBox 110"/>
            <p:cNvSpPr txBox="1"/>
            <p:nvPr/>
          </p:nvSpPr>
          <p:spPr>
            <a:xfrm>
              <a:off x="7036908" y="1678927"/>
              <a:ext cx="589345" cy="992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0" dirty="0">
                  <a:solidFill>
                    <a:srgbClr val="16B03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8000" dirty="0">
                <a:solidFill>
                  <a:srgbClr val="16B03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9" name="TextBox 6"/>
          <p:cNvSpPr txBox="1">
            <a:spLocks noChangeArrowheads="1"/>
          </p:cNvSpPr>
          <p:nvPr/>
        </p:nvSpPr>
        <p:spPr bwMode="auto">
          <a:xfrm>
            <a:off x="779677" y="4522707"/>
            <a:ext cx="18955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3600" dirty="0">
                <a:latin typeface="方正兰亭细黑_GBK" pitchFamily="2" charset="-122"/>
                <a:ea typeface="方正兰亭细黑_GBK" pitchFamily="2" charset="-122"/>
              </a:rPr>
              <a:t>关于我</a:t>
            </a:r>
          </a:p>
        </p:txBody>
      </p:sp>
      <p:sp>
        <p:nvSpPr>
          <p:cNvPr id="40" name="TextBox 6"/>
          <p:cNvSpPr txBox="1">
            <a:spLocks noChangeArrowheads="1"/>
          </p:cNvSpPr>
          <p:nvPr/>
        </p:nvSpPr>
        <p:spPr bwMode="auto">
          <a:xfrm>
            <a:off x="3675314" y="4522707"/>
            <a:ext cx="21633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3600" dirty="0">
                <a:latin typeface="方正兰亭细黑_GBK" pitchFamily="2" charset="-122"/>
                <a:ea typeface="方正兰亭细黑_GBK" pitchFamily="2" charset="-122"/>
              </a:rPr>
              <a:t>岗位认知</a:t>
            </a:r>
          </a:p>
        </p:txBody>
      </p:sp>
      <p:sp>
        <p:nvSpPr>
          <p:cNvPr id="41" name="TextBox 6"/>
          <p:cNvSpPr txBox="1">
            <a:spLocks noChangeArrowheads="1"/>
          </p:cNvSpPr>
          <p:nvPr/>
        </p:nvSpPr>
        <p:spPr bwMode="auto">
          <a:xfrm>
            <a:off x="6659523" y="4522706"/>
            <a:ext cx="23856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3600" dirty="0">
                <a:latin typeface="方正兰亭细黑_GBK" pitchFamily="2" charset="-122"/>
                <a:ea typeface="方正兰亭细黑_GBK" pitchFamily="2" charset="-122"/>
              </a:rPr>
              <a:t>胜任能力</a:t>
            </a:r>
          </a:p>
        </p:txBody>
      </p:sp>
      <p:sp>
        <p:nvSpPr>
          <p:cNvPr id="42" name="TextBox 6"/>
          <p:cNvSpPr txBox="1">
            <a:spLocks noChangeArrowheads="1"/>
          </p:cNvSpPr>
          <p:nvPr/>
        </p:nvSpPr>
        <p:spPr bwMode="auto">
          <a:xfrm>
            <a:off x="9649721" y="4522706"/>
            <a:ext cx="22092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3600" dirty="0">
                <a:latin typeface="方正兰亭细黑_GBK" pitchFamily="2" charset="-122"/>
                <a:ea typeface="方正兰亭细黑_GBK" pitchFamily="2" charset="-122"/>
              </a:rPr>
              <a:t>目标规划</a:t>
            </a:r>
          </a:p>
        </p:txBody>
      </p:sp>
      <p:sp>
        <p:nvSpPr>
          <p:cNvPr id="43" name="TextBox 111"/>
          <p:cNvSpPr txBox="1"/>
          <p:nvPr/>
        </p:nvSpPr>
        <p:spPr>
          <a:xfrm>
            <a:off x="870864" y="5092072"/>
            <a:ext cx="1422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ABOUT ME</a:t>
            </a:r>
            <a:endParaRPr lang="zh-CN" altLang="en-US" sz="20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44" name="TextBox 112"/>
          <p:cNvSpPr txBox="1"/>
          <p:nvPr/>
        </p:nvSpPr>
        <p:spPr>
          <a:xfrm>
            <a:off x="3588627" y="5092072"/>
            <a:ext cx="2044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POST COGNTIVE</a:t>
            </a:r>
            <a:endParaRPr lang="zh-CN" altLang="en-US" sz="20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45" name="TextBox 113"/>
          <p:cNvSpPr txBox="1"/>
          <p:nvPr/>
        </p:nvSpPr>
        <p:spPr>
          <a:xfrm>
            <a:off x="6733060" y="5092072"/>
            <a:ext cx="1781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COMPETENCE</a:t>
            </a:r>
            <a:endParaRPr lang="zh-CN" altLang="en-US" sz="20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46" name="TextBox 114"/>
          <p:cNvSpPr txBox="1"/>
          <p:nvPr/>
        </p:nvSpPr>
        <p:spPr>
          <a:xfrm>
            <a:off x="9732133" y="5092072"/>
            <a:ext cx="2028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PROGRAMMING</a:t>
            </a:r>
            <a:endParaRPr lang="zh-CN" altLang="en-US" sz="20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38" name="TextBox 23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延时符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6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0">
                                          <p:stCondLst>
                                            <p:cond delay="48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25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25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25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25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" name="组合 192"/>
          <p:cNvGrpSpPr/>
          <p:nvPr/>
        </p:nvGrpSpPr>
        <p:grpSpPr>
          <a:xfrm>
            <a:off x="894713" y="1102798"/>
            <a:ext cx="10271665" cy="871147"/>
            <a:chOff x="1392222" y="3263900"/>
            <a:chExt cx="9502076" cy="330200"/>
          </a:xfrm>
          <a:solidFill>
            <a:srgbClr val="01B262"/>
          </a:solidFill>
        </p:grpSpPr>
        <p:sp>
          <p:nvSpPr>
            <p:cNvPr id="194" name="矩形 193"/>
            <p:cNvSpPr/>
            <p:nvPr/>
          </p:nvSpPr>
          <p:spPr>
            <a:xfrm>
              <a:off x="1392222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5" name="矩形 194"/>
            <p:cNvSpPr/>
            <p:nvPr/>
          </p:nvSpPr>
          <p:spPr>
            <a:xfrm>
              <a:off x="3767741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6" name="矩形 195"/>
            <p:cNvSpPr/>
            <p:nvPr/>
          </p:nvSpPr>
          <p:spPr>
            <a:xfrm>
              <a:off x="6143260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7" name="矩形 196"/>
            <p:cNvSpPr/>
            <p:nvPr/>
          </p:nvSpPr>
          <p:spPr>
            <a:xfrm>
              <a:off x="8518779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5" y="275107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 dirty="0">
                <a:latin typeface="方正兰亭细黑_GBK" pitchFamily="2" charset="-122"/>
                <a:ea typeface="方正兰亭细黑_GBK" pitchFamily="2" charset="-122"/>
              </a:rPr>
              <a:t>创新技能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45872" y="1267553"/>
            <a:ext cx="10238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技术和各种实践活动领域中不断提供具有经济价值、社会价值、生态价值的新思想、新理论、新方法和新发明的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能力。经济竞争的核心；当今社会的竞争，与其说是人才的竞争，不如说是人的创造力的竞争。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666360" y="2799797"/>
            <a:ext cx="1824538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265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新理论</a:t>
            </a:r>
          </a:p>
        </p:txBody>
      </p:sp>
      <p:grpSp>
        <p:nvGrpSpPr>
          <p:cNvPr id="78" name="组合 77"/>
          <p:cNvGrpSpPr/>
          <p:nvPr/>
        </p:nvGrpSpPr>
        <p:grpSpPr>
          <a:xfrm>
            <a:off x="2943849" y="3420357"/>
            <a:ext cx="544503" cy="54450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9" name="同心圆 7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1531707" y="3372657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82" name="同心圆 8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2036664" y="3698915"/>
            <a:ext cx="467563" cy="46756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85" name="同心圆 8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87" name="组合 86"/>
          <p:cNvGrpSpPr/>
          <p:nvPr/>
        </p:nvGrpSpPr>
        <p:grpSpPr>
          <a:xfrm>
            <a:off x="3282875" y="3367990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88" name="同心圆 8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89" name="椭圆 88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2789482" y="3656162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91" name="同心圆 9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92" name="椭圆 9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2419772" y="3692605"/>
            <a:ext cx="389043" cy="38904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5" name="同心圆 9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2386727" y="4044274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2146729" y="3393261"/>
            <a:ext cx="467563" cy="46756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6" name="同心圆 6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2597535" y="3403598"/>
            <a:ext cx="383892" cy="383892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76" name="同心圆 7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1701376" y="3402880"/>
            <a:ext cx="516293" cy="51629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0" name="同心圆 6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4121656" y="4005879"/>
            <a:ext cx="1824538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265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新方法</a:t>
            </a:r>
          </a:p>
        </p:txBody>
      </p:sp>
      <p:grpSp>
        <p:nvGrpSpPr>
          <p:cNvPr id="98" name="组合 97"/>
          <p:cNvGrpSpPr/>
          <p:nvPr/>
        </p:nvGrpSpPr>
        <p:grpSpPr>
          <a:xfrm>
            <a:off x="5399145" y="4626439"/>
            <a:ext cx="544503" cy="54450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9" name="同心圆 9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3987003" y="4578738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02" name="同心圆 10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4491960" y="4904997"/>
            <a:ext cx="467563" cy="46756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6" name="同心圆 10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07" name="椭圆 10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5738171" y="4574071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09" name="同心圆 10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10" name="椭圆 10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4875068" y="4898689"/>
            <a:ext cx="389043" cy="38904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5" name="同心圆 1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17" name="椭圆 11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4842022" y="5250355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19" name="同心圆 1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5052831" y="4609679"/>
            <a:ext cx="383892" cy="383892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25" name="同心圆 12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26" name="椭圆 12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4156672" y="4608962"/>
            <a:ext cx="516293" cy="51629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8" name="同心圆 12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29" name="椭圆 12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6541955" y="2768972"/>
            <a:ext cx="1824538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265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新思想</a:t>
            </a:r>
          </a:p>
        </p:txBody>
      </p:sp>
      <p:grpSp>
        <p:nvGrpSpPr>
          <p:cNvPr id="131" name="组合 130"/>
          <p:cNvGrpSpPr/>
          <p:nvPr/>
        </p:nvGrpSpPr>
        <p:grpSpPr>
          <a:xfrm>
            <a:off x="7819443" y="3389532"/>
            <a:ext cx="544503" cy="54450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2" name="同心圆 1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33" name="椭圆 13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34" name="组合 133"/>
          <p:cNvGrpSpPr/>
          <p:nvPr/>
        </p:nvGrpSpPr>
        <p:grpSpPr>
          <a:xfrm>
            <a:off x="6407303" y="3341831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35" name="同心圆 1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36" name="椭圆 13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40" name="组合 139"/>
          <p:cNvGrpSpPr/>
          <p:nvPr/>
        </p:nvGrpSpPr>
        <p:grpSpPr>
          <a:xfrm>
            <a:off x="8158471" y="3337165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41" name="同心圆 14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42" name="椭圆 14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43" name="组合 142"/>
          <p:cNvGrpSpPr/>
          <p:nvPr/>
        </p:nvGrpSpPr>
        <p:grpSpPr>
          <a:xfrm>
            <a:off x="7665075" y="3625337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44" name="同心圆 14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45" name="椭圆 144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46" name="组合 145"/>
          <p:cNvGrpSpPr/>
          <p:nvPr/>
        </p:nvGrpSpPr>
        <p:grpSpPr>
          <a:xfrm>
            <a:off x="7159900" y="3729513"/>
            <a:ext cx="389043" cy="38904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7" name="同心圆 14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48" name="椭圆 14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49" name="组合 148"/>
          <p:cNvGrpSpPr/>
          <p:nvPr/>
        </p:nvGrpSpPr>
        <p:grpSpPr>
          <a:xfrm>
            <a:off x="7471790" y="3738005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50" name="同心圆 14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51" name="椭圆 15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52" name="组合 151"/>
          <p:cNvGrpSpPr/>
          <p:nvPr/>
        </p:nvGrpSpPr>
        <p:grpSpPr>
          <a:xfrm>
            <a:off x="7022325" y="3362438"/>
            <a:ext cx="467563" cy="46756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3" name="同心圆 15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54" name="椭圆 15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55" name="组合 154"/>
          <p:cNvGrpSpPr/>
          <p:nvPr/>
        </p:nvGrpSpPr>
        <p:grpSpPr>
          <a:xfrm>
            <a:off x="7473131" y="3372773"/>
            <a:ext cx="383892" cy="383892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56" name="同心圆 15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57" name="椭圆 15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58" name="组合 157"/>
          <p:cNvGrpSpPr/>
          <p:nvPr/>
        </p:nvGrpSpPr>
        <p:grpSpPr>
          <a:xfrm>
            <a:off x="6576972" y="3372054"/>
            <a:ext cx="516293" cy="51629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9" name="同心圆 15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60" name="椭圆 15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161" name="TextBox 160"/>
          <p:cNvSpPr txBox="1"/>
          <p:nvPr/>
        </p:nvSpPr>
        <p:spPr>
          <a:xfrm>
            <a:off x="8794088" y="4044273"/>
            <a:ext cx="1824538" cy="748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265" dirty="0">
                <a:solidFill>
                  <a:srgbClr val="C00000"/>
                </a:solidFill>
                <a:latin typeface="方正兰亭细黑_GBK" pitchFamily="2" charset="-122"/>
                <a:ea typeface="方正兰亭细黑_GBK" pitchFamily="2" charset="-122"/>
              </a:rPr>
              <a:t>新发明</a:t>
            </a:r>
          </a:p>
        </p:txBody>
      </p:sp>
      <p:grpSp>
        <p:nvGrpSpPr>
          <p:cNvPr id="165" name="组合 164"/>
          <p:cNvGrpSpPr/>
          <p:nvPr/>
        </p:nvGrpSpPr>
        <p:grpSpPr>
          <a:xfrm>
            <a:off x="8659435" y="4617133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66" name="同心圆 16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67" name="椭圆 16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68" name="组合 167"/>
          <p:cNvGrpSpPr/>
          <p:nvPr/>
        </p:nvGrpSpPr>
        <p:grpSpPr>
          <a:xfrm>
            <a:off x="9164392" y="4943391"/>
            <a:ext cx="467563" cy="46756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69" name="同心圆 16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70" name="椭圆 16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71" name="组合 170"/>
          <p:cNvGrpSpPr/>
          <p:nvPr/>
        </p:nvGrpSpPr>
        <p:grpSpPr>
          <a:xfrm>
            <a:off x="10410603" y="4612466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72" name="同心圆 17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73" name="椭圆 17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74" name="组合 173"/>
          <p:cNvGrpSpPr/>
          <p:nvPr/>
        </p:nvGrpSpPr>
        <p:grpSpPr>
          <a:xfrm>
            <a:off x="9917210" y="4900638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75" name="同心圆 17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76" name="椭圆 175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77" name="组合 176"/>
          <p:cNvGrpSpPr/>
          <p:nvPr/>
        </p:nvGrpSpPr>
        <p:grpSpPr>
          <a:xfrm>
            <a:off x="9547500" y="4937083"/>
            <a:ext cx="389043" cy="38904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78" name="同心圆 17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79" name="椭圆 17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86" name="组合 185"/>
          <p:cNvGrpSpPr/>
          <p:nvPr/>
        </p:nvGrpSpPr>
        <p:grpSpPr>
          <a:xfrm>
            <a:off x="9725263" y="4648074"/>
            <a:ext cx="383892" cy="383892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87" name="同心圆 18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88" name="椭圆 187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89" name="组合 188"/>
          <p:cNvGrpSpPr/>
          <p:nvPr/>
        </p:nvGrpSpPr>
        <p:grpSpPr>
          <a:xfrm>
            <a:off x="8829104" y="4647357"/>
            <a:ext cx="516293" cy="51629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90" name="同心圆 18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91" name="椭圆 190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37" name="组合 136"/>
          <p:cNvGrpSpPr/>
          <p:nvPr/>
        </p:nvGrpSpPr>
        <p:grpSpPr>
          <a:xfrm>
            <a:off x="6926117" y="3797261"/>
            <a:ext cx="467563" cy="46756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8" name="同心圆 13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39" name="椭圆 13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5244778" y="4862243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12" name="同心圆 11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13" name="椭圆 112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4602025" y="4599345"/>
            <a:ext cx="467563" cy="46756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2" name="同心圆 1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23" name="椭圆 12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62" name="组合 161"/>
          <p:cNvGrpSpPr/>
          <p:nvPr/>
        </p:nvGrpSpPr>
        <p:grpSpPr>
          <a:xfrm>
            <a:off x="10071577" y="4664833"/>
            <a:ext cx="544503" cy="544503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63" name="同心圆 16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64" name="椭圆 163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80" name="组合 179"/>
          <p:cNvGrpSpPr/>
          <p:nvPr/>
        </p:nvGrpSpPr>
        <p:grpSpPr>
          <a:xfrm>
            <a:off x="9514455" y="5288750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181" name="同心圆 18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82" name="椭圆 181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183" name="组合 182"/>
          <p:cNvGrpSpPr/>
          <p:nvPr/>
        </p:nvGrpSpPr>
        <p:grpSpPr>
          <a:xfrm>
            <a:off x="9274457" y="4637739"/>
            <a:ext cx="467563" cy="46756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84" name="同心圆 183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85" name="椭圆 184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192" name="TextBox 191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延时符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750"/>
                                            <p:tgtEl>
                                              <p:spTgt spid="19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750" fill="hold"/>
                                            <p:tgtEl>
                                              <p:spTgt spid="1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750" fill="hold"/>
                                            <p:tgtEl>
                                              <p:spTgt spid="1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5750"/>
                                </p:stCondLst>
                                <p:childTnLst>
                                  <p:par>
                                    <p:cTn id="25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6250"/>
                                </p:stCondLst>
                                <p:childTnLst>
                                  <p:par>
                                    <p:cTn id="3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 p14:bounceEnd="36000">
                                          <p:cBhvr>
                                            <p:cTn id="82" dur="500" spd="-100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83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 p14:bounceEnd="36000">
                                          <p:cBhvr>
                                            <p:cTn id="84" dur="500" spd="-1000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85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 p14:bounceEnd="36000">
                                          <p:cBhvr>
                                            <p:cTn id="86" dur="500" spd="-100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87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 p14:bounceEnd="36000">
                                          <p:cBhvr>
                                            <p:cTn id="88" dur="500" spd="-100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89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 p14:bounceEnd="36000">
                                          <p:cBhvr>
                                            <p:cTn id="90" dur="500" spd="-100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1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 p14:bounceEnd="36000">
                                          <p:cBhvr>
                                            <p:cTn id="92" dur="500" spd="-1000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3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 p14:bounceEnd="36000">
                                          <p:cBhvr>
                                            <p:cTn id="94" dur="500" spd="-100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5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 p14:bounceEnd="36000">
                                          <p:cBhvr>
                                            <p:cTn id="96" dur="500" spd="-100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7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 p14:bounceEnd="36000">
                                          <p:cBhvr>
                                            <p:cTn id="98" dur="500" spd="-100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9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 p14:bounceEnd="36000">
                                          <p:cBhvr>
                                            <p:cTn id="100" dur="500" spd="-100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1" fill="hold">
                                <p:stCondLst>
                                  <p:cond delay="6750"/>
                                </p:stCondLst>
                                <p:childTnLst>
                                  <p:par>
                                    <p:cTn id="102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4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7" fill="hold">
                                <p:stCondLst>
                                  <p:cond delay="7250"/>
                                </p:stCondLst>
                                <p:childTnLst>
                                  <p:par>
                                    <p:cTn id="108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2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7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2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7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2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6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0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2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7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8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 p14:bounceEnd="36000">
                                          <p:cBhvr>
                                            <p:cTn id="159" dur="500" spd="-100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0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 p14:bounceEnd="36000">
                                          <p:cBhvr>
                                            <p:cTn id="161" dur="500" spd="-100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2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 p14:bounceEnd="36000">
                                          <p:cBhvr>
                                            <p:cTn id="163" dur="500" spd="-100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4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 p14:bounceEnd="36000">
                                          <p:cBhvr>
                                            <p:cTn id="165" dur="500" spd="-100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6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 p14:bounceEnd="36000">
                                          <p:cBhvr>
                                            <p:cTn id="167" dur="500" spd="-1000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8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 p14:bounceEnd="36000">
                                          <p:cBhvr>
                                            <p:cTn id="169" dur="500" spd="-100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0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 p14:bounceEnd="36000">
                                          <p:cBhvr>
                                            <p:cTn id="171" dur="500" spd="-100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2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 p14:bounceEnd="36000">
                                          <p:cBhvr>
                                            <p:cTn id="173" dur="500" spd="-1000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4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 p14:bounceEnd="36000">
                                          <p:cBhvr>
                                            <p:cTn id="175" dur="500" spd="-100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6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 p14:bounceEnd="36000">
                                          <p:cBhvr>
                                            <p:cTn id="177" dur="500" spd="-1000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8" fill="hold">
                                <p:stCondLst>
                                  <p:cond delay="7750"/>
                                </p:stCondLst>
                                <p:childTnLst>
                                  <p:par>
                                    <p:cTn id="17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1" dur="500"/>
                                            <p:tgtEl>
                                              <p:spTgt spid="1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2" dur="5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3" dur="5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4" fill="hold">
                                <p:stCondLst>
                                  <p:cond delay="8250"/>
                                </p:stCondLst>
                                <p:childTnLst>
                                  <p:par>
                                    <p:cTn id="185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7" dur="5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8" dur="5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9" dur="500"/>
                                            <p:tgtEl>
                                              <p:spTgt spid="1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2" dur="5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3" dur="5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4" dur="500"/>
                                            <p:tgtEl>
                                              <p:spTgt spid="1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7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8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9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2" dur="5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3" dur="5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4" dur="500"/>
                                            <p:tgtEl>
                                              <p:spTgt spid="1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7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8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9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2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3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4" dur="500"/>
                                            <p:tgtEl>
                                              <p:spTgt spid="1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7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8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9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2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3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4" dur="500"/>
                                            <p:tgtEl>
                                              <p:spTgt spid="1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7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8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9" dur="500"/>
                                            <p:tgtEl>
                                              <p:spTgt spid="1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2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3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4" dur="500"/>
                                            <p:tgtEl>
                                              <p:spTgt spid="1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5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 p14:bounceEnd="36000">
                                          <p:cBhvr>
                                            <p:cTn id="236" dur="500" spd="-1000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37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 p14:bounceEnd="36000">
                                          <p:cBhvr>
                                            <p:cTn id="238" dur="500" spd="-1000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39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 p14:bounceEnd="36000">
                                          <p:cBhvr>
                                            <p:cTn id="240" dur="500" spd="-1000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1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 p14:bounceEnd="36000">
                                          <p:cBhvr>
                                            <p:cTn id="242" dur="500" spd="-100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3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 p14:bounceEnd="36000">
                                          <p:cBhvr>
                                            <p:cTn id="244" dur="500" spd="-1000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5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 p14:bounceEnd="36000">
                                          <p:cBhvr>
                                            <p:cTn id="246" dur="500" spd="-1000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7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 p14:bounceEnd="36000">
                                          <p:cBhvr>
                                            <p:cTn id="248" dur="500" spd="-1000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9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 p14:bounceEnd="36000">
                                          <p:cBhvr>
                                            <p:cTn id="250" dur="500" spd="-1000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1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 p14:bounceEnd="36000">
                                          <p:cBhvr>
                                            <p:cTn id="252" dur="500" spd="-1000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3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 p14:bounceEnd="36000">
                                          <p:cBhvr>
                                            <p:cTn id="254" dur="500" spd="-1000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5" fill="hold">
                                <p:stCondLst>
                                  <p:cond delay="8750"/>
                                </p:stCondLst>
                                <p:childTnLst>
                                  <p:par>
                                    <p:cTn id="256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8" dur="500"/>
                                            <p:tgtEl>
                                              <p:spTgt spid="16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59" dur="5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0" dur="5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1" fill="hold">
                                <p:stCondLst>
                                  <p:cond delay="9250"/>
                                </p:stCondLst>
                                <p:childTnLst>
                                  <p:par>
                                    <p:cTn id="262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4" dur="5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5" dur="5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6" dur="500"/>
                                            <p:tgtEl>
                                              <p:spTgt spid="1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9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0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1" dur="500"/>
                                            <p:tgtEl>
                                              <p:spTgt spid="1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4" dur="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5" dur="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6" dur="500"/>
                                            <p:tgtEl>
                                              <p:spTgt spid="1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9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0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1" dur="500"/>
                                            <p:tgtEl>
                                              <p:spTgt spid="1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4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5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6" dur="500"/>
                                            <p:tgtEl>
                                              <p:spTgt spid="1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9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0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1" dur="500"/>
                                            <p:tgtEl>
                                              <p:spTgt spid="1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4" dur="5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5" dur="5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6" dur="500"/>
                                            <p:tgtEl>
                                              <p:spTgt spid="1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9" dur="5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0" dur="5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1" dur="500"/>
                                            <p:tgtEl>
                                              <p:spTgt spid="1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4" dur="5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5" dur="5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6" dur="500"/>
                                            <p:tgtEl>
                                              <p:spTgt spid="1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9" dur="5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0" dur="5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1" dur="500"/>
                                            <p:tgtEl>
                                              <p:spTgt spid="1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2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 p14:bounceEnd="36000">
                                          <p:cBhvr>
                                            <p:cTn id="313" dur="500" spd="-1000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14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 p14:bounceEnd="36000">
                                          <p:cBhvr>
                                            <p:cTn id="315" dur="500" spd="-1000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16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 p14:bounceEnd="36000">
                                          <p:cBhvr>
                                            <p:cTn id="317" dur="500" spd="-1000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18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 p14:bounceEnd="36000">
                                          <p:cBhvr>
                                            <p:cTn id="319" dur="500" spd="-1000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0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 p14:bounceEnd="36000">
                                          <p:cBhvr>
                                            <p:cTn id="321" dur="500" spd="-100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2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 p14:bounceEnd="36000">
                                          <p:cBhvr>
                                            <p:cTn id="323" dur="500" spd="-100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4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 p14:bounceEnd="36000">
                                          <p:cBhvr>
                                            <p:cTn id="325" dur="500" spd="-1000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6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 p14:bounceEnd="36000">
                                          <p:cBhvr>
                                            <p:cTn id="327" dur="500" spd="-1000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8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 p14:bounceEnd="36000">
                                          <p:cBhvr>
                                            <p:cTn id="329" dur="500" spd="-1000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0" presetID="42" presetClass="path" presetSubtype="0" fill="hold" nodeType="withEffect" p14:presetBounceEnd="3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 p14:bounceEnd="36000">
                                          <p:cBhvr>
                                            <p:cTn id="331" dur="500" spd="-1000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2" fill="hold">
                                <p:stCondLst>
                                  <p:cond delay="9750"/>
                                </p:stCondLst>
                                <p:childTnLst>
                                  <p:par>
                                    <p:cTn id="33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5" dur="1000"/>
                                            <p:tgtEl>
                                              <p:spTgt spid="1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67" grpId="0"/>
          <p:bldP spid="54" grpId="0"/>
          <p:bldP spid="97" grpId="0"/>
          <p:bldP spid="130" grpId="0"/>
          <p:bldP spid="161" grpId="0"/>
          <p:bldP spid="19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750"/>
                                            <p:tgtEl>
                                              <p:spTgt spid="19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750" fill="hold"/>
                                            <p:tgtEl>
                                              <p:spTgt spid="1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750" fill="hold"/>
                                            <p:tgtEl>
                                              <p:spTgt spid="1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5750"/>
                                </p:stCondLst>
                                <p:childTnLst>
                                  <p:par>
                                    <p:cTn id="25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6250"/>
                                </p:stCondLst>
                                <p:childTnLst>
                                  <p:par>
                                    <p:cTn id="31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8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8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0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5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5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6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>
                                          <p:cBhvr>
                                            <p:cTn id="82" dur="500" spd="-100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83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>
                                          <p:cBhvr>
                                            <p:cTn id="84" dur="500" spd="-1000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85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>
                                          <p:cBhvr>
                                            <p:cTn id="86" dur="500" spd="-100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87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>
                                          <p:cBhvr>
                                            <p:cTn id="88" dur="500" spd="-100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89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>
                                          <p:cBhvr>
                                            <p:cTn id="90" dur="500" spd="-100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1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>
                                          <p:cBhvr>
                                            <p:cTn id="92" dur="500" spd="-1000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3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>
                                          <p:cBhvr>
                                            <p:cTn id="94" dur="500" spd="-1000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5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>
                                          <p:cBhvr>
                                            <p:cTn id="96" dur="500" spd="-100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7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>
                                          <p:cBhvr>
                                            <p:cTn id="98" dur="500" spd="-100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99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>
                                          <p:cBhvr>
                                            <p:cTn id="100" dur="500" spd="-1000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1" fill="hold">
                                <p:stCondLst>
                                  <p:cond delay="6750"/>
                                </p:stCondLst>
                                <p:childTnLst>
                                  <p:par>
                                    <p:cTn id="102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4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05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6" dur="5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7" fill="hold">
                                <p:stCondLst>
                                  <p:cond delay="7250"/>
                                </p:stCondLst>
                                <p:childTnLst>
                                  <p:par>
                                    <p:cTn id="108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0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5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7" dur="500"/>
                                            <p:tgtEl>
                                              <p:spTgt spid="10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2" dur="500"/>
                                            <p:tgtEl>
                                              <p:spTgt spid="10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7" dur="500"/>
                                            <p:tgtEl>
                                              <p:spTgt spid="10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2" dur="500"/>
                                            <p:tgtEl>
                                              <p:spTgt spid="1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7" dur="500"/>
                                            <p:tgtEl>
                                              <p:spTgt spid="1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0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2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6" dur="5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0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2" dur="500"/>
                                            <p:tgtEl>
                                              <p:spTgt spid="1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5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5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7" dur="500"/>
                                            <p:tgtEl>
                                              <p:spTgt spid="1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8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>
                                          <p:cBhvr>
                                            <p:cTn id="159" dur="500" spd="-100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0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>
                                          <p:cBhvr>
                                            <p:cTn id="161" dur="500" spd="-100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2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>
                                          <p:cBhvr>
                                            <p:cTn id="163" dur="500" spd="-100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4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>
                                          <p:cBhvr>
                                            <p:cTn id="165" dur="500" spd="-100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6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>
                                          <p:cBhvr>
                                            <p:cTn id="167" dur="500" spd="-1000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68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>
                                          <p:cBhvr>
                                            <p:cTn id="169" dur="500" spd="-100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0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>
                                          <p:cBhvr>
                                            <p:cTn id="171" dur="500" spd="-100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2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>
                                          <p:cBhvr>
                                            <p:cTn id="173" dur="500" spd="-100000" fill="hold"/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4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>
                                          <p:cBhvr>
                                            <p:cTn id="175" dur="500" spd="-100000" fill="hold"/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6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>
                                          <p:cBhvr>
                                            <p:cTn id="177" dur="500" spd="-100000" fill="hold"/>
                                            <p:tgtEl>
                                              <p:spTgt spid="12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8" fill="hold">
                                <p:stCondLst>
                                  <p:cond delay="7750"/>
                                </p:stCondLst>
                                <p:childTnLst>
                                  <p:par>
                                    <p:cTn id="17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1" dur="500"/>
                                            <p:tgtEl>
                                              <p:spTgt spid="1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2" dur="5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3" dur="500" fill="hold"/>
                                            <p:tgtEl>
                                              <p:spTgt spid="1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4" fill="hold">
                                <p:stCondLst>
                                  <p:cond delay="8250"/>
                                </p:stCondLst>
                                <p:childTnLst>
                                  <p:par>
                                    <p:cTn id="185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7" dur="5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8" dur="5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9" dur="500"/>
                                            <p:tgtEl>
                                              <p:spTgt spid="1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2" dur="5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3" dur="5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4" dur="500"/>
                                            <p:tgtEl>
                                              <p:spTgt spid="1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7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8" dur="5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9" dur="500"/>
                                            <p:tgtEl>
                                              <p:spTgt spid="1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2" dur="5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3" dur="5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4" dur="500"/>
                                            <p:tgtEl>
                                              <p:spTgt spid="1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7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8" dur="5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9" dur="500"/>
                                            <p:tgtEl>
                                              <p:spTgt spid="1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2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3" dur="5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4" dur="500"/>
                                            <p:tgtEl>
                                              <p:spTgt spid="1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7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8" dur="5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9" dur="500"/>
                                            <p:tgtEl>
                                              <p:spTgt spid="1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2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3" dur="5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4" dur="500"/>
                                            <p:tgtEl>
                                              <p:spTgt spid="1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7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8" dur="5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9" dur="500"/>
                                            <p:tgtEl>
                                              <p:spTgt spid="1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0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2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3" dur="5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4" dur="500"/>
                                            <p:tgtEl>
                                              <p:spTgt spid="1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5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>
                                          <p:cBhvr>
                                            <p:cTn id="236" dur="500" spd="-100000" fill="hold"/>
                                            <p:tgtEl>
                                              <p:spTgt spid="13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37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>
                                          <p:cBhvr>
                                            <p:cTn id="238" dur="500" spd="-100000" fill="hold"/>
                                            <p:tgtEl>
                                              <p:spTgt spid="13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39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>
                                          <p:cBhvr>
                                            <p:cTn id="240" dur="500" spd="-100000" fill="hold"/>
                                            <p:tgtEl>
                                              <p:spTgt spid="13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1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>
                                          <p:cBhvr>
                                            <p:cTn id="242" dur="500" spd="-100000" fill="hold"/>
                                            <p:tgtEl>
                                              <p:spTgt spid="14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3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>
                                          <p:cBhvr>
                                            <p:cTn id="244" dur="500" spd="-100000" fill="hold"/>
                                            <p:tgtEl>
                                              <p:spTgt spid="1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5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>
                                          <p:cBhvr>
                                            <p:cTn id="246" dur="500" spd="-100000" fill="hold"/>
                                            <p:tgtEl>
                                              <p:spTgt spid="1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7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>
                                          <p:cBhvr>
                                            <p:cTn id="248" dur="500" spd="-100000" fill="hold"/>
                                            <p:tgtEl>
                                              <p:spTgt spid="14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49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>
                                          <p:cBhvr>
                                            <p:cTn id="250" dur="500" spd="-100000" fill="hold"/>
                                            <p:tgtEl>
                                              <p:spTgt spid="1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1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>
                                          <p:cBhvr>
                                            <p:cTn id="252" dur="500" spd="-100000" fill="hold"/>
                                            <p:tgtEl>
                                              <p:spTgt spid="15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253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>
                                          <p:cBhvr>
                                            <p:cTn id="254" dur="500" spd="-100000" fill="hold"/>
                                            <p:tgtEl>
                                              <p:spTgt spid="15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5" fill="hold">
                                <p:stCondLst>
                                  <p:cond delay="8750"/>
                                </p:stCondLst>
                                <p:childTnLst>
                                  <p:par>
                                    <p:cTn id="256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8" dur="500"/>
                                            <p:tgtEl>
                                              <p:spTgt spid="16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59" dur="5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0" dur="500" fill="hold"/>
                                            <p:tgtEl>
                                              <p:spTgt spid="1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1" fill="hold">
                                <p:stCondLst>
                                  <p:cond delay="9250"/>
                                </p:stCondLst>
                                <p:childTnLst>
                                  <p:par>
                                    <p:cTn id="262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4" dur="5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5" dur="5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66" dur="500"/>
                                            <p:tgtEl>
                                              <p:spTgt spid="1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9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0" dur="5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1" dur="500"/>
                                            <p:tgtEl>
                                              <p:spTgt spid="1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4" dur="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5" dur="5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6" dur="500"/>
                                            <p:tgtEl>
                                              <p:spTgt spid="1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9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0" dur="5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1" dur="500"/>
                                            <p:tgtEl>
                                              <p:spTgt spid="17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4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5" dur="5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6" dur="500"/>
                                            <p:tgtEl>
                                              <p:spTgt spid="1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9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0" dur="5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1" dur="500"/>
                                            <p:tgtEl>
                                              <p:spTgt spid="1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4" dur="5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5" dur="5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6" dur="500"/>
                                            <p:tgtEl>
                                              <p:spTgt spid="1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9" dur="5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0" dur="5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1" dur="500"/>
                                            <p:tgtEl>
                                              <p:spTgt spid="1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2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4" dur="5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5" dur="5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6" dur="500"/>
                                            <p:tgtEl>
                                              <p:spTgt spid="1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7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09" dur="5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0" dur="5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1" dur="500"/>
                                            <p:tgtEl>
                                              <p:spTgt spid="1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2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7778E-7 -1.60494E-6 L 0.16788 0.62624 " pathEditMode="relative" rAng="0" ptsTypes="AA">
                                          <p:cBhvr>
                                            <p:cTn id="313" dur="500" spd="-100000" fill="hold"/>
                                            <p:tgtEl>
                                              <p:spTgt spid="16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8385" y="312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14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-2.96296E-6 L -0.24583 0.48704 " pathEditMode="relative" rAng="0" ptsTypes="AA">
                                          <p:cBhvr>
                                            <p:cTn id="315" dur="500" spd="-100000" fill="hold"/>
                                            <p:tgtEl>
                                              <p:spTgt spid="16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2292" y="2435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16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88889E-6 3.20988E-6 L -0.13125 0.61296 " pathEditMode="relative" rAng="0" ptsTypes="AA">
                                          <p:cBhvr>
                                            <p:cTn id="317" dur="500" spd="-100000" fill="hold"/>
                                            <p:tgtEl>
                                              <p:spTgt spid="16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62" y="30648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18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5E-6 4.32099E-6 L 0.27987 0.60648 " pathEditMode="relative" rAng="0" ptsTypes="AA">
                                          <p:cBhvr>
                                            <p:cTn id="319" dur="500" spd="-100000" fill="hold"/>
                                            <p:tgtEl>
                                              <p:spTgt spid="17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3993" y="3030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0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61111E-6 -9.87654E-7 L 0.08091 0.58364 " pathEditMode="relative" rAng="0" ptsTypes="AA">
                                          <p:cBhvr>
                                            <p:cTn id="321" dur="500" spd="-100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045" y="2916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2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2222E-6 3.33333E-6 L 0.04619 0.57808 " pathEditMode="relative" rAng="0" ptsTypes="AA">
                                          <p:cBhvr>
                                            <p:cTn id="323" dur="500" spd="-100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309" y="28889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4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1.11111E-6 L -0.05191 0.61512 " pathEditMode="relative" rAng="0" ptsTypes="AA">
                                          <p:cBhvr>
                                            <p:cTn id="325" dur="500" spd="-100000" fill="hold"/>
                                            <p:tgtEl>
                                              <p:spTgt spid="18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604" y="30741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6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88889E-6 -3.7037E-6 L -0.1375 0.75 " pathEditMode="relative" rAng="0" ptsTypes="AA">
                                          <p:cBhvr>
                                            <p:cTn id="327" dur="500" spd="-100000" fill="hold"/>
                                            <p:tgtEl>
                                              <p:spTgt spid="18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875" y="37500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28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44444E-6 -4.07407E-6 L 0.07709 0.69074 " pathEditMode="relative" rAng="0" ptsTypes="AA">
                                          <p:cBhvr>
                                            <p:cTn id="329" dur="500" spd="-100000" fill="hold"/>
                                            <p:tgtEl>
                                              <p:spTgt spid="18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854" y="3453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330" presetID="42" presetClass="pat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11111E-6 -6.17284E-7 L -0.16389 0.69012 " pathEditMode="relative" rAng="0" ptsTypes="AA">
                                          <p:cBhvr>
                                            <p:cTn id="331" dur="500" spd="-100000" fill="hold"/>
                                            <p:tgtEl>
                                              <p:spTgt spid="18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8194" y="345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2" fill="hold">
                                <p:stCondLst>
                                  <p:cond delay="9750"/>
                                </p:stCondLst>
                                <p:childTnLst>
                                  <p:par>
                                    <p:cTn id="33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5" dur="1000"/>
                                            <p:tgtEl>
                                              <p:spTgt spid="1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67" grpId="0"/>
          <p:bldP spid="54" grpId="0"/>
          <p:bldP spid="97" grpId="0"/>
          <p:bldP spid="130" grpId="0"/>
          <p:bldP spid="161" grpId="0"/>
          <p:bldP spid="192" grpId="0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" y="0"/>
            <a:ext cx="4507871" cy="6858000"/>
          </a:xfrm>
          <a:prstGeom prst="rect">
            <a:avLst/>
          </a:prstGeom>
          <a:solidFill>
            <a:srgbClr val="01B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3692063" y="2522006"/>
            <a:ext cx="1813991" cy="1813991"/>
            <a:chOff x="1008115" y="2542722"/>
            <a:chExt cx="1360493" cy="1360493"/>
          </a:xfrm>
        </p:grpSpPr>
        <p:grpSp>
          <p:nvGrpSpPr>
            <p:cNvPr id="4" name="组合 3"/>
            <p:cNvGrpSpPr/>
            <p:nvPr/>
          </p:nvGrpSpPr>
          <p:grpSpPr>
            <a:xfrm>
              <a:off x="1008115" y="2542722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" name="同心圆 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5" name="TextBox 107"/>
            <p:cNvSpPr txBox="1"/>
            <p:nvPr/>
          </p:nvSpPr>
          <p:spPr>
            <a:xfrm>
              <a:off x="1393688" y="2723986"/>
              <a:ext cx="589345" cy="992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0" dirty="0">
                  <a:solidFill>
                    <a:srgbClr val="16B03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8000" dirty="0">
                <a:solidFill>
                  <a:srgbClr val="16B03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TextBox 23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延时符</a:t>
            </a: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5990635" y="2782671"/>
            <a:ext cx="22092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3600" dirty="0">
                <a:latin typeface="方正兰亭细黑_GBK" pitchFamily="2" charset="-122"/>
                <a:ea typeface="方正兰亭细黑_GBK" pitchFamily="2" charset="-122"/>
              </a:rPr>
              <a:t>目标规划</a:t>
            </a:r>
          </a:p>
        </p:txBody>
      </p:sp>
      <p:sp>
        <p:nvSpPr>
          <p:cNvPr id="14" name="TextBox 114"/>
          <p:cNvSpPr txBox="1"/>
          <p:nvPr/>
        </p:nvSpPr>
        <p:spPr>
          <a:xfrm>
            <a:off x="6073046" y="3352037"/>
            <a:ext cx="2028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PROGRAMMING</a:t>
            </a:r>
            <a:endParaRPr lang="zh-CN" altLang="en-US" sz="20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1251654" y="5713957"/>
            <a:ext cx="10271665" cy="626212"/>
            <a:chOff x="1392222" y="3263900"/>
            <a:chExt cx="9502076" cy="330200"/>
          </a:xfrm>
          <a:solidFill>
            <a:srgbClr val="01B262"/>
          </a:solidFill>
        </p:grpSpPr>
        <p:sp>
          <p:nvSpPr>
            <p:cNvPr id="36" name="矩形 35"/>
            <p:cNvSpPr/>
            <p:nvPr/>
          </p:nvSpPr>
          <p:spPr>
            <a:xfrm>
              <a:off x="1392222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3767741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6143260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8518779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5" y="275107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 dirty="0">
                <a:latin typeface="方正兰亭细黑_GBK" pitchFamily="2" charset="-122"/>
                <a:ea typeface="方正兰亭细黑_GBK" pitchFamily="2" charset="-122"/>
              </a:rPr>
              <a:t>目标规划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815775" y="5878711"/>
            <a:ext cx="92127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目标规划是以线性规划为基础而发展起来的，但在运用中，由于要求不同，有不同于线性规划之处。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8950522" y="1680756"/>
            <a:ext cx="1600432" cy="1600432"/>
            <a:chOff x="6709236" y="1850758"/>
            <a:chExt cx="1200324" cy="1200324"/>
          </a:xfrm>
        </p:grpSpPr>
        <p:grpSp>
          <p:nvGrpSpPr>
            <p:cNvPr id="229" name="组合 228"/>
            <p:cNvGrpSpPr/>
            <p:nvPr/>
          </p:nvGrpSpPr>
          <p:grpSpPr>
            <a:xfrm>
              <a:off x="6709236" y="1850758"/>
              <a:ext cx="1200324" cy="120032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30" name="同心圆 229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椭圆 230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199" name="TextBox 198"/>
            <p:cNvSpPr txBox="1"/>
            <p:nvPr/>
          </p:nvSpPr>
          <p:spPr>
            <a:xfrm>
              <a:off x="6871656" y="2340794"/>
              <a:ext cx="855042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865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成果评估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638891" y="1661466"/>
            <a:ext cx="1600432" cy="1600432"/>
            <a:chOff x="1225509" y="1836290"/>
            <a:chExt cx="1200324" cy="1200324"/>
          </a:xfrm>
        </p:grpSpPr>
        <p:grpSp>
          <p:nvGrpSpPr>
            <p:cNvPr id="232" name="组合 231"/>
            <p:cNvGrpSpPr/>
            <p:nvPr/>
          </p:nvGrpSpPr>
          <p:grpSpPr>
            <a:xfrm>
              <a:off x="1225509" y="1836290"/>
              <a:ext cx="1200324" cy="120032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33" name="同心圆 232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椭圆 233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194" name="TextBox 193"/>
            <p:cNvSpPr txBox="1"/>
            <p:nvPr/>
          </p:nvSpPr>
          <p:spPr>
            <a:xfrm>
              <a:off x="1358173" y="2340794"/>
              <a:ext cx="855042" cy="284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865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重视成果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6983834" y="1950839"/>
            <a:ext cx="2224552" cy="2224552"/>
            <a:chOff x="5234214" y="2053320"/>
            <a:chExt cx="1668414" cy="1668414"/>
          </a:xfrm>
        </p:grpSpPr>
        <p:grpSp>
          <p:nvGrpSpPr>
            <p:cNvPr id="226" name="组合 225"/>
            <p:cNvGrpSpPr/>
            <p:nvPr/>
          </p:nvGrpSpPr>
          <p:grpSpPr>
            <a:xfrm>
              <a:off x="5234214" y="2053320"/>
              <a:ext cx="1668414" cy="16684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27" name="同心圆 22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椭圆 227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209" name="TextBox 208"/>
            <p:cNvSpPr txBox="1"/>
            <p:nvPr/>
          </p:nvSpPr>
          <p:spPr>
            <a:xfrm>
              <a:off x="5452639" y="2737617"/>
              <a:ext cx="1162818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665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目标体系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935981" y="1941840"/>
            <a:ext cx="2224552" cy="2224552"/>
            <a:chOff x="2198327" y="2046571"/>
            <a:chExt cx="1668414" cy="1668414"/>
          </a:xfrm>
        </p:grpSpPr>
        <p:grpSp>
          <p:nvGrpSpPr>
            <p:cNvPr id="223" name="组合 222"/>
            <p:cNvGrpSpPr/>
            <p:nvPr/>
          </p:nvGrpSpPr>
          <p:grpSpPr>
            <a:xfrm>
              <a:off x="2198327" y="2046571"/>
              <a:ext cx="1668414" cy="166841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24" name="同心圆 223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椭圆 224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204" name="TextBox 203"/>
            <p:cNvSpPr txBox="1"/>
            <p:nvPr/>
          </p:nvSpPr>
          <p:spPr>
            <a:xfrm>
              <a:off x="2409775" y="2737617"/>
              <a:ext cx="1162818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665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目标锁链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646809" y="2330480"/>
            <a:ext cx="2908138" cy="2908139"/>
            <a:chOff x="3481448" y="2338049"/>
            <a:chExt cx="2181104" cy="2181104"/>
          </a:xfrm>
        </p:grpSpPr>
        <p:grpSp>
          <p:nvGrpSpPr>
            <p:cNvPr id="217" name="组合 216"/>
            <p:cNvGrpSpPr/>
            <p:nvPr/>
          </p:nvGrpSpPr>
          <p:grpSpPr>
            <a:xfrm>
              <a:off x="3481448" y="2338049"/>
              <a:ext cx="2181104" cy="2181104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18" name="同心圆 21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椭圆 218"/>
              <p:cNvSpPr/>
              <p:nvPr/>
            </p:nvSpPr>
            <p:spPr>
              <a:xfrm>
                <a:off x="392112" y="760412"/>
                <a:ext cx="3825873" cy="3825873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214" name="TextBox 213"/>
            <p:cNvSpPr txBox="1"/>
            <p:nvPr/>
          </p:nvSpPr>
          <p:spPr>
            <a:xfrm>
              <a:off x="3761520" y="3154998"/>
              <a:ext cx="1576393" cy="5000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735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人的因素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延时符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6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7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9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1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2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5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6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8" presetID="2" presetClass="entr" presetSubtype="1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0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1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1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4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5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75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4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6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3400"/>
                                </p:stCondLst>
                                <p:childTnLst>
                                  <p:par>
                                    <p:cTn id="4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67" grpId="0"/>
          <p:bldP spid="3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75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9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75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8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2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75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7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4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6" dur="5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3400"/>
                                </p:stCondLst>
                                <p:childTnLst>
                                  <p:par>
                                    <p:cTn id="4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10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67" grpId="0"/>
          <p:bldP spid="34" grpId="0"/>
        </p:bldLst>
      </p:timing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/>
          <p:cNvGrpSpPr/>
          <p:nvPr/>
        </p:nvGrpSpPr>
        <p:grpSpPr>
          <a:xfrm>
            <a:off x="1045693" y="1158240"/>
            <a:ext cx="10271665" cy="626212"/>
            <a:chOff x="1392222" y="3263900"/>
            <a:chExt cx="9502076" cy="330200"/>
          </a:xfrm>
          <a:solidFill>
            <a:srgbClr val="01B262"/>
          </a:solidFill>
        </p:grpSpPr>
        <p:sp>
          <p:nvSpPr>
            <p:cNvPr id="39" name="矩形 38"/>
            <p:cNvSpPr/>
            <p:nvPr/>
          </p:nvSpPr>
          <p:spPr>
            <a:xfrm>
              <a:off x="1392222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矩形 39"/>
            <p:cNvSpPr/>
            <p:nvPr/>
          </p:nvSpPr>
          <p:spPr>
            <a:xfrm>
              <a:off x="3767741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6143260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8518779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5" y="275107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 dirty="0">
                <a:latin typeface="方正兰亭细黑_GBK" pitchFamily="2" charset="-122"/>
                <a:ea typeface="方正兰亭细黑_GBK" pitchFamily="2" charset="-122"/>
              </a:rPr>
              <a:t>完成步骤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458833" y="1267551"/>
            <a:ext cx="4698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方正兰亭细黑_GBK_M" pitchFamily="2" charset="2"/>
                <a:ea typeface="方正兰亭细黑_GBK_M" pitchFamily="2" charset="2"/>
                <a:cs typeface="方正兰亭细黑_GBK_M" pitchFamily="2" charset="2"/>
              </a:rPr>
              <a:t>目标规划是以线性规划为基础而发展起来的，但在运用中，由于要求不同，有不同于线性规划之处。</a:t>
            </a:r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2691803" y="4279462"/>
            <a:ext cx="1798576" cy="1252737"/>
          </a:xfrm>
          <a:prstGeom prst="line">
            <a:avLst/>
          </a:prstGeom>
          <a:ln w="76200">
            <a:solidFill>
              <a:srgbClr val="54D9B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893614" y="5525852"/>
            <a:ext cx="1808263" cy="1300823"/>
          </a:xfrm>
          <a:prstGeom prst="line">
            <a:avLst/>
          </a:prstGeom>
          <a:ln w="76200">
            <a:solidFill>
              <a:srgbClr val="54D9B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4490380" y="4279463"/>
            <a:ext cx="2421427" cy="851697"/>
          </a:xfrm>
          <a:prstGeom prst="line">
            <a:avLst/>
          </a:prstGeom>
          <a:ln w="76200">
            <a:solidFill>
              <a:srgbClr val="54D9B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V="1">
            <a:off x="6911808" y="3231237"/>
            <a:ext cx="2422433" cy="1899921"/>
          </a:xfrm>
          <a:prstGeom prst="line">
            <a:avLst/>
          </a:prstGeom>
          <a:ln w="76200">
            <a:solidFill>
              <a:srgbClr val="54D9BC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组合 43"/>
          <p:cNvGrpSpPr/>
          <p:nvPr/>
        </p:nvGrpSpPr>
        <p:grpSpPr>
          <a:xfrm>
            <a:off x="2173819" y="4950549"/>
            <a:ext cx="1102743" cy="1102741"/>
            <a:chOff x="1566862" y="4055810"/>
            <a:chExt cx="827056" cy="827056"/>
          </a:xfrm>
        </p:grpSpPr>
        <p:grpSp>
          <p:nvGrpSpPr>
            <p:cNvPr id="45" name="组合 44"/>
            <p:cNvGrpSpPr/>
            <p:nvPr/>
          </p:nvGrpSpPr>
          <p:grpSpPr>
            <a:xfrm>
              <a:off x="1566862" y="4055810"/>
              <a:ext cx="827056" cy="827056"/>
              <a:chOff x="304800" y="673100"/>
              <a:chExt cx="4000500" cy="4000500"/>
            </a:xfrm>
            <a:effectLst>
              <a:outerShdw blurRad="584200" dist="5207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47" name="同心圆 4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椭圆 47"/>
              <p:cNvSpPr/>
              <p:nvPr/>
            </p:nvSpPr>
            <p:spPr>
              <a:xfrm>
                <a:off x="431574" y="799874"/>
                <a:ext cx="3746952" cy="374695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1673186" y="4307380"/>
              <a:ext cx="667489" cy="34624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rgbClr val="59B72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STE1</a:t>
              </a:r>
              <a:endParaRPr lang="zh-CN" altLang="en-US" sz="2400" dirty="0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3793356" y="3672276"/>
            <a:ext cx="1355605" cy="1355605"/>
            <a:chOff x="2781516" y="3097105"/>
            <a:chExt cx="1016704" cy="1016704"/>
          </a:xfrm>
          <a:effectLst/>
        </p:grpSpPr>
        <p:grpSp>
          <p:nvGrpSpPr>
            <p:cNvPr id="50" name="组合 49"/>
            <p:cNvGrpSpPr/>
            <p:nvPr/>
          </p:nvGrpSpPr>
          <p:grpSpPr>
            <a:xfrm>
              <a:off x="2781516" y="3097105"/>
              <a:ext cx="1016704" cy="1016704"/>
              <a:chOff x="304800" y="673100"/>
              <a:chExt cx="4000500" cy="4000500"/>
            </a:xfrm>
            <a:effectLst>
              <a:outerShdw blurRad="584200" dist="5207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52" name="同心圆 5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椭圆 52"/>
              <p:cNvSpPr/>
              <p:nvPr/>
            </p:nvSpPr>
            <p:spPr>
              <a:xfrm>
                <a:off x="392113" y="760413"/>
                <a:ext cx="3825875" cy="3825875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2906579" y="3395981"/>
              <a:ext cx="843020" cy="43858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3200" dirty="0">
                  <a:solidFill>
                    <a:srgbClr val="59B72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STE2</a:t>
              </a:r>
              <a:endParaRPr lang="zh-CN" altLang="en-US" sz="3200" dirty="0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6037397" y="4224378"/>
            <a:ext cx="1738161" cy="1738161"/>
            <a:chOff x="4464548" y="3511181"/>
            <a:chExt cx="1303621" cy="1303621"/>
          </a:xfrm>
        </p:grpSpPr>
        <p:grpSp>
          <p:nvGrpSpPr>
            <p:cNvPr id="55" name="组合 54"/>
            <p:cNvGrpSpPr/>
            <p:nvPr/>
          </p:nvGrpSpPr>
          <p:grpSpPr>
            <a:xfrm>
              <a:off x="4464548" y="3511181"/>
              <a:ext cx="1303621" cy="1303621"/>
              <a:chOff x="304800" y="673100"/>
              <a:chExt cx="4000500" cy="4000500"/>
            </a:xfrm>
            <a:effectLst>
              <a:outerShdw blurRad="584200" dist="5207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57" name="同心圆 5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404596" y="772896"/>
                <a:ext cx="3800908" cy="3800908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4627401" y="3941293"/>
              <a:ext cx="1077459" cy="56174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4265" dirty="0">
                  <a:solidFill>
                    <a:srgbClr val="59B72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STE3</a:t>
              </a:r>
              <a:endParaRPr lang="zh-CN" altLang="en-US" sz="4265" dirty="0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8184830" y="2119995"/>
            <a:ext cx="2251368" cy="2251368"/>
            <a:chOff x="6075122" y="1932896"/>
            <a:chExt cx="1688526" cy="1688526"/>
          </a:xfrm>
        </p:grpSpPr>
        <p:grpSp>
          <p:nvGrpSpPr>
            <p:cNvPr id="60" name="组合 59"/>
            <p:cNvGrpSpPr/>
            <p:nvPr/>
          </p:nvGrpSpPr>
          <p:grpSpPr>
            <a:xfrm>
              <a:off x="6075122" y="1932896"/>
              <a:ext cx="1688526" cy="1688526"/>
              <a:chOff x="304800" y="673100"/>
              <a:chExt cx="4000500" cy="4000500"/>
            </a:xfrm>
            <a:effectLst>
              <a:outerShdw blurRad="584200" dist="5207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62" name="同心圆 6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椭圆 62"/>
              <p:cNvSpPr/>
              <p:nvPr/>
            </p:nvSpPr>
            <p:spPr>
              <a:xfrm>
                <a:off x="411027" y="779327"/>
                <a:ext cx="3788049" cy="3788049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6303647" y="2511488"/>
              <a:ext cx="1311898" cy="68475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5335" dirty="0">
                  <a:solidFill>
                    <a:srgbClr val="59B72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STE4</a:t>
              </a:r>
              <a:endParaRPr lang="zh-CN" altLang="en-US" sz="5335" dirty="0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延时符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400"/>
                            </p:stCondLst>
                            <p:childTnLst>
                              <p:par>
                                <p:cTn id="2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9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400"/>
                            </p:stCondLst>
                            <p:childTnLst>
                              <p:par>
                                <p:cTn id="3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9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400"/>
                            </p:stCondLst>
                            <p:childTnLst>
                              <p:par>
                                <p:cTn id="4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9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400"/>
                            </p:stCondLst>
                            <p:childTnLst>
                              <p:par>
                                <p:cTn id="5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9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4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94" grpId="0"/>
      <p:bldP spid="67" grpId="0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2330419" y="1128545"/>
            <a:ext cx="2493904" cy="249390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8" name="同心圆 3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40" name="椭圆 39"/>
          <p:cNvSpPr/>
          <p:nvPr/>
        </p:nvSpPr>
        <p:spPr>
          <a:xfrm>
            <a:off x="1361596" y="4388268"/>
            <a:ext cx="903568" cy="903568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1" name="椭圆 40"/>
          <p:cNvSpPr/>
          <p:nvPr/>
        </p:nvSpPr>
        <p:spPr>
          <a:xfrm>
            <a:off x="2531866" y="676910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42" name="组合 41"/>
          <p:cNvGrpSpPr/>
          <p:nvPr/>
        </p:nvGrpSpPr>
        <p:grpSpPr>
          <a:xfrm>
            <a:off x="6493915" y="3555825"/>
            <a:ext cx="401413" cy="401413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43" name="同心圆 4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64" name="椭圆 6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7119618" y="1754639"/>
            <a:ext cx="831871" cy="831871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6" name="同心圆 6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3574587" y="4486485"/>
            <a:ext cx="293036" cy="293036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70" name="同心圆 6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576294" y="5798678"/>
            <a:ext cx="383892" cy="383892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73" name="同心圆 7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75" name="椭圆 74"/>
          <p:cNvSpPr/>
          <p:nvPr/>
        </p:nvSpPr>
        <p:spPr>
          <a:xfrm>
            <a:off x="6046382" y="1406426"/>
            <a:ext cx="366369" cy="366369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76" name="椭圆 75"/>
          <p:cNvSpPr/>
          <p:nvPr/>
        </p:nvSpPr>
        <p:spPr>
          <a:xfrm>
            <a:off x="6065733" y="6014571"/>
            <a:ext cx="183185" cy="183185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77" name="组合 76"/>
          <p:cNvGrpSpPr/>
          <p:nvPr/>
        </p:nvGrpSpPr>
        <p:grpSpPr>
          <a:xfrm>
            <a:off x="4758537" y="4164628"/>
            <a:ext cx="1099479" cy="1099479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78" name="同心圆 7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79" name="椭圆 7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2449886" y="2021554"/>
            <a:ext cx="2274982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altLang="zh-CN" sz="4000" dirty="0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4000" dirty="0">
              <a:solidFill>
                <a:srgbClr val="59B72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372121" y="4396532"/>
            <a:ext cx="3332964" cy="10361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135" dirty="0">
                <a:latin typeface="张海山锐线体简" pitchFamily="2" charset="-122"/>
                <a:ea typeface="张海山锐线体简" pitchFamily="2" charset="-122"/>
              </a:rPr>
              <a:t>感谢收看</a:t>
            </a:r>
            <a:endParaRPr lang="en-US" altLang="zh-CN" sz="6135" dirty="0">
              <a:latin typeface="张海山锐线体简" pitchFamily="2" charset="-122"/>
              <a:ea typeface="张海山锐线体简" pitchFamily="2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4.72222E-6 -4.68026E-6 L 0.38872 0.84338 " pathEditMode="relative" rAng="0" ptsTypes="AA">
                                      <p:cBhvr>
                                        <p:cTn id="13" dur="10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27" y="4216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4" presetClass="path" presetSubtype="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2.77778E-6 2.422E-6 L 0.39375 -0.33797 " pathEditMode="relative" rAng="0" ptsTypes="AA">
                                      <p:cBhvr>
                                        <p:cTn id="22" dur="100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-1689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4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556E-7 -1.46123E-6 L 0.20451 0.58418 " pathEditMode="relative" rAng="0" ptsTypes="AA">
                                      <p:cBhvr>
                                        <p:cTn id="31" dur="1000" spd="-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2919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28699E-6 L -0.52465 -0.50942 " pathEditMode="relative" rAng="0" ptsTypes="AA">
                                      <p:cBhvr>
                                        <p:cTn id="40" dur="1000" spd="-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33" y="-25487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4" presetClass="pat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2.22222E-6 1.18319E-6 L 0.21702 -0.37071 " pathEditMode="relative" rAng="0" ptsTypes="AA">
                                      <p:cBhvr>
                                        <p:cTn id="49" dur="1000" spd="-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51" y="-18536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4" presetClass="path" presetSubtype="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5E-6 2.09762E-6 L -0.18855 -1.11369 " pathEditMode="relative" rAng="0" ptsTypes="AA">
                                      <p:cBhvr>
                                        <p:cTn id="58" dur="1000" spd="-100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27" y="-5570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4" presetClass="pat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1.11111E-6 4.44444E-6 L 0.12309 0.575 " pathEditMode="relative" rAng="0" ptsTypes="AA">
                                      <p:cBhvr>
                                        <p:cTn id="67" dur="1000" spd="-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46" y="28735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4" presetClass="pat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38889E-6 3.41057E-6 L -0.71736 -0.40563 " pathEditMode="relative" rAng="0" ptsTypes="AA">
                                      <p:cBhvr>
                                        <p:cTn id="76" dur="1000" spd="-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68" y="-20297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4" presetClass="path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8.33333E-7 3.20988E-6 L 1.0349 -0.87346 " pathEditMode="relative" rAng="0" ptsTypes="AA">
                                      <p:cBhvr>
                                        <p:cTn id="85" dur="1000" spd="-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36" y="-43673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4" presetClass="pat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3.05556E-6 3.44146E-6 L -0.64115 -0.94965 " pathEditMode="relative" rAng="0" ptsTypes="AA">
                                      <p:cBhvr>
                                        <p:cTn id="94" dur="1000" spd="-100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66" y="-474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899"/>
                            </p:stCondLst>
                            <p:childTnLst>
                              <p:par>
                                <p:cTn id="100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6.25E-7 3.7037E-6 L -6.25E-7 -0.07223 " pathEditMode="relative" rAng="0" ptsTypes="AA">
                                      <p:cBhvr>
                                        <p:cTn id="10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0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65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0" grpId="2" animBg="1"/>
      <p:bldP spid="41" grpId="0" animBg="1"/>
      <p:bldP spid="41" grpId="1" animBg="1"/>
      <p:bldP spid="41" grpId="2" animBg="1"/>
      <p:bldP spid="75" grpId="0" animBg="1"/>
      <p:bldP spid="75" grpId="1" animBg="1"/>
      <p:bldP spid="75" grpId="2" animBg="1"/>
      <p:bldP spid="76" grpId="0" animBg="1"/>
      <p:bldP spid="76" grpId="1" animBg="1"/>
      <p:bldP spid="76" grpId="2" animBg="1"/>
      <p:bldP spid="81" grpId="0"/>
      <p:bldP spid="81" grpId="1"/>
      <p:bldP spid="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" y="0"/>
            <a:ext cx="4507871" cy="6858000"/>
          </a:xfrm>
          <a:prstGeom prst="rect">
            <a:avLst/>
          </a:prstGeom>
          <a:solidFill>
            <a:srgbClr val="01B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3692063" y="2522006"/>
            <a:ext cx="1813991" cy="1813991"/>
            <a:chOff x="1008115" y="2542722"/>
            <a:chExt cx="1360493" cy="1360493"/>
          </a:xfrm>
        </p:grpSpPr>
        <p:grpSp>
          <p:nvGrpSpPr>
            <p:cNvPr id="4" name="组合 3"/>
            <p:cNvGrpSpPr/>
            <p:nvPr/>
          </p:nvGrpSpPr>
          <p:grpSpPr>
            <a:xfrm>
              <a:off x="1008115" y="2542722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" name="同心圆 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5" name="TextBox 107"/>
            <p:cNvSpPr txBox="1"/>
            <p:nvPr/>
          </p:nvSpPr>
          <p:spPr>
            <a:xfrm>
              <a:off x="1393688" y="2723986"/>
              <a:ext cx="589345" cy="992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0" dirty="0">
                  <a:solidFill>
                    <a:srgbClr val="16B03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8000" dirty="0">
                <a:solidFill>
                  <a:srgbClr val="16B03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5980559" y="2920848"/>
            <a:ext cx="18955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3600" dirty="0">
                <a:latin typeface="方正兰亭细黑_GBK" pitchFamily="2" charset="-122"/>
                <a:ea typeface="方正兰亭细黑_GBK" pitchFamily="2" charset="-122"/>
              </a:rPr>
              <a:t>关于我</a:t>
            </a:r>
          </a:p>
        </p:txBody>
      </p:sp>
      <p:sp>
        <p:nvSpPr>
          <p:cNvPr id="12" name="TextBox 111"/>
          <p:cNvSpPr txBox="1"/>
          <p:nvPr/>
        </p:nvSpPr>
        <p:spPr>
          <a:xfrm>
            <a:off x="6071747" y="3490214"/>
            <a:ext cx="1422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ABOUT ME</a:t>
            </a:r>
            <a:endParaRPr lang="zh-CN" altLang="en-US" sz="20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10" name="TextBox 23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延时符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rot="7543044">
            <a:off x="-2425645" y="1876289"/>
            <a:ext cx="12192000" cy="2092036"/>
          </a:xfrm>
          <a:prstGeom prst="rect">
            <a:avLst/>
          </a:prstGeom>
          <a:solidFill>
            <a:srgbClr val="01B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4" name="Picture 2" descr="C:\Documents and Settings\Administrator\桌面\360截图201501222152583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6937" y="1651015"/>
            <a:ext cx="2940473" cy="3699305"/>
          </a:xfrm>
          <a:prstGeom prst="rect">
            <a:avLst/>
          </a:prstGeom>
          <a:noFill/>
          <a:effectLst>
            <a:outerShdw blurRad="177800" dist="101600" dir="8100000" algn="tr" rotWithShape="0">
              <a:prstClr val="black">
                <a:alpha val="37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接连接符 5"/>
          <p:cNvCxnSpPr/>
          <p:nvPr/>
        </p:nvCxnSpPr>
        <p:spPr>
          <a:xfrm flipH="1">
            <a:off x="6107126" y="2285628"/>
            <a:ext cx="4346951" cy="0"/>
          </a:xfrm>
          <a:prstGeom prst="line">
            <a:avLst/>
          </a:prstGeom>
          <a:ln>
            <a:solidFill>
              <a:srgbClr val="54D9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6107126" y="2692234"/>
            <a:ext cx="4346951" cy="0"/>
          </a:xfrm>
          <a:prstGeom prst="line">
            <a:avLst/>
          </a:prstGeom>
          <a:ln>
            <a:solidFill>
              <a:srgbClr val="54D9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6107126" y="3098839"/>
            <a:ext cx="4346951" cy="0"/>
          </a:xfrm>
          <a:prstGeom prst="line">
            <a:avLst/>
          </a:prstGeom>
          <a:ln>
            <a:solidFill>
              <a:srgbClr val="54D9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6107126" y="3505444"/>
            <a:ext cx="4346951" cy="0"/>
          </a:xfrm>
          <a:prstGeom prst="line">
            <a:avLst/>
          </a:prstGeom>
          <a:ln>
            <a:solidFill>
              <a:srgbClr val="54D9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6107126" y="3912051"/>
            <a:ext cx="4346951" cy="0"/>
          </a:xfrm>
          <a:prstGeom prst="line">
            <a:avLst/>
          </a:prstGeom>
          <a:ln>
            <a:solidFill>
              <a:srgbClr val="54D9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6107126" y="4318656"/>
            <a:ext cx="4346951" cy="0"/>
          </a:xfrm>
          <a:prstGeom prst="line">
            <a:avLst/>
          </a:prstGeom>
          <a:ln>
            <a:solidFill>
              <a:srgbClr val="54D9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6107126" y="4725262"/>
            <a:ext cx="4346951" cy="0"/>
          </a:xfrm>
          <a:prstGeom prst="line">
            <a:avLst/>
          </a:prstGeom>
          <a:ln>
            <a:solidFill>
              <a:srgbClr val="54D9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6107126" y="5131868"/>
            <a:ext cx="4346951" cy="0"/>
          </a:xfrm>
          <a:prstGeom prst="line">
            <a:avLst/>
          </a:prstGeom>
          <a:ln>
            <a:solidFill>
              <a:srgbClr val="54D9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46"/>
          <p:cNvSpPr txBox="1"/>
          <p:nvPr/>
        </p:nvSpPr>
        <p:spPr>
          <a:xfrm>
            <a:off x="6097757" y="1919578"/>
            <a:ext cx="78258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方正兰亭黑_GBK" pitchFamily="2" charset="-122"/>
                <a:ea typeface="方正兰亭黑_GBK" pitchFamily="2" charset="-122"/>
              </a:rPr>
              <a:t>姓名</a:t>
            </a:r>
            <a:r>
              <a:rPr lang="en-US" altLang="zh-CN" sz="1865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15" name="TextBox 47"/>
          <p:cNvSpPr txBox="1"/>
          <p:nvPr/>
        </p:nvSpPr>
        <p:spPr>
          <a:xfrm>
            <a:off x="8603213" y="1916467"/>
            <a:ext cx="78258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方正兰亭黑_GBK" pitchFamily="2" charset="-122"/>
                <a:ea typeface="方正兰亭黑_GBK" pitchFamily="2" charset="-122"/>
              </a:rPr>
              <a:t>性别</a:t>
            </a:r>
            <a:r>
              <a:rPr lang="en-US" altLang="zh-CN" sz="1865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16" name="TextBox 48"/>
          <p:cNvSpPr txBox="1"/>
          <p:nvPr/>
        </p:nvSpPr>
        <p:spPr>
          <a:xfrm>
            <a:off x="6100705" y="2323288"/>
            <a:ext cx="78258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方正兰亭黑_GBK" pitchFamily="2" charset="-122"/>
                <a:ea typeface="方正兰亭黑_GBK" pitchFamily="2" charset="-122"/>
              </a:rPr>
              <a:t>年龄</a:t>
            </a:r>
            <a:r>
              <a:rPr lang="en-US" altLang="zh-CN" sz="1865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17" name="TextBox 49"/>
          <p:cNvSpPr txBox="1"/>
          <p:nvPr/>
        </p:nvSpPr>
        <p:spPr>
          <a:xfrm>
            <a:off x="8611090" y="2313686"/>
            <a:ext cx="78258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方正兰亭黑_GBK" pitchFamily="2" charset="-122"/>
                <a:ea typeface="方正兰亭黑_GBK" pitchFamily="2" charset="-122"/>
              </a:rPr>
              <a:t>民族</a:t>
            </a:r>
            <a:r>
              <a:rPr lang="en-US" altLang="zh-CN" sz="1865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18" name="TextBox 50"/>
          <p:cNvSpPr txBox="1"/>
          <p:nvPr/>
        </p:nvSpPr>
        <p:spPr>
          <a:xfrm>
            <a:off x="6879923" y="1919578"/>
            <a:ext cx="114005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方正兰亭细黑_GBK" pitchFamily="2" charset="-122"/>
                <a:ea typeface="方正兰亭细黑_GBK" pitchFamily="2" charset="-122"/>
              </a:rPr>
              <a:t>办公资源</a:t>
            </a:r>
            <a:endParaRPr lang="en-US" altLang="zh-CN" sz="1865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19" name="TextBox 51"/>
          <p:cNvSpPr txBox="1"/>
          <p:nvPr/>
        </p:nvSpPr>
        <p:spPr>
          <a:xfrm>
            <a:off x="9372678" y="1916467"/>
            <a:ext cx="423514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方正兰亭细黑_GBK" pitchFamily="2" charset="-122"/>
                <a:ea typeface="方正兰亭细黑_GBK" pitchFamily="2" charset="-122"/>
              </a:rPr>
              <a:t>男</a:t>
            </a:r>
            <a:endParaRPr lang="en-US" altLang="zh-CN" sz="1865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6882871" y="2323288"/>
            <a:ext cx="663964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65" dirty="0">
                <a:latin typeface="方正兰亭细黑_GBK" pitchFamily="2" charset="-122"/>
                <a:ea typeface="方正兰亭细黑_GBK" pitchFamily="2" charset="-122"/>
              </a:rPr>
              <a:t>28</a:t>
            </a:r>
            <a:r>
              <a:rPr lang="zh-CN" altLang="en-US" sz="1865" dirty="0">
                <a:latin typeface="方正兰亭细黑_GBK" pitchFamily="2" charset="-122"/>
                <a:ea typeface="方正兰亭细黑_GBK" pitchFamily="2" charset="-122"/>
              </a:rPr>
              <a:t>岁</a:t>
            </a:r>
            <a:endParaRPr lang="en-US" altLang="zh-CN" sz="1865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1" name="TextBox 53"/>
          <p:cNvSpPr txBox="1"/>
          <p:nvPr/>
        </p:nvSpPr>
        <p:spPr>
          <a:xfrm>
            <a:off x="9380558" y="2322152"/>
            <a:ext cx="423514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方正兰亭细黑_GBK" pitchFamily="2" charset="-122"/>
                <a:ea typeface="方正兰亭细黑_GBK" pitchFamily="2" charset="-122"/>
              </a:rPr>
              <a:t>汉</a:t>
            </a:r>
            <a:endParaRPr lang="en-US" altLang="zh-CN" sz="1865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2" name="TextBox 54"/>
          <p:cNvSpPr txBox="1"/>
          <p:nvPr/>
        </p:nvSpPr>
        <p:spPr>
          <a:xfrm>
            <a:off x="6108409" y="3133728"/>
            <a:ext cx="78258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方正兰亭黑_GBK" pitchFamily="2" charset="-122"/>
                <a:ea typeface="方正兰亭黑_GBK" pitchFamily="2" charset="-122"/>
              </a:rPr>
              <a:t>籍贯</a:t>
            </a:r>
            <a:r>
              <a:rPr lang="en-US" altLang="zh-CN" sz="1865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23" name="TextBox 55"/>
          <p:cNvSpPr txBox="1"/>
          <p:nvPr/>
        </p:nvSpPr>
        <p:spPr>
          <a:xfrm>
            <a:off x="8590777" y="3121010"/>
            <a:ext cx="78258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方正兰亭黑_GBK" pitchFamily="2" charset="-122"/>
                <a:ea typeface="方正兰亭黑_GBK" pitchFamily="2" charset="-122"/>
              </a:rPr>
              <a:t>学历</a:t>
            </a:r>
            <a:r>
              <a:rPr lang="en-US" altLang="zh-CN" sz="1865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24" name="TextBox 56"/>
          <p:cNvSpPr txBox="1"/>
          <p:nvPr/>
        </p:nvSpPr>
        <p:spPr>
          <a:xfrm>
            <a:off x="8597386" y="2724011"/>
            <a:ext cx="78258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方正兰亭黑_GBK" pitchFamily="2" charset="-122"/>
                <a:ea typeface="方正兰亭黑_GBK" pitchFamily="2" charset="-122"/>
              </a:rPr>
              <a:t>身高</a:t>
            </a:r>
            <a:r>
              <a:rPr lang="en-US" altLang="zh-CN" sz="1865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25" name="TextBox 57"/>
          <p:cNvSpPr txBox="1"/>
          <p:nvPr/>
        </p:nvSpPr>
        <p:spPr>
          <a:xfrm>
            <a:off x="6096002" y="2727220"/>
            <a:ext cx="78258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方正兰亭黑_GBK" pitchFamily="2" charset="-122"/>
                <a:ea typeface="方正兰亭黑_GBK" pitchFamily="2" charset="-122"/>
              </a:rPr>
              <a:t>体重</a:t>
            </a:r>
            <a:r>
              <a:rPr lang="en-US" altLang="zh-CN" sz="1865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26" name="TextBox 58"/>
          <p:cNvSpPr txBox="1"/>
          <p:nvPr/>
        </p:nvSpPr>
        <p:spPr>
          <a:xfrm>
            <a:off x="6920502" y="2727220"/>
            <a:ext cx="66556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65" dirty="0">
                <a:latin typeface="方正兰亭细黑_GBK" pitchFamily="2" charset="-122"/>
                <a:ea typeface="方正兰亭细黑_GBK" pitchFamily="2" charset="-122"/>
              </a:rPr>
              <a:t>70kg</a:t>
            </a:r>
          </a:p>
        </p:txBody>
      </p:sp>
      <p:sp>
        <p:nvSpPr>
          <p:cNvPr id="27" name="TextBox 59"/>
          <p:cNvSpPr txBox="1"/>
          <p:nvPr/>
        </p:nvSpPr>
        <p:spPr>
          <a:xfrm>
            <a:off x="9371086" y="2732478"/>
            <a:ext cx="785793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65" dirty="0">
                <a:latin typeface="方正兰亭细黑_GBK" pitchFamily="2" charset="-122"/>
                <a:ea typeface="方正兰亭细黑_GBK" pitchFamily="2" charset="-122"/>
              </a:rPr>
              <a:t>175cm</a:t>
            </a:r>
          </a:p>
        </p:txBody>
      </p:sp>
      <p:sp>
        <p:nvSpPr>
          <p:cNvPr id="28" name="TextBox 60"/>
          <p:cNvSpPr txBox="1"/>
          <p:nvPr/>
        </p:nvSpPr>
        <p:spPr>
          <a:xfrm>
            <a:off x="6894809" y="3133728"/>
            <a:ext cx="901209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方正兰亭细黑_GBK" pitchFamily="2" charset="-122"/>
                <a:ea typeface="方正兰亭细黑_GBK" pitchFamily="2" charset="-122"/>
              </a:rPr>
              <a:t>上海市</a:t>
            </a:r>
            <a:endParaRPr lang="en-US" altLang="zh-CN" sz="1865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29" name="TextBox 61"/>
          <p:cNvSpPr txBox="1"/>
          <p:nvPr/>
        </p:nvSpPr>
        <p:spPr>
          <a:xfrm>
            <a:off x="9364477" y="3138044"/>
            <a:ext cx="66236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方正兰亭细黑_GBK" pitchFamily="2" charset="-122"/>
                <a:ea typeface="方正兰亭细黑_GBK" pitchFamily="2" charset="-122"/>
              </a:rPr>
              <a:t>本科</a:t>
            </a:r>
            <a:endParaRPr lang="en-US" altLang="zh-CN" sz="1865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0" name="TextBox 62"/>
          <p:cNvSpPr txBox="1"/>
          <p:nvPr/>
        </p:nvSpPr>
        <p:spPr>
          <a:xfrm>
            <a:off x="8578346" y="3530082"/>
            <a:ext cx="126028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方正兰亭黑_GBK" pitchFamily="2" charset="-122"/>
                <a:ea typeface="方正兰亭黑_GBK" pitchFamily="2" charset="-122"/>
              </a:rPr>
              <a:t>政治面貌</a:t>
            </a:r>
            <a:r>
              <a:rPr lang="en-US" altLang="zh-CN" sz="1865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31" name="TextBox 63"/>
          <p:cNvSpPr txBox="1"/>
          <p:nvPr/>
        </p:nvSpPr>
        <p:spPr>
          <a:xfrm>
            <a:off x="6096158" y="3954507"/>
            <a:ext cx="126028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方正兰亭黑_GBK" pitchFamily="2" charset="-122"/>
                <a:ea typeface="方正兰亭黑_GBK" pitchFamily="2" charset="-122"/>
              </a:rPr>
              <a:t>联系方式</a:t>
            </a:r>
            <a:r>
              <a:rPr lang="en-US" altLang="zh-CN" sz="1865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32" name="TextBox 64"/>
          <p:cNvSpPr txBox="1"/>
          <p:nvPr/>
        </p:nvSpPr>
        <p:spPr>
          <a:xfrm>
            <a:off x="6096158" y="3533615"/>
            <a:ext cx="126028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方正兰亭黑_GBK" pitchFamily="2" charset="-122"/>
                <a:ea typeface="方正兰亭黑_GBK" pitchFamily="2" charset="-122"/>
              </a:rPr>
              <a:t>婚姻状况</a:t>
            </a:r>
            <a:r>
              <a:rPr lang="en-US" altLang="zh-CN" sz="1865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33" name="TextBox 65"/>
          <p:cNvSpPr txBox="1"/>
          <p:nvPr/>
        </p:nvSpPr>
        <p:spPr>
          <a:xfrm>
            <a:off x="7316079" y="3540992"/>
            <a:ext cx="66236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方正兰亭细黑_GBK" pitchFamily="2" charset="-122"/>
                <a:ea typeface="方正兰亭细黑_GBK" pitchFamily="2" charset="-122"/>
              </a:rPr>
              <a:t>未婚</a:t>
            </a:r>
            <a:endParaRPr lang="en-US" altLang="zh-CN" sz="1865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4" name="TextBox 66"/>
          <p:cNvSpPr txBox="1"/>
          <p:nvPr/>
        </p:nvSpPr>
        <p:spPr>
          <a:xfrm>
            <a:off x="9772867" y="3527802"/>
            <a:ext cx="66236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方正兰亭细黑_GBK" pitchFamily="2" charset="-122"/>
                <a:ea typeface="方正兰亭细黑_GBK" pitchFamily="2" charset="-122"/>
              </a:rPr>
              <a:t>党员</a:t>
            </a:r>
            <a:endParaRPr lang="en-US" altLang="zh-CN" sz="1865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35" name="TextBox 67"/>
          <p:cNvSpPr txBox="1"/>
          <p:nvPr/>
        </p:nvSpPr>
        <p:spPr>
          <a:xfrm>
            <a:off x="7294911" y="3951032"/>
            <a:ext cx="1507144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65" dirty="0">
                <a:latin typeface="方正兰亭细黑_GBK" pitchFamily="2" charset="-122"/>
                <a:ea typeface="方正兰亭细黑_GBK" pitchFamily="2" charset="-122"/>
              </a:rPr>
              <a:t>13998xxxxxx</a:t>
            </a:r>
          </a:p>
        </p:txBody>
      </p:sp>
      <p:sp>
        <p:nvSpPr>
          <p:cNvPr id="36" name="TextBox 68"/>
          <p:cNvSpPr txBox="1"/>
          <p:nvPr/>
        </p:nvSpPr>
        <p:spPr>
          <a:xfrm>
            <a:off x="6096158" y="4352440"/>
            <a:ext cx="126028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方正兰亭黑_GBK" pitchFamily="2" charset="-122"/>
                <a:ea typeface="方正兰亭黑_GBK" pitchFamily="2" charset="-122"/>
              </a:rPr>
              <a:t>电子邮箱</a:t>
            </a:r>
            <a:r>
              <a:rPr lang="en-US" altLang="zh-CN" sz="1865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37" name="TextBox 69"/>
          <p:cNvSpPr txBox="1"/>
          <p:nvPr/>
        </p:nvSpPr>
        <p:spPr>
          <a:xfrm>
            <a:off x="7294912" y="4348966"/>
            <a:ext cx="1146468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65" dirty="0">
                <a:latin typeface="方正兰亭细黑_GBK" pitchFamily="2" charset="-122"/>
                <a:ea typeface="方正兰亭细黑_GBK" pitchFamily="2" charset="-122"/>
              </a:rPr>
              <a:t>xxx@1.cn</a:t>
            </a:r>
          </a:p>
        </p:txBody>
      </p:sp>
      <p:sp>
        <p:nvSpPr>
          <p:cNvPr id="38" name="TextBox 70"/>
          <p:cNvSpPr txBox="1"/>
          <p:nvPr/>
        </p:nvSpPr>
        <p:spPr>
          <a:xfrm>
            <a:off x="6096158" y="4767307"/>
            <a:ext cx="126028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方正兰亭黑_GBK" pitchFamily="2" charset="-122"/>
                <a:ea typeface="方正兰亭黑_GBK" pitchFamily="2" charset="-122"/>
              </a:rPr>
              <a:t>现在住址</a:t>
            </a:r>
            <a:r>
              <a:rPr lang="en-US" altLang="zh-CN" sz="1865" dirty="0">
                <a:latin typeface="方正兰亭黑_GBK" pitchFamily="2" charset="-122"/>
                <a:ea typeface="方正兰亭黑_GBK" pitchFamily="2" charset="-122"/>
              </a:rPr>
              <a:t>:</a:t>
            </a:r>
          </a:p>
        </p:txBody>
      </p:sp>
      <p:sp>
        <p:nvSpPr>
          <p:cNvPr id="39" name="TextBox 71"/>
          <p:cNvSpPr txBox="1"/>
          <p:nvPr/>
        </p:nvSpPr>
        <p:spPr>
          <a:xfrm>
            <a:off x="7294911" y="4763832"/>
            <a:ext cx="2577950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方正兰亭细黑_GBK" pitchFamily="2" charset="-122"/>
                <a:ea typeface="方正兰亭细黑_GBK" pitchFamily="2" charset="-122"/>
              </a:rPr>
              <a:t>上海市</a:t>
            </a:r>
            <a:r>
              <a:rPr lang="en-US" altLang="zh-CN" sz="1865" dirty="0">
                <a:latin typeface="方正兰亭细黑_GBK" pitchFamily="2" charset="-122"/>
                <a:ea typeface="方正兰亭细黑_GBK" pitchFamily="2" charset="-122"/>
              </a:rPr>
              <a:t>XX</a:t>
            </a:r>
            <a:r>
              <a:rPr lang="zh-CN" altLang="en-US" sz="1865" dirty="0">
                <a:latin typeface="方正兰亭细黑_GBK" pitchFamily="2" charset="-122"/>
                <a:ea typeface="方正兰亭细黑_GBK" pitchFamily="2" charset="-122"/>
              </a:rPr>
              <a:t>区</a:t>
            </a:r>
            <a:r>
              <a:rPr lang="en-US" altLang="zh-CN" sz="1865" dirty="0">
                <a:latin typeface="方正兰亭细黑_GBK" pitchFamily="2" charset="-122"/>
                <a:ea typeface="方正兰亭细黑_GBK" pitchFamily="2" charset="-122"/>
              </a:rPr>
              <a:t>XX</a:t>
            </a:r>
            <a:r>
              <a:rPr lang="zh-CN" altLang="en-US" sz="1865" dirty="0">
                <a:latin typeface="方正兰亭细黑_GBK" pitchFamily="2" charset="-122"/>
                <a:ea typeface="方正兰亭细黑_GBK" pitchFamily="2" charset="-122"/>
              </a:rPr>
              <a:t>路</a:t>
            </a:r>
            <a:r>
              <a:rPr lang="en-US" altLang="zh-CN" sz="1865" dirty="0">
                <a:latin typeface="方正兰亭细黑_GBK" pitchFamily="2" charset="-122"/>
                <a:ea typeface="方正兰亭细黑_GBK" pitchFamily="2" charset="-122"/>
              </a:rPr>
              <a:t>XX</a:t>
            </a:r>
            <a:r>
              <a:rPr lang="zh-CN" altLang="en-US" sz="1865" dirty="0">
                <a:latin typeface="方正兰亭细黑_GBK" pitchFamily="2" charset="-122"/>
                <a:ea typeface="方正兰亭细黑_GBK" pitchFamily="2" charset="-122"/>
              </a:rPr>
              <a:t>家园</a:t>
            </a:r>
            <a:endParaRPr lang="en-US" altLang="zh-CN" sz="1865" dirty="0">
              <a:latin typeface="方正兰亭细黑_GBK" pitchFamily="2" charset="-122"/>
              <a:ea typeface="方正兰亭细黑_GBK" pitchFamily="2" charset="-122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549697" y="206812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43" name="TextBox 93"/>
          <p:cNvSpPr txBox="1"/>
          <p:nvPr/>
        </p:nvSpPr>
        <p:spPr>
          <a:xfrm>
            <a:off x="899133" y="158993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 dirty="0">
                <a:latin typeface="方正兰亭细黑_GBK" pitchFamily="2" charset="-122"/>
                <a:ea typeface="方正兰亭细黑_GBK" pitchFamily="2" charset="-122"/>
              </a:rPr>
              <a:t>基本信息</a:t>
            </a:r>
          </a:p>
        </p:txBody>
      </p:sp>
      <p:sp>
        <p:nvSpPr>
          <p:cNvPr id="40" name="TextBox 23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延时符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"/>
                            </p:stCondLst>
                            <p:childTnLst>
                              <p:par>
                                <p:cTn id="8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2" grpId="0" animBg="1"/>
      <p:bldP spid="43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6162241" y="5834305"/>
            <a:ext cx="840307" cy="84030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" name="同心圆 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7" name="椭圆 6"/>
          <p:cNvSpPr/>
          <p:nvPr/>
        </p:nvSpPr>
        <p:spPr>
          <a:xfrm>
            <a:off x="6702840" y="5080741"/>
            <a:ext cx="932437" cy="932437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chemeClr val="tx1"/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7133402" y="3992868"/>
            <a:ext cx="1187359" cy="118735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9" name="同心圆 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11" name="椭圆 10"/>
          <p:cNvSpPr/>
          <p:nvPr/>
        </p:nvSpPr>
        <p:spPr>
          <a:xfrm>
            <a:off x="6582395" y="2732680"/>
            <a:ext cx="1315341" cy="1315341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12" name="组合 11"/>
          <p:cNvGrpSpPr/>
          <p:nvPr/>
        </p:nvGrpSpPr>
        <p:grpSpPr>
          <a:xfrm>
            <a:off x="5188558" y="1336205"/>
            <a:ext cx="1813991" cy="181399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" name="同心圆 1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15" name="椭圆 14"/>
          <p:cNvSpPr/>
          <p:nvPr/>
        </p:nvSpPr>
        <p:spPr>
          <a:xfrm>
            <a:off x="3030745" y="627571"/>
            <a:ext cx="2138016" cy="2138016"/>
          </a:xfrm>
          <a:prstGeom prst="ellipse">
            <a:avLst/>
          </a:prstGeom>
          <a:solidFill>
            <a:srgbClr val="54D9BC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6" name="TextBox 142"/>
          <p:cNvSpPr txBox="1"/>
          <p:nvPr/>
        </p:nvSpPr>
        <p:spPr>
          <a:xfrm>
            <a:off x="8431231" y="6089837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就读于北京大学工商管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理专业，学士学位。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17" name="TextBox 144"/>
          <p:cNvSpPr txBox="1"/>
          <p:nvPr/>
        </p:nvSpPr>
        <p:spPr>
          <a:xfrm>
            <a:off x="6965721" y="6212945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1994-1998</a:t>
            </a:r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8387589" y="6157578"/>
            <a:ext cx="0" cy="48006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36"/>
          <p:cNvSpPr txBox="1"/>
          <p:nvPr/>
        </p:nvSpPr>
        <p:spPr>
          <a:xfrm>
            <a:off x="9102550" y="5356819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就读于芝加哥大学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工商管理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MBA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20" name="TextBox 138"/>
          <p:cNvSpPr txBox="1"/>
          <p:nvPr/>
        </p:nvSpPr>
        <p:spPr>
          <a:xfrm>
            <a:off x="7688341" y="5479929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1998-2000</a:t>
            </a:r>
          </a:p>
        </p:txBody>
      </p:sp>
      <p:cxnSp>
        <p:nvCxnSpPr>
          <p:cNvPr id="21" name="直接连接符 20"/>
          <p:cNvCxnSpPr/>
          <p:nvPr/>
        </p:nvCxnSpPr>
        <p:spPr>
          <a:xfrm flipV="1">
            <a:off x="9106981" y="5436559"/>
            <a:ext cx="0" cy="48006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130"/>
          <p:cNvSpPr txBox="1"/>
          <p:nvPr/>
        </p:nvSpPr>
        <p:spPr>
          <a:xfrm>
            <a:off x="10015621" y="4233835"/>
            <a:ext cx="1947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XX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市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XX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厂副厂长，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入中国共产党。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23" name="TextBox 132"/>
          <p:cNvSpPr txBox="1"/>
          <p:nvPr/>
        </p:nvSpPr>
        <p:spPr>
          <a:xfrm>
            <a:off x="8575461" y="4356943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2000-2006</a:t>
            </a:r>
          </a:p>
        </p:txBody>
      </p:sp>
      <p:cxnSp>
        <p:nvCxnSpPr>
          <p:cNvPr id="24" name="直接连接符 23"/>
          <p:cNvCxnSpPr/>
          <p:nvPr/>
        </p:nvCxnSpPr>
        <p:spPr>
          <a:xfrm flipV="1">
            <a:off x="9986900" y="4312292"/>
            <a:ext cx="0" cy="48006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24"/>
          <p:cNvSpPr txBox="1"/>
          <p:nvPr/>
        </p:nvSpPr>
        <p:spPr>
          <a:xfrm>
            <a:off x="9508121" y="3007226"/>
            <a:ext cx="1681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XX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市机械工业局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副局长。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26" name="TextBox 126"/>
          <p:cNvSpPr txBox="1"/>
          <p:nvPr/>
        </p:nvSpPr>
        <p:spPr>
          <a:xfrm>
            <a:off x="8073717" y="3121867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2006-2008</a:t>
            </a:r>
          </a:p>
        </p:txBody>
      </p:sp>
      <p:cxnSp>
        <p:nvCxnSpPr>
          <p:cNvPr id="27" name="直接连接符 26"/>
          <p:cNvCxnSpPr/>
          <p:nvPr/>
        </p:nvCxnSpPr>
        <p:spPr>
          <a:xfrm flipV="1">
            <a:off x="9474252" y="3066500"/>
            <a:ext cx="0" cy="48006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118"/>
          <p:cNvSpPr txBox="1"/>
          <p:nvPr/>
        </p:nvSpPr>
        <p:spPr>
          <a:xfrm>
            <a:off x="8571128" y="1697582"/>
            <a:ext cx="14766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XX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市机械工业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厅副厅长。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29" name="TextBox 120"/>
          <p:cNvSpPr txBox="1"/>
          <p:nvPr/>
        </p:nvSpPr>
        <p:spPr>
          <a:xfrm>
            <a:off x="7100007" y="1820690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2008-2013</a:t>
            </a:r>
          </a:p>
        </p:txBody>
      </p:sp>
      <p:cxnSp>
        <p:nvCxnSpPr>
          <p:cNvPr id="30" name="直接连接符 29"/>
          <p:cNvCxnSpPr/>
          <p:nvPr/>
        </p:nvCxnSpPr>
        <p:spPr>
          <a:xfrm flipV="1">
            <a:off x="8509625" y="1786824"/>
            <a:ext cx="0" cy="48006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11"/>
          <p:cNvSpPr txBox="1"/>
          <p:nvPr/>
        </p:nvSpPr>
        <p:spPr>
          <a:xfrm>
            <a:off x="6339332" y="808878"/>
            <a:ext cx="1476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XX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市副市长。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32" name="TextBox 113"/>
          <p:cNvSpPr txBox="1"/>
          <p:nvPr/>
        </p:nvSpPr>
        <p:spPr>
          <a:xfrm>
            <a:off x="5169970" y="808878"/>
            <a:ext cx="1075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2013</a:t>
            </a: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至今</a:t>
            </a:r>
            <a:endParaRPr lang="en-US" altLang="zh-CN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cxnSp>
        <p:nvCxnSpPr>
          <p:cNvPr id="33" name="直接连接符 32"/>
          <p:cNvCxnSpPr/>
          <p:nvPr/>
        </p:nvCxnSpPr>
        <p:spPr>
          <a:xfrm flipV="1">
            <a:off x="6324559" y="830715"/>
            <a:ext cx="0" cy="30032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椭圆 33"/>
          <p:cNvSpPr/>
          <p:nvPr/>
        </p:nvSpPr>
        <p:spPr>
          <a:xfrm>
            <a:off x="239056" y="261202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5" name="TextBox 93"/>
          <p:cNvSpPr txBox="1"/>
          <p:nvPr/>
        </p:nvSpPr>
        <p:spPr>
          <a:xfrm>
            <a:off x="588490" y="213385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 dirty="0">
                <a:latin typeface="方正兰亭细黑_GBK" pitchFamily="2" charset="-122"/>
                <a:ea typeface="方正兰亭细黑_GBK" pitchFamily="2" charset="-122"/>
              </a:rPr>
              <a:t>个人履历</a:t>
            </a:r>
          </a:p>
        </p:txBody>
      </p:sp>
      <p:sp>
        <p:nvSpPr>
          <p:cNvPr id="36" name="TextBox 23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延时符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3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6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2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6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0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2" presetID="2" presetClass="entr" presetSubtype="4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7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0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4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8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50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2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8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2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6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8" presetID="2" presetClass="entr" presetSubtype="4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0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1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7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6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5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0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4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6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91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3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94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5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7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98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9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1" dur="50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02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3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04" presetID="2" presetClass="entr" presetSubtype="4" fill="hold" grpId="0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6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0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109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1" dur="500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12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3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5" dur="500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16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7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9" dur="500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20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1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12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4" dur="10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1" grpId="0" animBg="1"/>
          <p:bldP spid="15" grpId="0" animBg="1"/>
          <p:bldP spid="16" grpId="0"/>
          <p:bldP spid="17" grpId="0"/>
          <p:bldP spid="19" grpId="0"/>
          <p:bldP spid="20" grpId="0"/>
          <p:bldP spid="22" grpId="0"/>
          <p:bldP spid="23" grpId="0"/>
          <p:bldP spid="25" grpId="0"/>
          <p:bldP spid="26" grpId="0"/>
          <p:bldP spid="28" grpId="0"/>
          <p:bldP spid="29" grpId="0"/>
          <p:bldP spid="31" grpId="0"/>
          <p:bldP spid="32" grpId="0"/>
          <p:bldP spid="34" grpId="0" animBg="1"/>
          <p:bldP spid="35" grpId="0"/>
          <p:bldP spid="3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3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2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6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0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2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7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0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500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4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8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5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5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8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2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3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6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7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8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73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6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7" presetID="1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5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0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5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84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5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8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91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3" dur="500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94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5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7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98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9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1" dur="500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02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3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04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7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109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1" dur="500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12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3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5" dur="500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16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7" presetID="12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9" dur="500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120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1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12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4" dur="10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" grpId="0" animBg="1"/>
          <p:bldP spid="11" grpId="0" animBg="1"/>
          <p:bldP spid="15" grpId="0" animBg="1"/>
          <p:bldP spid="16" grpId="0"/>
          <p:bldP spid="17" grpId="0"/>
          <p:bldP spid="19" grpId="0"/>
          <p:bldP spid="20" grpId="0"/>
          <p:bldP spid="22" grpId="0"/>
          <p:bldP spid="23" grpId="0"/>
          <p:bldP spid="25" grpId="0"/>
          <p:bldP spid="26" grpId="0"/>
          <p:bldP spid="28" grpId="0"/>
          <p:bldP spid="29" grpId="0"/>
          <p:bldP spid="31" grpId="0"/>
          <p:bldP spid="32" grpId="0"/>
          <p:bldP spid="34" grpId="0" animBg="1"/>
          <p:bldP spid="35" grpId="0"/>
          <p:bldP spid="36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367209" y="284824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7" name="TextBox 93"/>
          <p:cNvSpPr txBox="1"/>
          <p:nvPr/>
        </p:nvSpPr>
        <p:spPr>
          <a:xfrm>
            <a:off x="716643" y="237007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 dirty="0">
                <a:latin typeface="方正兰亭细黑_GBK" pitchFamily="2" charset="-122"/>
                <a:ea typeface="方正兰亭细黑_GBK" pitchFamily="2" charset="-122"/>
              </a:rPr>
              <a:t>荣誉奖项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0" y="3263901"/>
            <a:ext cx="12192000" cy="350157"/>
            <a:chOff x="1392222" y="3263900"/>
            <a:chExt cx="9502076" cy="330200"/>
          </a:xfrm>
        </p:grpSpPr>
        <p:sp>
          <p:nvSpPr>
            <p:cNvPr id="8" name="矩形 7"/>
            <p:cNvSpPr/>
            <p:nvPr/>
          </p:nvSpPr>
          <p:spPr>
            <a:xfrm>
              <a:off x="1392222" y="3263900"/>
              <a:ext cx="2375519" cy="330200"/>
            </a:xfrm>
            <a:prstGeom prst="rect">
              <a:avLst/>
            </a:prstGeom>
            <a:solidFill>
              <a:srgbClr val="54D9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3767741" y="3263900"/>
              <a:ext cx="2375519" cy="330200"/>
            </a:xfrm>
            <a:prstGeom prst="rect">
              <a:avLst/>
            </a:prstGeom>
            <a:solidFill>
              <a:srgbClr val="54D9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6143260" y="3263900"/>
              <a:ext cx="2375519" cy="330200"/>
            </a:xfrm>
            <a:prstGeom prst="rect">
              <a:avLst/>
            </a:prstGeom>
            <a:solidFill>
              <a:srgbClr val="54D9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8518779" y="3263900"/>
              <a:ext cx="2375519" cy="330200"/>
            </a:xfrm>
            <a:prstGeom prst="rect">
              <a:avLst/>
            </a:prstGeom>
            <a:solidFill>
              <a:srgbClr val="54D9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356786" y="2356905"/>
            <a:ext cx="1813991" cy="181399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2" name="同心圆 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911749" y="2366882"/>
            <a:ext cx="1813991" cy="181399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5" name="同心圆 3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466710" y="2376859"/>
            <a:ext cx="1813991" cy="181399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8" name="同心圆 3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9021673" y="2386836"/>
            <a:ext cx="1813991" cy="181399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41" name="同心圆 4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43" name="TextBox 119"/>
          <p:cNvSpPr txBox="1"/>
          <p:nvPr/>
        </p:nvSpPr>
        <p:spPr>
          <a:xfrm>
            <a:off x="1545379" y="3032219"/>
            <a:ext cx="1428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2004</a:t>
            </a:r>
            <a:r>
              <a:rPr lang="zh-CN" altLang="en-US" sz="2800" b="1" dirty="0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年</a:t>
            </a:r>
            <a:endParaRPr lang="en-US" altLang="zh-CN" sz="2800" b="1" dirty="0">
              <a:solidFill>
                <a:srgbClr val="59B72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4" name="TextBox 119"/>
          <p:cNvSpPr txBox="1"/>
          <p:nvPr/>
        </p:nvSpPr>
        <p:spPr>
          <a:xfrm>
            <a:off x="4104444" y="3090836"/>
            <a:ext cx="1428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2008</a:t>
            </a:r>
            <a:r>
              <a:rPr lang="zh-CN" altLang="en-US" sz="2800" b="1" dirty="0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年</a:t>
            </a:r>
            <a:endParaRPr lang="en-US" altLang="zh-CN" sz="2800" b="1" dirty="0">
              <a:solidFill>
                <a:srgbClr val="59B72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5" name="TextBox 119"/>
          <p:cNvSpPr txBox="1"/>
          <p:nvPr/>
        </p:nvSpPr>
        <p:spPr>
          <a:xfrm>
            <a:off x="6693646" y="3036023"/>
            <a:ext cx="1428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2012</a:t>
            </a:r>
            <a:r>
              <a:rPr lang="zh-CN" altLang="en-US" sz="2800" b="1" dirty="0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年</a:t>
            </a:r>
            <a:endParaRPr lang="en-US" altLang="zh-CN" sz="2800" b="1" dirty="0">
              <a:solidFill>
                <a:srgbClr val="59B72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6" name="TextBox 119"/>
          <p:cNvSpPr txBox="1"/>
          <p:nvPr/>
        </p:nvSpPr>
        <p:spPr>
          <a:xfrm>
            <a:off x="9236897" y="3032219"/>
            <a:ext cx="14285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2015</a:t>
            </a:r>
            <a:r>
              <a:rPr lang="zh-CN" altLang="en-US" sz="2800" b="1" dirty="0">
                <a:solidFill>
                  <a:srgbClr val="59B72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年</a:t>
            </a:r>
            <a:endParaRPr lang="en-US" altLang="zh-CN" sz="2800" b="1" dirty="0">
              <a:solidFill>
                <a:srgbClr val="59B72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7" name="TextBox 125"/>
          <p:cNvSpPr txBox="1"/>
          <p:nvPr/>
        </p:nvSpPr>
        <p:spPr>
          <a:xfrm>
            <a:off x="1139453" y="4437287"/>
            <a:ext cx="2098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XX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市五一劳动奖章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8" name="TextBox 127"/>
          <p:cNvSpPr txBox="1"/>
          <p:nvPr/>
        </p:nvSpPr>
        <p:spPr>
          <a:xfrm>
            <a:off x="6588876" y="4437287"/>
            <a:ext cx="163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XX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市十佳青年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9" name="TextBox 128"/>
          <p:cNvSpPr txBox="1"/>
          <p:nvPr/>
        </p:nvSpPr>
        <p:spPr>
          <a:xfrm>
            <a:off x="3885654" y="4437287"/>
            <a:ext cx="1867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XX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市政府质量奖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50" name="TextBox 129"/>
          <p:cNvSpPr txBox="1"/>
          <p:nvPr/>
        </p:nvSpPr>
        <p:spPr>
          <a:xfrm>
            <a:off x="8913005" y="4437287"/>
            <a:ext cx="2098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XX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市反腐倡廉旗手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延时符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3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75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1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75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75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36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9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75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5" dur="7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7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7" fill="hold">
                          <p:stCondLst>
                            <p:cond delay="indefinite"/>
                          </p:stCondLst>
                          <p:childTnLst>
                            <p:par>
                              <p:cTn id="4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9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1" dur="75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1274"/>
                                </p:stCondLst>
                                <p:childTnLst>
                                  <p:par>
                                    <p:cTn id="53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5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6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75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2" dur="7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7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4" fill="hold">
                          <p:stCondLst>
                            <p:cond delay="indefinite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8" dur="75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1200"/>
                                </p:stCondLst>
                                <p:childTnLst>
                                  <p:par>
                                    <p:cTn id="70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3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4" fill="hold">
                          <p:stCondLst>
                            <p:cond delay="indefinite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8" dur="75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9" dur="7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7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1" fill="hold">
                          <p:stCondLst>
                            <p:cond delay="indefinite"/>
                          </p:stCondLst>
                          <p:childTnLst>
                            <p:par>
                              <p:cTn id="8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5" dur="75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8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9" dur="1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7" grpId="0"/>
          <p:bldP spid="43" grpId="0"/>
          <p:bldP spid="44" grpId="0"/>
          <p:bldP spid="45" grpId="0"/>
          <p:bldP spid="46" grpId="0"/>
          <p:bldP spid="47" grpId="0"/>
          <p:bldP spid="48" grpId="0"/>
          <p:bldP spid="49" grpId="0"/>
          <p:bldP spid="50" grpId="0"/>
          <p:bldP spid="2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3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75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75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75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4" dur="75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36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75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5" dur="7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75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7" fill="hold">
                          <p:stCondLst>
                            <p:cond delay="indefinite"/>
                          </p:stCondLst>
                          <p:childTnLst>
                            <p:par>
                              <p:cTn id="4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9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1" dur="75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2" fill="hold">
                                <p:stCondLst>
                                  <p:cond delay="1274"/>
                                </p:stCondLst>
                                <p:childTnLst>
                                  <p:par>
                                    <p:cTn id="53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7" fill="hold">
                          <p:stCondLst>
                            <p:cond delay="indefinite"/>
                          </p:stCondLst>
                          <p:childTnLst>
                            <p:par>
                              <p:cTn id="5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9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75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2" dur="7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75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4" fill="hold">
                          <p:stCondLst>
                            <p:cond delay="indefinite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8" dur="75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1200"/>
                                </p:stCondLst>
                                <p:childTnLst>
                                  <p:par>
                                    <p:cTn id="7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4" fill="hold">
                          <p:stCondLst>
                            <p:cond delay="indefinite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8" dur="75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9" dur="7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75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1" fill="hold">
                          <p:stCondLst>
                            <p:cond delay="indefinite"/>
                          </p:stCondLst>
                          <p:childTnLst>
                            <p:par>
                              <p:cTn id="8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5" dur="75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1350"/>
                                </p:stCondLst>
                                <p:childTnLst>
                                  <p:par>
                                    <p:cTn id="8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9" dur="1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7" grpId="0"/>
          <p:bldP spid="43" grpId="0"/>
          <p:bldP spid="44" grpId="0"/>
          <p:bldP spid="45" grpId="0"/>
          <p:bldP spid="46" grpId="0"/>
          <p:bldP spid="47" grpId="0"/>
          <p:bldP spid="48" grpId="0"/>
          <p:bldP spid="49" grpId="0"/>
          <p:bldP spid="50" grpId="0"/>
          <p:bldP spid="29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485138" y="308412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5" name="TextBox 93"/>
          <p:cNvSpPr txBox="1"/>
          <p:nvPr/>
        </p:nvSpPr>
        <p:spPr>
          <a:xfrm>
            <a:off x="834573" y="260593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 dirty="0">
                <a:latin typeface="方正兰亭细黑_GBK" pitchFamily="2" charset="-122"/>
                <a:ea typeface="方正兰亭细黑_GBK" pitchFamily="2" charset="-122"/>
              </a:rPr>
              <a:t>语言能力</a:t>
            </a:r>
          </a:p>
        </p:txBody>
      </p:sp>
      <p:grpSp>
        <p:nvGrpSpPr>
          <p:cNvPr id="6" name="组合 5"/>
          <p:cNvGrpSpPr/>
          <p:nvPr/>
        </p:nvGrpSpPr>
        <p:grpSpPr>
          <a:xfrm rot="13190985">
            <a:off x="-1959431" y="3923309"/>
            <a:ext cx="12192000" cy="1014574"/>
            <a:chOff x="1392222" y="3263900"/>
            <a:chExt cx="9502076" cy="330200"/>
          </a:xfrm>
          <a:solidFill>
            <a:srgbClr val="01B262"/>
          </a:solidFill>
        </p:grpSpPr>
        <p:sp>
          <p:nvSpPr>
            <p:cNvPr id="7" name="矩形 6"/>
            <p:cNvSpPr/>
            <p:nvPr/>
          </p:nvSpPr>
          <p:spPr>
            <a:xfrm>
              <a:off x="1392222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3767741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6143260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8518779" y="3263900"/>
              <a:ext cx="2375519" cy="330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椭圆 10"/>
          <p:cNvSpPr/>
          <p:nvPr/>
        </p:nvSpPr>
        <p:spPr>
          <a:xfrm>
            <a:off x="5550082" y="4858459"/>
            <a:ext cx="1248020" cy="1248020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2" name="TextBox 46"/>
          <p:cNvSpPr txBox="1"/>
          <p:nvPr/>
        </p:nvSpPr>
        <p:spPr>
          <a:xfrm>
            <a:off x="6752776" y="4673754"/>
            <a:ext cx="204895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C</a:t>
            </a:r>
            <a:r>
              <a:rPr lang="en-US" altLang="zh-CN" sz="28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HINESE</a:t>
            </a:r>
            <a:endParaRPr lang="zh-CN" altLang="en-US" sz="28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13" name="TextBox 50"/>
          <p:cNvSpPr txBox="1"/>
          <p:nvPr/>
        </p:nvSpPr>
        <p:spPr>
          <a:xfrm>
            <a:off x="8730336" y="5667781"/>
            <a:ext cx="3249608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汉语</a:t>
            </a:r>
            <a:r>
              <a:rPr lang="en-US" altLang="zh-CN" sz="1865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:</a:t>
            </a: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普通话水平测试</a:t>
            </a:r>
            <a:r>
              <a:rPr lang="en-US" altLang="zh-CN" sz="1865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1</a:t>
            </a: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级甲等</a:t>
            </a:r>
            <a:endParaRPr lang="en-US" altLang="zh-CN" sz="1865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324159" y="3735288"/>
            <a:ext cx="1229528" cy="122952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5" name="同心圆 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17" name="TextBox 47"/>
          <p:cNvSpPr txBox="1"/>
          <p:nvPr/>
        </p:nvSpPr>
        <p:spPr>
          <a:xfrm>
            <a:off x="5436272" y="3412443"/>
            <a:ext cx="264848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C</a:t>
            </a:r>
            <a:r>
              <a:rPr lang="en-US" altLang="zh-CN" sz="28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ANTONESE</a:t>
            </a:r>
            <a:endParaRPr lang="zh-CN" altLang="en-US" sz="28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18" name="TextBox 53"/>
          <p:cNvSpPr txBox="1"/>
          <p:nvPr/>
        </p:nvSpPr>
        <p:spPr>
          <a:xfrm>
            <a:off x="7996011" y="4426124"/>
            <a:ext cx="2630848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粤语</a:t>
            </a:r>
            <a:r>
              <a:rPr lang="en-US" altLang="zh-CN" sz="1865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:</a:t>
            </a: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能够满足正常交流</a:t>
            </a:r>
            <a:endParaRPr lang="en-US" altLang="zh-CN" sz="1865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19" name="TextBox 48"/>
          <p:cNvSpPr txBox="1"/>
          <p:nvPr/>
        </p:nvSpPr>
        <p:spPr>
          <a:xfrm>
            <a:off x="4317297" y="2232986"/>
            <a:ext cx="199285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E</a:t>
            </a:r>
            <a:r>
              <a:rPr lang="en-US" altLang="zh-CN" sz="28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NGLISH</a:t>
            </a:r>
            <a:endParaRPr lang="zh-CN" altLang="en-US" sz="28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20" name="TextBox 51"/>
          <p:cNvSpPr txBox="1"/>
          <p:nvPr/>
        </p:nvSpPr>
        <p:spPr>
          <a:xfrm>
            <a:off x="6209706" y="3251240"/>
            <a:ext cx="280198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英语</a:t>
            </a:r>
            <a:r>
              <a:rPr lang="en-US" altLang="zh-CN" sz="1865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:</a:t>
            </a: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新</a:t>
            </a:r>
            <a:r>
              <a:rPr lang="en-US" altLang="zh-CN" sz="1865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TOEFL</a:t>
            </a: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考试</a:t>
            </a:r>
            <a:r>
              <a:rPr lang="en-US" altLang="zh-CN" sz="1865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120</a:t>
            </a: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分</a:t>
            </a:r>
            <a:endParaRPr lang="en-US" altLang="zh-CN" sz="1865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3109373" y="2620161"/>
            <a:ext cx="1248020" cy="1248020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2" name="TextBox 49"/>
          <p:cNvSpPr txBox="1"/>
          <p:nvPr/>
        </p:nvSpPr>
        <p:spPr>
          <a:xfrm>
            <a:off x="3082223" y="1084599"/>
            <a:ext cx="189346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F</a:t>
            </a:r>
            <a:r>
              <a:rPr lang="en-US" altLang="zh-CN" sz="28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RENCH</a:t>
            </a:r>
            <a:endParaRPr lang="zh-CN" altLang="en-US" sz="28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23" name="TextBox 52"/>
          <p:cNvSpPr txBox="1"/>
          <p:nvPr/>
        </p:nvSpPr>
        <p:spPr>
          <a:xfrm>
            <a:off x="4907279" y="2067557"/>
            <a:ext cx="225574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法语</a:t>
            </a:r>
            <a:r>
              <a:rPr lang="en-US" altLang="zh-CN" sz="1865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:TEF</a:t>
            </a: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考试</a:t>
            </a:r>
            <a:r>
              <a:rPr lang="en-US" altLang="zh-CN" sz="1865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900</a:t>
            </a:r>
            <a:r>
              <a:rPr lang="zh-CN" altLang="en-US" sz="1865" dirty="0"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分</a:t>
            </a:r>
            <a:endParaRPr lang="en-US" altLang="zh-CN" sz="1865" dirty="0"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1881945" y="1515208"/>
            <a:ext cx="1229528" cy="1229528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25" name="同心圆 2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27" name="TextBox 23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延时符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3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75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2" presetClass="entr" presetSubtype="4" fill="hold" grpId="0" nodeType="after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21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2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7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1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3" presetID="2" presetClass="entr" presetSubtype="1" fill="hold" nodeType="after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35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36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8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5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7" presetID="2" presetClass="entr" presetSubtype="4" fill="hold" grpId="0" nodeType="after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4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5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2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55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1" presetID="2" presetClass="entr" presetSubtype="1" fill="hold" nodeType="after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63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64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6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3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7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7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5" grpId="0"/>
          <p:bldP spid="11" grpId="0" animBg="1"/>
          <p:bldP spid="12" grpId="0"/>
          <p:bldP spid="13" grpId="0"/>
          <p:bldP spid="17" grpId="0"/>
          <p:bldP spid="18" grpId="0"/>
          <p:bldP spid="19" grpId="0"/>
          <p:bldP spid="20" grpId="0"/>
          <p:bldP spid="21" grpId="0" animBg="1"/>
          <p:bldP spid="22" grpId="0"/>
          <p:bldP spid="23" grpId="0"/>
          <p:bldP spid="2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3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7" dur="75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7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1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3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8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5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7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52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55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61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4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66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69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73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7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7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  <p:bldP spid="5" grpId="0"/>
          <p:bldP spid="11" grpId="0" animBg="1"/>
          <p:bldP spid="12" grpId="0"/>
          <p:bldP spid="13" grpId="0"/>
          <p:bldP spid="17" grpId="0"/>
          <p:bldP spid="18" grpId="0"/>
          <p:bldP spid="19" grpId="0"/>
          <p:bldP spid="20" grpId="0"/>
          <p:bldP spid="21" grpId="0" animBg="1"/>
          <p:bldP spid="22" grpId="0"/>
          <p:bldP spid="23" grpId="0"/>
          <p:bldP spid="27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" y="0"/>
            <a:ext cx="4507871" cy="6858000"/>
          </a:xfrm>
          <a:prstGeom prst="rect">
            <a:avLst/>
          </a:prstGeom>
          <a:solidFill>
            <a:srgbClr val="01B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3692063" y="2522006"/>
            <a:ext cx="1813991" cy="1813991"/>
            <a:chOff x="1008115" y="2542722"/>
            <a:chExt cx="1360493" cy="1360493"/>
          </a:xfrm>
        </p:grpSpPr>
        <p:grpSp>
          <p:nvGrpSpPr>
            <p:cNvPr id="4" name="组合 3"/>
            <p:cNvGrpSpPr/>
            <p:nvPr/>
          </p:nvGrpSpPr>
          <p:grpSpPr>
            <a:xfrm>
              <a:off x="1008115" y="2542722"/>
              <a:ext cx="1360493" cy="1360493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" name="同心圆 5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392113" y="760413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5" name="TextBox 107"/>
            <p:cNvSpPr txBox="1"/>
            <p:nvPr/>
          </p:nvSpPr>
          <p:spPr>
            <a:xfrm>
              <a:off x="1393688" y="2723986"/>
              <a:ext cx="589345" cy="9925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0" dirty="0">
                  <a:solidFill>
                    <a:srgbClr val="16B03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8000" dirty="0">
                <a:solidFill>
                  <a:srgbClr val="16B03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6096000" y="2951484"/>
            <a:ext cx="21633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zh-CN" altLang="en-US" sz="3600" dirty="0">
                <a:latin typeface="方正兰亭细黑_GBK" pitchFamily="2" charset="-122"/>
                <a:ea typeface="方正兰亭细黑_GBK" pitchFamily="2" charset="-122"/>
              </a:rPr>
              <a:t>岗位认知</a:t>
            </a:r>
          </a:p>
        </p:txBody>
      </p:sp>
      <p:sp>
        <p:nvSpPr>
          <p:cNvPr id="13" name="TextBox 112"/>
          <p:cNvSpPr txBox="1"/>
          <p:nvPr/>
        </p:nvSpPr>
        <p:spPr>
          <a:xfrm>
            <a:off x="6009314" y="3520849"/>
            <a:ext cx="2044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rgbClr val="C00000"/>
                </a:solidFill>
                <a:latin typeface="Kozuka Gothic Pro R" pitchFamily="34" charset="-128"/>
                <a:ea typeface="Kozuka Gothic Pro R" pitchFamily="34" charset="-128"/>
              </a:rPr>
              <a:t>POST COGNTIVE</a:t>
            </a:r>
            <a:endParaRPr lang="zh-CN" altLang="en-US" sz="2000" dirty="0">
              <a:solidFill>
                <a:srgbClr val="C00000"/>
              </a:solidFill>
              <a:latin typeface="Kozuka Gothic Pro R" pitchFamily="34" charset="-128"/>
              <a:ea typeface="Kozuka Gothic Pro R" pitchFamily="34" charset="-128"/>
            </a:endParaRPr>
          </a:p>
        </p:txBody>
      </p:sp>
      <p:sp>
        <p:nvSpPr>
          <p:cNvPr id="11" name="TextBox 23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延时符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3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椭圆 102"/>
          <p:cNvSpPr/>
          <p:nvPr/>
        </p:nvSpPr>
        <p:spPr>
          <a:xfrm>
            <a:off x="862509" y="322926"/>
            <a:ext cx="366369" cy="366369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1211945" y="275107"/>
            <a:ext cx="1755609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5" spc="400" dirty="0">
                <a:latin typeface="方正兰亭细黑_GBK" pitchFamily="2" charset="-122"/>
                <a:ea typeface="方正兰亭细黑_GBK" pitchFamily="2" charset="-122"/>
              </a:rPr>
              <a:t>知识技能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9044" y="3145655"/>
            <a:ext cx="2377574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人力资源管理意识</a:t>
            </a:r>
            <a:endParaRPr lang="en-US" altLang="zh-CN" sz="2135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9044" y="4000545"/>
            <a:ext cx="2377574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专业的知识与技能</a:t>
            </a:r>
            <a:endParaRPr lang="en-US" altLang="zh-CN" sz="2135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875106" y="4323341"/>
            <a:ext cx="1617751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人文素质修养</a:t>
            </a:r>
            <a:endParaRPr lang="en-US" altLang="zh-CN" sz="1865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75103" y="2848340"/>
            <a:ext cx="1378904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良好的心态</a:t>
            </a:r>
            <a:endParaRPr lang="en-US" altLang="zh-CN" sz="1865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875103" y="3831673"/>
            <a:ext cx="1856598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全面的知识结构</a:t>
            </a:r>
            <a:endParaRPr lang="en-US" altLang="zh-CN" sz="1865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75103" y="3340007"/>
            <a:ext cx="1856598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65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兰亭细黑_GBK_M" pitchFamily="2" charset="2"/>
              </a:rPr>
              <a:t>持之以恒的毅力</a:t>
            </a:r>
            <a:endParaRPr lang="en-US" altLang="zh-CN" sz="1865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兰亭细黑_GBK_M" pitchFamily="2" charset="2"/>
            </a:endParaRPr>
          </a:p>
        </p:txBody>
      </p:sp>
      <p:sp>
        <p:nvSpPr>
          <p:cNvPr id="63" name="椭圆 62"/>
          <p:cNvSpPr/>
          <p:nvPr/>
        </p:nvSpPr>
        <p:spPr>
          <a:xfrm>
            <a:off x="3536756" y="2784980"/>
            <a:ext cx="1897933" cy="1897933"/>
          </a:xfrm>
          <a:prstGeom prst="ellipse">
            <a:avLst/>
          </a:prstGeom>
          <a:solidFill>
            <a:srgbClr val="59B721"/>
          </a:solidFill>
          <a:ln>
            <a:noFill/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4" name="组合 3"/>
          <p:cNvGrpSpPr/>
          <p:nvPr/>
        </p:nvGrpSpPr>
        <p:grpSpPr>
          <a:xfrm>
            <a:off x="4936820" y="3497113"/>
            <a:ext cx="2139965" cy="491373"/>
            <a:chOff x="3838575" y="2712368"/>
            <a:chExt cx="1604974" cy="368530"/>
          </a:xfrm>
        </p:grpSpPr>
        <p:cxnSp>
          <p:nvCxnSpPr>
            <p:cNvPr id="68" name="直接连接符 67"/>
            <p:cNvCxnSpPr/>
            <p:nvPr/>
          </p:nvCxnSpPr>
          <p:spPr>
            <a:xfrm>
              <a:off x="3838575" y="2892218"/>
              <a:ext cx="593181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>
              <a:off x="4952634" y="2911353"/>
              <a:ext cx="490915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接连接符 69"/>
            <p:cNvCxnSpPr/>
            <p:nvPr/>
          </p:nvCxnSpPr>
          <p:spPr>
            <a:xfrm flipV="1">
              <a:off x="4405565" y="2712368"/>
              <a:ext cx="186017" cy="18946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 flipV="1">
              <a:off x="4807526" y="2899283"/>
              <a:ext cx="171299" cy="17447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 flipH="1" flipV="1">
              <a:off x="4543202" y="2717130"/>
              <a:ext cx="316707" cy="36376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组合 63"/>
          <p:cNvGrpSpPr/>
          <p:nvPr/>
        </p:nvGrpSpPr>
        <p:grpSpPr>
          <a:xfrm>
            <a:off x="6722648" y="2782107"/>
            <a:ext cx="1869811" cy="186981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5" name="同心圆 6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4146653" y="851012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延时符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4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16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17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1" fill="hold" nodeType="with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0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1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3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25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7" presetID="26" presetClass="emph" presetSubtype="0" repeatCount="15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8" dur="100" tmFilter="0, 0; .2, .5; .8, .5; 1, 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29" dur="50" autoRev="1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0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10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33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10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37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100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1" dur="10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1000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5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100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10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10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3" dur="10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1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26" grpId="0"/>
          <p:bldP spid="27" grpId="0"/>
          <p:bldP spid="42" grpId="0"/>
          <p:bldP spid="43" grpId="0"/>
          <p:bldP spid="44" grpId="0"/>
          <p:bldP spid="55" grpId="0"/>
          <p:bldP spid="63" grpId="0" animBg="1"/>
          <p:bldP spid="2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300"/>
                                            <p:tgtEl>
                                              <p:spTgt spid="10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1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12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3" presetID="16" presetClass="entr" presetSubtype="2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25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7" presetID="26" presetClass="emph" presetSubtype="0" repeatCount="15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28" dur="100" tmFilter="0, 0; .2, .5; .8, .5; 1, 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29" dur="50" autoRev="1" fill="hold"/>
                                            <p:tgtEl>
                                              <p:spTgt spid="4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0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1000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33" dur="10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1000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37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1000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1" dur="10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1000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5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8" dur="1000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49" dur="10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1000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53" dur="10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1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3" grpId="0" animBg="1"/>
          <p:bldP spid="94" grpId="0"/>
          <p:bldP spid="26" grpId="0"/>
          <p:bldP spid="27" grpId="0"/>
          <p:bldP spid="42" grpId="0"/>
          <p:bldP spid="43" grpId="0"/>
          <p:bldP spid="44" grpId="0"/>
          <p:bldP spid="55" grpId="0"/>
          <p:bldP spid="63" grpId="0" animBg="1"/>
          <p:bldP spid="24" grpId="0"/>
        </p:bldLst>
      </p:timing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第一PPT，www.1ppt.com">
  <a:themeElements>
    <a:clrScheme name="我的主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B0F0"/>
      </a:accent1>
      <a:accent2>
        <a:srgbClr val="FFFF00"/>
      </a:accent2>
      <a:accent3>
        <a:srgbClr val="00B0F0"/>
      </a:accent3>
      <a:accent4>
        <a:srgbClr val="FFFF00"/>
      </a:accent4>
      <a:accent5>
        <a:srgbClr val="00B0F0"/>
      </a:accent5>
      <a:accent6>
        <a:srgbClr val="00B050"/>
      </a:accent6>
      <a:hlink>
        <a:srgbClr val="0070C0"/>
      </a:hlink>
      <a:folHlink>
        <a:srgbClr val="FFFF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1244</Words>
  <Application>Microsoft Office PowerPoint</Application>
  <PresentationFormat>宽屏</PresentationFormat>
  <Paragraphs>274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5" baseType="lpstr">
      <vt:lpstr>Kozuka Gothic Pro R</vt:lpstr>
      <vt:lpstr>方正兰亭黑_GBK</vt:lpstr>
      <vt:lpstr>方正兰亭细黑_GBK</vt:lpstr>
      <vt:lpstr>微软雅黑</vt:lpstr>
      <vt:lpstr>张海山锐线体简</vt:lpstr>
      <vt:lpstr>Arial</vt:lpstr>
      <vt:lpstr>Calibri</vt:lpstr>
      <vt:lpstr>Calibri Light</vt:lpstr>
      <vt:lpstr>Watford DB</vt:lpstr>
      <vt:lpstr>方正兰亭细黑_GBK_M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46</cp:revision>
  <dcterms:created xsi:type="dcterms:W3CDTF">2016-05-21T13:28:00Z</dcterms:created>
  <dcterms:modified xsi:type="dcterms:W3CDTF">2021-01-05T16:08:59Z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