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6" r:id="rId2"/>
    <p:sldId id="288" r:id="rId3"/>
    <p:sldId id="279" r:id="rId4"/>
    <p:sldId id="257" r:id="rId5"/>
    <p:sldId id="258" r:id="rId6"/>
    <p:sldId id="259" r:id="rId7"/>
    <p:sldId id="260" r:id="rId8"/>
    <p:sldId id="292" r:id="rId9"/>
    <p:sldId id="262" r:id="rId10"/>
    <p:sldId id="263" r:id="rId11"/>
    <p:sldId id="265" r:id="rId12"/>
    <p:sldId id="284" r:id="rId13"/>
    <p:sldId id="267" r:id="rId14"/>
    <p:sldId id="268" r:id="rId15"/>
    <p:sldId id="286" r:id="rId16"/>
    <p:sldId id="271" r:id="rId17"/>
    <p:sldId id="272" r:id="rId18"/>
    <p:sldId id="273" r:id="rId19"/>
    <p:sldId id="291" r:id="rId20"/>
    <p:sldId id="275" r:id="rId21"/>
    <p:sldId id="276" r:id="rId22"/>
    <p:sldId id="290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AFEE"/>
    <a:srgbClr val="FFFFFF"/>
    <a:srgbClr val="223762"/>
    <a:srgbClr val="0071C4"/>
    <a:srgbClr val="01AF50"/>
    <a:srgbClr val="E9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4" autoAdjust="0"/>
    <p:restoredTop sz="95141" autoAdjust="0"/>
  </p:normalViewPr>
  <p:slideViewPr>
    <p:cSldViewPr>
      <p:cViewPr varScale="1">
        <p:scale>
          <a:sx n="81" d="100"/>
          <a:sy n="81" d="100"/>
        </p:scale>
        <p:origin x="90" y="618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5B-4053-8696-57D995FAC6B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5B-4053-8696-57D995FAC6B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B-4053-8696-57D995FAC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C3-4880-A488-E46B8FA1A0C6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C3-4880-A488-E46B8FA1A0C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3-4880-A488-E46B8FA1A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DD-44EC-9DDB-794C0CD3B43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DD-44EC-9DDB-794C0CD3B43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DD-44EC-9DDB-794C0CD3B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F6A9-9DCE-4684-B8DA-1A39A1DCCD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audio" Target="../media/media1.wma"/><Relationship Id="rId3" Type="http://schemas.openxmlformats.org/officeDocument/2006/relationships/tags" Target="../tags/tag4.xml"/><Relationship Id="rId21" Type="http://schemas.openxmlformats.org/officeDocument/2006/relationships/image" Target="../media/image1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microsoft.com/office/2007/relationships/media" Target="../media/media1.wma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slideLayout" Target="../slideLayouts/slideLayout26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1.jpe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275824" y="246010"/>
            <a:ext cx="2663434" cy="26634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8"/>
          <p:cNvSpPr txBox="1"/>
          <p:nvPr/>
        </p:nvSpPr>
        <p:spPr>
          <a:xfrm>
            <a:off x="3221266" y="408391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个人竞聘简历</a:t>
            </a:r>
          </a:p>
        </p:txBody>
      </p:sp>
      <p:sp>
        <p:nvSpPr>
          <p:cNvPr id="11" name="TextBox 88"/>
          <p:cNvSpPr txBox="1"/>
          <p:nvPr/>
        </p:nvSpPr>
        <p:spPr>
          <a:xfrm>
            <a:off x="3630073" y="4618171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应聘部门：设计部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8" y="242234"/>
            <a:ext cx="2602174" cy="265408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076182" y="123478"/>
            <a:ext cx="3007688" cy="3007688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MH_Other_4"/>
          <p:cNvSpPr/>
          <p:nvPr>
            <p:custDataLst>
              <p:tags r:id="rId1"/>
            </p:custDataLst>
          </p:nvPr>
        </p:nvSpPr>
        <p:spPr>
          <a:xfrm>
            <a:off x="3892400" y="3340826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2"/>
            </p:custDataLst>
          </p:nvPr>
        </p:nvSpPr>
        <p:spPr>
          <a:xfrm>
            <a:off x="3324153" y="3155774"/>
            <a:ext cx="269512" cy="26639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3"/>
            </p:custDataLst>
          </p:nvPr>
        </p:nvSpPr>
        <p:spPr>
          <a:xfrm>
            <a:off x="6420458" y="2500250"/>
            <a:ext cx="576000" cy="57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MH_Other_4"/>
          <p:cNvSpPr/>
          <p:nvPr>
            <p:custDataLst>
              <p:tags r:id="rId4"/>
            </p:custDataLst>
          </p:nvPr>
        </p:nvSpPr>
        <p:spPr>
          <a:xfrm>
            <a:off x="2195736" y="2500250"/>
            <a:ext cx="576000" cy="57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MH_Other_4"/>
          <p:cNvSpPr/>
          <p:nvPr>
            <p:custDataLst>
              <p:tags r:id="rId5"/>
            </p:custDataLst>
          </p:nvPr>
        </p:nvSpPr>
        <p:spPr>
          <a:xfrm>
            <a:off x="2769512" y="3162384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1" name="MH_Other_4"/>
          <p:cNvSpPr/>
          <p:nvPr>
            <p:custDataLst>
              <p:tags r:id="rId6"/>
            </p:custDataLst>
          </p:nvPr>
        </p:nvSpPr>
        <p:spPr>
          <a:xfrm>
            <a:off x="5602812" y="3050026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MH_Other_4"/>
          <p:cNvSpPr/>
          <p:nvPr>
            <p:custDataLst>
              <p:tags r:id="rId7"/>
            </p:custDataLst>
          </p:nvPr>
        </p:nvSpPr>
        <p:spPr>
          <a:xfrm>
            <a:off x="5015343" y="3555876"/>
            <a:ext cx="351847" cy="34778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>
            <p:custDataLst>
              <p:tags r:id="rId8"/>
            </p:custDataLst>
          </p:nvPr>
        </p:nvSpPr>
        <p:spPr>
          <a:xfrm>
            <a:off x="4578866" y="3321784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MH_Other_4"/>
          <p:cNvSpPr/>
          <p:nvPr>
            <p:custDataLst>
              <p:tags r:id="rId9"/>
            </p:custDataLst>
          </p:nvPr>
        </p:nvSpPr>
        <p:spPr>
          <a:xfrm>
            <a:off x="6146915" y="3242171"/>
            <a:ext cx="360000" cy="360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5" name="MH_Other_4"/>
          <p:cNvSpPr/>
          <p:nvPr>
            <p:custDataLst>
              <p:tags r:id="rId10"/>
            </p:custDataLst>
          </p:nvPr>
        </p:nvSpPr>
        <p:spPr>
          <a:xfrm>
            <a:off x="5112096" y="3108093"/>
            <a:ext cx="324000" cy="324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6" name="MH_Other_4"/>
          <p:cNvSpPr/>
          <p:nvPr>
            <p:custDataLst>
              <p:tags r:id="rId11"/>
            </p:custDataLst>
          </p:nvPr>
        </p:nvSpPr>
        <p:spPr>
          <a:xfrm>
            <a:off x="3417431" y="3585767"/>
            <a:ext cx="288000" cy="288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7" name="MH_Other_4"/>
          <p:cNvSpPr/>
          <p:nvPr>
            <p:custDataLst>
              <p:tags r:id="rId12"/>
            </p:custDataLst>
          </p:nvPr>
        </p:nvSpPr>
        <p:spPr>
          <a:xfrm>
            <a:off x="4540218" y="3739129"/>
            <a:ext cx="200773" cy="200773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MH_Other_4"/>
          <p:cNvSpPr/>
          <p:nvPr>
            <p:custDataLst>
              <p:tags r:id="rId13"/>
            </p:custDataLst>
          </p:nvPr>
        </p:nvSpPr>
        <p:spPr>
          <a:xfrm>
            <a:off x="5602812" y="3514147"/>
            <a:ext cx="216000" cy="21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9" name="MH_Other_4"/>
          <p:cNvSpPr/>
          <p:nvPr>
            <p:custDataLst>
              <p:tags r:id="rId14"/>
            </p:custDataLst>
          </p:nvPr>
        </p:nvSpPr>
        <p:spPr>
          <a:xfrm>
            <a:off x="3144153" y="2876464"/>
            <a:ext cx="180000" cy="180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15"/>
            </p:custDataLst>
          </p:nvPr>
        </p:nvSpPr>
        <p:spPr>
          <a:xfrm>
            <a:off x="3771167" y="3095441"/>
            <a:ext cx="144000" cy="144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1" name="MH_Other_4"/>
          <p:cNvSpPr/>
          <p:nvPr>
            <p:custDataLst>
              <p:tags r:id="rId16"/>
            </p:custDataLst>
          </p:nvPr>
        </p:nvSpPr>
        <p:spPr>
          <a:xfrm>
            <a:off x="5957457" y="2750464"/>
            <a:ext cx="252000" cy="252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52" name="Yanni - With An Orchid - 纯音乐版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50522" y="-10688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4.69136E-6 L 0.22847 -0.1259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62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autoRev="1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2.22222E-6 4.5679E-6 L 0.17778 -0.2327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163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3.20988E-6 L 0.14635 -0.1604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80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autoRev="1" fill="hold" grpId="1" nodeType="with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1.38889E-6 3.82716E-6 L 0.1217 -0.223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111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77778E-7 1.11022E-16 L 0.11059 -0.3089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546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44444E-6 1.97531E-6 L 0.05069 -0.289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44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1.66667E-6 1.11022E-16 L -0.07083 -0.3219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611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3.88889E-6 -2.46914E-6 L -0.06302 -0.2240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1120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autoRev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2.77778E-7 -3.45679E-6 L -0.19184 -0.2490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4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autoRev="1" fill="hold" grpId="1" nodeType="withEffect">
                                  <p:stCondLst>
                                    <p:cond delay="3350"/>
                                  </p:stCondLst>
                                  <p:childTnLst>
                                    <p:animMotion origin="layout" path="M 8.33333E-7 -9.87654E-7 L -0.12448 -0.2882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1441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7.40741E-7 L -0.17778 -0.1493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74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autoRev="1" fill="hold" grpId="1" nodeType="withEffect">
                                  <p:stCondLst>
                                    <p:cond delay="3650"/>
                                  </p:stCondLst>
                                  <p:childTnLst>
                                    <p:animMotion origin="layout" path="M 3.05556E-6 4.69136E-6 L -0.24132 -0.1259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629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autoRev="1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2.5E-6 -7.40741E-7 L 0.07969 -0.1996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00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autoRev="1" fill="hold" grpId="1" nodeType="withEffect">
                                  <p:stCondLst>
                                    <p:cond delay="3950"/>
                                  </p:stCondLst>
                                  <p:childTnLst>
                                    <p:animMotion origin="layout" path="M -1.66667E-6 1.23457E-7 L -0.01354 -0.2521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26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autoRev="1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72222E-6 3.7037E-6 L -0.00747 -0.3160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580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autoRev="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22222E-6 2.34568E-6 L -0.13628 -0.20494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6" showWhenStopped="0">
                <p:cTn id="1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2" grpId="0" animBg="1"/>
      <p:bldP spid="9" grpId="0"/>
      <p:bldP spid="11" grpId="0"/>
      <p:bldP spid="19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0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57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提出假设</a:t>
            </a:r>
          </a:p>
        </p:txBody>
      </p:sp>
      <p:sp>
        <p:nvSpPr>
          <p:cNvPr id="24" name="矩形 2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提出假设解决问题，事物的可能性</a:t>
            </a: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检验假设</a:t>
            </a:r>
          </a:p>
        </p:txBody>
      </p:sp>
      <p:sp>
        <p:nvSpPr>
          <p:cNvPr id="30" name="矩形 29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做出实验检验问题的真假与是否对错</a:t>
            </a: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发现问题</a:t>
            </a:r>
          </a:p>
        </p:txBody>
      </p:sp>
      <p:sp>
        <p:nvSpPr>
          <p:cNvPr id="38" name="矩形 37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有发现问题的能力和对事物有强烈的好奇心</a:t>
            </a: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分析问题</a:t>
            </a:r>
          </a:p>
        </p:txBody>
      </p:sp>
      <p:sp>
        <p:nvSpPr>
          <p:cNvPr id="40" name="矩形 39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面对问题能冷静思考，从问题的本质出发</a:t>
            </a:r>
          </a:p>
        </p:txBody>
      </p:sp>
      <p:sp>
        <p:nvSpPr>
          <p:cNvPr id="41" name="椭圆 40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文本框 9"/>
          <p:cNvSpPr txBox="1"/>
          <p:nvPr/>
        </p:nvSpPr>
        <p:spPr>
          <a:xfrm>
            <a:off x="3256955" y="1522407"/>
            <a:ext cx="3145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A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51344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B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36532" y="152240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C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37333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D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51" name="Freeform 532"/>
          <p:cNvSpPr/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32"/>
          <p:cNvSpPr/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962230" y="3559268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162765" y="3367854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决策力</a:t>
            </a: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1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4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474382" y="939800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09976" y="1893692"/>
            <a:ext cx="1061509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3352518" y="2576416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782118"/>
              <a:ext cx="1430766" cy="1593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7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8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椭圆 59"/>
          <p:cNvSpPr/>
          <p:nvPr/>
        </p:nvSpPr>
        <p:spPr>
          <a:xfrm>
            <a:off x="3981822" y="2210180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4273699" y="1275606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领导力</a:t>
            </a:r>
          </a:p>
        </p:txBody>
      </p:sp>
      <p:sp>
        <p:nvSpPr>
          <p:cNvPr id="24" name="矩形 23"/>
          <p:cNvSpPr/>
          <p:nvPr/>
        </p:nvSpPr>
        <p:spPr>
          <a:xfrm>
            <a:off x="4273699" y="161941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</a:p>
        </p:txBody>
      </p:sp>
      <p:sp>
        <p:nvSpPr>
          <p:cNvPr id="27" name="矩形 26"/>
          <p:cNvSpPr/>
          <p:nvPr/>
        </p:nvSpPr>
        <p:spPr>
          <a:xfrm>
            <a:off x="4716016" y="2136318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执行力</a:t>
            </a:r>
          </a:p>
        </p:txBody>
      </p:sp>
      <p:sp>
        <p:nvSpPr>
          <p:cNvPr id="29" name="矩形 28"/>
          <p:cNvSpPr/>
          <p:nvPr/>
        </p:nvSpPr>
        <p:spPr>
          <a:xfrm>
            <a:off x="4716016" y="24801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</a:p>
        </p:txBody>
      </p:sp>
      <p:sp>
        <p:nvSpPr>
          <p:cNvPr id="30" name="矩形 29"/>
          <p:cNvSpPr/>
          <p:nvPr/>
        </p:nvSpPr>
        <p:spPr>
          <a:xfrm>
            <a:off x="4273699" y="3906916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31" name="矩形 30"/>
          <p:cNvSpPr/>
          <p:nvPr/>
        </p:nvSpPr>
        <p:spPr>
          <a:xfrm>
            <a:off x="4273699" y="425072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</a:p>
        </p:txBody>
      </p:sp>
      <p:sp>
        <p:nvSpPr>
          <p:cNvPr id="32" name="矩形 31"/>
          <p:cNvSpPr/>
          <p:nvPr/>
        </p:nvSpPr>
        <p:spPr>
          <a:xfrm>
            <a:off x="4716016" y="3080579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4716016" y="3424390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731389" y="1502516"/>
            <a:ext cx="27283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0052" y="2307292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46" y="3251553"/>
            <a:ext cx="30649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7764" y="4077890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矩形 43"/>
          <p:cNvSpPr/>
          <p:nvPr/>
        </p:nvSpPr>
        <p:spPr>
          <a:xfrm>
            <a:off x="1540089" y="1996495"/>
            <a:ext cx="1723549" cy="19389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核心</a:t>
            </a:r>
            <a:endParaRPr lang="en-US" altLang="zh-CN" sz="60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竞争力</a:t>
            </a:r>
          </a:p>
        </p:txBody>
      </p:sp>
      <p:sp>
        <p:nvSpPr>
          <p:cNvPr id="46" name="椭圆 45"/>
          <p:cNvSpPr/>
          <p:nvPr/>
        </p:nvSpPr>
        <p:spPr>
          <a:xfrm>
            <a:off x="971348" y="1550939"/>
            <a:ext cx="2861033" cy="2861033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782118"/>
              <a:ext cx="1430766" cy="1593775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2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532440" y="2215299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/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4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6627463" y="2044430"/>
            <a:ext cx="58381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E93F3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84%</a:t>
            </a:r>
            <a:endParaRPr lang="zh-CN" altLang="en-US" dirty="0">
              <a:solidFill>
                <a:srgbClr val="E93F3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497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6134789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1" y="1655023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学习</a:t>
            </a:r>
            <a:endParaRPr lang="en-US" altLang="zh-CN" sz="3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5" name="矩形 44"/>
          <p:cNvSpPr/>
          <p:nvPr/>
        </p:nvSpPr>
        <p:spPr>
          <a:xfrm>
            <a:off x="4200777" y="1619080"/>
            <a:ext cx="732893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组织</a:t>
            </a:r>
            <a:endParaRPr lang="en-US" altLang="zh-CN" sz="32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7" name="矩形 46"/>
          <p:cNvSpPr/>
          <p:nvPr/>
        </p:nvSpPr>
        <p:spPr>
          <a:xfrm>
            <a:off x="6558126" y="1669808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</a:t>
            </a:r>
            <a:endParaRPr lang="en-US" altLang="zh-CN" sz="3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Graphic spid="30" grpId="0">
        <p:bldAsOne/>
      </p:bldGraphic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4570094" y="660400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2" y="660336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5345" y="1782118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1347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6063239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855917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063311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3984703" y="1499140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79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2000" y="2197100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532440" y="4610100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782118"/>
              <a:ext cx="1430766" cy="1593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表达与沟通</a:t>
            </a:r>
          </a:p>
        </p:txBody>
      </p:sp>
      <p:sp>
        <p:nvSpPr>
          <p:cNvPr id="25" name="矩形 24"/>
          <p:cNvSpPr/>
          <p:nvPr/>
        </p:nvSpPr>
        <p:spPr>
          <a:xfrm>
            <a:off x="2843808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做事主动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4932040" y="3859716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宽容与合作</a:t>
            </a:r>
          </a:p>
        </p:txBody>
      </p:sp>
      <p:sp>
        <p:nvSpPr>
          <p:cNvPr id="29" name="文本框 9"/>
          <p:cNvSpPr txBox="1"/>
          <p:nvPr/>
        </p:nvSpPr>
        <p:spPr>
          <a:xfrm>
            <a:off x="4429118" y="2428731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A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23507" y="3191480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B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23507" y="3952609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C</a:t>
            </a:r>
            <a:endParaRPr lang="zh-CN" altLang="en-US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椭圆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4"/>
            <a:srcRect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0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782118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12" name="椭圆 11"/>
          <p:cNvSpPr/>
          <p:nvPr/>
        </p:nvSpPr>
        <p:spPr>
          <a:xfrm>
            <a:off x="827584" y="1203598"/>
            <a:ext cx="1731724" cy="1731724"/>
          </a:xfrm>
          <a:prstGeom prst="ellipse">
            <a:avLst/>
          </a:prstGeom>
          <a:blipFill dpi="0" rotWithShape="1">
            <a:blip r:embed="rId4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6511094" y="1203598"/>
            <a:ext cx="1731724" cy="1731724"/>
          </a:xfrm>
          <a:prstGeom prst="ellipse">
            <a:avLst/>
          </a:prstGeom>
          <a:blipFill dpi="0" rotWithShape="1">
            <a:blip r:embed="rId5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4242236" y="3259367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07004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29" name="矩形 28"/>
          <p:cNvSpPr/>
          <p:nvPr/>
        </p:nvSpPr>
        <p:spPr>
          <a:xfrm>
            <a:off x="289627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6"/>
            <a:ext cx="355600" cy="329096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5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4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474382" y="2041056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32334" y="901361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79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395398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577718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219200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042393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4865585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29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25345" y="1782118"/>
              <a:ext cx="1430766" cy="1593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20384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572412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06121"/>
            <a:ext cx="1415772" cy="9787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</a:p>
        </p:txBody>
      </p:sp>
      <p:sp>
        <p:nvSpPr>
          <p:cNvPr id="28" name="矩形 27"/>
          <p:cNvSpPr/>
          <p:nvPr/>
        </p:nvSpPr>
        <p:spPr>
          <a:xfrm>
            <a:off x="1347869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185442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008634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862348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4" name="Freeform 551"/>
          <p:cNvSpPr/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7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800" y="1779662"/>
            <a:ext cx="1035861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685832" y="623962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799112" y="732273"/>
            <a:ext cx="51328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777472" y="1781804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771861" y="2831335"/>
            <a:ext cx="5677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777472" y="3880865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79" y="468110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3372" y="1853950"/>
            <a:ext cx="1269898" cy="1178920"/>
            <a:chOff x="1313372" y="1853950"/>
            <a:chExt cx="1269898" cy="1178920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853950"/>
              <a:ext cx="1210588" cy="9069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3372" y="2461110"/>
              <a:ext cx="1269898" cy="571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600" baseline="1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2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关于我</a:t>
            </a:r>
            <a:endParaRPr lang="zh-CN" sz="28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2"/>
            <a:ext cx="18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岗位认知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2"/>
            <a:ext cx="163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胜任能力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2"/>
            <a:ext cx="176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目标规划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2" y="1216194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7" y="2233942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6" y="3305156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1" y="4324623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3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4" y="2514092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7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6" y="1645306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1952" y="902494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88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2968549" y="2002815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4716016" y="2547602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38750" y="1782118"/>
              <a:ext cx="1403956" cy="1593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46" name="矩形 45"/>
          <p:cNvSpPr/>
          <p:nvPr/>
        </p:nvSpPr>
        <p:spPr>
          <a:xfrm>
            <a:off x="2699792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规划一</a:t>
            </a:r>
          </a:p>
        </p:txBody>
      </p:sp>
      <p:sp>
        <p:nvSpPr>
          <p:cNvPr id="49" name="矩形 48"/>
          <p:cNvSpPr/>
          <p:nvPr/>
        </p:nvSpPr>
        <p:spPr>
          <a:xfrm>
            <a:off x="1177250" y="1984861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规划二</a:t>
            </a:r>
          </a:p>
        </p:txBody>
      </p:sp>
      <p:sp>
        <p:nvSpPr>
          <p:cNvPr id="51" name="矩形 50"/>
          <p:cNvSpPr/>
          <p:nvPr/>
        </p:nvSpPr>
        <p:spPr>
          <a:xfrm>
            <a:off x="6002082" y="2793576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规划三</a:t>
            </a:r>
          </a:p>
        </p:txBody>
      </p:sp>
      <p:sp>
        <p:nvSpPr>
          <p:cNvPr id="53" name="矩形 52"/>
          <p:cNvSpPr/>
          <p:nvPr/>
        </p:nvSpPr>
        <p:spPr>
          <a:xfrm>
            <a:off x="4484727" y="1278192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规划四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1909254" y="3751021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60053" y="2231994"/>
            <a:ext cx="4395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B</a:t>
            </a:r>
            <a:endParaRPr lang="zh-CN" altLang="en-US" sz="36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50592" y="2780116"/>
            <a:ext cx="4683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C</a:t>
            </a:r>
            <a:endParaRPr lang="zh-CN" altLang="en-US" sz="40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87310" y="154859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D</a:t>
            </a:r>
            <a:endParaRPr lang="zh-CN" altLang="en-US" sz="32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3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38" name="矩形 37"/>
          <p:cNvSpPr/>
          <p:nvPr/>
        </p:nvSpPr>
        <p:spPr>
          <a:xfrm>
            <a:off x="4144843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807880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0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25345" y="1782118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2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2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3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3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15616" y="1619425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192748" y="1968137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714569" y="3171865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5004048" y="1890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完成步骤与方法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68"/>
            <a:ext cx="366048" cy="400110"/>
            <a:chOff x="932592" y="1380568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58361" y="1380568"/>
              <a:ext cx="3145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anose="020B0806030902050204" pitchFamily="34" charset="0"/>
                  <a:ea typeface="汉仪菱心体简" pitchFamily="49" charset="-122"/>
                </a:rPr>
                <a:t>A</a:t>
              </a:r>
              <a:endParaRPr lang="zh-CN" altLang="en-US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3"/>
            <a:ext cx="366048" cy="400110"/>
            <a:chOff x="2009724" y="1714893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30691" y="1714893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anose="020B0806030902050204" pitchFamily="34" charset="0"/>
                  <a:ea typeface="汉仪菱心体简" pitchFamily="49" charset="-122"/>
                </a:rPr>
                <a:t>C</a:t>
              </a:r>
              <a:endParaRPr lang="zh-CN" altLang="en-US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5"/>
            <a:ext cx="366048" cy="400110"/>
            <a:chOff x="1477660" y="3419015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97017" y="341901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anose="020B0806030902050204" pitchFamily="34" charset="0"/>
                  <a:ea typeface="汉仪菱心体简" pitchFamily="49" charset="-122"/>
                </a:rPr>
                <a:t>B</a:t>
              </a:r>
              <a:endParaRPr lang="zh-CN" altLang="en-US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31545" y="3844855"/>
            <a:ext cx="366048" cy="400110"/>
            <a:chOff x="2531545" y="3844855"/>
            <a:chExt cx="366048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50902" y="384485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anose="020B0806030902050204" pitchFamily="34" charset="0"/>
                  <a:ea typeface="汉仪菱心体简" pitchFamily="49" charset="-122"/>
                </a:rPr>
                <a:t>D</a:t>
              </a:r>
              <a:endParaRPr lang="zh-CN" altLang="en-US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889698" y="249875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展起来的，但在运用中，由于要求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不同，有不同于线性规划之处目标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规划是以线性规划为基础而发展起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来的，但在运用中，由于要求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不同，有不同于线性规划之处。</a:t>
            </a: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7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3275824" y="246010"/>
            <a:ext cx="2663434" cy="26634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TextBox 88"/>
          <p:cNvSpPr txBox="1"/>
          <p:nvPr/>
        </p:nvSpPr>
        <p:spPr>
          <a:xfrm>
            <a:off x="2970689" y="4083918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THANK YOU</a:t>
            </a:r>
            <a:endParaRPr lang="zh-CN" altLang="en-US" sz="3200" dirty="0">
              <a:solidFill>
                <a:srgbClr val="00B0F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9" name="TextBox 88"/>
          <p:cNvSpPr txBox="1"/>
          <p:nvPr/>
        </p:nvSpPr>
        <p:spPr>
          <a:xfrm>
            <a:off x="3630073" y="4618171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应聘部门：设计部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8" y="242234"/>
            <a:ext cx="2602174" cy="2654088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3076182" y="123478"/>
            <a:ext cx="3007688" cy="3007688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Other_4"/>
          <p:cNvSpPr/>
          <p:nvPr>
            <p:custDataLst>
              <p:tags r:id="rId1"/>
            </p:custDataLst>
          </p:nvPr>
        </p:nvSpPr>
        <p:spPr>
          <a:xfrm>
            <a:off x="3892400" y="3340826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2"/>
            </p:custDataLst>
          </p:nvPr>
        </p:nvSpPr>
        <p:spPr>
          <a:xfrm>
            <a:off x="3324153" y="3155774"/>
            <a:ext cx="269512" cy="26639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3"/>
            </p:custDataLst>
          </p:nvPr>
        </p:nvSpPr>
        <p:spPr>
          <a:xfrm>
            <a:off x="6420458" y="2500250"/>
            <a:ext cx="576000" cy="57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4"/>
            </p:custDataLst>
          </p:nvPr>
        </p:nvSpPr>
        <p:spPr>
          <a:xfrm>
            <a:off x="2195736" y="2500250"/>
            <a:ext cx="576000" cy="57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5"/>
            </p:custDataLst>
          </p:nvPr>
        </p:nvSpPr>
        <p:spPr>
          <a:xfrm>
            <a:off x="2769512" y="3162384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6"/>
            </p:custDataLst>
          </p:nvPr>
        </p:nvSpPr>
        <p:spPr>
          <a:xfrm>
            <a:off x="5602812" y="3050026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7"/>
            </p:custDataLst>
          </p:nvPr>
        </p:nvSpPr>
        <p:spPr>
          <a:xfrm>
            <a:off x="5015343" y="3555876"/>
            <a:ext cx="351847" cy="34778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MH_Other_4"/>
          <p:cNvSpPr/>
          <p:nvPr>
            <p:custDataLst>
              <p:tags r:id="rId8"/>
            </p:custDataLst>
          </p:nvPr>
        </p:nvSpPr>
        <p:spPr>
          <a:xfrm>
            <a:off x="4578866" y="3321784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MH_Other_4"/>
          <p:cNvSpPr/>
          <p:nvPr>
            <p:custDataLst>
              <p:tags r:id="rId9"/>
            </p:custDataLst>
          </p:nvPr>
        </p:nvSpPr>
        <p:spPr>
          <a:xfrm>
            <a:off x="6146915" y="3242171"/>
            <a:ext cx="360000" cy="360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1" name="MH_Other_4"/>
          <p:cNvSpPr/>
          <p:nvPr>
            <p:custDataLst>
              <p:tags r:id="rId10"/>
            </p:custDataLst>
          </p:nvPr>
        </p:nvSpPr>
        <p:spPr>
          <a:xfrm>
            <a:off x="5112096" y="3108093"/>
            <a:ext cx="324000" cy="324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MH_Other_4"/>
          <p:cNvSpPr/>
          <p:nvPr>
            <p:custDataLst>
              <p:tags r:id="rId11"/>
            </p:custDataLst>
          </p:nvPr>
        </p:nvSpPr>
        <p:spPr>
          <a:xfrm>
            <a:off x="3417431" y="3585767"/>
            <a:ext cx="288000" cy="288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>
            <p:custDataLst>
              <p:tags r:id="rId12"/>
            </p:custDataLst>
          </p:nvPr>
        </p:nvSpPr>
        <p:spPr>
          <a:xfrm>
            <a:off x="4540218" y="3739129"/>
            <a:ext cx="200773" cy="200773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MH_Other_4"/>
          <p:cNvSpPr/>
          <p:nvPr>
            <p:custDataLst>
              <p:tags r:id="rId13"/>
            </p:custDataLst>
          </p:nvPr>
        </p:nvSpPr>
        <p:spPr>
          <a:xfrm>
            <a:off x="5602812" y="3514147"/>
            <a:ext cx="216000" cy="216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5" name="MH_Other_4"/>
          <p:cNvSpPr/>
          <p:nvPr>
            <p:custDataLst>
              <p:tags r:id="rId14"/>
            </p:custDataLst>
          </p:nvPr>
        </p:nvSpPr>
        <p:spPr>
          <a:xfrm>
            <a:off x="3144153" y="2876464"/>
            <a:ext cx="180000" cy="180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6" name="MH_Other_4"/>
          <p:cNvSpPr/>
          <p:nvPr>
            <p:custDataLst>
              <p:tags r:id="rId15"/>
            </p:custDataLst>
          </p:nvPr>
        </p:nvSpPr>
        <p:spPr>
          <a:xfrm>
            <a:off x="3771167" y="3095441"/>
            <a:ext cx="144000" cy="144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7" name="MH_Other_4"/>
          <p:cNvSpPr/>
          <p:nvPr>
            <p:custDataLst>
              <p:tags r:id="rId16"/>
            </p:custDataLst>
          </p:nvPr>
        </p:nvSpPr>
        <p:spPr>
          <a:xfrm>
            <a:off x="5957457" y="2750464"/>
            <a:ext cx="252000" cy="252000"/>
          </a:xfrm>
          <a:prstGeom prst="ellipse">
            <a:avLst/>
          </a:prstGeom>
          <a:solidFill>
            <a:srgbClr val="00AFEE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4.69136E-6 L 0.22847 -0.1259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62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autoRev="1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2.22222E-6 4.5679E-6 L 0.17778 -0.232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16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3.20988E-6 L 0.14635 -0.1604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802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autoRev="1" fill="hold" grpId="1" nodeType="with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1.38889E-6 3.82716E-6 L 0.1217 -0.2234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11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77778E-7 1.11022E-16 L 0.11059 -0.3089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546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44444E-6 1.97531E-6 L 0.05069 -0.289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44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1.66667E-6 1.11022E-16 L -0.07083 -0.3219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61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autoRev="1" fill="hold" grpId="1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3.88889E-6 -2.46914E-6 L -0.06302 -0.22407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1120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autoRev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2.77778E-7 -3.45679E-6 L -0.19184 -0.2490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46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autoRev="1" fill="hold" grpId="1" nodeType="withEffect">
                                  <p:stCondLst>
                                    <p:cond delay="3350"/>
                                  </p:stCondLst>
                                  <p:childTnLst>
                                    <p:animMotion origin="layout" path="M 8.33333E-7 -9.87654E-7 L -0.12448 -0.2882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144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7.40741E-7 L -0.17778 -0.14938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74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autoRev="1" fill="hold" grpId="1" nodeType="withEffect">
                                  <p:stCondLst>
                                    <p:cond delay="3650"/>
                                  </p:stCondLst>
                                  <p:childTnLst>
                                    <p:animMotion origin="layout" path="M 3.05556E-6 4.69136E-6 L -0.24132 -0.12593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6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autoRev="1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2.5E-6 -7.40741E-7 L 0.07969 -0.1996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00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autoRev="1" fill="hold" grpId="1" nodeType="withEffect">
                                  <p:stCondLst>
                                    <p:cond delay="3950"/>
                                  </p:stCondLst>
                                  <p:childTnLst>
                                    <p:animMotion origin="layout" path="M -1.66667E-6 1.23457E-7 L -0.01354 -0.2521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26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autoRev="1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72222E-6 3.7037E-6 L -0.00747 -0.3160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58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autoRev="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22222E-6 2.34568E-6 L -0.13628 -0.20494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44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11622" y="260795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荣誉与奖项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79283" y="1728017"/>
            <a:ext cx="938077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1569660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90138" y="1782118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4147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7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7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7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7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7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7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7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7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1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941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253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532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694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小小小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女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23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0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7008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04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900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17379" y="2271118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48kg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5531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165cm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10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912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9912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406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7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13124xxxxxx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912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98187" y="3487427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00000@000000.com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9912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9818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3" y="1270442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0138" y="1782118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2334" y="901361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637277" y="1632857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文本框 15"/>
          <p:cNvSpPr txBox="1"/>
          <p:nvPr/>
        </p:nvSpPr>
        <p:spPr>
          <a:xfrm>
            <a:off x="1038016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2000-2006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297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249607" y="2561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职工</a:t>
            </a:r>
          </a:p>
        </p:txBody>
      </p:sp>
      <p:sp>
        <p:nvSpPr>
          <p:cNvPr id="28" name="椭圆 27"/>
          <p:cNvSpPr/>
          <p:nvPr/>
        </p:nvSpPr>
        <p:spPr>
          <a:xfrm>
            <a:off x="547046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9" name="文本框 28"/>
          <p:cNvSpPr txBox="1"/>
          <p:nvPr/>
        </p:nvSpPr>
        <p:spPr>
          <a:xfrm>
            <a:off x="4960816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2008-2013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5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文本框 30"/>
          <p:cNvSpPr txBox="1"/>
          <p:nvPr/>
        </p:nvSpPr>
        <p:spPr>
          <a:xfrm>
            <a:off x="5274999" y="249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</a:t>
            </a:r>
          </a:p>
        </p:txBody>
      </p:sp>
      <p:sp>
        <p:nvSpPr>
          <p:cNvPr id="40" name="椭圆 39"/>
          <p:cNvSpPr/>
          <p:nvPr/>
        </p:nvSpPr>
        <p:spPr>
          <a:xfrm>
            <a:off x="352217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文本框 40"/>
          <p:cNvSpPr txBox="1"/>
          <p:nvPr/>
        </p:nvSpPr>
        <p:spPr>
          <a:xfrm>
            <a:off x="3012527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2006-2008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4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3224116" y="266901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工程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厂长</a:t>
            </a:r>
          </a:p>
        </p:txBody>
      </p:sp>
      <p:sp>
        <p:nvSpPr>
          <p:cNvPr id="45" name="椭圆 44"/>
          <p:cNvSpPr/>
          <p:nvPr/>
        </p:nvSpPr>
        <p:spPr>
          <a:xfrm>
            <a:off x="743394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6" name="文本框 45"/>
          <p:cNvSpPr txBox="1"/>
          <p:nvPr/>
        </p:nvSpPr>
        <p:spPr>
          <a:xfrm>
            <a:off x="6924295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2014-2016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18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文本框 47"/>
          <p:cNvSpPr txBox="1"/>
          <p:nvPr/>
        </p:nvSpPr>
        <p:spPr>
          <a:xfrm>
            <a:off x="7187184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白领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人物</a:t>
            </a:r>
          </a:p>
        </p:txBody>
      </p:sp>
      <p:sp>
        <p:nvSpPr>
          <p:cNvPr id="49" name="矩形 48"/>
          <p:cNvSpPr/>
          <p:nvPr/>
        </p:nvSpPr>
        <p:spPr>
          <a:xfrm>
            <a:off x="842961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</a:p>
        </p:txBody>
      </p:sp>
      <p:sp>
        <p:nvSpPr>
          <p:cNvPr id="36" name="矩形 35"/>
          <p:cNvSpPr/>
          <p:nvPr/>
        </p:nvSpPr>
        <p:spPr>
          <a:xfrm>
            <a:off x="2817470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</a:p>
        </p:txBody>
      </p:sp>
      <p:sp>
        <p:nvSpPr>
          <p:cNvPr id="37" name="矩形 36"/>
          <p:cNvSpPr/>
          <p:nvPr/>
        </p:nvSpPr>
        <p:spPr>
          <a:xfrm>
            <a:off x="4765767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</a:p>
        </p:txBody>
      </p:sp>
      <p:sp>
        <p:nvSpPr>
          <p:cNvPr id="38" name="矩形 37"/>
          <p:cNvSpPr/>
          <p:nvPr/>
        </p:nvSpPr>
        <p:spPr>
          <a:xfrm>
            <a:off x="6729246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8" name="椭圆 2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90132" y="1682357"/>
              <a:ext cx="1301187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1952" y="1417320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19155" y="3075806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2002</a:t>
            </a:r>
            <a:r>
              <a:rPr lang="zh-CN" altLang="en-US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834" y="353925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7445" y="3270384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</a:t>
            </a:r>
            <a:r>
              <a:rPr lang="zh-CN" altLang="en-US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88124" y="373383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0528" y="296368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2010</a:t>
            </a:r>
            <a:r>
              <a:rPr lang="zh-CN" altLang="en-US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21207" y="3427135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48646" y="3270383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2012---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19325" y="373383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6383" y="2901551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2015</a:t>
            </a:r>
            <a:r>
              <a:rPr lang="zh-CN" altLang="en-US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rgbClr val="00B0F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7062" y="336499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6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7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08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25345" y="1782118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91952" y="902494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6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580950" y="245381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1580950" y="372387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6"/>
            <a:ext cx="414338" cy="461963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5"/>
            <a:ext cx="431800" cy="473075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86" y="2683952"/>
            <a:ext cx="454025" cy="43180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1118616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3" y="2453817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0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240" y="142147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516" y="4029817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3240" y="2692448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9912" y="2616534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1998" y="1790666"/>
            <a:ext cx="1037465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21812" y="2278743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22190" y="1744971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22567" y="2674146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椭圆 16"/>
          <p:cNvSpPr/>
          <p:nvPr/>
        </p:nvSpPr>
        <p:spPr>
          <a:xfrm>
            <a:off x="4803580" y="1411847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矩形 25"/>
          <p:cNvSpPr/>
          <p:nvPr/>
        </p:nvSpPr>
        <p:spPr>
          <a:xfrm>
            <a:off x="3590668" y="3896753"/>
            <a:ext cx="2095445" cy="4062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知识能力 素质修养</a:t>
            </a:r>
          </a:p>
        </p:txBody>
      </p:sp>
      <p:sp>
        <p:nvSpPr>
          <p:cNvPr id="12" name="矩形 11"/>
          <p:cNvSpPr/>
          <p:nvPr/>
        </p:nvSpPr>
        <p:spPr>
          <a:xfrm>
            <a:off x="491659" y="2779127"/>
            <a:ext cx="207789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人力资源知识技能</a:t>
            </a:r>
          </a:p>
        </p:txBody>
      </p:sp>
      <p:sp>
        <p:nvSpPr>
          <p:cNvPr id="27" name="矩形 26"/>
          <p:cNvSpPr/>
          <p:nvPr/>
        </p:nvSpPr>
        <p:spPr>
          <a:xfrm>
            <a:off x="1627692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专业的知识与技能较强的应用能力</a:t>
            </a:r>
          </a:p>
        </p:txBody>
      </p:sp>
      <p:sp>
        <p:nvSpPr>
          <p:cNvPr id="28" name="矩形 27"/>
          <p:cNvSpPr/>
          <p:nvPr/>
        </p:nvSpPr>
        <p:spPr>
          <a:xfrm>
            <a:off x="6555422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全面的知识结构，人文素质修养</a:t>
            </a:r>
          </a:p>
        </p:txBody>
      </p:sp>
      <p:sp>
        <p:nvSpPr>
          <p:cNvPr id="29" name="矩形 28"/>
          <p:cNvSpPr/>
          <p:nvPr/>
        </p:nvSpPr>
        <p:spPr>
          <a:xfrm>
            <a:off x="5440800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良好的心态与持之以恒的毅力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823913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65115" y="3685325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5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676456" y="4155927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0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238750" y="1782118"/>
              <a:ext cx="140395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2741628" y="2889927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44520" y="1939447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B</a:t>
            </a:r>
            <a:endParaRPr lang="zh-CN" altLang="en-US" sz="24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44898" y="1499624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C</a:t>
            </a:r>
            <a:endParaRPr lang="zh-CN" altLang="en-US" sz="24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45275" y="2352301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anose="020B0806030902050204" pitchFamily="34" charset="0"/>
                <a:ea typeface="汉仪菱心体简" pitchFamily="49" charset="-122"/>
              </a:rPr>
              <a:t>D</a:t>
            </a:r>
            <a:endParaRPr lang="zh-CN" altLang="en-US" sz="2400" dirty="0">
              <a:solidFill>
                <a:srgbClr val="00B0F0"/>
              </a:solidFill>
              <a:latin typeface="Impact" panose="020B0806030902050204" pitchFamily="34" charset="0"/>
              <a:ea typeface="汉仪菱心体简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全屏显示(16:9)</PresentationFormat>
  <Paragraphs>303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Kozuka Gothic Pro R</vt:lpstr>
      <vt:lpstr>方正兰亭黑_GBK</vt:lpstr>
      <vt:lpstr>方正兰亭细黑_GBK</vt:lpstr>
      <vt:lpstr>方正韵动中黑简体</vt:lpstr>
      <vt:lpstr>方正正粗黑简体</vt:lpstr>
      <vt:lpstr>方正正中黑简体</vt:lpstr>
      <vt:lpstr>汉仪菱心体简</vt:lpstr>
      <vt:lpstr>微软雅黑</vt:lpstr>
      <vt:lpstr>Arial</vt:lpstr>
      <vt:lpstr>Calibri</vt:lpstr>
      <vt:lpstr>Impact</vt:lpstr>
      <vt:lpstr>方正兰亭细黑_GBK_M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</cp:revision>
  <dcterms:created xsi:type="dcterms:W3CDTF">2015-11-30T10:34:00Z</dcterms:created>
  <dcterms:modified xsi:type="dcterms:W3CDTF">2021-01-05T16:09:02Z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