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方正兰亭黑_GBK" panose="02000000000000000000" pitchFamily="2" charset="-122"/>
      <p:regular r:id="rId27"/>
    </p:embeddedFont>
    <p:embeddedFont>
      <p:font typeface="方正兰亭特黑_GBK" panose="02000000000000000000" pitchFamily="2" charset="-122"/>
      <p:regular r:id="rId28"/>
    </p:embeddedFont>
    <p:embeddedFont>
      <p:font typeface="方正兰亭特黑简体" panose="02000000000000000000" pitchFamily="2" charset="-122"/>
      <p:regular r:id="rId29"/>
    </p:embeddedFont>
    <p:embeddedFont>
      <p:font typeface="方正兰亭细黑_GBK" panose="02000000000000000000" pitchFamily="2" charset="-122"/>
      <p:regular r:id="rId30"/>
    </p:embeddedFont>
    <p:embeddedFont>
      <p:font typeface="张海山锐线体简" panose="02000000000000000000" pitchFamily="2" charset="-122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Earth" panose="02010600030101010101"/>
      <p:regular r:id="rId36"/>
    </p:embeddedFont>
    <p:embeddedFont>
      <p:font typeface="Watford DB"/>
      <p:regular r:id="rId37"/>
    </p:embeddedFont>
    <p:embeddedFont>
      <p:font typeface="方正兰亭细黑_GBK_M" panose="02010600030101010101" charset="2"/>
      <p:regular r:id="rId3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0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A364-F56D-418B-92EA-B8A9C286C71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F41D1-EB0D-4857-8E93-8C1C831E61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AF190-E6C3-4F71-9AD4-820770AEF1A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5BF9F-75C6-42BD-8363-2F606FE0B6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4286249" y="1341720"/>
            <a:ext cx="5410201" cy="5410201"/>
          </a:xfrm>
          <a:prstGeom prst="ellipse">
            <a:avLst/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5199789" y="-1363381"/>
            <a:ext cx="5410201" cy="5410201"/>
          </a:xfrm>
          <a:prstGeom prst="ellipse">
            <a:avLst/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5457264" y="-148591"/>
            <a:ext cx="5410201" cy="5410201"/>
          </a:xfrm>
          <a:prstGeom prst="ellipse">
            <a:avLst/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4572000" y="-3246120"/>
            <a:ext cx="5410201" cy="5410201"/>
          </a:xfrm>
          <a:prstGeom prst="ellipse">
            <a:avLst/>
          </a:prstGeom>
          <a:noFill/>
          <a:ln w="127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4645918" y="1047750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" name="同心圆 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48"/>
          <p:cNvSpPr/>
          <p:nvPr/>
        </p:nvSpPr>
        <p:spPr>
          <a:xfrm>
            <a:off x="3919301" y="3492542"/>
            <a:ext cx="677676" cy="67767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797002" y="709021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7768539" y="2868208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37816" y="1517318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579043" y="356620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30323" y="455034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7432889" y="1256158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447402" y="4712267"/>
            <a:ext cx="137389" cy="13738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6467005" y="3324810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4" name="同心圆 6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748954" y="1816569"/>
            <a:ext cx="1640193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Earth" panose="020B0500000000000000" pitchFamily="34" charset="0"/>
                <a:ea typeface="造字工房俊雅锐宋体验版常规体" pitchFamily="50" charset="-122"/>
              </a:rPr>
              <a:t>RESUME</a:t>
            </a:r>
            <a:endParaRPr lang="zh-CN" altLang="en-US" dirty="0">
              <a:solidFill>
                <a:srgbClr val="C00000"/>
              </a:solidFill>
              <a:latin typeface="Earth" panose="020B0500000000000000" pitchFamily="34" charset="0"/>
              <a:ea typeface="造字工房俊雅锐宋体验版常规体" pitchFamily="50" charset="-122"/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94346" y="4283316"/>
            <a:ext cx="1207111" cy="566340"/>
            <a:chOff x="494346" y="4283316"/>
            <a:chExt cx="1207111" cy="566340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800100" y="4543200"/>
              <a:ext cx="782094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47350" y="4283316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C00000"/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个人简历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7350" y="4572657"/>
              <a:ext cx="954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spc="300" dirty="0">
                  <a:solidFill>
                    <a:srgbClr val="C00000"/>
                  </a:solidFill>
                  <a:latin typeface="方正兰亭特黑简体" panose="02000000000000000000" pitchFamily="2" charset="-122"/>
                  <a:ea typeface="方正兰亭特黑简体" panose="02000000000000000000" pitchFamily="2" charset="-122"/>
                </a:rPr>
                <a:t>竞聘求职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494346" y="4306671"/>
              <a:ext cx="212885" cy="212885"/>
              <a:chOff x="494346" y="4306671"/>
              <a:chExt cx="212885" cy="212885"/>
            </a:xfrm>
            <a:solidFill>
              <a:srgbClr val="C00000"/>
            </a:solidFill>
          </p:grpSpPr>
          <p:sp>
            <p:nvSpPr>
              <p:cNvPr id="42" name="圆角矩形 41"/>
              <p:cNvSpPr/>
              <p:nvPr/>
            </p:nvSpPr>
            <p:spPr>
              <a:xfrm>
                <a:off x="494346" y="4306671"/>
                <a:ext cx="212885" cy="212885"/>
              </a:xfrm>
              <a:prstGeom prst="roundRect">
                <a:avLst>
                  <a:gd name="adj" fmla="val 225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1" name="Picture 7" descr="F:\0PPT素材\zzz0g0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109" y="4337785"/>
                <a:ext cx="133357" cy="150656"/>
              </a:xfrm>
              <a:prstGeom prst="rect">
                <a:avLst/>
              </a:prstGeom>
              <a:grpFill/>
            </p:spPr>
          </p:pic>
        </p:grpSp>
        <p:grpSp>
          <p:nvGrpSpPr>
            <p:cNvPr id="66" name="组合 65"/>
            <p:cNvGrpSpPr/>
            <p:nvPr/>
          </p:nvGrpSpPr>
          <p:grpSpPr>
            <a:xfrm>
              <a:off x="494346" y="4587865"/>
              <a:ext cx="212885" cy="212885"/>
              <a:chOff x="494346" y="4587865"/>
              <a:chExt cx="212885" cy="212885"/>
            </a:xfrm>
            <a:solidFill>
              <a:srgbClr val="C00000"/>
            </a:solidFill>
          </p:grpSpPr>
          <p:sp>
            <p:nvSpPr>
              <p:cNvPr id="69" name="圆角矩形 68"/>
              <p:cNvSpPr/>
              <p:nvPr/>
            </p:nvSpPr>
            <p:spPr>
              <a:xfrm>
                <a:off x="494346" y="4587865"/>
                <a:ext cx="212885" cy="212885"/>
              </a:xfrm>
              <a:prstGeom prst="roundRect">
                <a:avLst>
                  <a:gd name="adj" fmla="val 22526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32" name="Picture 8" descr="F:\0PPT素材\zzz0s1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6145" y="4614724"/>
                <a:ext cx="169286" cy="162499"/>
              </a:xfrm>
              <a:prstGeom prst="rect">
                <a:avLst/>
              </a:prstGeom>
              <a:grpFill/>
            </p:spPr>
          </p:pic>
        </p:grpSp>
      </p:grpSp>
      <p:sp>
        <p:nvSpPr>
          <p:cNvPr id="4" name="椭圆 3"/>
          <p:cNvSpPr/>
          <p:nvPr/>
        </p:nvSpPr>
        <p:spPr>
          <a:xfrm>
            <a:off x="-3371397" y="-3371850"/>
            <a:ext cx="7200900" cy="720090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317500" dist="254000" dir="2700000" algn="tl" rotWithShape="0">
              <a:prstClr val="black">
                <a:alpha val="4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07459" y="238557"/>
            <a:ext cx="25442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时尚风格</a:t>
            </a:r>
            <a:endParaRPr lang="en-US" altLang="zh-CN" sz="46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r>
              <a:rPr lang="zh-CN" altLang="en-US" sz="4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竞聘求职</a:t>
            </a:r>
            <a:endParaRPr lang="en-US" altLang="zh-CN" sz="4600" dirty="0">
              <a:solidFill>
                <a:schemeClr val="bg1"/>
              </a:solidFill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r>
              <a:rPr lang="en-US" altLang="zh-CN" sz="4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PPT</a:t>
            </a:r>
            <a:r>
              <a:rPr lang="zh-CN" altLang="en-US" sz="46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简历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7" name="欧美快节奏Chairlift - Bruises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57531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-4.44444E-6 L -0.30938 -0.65555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-3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87 -0.00679 L -0.58542 -0.34105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23" y="-1672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0451 -0.00834 L -0.51458 -0.12017 " pathEditMode="relative" rAng="0" ptsTypes="AA">
                                      <p:cBhvr>
                                        <p:cTn id="36" dur="10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55" y="-559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729 -0.00555 L -0.84097 -0.54228 " pathEditMode="relative" rAng="0" ptsTypes="AA">
                                      <p:cBhvr>
                                        <p:cTn id="45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84" y="-2685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6 0.0034 L -0.90989 -0.31111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22" y="-1574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555 -0.00833 L -0.80277 -0.22623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861" y="-1089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501 0.04444 L -0.79688 -0.88488 " pathEditMode="relative" rAng="0" ptsTypes="AA">
                                      <p:cBhvr>
                                        <p:cTn id="72" dur="1000" spd="-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94" y="-464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0312 -0.00587 L -0.44062 -0.70031 " pathEditMode="relative" rAng="0" ptsTypes="AA">
                                      <p:cBhvr>
                                        <p:cTn id="81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-3472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25 -0.00524 L -0.59705 -0.67006 " pathEditMode="relative" rAng="0" ptsTypes="AA">
                                      <p:cBhvr>
                                        <p:cTn id="90" dur="1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-332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25 -0.01821 L -0.35486 -0.86821 " pathEditMode="relative" rAng="0" ptsTypes="AA">
                                      <p:cBhvr>
                                        <p:cTn id="99" dur="10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-4250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1475 -0.00988 L -0.72725 -0.6821 " pathEditMode="relative" rAng="0" ptsTypes="AA">
                                      <p:cBhvr>
                                        <p:cTn id="108" dur="1000" spd="-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25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4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9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5" showWhenStopped="0">
                <p:cTn id="14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38" grpId="0" animBg="1"/>
      <p:bldP spid="39" grpId="0" animBg="1"/>
      <p:bldP spid="40" grpId="0" animBg="1"/>
      <p:bldP spid="49" grpId="0" animBg="1"/>
      <p:bldP spid="49" grpId="1" animBg="1"/>
      <p:bldP spid="49" grpId="2" animBg="1"/>
      <p:bldP spid="30" grpId="0" animBg="1"/>
      <p:bldP spid="30" grpId="1" animBg="1"/>
      <p:bldP spid="30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7" grpId="0"/>
      <p:bldP spid="67" grpId="1"/>
      <p:bldP spid="4" grpId="0" animBg="1"/>
      <p:bldP spid="4" grpId="1" animBg="1"/>
      <p:bldP spid="41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解决问题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2125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SOLVE THE PROBLEM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6349" y="95066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发现问题是解决问题的先决条件，但仅仅满足有提出问题是不够的，提出问题的目的是为了有效解决问题。人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生就是解决一系列问题的过程。个体克服生活、学习、实践中新的矛盾时的复杂心理活动，其中主要是思维活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动。教育心理学着重研究学生学习知识、应用知识中的问题解决。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011639" y="2842836"/>
            <a:ext cx="5281318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4922332" y="2290797"/>
            <a:ext cx="1118835" cy="111883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6741829" y="2299086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2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椭圆 30"/>
          <p:cNvSpPr/>
          <p:nvPr/>
        </p:nvSpPr>
        <p:spPr>
          <a:xfrm>
            <a:off x="1299914" y="2290797"/>
            <a:ext cx="1118835" cy="111883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3119412" y="2299086"/>
            <a:ext cx="1102257" cy="11022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356629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发现问题</a:t>
            </a:r>
            <a:endParaRPr lang="en-US" altLang="zh-CN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67838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分析问题</a:t>
            </a:r>
            <a:endParaRPr lang="en-US" altLang="zh-CN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91747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提出假设</a:t>
            </a:r>
            <a:endParaRPr lang="en-US" altLang="zh-CN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15655" y="3694367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方正兰亭细黑_GBK_M" panose="02010600010101010101" pitchFamily="2" charset="2"/>
              </a:rPr>
              <a:t>检验假设</a:t>
            </a:r>
            <a:endParaRPr lang="en-US" altLang="zh-CN" sz="16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24" grpId="0"/>
      <p:bldP spid="25" grpId="0" animBg="1"/>
      <p:bldP spid="31" grpId="0" animBg="1"/>
      <p:bldP spid="37" grpId="0"/>
      <p:bldP spid="38" grpId="0"/>
      <p:bldP spid="39" grpId="0"/>
      <p:bldP spid="4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责任义务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86349" y="950663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企事业内部的组织机构健全、合理；各个部门的职权范围明确，分工合理；具有与其承担责任相适应的经济权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力，人员的配置和使用适合工作要求。企事业的信息网络健全而具有功效，信息的收集和利用有针对性、系统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性、时效性和经济性。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5120" y="2421576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针对性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09262" y="34110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系统性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51984" y="241416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经济性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42055" y="336022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时效性</a:t>
            </a:r>
          </a:p>
        </p:txBody>
      </p:sp>
      <p:sp>
        <p:nvSpPr>
          <p:cNvPr id="35" name="椭圆 34"/>
          <p:cNvSpPr/>
          <p:nvPr/>
        </p:nvSpPr>
        <p:spPr>
          <a:xfrm rot="16200000">
            <a:off x="3721110" y="2235708"/>
            <a:ext cx="916299" cy="1178414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 rot="5400000">
            <a:off x="5162168" y="2210323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4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椭圆 34"/>
          <p:cNvSpPr/>
          <p:nvPr/>
        </p:nvSpPr>
        <p:spPr>
          <a:xfrm rot="5400000">
            <a:off x="4583471" y="3170675"/>
            <a:ext cx="916298" cy="1178413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0" name="组合 49"/>
          <p:cNvGrpSpPr/>
          <p:nvPr/>
        </p:nvGrpSpPr>
        <p:grpSpPr>
          <a:xfrm rot="16200000">
            <a:off x="3181254" y="3146968"/>
            <a:ext cx="902720" cy="1172844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2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942055" y="3808096"/>
            <a:ext cx="1595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EFFECTIVENESS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01300" y="2868311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PERTINENCE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29093" y="3855654"/>
            <a:ext cx="1795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SYSTEMATICNESS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51984" y="2861334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ECONOMY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4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7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4" grpId="0"/>
          <p:bldP spid="22" grpId="0"/>
          <p:bldP spid="23" grpId="0"/>
          <p:bldP spid="26" grpId="0"/>
          <p:bldP spid="27" grpId="0"/>
          <p:bldP spid="35" grpId="0" animBg="1"/>
          <p:bldP spid="49" grpId="0" animBg="1"/>
          <p:bldP spid="53" grpId="0"/>
          <p:bldP spid="54" grpId="0"/>
          <p:bldP spid="55" grpId="0"/>
          <p:bldP spid="56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3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3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3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3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0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3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4" dur="3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6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3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3" dur="3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6" dur="3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7" dur="3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3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3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0" dur="3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4" grpId="0"/>
          <p:bldP spid="22" grpId="0"/>
          <p:bldP spid="23" grpId="0"/>
          <p:bldP spid="26" grpId="0"/>
          <p:bldP spid="27" grpId="0"/>
          <p:bldP spid="35" grpId="0" animBg="1"/>
          <p:bldP spid="49" grpId="0" animBg="1"/>
          <p:bldP spid="53" grpId="0"/>
          <p:bldP spid="54" grpId="0"/>
          <p:bldP spid="55" grpId="0"/>
          <p:bldP spid="56" grpId="0"/>
          <p:bldP spid="2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责任义务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42257" y="1490793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企事业内部控制系统具有预见性、适应性、及时性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真实性和有效性，控制系统能适应环境的变化有预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见地、及时地发现偏差，有重点地、经济地采取措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施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-----</a:t>
            </a:r>
            <a:endParaRPr lang="zh-CN" altLang="en-US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45789" y="159886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预见性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54063" y="374208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适应性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11165" y="31265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及时性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34112" y="1906291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真实性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69152" y="266833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有效性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2257" y="3326588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企业、事业各部门领导人具有合格的管理素质，有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战略眼光，责任心强，，管理部门的工作健全而有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效率。管理责任审计就是针对企事业的管理工作是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否达到了上述责任要求，进行审查和评价。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2257" y="2408690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C00000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把整个企业的活动引到目</a:t>
            </a:r>
            <a:endParaRPr lang="en-US" altLang="zh-CN" sz="2400" dirty="0">
              <a:solidFill>
                <a:srgbClr val="C00000"/>
              </a:solidFill>
              <a:latin typeface="方正兰亭特黑_GBK" panose="02000000000000000000" pitchFamily="2" charset="-122"/>
              <a:ea typeface="方正兰亭特黑_GBK" panose="02000000000000000000" pitchFamily="2" charset="-122"/>
            </a:endParaRPr>
          </a:p>
          <a:p>
            <a:r>
              <a:rPr lang="zh-CN" altLang="en-US" sz="2400" dirty="0">
                <a:solidFill>
                  <a:srgbClr val="C00000"/>
                </a:solidFill>
                <a:latin typeface="方正兰亭特黑_GBK" panose="02000000000000000000" pitchFamily="2" charset="-122"/>
                <a:ea typeface="方正兰亭特黑_GBK" panose="02000000000000000000" pitchFamily="2" charset="-122"/>
              </a:rPr>
              <a:t>标管理轨道上来。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5875557" y="1833361"/>
            <a:ext cx="976857" cy="976857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8" name="椭圆 77"/>
          <p:cNvSpPr/>
          <p:nvPr/>
        </p:nvSpPr>
        <p:spPr>
          <a:xfrm>
            <a:off x="5025364" y="3145654"/>
            <a:ext cx="727041" cy="72704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椭圆 78"/>
          <p:cNvSpPr/>
          <p:nvPr/>
        </p:nvSpPr>
        <p:spPr>
          <a:xfrm>
            <a:off x="7302290" y="2792555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7826341" y="2137805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4" name="同心圆 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149533" y="3971004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7" name="同心圆 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椭圆 8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874182" y="2394646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0" name="同心圆 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1" name="椭圆 9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2" name="椭圆 91"/>
          <p:cNvSpPr/>
          <p:nvPr/>
        </p:nvSpPr>
        <p:spPr>
          <a:xfrm>
            <a:off x="7235475" y="1393546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椭圆 92"/>
          <p:cNvSpPr/>
          <p:nvPr/>
        </p:nvSpPr>
        <p:spPr>
          <a:xfrm>
            <a:off x="7961809" y="3996131"/>
            <a:ext cx="137389" cy="13738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5" name="组合 94"/>
          <p:cNvGrpSpPr/>
          <p:nvPr/>
        </p:nvGrpSpPr>
        <p:grpSpPr>
          <a:xfrm>
            <a:off x="6734617" y="3184014"/>
            <a:ext cx="638246" cy="638246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5956340" y="1118769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椭圆 99"/>
          <p:cNvSpPr/>
          <p:nvPr/>
        </p:nvSpPr>
        <p:spPr>
          <a:xfrm>
            <a:off x="6665922" y="2981633"/>
            <a:ext cx="137389" cy="13738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7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4" presetID="2" presetClass="entr" presetSubtype="8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78" grpId="0" animBg="1"/>
          <p:bldP spid="79" grpId="0" animBg="1"/>
          <p:bldP spid="92" grpId="0" animBg="1"/>
          <p:bldP spid="93" grpId="0" animBg="1"/>
          <p:bldP spid="99" grpId="0" animBg="1"/>
          <p:bldP spid="100" grpId="0" animBg="1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7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0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11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7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1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2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28" grpId="0"/>
          <p:bldP spid="29" grpId="0"/>
          <p:bldP spid="30" grpId="0"/>
          <p:bldP spid="31" grpId="0"/>
          <p:bldP spid="32" grpId="0"/>
          <p:bldP spid="33" grpId="0"/>
          <p:bldP spid="34" grpId="0"/>
          <p:bldP spid="78" grpId="0" animBg="1"/>
          <p:bldP spid="79" grpId="0" animBg="1"/>
          <p:bldP spid="92" grpId="0" animBg="1"/>
          <p:bldP spid="93" grpId="0" animBg="1"/>
          <p:bldP spid="99" grpId="0" animBg="1"/>
          <p:bldP spid="100" grpId="0" animBg="1"/>
          <p:bldP spid="37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胜任能力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COMPETENCE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核心竞争力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707802" y="267886"/>
            <a:ext cx="700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DUTY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5738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0372" y="2435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领导力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74534" y="32698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团队合作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46293" y="332770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专业技能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24372" y="2435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执行力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57101" y="3876141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创新能力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33729" y="3860330"/>
            <a:ext cx="1210588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协调能力</a:t>
            </a:r>
          </a:p>
        </p:txBody>
      </p:sp>
      <p:cxnSp>
        <p:nvCxnSpPr>
          <p:cNvPr id="58" name="直接连接符 57"/>
          <p:cNvCxnSpPr/>
          <p:nvPr/>
        </p:nvCxnSpPr>
        <p:spPr>
          <a:xfrm flipV="1">
            <a:off x="2140758" y="1864286"/>
            <a:ext cx="2412192" cy="701179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2846347" y="1864286"/>
            <a:ext cx="1706603" cy="153772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V="1">
            <a:off x="3902570" y="1864286"/>
            <a:ext cx="650380" cy="20278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 flipV="1">
            <a:off x="4552950" y="1864286"/>
            <a:ext cx="574541" cy="207557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 flipV="1">
            <a:off x="4552950" y="1864286"/>
            <a:ext cx="1647314" cy="153772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4552950" y="1864286"/>
            <a:ext cx="2437224" cy="75731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2491278" y="3066785"/>
            <a:ext cx="710139" cy="71013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3547501" y="3584792"/>
            <a:ext cx="710139" cy="71013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4765040" y="3584792"/>
            <a:ext cx="710139" cy="71013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5845195" y="3046939"/>
            <a:ext cx="710139" cy="71013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6635105" y="2266529"/>
            <a:ext cx="710139" cy="71013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1785689" y="2184509"/>
            <a:ext cx="710139" cy="71013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851771" y="1163107"/>
            <a:ext cx="1402358" cy="1402358"/>
            <a:chOff x="3851771" y="1163107"/>
            <a:chExt cx="1402358" cy="1402358"/>
          </a:xfrm>
        </p:grpSpPr>
        <p:grpSp>
          <p:nvGrpSpPr>
            <p:cNvPr id="43" name="组合 42"/>
            <p:cNvGrpSpPr/>
            <p:nvPr/>
          </p:nvGrpSpPr>
          <p:grpSpPr>
            <a:xfrm>
              <a:off x="3851771" y="1163107"/>
              <a:ext cx="1402358" cy="140235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4" name="同心圆 4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3940671" y="1708199"/>
              <a:ext cx="12747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300" dirty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核心竞争力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8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3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6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8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39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2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5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8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4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3" presetClass="entr" presetSubtype="16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0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8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9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8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9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2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03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7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46" grpId="0" animBg="1"/>
          <p:bldP spid="50" grpId="0" animBg="1"/>
          <p:bldP spid="51" grpId="0" animBg="1"/>
          <p:bldP spid="52" grpId="0" animBg="1"/>
          <p:bldP spid="53" grpId="0" animBg="1"/>
          <p:bldP spid="54" grpId="0" animBg="1"/>
          <p:bldP spid="31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领导力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164877" y="267886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LEADERSHIP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30903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9404" y="7982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建立组织结构，规定职务或职位，明确责权关系，以使组织中的成员互相协作配合、共同劳动，有效实现组织目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标的过程。组织管理是管理活动的一部分，也称组织职能。为了有效地实现目标，灵活地运用各种方法，把各种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力量合理地组织和有效地协调起来的能力。包括协调关系的能力和善于用人的能力等等。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3" name="五角星 2"/>
          <p:cNvSpPr/>
          <p:nvPr/>
        </p:nvSpPr>
        <p:spPr>
          <a:xfrm>
            <a:off x="3489325" y="2203450"/>
            <a:ext cx="2165350" cy="2165350"/>
          </a:xfrm>
          <a:prstGeom prst="star5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962648" y="2819400"/>
            <a:ext cx="1218704" cy="1218704"/>
            <a:chOff x="3962648" y="2819400"/>
            <a:chExt cx="1218704" cy="1218704"/>
          </a:xfrm>
        </p:grpSpPr>
        <p:grpSp>
          <p:nvGrpSpPr>
            <p:cNvPr id="32" name="组合 31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3" name="同心圆 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4174018" y="3278286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spc="300" dirty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领导力</a:t>
              </a:r>
            </a:p>
          </p:txBody>
        </p:sp>
      </p:grpSp>
      <p:sp>
        <p:nvSpPr>
          <p:cNvPr id="35" name="椭圆 34"/>
          <p:cNvSpPr/>
          <p:nvPr/>
        </p:nvSpPr>
        <p:spPr>
          <a:xfrm>
            <a:off x="2986578" y="2683936"/>
            <a:ext cx="710139" cy="71013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4216931" y="1686986"/>
            <a:ext cx="710139" cy="71013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461530" y="2683936"/>
            <a:ext cx="710139" cy="71013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969936" y="4127004"/>
            <a:ext cx="710139" cy="71013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476579" y="4114304"/>
            <a:ext cx="710139" cy="71013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232735" y="194243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学习力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82620" y="28358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决策力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96587" y="42593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感召力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49915" y="291679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组织力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460447" y="433550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执行力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00"/>
                            </p:stCondLst>
                            <p:childTnLst>
                              <p:par>
                                <p:cTn id="7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3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29" grpId="0"/>
      <p:bldP spid="3" grpId="0" animBg="1"/>
      <p:bldP spid="35" grpId="0" animBg="1"/>
      <p:bldP spid="36" grpId="0" animBg="1"/>
      <p:bldP spid="47" grpId="0" animBg="1"/>
      <p:bldP spid="48" grpId="0" animBg="1"/>
      <p:bldP spid="49" grpId="0" animBg="1"/>
      <p:bldP spid="56" grpId="0"/>
      <p:bldP spid="57" grpId="0"/>
      <p:bldP spid="59" grpId="0"/>
      <p:bldP spid="60" grpId="0"/>
      <p:bldP spid="62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执行力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164877" y="267886"/>
            <a:ext cx="18421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EXECUTIVE FORCE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30903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21657" y="1346999"/>
            <a:ext cx="2339102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执行力决定成败，决定战斗力、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凝聚力。如何提高执行力，我认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为要在正确理解的基础上，突出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重点，突破障碍，采取灵活的方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式抓好落实。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09344" y="2389808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01.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制度的效用取决于制度执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行力，党的意志和主张能否实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现，关键也在执行力。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09344" y="3218448"/>
            <a:ext cx="21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02.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克服一切困难，确保完成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上级交办的急、难、险、阻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任务。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409344" y="4047089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03.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通过一套有效的系统、组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织、文化和行动计划管理方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法等把战略决策转化为结果。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86346" y="3718858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制度执行力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397459" y="2661429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应急执行力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99007" y="1607750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战略执行力</a:t>
            </a:r>
            <a:endParaRPr lang="zh-CN" altLang="en-US" sz="20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方正兰亭细黑_GBK_M" panose="02010600010101010101" pitchFamily="2" charset="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105593" y="1379191"/>
            <a:ext cx="914014" cy="914014"/>
            <a:chOff x="5105593" y="1379191"/>
            <a:chExt cx="914014" cy="914014"/>
          </a:xfrm>
        </p:grpSpPr>
        <p:grpSp>
          <p:nvGrpSpPr>
            <p:cNvPr id="46" name="组合 45"/>
            <p:cNvGrpSpPr/>
            <p:nvPr/>
          </p:nvGrpSpPr>
          <p:grpSpPr>
            <a:xfrm>
              <a:off x="5105593" y="1379191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271494" y="1654775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00B0F0"/>
                  </a:solidFill>
                  <a:latin typeface="Watford DB" pitchFamily="2" charset="0"/>
                  <a:ea typeface="造字工房劲黑（非商用）常规体" pitchFamily="50" charset="-122"/>
                </a:rPr>
                <a:t>03</a:t>
              </a:r>
              <a:endParaRPr lang="zh-CN" altLang="en-US" sz="2000" dirty="0">
                <a:solidFill>
                  <a:srgbClr val="00B0F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45280" y="2331973"/>
            <a:ext cx="914014" cy="914014"/>
            <a:chOff x="3245280" y="2331973"/>
            <a:chExt cx="914014" cy="914014"/>
          </a:xfrm>
        </p:grpSpPr>
        <p:grpSp>
          <p:nvGrpSpPr>
            <p:cNvPr id="37" name="组合 36"/>
            <p:cNvGrpSpPr/>
            <p:nvPr/>
          </p:nvGrpSpPr>
          <p:grpSpPr>
            <a:xfrm>
              <a:off x="3245280" y="2331973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38" name="同心圆 3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4" name="TextBox 53"/>
            <p:cNvSpPr txBox="1"/>
            <p:nvPr/>
          </p:nvSpPr>
          <p:spPr>
            <a:xfrm>
              <a:off x="3411181" y="2594635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00B0F0"/>
                  </a:solidFill>
                  <a:latin typeface="Watford DB" pitchFamily="2" charset="0"/>
                  <a:ea typeface="造字工房劲黑（非商用）常规体" pitchFamily="50" charset="-122"/>
                </a:rPr>
                <a:t>02</a:t>
              </a:r>
              <a:endParaRPr lang="zh-CN" altLang="en-US" sz="2000" dirty="0">
                <a:solidFill>
                  <a:srgbClr val="00B0F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278794" y="3334906"/>
            <a:ext cx="914014" cy="914014"/>
            <a:chOff x="1278794" y="3334906"/>
            <a:chExt cx="914014" cy="914014"/>
          </a:xfrm>
        </p:grpSpPr>
        <p:grpSp>
          <p:nvGrpSpPr>
            <p:cNvPr id="27" name="组合 26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8" name="同心圆 2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443719" y="3591858"/>
              <a:ext cx="5822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00B0F0"/>
                  </a:solidFill>
                  <a:latin typeface="Watford DB" pitchFamily="2" charset="0"/>
                  <a:ea typeface="造字工房劲黑（非商用）常规体" pitchFamily="50" charset="-122"/>
                </a:rPr>
                <a:t>01</a:t>
              </a:r>
              <a:endParaRPr lang="zh-CN" altLang="en-US" sz="2000" dirty="0">
                <a:solidFill>
                  <a:srgbClr val="00B0F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1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6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59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8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6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2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5" grpId="0"/>
          <p:bldP spid="40" grpId="0"/>
          <p:bldP spid="41" grpId="0"/>
          <p:bldP spid="42" grpId="0"/>
          <p:bldP spid="43" grpId="0"/>
          <p:bldP spid="44" grpId="0"/>
          <p:bldP spid="45" grpId="0"/>
          <p:bldP spid="3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团队合作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TEAMWORK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9404" y="950663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建立在团队的基础之上，发挥团队精神、互补互助以达到团队最大工作效率的能力。对于团队的成员来说，不仅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要有个人能力，更需要有在不同的位置上各尽所能、与其他成员协调合作的能力。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95368" y="3811490"/>
            <a:ext cx="1721136" cy="548848"/>
            <a:chOff x="695368" y="3811490"/>
            <a:chExt cx="1721136" cy="548848"/>
          </a:xfrm>
        </p:grpSpPr>
        <p:grpSp>
          <p:nvGrpSpPr>
            <p:cNvPr id="52" name="组合 51"/>
            <p:cNvGrpSpPr/>
            <p:nvPr/>
          </p:nvGrpSpPr>
          <p:grpSpPr>
            <a:xfrm>
              <a:off x="695368" y="3811490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圆角矩形 52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圆角矩形 53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椭圆 61"/>
            <p:cNvSpPr/>
            <p:nvPr/>
          </p:nvSpPr>
          <p:spPr>
            <a:xfrm>
              <a:off x="825405" y="3951961"/>
              <a:ext cx="279463" cy="27946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73927" y="3285519"/>
            <a:ext cx="1721136" cy="548848"/>
            <a:chOff x="2173927" y="3285519"/>
            <a:chExt cx="1721136" cy="548848"/>
          </a:xfrm>
        </p:grpSpPr>
        <p:grpSp>
          <p:nvGrpSpPr>
            <p:cNvPr id="49" name="组合 48"/>
            <p:cNvGrpSpPr/>
            <p:nvPr/>
          </p:nvGrpSpPr>
          <p:grpSpPr>
            <a:xfrm>
              <a:off x="2173927" y="3285519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圆角矩形 49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3" name="椭圆 62"/>
            <p:cNvSpPr/>
            <p:nvPr/>
          </p:nvSpPr>
          <p:spPr>
            <a:xfrm>
              <a:off x="2307128" y="3420211"/>
              <a:ext cx="279463" cy="27946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85227" y="2759547"/>
            <a:ext cx="1721136" cy="548848"/>
            <a:chOff x="3685227" y="2759547"/>
            <a:chExt cx="1721136" cy="548848"/>
          </a:xfrm>
        </p:grpSpPr>
        <p:grpSp>
          <p:nvGrpSpPr>
            <p:cNvPr id="46" name="组合 45"/>
            <p:cNvGrpSpPr/>
            <p:nvPr/>
          </p:nvGrpSpPr>
          <p:grpSpPr>
            <a:xfrm>
              <a:off x="3685227" y="2759547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圆角矩形 46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圆角矩形 47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椭圆 63"/>
            <p:cNvSpPr/>
            <p:nvPr/>
          </p:nvSpPr>
          <p:spPr>
            <a:xfrm>
              <a:off x="3829063" y="2894239"/>
              <a:ext cx="279463" cy="27946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204626" y="2233575"/>
            <a:ext cx="1721136" cy="548848"/>
            <a:chOff x="5204626" y="2233575"/>
            <a:chExt cx="1721136" cy="548848"/>
          </a:xfrm>
        </p:grpSpPr>
        <p:grpSp>
          <p:nvGrpSpPr>
            <p:cNvPr id="43" name="组合 42"/>
            <p:cNvGrpSpPr/>
            <p:nvPr/>
          </p:nvGrpSpPr>
          <p:grpSpPr>
            <a:xfrm>
              <a:off x="5204626" y="2233575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圆角矩形 43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5" name="椭圆 64"/>
            <p:cNvSpPr/>
            <p:nvPr/>
          </p:nvSpPr>
          <p:spPr>
            <a:xfrm>
              <a:off x="5384889" y="2368267"/>
              <a:ext cx="279463" cy="27946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723643" y="1707603"/>
            <a:ext cx="1721136" cy="548848"/>
            <a:chOff x="6723643" y="1707603"/>
            <a:chExt cx="1721136" cy="548848"/>
          </a:xfrm>
        </p:grpSpPr>
        <p:grpSp>
          <p:nvGrpSpPr>
            <p:cNvPr id="55" name="组合 54"/>
            <p:cNvGrpSpPr/>
            <p:nvPr/>
          </p:nvGrpSpPr>
          <p:grpSpPr>
            <a:xfrm>
              <a:off x="6723643" y="1707603"/>
              <a:ext cx="1721136" cy="548848"/>
              <a:chOff x="4304043" y="1286668"/>
              <a:chExt cx="3837944" cy="2757793"/>
            </a:xfrm>
            <a:effectLst>
              <a:outerShdw blurRad="381000" dist="2540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圆角矩形 55"/>
              <p:cNvSpPr/>
              <p:nvPr/>
            </p:nvSpPr>
            <p:spPr>
              <a:xfrm>
                <a:off x="4304043" y="1286668"/>
                <a:ext cx="3837944" cy="2757793"/>
              </a:xfrm>
              <a:prstGeom prst="roundRect">
                <a:avLst/>
              </a:prstGeom>
              <a:gradFill>
                <a:gsLst>
                  <a:gs pos="62000">
                    <a:schemeClr val="bg1">
                      <a:lumMod val="9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圆角矩形 56"/>
              <p:cNvSpPr/>
              <p:nvPr/>
            </p:nvSpPr>
            <p:spPr>
              <a:xfrm>
                <a:off x="4351930" y="1373339"/>
                <a:ext cx="3742172" cy="2584451"/>
              </a:xfrm>
              <a:prstGeom prst="roundRect">
                <a:avLst/>
              </a:prstGeom>
              <a:gradFill>
                <a:gsLst>
                  <a:gs pos="42000">
                    <a:srgbClr val="F0F0F0"/>
                  </a:gs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6" name="椭圆 65"/>
            <p:cNvSpPr/>
            <p:nvPr/>
          </p:nvSpPr>
          <p:spPr>
            <a:xfrm>
              <a:off x="6904288" y="1842295"/>
              <a:ext cx="279463" cy="27946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88900" dist="63500" dir="8100000" algn="tr" rotWithShape="0">
                <a:prstClr val="black">
                  <a:alpha val="5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04868" y="3943670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表达与沟通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630574" y="3390665"/>
            <a:ext cx="100540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做事主动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108526" y="2890094"/>
            <a:ext cx="1313180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敬业的品质 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77074" y="2355632"/>
            <a:ext cx="1210588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宽容与合作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217402" y="1827822"/>
            <a:ext cx="1005403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全局观念</a:t>
            </a:r>
          </a:p>
        </p:txBody>
      </p:sp>
      <p:grpSp>
        <p:nvGrpSpPr>
          <p:cNvPr id="72" name="组合 71"/>
          <p:cNvGrpSpPr/>
          <p:nvPr/>
        </p:nvGrpSpPr>
        <p:grpSpPr>
          <a:xfrm>
            <a:off x="669337" y="1645497"/>
            <a:ext cx="435531" cy="43553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7794388" y="4243976"/>
            <a:ext cx="500908" cy="50090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8423305" y="3522698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2" name="组合 81"/>
          <p:cNvGrpSpPr/>
          <p:nvPr/>
        </p:nvGrpSpPr>
        <p:grpSpPr>
          <a:xfrm>
            <a:off x="1397585" y="203803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8" name="同心圆 9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7183751" y="456335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4" name="同心圆 10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7316009" y="38972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9" name="椭圆 108"/>
          <p:cNvSpPr/>
          <p:nvPr/>
        </p:nvSpPr>
        <p:spPr>
          <a:xfrm>
            <a:off x="1572773" y="1714183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椭圆 109"/>
          <p:cNvSpPr/>
          <p:nvPr/>
        </p:nvSpPr>
        <p:spPr>
          <a:xfrm>
            <a:off x="767327" y="2356561"/>
            <a:ext cx="137389" cy="13738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1" name="组合 110"/>
          <p:cNvGrpSpPr/>
          <p:nvPr/>
        </p:nvGrpSpPr>
        <p:grpSpPr>
          <a:xfrm>
            <a:off x="8411685" y="3951960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4" name="椭圆 113"/>
          <p:cNvSpPr/>
          <p:nvPr/>
        </p:nvSpPr>
        <p:spPr>
          <a:xfrm>
            <a:off x="6629511" y="4508355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5" name="椭圆 114"/>
          <p:cNvSpPr/>
          <p:nvPr/>
        </p:nvSpPr>
        <p:spPr>
          <a:xfrm>
            <a:off x="1104868" y="2696479"/>
            <a:ext cx="137389" cy="13738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2318171" y="212175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1" name="椭圆 120"/>
          <p:cNvSpPr/>
          <p:nvPr/>
        </p:nvSpPr>
        <p:spPr>
          <a:xfrm>
            <a:off x="8585278" y="4784918"/>
            <a:ext cx="137389" cy="13738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6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 p14:presetBounceEnd="44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 p14:presetBounceEnd="44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 p14:presetBounceEnd="44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8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2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7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4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5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8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0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3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9" dur="2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37" grpId="0"/>
          <p:bldP spid="38" grpId="0"/>
          <p:bldP spid="39" grpId="0"/>
          <p:bldP spid="40" grpId="0"/>
          <p:bldP spid="41" grpId="0"/>
          <p:bldP spid="42" grpId="0"/>
          <p:bldP spid="80" grpId="0" animBg="1"/>
          <p:bldP spid="81" grpId="0" animBg="1"/>
          <p:bldP spid="109" grpId="0" animBg="1"/>
          <p:bldP spid="110" grpId="0" animBg="1"/>
          <p:bldP spid="114" grpId="0" animBg="1"/>
          <p:bldP spid="115" grpId="0" animBg="1"/>
          <p:bldP spid="121" grpId="0" animBg="1"/>
          <p:bldP spid="67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专业技能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SKILL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636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永远要对你的工作保持热爱和熟悉，不然你会错过很多机会的。比尔。盖茨的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10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大优秀员工准则中的第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5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条是：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具有远见卓识，并提高专业知识和技能。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1.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对周围的事物要有高度的洞察力。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2.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吃老本是最可怕的 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3.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不断学习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提高自己的工作能力。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4.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掌握新知识新技能，以适应未来的工作 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5.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做勇于创新的新型员工。可见无论你现在从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事什么职业，专业知识是你成为一个职业化人士的基本条件。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797708" y="4080830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技能的消化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14622" y="4072476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技能的存储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014622" y="2723140"/>
            <a:ext cx="121058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技能的使用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659209" y="2719010"/>
            <a:ext cx="141577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专业技能培训</a:t>
            </a:r>
          </a:p>
        </p:txBody>
      </p:sp>
      <p:sp>
        <p:nvSpPr>
          <p:cNvPr id="95" name="椭圆 34"/>
          <p:cNvSpPr/>
          <p:nvPr/>
        </p:nvSpPr>
        <p:spPr>
          <a:xfrm rot="10800000">
            <a:off x="3288725" y="2230676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 rot="5400000">
            <a:off x="3492928" y="3457744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0" name="椭圆 34"/>
          <p:cNvSpPr/>
          <p:nvPr/>
        </p:nvSpPr>
        <p:spPr>
          <a:xfrm>
            <a:off x="4720609" y="3292349"/>
            <a:ext cx="1077642" cy="1385911"/>
          </a:xfrm>
          <a:custGeom>
            <a:avLst/>
            <a:gdLst/>
            <a:ahLst/>
            <a:cxnLst/>
            <a:rect l="l" t="t" r="r" b="b"/>
            <a:pathLst>
              <a:path w="1118836" h="1438889">
                <a:moveTo>
                  <a:pt x="548270" y="0"/>
                </a:moveTo>
                <a:lnTo>
                  <a:pt x="721662" y="346785"/>
                </a:lnTo>
                <a:cubicBezTo>
                  <a:pt x="951885" y="413972"/>
                  <a:pt x="1118836" y="627225"/>
                  <a:pt x="1118836" y="879471"/>
                </a:cubicBezTo>
                <a:cubicBezTo>
                  <a:pt x="1118836" y="1188429"/>
                  <a:pt x="868376" y="1438889"/>
                  <a:pt x="559418" y="1438889"/>
                </a:cubicBezTo>
                <a:cubicBezTo>
                  <a:pt x="250460" y="1438889"/>
                  <a:pt x="0" y="1188429"/>
                  <a:pt x="0" y="879471"/>
                </a:cubicBezTo>
                <a:cubicBezTo>
                  <a:pt x="0" y="636984"/>
                  <a:pt x="154283" y="430531"/>
                  <a:pt x="370781" y="3549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7" name="组合 116"/>
          <p:cNvGrpSpPr/>
          <p:nvPr/>
        </p:nvGrpSpPr>
        <p:grpSpPr>
          <a:xfrm rot="16200000">
            <a:off x="4525211" y="2033732"/>
            <a:ext cx="1061672" cy="1379360"/>
            <a:chOff x="4020870" y="2194485"/>
            <a:chExt cx="1102258" cy="143209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等腰三角形 43"/>
            <p:cNvSpPr/>
            <p:nvPr/>
          </p:nvSpPr>
          <p:spPr>
            <a:xfrm>
              <a:off x="4020870" y="2194485"/>
              <a:ext cx="1102258" cy="1432090"/>
            </a:xfrm>
            <a:custGeom>
              <a:avLst/>
              <a:gdLst/>
              <a:ahLst/>
              <a:cxnLst/>
              <a:rect l="l" t="t" r="r" b="b"/>
              <a:pathLst>
                <a:path w="1102258" h="1432090">
                  <a:moveTo>
                    <a:pt x="761620" y="431870"/>
                  </a:moveTo>
                  <a:lnTo>
                    <a:pt x="856659" y="621949"/>
                  </a:lnTo>
                  <a:lnTo>
                    <a:pt x="234710" y="621949"/>
                  </a:lnTo>
                  <a:lnTo>
                    <a:pt x="325695" y="439980"/>
                  </a:lnTo>
                  <a:cubicBezTo>
                    <a:pt x="163858" y="520416"/>
                    <a:pt x="53779" y="687834"/>
                    <a:pt x="53779" y="880961"/>
                  </a:cubicBezTo>
                  <a:cubicBezTo>
                    <a:pt x="53779" y="1155639"/>
                    <a:pt x="276450" y="1378310"/>
                    <a:pt x="551128" y="1378310"/>
                  </a:cubicBezTo>
                  <a:cubicBezTo>
                    <a:pt x="825806" y="1378310"/>
                    <a:pt x="1048477" y="1155639"/>
                    <a:pt x="1048477" y="880961"/>
                  </a:cubicBezTo>
                  <a:cubicBezTo>
                    <a:pt x="1048477" y="681767"/>
                    <a:pt x="931374" y="509923"/>
                    <a:pt x="761620" y="431870"/>
                  </a:cubicBezTo>
                  <a:close/>
                  <a:moveTo>
                    <a:pt x="545685" y="0"/>
                  </a:moveTo>
                  <a:lnTo>
                    <a:pt x="726120" y="360871"/>
                  </a:lnTo>
                  <a:cubicBezTo>
                    <a:pt x="945108" y="431845"/>
                    <a:pt x="1102258" y="638051"/>
                    <a:pt x="1102258" y="880961"/>
                  </a:cubicBezTo>
                  <a:cubicBezTo>
                    <a:pt x="1102258" y="1185341"/>
                    <a:pt x="855509" y="1432090"/>
                    <a:pt x="551129" y="1432090"/>
                  </a:cubicBezTo>
                  <a:cubicBezTo>
                    <a:pt x="246749" y="1432090"/>
                    <a:pt x="0" y="1185341"/>
                    <a:pt x="0" y="880961"/>
                  </a:cubicBezTo>
                  <a:cubicBezTo>
                    <a:pt x="0" y="642821"/>
                    <a:pt x="151038" y="439958"/>
                    <a:pt x="363249" y="364872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4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等腰三角形 42"/>
            <p:cNvSpPr/>
            <p:nvPr/>
          </p:nvSpPr>
          <p:spPr>
            <a:xfrm>
              <a:off x="4044928" y="2251925"/>
              <a:ext cx="1054142" cy="1350592"/>
            </a:xfrm>
            <a:custGeom>
              <a:avLst/>
              <a:gdLst/>
              <a:ahLst/>
              <a:cxnLst/>
              <a:rect l="l" t="t" r="r" b="b"/>
              <a:pathLst>
                <a:path w="1054142" h="1350592">
                  <a:moveTo>
                    <a:pt x="521627" y="0"/>
                  </a:moveTo>
                  <a:lnTo>
                    <a:pt x="682907" y="322559"/>
                  </a:lnTo>
                  <a:cubicBezTo>
                    <a:pt x="898294" y="386795"/>
                    <a:pt x="1054142" y="586958"/>
                    <a:pt x="1054142" y="823521"/>
                  </a:cubicBezTo>
                  <a:cubicBezTo>
                    <a:pt x="1054142" y="1114614"/>
                    <a:pt x="818164" y="1350592"/>
                    <a:pt x="527071" y="1350592"/>
                  </a:cubicBezTo>
                  <a:cubicBezTo>
                    <a:pt x="235978" y="1350592"/>
                    <a:pt x="0" y="1114614"/>
                    <a:pt x="0" y="823521"/>
                  </a:cubicBezTo>
                  <a:cubicBezTo>
                    <a:pt x="0" y="591722"/>
                    <a:pt x="149634" y="394871"/>
                    <a:pt x="358347" y="32656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43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8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2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68" grpId="0"/>
          <p:bldP spid="69" grpId="0"/>
          <p:bldP spid="70" grpId="0"/>
          <p:bldP spid="71" grpId="0"/>
          <p:bldP spid="95" grpId="0" animBg="1"/>
          <p:bldP spid="100" grpId="0" animBg="1"/>
          <p:bldP spid="21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协调技能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59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COORDINATION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2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重视上下之间的沟通，做到上情下达，使所属员工了解公司的决策；做到下情上达，使决策领导了解战略计划的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执行情况和员工的真实想法，还要重视横向沟通，注意部门之间的沟通协调，从而最大限度地解决信息的不对称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化解员工之间，部门之间的矛盾与不和谐。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162957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72690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7" name="同心圆 2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382423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0" name="同心圆 2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992157" y="2047336"/>
            <a:ext cx="2011893" cy="20118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3" name="同心圆 3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426867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自觉加强学习</a:t>
            </a:r>
            <a:endParaRPr lang="en-US" altLang="zh-CN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提高政治素养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3094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丰富知识储备</a:t>
            </a:r>
            <a:endParaRPr lang="en-US" altLang="zh-CN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提高业务素养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28221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注重方式技巧</a:t>
            </a:r>
            <a:endParaRPr lang="en-US" altLang="zh-CN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提高协调质量</a:t>
            </a:r>
            <a:endParaRPr lang="en-US" altLang="zh-CN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5247" y="282977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自觉磨炼心智</a:t>
            </a:r>
            <a:endParaRPr lang="en-US" altLang="zh-CN" sz="1400" dirty="0">
              <a:solidFill>
                <a:srgbClr val="C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  <a:p>
            <a:r>
              <a:rPr lang="zh-CN" altLang="en-US" sz="14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提高心理素养</a:t>
            </a:r>
          </a:p>
        </p:txBody>
      </p:sp>
      <p:sp>
        <p:nvSpPr>
          <p:cNvPr id="39" name="椭圆 38"/>
          <p:cNvSpPr/>
          <p:nvPr/>
        </p:nvSpPr>
        <p:spPr>
          <a:xfrm>
            <a:off x="4575050" y="3700015"/>
            <a:ext cx="500908" cy="50090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5717380" y="3924326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2552263" y="3924685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2255929" y="4043024"/>
            <a:ext cx="137389" cy="13738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6175518" y="3929345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3062244" y="3921840"/>
            <a:ext cx="137389" cy="13738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6553278" y="4053247"/>
            <a:ext cx="137389" cy="13738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3850333" y="3956451"/>
            <a:ext cx="250454" cy="25045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6726981" y="3923044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151556" y="3931099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7359742" y="3980235"/>
            <a:ext cx="137389" cy="13738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900741" y="3740541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2070359" y="4053531"/>
            <a:ext cx="137389" cy="13738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4506355" y="3776638"/>
            <a:ext cx="137389" cy="13738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206031" y="3868485"/>
            <a:ext cx="322151" cy="32215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5075958" y="3921222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206867" y="3924555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921657" y="4055787"/>
            <a:ext cx="137389" cy="13738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2772349" y="3741284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690644" y="3977618"/>
            <a:ext cx="137389" cy="13738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6193490" y="3783833"/>
            <a:ext cx="137389" cy="13738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7730460" y="3915261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 p14:presetBounceEnd="40000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40000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5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2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5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6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7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8" presetID="53" presetClass="entr" presetSubtype="16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0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2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7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6" dur="2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5" grpId="0"/>
          <p:bldP spid="36" grpId="0"/>
          <p:bldP spid="37" grpId="0"/>
          <p:bldP spid="38" grpId="0"/>
          <p:bldP spid="39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1" grpId="0" animBg="1"/>
          <p:bldP spid="52" grpId="0" animBg="1"/>
          <p:bldP spid="55" grpId="0" animBg="1"/>
          <p:bldP spid="56" grpId="0" animBg="1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53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8"/>
          <p:cNvSpPr/>
          <p:nvPr/>
        </p:nvSpPr>
        <p:spPr>
          <a:xfrm>
            <a:off x="1651000" y="2133588"/>
            <a:ext cx="5689600" cy="1079512"/>
          </a:xfrm>
          <a:custGeom>
            <a:avLst/>
            <a:gdLst>
              <a:gd name="connsiteX0" fmla="*/ 0 w 5689600"/>
              <a:gd name="connsiteY0" fmla="*/ 1079512 h 1079512"/>
              <a:gd name="connsiteX1" fmla="*/ 1917700 w 5689600"/>
              <a:gd name="connsiteY1" fmla="*/ 12 h 1079512"/>
              <a:gd name="connsiteX2" fmla="*/ 3810000 w 5689600"/>
              <a:gd name="connsiteY2" fmla="*/ 1054112 h 1079512"/>
              <a:gd name="connsiteX3" fmla="*/ 5689600 w 5689600"/>
              <a:gd name="connsiteY3" fmla="*/ 12712 h 107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9600" h="1079512">
                <a:moveTo>
                  <a:pt x="0" y="1079512"/>
                </a:moveTo>
                <a:cubicBezTo>
                  <a:pt x="641350" y="541878"/>
                  <a:pt x="1282700" y="4245"/>
                  <a:pt x="1917700" y="12"/>
                </a:cubicBezTo>
                <a:cubicBezTo>
                  <a:pt x="2552700" y="-4221"/>
                  <a:pt x="3181350" y="1051995"/>
                  <a:pt x="3810000" y="1054112"/>
                </a:cubicBezTo>
                <a:cubicBezTo>
                  <a:pt x="4438650" y="1056229"/>
                  <a:pt x="5372100" y="158762"/>
                  <a:pt x="5689600" y="12712"/>
                </a:cubicBezTo>
              </a:path>
            </a:pathLst>
          </a:cu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TextBox 6"/>
          <p:cNvSpPr txBox="1">
            <a:spLocks noChangeArrowheads="1"/>
          </p:cNvSpPr>
          <p:nvPr/>
        </p:nvSpPr>
        <p:spPr bwMode="auto">
          <a:xfrm>
            <a:off x="1240835" y="177691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关于我</a:t>
            </a:r>
            <a:endParaRPr lang="zh-CN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5" name="TextBox 6"/>
          <p:cNvSpPr txBox="1">
            <a:spLocks noChangeArrowheads="1"/>
          </p:cNvSpPr>
          <p:nvPr/>
        </p:nvSpPr>
        <p:spPr bwMode="auto">
          <a:xfrm>
            <a:off x="3024648" y="317633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岗位认知</a:t>
            </a:r>
            <a:endParaRPr lang="zh-CN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6" name="TextBox 6"/>
          <p:cNvSpPr txBox="1">
            <a:spLocks noChangeArrowheads="1"/>
          </p:cNvSpPr>
          <p:nvPr/>
        </p:nvSpPr>
        <p:spPr bwMode="auto">
          <a:xfrm>
            <a:off x="4900887" y="1764256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胜任能力</a:t>
            </a:r>
            <a:endParaRPr lang="zh-CN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07" name="TextBox 6"/>
          <p:cNvSpPr txBox="1">
            <a:spLocks noChangeArrowheads="1"/>
          </p:cNvSpPr>
          <p:nvPr/>
        </p:nvSpPr>
        <p:spPr bwMode="auto">
          <a:xfrm>
            <a:off x="6816048" y="3119204"/>
            <a:ext cx="14216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r>
              <a:rPr lang="zh-CN" altLang="en-US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目标规划</a:t>
            </a:r>
            <a:endParaRPr lang="zh-CN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211807" y="2080259"/>
            <a:ext cx="926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ABOUT ME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33835" y="3488536"/>
            <a:ext cx="1301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POST COGNTIVE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857345" y="2080259"/>
            <a:ext cx="1143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COMPETENCE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751669" y="3432030"/>
            <a:ext cx="1289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PROGRAMMING</a:t>
            </a:r>
            <a:endParaRPr lang="zh-CN" altLang="en-US" sz="12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主目录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160085" y="267886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CONTENTS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026111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/>
          <p:cNvGrpSpPr/>
          <p:nvPr/>
        </p:nvGrpSpPr>
        <p:grpSpPr>
          <a:xfrm>
            <a:off x="1008115" y="2542722"/>
            <a:ext cx="1360493" cy="1360493"/>
            <a:chOff x="1008115" y="2542722"/>
            <a:chExt cx="1360493" cy="1360493"/>
          </a:xfrm>
        </p:grpSpPr>
        <p:grpSp>
          <p:nvGrpSpPr>
            <p:cNvPr id="86" name="组合 85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7" name="同心圆 8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椭圆 87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1357180" y="279603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00B0F0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rgbClr val="00B0F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70261" y="2542722"/>
            <a:ext cx="1360493" cy="1360493"/>
            <a:chOff x="4770261" y="2542722"/>
            <a:chExt cx="1360493" cy="1360493"/>
          </a:xfrm>
        </p:grpSpPr>
        <p:grpSp>
          <p:nvGrpSpPr>
            <p:cNvPr id="89" name="组合 88"/>
            <p:cNvGrpSpPr/>
            <p:nvPr/>
          </p:nvGrpSpPr>
          <p:grpSpPr>
            <a:xfrm>
              <a:off x="4770261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0" name="同心圆 8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椭圆 9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5119326" y="2780033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00B0F0"/>
                  </a:solidFill>
                  <a:latin typeface="Watford DB" pitchFamily="2" charset="0"/>
                  <a:ea typeface="造字工房劲黑（非商用）常规体" pitchFamily="50" charset="-122"/>
                </a:rPr>
                <a:t>3</a:t>
              </a:r>
              <a:endParaRPr lang="zh-CN" altLang="en-US" sz="4800" dirty="0">
                <a:solidFill>
                  <a:srgbClr val="00B0F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889188" y="1494971"/>
            <a:ext cx="1360493" cy="1360493"/>
            <a:chOff x="2889188" y="1494971"/>
            <a:chExt cx="1360493" cy="1360493"/>
          </a:xfrm>
        </p:grpSpPr>
        <p:grpSp>
          <p:nvGrpSpPr>
            <p:cNvPr id="80" name="组合 79"/>
            <p:cNvGrpSpPr/>
            <p:nvPr/>
          </p:nvGrpSpPr>
          <p:grpSpPr>
            <a:xfrm>
              <a:off x="2889188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3238253" y="1729519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00B0F0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solidFill>
                  <a:srgbClr val="00B0F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651335" y="1494971"/>
            <a:ext cx="1360493" cy="1360493"/>
            <a:chOff x="6651335" y="1494971"/>
            <a:chExt cx="1360493" cy="1360493"/>
          </a:xfrm>
        </p:grpSpPr>
        <p:grpSp>
          <p:nvGrpSpPr>
            <p:cNvPr id="83" name="组合 82"/>
            <p:cNvGrpSpPr/>
            <p:nvPr/>
          </p:nvGrpSpPr>
          <p:grpSpPr>
            <a:xfrm>
              <a:off x="6651335" y="1494971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4" name="同心圆 8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椭圆 8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1" name="TextBox 110"/>
            <p:cNvSpPr txBox="1"/>
            <p:nvPr/>
          </p:nvSpPr>
          <p:spPr>
            <a:xfrm>
              <a:off x="6958619" y="1702647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rgbClr val="00B0F0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solidFill>
                  <a:srgbClr val="00B0F0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4" grpId="0"/>
      <p:bldP spid="105" grpId="0"/>
      <p:bldP spid="106" grpId="0"/>
      <p:bldP spid="107" grpId="0"/>
      <p:bldP spid="112" grpId="0"/>
      <p:bldP spid="113" grpId="0"/>
      <p:bldP spid="114" grpId="0"/>
      <p:bldP spid="115" grpId="0"/>
      <p:bldP spid="103" grpId="0" animBg="1"/>
      <p:bldP spid="94" grpId="0"/>
      <p:bldP spid="116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创新技能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433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LNNOVATION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9404" y="950663"/>
            <a:ext cx="772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技术和各种实践活动领域中不断提供具有经济价值、社会价值、生态价值的新思想、新理论、新方法和新发明的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能力。经济竞争的核心；当今社会的竞争，与其说是人才的竞争，不如说是人的创造力的竞争。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249770" y="209984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新理论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2207885" y="2565266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9" name="同心圆 7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148780" y="252949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2" name="同心圆 8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527497" y="2774185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2462156" y="252599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88" name="同心圆 8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2092110" y="2742121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1" name="同心圆 9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2" name="椭圆 9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814828" y="2769454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5" name="同心圆 9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椭圆 9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790044" y="3033205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610047" y="2544946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948151" y="255269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6" name="同心圆 7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椭圆 7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276032" y="2552159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3091242" y="300440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新方法</a:t>
            </a:r>
          </a:p>
        </p:txBody>
      </p:sp>
      <p:grpSp>
        <p:nvGrpSpPr>
          <p:cNvPr id="98" name="组合 97"/>
          <p:cNvGrpSpPr/>
          <p:nvPr/>
        </p:nvGrpSpPr>
        <p:grpSpPr>
          <a:xfrm>
            <a:off x="4049357" y="3469827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990252" y="343405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2" name="同心圆 10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368969" y="3678746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6" name="同心圆 10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4303628" y="343055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9" name="同心圆 10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椭圆 10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3656300" y="3674015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7" name="椭圆 1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3631516" y="3937766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9" name="同心圆 11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0" name="椭圆 11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3789623" y="345725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5" name="同心圆 1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6" name="椭圆 12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117504" y="3456720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4906466" y="207672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新思想</a:t>
            </a:r>
          </a:p>
        </p:txBody>
      </p:sp>
      <p:grpSp>
        <p:nvGrpSpPr>
          <p:cNvPr id="131" name="组合 130"/>
          <p:cNvGrpSpPr/>
          <p:nvPr/>
        </p:nvGrpSpPr>
        <p:grpSpPr>
          <a:xfrm>
            <a:off x="5864581" y="2542147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4805476" y="250637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35" name="同心圆 13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6" name="椭圆 13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6118852" y="250287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1" name="同心圆 14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2" name="椭圆 14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5748806" y="271900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44" name="同心圆 14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5369924" y="2797135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7" name="同心圆 14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5603841" y="280350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0" name="同心圆 14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5266743" y="2521827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3" name="同心圆 15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椭圆 15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5604847" y="2529579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56" name="同心圆 1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4932728" y="2529040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59" name="同心圆 1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6595566" y="3033205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新发明</a:t>
            </a:r>
          </a:p>
        </p:txBody>
      </p:sp>
      <p:grpSp>
        <p:nvGrpSpPr>
          <p:cNvPr id="165" name="组合 164"/>
          <p:cNvGrpSpPr/>
          <p:nvPr/>
        </p:nvGrpSpPr>
        <p:grpSpPr>
          <a:xfrm>
            <a:off x="6494576" y="346284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66" name="同心圆 1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7" name="椭圆 16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6873293" y="3707542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9" name="同心圆 16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0" name="椭圆 169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7807952" y="3459349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2" name="同心圆 17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3" name="椭圆 17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4" name="组合 173"/>
          <p:cNvGrpSpPr/>
          <p:nvPr/>
        </p:nvGrpSpPr>
        <p:grpSpPr>
          <a:xfrm>
            <a:off x="7437906" y="3675478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75" name="同心圆 17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6" name="椭圆 17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7" name="组合 176"/>
          <p:cNvGrpSpPr/>
          <p:nvPr/>
        </p:nvGrpSpPr>
        <p:grpSpPr>
          <a:xfrm>
            <a:off x="7160624" y="3702811"/>
            <a:ext cx="291782" cy="291782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8" name="同心圆 1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9" name="椭圆 1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6" name="组合 185"/>
          <p:cNvGrpSpPr/>
          <p:nvPr/>
        </p:nvGrpSpPr>
        <p:grpSpPr>
          <a:xfrm>
            <a:off x="7293947" y="3486055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7" name="同心圆 18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8" name="椭圆 18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6621828" y="3485516"/>
            <a:ext cx="387220" cy="387220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90" name="同心圆 18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1" name="椭圆 19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5194588" y="2847944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8" name="同心圆 1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3933582" y="364668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2" name="同心圆 11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451519" y="3449507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7553681" y="3498623"/>
            <a:ext cx="408377" cy="408377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63" name="同心圆 16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4" name="椭圆 16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0" name="组合 179"/>
          <p:cNvGrpSpPr/>
          <p:nvPr/>
        </p:nvGrpSpPr>
        <p:grpSpPr>
          <a:xfrm>
            <a:off x="7135840" y="3966562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81" name="同心圆 18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2" name="椭圆 18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6955843" y="3478303"/>
            <a:ext cx="350672" cy="35067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84" name="同心圆 18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5" name="椭圆 18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87" dur="500" spd="-100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89" dur="500" spd="-10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91" dur="500" spd="-100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93" dur="500" spd="-100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95" dur="500" spd="-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97" dur="500" spd="-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99" dur="500" spd="-100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01" dur="500" spd="-100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03" dur="500" spd="-100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05" dur="50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164" dur="5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166" dur="5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168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170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172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174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176" dur="500" spd="-100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178" dur="500" spd="-100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180" dur="500" spd="-100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182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241" dur="50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243" dur="500" spd="-100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245" dur="500" spd="-100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247" dur="500" spd="-100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249" dur="500" spd="-100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251" dur="500" spd="-100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253" dur="500" spd="-100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255" dur="500" spd="-100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257" dur="500" spd="-100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259" dur="500" spd="-1000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 p14:bounceEnd="36000">
                                          <p:cBhvr>
                                            <p:cTn id="318" dur="500" spd="-100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 p14:bounceEnd="36000">
                                          <p:cBhvr>
                                            <p:cTn id="320" dur="500" spd="-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 p14:bounceEnd="36000">
                                          <p:cBhvr>
                                            <p:cTn id="322" dur="500" spd="-100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 p14:bounceEnd="36000">
                                          <p:cBhvr>
                                            <p:cTn id="324" dur="500" spd="-100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 p14:bounceEnd="36000">
                                          <p:cBhvr>
                                            <p:cTn id="326" dur="500" spd="-100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 p14:bounceEnd="36000">
                                          <p:cBhvr>
                                            <p:cTn id="328" dur="500" spd="-100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 p14:bounceEnd="36000">
                                          <p:cBhvr>
                                            <p:cTn id="330" dur="500" spd="-100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 p14:bounceEnd="36000">
                                          <p:cBhvr>
                                            <p:cTn id="332" dur="500" spd="-100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 p14:bounceEnd="36000">
                                          <p:cBhvr>
                                            <p:cTn id="334" dur="500" spd="-100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 p14:presetBounceEnd="36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 p14:bounceEnd="36000">
                                          <p:cBhvr>
                                            <p:cTn id="336" dur="500" spd="-100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54" grpId="0"/>
          <p:bldP spid="97" grpId="0"/>
          <p:bldP spid="130" grpId="0"/>
          <p:bldP spid="161" grpId="0"/>
          <p:bldP spid="19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87" dur="500" spd="-100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89" dur="500" spd="-100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91" dur="500" spd="-100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93" dur="500" spd="-100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95" dur="500" spd="-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97" dur="500" spd="-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99" dur="500" spd="-1000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01" dur="500" spd="-1000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03" dur="500" spd="-100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05" dur="500" spd="-100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0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9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0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1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7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1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2" dur="500"/>
                                            <p:tgtEl>
                                              <p:spTgt spid="10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5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5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7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2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6" dur="5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7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164" dur="500" spd="-100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166" dur="500" spd="-1000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168" dur="500" spd="-1000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170" dur="500" spd="-1000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172" dur="500" spd="-100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174" dur="500" spd="-100000" fill="hold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176" dur="500" spd="-1000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178" dur="500" spd="-100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180" dur="500" spd="-100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182" dur="500" spd="-100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84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7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8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19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2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3" dur="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4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7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8" dur="5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9" dur="500"/>
                                            <p:tgtEl>
                                              <p:spTgt spid="1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2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3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4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7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8" dur="5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9" dur="5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2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3" dur="5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7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8" dur="5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9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2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3" dur="5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4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7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8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9" dur="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2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3" dur="5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4" dur="500"/>
                                            <p:tgtEl>
                                              <p:spTgt spid="1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241" dur="500" spd="-100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243" dur="500" spd="-100000" fill="hold"/>
                                            <p:tgtEl>
                                              <p:spTgt spid="1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245" dur="500" spd="-1000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247" dur="500" spd="-100000" fill="hold"/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4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249" dur="500" spd="-100000" fill="hold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0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251" dur="500" spd="-100000" fill="hold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2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253" dur="500" spd="-100000" fill="hold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4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255" dur="500" spd="-100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257" dur="500" spd="-100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259" dur="500" spd="-1000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0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6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3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4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6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9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1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4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5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6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9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0" dur="5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1" dur="500"/>
                                            <p:tgtEl>
                                              <p:spTgt spid="1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4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5" dur="5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6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9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0" dur="5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1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4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5" dur="5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6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9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0" dur="5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1" dur="500"/>
                                            <p:tgtEl>
                                              <p:spTgt spid="1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4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5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6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9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1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4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5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6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778E-7 -1.60494E-6 L 0.16788 0.62624 " pathEditMode="relative" rAng="0" ptsTypes="AA">
                                          <p:cBhvr>
                                            <p:cTn id="318" dur="500" spd="-1000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385" y="3129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38889E-6 -2.96296E-6 L -0.24583 0.48704 " pathEditMode="relative" rAng="0" ptsTypes="AA">
                                          <p:cBhvr>
                                            <p:cTn id="320" dur="500" spd="-1000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92" y="2435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3.20988E-6 L -0.13125 0.61296 " pathEditMode="relative" rAng="0" ptsTypes="AA">
                                          <p:cBhvr>
                                            <p:cTn id="322" dur="500" spd="-100000" fill="hold"/>
                                            <p:tgtEl>
                                              <p:spTgt spid="16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562" y="3064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4.32099E-6 L 0.27987 0.60648 " pathEditMode="relative" rAng="0" ptsTypes="AA">
                                          <p:cBhvr>
                                            <p:cTn id="324" dur="500" spd="-100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993" y="303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61111E-6 -9.87654E-7 L 0.08091 0.58364 " pathEditMode="relative" rAng="0" ptsTypes="AA">
                                          <p:cBhvr>
                                            <p:cTn id="326" dur="500" spd="-100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045" y="29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7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3.33333E-6 L 0.04619 0.57808 " pathEditMode="relative" rAng="0" ptsTypes="AA">
                                          <p:cBhvr>
                                            <p:cTn id="328" dur="500" spd="-100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309" y="288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9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1.11111E-6 L -0.05191 0.61512 " pathEditMode="relative" rAng="0" ptsTypes="AA">
                                          <p:cBhvr>
                                            <p:cTn id="330" dur="500" spd="-100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04" y="307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1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-3.7037E-6 L -0.1375 0.75 " pathEditMode="relative" rAng="0" ptsTypes="AA">
                                          <p:cBhvr>
                                            <p:cTn id="332" dur="500" spd="-1000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875" y="37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3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-4.07407E-6 L 0.07709 0.69074 " pathEditMode="relative" rAng="0" ptsTypes="AA">
                                          <p:cBhvr>
                                            <p:cTn id="334" dur="500" spd="-1000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54" y="3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11111E-6 -6.17284E-7 L -0.16389 0.69012 " pathEditMode="relative" rAng="0" ptsTypes="AA">
                                          <p:cBhvr>
                                            <p:cTn id="336" dur="500" spd="-1000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194" y="3450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7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3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0" dur="2000"/>
                                            <p:tgtEl>
                                              <p:spTgt spid="1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54" grpId="0"/>
          <p:bldP spid="97" grpId="0"/>
          <p:bldP spid="130" grpId="0"/>
          <p:bldP spid="161" grpId="0"/>
          <p:bldP spid="192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目标规划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PROGRAMMING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4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目标规划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594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PROGRAMMING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94125" y="950663"/>
            <a:ext cx="6955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目标规划是以线性规划为基础而发展起来的，但在运用中，由于要求不同，有不同于线性规划之处。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6709236" y="1850758"/>
            <a:ext cx="1200324" cy="1200324"/>
            <a:chOff x="6709236" y="1850758"/>
            <a:chExt cx="1200324" cy="1200324"/>
          </a:xfrm>
        </p:grpSpPr>
        <p:grpSp>
          <p:nvGrpSpPr>
            <p:cNvPr id="229" name="组合 228"/>
            <p:cNvGrpSpPr/>
            <p:nvPr/>
          </p:nvGrpSpPr>
          <p:grpSpPr>
            <a:xfrm>
              <a:off x="6709236" y="1850758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0" name="同心圆 22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椭圆 230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9" name="TextBox 198"/>
            <p:cNvSpPr txBox="1"/>
            <p:nvPr/>
          </p:nvSpPr>
          <p:spPr>
            <a:xfrm>
              <a:off x="6871656" y="234079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成果评估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25509" y="1836290"/>
            <a:ext cx="1200324" cy="1200324"/>
            <a:chOff x="1225509" y="1836290"/>
            <a:chExt cx="1200324" cy="1200324"/>
          </a:xfrm>
        </p:grpSpPr>
        <p:grpSp>
          <p:nvGrpSpPr>
            <p:cNvPr id="232" name="组合 231"/>
            <p:cNvGrpSpPr/>
            <p:nvPr/>
          </p:nvGrpSpPr>
          <p:grpSpPr>
            <a:xfrm>
              <a:off x="1225509" y="1836290"/>
              <a:ext cx="1200324" cy="120032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3" name="同心圆 23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椭圆 233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1358173" y="234079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重视成果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34214" y="2053320"/>
            <a:ext cx="1668414" cy="1668414"/>
            <a:chOff x="5234214" y="2053320"/>
            <a:chExt cx="1668414" cy="1668414"/>
          </a:xfrm>
        </p:grpSpPr>
        <p:grpSp>
          <p:nvGrpSpPr>
            <p:cNvPr id="226" name="组合 225"/>
            <p:cNvGrpSpPr/>
            <p:nvPr/>
          </p:nvGrpSpPr>
          <p:grpSpPr>
            <a:xfrm>
              <a:off x="5234214" y="2053320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7" name="同心圆 22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椭圆 227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9" name="TextBox 208"/>
            <p:cNvSpPr txBox="1"/>
            <p:nvPr/>
          </p:nvSpPr>
          <p:spPr>
            <a:xfrm>
              <a:off x="5452639" y="27376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目标体系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198327" y="2046571"/>
            <a:ext cx="1668414" cy="1668414"/>
            <a:chOff x="2198327" y="2046571"/>
            <a:chExt cx="1668414" cy="1668414"/>
          </a:xfrm>
        </p:grpSpPr>
        <p:grpSp>
          <p:nvGrpSpPr>
            <p:cNvPr id="223" name="组合 222"/>
            <p:cNvGrpSpPr/>
            <p:nvPr/>
          </p:nvGrpSpPr>
          <p:grpSpPr>
            <a:xfrm>
              <a:off x="2198327" y="2046571"/>
              <a:ext cx="1668414" cy="16684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24" name="同心圆 22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椭圆 224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4" name="TextBox 203"/>
            <p:cNvSpPr txBox="1"/>
            <p:nvPr/>
          </p:nvSpPr>
          <p:spPr>
            <a:xfrm>
              <a:off x="2409775" y="273761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目标锁链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81448" y="2338049"/>
            <a:ext cx="2181104" cy="2181104"/>
            <a:chOff x="3481448" y="2338049"/>
            <a:chExt cx="2181104" cy="2181104"/>
          </a:xfrm>
        </p:grpSpPr>
        <p:grpSp>
          <p:nvGrpSpPr>
            <p:cNvPr id="217" name="组合 216"/>
            <p:cNvGrpSpPr/>
            <p:nvPr/>
          </p:nvGrpSpPr>
          <p:grpSpPr>
            <a:xfrm>
              <a:off x="3481448" y="2338049"/>
              <a:ext cx="2181104" cy="21811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18" name="同心圆 2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椭圆 218"/>
              <p:cNvSpPr/>
              <p:nvPr/>
            </p:nvSpPr>
            <p:spPr>
              <a:xfrm>
                <a:off x="392112" y="760412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4" name="TextBox 213"/>
            <p:cNvSpPr txBox="1"/>
            <p:nvPr/>
          </p:nvSpPr>
          <p:spPr>
            <a:xfrm>
              <a:off x="3761520" y="3154998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rgbClr val="C00000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人的因素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18" presetClass="entr" presetSubtype="3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upRight)">
                                          <p:cBhvr>
                                            <p:cTn id="2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2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67" grpId="0"/>
          <p:bldP spid="34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完成步骤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62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STEP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094125" y="950663"/>
            <a:ext cx="69557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目标规划是以线性规划为基础而发展起来的，但在运用中，由于要求不同，有不同于线性规划之处。</a:t>
            </a:r>
          </a:p>
        </p:txBody>
      </p:sp>
      <p:cxnSp>
        <p:nvCxnSpPr>
          <p:cNvPr id="34" name="直接连接符 33"/>
          <p:cNvCxnSpPr/>
          <p:nvPr/>
        </p:nvCxnSpPr>
        <p:spPr>
          <a:xfrm flipV="1">
            <a:off x="2018852" y="3209594"/>
            <a:ext cx="1348932" cy="939553"/>
          </a:xfrm>
          <a:prstGeom prst="line">
            <a:avLst/>
          </a:prstGeom>
          <a:ln w="762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670209" y="4144387"/>
            <a:ext cx="1356197" cy="975617"/>
          </a:xfrm>
          <a:prstGeom prst="line">
            <a:avLst/>
          </a:prstGeom>
          <a:ln w="762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3367784" y="3209595"/>
            <a:ext cx="1816070" cy="638773"/>
          </a:xfrm>
          <a:prstGeom prst="line">
            <a:avLst/>
          </a:prstGeom>
          <a:ln w="762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5183854" y="2423427"/>
            <a:ext cx="1816825" cy="1424941"/>
          </a:xfrm>
          <a:prstGeom prst="line">
            <a:avLst/>
          </a:prstGeom>
          <a:ln w="76200"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/>
          <p:nvPr/>
        </p:nvGrpSpPr>
        <p:grpSpPr>
          <a:xfrm>
            <a:off x="1630362" y="3712910"/>
            <a:ext cx="827056" cy="827056"/>
            <a:chOff x="1566862" y="4055810"/>
            <a:chExt cx="827056" cy="827056"/>
          </a:xfrm>
        </p:grpSpPr>
        <p:grpSp>
          <p:nvGrpSpPr>
            <p:cNvPr id="45" name="组合 44"/>
            <p:cNvGrpSpPr/>
            <p:nvPr/>
          </p:nvGrpSpPr>
          <p:grpSpPr>
            <a:xfrm>
              <a:off x="1566862" y="4055810"/>
              <a:ext cx="827056" cy="82705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47" name="同心圆 4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431574" y="799874"/>
                <a:ext cx="3746952" cy="374695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1673186" y="4307380"/>
              <a:ext cx="56457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00B0F0"/>
                  </a:solidFill>
                  <a:latin typeface="ITC Avant Garde Pro Md" pitchFamily="50" charset="0"/>
                  <a:ea typeface="Gulim" panose="020B0600000101010101" pitchFamily="34" charset="-127"/>
                </a:rPr>
                <a:t>STE1</a:t>
              </a:r>
              <a:endParaRPr lang="zh-CN" altLang="en-US" dirty="0">
                <a:solidFill>
                  <a:srgbClr val="00B0F0"/>
                </a:solidFill>
                <a:latin typeface="ITC Avant Garde Pro Md" pitchFamily="50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45016" y="2754205"/>
            <a:ext cx="1016704" cy="1016704"/>
            <a:chOff x="2781516" y="3097105"/>
            <a:chExt cx="1016704" cy="1016704"/>
          </a:xfrm>
          <a:effectLst/>
        </p:grpSpPr>
        <p:grpSp>
          <p:nvGrpSpPr>
            <p:cNvPr id="50" name="组合 49"/>
            <p:cNvGrpSpPr/>
            <p:nvPr/>
          </p:nvGrpSpPr>
          <p:grpSpPr>
            <a:xfrm>
              <a:off x="2781516" y="3097105"/>
              <a:ext cx="1016704" cy="1016704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2" name="同心圆 5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392113" y="760413"/>
                <a:ext cx="3825875" cy="38258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2906579" y="3395981"/>
              <a:ext cx="69121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00B0F0"/>
                  </a:solidFill>
                  <a:latin typeface="ITC Avant Garde Pro Md" pitchFamily="50" charset="0"/>
                  <a:ea typeface="Gulim" panose="020B0600000101010101" pitchFamily="34" charset="-127"/>
                </a:rPr>
                <a:t>STE2</a:t>
              </a:r>
              <a:endParaRPr lang="zh-CN" altLang="en-US" sz="2400" dirty="0">
                <a:solidFill>
                  <a:srgbClr val="00B0F0"/>
                </a:solidFill>
                <a:latin typeface="ITC Avant Garde Pro Md" pitchFamily="50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528048" y="3168281"/>
            <a:ext cx="1303621" cy="1303621"/>
            <a:chOff x="4464548" y="3511181"/>
            <a:chExt cx="1303621" cy="1303621"/>
          </a:xfrm>
        </p:grpSpPr>
        <p:grpSp>
          <p:nvGrpSpPr>
            <p:cNvPr id="55" name="组合 54"/>
            <p:cNvGrpSpPr/>
            <p:nvPr/>
          </p:nvGrpSpPr>
          <p:grpSpPr>
            <a:xfrm>
              <a:off x="4464548" y="3511181"/>
              <a:ext cx="1303621" cy="1303621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404596" y="772896"/>
                <a:ext cx="3800908" cy="380090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650687" y="3884366"/>
              <a:ext cx="8595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00B0F0"/>
                  </a:solidFill>
                  <a:latin typeface="ITC Avant Garde Pro Md" pitchFamily="50" charset="0"/>
                  <a:ea typeface="Gulim" panose="020B0600000101010101" pitchFamily="34" charset="-127"/>
                </a:rPr>
                <a:t>STE3</a:t>
              </a:r>
              <a:endParaRPr lang="zh-CN" altLang="en-US" sz="3200" dirty="0">
                <a:solidFill>
                  <a:srgbClr val="00B0F0"/>
                </a:solidFill>
                <a:latin typeface="ITC Avant Garde Pro Md" pitchFamily="50" charset="0"/>
                <a:ea typeface="Gulim" panose="020B0600000101010101" pitchFamily="34" charset="-127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138622" y="1589996"/>
            <a:ext cx="1688526" cy="1688526"/>
            <a:chOff x="6075122" y="1932896"/>
            <a:chExt cx="1688526" cy="1688526"/>
          </a:xfrm>
        </p:grpSpPr>
        <p:grpSp>
          <p:nvGrpSpPr>
            <p:cNvPr id="60" name="组合 59"/>
            <p:cNvGrpSpPr/>
            <p:nvPr/>
          </p:nvGrpSpPr>
          <p:grpSpPr>
            <a:xfrm>
              <a:off x="6075122" y="1932896"/>
              <a:ext cx="1688526" cy="1688526"/>
              <a:chOff x="304800" y="673100"/>
              <a:chExt cx="4000500" cy="4000500"/>
            </a:xfrm>
            <a:effectLst>
              <a:outerShdw blurRad="584200" dist="5207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62" name="同心圆 61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411027" y="779327"/>
                <a:ext cx="3788049" cy="378804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6365722" y="2412384"/>
              <a:ext cx="102944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srgbClr val="00B0F0"/>
                  </a:solidFill>
                  <a:latin typeface="ITC Avant Garde Pro Md" pitchFamily="50" charset="0"/>
                  <a:ea typeface="Gulim" panose="020B0600000101010101" pitchFamily="34" charset="-127"/>
                </a:rPr>
                <a:t>STE4</a:t>
              </a:r>
              <a:endParaRPr lang="zh-CN" altLang="en-US" sz="4000" dirty="0">
                <a:solidFill>
                  <a:srgbClr val="00B0F0"/>
                </a:solidFill>
                <a:latin typeface="ITC Avant Garde Pro Md" pitchFamily="50" charset="0"/>
                <a:ea typeface="Gulim" panose="020B0600000101010101" pitchFamily="34" charset="-127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67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组合 32"/>
          <p:cNvGrpSpPr/>
          <p:nvPr/>
        </p:nvGrpSpPr>
        <p:grpSpPr>
          <a:xfrm>
            <a:off x="1747814" y="846409"/>
            <a:ext cx="1870428" cy="187042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8" name="同心圆 3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1021197" y="3291201"/>
            <a:ext cx="677676" cy="67767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1898898" y="507680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4870435" y="2666867"/>
            <a:ext cx="301060" cy="301060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3" name="同心圆 4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339712" y="131597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6" name="同心圆 6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2680939" y="3364863"/>
            <a:ext cx="219777" cy="219777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0" name="同心圆 6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32219" y="4349008"/>
            <a:ext cx="287919" cy="287919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73" name="同心圆 7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椭圆 74"/>
          <p:cNvSpPr/>
          <p:nvPr/>
        </p:nvSpPr>
        <p:spPr>
          <a:xfrm>
            <a:off x="4534785" y="1054817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4549298" y="4510926"/>
            <a:ext cx="137389" cy="13738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7" name="组合 76"/>
          <p:cNvGrpSpPr/>
          <p:nvPr/>
        </p:nvGrpSpPr>
        <p:grpSpPr>
          <a:xfrm>
            <a:off x="3568901" y="3123469"/>
            <a:ext cx="824609" cy="82460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8" name="同心圆 7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71562" y="1627928"/>
            <a:ext cx="166103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C00000"/>
                </a:solidFill>
                <a:latin typeface="Earth" panose="020B0500000000000000" pitchFamily="34" charset="0"/>
                <a:ea typeface="造字工房俊雅锐宋体验版常规体" pitchFamily="50" charset="-122"/>
              </a:rPr>
              <a:t>THANKS</a:t>
            </a:r>
            <a:endParaRPr lang="zh-CN" altLang="en-US" dirty="0">
              <a:solidFill>
                <a:srgbClr val="C00000"/>
              </a:solidFill>
              <a:latin typeface="Earth" panose="020B0500000000000000" pitchFamily="34" charset="0"/>
              <a:ea typeface="造字工房俊雅锐宋体验版常规体" pitchFamily="50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79091" y="3297397"/>
            <a:ext cx="254428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600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感谢收看</a:t>
            </a:r>
            <a:endParaRPr lang="en-US" altLang="zh-CN" sz="4600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  <a:p>
            <a:r>
              <a:rPr lang="zh-CN" altLang="en-US" sz="4600" dirty="0"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欢迎下载</a:t>
            </a:r>
            <a:endParaRPr lang="en-US" altLang="zh-CN" sz="4600" dirty="0">
              <a:latin typeface="张海山锐线体简" panose="02000000000000000000" pitchFamily="2" charset="-122"/>
              <a:ea typeface="张海山锐线体简" panose="02000000000000000000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4.72222E-6 -4.68026E-6 L 0.38872 0.84338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421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2.422E-6 L 0.39375 -0.33797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-1689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5.55556E-7 -1.46123E-6 L 0.20451 0.58418 " pathEditMode="relative" rAng="0" ptsTypes="AA">
                                      <p:cBhvr>
                                        <p:cTn id="31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2919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8699E-6 L -0.52465 -0.50942 " pathEditMode="relative" rAng="0" ptsTypes="AA">
                                      <p:cBhvr>
                                        <p:cTn id="40" dur="100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2548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22222E-6 1.18319E-6 L 0.21702 -0.37071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1853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5E-6 2.09762E-6 L -0.18855 -1.11369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570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4" presetClass="path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11111E-6 4.44444E-6 L 0.12309 0.575 " pathEditMode="relative" rAng="0" ptsTypes="AA">
                                      <p:cBhvr>
                                        <p:cTn id="67" dur="10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287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38889E-6 3.41057E-6 L -0.71736 -0.40563 " pathEditMode="relative" rAng="0" ptsTypes="AA">
                                      <p:cBhvr>
                                        <p:cTn id="76" dur="1000" spd="-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68" y="-20297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4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8.33333E-7 3.20988E-6 L 1.0349 -0.87346 " pathEditMode="relative" rAng="0" ptsTypes="AA">
                                      <p:cBhvr>
                                        <p:cTn id="85" dur="1000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736" y="-4367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05556E-6 3.44146E-6 L -0.64115 -0.94965 " pathEditMode="relative" rAng="0" ptsTypes="AA">
                                      <p:cBhvr>
                                        <p:cTn id="94" dur="1000" spd="-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66" y="-474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99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6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81" grpId="0"/>
      <p:bldP spid="81" grpId="1"/>
      <p:bldP spid="83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关于我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ABOUT ME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1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7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基本信息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5202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INFORMATION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Documents and Settings\Administrator\桌面\360截图201501222152583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97" y="1467546"/>
            <a:ext cx="2205355" cy="2774479"/>
          </a:xfrm>
          <a:prstGeom prst="rect">
            <a:avLst/>
          </a:prstGeom>
          <a:noFill/>
          <a:effectLst>
            <a:outerShdw blurRad="177800" dist="101600" dir="8100000" algn="tr" rotWithShape="0">
              <a:prstClr val="black">
                <a:alpha val="37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直接连接符 38"/>
          <p:cNvCxnSpPr/>
          <p:nvPr/>
        </p:nvCxnSpPr>
        <p:spPr>
          <a:xfrm flipH="1">
            <a:off x="4786837" y="1939924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4786837" y="2244878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4786837" y="2549832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4786837" y="2854786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4786837" y="3159741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4786837" y="3464695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4786837" y="3769649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4786837" y="4074604"/>
            <a:ext cx="326021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79809" y="1665386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姓名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658901" y="1663053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性别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82020" y="196816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年龄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664810" y="1960967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民族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66435" y="1665386"/>
            <a:ext cx="5790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XXX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236002" y="1663053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男</a:t>
            </a:r>
            <a:endParaRPr lang="en-US" altLang="zh-CN" sz="14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68646" y="196816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28</a:t>
            </a:r>
            <a:r>
              <a:rPr lang="zh-CN" altLang="en-US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岁</a:t>
            </a:r>
            <a:endParaRPr lang="en-US" altLang="zh-CN" sz="14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41911" y="1967317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汉</a:t>
            </a:r>
            <a:endParaRPr lang="en-US" altLang="zh-CN" sz="14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87798" y="2575999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籍贯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649574" y="2566460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学历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54531" y="2268711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身高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78493" y="2271118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体重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396869" y="2271118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70kg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234807" y="2275061"/>
            <a:ext cx="771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175cm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77599" y="2575999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上海市</a:t>
            </a:r>
            <a:endParaRPr lang="en-US" altLang="zh-CN" sz="14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229850" y="257923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研究生</a:t>
            </a:r>
            <a:endParaRPr lang="en-US" altLang="zh-CN" sz="14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40252" y="287326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政治面貌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778611" y="31915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联系方式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78611" y="2875914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婚姻状况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93552" y="2881447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未婚</a:t>
            </a:r>
            <a:endParaRPr lang="en-US" altLang="zh-CN" sz="14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536143" y="287155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党员</a:t>
            </a:r>
            <a:endParaRPr lang="en-US" altLang="zh-CN" sz="14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77677" y="3188977"/>
            <a:ext cx="1613535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138-8888-8888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78611" y="349003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电子邮箱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677677" y="3487427"/>
            <a:ext cx="191135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qingyuan@163.com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778611" y="3801183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现在住址</a:t>
            </a:r>
            <a:r>
              <a:rPr lang="en-US" altLang="zh-CN" sz="1400" dirty="0">
                <a:latin typeface="方正兰亭黑_GBK" panose="02000000000000000000" pitchFamily="2" charset="-122"/>
                <a:ea typeface="方正兰亭黑_GBK" panose="02000000000000000000" pitchFamily="2" charset="-122"/>
              </a:rPr>
              <a:t>: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77677" y="3798577"/>
            <a:ext cx="2230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北京市</a:t>
            </a:r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XX</a:t>
            </a:r>
            <a:r>
              <a:rPr lang="zh-CN" altLang="en-US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区</a:t>
            </a:r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XX</a:t>
            </a:r>
            <a:r>
              <a:rPr lang="zh-CN" altLang="en-US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路</a:t>
            </a:r>
            <a:r>
              <a:rPr lang="en-US" altLang="zh-CN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XX</a:t>
            </a:r>
            <a:r>
              <a:rPr lang="zh-CN" altLang="en-US" sz="14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家园</a:t>
            </a:r>
            <a:endParaRPr lang="en-US" altLang="zh-CN" sz="1400" dirty="0"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94" grpId="0"/>
      <p:bldP spid="11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个人履历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946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RESUME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组合 97"/>
          <p:cNvGrpSpPr/>
          <p:nvPr/>
        </p:nvGrpSpPr>
        <p:grpSpPr>
          <a:xfrm>
            <a:off x="5128485" y="1197868"/>
            <a:ext cx="630230" cy="630230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9" name="同心圆 9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100" name="椭圆 99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93" name="椭圆 92"/>
          <p:cNvSpPr/>
          <p:nvPr/>
        </p:nvSpPr>
        <p:spPr>
          <a:xfrm>
            <a:off x="5476941" y="1719263"/>
            <a:ext cx="699328" cy="69932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tx1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5407025" y="2421766"/>
            <a:ext cx="890519" cy="890519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6" name="同心圆 9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</p:grpSp>
      <p:sp>
        <p:nvSpPr>
          <p:cNvPr id="92" name="椭圆 91"/>
          <p:cNvSpPr/>
          <p:nvPr/>
        </p:nvSpPr>
        <p:spPr>
          <a:xfrm>
            <a:off x="4635500" y="2978887"/>
            <a:ext cx="986506" cy="986506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3" name="组合 82"/>
          <p:cNvGrpSpPr/>
          <p:nvPr/>
        </p:nvGrpSpPr>
        <p:grpSpPr>
          <a:xfrm>
            <a:off x="3275007" y="2762199"/>
            <a:ext cx="1360493" cy="136049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5" name="同心圆 8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0" name="椭圆 79"/>
          <p:cNvSpPr/>
          <p:nvPr/>
        </p:nvSpPr>
        <p:spPr>
          <a:xfrm>
            <a:off x="2540000" y="1285842"/>
            <a:ext cx="1603512" cy="1603512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" name="TextBox 142"/>
          <p:cNvSpPr txBox="1"/>
          <p:nvPr/>
        </p:nvSpPr>
        <p:spPr>
          <a:xfrm>
            <a:off x="6928961" y="1244382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就读于北京大学工商管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理专业，学士学位。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5829827" y="1336715"/>
            <a:ext cx="1042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1994-1998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332293" y="19309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就读于芝加哥大学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工商管理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MBA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271636" y="2023301"/>
            <a:ext cx="10390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1998-2000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507703" y="2651760"/>
            <a:ext cx="1563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</a:t>
            </a:r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厂副厂长，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入中国共产党。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6427583" y="2744093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2000-2006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866483" y="3430068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市机械工业局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副局长。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5790680" y="3516051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2006-2008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892927" y="3406170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市机械工业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  <a:p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厅副厅长。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89586" y="3498503"/>
            <a:ext cx="1034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2008-2013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285469" y="1929174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市副市长。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08446" y="1929174"/>
            <a:ext cx="865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2013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至今</a:t>
            </a:r>
            <a:endParaRPr lang="en-US" altLang="zh-CN" sz="12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cxnSp>
        <p:nvCxnSpPr>
          <p:cNvPr id="146" name="直接连接符 145"/>
          <p:cNvCxnSpPr/>
          <p:nvPr/>
        </p:nvCxnSpPr>
        <p:spPr>
          <a:xfrm flipV="1">
            <a:off x="6896230" y="1295188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V="1">
            <a:off x="7486164" y="271060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 flipV="1">
            <a:off x="7335617" y="1990772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 flipV="1">
            <a:off x="6841083" y="3474524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接连接符 149"/>
          <p:cNvCxnSpPr/>
          <p:nvPr/>
        </p:nvCxnSpPr>
        <p:spPr>
          <a:xfrm flipV="1">
            <a:off x="1846800" y="3473103"/>
            <a:ext cx="0" cy="36005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接连接符 150"/>
          <p:cNvCxnSpPr/>
          <p:nvPr/>
        </p:nvCxnSpPr>
        <p:spPr>
          <a:xfrm flipV="1">
            <a:off x="1274389" y="1945552"/>
            <a:ext cx="0" cy="22524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8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0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0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1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93" grpId="0" animBg="1"/>
          <p:bldP spid="92" grpId="0" animBg="1"/>
          <p:bldP spid="80" grpId="0" animBg="1"/>
          <p:bldP spid="143" grpId="0"/>
          <p:bldP spid="145" grpId="0"/>
          <p:bldP spid="137" grpId="0"/>
          <p:bldP spid="139" grpId="0"/>
          <p:bldP spid="131" grpId="0"/>
          <p:bldP spid="133" grpId="0"/>
          <p:bldP spid="125" grpId="0"/>
          <p:bldP spid="127" grpId="0"/>
          <p:bldP spid="119" grpId="0"/>
          <p:bldP spid="121" grpId="0"/>
          <p:bldP spid="112" grpId="0"/>
          <p:bldP spid="114" grpId="0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1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1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1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1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6" dur="500"/>
                                            <p:tgtEl>
                                              <p:spTgt spid="1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0" dur="500"/>
                                            <p:tgtEl>
                                              <p:spTgt spid="1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67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500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0" dur="500"/>
                                            <p:tgtEl>
                                              <p:spTgt spid="1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/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8" dur="5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8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8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1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/>
                                            <p:tgtEl>
                                              <p:spTgt spid="1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2" dur="500"/>
                                            <p:tgtEl>
                                              <p:spTgt spid="1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1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9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103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06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7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9" dur="500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0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1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500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1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8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9" dur="500" fill="hold"/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121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3" dur="500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4" dur="5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5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7" dur="500"/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8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500"/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32" dur="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3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1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6" dur="20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93" grpId="0" animBg="1"/>
          <p:bldP spid="92" grpId="0" animBg="1"/>
          <p:bldP spid="80" grpId="0" animBg="1"/>
          <p:bldP spid="143" grpId="0"/>
          <p:bldP spid="145" grpId="0"/>
          <p:bldP spid="137" grpId="0"/>
          <p:bldP spid="139" grpId="0"/>
          <p:bldP spid="131" grpId="0"/>
          <p:bldP spid="133" grpId="0"/>
          <p:bldP spid="125" grpId="0"/>
          <p:bldP spid="127" grpId="0"/>
          <p:bldP spid="119" grpId="0"/>
          <p:bldP spid="121" grpId="0"/>
          <p:bldP spid="112" grpId="0"/>
          <p:bldP spid="114" grpId="0"/>
          <p:bldP spid="38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荣誉奖项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660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HONOR AWARD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 flipV="1">
            <a:off x="2275766" y="1730252"/>
            <a:ext cx="4412986" cy="207554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 flipV="1">
            <a:off x="2275766" y="1758168"/>
            <a:ext cx="4412986" cy="207554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3837420" y="2062944"/>
            <a:ext cx="1382075" cy="1382075"/>
            <a:chOff x="3880962" y="2048430"/>
            <a:chExt cx="1382075" cy="1382075"/>
          </a:xfrm>
        </p:grpSpPr>
        <p:grpSp>
          <p:nvGrpSpPr>
            <p:cNvPr id="41" name="组合 40"/>
            <p:cNvGrpSpPr/>
            <p:nvPr/>
          </p:nvGrpSpPr>
          <p:grpSpPr>
            <a:xfrm>
              <a:off x="3880962" y="2048430"/>
              <a:ext cx="1382075" cy="1382075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2" y="760412"/>
                <a:ext cx="3825877" cy="382587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42" name="Picture 2" descr="F:\0PPT素材\b133188c5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5577" y="2443044"/>
              <a:ext cx="592845" cy="592845"/>
            </a:xfrm>
            <a:prstGeom prst="rect">
              <a:avLst/>
            </a:prstGeom>
            <a:solidFill>
              <a:srgbClr val="FFFFFF"/>
            </a:solidFill>
          </p:spPr>
        </p:pic>
      </p:grpSp>
      <p:grpSp>
        <p:nvGrpSpPr>
          <p:cNvPr id="3" name="组合 2"/>
          <p:cNvGrpSpPr/>
          <p:nvPr/>
        </p:nvGrpSpPr>
        <p:grpSpPr>
          <a:xfrm>
            <a:off x="1535522" y="1473647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535522" y="3549190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5944083" y="1456511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0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5944083" y="3566326"/>
            <a:ext cx="1721136" cy="774463"/>
            <a:chOff x="1591195" y="3531392"/>
            <a:chExt cx="1721136" cy="774463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5" name="圆角矩形 104"/>
            <p:cNvSpPr/>
            <p:nvPr/>
          </p:nvSpPr>
          <p:spPr>
            <a:xfrm>
              <a:off x="1591195" y="3531392"/>
              <a:ext cx="1721136" cy="774463"/>
            </a:xfrm>
            <a:custGeom>
              <a:avLst/>
              <a:gdLst/>
              <a:ahLst/>
              <a:cxnLst/>
              <a:rect l="l" t="t" r="r" b="b"/>
              <a:pathLst>
                <a:path w="1721136" h="774463">
                  <a:moveTo>
                    <a:pt x="136668" y="0"/>
                  </a:moveTo>
                  <a:lnTo>
                    <a:pt x="1291044" y="0"/>
                  </a:lnTo>
                  <a:cubicBezTo>
                    <a:pt x="1323411" y="0"/>
                    <a:pt x="1349650" y="26239"/>
                    <a:pt x="1349650" y="58606"/>
                  </a:cubicBezTo>
                  <a:lnTo>
                    <a:pt x="1349650" y="225615"/>
                  </a:lnTo>
                  <a:lnTo>
                    <a:pt x="1629660" y="225615"/>
                  </a:lnTo>
                  <a:cubicBezTo>
                    <a:pt x="1680181" y="225615"/>
                    <a:pt x="1721136" y="266570"/>
                    <a:pt x="1721136" y="317091"/>
                  </a:cubicBezTo>
                  <a:lnTo>
                    <a:pt x="1721136" y="682987"/>
                  </a:lnTo>
                  <a:cubicBezTo>
                    <a:pt x="1721136" y="733508"/>
                    <a:pt x="1680181" y="774463"/>
                    <a:pt x="1629660" y="774463"/>
                  </a:cubicBezTo>
                  <a:lnTo>
                    <a:pt x="91476" y="774463"/>
                  </a:lnTo>
                  <a:cubicBezTo>
                    <a:pt x="40955" y="774463"/>
                    <a:pt x="0" y="733508"/>
                    <a:pt x="0" y="682987"/>
                  </a:cubicBezTo>
                  <a:lnTo>
                    <a:pt x="0" y="317091"/>
                  </a:lnTo>
                  <a:cubicBezTo>
                    <a:pt x="0" y="271215"/>
                    <a:pt x="33770" y="233227"/>
                    <a:pt x="78062" y="228323"/>
                  </a:cubicBezTo>
                  <a:lnTo>
                    <a:pt x="78062" y="58606"/>
                  </a:lnTo>
                  <a:cubicBezTo>
                    <a:pt x="78062" y="26239"/>
                    <a:pt x="104301" y="0"/>
                    <a:pt x="136668" y="0"/>
                  </a:cubicBezTo>
                  <a:close/>
                </a:path>
              </a:pathLst>
            </a:cu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圆角矩形 100"/>
            <p:cNvSpPr/>
            <p:nvPr/>
          </p:nvSpPr>
          <p:spPr>
            <a:xfrm>
              <a:off x="1612670" y="3548528"/>
              <a:ext cx="1678187" cy="740191"/>
            </a:xfrm>
            <a:custGeom>
              <a:avLst/>
              <a:gdLst/>
              <a:ahLst/>
              <a:cxnLst/>
              <a:rect l="l" t="t" r="r" b="b"/>
              <a:pathLst>
                <a:path w="1678187" h="740191">
                  <a:moveTo>
                    <a:pt x="140663" y="0"/>
                  </a:moveTo>
                  <a:lnTo>
                    <a:pt x="1250586" y="0"/>
                  </a:lnTo>
                  <a:cubicBezTo>
                    <a:pt x="1285463" y="0"/>
                    <a:pt x="1313736" y="28273"/>
                    <a:pt x="1313736" y="63150"/>
                  </a:cubicBezTo>
                  <a:lnTo>
                    <a:pt x="1313736" y="225841"/>
                  </a:lnTo>
                  <a:lnTo>
                    <a:pt x="1592460" y="225841"/>
                  </a:lnTo>
                  <a:cubicBezTo>
                    <a:pt x="1639806" y="225841"/>
                    <a:pt x="1678187" y="264222"/>
                    <a:pt x="1678187" y="311568"/>
                  </a:cubicBezTo>
                  <a:lnTo>
                    <a:pt x="1678187" y="654464"/>
                  </a:lnTo>
                  <a:cubicBezTo>
                    <a:pt x="1678187" y="701810"/>
                    <a:pt x="1639806" y="740191"/>
                    <a:pt x="1592460" y="740191"/>
                  </a:cubicBezTo>
                  <a:lnTo>
                    <a:pt x="85727" y="740191"/>
                  </a:lnTo>
                  <a:cubicBezTo>
                    <a:pt x="38381" y="740191"/>
                    <a:pt x="0" y="701810"/>
                    <a:pt x="0" y="654464"/>
                  </a:cubicBezTo>
                  <a:lnTo>
                    <a:pt x="0" y="311568"/>
                  </a:lnTo>
                  <a:cubicBezTo>
                    <a:pt x="0" y="267034"/>
                    <a:pt x="33957" y="230432"/>
                    <a:pt x="77513" y="227499"/>
                  </a:cubicBezTo>
                  <a:lnTo>
                    <a:pt x="77513" y="63150"/>
                  </a:lnTo>
                  <a:cubicBezTo>
                    <a:pt x="77513" y="28273"/>
                    <a:pt x="105786" y="0"/>
                    <a:pt x="140663" y="0"/>
                  </a:cubicBezTo>
                  <a:close/>
                </a:path>
              </a:pathLst>
            </a:custGeom>
            <a:gradFill>
              <a:gsLst>
                <a:gs pos="39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1632553" y="147581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2002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6072273" y="3591726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2004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050211" y="1470463"/>
            <a:ext cx="1117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2008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646522" y="3574590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2012</a:t>
            </a:r>
            <a:r>
              <a:rPr lang="zh-CN" altLang="en-US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年</a:t>
            </a:r>
            <a:r>
              <a:rPr lang="en-US" altLang="zh-CN" sz="12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----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643983" y="1848503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市五一劳动奖章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037320" y="1848503"/>
            <a:ext cx="1181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市十佳青年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621123" y="3911633"/>
            <a:ext cx="1335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市政府质量奖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6048750" y="3942683"/>
            <a:ext cx="1489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XX</a:t>
            </a:r>
            <a:r>
              <a:rPr lang="zh-CN" altLang="en-US" sz="12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市反腐倡廉旗手</a:t>
            </a:r>
            <a:endParaRPr lang="en-US" altLang="zh-CN" sz="12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120" grpId="0"/>
          <p:bldP spid="122" grpId="0"/>
          <p:bldP spid="123" grpId="0"/>
          <p:bldP spid="124" grpId="0"/>
          <p:bldP spid="126" grpId="0"/>
          <p:bldP spid="128" grpId="0"/>
          <p:bldP spid="129" grpId="0"/>
          <p:bldP spid="130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4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5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48" dur="5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2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56" dur="500"/>
                                            <p:tgtEl>
                                              <p:spTgt spid="1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0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2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4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5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76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500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79" dur="500"/>
                                            <p:tgtEl>
                                              <p:spTgt spid="1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500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1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500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87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500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91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2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9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5" dur="2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120" grpId="0"/>
          <p:bldP spid="122" grpId="0"/>
          <p:bldP spid="123" grpId="0"/>
          <p:bldP spid="124" grpId="0"/>
          <p:bldP spid="126" grpId="0"/>
          <p:bldP spid="128" grpId="0"/>
          <p:bldP spid="129" grpId="0"/>
          <p:bldP spid="130" grpId="0"/>
          <p:bldP spid="35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语言能力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234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LANGUAGE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426588" y="990679"/>
            <a:ext cx="1755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</a:t>
            </a:r>
            <a:r>
              <a:rPr lang="en-US" altLang="zh-CN" sz="24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HINESE</a:t>
            </a:r>
            <a:endParaRPr lang="zh-CN" altLang="en-US" sz="24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59169" y="1847547"/>
            <a:ext cx="2271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C</a:t>
            </a:r>
            <a:r>
              <a:rPr lang="en-US" altLang="zh-CN" sz="24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ANTONESE</a:t>
            </a:r>
            <a:endParaRPr lang="zh-CN" altLang="en-US" sz="24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211225" y="2748162"/>
            <a:ext cx="1709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E</a:t>
            </a:r>
            <a:r>
              <a:rPr lang="en-US" altLang="zh-CN" sz="24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NGLISH</a:t>
            </a:r>
            <a:endParaRPr lang="zh-CN" altLang="en-US" sz="24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951454" y="3751343"/>
            <a:ext cx="1627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F</a:t>
            </a:r>
            <a:r>
              <a:rPr lang="en-US" altLang="zh-CN" sz="24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RENCH</a:t>
            </a:r>
            <a:endParaRPr lang="zh-CN" altLang="en-US" sz="24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137381" y="1637711"/>
            <a:ext cx="2502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汉语</a:t>
            </a:r>
            <a:r>
              <a:rPr lang="en-US" altLang="zh-CN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:</a:t>
            </a:r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普通话水平测试</a:t>
            </a:r>
            <a:r>
              <a:rPr lang="en-US" altLang="zh-CN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1</a:t>
            </a:r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级甲等</a:t>
            </a:r>
            <a:endParaRPr lang="en-US" altLang="zh-CN" sz="14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20347" y="3382395"/>
            <a:ext cx="22733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英语</a:t>
            </a:r>
            <a:r>
              <a:rPr lang="en-US" altLang="zh-CN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:</a:t>
            </a:r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新</a:t>
            </a:r>
            <a:r>
              <a:rPr lang="en-US" altLang="zh-CN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TOEFL</a:t>
            </a:r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考试</a:t>
            </a:r>
            <a:r>
              <a:rPr lang="en-US" altLang="zh-CN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120</a:t>
            </a:r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分</a:t>
            </a:r>
            <a:endParaRPr lang="en-US" altLang="zh-CN" sz="14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494750" y="4389763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法语</a:t>
            </a:r>
            <a:r>
              <a:rPr lang="en-US" altLang="zh-CN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:TEF</a:t>
            </a:r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考试</a:t>
            </a:r>
            <a:r>
              <a:rPr lang="en-US" altLang="zh-CN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900</a:t>
            </a:r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分</a:t>
            </a:r>
            <a:endParaRPr lang="en-US" altLang="zh-CN" sz="14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16431" y="2486105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粤语</a:t>
            </a:r>
            <a:r>
              <a:rPr lang="en-US" altLang="zh-CN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:</a:t>
            </a:r>
            <a:r>
              <a:rPr lang="zh-CN" altLang="en-US" sz="1400" dirty="0"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能够满足正常交流</a:t>
            </a:r>
            <a:endParaRPr lang="en-US" altLang="zh-CN" sz="1400" dirty="0"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1186687" y="1063249"/>
            <a:ext cx="936015" cy="93601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2099842" y="1966725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6" name="同心圆 3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2979001" y="2856332"/>
            <a:ext cx="936015" cy="936015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3903586" y="3759809"/>
            <a:ext cx="922146" cy="922146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5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" presetClass="entr" presetSubtype="1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38" grpId="0" animBg="1"/>
          <p:bldP spid="39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4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8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8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9" presetID="1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up)">
                                          <p:cBhvr>
                                            <p:cTn id="62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47" grpId="0"/>
          <p:bldP spid="48" grpId="0"/>
          <p:bldP spid="49" grpId="0"/>
          <p:bldP spid="50" grpId="0"/>
          <p:bldP spid="51" grpId="0"/>
          <p:bldP spid="52" grpId="0"/>
          <p:bldP spid="53" grpId="0"/>
          <p:bldP spid="54" grpId="0"/>
          <p:bldP spid="38" grpId="0" animBg="1"/>
          <p:bldP spid="39" grpId="0" animBg="1"/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828355" y="216207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岗位认知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828355" y="2694582"/>
            <a:ext cx="16706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POST COGNTIVE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80431" y="1940247"/>
            <a:ext cx="1301106" cy="1301106"/>
            <a:chOff x="2683251" y="1980687"/>
            <a:chExt cx="1301106" cy="1301106"/>
          </a:xfrm>
          <a:effectLst>
            <a:outerShdw blurRad="2540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8" name="椭圆 87"/>
            <p:cNvSpPr/>
            <p:nvPr/>
          </p:nvSpPr>
          <p:spPr>
            <a:xfrm>
              <a:off x="2683251" y="1980687"/>
              <a:ext cx="1301106" cy="130110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002623" y="2185262"/>
              <a:ext cx="662361" cy="830997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Watford DB" pitchFamily="2" charset="0"/>
                  <a:ea typeface="造字工房劲黑（非商用）常规体" pitchFamily="50" charset="-122"/>
                </a:rPr>
                <a:t>2</a:t>
              </a:r>
              <a:endParaRPr lang="zh-CN" altLang="en-US" sz="4800" dirty="0">
                <a:solidFill>
                  <a:schemeClr val="bg1"/>
                </a:solidFill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 flipV="1">
            <a:off x="4572000" y="1940247"/>
            <a:ext cx="0" cy="130110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0PPT素材\背景及图片\白麻子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515257" y="624114"/>
            <a:ext cx="8113486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椭圆 102"/>
          <p:cNvSpPr/>
          <p:nvPr/>
        </p:nvSpPr>
        <p:spPr>
          <a:xfrm>
            <a:off x="646880" y="242192"/>
            <a:ext cx="274777" cy="27477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TextBox 93"/>
          <p:cNvSpPr txBox="1"/>
          <p:nvPr/>
        </p:nvSpPr>
        <p:spPr>
          <a:xfrm>
            <a:off x="908957" y="206330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spc="300" dirty="0"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知识技能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2441102" y="267886"/>
            <a:ext cx="13933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C00000"/>
                </a:solidFill>
                <a:latin typeface="Kozuka Gothic Pro R" panose="020B0400000000000000" pitchFamily="34" charset="-128"/>
                <a:ea typeface="Kozuka Gothic Pro R" panose="020B0400000000000000" pitchFamily="34" charset="-128"/>
              </a:rPr>
              <a:t>KNOWLEDGE</a:t>
            </a:r>
            <a:endParaRPr lang="zh-CN" altLang="en-US" sz="1600" dirty="0">
              <a:solidFill>
                <a:srgbClr val="C00000"/>
              </a:solidFill>
              <a:latin typeface="Kozuka Gothic Pro R" panose="020B0400000000000000" pitchFamily="34" charset="-128"/>
              <a:ea typeface="Kozuka Gothic Pro R" panose="020B0400000000000000" pitchFamily="34" charset="-128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307128" y="288299"/>
            <a:ext cx="0" cy="2085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1783" y="235924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人力资源管理意识</a:t>
            </a:r>
            <a:endParaRPr lang="en-US" altLang="zh-CN" sz="16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1783" y="3000409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专业的知识与技能</a:t>
            </a:r>
            <a:endParaRPr lang="en-US" altLang="zh-CN" sz="16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56327" y="324250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人文素质修养</a:t>
            </a:r>
            <a:endParaRPr lang="en-US" altLang="zh-CN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56327" y="2136255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良好的心态</a:t>
            </a:r>
            <a:endParaRPr lang="en-US" altLang="zh-CN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56327" y="287375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全面的知识结构</a:t>
            </a:r>
            <a:endParaRPr lang="en-US" altLang="zh-CN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56327" y="25050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方正兰亭细黑_GBK_M" panose="02010600010101010101" pitchFamily="2" charset="2"/>
                <a:ea typeface="方正兰亭细黑_GBK_M" panose="02010600010101010101" pitchFamily="2" charset="2"/>
                <a:cs typeface="方正兰亭细黑_GBK_M" panose="02010600010101010101" pitchFamily="2" charset="2"/>
              </a:rPr>
              <a:t>持之以恒的毅力</a:t>
            </a:r>
            <a:endParaRPr lang="en-US" altLang="zh-CN" sz="1400" dirty="0">
              <a:solidFill>
                <a:srgbClr val="C00000"/>
              </a:solidFill>
              <a:latin typeface="方正兰亭细黑_GBK_M" panose="02010600010101010101" pitchFamily="2" charset="2"/>
              <a:ea typeface="方正兰亭细黑_GBK_M" panose="02010600010101010101" pitchFamily="2" charset="2"/>
              <a:cs typeface="方正兰亭细黑_GBK_M" panose="02010600010101010101" pitchFamily="2" charset="2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2652567" y="2088733"/>
            <a:ext cx="1423450" cy="142345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702615" y="2622833"/>
            <a:ext cx="1604974" cy="368530"/>
            <a:chOff x="3838575" y="2712368"/>
            <a:chExt cx="1604974" cy="368530"/>
          </a:xfrm>
          <a:solidFill>
            <a:srgbClr val="00B0F0"/>
          </a:solidFill>
        </p:grpSpPr>
        <p:cxnSp>
          <p:nvCxnSpPr>
            <p:cNvPr id="68" name="直接连接符 67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grpFill/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grpFill/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grpFill/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grpFill/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grpFill/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组合 63"/>
          <p:cNvGrpSpPr/>
          <p:nvPr/>
        </p:nvGrpSpPr>
        <p:grpSpPr>
          <a:xfrm>
            <a:off x="5041985" y="2086579"/>
            <a:ext cx="1402358" cy="1402358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</p:spTree>
    <p:custDataLst>
      <p:tags r:id="rId1"/>
    </p:custDataLst>
  </p:cSld>
  <p:clrMapOvr>
    <a:masterClrMapping/>
  </p:clrMapOvr>
  <p:transition spd="slow" advTm="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1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6" grpId="0"/>
          <p:bldP spid="27" grpId="0"/>
          <p:bldP spid="42" grpId="0"/>
          <p:bldP spid="43" grpId="0"/>
          <p:bldP spid="44" grpId="0"/>
          <p:bldP spid="55" grpId="0"/>
          <p:bldP spid="6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3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6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24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9" presetID="26" presetClass="emph" presetSubtype="0" repeatCount="15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1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1000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5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1000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3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7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10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2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3" grpId="0" animBg="1"/>
          <p:bldP spid="94" grpId="0"/>
          <p:bldP spid="116" grpId="0"/>
          <p:bldP spid="26" grpId="0"/>
          <p:bldP spid="27" grpId="0"/>
          <p:bldP spid="42" grpId="0"/>
          <p:bldP spid="43" grpId="0"/>
          <p:bldP spid="44" grpId="0"/>
          <p:bldP spid="55" grpId="0"/>
          <p:bldP spid="63" grpId="0" animBg="1"/>
          <p:bldP spid="2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1273</Words>
  <Application>Microsoft Office PowerPoint</Application>
  <PresentationFormat>全屏显示(16:9)</PresentationFormat>
  <Paragraphs>294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方正兰亭细黑_GBK_M</vt:lpstr>
      <vt:lpstr>Earth</vt:lpstr>
      <vt:lpstr>方正兰亭特黑_GBK</vt:lpstr>
      <vt:lpstr>Calibri</vt:lpstr>
      <vt:lpstr>方正兰亭细黑_GBK</vt:lpstr>
      <vt:lpstr>张海山锐线体简</vt:lpstr>
      <vt:lpstr>方正兰亭特黑简体</vt:lpstr>
      <vt:lpstr>方正兰亭黑_GBK</vt:lpstr>
      <vt:lpstr>Kozuka Gothic Pro R</vt:lpstr>
      <vt:lpstr>ITC Avant Garde Pro Md</vt:lpstr>
      <vt:lpstr>Arial</vt:lpstr>
      <vt:lpstr>Watford DB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2015-01-22T11:01:00Z</dcterms:created>
  <dcterms:modified xsi:type="dcterms:W3CDTF">2021-01-05T16:09:13Z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