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301" r:id="rId5"/>
    <p:sldId id="302" r:id="rId6"/>
    <p:sldId id="303" r:id="rId7"/>
    <p:sldId id="304" r:id="rId8"/>
    <p:sldId id="306" r:id="rId9"/>
    <p:sldId id="268" r:id="rId10"/>
    <p:sldId id="267" r:id="rId11"/>
    <p:sldId id="305" r:id="rId12"/>
    <p:sldId id="307" r:id="rId13"/>
    <p:sldId id="278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274" r:id="rId23"/>
    <p:sldId id="281" r:id="rId24"/>
    <p:sldId id="276" r:id="rId25"/>
    <p:sldId id="317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17C"/>
    <a:srgbClr val="7F7F7F"/>
    <a:srgbClr val="97DFD4"/>
    <a:srgbClr val="5FB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9" autoAdjust="0"/>
    <p:restoredTop sz="84522" autoAdjust="0"/>
  </p:normalViewPr>
  <p:slideViewPr>
    <p:cSldViewPr snapToGrid="0">
      <p:cViewPr varScale="1">
        <p:scale>
          <a:sx n="93" d="100"/>
          <a:sy n="93" d="100"/>
        </p:scale>
        <p:origin x="8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38100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Sheet1!$A$2:$A$6</c:f>
              <c:numCache>
                <c:formatCode>yyyy/m/d</c:formatCode>
                <c:ptCount val="5"/>
                <c:pt idx="0">
                  <c:v>37261</c:v>
                </c:pt>
                <c:pt idx="1">
                  <c:v>37262</c:v>
                </c:pt>
                <c:pt idx="2">
                  <c:v>37263</c:v>
                </c:pt>
                <c:pt idx="3">
                  <c:v>37264</c:v>
                </c:pt>
                <c:pt idx="4">
                  <c:v>37265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12</c:v>
                </c:pt>
                <c:pt idx="1">
                  <c:v>32</c:v>
                </c:pt>
                <c:pt idx="2">
                  <c:v>21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52D-4227-8FA4-463F8FEC5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4026272"/>
        <c:axId val="1494027360"/>
      </c:lineChart>
      <c:dateAx>
        <c:axId val="1494026272"/>
        <c:scaling>
          <c:orientation val="minMax"/>
        </c:scaling>
        <c:delete val="0"/>
        <c:axPos val="b"/>
        <c:numFmt formatCode="yyyy/m/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/>
          </a:p>
        </c:txPr>
        <c:crossAx val="1494027360"/>
        <c:crosses val="autoZero"/>
        <c:auto val="1"/>
        <c:lblOffset val="100"/>
        <c:baseTimeUnit val="days"/>
      </c:dateAx>
      <c:valAx>
        <c:axId val="1494027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prstDash val="solid"/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ea"/>
              </a:defRPr>
            </a:pPr>
            <a:endParaRPr lang="zh-CN"/>
          </a:p>
        </c:txPr>
        <c:crossAx val="149402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ea typeface="+mn-ea"/>
          <a:cs typeface="+mn-ea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62807899887499"/>
          <c:y val="0"/>
          <c:w val="0.63522227981722901"/>
          <c:h val="0.9528332504640409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3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2000">
          <a:solidFill>
            <a:schemeClr val="bg1"/>
          </a:solidFill>
          <a:latin typeface="方正兰亭黑简体" panose="02000000000000000000" pitchFamily="2" charset="-122"/>
          <a:ea typeface="方正兰亭黑简体" panose="02000000000000000000" pitchFamily="2" charset="-122"/>
        </a:defRPr>
      </a:pPr>
      <a:endParaRPr lang="zh-CN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0.27109</cdr:x>
      <cdr:y>0.12324</cdr:y>
    </cdr:from>
    <cdr:to>
      <cdr:x>0.75859</cdr:x>
      <cdr:y>0.82602</cdr:y>
    </cdr:to>
    <cdr:grpSp>
      <cdr:nvGrpSpPr>
        <cdr:cNvPr id="2" name="组合 1">
          <a:extLst xmlns:a="http://schemas.openxmlformats.org/drawingml/2006/main">
            <a:ext uri="{FF2B5EF4-FFF2-40B4-BE49-F238E27FC236}">
              <a16:creationId xmlns:a16="http://schemas.microsoft.com/office/drawing/2014/main" id="{8FFC012F-8383-4A99-BFCA-1F5590EC2BE5}"/>
            </a:ext>
          </a:extLst>
        </cdr:cNvPr>
        <cdr:cNvGrpSpPr/>
      </cdr:nvGrpSpPr>
      <cdr:grpSpPr>
        <a:xfrm xmlns:a="http://schemas.openxmlformats.org/drawingml/2006/main">
          <a:off x="1561674" y="462501"/>
          <a:ext cx="2808351" cy="2637428"/>
          <a:chOff x="9429784" y="4000504"/>
          <a:chExt cx="2008792" cy="2049692"/>
        </a:xfrm>
      </cdr:grpSpPr>
      <cdr:sp macro="" textlink="">
        <cdr:nvSpPr>
          <cdr:cNvPr id="3" name="矩形 2"/>
          <cdr:cNvSpPr/>
        </cdr:nvSpPr>
        <cdr:spPr>
          <a:xfrm xmlns:a="http://schemas.openxmlformats.org/drawingml/2006/main">
            <a:off x="9429784" y="5643578"/>
            <a:ext cx="2008792" cy="40661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algn="ctr">
            <a:noFill/>
            <a:miter lim="800000"/>
          </a:ln>
        </cdr:spPr>
        <cdr:txBody>
          <a:bodyPr xmlns:a="http://schemas.openxmlformats.org/drawingml/2006/main" vert="horz" wrap="square" lIns="45720" tIns="45720" rIns="45720" bIns="45720" anchor="t" anchorCtr="0">
            <a:spAutoFit/>
          </a:bodyPr>
          <a:lstStyle xmlns:a="http://schemas.openxmlformats.org/drawingml/2006/main"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chemeClr val="accent4">
                    <a:lumMod val="75000"/>
                  </a:schemeClr>
                </a:solidFill>
              </a:rPr>
              <a:t>生物油</a:t>
            </a:r>
            <a:endParaRPr lang="en-US" altLang="zh-CN" sz="2800" b="1" dirty="0">
              <a:solidFill>
                <a:schemeClr val="accent4">
                  <a:lumMod val="75000"/>
                </a:schemeClr>
              </a:solidFill>
            </a:endParaRPr>
          </a:p>
        </cdr:txBody>
      </cdr:sp>
      <cdr:pic>
        <cdr:nvPicPr>
          <cdr:cNvPr id="4" name="图片 3">
            <a:extLst xmlns:a="http://schemas.openxmlformats.org/drawingml/2006/main">
              <a:ext uri="{FF2B5EF4-FFF2-40B4-BE49-F238E27FC236}">
                <a16:creationId xmlns:a16="http://schemas.microsoft.com/office/drawing/2014/main" id="{1FDDF412-F017-43B5-9C17-1AEA87B59203}"/>
              </a:ext>
            </a:extLst>
          </cdr:cNvPr>
          <cdr:cNvPicPr/>
        </cdr:nvPicPr>
        <cdr:blipFill>
          <a:blip xmlns:a="http://schemas.openxmlformats.org/drawingml/2006/main" xmlns:r="http://schemas.openxmlformats.org/officeDocument/2006/relationships" r:embed="rId1"/>
          <a:srcRect xmlns:a="http://schemas.openxmlformats.org/drawingml/2006/main"/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9644098" y="4000504"/>
            <a:ext cx="1571636" cy="1571627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</cdr:pic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06AD-6C6B-4FD0-829A-FBB155C2A1E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CABE1-92F5-4007-AFEC-1205071005D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FA826-E658-4CB5-A9AD-3C9DEA137DE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1678-F871-4BA5-BC3E-7CD7D2CF1E8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CABE1-92F5-4007-AFEC-1205071005D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773722"/>
            <a:ext cx="12192000" cy="6084277"/>
          </a:xfrm>
          <a:prstGeom prst="rect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019" y="154110"/>
            <a:ext cx="10515600" cy="61961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3273" y="2293017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ln w="12700">
                  <a:noFill/>
                  <a:prstDash val="solid"/>
                </a:ln>
                <a:solidFill>
                  <a:srgbClr val="32817C"/>
                </a:solidFill>
                <a:latin typeface="+mj-ea"/>
                <a:ea typeface="+mj-ea"/>
              </a:rPr>
              <a:t>大学博士入学复试报告</a:t>
            </a:r>
          </a:p>
        </p:txBody>
      </p:sp>
      <p:sp>
        <p:nvSpPr>
          <p:cNvPr id="5" name="矩形 4"/>
          <p:cNvSpPr/>
          <p:nvPr/>
        </p:nvSpPr>
        <p:spPr>
          <a:xfrm>
            <a:off x="5943281" y="3429000"/>
            <a:ext cx="5848109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       学校：大学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       姓名：</a:t>
            </a:r>
            <a:r>
              <a:rPr lang="en-US" altLang="zh-CN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xiazaii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报考导师：</a:t>
            </a:r>
            <a:r>
              <a:rPr lang="en-US" altLang="zh-CN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xiazaii</a:t>
            </a:r>
            <a:endParaRPr lang="zh-CN" altLang="en-US" sz="2000" dirty="0">
              <a:solidFill>
                <a:srgbClr val="32817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9647" y="1363168"/>
            <a:ext cx="4131664" cy="4131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75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8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94"/>
                            </p:stCondLst>
                            <p:childTnLst>
                              <p:par>
                                <p:cTn id="2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94"/>
                            </p:stCondLst>
                            <p:childTnLst>
                              <p:par>
                                <p:cTn id="2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5400000">
            <a:off x="7171274" y="1996249"/>
            <a:ext cx="1833563" cy="1641261"/>
          </a:xfrm>
          <a:custGeom>
            <a:avLst/>
            <a:gdLst>
              <a:gd name="connsiteX0" fmla="*/ 0 w 1834305"/>
              <a:gd name="connsiteY0" fmla="*/ 1078825 h 1640637"/>
              <a:gd name="connsiteX1" fmla="*/ 1834305 w 1834305"/>
              <a:gd name="connsiteY1" fmla="*/ 0 h 1640637"/>
              <a:gd name="connsiteX2" fmla="*/ 1834305 w 1834305"/>
              <a:gd name="connsiteY2" fmla="*/ 1399285 h 1640637"/>
              <a:gd name="connsiteX3" fmla="*/ 1774909 w 1834305"/>
              <a:gd name="connsiteY3" fmla="*/ 1396286 h 1640637"/>
              <a:gd name="connsiteX4" fmla="*/ 1034741 w 1834305"/>
              <a:gd name="connsiteY4" fmla="*/ 1622376 h 1640637"/>
              <a:gd name="connsiteX5" fmla="*/ 1010322 w 1834305"/>
              <a:gd name="connsiteY5" fmla="*/ 1640637 h 164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305" h="1640637">
                <a:moveTo>
                  <a:pt x="0" y="1078825"/>
                </a:moveTo>
                <a:cubicBezTo>
                  <a:pt x="370288" y="412925"/>
                  <a:pt x="1072376" y="0"/>
                  <a:pt x="1834305" y="0"/>
                </a:cubicBezTo>
                <a:lnTo>
                  <a:pt x="1834305" y="1399285"/>
                </a:lnTo>
                <a:lnTo>
                  <a:pt x="1774909" y="1396286"/>
                </a:lnTo>
                <a:cubicBezTo>
                  <a:pt x="1500734" y="1396286"/>
                  <a:pt x="1246027" y="1479635"/>
                  <a:pt x="1034741" y="1622376"/>
                </a:cubicBezTo>
                <a:lnTo>
                  <a:pt x="1010322" y="16406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2" name="任意多边形 11"/>
          <p:cNvSpPr/>
          <p:nvPr/>
        </p:nvSpPr>
        <p:spPr>
          <a:xfrm rot="9058301">
            <a:off x="7326154" y="3633646"/>
            <a:ext cx="1834911" cy="1765300"/>
          </a:xfrm>
          <a:custGeom>
            <a:avLst/>
            <a:gdLst>
              <a:gd name="connsiteX0" fmla="*/ 1234014 w 1834305"/>
              <a:gd name="connsiteY0" fmla="*/ 1765026 h 1765026"/>
              <a:gd name="connsiteX1" fmla="*/ 0 w 1834305"/>
              <a:gd name="connsiteY1" fmla="*/ 1078825 h 1765026"/>
              <a:gd name="connsiteX2" fmla="*/ 1834305 w 1834305"/>
              <a:gd name="connsiteY2" fmla="*/ 0 h 1765026"/>
              <a:gd name="connsiteX3" fmla="*/ 1834305 w 1834305"/>
              <a:gd name="connsiteY3" fmla="*/ 1269819 h 1765026"/>
              <a:gd name="connsiteX4" fmla="*/ 1737433 w 1834305"/>
              <a:gd name="connsiteY4" fmla="*/ 1313321 h 1765026"/>
              <a:gd name="connsiteX5" fmla="*/ 1252240 w 1834305"/>
              <a:gd name="connsiteY5" fmla="*/ 1735766 h 1765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4305" h="1765026">
                <a:moveTo>
                  <a:pt x="1234014" y="1765026"/>
                </a:move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lnTo>
                  <a:pt x="1834305" y="1269819"/>
                </a:lnTo>
                <a:lnTo>
                  <a:pt x="1737433" y="1313321"/>
                </a:lnTo>
                <a:cubicBezTo>
                  <a:pt x="1547988" y="1409553"/>
                  <a:pt x="1379974" y="1552166"/>
                  <a:pt x="1252240" y="17357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3" name="任意多边形 12"/>
          <p:cNvSpPr/>
          <p:nvPr/>
        </p:nvSpPr>
        <p:spPr>
          <a:xfrm rot="16200000">
            <a:off x="3174468" y="3891723"/>
            <a:ext cx="1835150" cy="1626975"/>
          </a:xfrm>
          <a:custGeom>
            <a:avLst/>
            <a:gdLst>
              <a:gd name="connsiteX0" fmla="*/ 1834305 w 1834305"/>
              <a:gd name="connsiteY0" fmla="*/ 0 h 1626600"/>
              <a:gd name="connsiteX1" fmla="*/ 1834305 w 1834305"/>
              <a:gd name="connsiteY1" fmla="*/ 1331393 h 1626600"/>
              <a:gd name="connsiteX2" fmla="*/ 1818726 w 1834305"/>
              <a:gd name="connsiteY2" fmla="*/ 1330606 h 1626600"/>
              <a:gd name="connsiteX3" fmla="*/ 1078559 w 1834305"/>
              <a:gd name="connsiteY3" fmla="*/ 1556696 h 1626600"/>
              <a:gd name="connsiteX4" fmla="*/ 985078 w 1834305"/>
              <a:gd name="connsiteY4" fmla="*/ 1626600 h 1626600"/>
              <a:gd name="connsiteX5" fmla="*/ 0 w 1834305"/>
              <a:gd name="connsiteY5" fmla="*/ 1078825 h 1626600"/>
              <a:gd name="connsiteX6" fmla="*/ 1834305 w 1834305"/>
              <a:gd name="connsiteY6" fmla="*/ 0 h 162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305" h="1626600">
                <a:moveTo>
                  <a:pt x="1834305" y="0"/>
                </a:moveTo>
                <a:lnTo>
                  <a:pt x="1834305" y="1331393"/>
                </a:lnTo>
                <a:lnTo>
                  <a:pt x="1818726" y="1330606"/>
                </a:lnTo>
                <a:cubicBezTo>
                  <a:pt x="1544551" y="1330606"/>
                  <a:pt x="1289844" y="1413955"/>
                  <a:pt x="1078559" y="1556696"/>
                </a:cubicBezTo>
                <a:lnTo>
                  <a:pt x="985078" y="1626600"/>
                </a:ln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4" name="任意多边形 13"/>
          <p:cNvSpPr/>
          <p:nvPr/>
        </p:nvSpPr>
        <p:spPr>
          <a:xfrm rot="19800000">
            <a:off x="3040462" y="2173148"/>
            <a:ext cx="1834911" cy="1725613"/>
          </a:xfrm>
          <a:custGeom>
            <a:avLst/>
            <a:gdLst>
              <a:gd name="connsiteX0" fmla="*/ 1834305 w 1834305"/>
              <a:gd name="connsiteY0" fmla="*/ 0 h 1725513"/>
              <a:gd name="connsiteX1" fmla="*/ 1834305 w 1834305"/>
              <a:gd name="connsiteY1" fmla="*/ 1154275 h 1725513"/>
              <a:gd name="connsiteX2" fmla="*/ 1727097 w 1834305"/>
              <a:gd name="connsiteY2" fmla="*/ 1200250 h 1725513"/>
              <a:gd name="connsiteX3" fmla="*/ 1234810 w 1834305"/>
              <a:gd name="connsiteY3" fmla="*/ 1614406 h 1725513"/>
              <a:gd name="connsiteX4" fmla="*/ 1162957 w 1834305"/>
              <a:gd name="connsiteY4" fmla="*/ 1725513 h 1725513"/>
              <a:gd name="connsiteX5" fmla="*/ 0 w 1834305"/>
              <a:gd name="connsiteY5" fmla="*/ 1078825 h 1725513"/>
              <a:gd name="connsiteX6" fmla="*/ 1834305 w 1834305"/>
              <a:gd name="connsiteY6" fmla="*/ 0 h 172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4305" h="1725513">
                <a:moveTo>
                  <a:pt x="1834305" y="0"/>
                </a:moveTo>
                <a:lnTo>
                  <a:pt x="1834305" y="1154275"/>
                </a:lnTo>
                <a:lnTo>
                  <a:pt x="1727097" y="1200250"/>
                </a:lnTo>
                <a:cubicBezTo>
                  <a:pt x="1536047" y="1293256"/>
                  <a:pt x="1365639" y="1432999"/>
                  <a:pt x="1234810" y="1614406"/>
                </a:cubicBezTo>
                <a:lnTo>
                  <a:pt x="1162957" y="1725513"/>
                </a:lnTo>
                <a:lnTo>
                  <a:pt x="0" y="1078825"/>
                </a:lnTo>
                <a:cubicBezTo>
                  <a:pt x="370288" y="412925"/>
                  <a:pt x="1072376" y="0"/>
                  <a:pt x="183430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4718231" y="2369996"/>
            <a:ext cx="2647605" cy="264795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</a:endParaRPr>
          </a:p>
        </p:txBody>
      </p:sp>
      <p:grpSp>
        <p:nvGrpSpPr>
          <p:cNvPr id="26636" name="组合 15"/>
          <p:cNvGrpSpPr/>
          <p:nvPr/>
        </p:nvGrpSpPr>
        <p:grpSpPr bwMode="auto">
          <a:xfrm>
            <a:off x="5210292" y="2935792"/>
            <a:ext cx="1746023" cy="1512166"/>
            <a:chOff x="237305" y="1722403"/>
            <a:chExt cx="1746372" cy="1512753"/>
          </a:xfrm>
        </p:grpSpPr>
        <p:sp>
          <p:nvSpPr>
            <p:cNvPr id="26645" name="TextBox 10"/>
            <p:cNvSpPr txBox="1">
              <a:spLocks noChangeArrowheads="1"/>
            </p:cNvSpPr>
            <p:nvPr/>
          </p:nvSpPr>
          <p:spPr bwMode="auto">
            <a:xfrm>
              <a:off x="237305" y="2182152"/>
              <a:ext cx="1746372" cy="105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bg1"/>
                  </a:solidFill>
                </a:rPr>
                <a:t>文字内容需概括精炼，建议与标题相关并符合整体语言风格，语言描述尽量简洁生动。</a:t>
              </a:r>
              <a:endParaRPr lang="en-US" altLang="zh-CN" dirty="0">
                <a:solidFill>
                  <a:schemeClr val="bg1"/>
                </a:solidFill>
              </a:endParaRPr>
            </a:p>
          </p:txBody>
        </p:sp>
        <p:sp>
          <p:nvSpPr>
            <p:cNvPr id="26646" name="文本框 17"/>
            <p:cNvSpPr txBox="1">
              <a:spLocks noChangeArrowheads="1"/>
            </p:cNvSpPr>
            <p:nvPr/>
          </p:nvSpPr>
          <p:spPr bwMode="auto">
            <a:xfrm>
              <a:off x="402967" y="1722403"/>
              <a:ext cx="1309787" cy="492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 kern="3000" spc="3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ea"/>
                  <a:ea typeface="+mj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chemeClr val="bg1"/>
                  </a:solidFill>
                </a:rPr>
                <a:t>添加标题</a:t>
              </a:r>
            </a:p>
          </p:txBody>
        </p:sp>
      </p:grpSp>
      <p:sp>
        <p:nvSpPr>
          <p:cNvPr id="26637" name="文本框 18"/>
          <p:cNvSpPr txBox="1">
            <a:spLocks noChangeArrowheads="1"/>
          </p:cNvSpPr>
          <p:nvPr/>
        </p:nvSpPr>
        <p:spPr bwMode="auto">
          <a:xfrm>
            <a:off x="7734088" y="2835134"/>
            <a:ext cx="80634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38" name="文本框 19"/>
          <p:cNvSpPr txBox="1">
            <a:spLocks noChangeArrowheads="1"/>
          </p:cNvSpPr>
          <p:nvPr/>
        </p:nvSpPr>
        <p:spPr bwMode="auto">
          <a:xfrm>
            <a:off x="7734088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39" name="文本框 20"/>
          <p:cNvSpPr txBox="1">
            <a:spLocks noChangeArrowheads="1"/>
          </p:cNvSpPr>
          <p:nvPr/>
        </p:nvSpPr>
        <p:spPr bwMode="auto">
          <a:xfrm>
            <a:off x="3670617" y="2835134"/>
            <a:ext cx="80634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40" name="文本框 21"/>
          <p:cNvSpPr txBox="1">
            <a:spLocks noChangeArrowheads="1"/>
          </p:cNvSpPr>
          <p:nvPr/>
        </p:nvSpPr>
        <p:spPr bwMode="auto">
          <a:xfrm>
            <a:off x="3670617" y="4462321"/>
            <a:ext cx="80634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+mn-ea"/>
                <a:ea typeface="+mn-ea"/>
                <a:cs typeface="+mn-ea"/>
              </a:rPr>
              <a:t>文本</a:t>
            </a:r>
          </a:p>
        </p:txBody>
      </p:sp>
      <p:sp>
        <p:nvSpPr>
          <p:cNvPr id="26641" name="TextBox 10"/>
          <p:cNvSpPr txBox="1">
            <a:spLocks noChangeArrowheads="1"/>
          </p:cNvSpPr>
          <p:nvPr/>
        </p:nvSpPr>
        <p:spPr bwMode="auto">
          <a:xfrm>
            <a:off x="8908685" y="2496996"/>
            <a:ext cx="2861890" cy="118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/>
              <a:t>利用均匀沉淀法合成</a:t>
            </a:r>
          </a:p>
          <a:p>
            <a:r>
              <a:rPr lang="en-US" altLang="zh-CN" sz="1400" dirty="0"/>
              <a:t>nano-Fe2O3/ HZSM-5 </a:t>
            </a:r>
            <a:r>
              <a:rPr lang="zh-CN" altLang="en-US" sz="1400" dirty="0"/>
              <a:t>，</a:t>
            </a:r>
          </a:p>
          <a:p>
            <a:r>
              <a:rPr lang="zh-CN" altLang="en-US" sz="1400" dirty="0"/>
              <a:t>并与普通的</a:t>
            </a:r>
            <a:r>
              <a:rPr lang="en-US" altLang="zh-CN" sz="1400" dirty="0"/>
              <a:t>Fe2O3/ HZSM-5</a:t>
            </a:r>
          </a:p>
          <a:p>
            <a:r>
              <a:rPr lang="zh-CN" altLang="en-US" sz="1400" dirty="0"/>
              <a:t>催化效果作对比</a:t>
            </a:r>
          </a:p>
        </p:txBody>
      </p:sp>
      <p:sp>
        <p:nvSpPr>
          <p:cNvPr id="26642" name="TextBox 10"/>
          <p:cNvSpPr txBox="1">
            <a:spLocks noChangeArrowheads="1"/>
          </p:cNvSpPr>
          <p:nvPr/>
        </p:nvSpPr>
        <p:spPr bwMode="auto">
          <a:xfrm>
            <a:off x="8918209" y="4424221"/>
            <a:ext cx="2861890" cy="9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/>
              <a:t>硕士论文题目：三种过渡金属氧化物对生物质微波快速催化热解研究</a:t>
            </a:r>
          </a:p>
        </p:txBody>
      </p:sp>
      <p:sp>
        <p:nvSpPr>
          <p:cNvPr id="26643" name="TextBox 10"/>
          <p:cNvSpPr txBox="1">
            <a:spLocks noChangeArrowheads="1"/>
          </p:cNvSpPr>
          <p:nvPr/>
        </p:nvSpPr>
        <p:spPr bwMode="auto">
          <a:xfrm>
            <a:off x="430952" y="2447785"/>
            <a:ext cx="2861889" cy="118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/>
              <a:t>以</a:t>
            </a:r>
            <a:r>
              <a:rPr lang="en-US" altLang="zh-CN" sz="1400" dirty="0"/>
              <a:t>HZSM-5</a:t>
            </a:r>
            <a:r>
              <a:rPr lang="zh-CN" altLang="en-US" sz="1400" dirty="0"/>
              <a:t>为载体，利用共沉</a:t>
            </a:r>
          </a:p>
          <a:p>
            <a:r>
              <a:rPr lang="zh-CN" altLang="en-US" sz="1400" dirty="0"/>
              <a:t>淀法制备三种过渡金属氧化</a:t>
            </a:r>
          </a:p>
          <a:p>
            <a:r>
              <a:rPr lang="zh-CN" altLang="en-US" sz="1400" dirty="0"/>
              <a:t>物催化剂，考察其对生物质</a:t>
            </a:r>
          </a:p>
          <a:p>
            <a:r>
              <a:rPr lang="zh-CN" altLang="en-US" sz="1400" dirty="0"/>
              <a:t>快速热解的催化效果</a:t>
            </a:r>
          </a:p>
        </p:txBody>
      </p:sp>
      <p:sp>
        <p:nvSpPr>
          <p:cNvPr id="26644" name="TextBox 10"/>
          <p:cNvSpPr txBox="1">
            <a:spLocks noChangeArrowheads="1"/>
          </p:cNvSpPr>
          <p:nvPr/>
        </p:nvSpPr>
        <p:spPr bwMode="auto">
          <a:xfrm>
            <a:off x="443651" y="4336910"/>
            <a:ext cx="2861889" cy="6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 kern="3000" spc="3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defRPr>
            </a:lvl1pPr>
            <a:lvl2pPr marL="742950" indent="-28575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/>
              <a:t>对催化剂</a:t>
            </a:r>
            <a:r>
              <a:rPr lang="en-US" altLang="zh-CN" sz="1400" dirty="0"/>
              <a:t>Fe2O3/ HZSM-5</a:t>
            </a:r>
          </a:p>
          <a:p>
            <a:r>
              <a:rPr lang="zh-CN" altLang="en-US" sz="1400" dirty="0"/>
              <a:t>失活和再生进行研究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硕士阶段研究状况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6637" grpId="0"/>
      <p:bldP spid="26638" grpId="0"/>
      <p:bldP spid="26639" grpId="0"/>
      <p:bldP spid="26640" grpId="0"/>
      <p:bldP spid="26641" grpId="0"/>
      <p:bldP spid="26642" grpId="0"/>
      <p:bldP spid="26643" grpId="0"/>
      <p:bldP spid="266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实验装置图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2077" y="1590049"/>
            <a:ext cx="8481076" cy="339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32"/>
          <p:cNvSpPr txBox="1"/>
          <p:nvPr/>
        </p:nvSpPr>
        <p:spPr>
          <a:xfrm>
            <a:off x="2592908" y="5164216"/>
            <a:ext cx="8545239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氮气瓶；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压力表；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转子流量计；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微波高温炉；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石英反应器；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直冷凝管；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7-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三口烧瓶；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8-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冰浴杯；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9-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铁架台；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10-U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形管；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11-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集气袋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cs typeface="+mn-ea"/>
              </a:rPr>
              <a:t>MOx/HZSM-5</a:t>
            </a:r>
            <a:r>
              <a:rPr lang="zh-CN" altLang="en-US" dirty="0">
                <a:cs typeface="+mn-ea"/>
              </a:rPr>
              <a:t>的合成与表征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548107" y="934376"/>
            <a:ext cx="4929222" cy="2357454"/>
            <a:chOff x="571472" y="1357298"/>
            <a:chExt cx="4929222" cy="2357454"/>
          </a:xfrm>
        </p:grpSpPr>
        <p:sp>
          <p:nvSpPr>
            <p:cNvPr id="6" name="TextBox 40"/>
            <p:cNvSpPr txBox="1"/>
            <p:nvPr/>
          </p:nvSpPr>
          <p:spPr>
            <a:xfrm>
              <a:off x="571472" y="1714488"/>
              <a:ext cx="3286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XRD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表征</a:t>
              </a:r>
            </a:p>
          </p:txBody>
        </p:sp>
        <p:graphicFrame>
          <p:nvGraphicFramePr>
            <p:cNvPr id="7" name="Object 1"/>
            <p:cNvGraphicFramePr>
              <a:graphicFrameLocks noChangeAspect="1"/>
            </p:cNvGraphicFramePr>
            <p:nvPr/>
          </p:nvGraphicFramePr>
          <p:xfrm>
            <a:off x="1714480" y="1357298"/>
            <a:ext cx="3786214" cy="2357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" imgW="40615870" imgH="28728670" progId="Origin50.Graph">
                    <p:embed/>
                  </p:oleObj>
                </mc:Choice>
                <mc:Fallback>
                  <p:oleObj name="Graph" r:id="rId3" imgW="40615870" imgH="28728670" progId="Origin50.Graph">
                    <p:embed/>
                    <p:pic>
                      <p:nvPicPr>
                        <p:cNvPr id="0" name="Object 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rcRect l="17120" t="12263" r="11098" b="4053"/>
                        <a:stretch>
                          <a:fillRect/>
                        </a:stretch>
                      </p:blipFill>
                      <p:spPr>
                        <a:xfrm>
                          <a:off x="1714480" y="1357298"/>
                          <a:ext cx="3786214" cy="235745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组合 7"/>
          <p:cNvGrpSpPr/>
          <p:nvPr/>
        </p:nvGrpSpPr>
        <p:grpSpPr>
          <a:xfrm>
            <a:off x="1154670" y="3429000"/>
            <a:ext cx="7188275" cy="2379479"/>
            <a:chOff x="1071538" y="2928934"/>
            <a:chExt cx="7188275" cy="2379479"/>
          </a:xfrm>
        </p:grpSpPr>
        <p:sp>
          <p:nvSpPr>
            <p:cNvPr id="9" name="TextBox 43"/>
            <p:cNvSpPr txBox="1"/>
            <p:nvPr/>
          </p:nvSpPr>
          <p:spPr>
            <a:xfrm>
              <a:off x="1071538" y="2928934"/>
              <a:ext cx="2000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SEM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表</a:t>
              </a:r>
              <a:r>
                <a:rPr lang="zh-CN" altLang="en-US" sz="2000" dirty="0"/>
                <a:t>征</a:t>
              </a:r>
            </a:p>
          </p:txBody>
        </p:sp>
        <p:grpSp>
          <p:nvGrpSpPr>
            <p:cNvPr id="10" name="组合 12"/>
            <p:cNvGrpSpPr/>
            <p:nvPr/>
          </p:nvGrpSpPr>
          <p:grpSpPr>
            <a:xfrm>
              <a:off x="2000232" y="3357562"/>
              <a:ext cx="6259581" cy="1950851"/>
              <a:chOff x="2214546" y="4071942"/>
              <a:chExt cx="6259581" cy="1950851"/>
            </a:xfrm>
          </p:grpSpPr>
          <p:pic>
            <p:nvPicPr>
              <p:cNvPr id="11" name="Picture 8" descr="1-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214546" y="4071942"/>
                <a:ext cx="1930850" cy="1462089"/>
              </a:xfrm>
              <a:prstGeom prst="rect">
                <a:avLst/>
              </a:prstGeom>
              <a:noFill/>
            </p:spPr>
          </p:pic>
          <p:pic>
            <p:nvPicPr>
              <p:cNvPr id="12" name="Picture 7" descr="3-4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4357686" y="4071942"/>
                <a:ext cx="1928826" cy="1486331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5-3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500826" y="4071942"/>
                <a:ext cx="1973301" cy="1471614"/>
              </a:xfrm>
              <a:prstGeom prst="rect">
                <a:avLst/>
              </a:prstGeom>
              <a:noFill/>
            </p:spPr>
          </p:pic>
          <p:sp>
            <p:nvSpPr>
              <p:cNvPr id="14" name="TextBox 48"/>
              <p:cNvSpPr txBox="1"/>
              <p:nvPr/>
            </p:nvSpPr>
            <p:spPr>
              <a:xfrm>
                <a:off x="2214546" y="5715016"/>
                <a:ext cx="6143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（</a:t>
                </a:r>
                <a:r>
                  <a:rPr lang="en-US" altLang="zh-CN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a</a:t>
                </a:r>
                <a:r>
                  <a:rPr lang="zh-CN" alt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）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Fe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2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O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3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/HZSM-5                  (b) Co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3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O</a:t>
                </a:r>
                <a:r>
                  <a:rPr lang="en-US" sz="1400" kern="100" baseline="-250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4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/HZSM-5                (c) </a:t>
                </a:r>
                <a:r>
                  <a:rPr lang="en-US" sz="1400" kern="100" dirty="0" err="1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NiO</a:t>
                </a:r>
                <a:r>
                  <a:rPr lang="en-US" sz="1400" kern="100" dirty="0">
                    <a:solidFill>
                      <a:srgbClr val="000000"/>
                    </a:solidFill>
                    <a:latin typeface="Times New Roman" panose="02020603050405020304"/>
                    <a:ea typeface="宋体" panose="02010600030101010101" pitchFamily="2" charset="-122"/>
                  </a:rPr>
                  <a:t>/HZSM-5</a:t>
                </a:r>
                <a:endParaRPr lang="zh-CN" altLang="en-US" sz="1400" dirty="0"/>
              </a:p>
            </p:txBody>
          </p:sp>
        </p:grpSp>
      </p:grpSp>
      <p:sp>
        <p:nvSpPr>
          <p:cNvPr id="15" name="TextBox 32"/>
          <p:cNvSpPr txBox="1"/>
          <p:nvPr/>
        </p:nvSpPr>
        <p:spPr>
          <a:xfrm>
            <a:off x="2205274" y="5909757"/>
            <a:ext cx="8545239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经分析，催化剂较好的负载在载体的表面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 bwMode="auto">
          <a:xfrm>
            <a:off x="1222587" y="1962665"/>
            <a:ext cx="1802930" cy="1805046"/>
            <a:chOff x="1003844" y="1472285"/>
            <a:chExt cx="1352926" cy="1352926"/>
          </a:xfrm>
        </p:grpSpPr>
        <p:sp>
          <p:nvSpPr>
            <p:cNvPr id="65" name="泪滴形 24"/>
            <p:cNvSpPr/>
            <p:nvPr/>
          </p:nvSpPr>
          <p:spPr bwMode="auto">
            <a:xfrm rot="10800000" flipH="1">
              <a:off x="1003844" y="1472285"/>
              <a:ext cx="1352926" cy="1352926"/>
            </a:xfrm>
            <a:custGeom>
              <a:avLst/>
              <a:gdLst>
                <a:gd name="T0" fmla="*/ 679134 w 1680168"/>
                <a:gd name="T1" fmla="*/ 1503514 h 1680168"/>
                <a:gd name="T2" fmla="*/ 176653 w 1680168"/>
                <a:gd name="T3" fmla="*/ 1001034 h 1680168"/>
                <a:gd name="T4" fmla="*/ 679134 w 1680168"/>
                <a:gd name="T5" fmla="*/ 498554 h 1680168"/>
                <a:gd name="T6" fmla="*/ 1181615 w 1680168"/>
                <a:gd name="T7" fmla="*/ 1001034 h 1680168"/>
                <a:gd name="T8" fmla="*/ 679134 w 1680168"/>
                <a:gd name="T9" fmla="*/ 1503514 h 1680168"/>
                <a:gd name="T10" fmla="*/ 840084 w 1680168"/>
                <a:gd name="T11" fmla="*/ 1680168 h 1680168"/>
                <a:gd name="T12" fmla="*/ 1680168 w 1680168"/>
                <a:gd name="T13" fmla="*/ 840084 h 1680168"/>
                <a:gd name="T14" fmla="*/ 1680168 w 1680168"/>
                <a:gd name="T15" fmla="*/ 0 h 1680168"/>
                <a:gd name="T16" fmla="*/ 840084 w 1680168"/>
                <a:gd name="T17" fmla="*/ 0 h 1680168"/>
                <a:gd name="T18" fmla="*/ 0 w 1680168"/>
                <a:gd name="T19" fmla="*/ 840084 h 1680168"/>
                <a:gd name="T20" fmla="*/ 840084 w 1680168"/>
                <a:gd name="T21" fmla="*/ 1680168 h 1680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0168" h="1680168">
                  <a:moveTo>
                    <a:pt x="679134" y="1503514"/>
                  </a:moveTo>
                  <a:cubicBezTo>
                    <a:pt x="401621" y="1503514"/>
                    <a:pt x="176653" y="1278546"/>
                    <a:pt x="176653" y="1001034"/>
                  </a:cubicBezTo>
                  <a:cubicBezTo>
                    <a:pt x="176653" y="723522"/>
                    <a:pt x="401621" y="498554"/>
                    <a:pt x="679134" y="498554"/>
                  </a:cubicBezTo>
                  <a:cubicBezTo>
                    <a:pt x="956647" y="498554"/>
                    <a:pt x="1181615" y="723522"/>
                    <a:pt x="1181615" y="1001034"/>
                  </a:cubicBezTo>
                  <a:cubicBezTo>
                    <a:pt x="1181615" y="1278546"/>
                    <a:pt x="956647" y="1503514"/>
                    <a:pt x="679134" y="1503514"/>
                  </a:cubicBezTo>
                  <a:close/>
                  <a:moveTo>
                    <a:pt x="840084" y="1680168"/>
                  </a:moveTo>
                  <a:cubicBezTo>
                    <a:pt x="1304050" y="1680168"/>
                    <a:pt x="1680168" y="1304050"/>
                    <a:pt x="1680168" y="840084"/>
                  </a:cubicBezTo>
                  <a:lnTo>
                    <a:pt x="1680168" y="0"/>
                  </a:lnTo>
                  <a:lnTo>
                    <a:pt x="840084" y="0"/>
                  </a:lnTo>
                  <a:cubicBezTo>
                    <a:pt x="376118" y="0"/>
                    <a:pt x="0" y="376118"/>
                    <a:pt x="0" y="840084"/>
                  </a:cubicBezTo>
                  <a:cubicBezTo>
                    <a:pt x="0" y="1304050"/>
                    <a:pt x="376118" y="1680168"/>
                    <a:pt x="840084" y="1680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3200" ker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02335" y="1840226"/>
              <a:ext cx="667850" cy="3766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66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35%</a:t>
              </a:r>
              <a:endParaRPr lang="zh-CN" altLang="en-US" sz="266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 bwMode="auto">
          <a:xfrm>
            <a:off x="1008859" y="3814266"/>
            <a:ext cx="2016659" cy="2018774"/>
            <a:chOff x="827584" y="2860726"/>
            <a:chExt cx="1512620" cy="1513898"/>
          </a:xfrm>
        </p:grpSpPr>
        <p:sp>
          <p:nvSpPr>
            <p:cNvPr id="73" name="泪滴形 38"/>
            <p:cNvSpPr/>
            <p:nvPr/>
          </p:nvSpPr>
          <p:spPr bwMode="auto">
            <a:xfrm>
              <a:off x="827584" y="2860726"/>
              <a:ext cx="1512620" cy="1513898"/>
            </a:xfrm>
            <a:custGeom>
              <a:avLst/>
              <a:gdLst>
                <a:gd name="T0" fmla="*/ 811275 w 1879944"/>
                <a:gd name="T1" fmla="*/ 455670 h 1880638"/>
                <a:gd name="T2" fmla="*/ 198108 w 1879944"/>
                <a:gd name="T3" fmla="*/ 1069063 h 1880638"/>
                <a:gd name="T4" fmla="*/ 811275 w 1879944"/>
                <a:gd name="T5" fmla="*/ 1682456 h 1880638"/>
                <a:gd name="T6" fmla="*/ 1424442 w 1879944"/>
                <a:gd name="T7" fmla="*/ 1069063 h 1880638"/>
                <a:gd name="T8" fmla="*/ 811275 w 1879944"/>
                <a:gd name="T9" fmla="*/ 455670 h 1880638"/>
                <a:gd name="T10" fmla="*/ 939973 w 1879944"/>
                <a:gd name="T11" fmla="*/ 0 h 1880638"/>
                <a:gd name="T12" fmla="*/ 1879944 w 1879944"/>
                <a:gd name="T13" fmla="*/ 0 h 1880638"/>
                <a:gd name="T14" fmla="*/ 1879944 w 1879944"/>
                <a:gd name="T15" fmla="*/ 940319 h 1880638"/>
                <a:gd name="T16" fmla="*/ 939972 w 1879944"/>
                <a:gd name="T17" fmla="*/ 1880638 h 1880638"/>
                <a:gd name="T18" fmla="*/ 0 w 1879944"/>
                <a:gd name="T19" fmla="*/ 940319 h 1880638"/>
                <a:gd name="T20" fmla="*/ 1 w 1879944"/>
                <a:gd name="T21" fmla="*/ 940319 h 1880638"/>
                <a:gd name="T22" fmla="*/ 939973 w 1879944"/>
                <a:gd name="T23" fmla="*/ 0 h 1880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79944" h="1880638">
                  <a:moveTo>
                    <a:pt x="811275" y="455670"/>
                  </a:moveTo>
                  <a:cubicBezTo>
                    <a:pt x="472632" y="455670"/>
                    <a:pt x="198108" y="730295"/>
                    <a:pt x="198108" y="1069063"/>
                  </a:cubicBezTo>
                  <a:cubicBezTo>
                    <a:pt x="198108" y="1407831"/>
                    <a:pt x="472632" y="1682456"/>
                    <a:pt x="811275" y="1682456"/>
                  </a:cubicBezTo>
                  <a:cubicBezTo>
                    <a:pt x="1149918" y="1682456"/>
                    <a:pt x="1424442" y="1407831"/>
                    <a:pt x="1424442" y="1069063"/>
                  </a:cubicBezTo>
                  <a:cubicBezTo>
                    <a:pt x="1424442" y="730295"/>
                    <a:pt x="1149918" y="455670"/>
                    <a:pt x="811275" y="455670"/>
                  </a:cubicBezTo>
                  <a:close/>
                  <a:moveTo>
                    <a:pt x="939973" y="0"/>
                  </a:moveTo>
                  <a:lnTo>
                    <a:pt x="1879944" y="0"/>
                  </a:lnTo>
                  <a:lnTo>
                    <a:pt x="1879944" y="940319"/>
                  </a:lnTo>
                  <a:cubicBezTo>
                    <a:pt x="1879944" y="1459643"/>
                    <a:pt x="1459104" y="1880638"/>
                    <a:pt x="939972" y="1880638"/>
                  </a:cubicBezTo>
                  <a:cubicBezTo>
                    <a:pt x="420840" y="1880638"/>
                    <a:pt x="0" y="1459643"/>
                    <a:pt x="0" y="940319"/>
                  </a:cubicBezTo>
                  <a:lnTo>
                    <a:pt x="1" y="940319"/>
                  </a:lnTo>
                  <a:cubicBezTo>
                    <a:pt x="1" y="420995"/>
                    <a:pt x="420841" y="0"/>
                    <a:pt x="939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3200" ker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14871" y="3544678"/>
              <a:ext cx="667546" cy="3768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66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50%</a:t>
              </a:r>
              <a:endParaRPr lang="zh-CN" altLang="en-US" sz="266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 bwMode="auto">
          <a:xfrm>
            <a:off x="3072073" y="1679106"/>
            <a:ext cx="2088605" cy="2088605"/>
            <a:chOff x="2375123" y="1258934"/>
            <a:chExt cx="1567555" cy="1566277"/>
          </a:xfrm>
          <a:solidFill>
            <a:schemeClr val="accent3"/>
          </a:solidFill>
        </p:grpSpPr>
        <p:sp>
          <p:nvSpPr>
            <p:cNvPr id="80" name="泪滴形 34"/>
            <p:cNvSpPr/>
            <p:nvPr/>
          </p:nvSpPr>
          <p:spPr bwMode="auto">
            <a:xfrm rot="16200000" flipH="1">
              <a:off x="2375762" y="1258295"/>
              <a:ext cx="1566277" cy="1567555"/>
            </a:xfrm>
            <a:custGeom>
              <a:avLst/>
              <a:gdLst>
                <a:gd name="T0" fmla="*/ 205247 w 1947680"/>
                <a:gd name="T1" fmla="*/ 1146936 h 1946960"/>
                <a:gd name="T2" fmla="*/ 800320 w 1947680"/>
                <a:gd name="T3" fmla="*/ 552082 h 1946960"/>
                <a:gd name="T4" fmla="*/ 1395393 w 1947680"/>
                <a:gd name="T5" fmla="*/ 1146936 h 1946960"/>
                <a:gd name="T6" fmla="*/ 800320 w 1947680"/>
                <a:gd name="T7" fmla="*/ 1741790 h 1946960"/>
                <a:gd name="T8" fmla="*/ 205247 w 1947680"/>
                <a:gd name="T9" fmla="*/ 1146936 h 1946960"/>
                <a:gd name="T10" fmla="*/ 0 w 1947680"/>
                <a:gd name="T11" fmla="*/ 973480 h 1946960"/>
                <a:gd name="T12" fmla="*/ 973840 w 1947680"/>
                <a:gd name="T13" fmla="*/ 1946960 h 1946960"/>
                <a:gd name="T14" fmla="*/ 1947680 w 1947680"/>
                <a:gd name="T15" fmla="*/ 973480 h 1946960"/>
                <a:gd name="T16" fmla="*/ 1947680 w 1947680"/>
                <a:gd name="T17" fmla="*/ 0 h 1946960"/>
                <a:gd name="T18" fmla="*/ 973841 w 1947680"/>
                <a:gd name="T19" fmla="*/ 0 h 1946960"/>
                <a:gd name="T20" fmla="*/ 1 w 1947680"/>
                <a:gd name="T21" fmla="*/ 973480 h 1946960"/>
                <a:gd name="T22" fmla="*/ 0 w 1947680"/>
                <a:gd name="T23" fmla="*/ 973480 h 1946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7680" h="1946960">
                  <a:moveTo>
                    <a:pt x="205247" y="1146936"/>
                  </a:moveTo>
                  <a:cubicBezTo>
                    <a:pt x="205247" y="818407"/>
                    <a:pt x="471670" y="552082"/>
                    <a:pt x="800320" y="552082"/>
                  </a:cubicBezTo>
                  <a:cubicBezTo>
                    <a:pt x="1128970" y="552082"/>
                    <a:pt x="1395393" y="818407"/>
                    <a:pt x="1395393" y="1146936"/>
                  </a:cubicBezTo>
                  <a:cubicBezTo>
                    <a:pt x="1395393" y="1475465"/>
                    <a:pt x="1128970" y="1741790"/>
                    <a:pt x="800320" y="1741790"/>
                  </a:cubicBezTo>
                  <a:cubicBezTo>
                    <a:pt x="471670" y="1741790"/>
                    <a:pt x="205247" y="1475465"/>
                    <a:pt x="205247" y="1146936"/>
                  </a:cubicBezTo>
                  <a:close/>
                  <a:moveTo>
                    <a:pt x="0" y="973480"/>
                  </a:moveTo>
                  <a:cubicBezTo>
                    <a:pt x="0" y="1511118"/>
                    <a:pt x="436003" y="1946960"/>
                    <a:pt x="973840" y="1946960"/>
                  </a:cubicBezTo>
                  <a:cubicBezTo>
                    <a:pt x="1511677" y="1946960"/>
                    <a:pt x="1947680" y="1511118"/>
                    <a:pt x="1947680" y="973480"/>
                  </a:cubicBezTo>
                  <a:lnTo>
                    <a:pt x="1947680" y="0"/>
                  </a:lnTo>
                  <a:lnTo>
                    <a:pt x="973841" y="0"/>
                  </a:lnTo>
                  <a:cubicBezTo>
                    <a:pt x="436004" y="0"/>
                    <a:pt x="1" y="435842"/>
                    <a:pt x="1" y="973480"/>
                  </a:cubicBezTo>
                  <a:lnTo>
                    <a:pt x="0" y="97348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3200" ker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931391" y="1735799"/>
              <a:ext cx="667960" cy="376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66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50%</a:t>
              </a:r>
              <a:endParaRPr lang="zh-CN" altLang="en-US" sz="266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 bwMode="auto">
          <a:xfrm>
            <a:off x="3072071" y="3814265"/>
            <a:ext cx="2302334" cy="2302334"/>
            <a:chOff x="2376067" y="2860726"/>
            <a:chExt cx="1727248" cy="1727248"/>
          </a:xfrm>
        </p:grpSpPr>
        <p:sp>
          <p:nvSpPr>
            <p:cNvPr id="83" name="泪滴形 36"/>
            <p:cNvSpPr/>
            <p:nvPr/>
          </p:nvSpPr>
          <p:spPr bwMode="auto">
            <a:xfrm flipH="1">
              <a:off x="2376067" y="2860726"/>
              <a:ext cx="1727248" cy="1727248"/>
            </a:xfrm>
            <a:custGeom>
              <a:avLst/>
              <a:gdLst>
                <a:gd name="T0" fmla="*/ 875297 w 2146050"/>
                <a:gd name="T1" fmla="*/ 621837 h 2146844"/>
                <a:gd name="T2" fmla="*/ 1524443 w 2146050"/>
                <a:gd name="T3" fmla="*/ 1271223 h 2146844"/>
                <a:gd name="T4" fmla="*/ 875297 w 2146050"/>
                <a:gd name="T5" fmla="*/ 1920609 h 2146844"/>
                <a:gd name="T6" fmla="*/ 226151 w 2146050"/>
                <a:gd name="T7" fmla="*/ 1271223 h 2146844"/>
                <a:gd name="T8" fmla="*/ 875297 w 2146050"/>
                <a:gd name="T9" fmla="*/ 621837 h 2146844"/>
                <a:gd name="T10" fmla="*/ 2146050 w 2146050"/>
                <a:gd name="T11" fmla="*/ 0 h 2146844"/>
                <a:gd name="T12" fmla="*/ 1073025 w 2146050"/>
                <a:gd name="T13" fmla="*/ 0 h 2146844"/>
                <a:gd name="T14" fmla="*/ 0 w 2146050"/>
                <a:gd name="T15" fmla="*/ 1073422 h 2146844"/>
                <a:gd name="T16" fmla="*/ 1073025 w 2146050"/>
                <a:gd name="T17" fmla="*/ 2146844 h 2146844"/>
                <a:gd name="T18" fmla="*/ 2146050 w 2146050"/>
                <a:gd name="T19" fmla="*/ 1073422 h 2146844"/>
                <a:gd name="T20" fmla="*/ 2146050 w 2146050"/>
                <a:gd name="T21" fmla="*/ 0 h 214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6050" h="2146844">
                  <a:moveTo>
                    <a:pt x="875297" y="621837"/>
                  </a:moveTo>
                  <a:cubicBezTo>
                    <a:pt x="1233810" y="621837"/>
                    <a:pt x="1524443" y="912577"/>
                    <a:pt x="1524443" y="1271223"/>
                  </a:cubicBezTo>
                  <a:cubicBezTo>
                    <a:pt x="1524443" y="1629869"/>
                    <a:pt x="1233810" y="1920609"/>
                    <a:pt x="875297" y="1920609"/>
                  </a:cubicBezTo>
                  <a:cubicBezTo>
                    <a:pt x="516784" y="1920609"/>
                    <a:pt x="226151" y="1629869"/>
                    <a:pt x="226151" y="1271223"/>
                  </a:cubicBezTo>
                  <a:cubicBezTo>
                    <a:pt x="226151" y="912577"/>
                    <a:pt x="516784" y="621837"/>
                    <a:pt x="875297" y="621837"/>
                  </a:cubicBezTo>
                  <a:close/>
                  <a:moveTo>
                    <a:pt x="2146050" y="0"/>
                  </a:moveTo>
                  <a:lnTo>
                    <a:pt x="1073025" y="0"/>
                  </a:lnTo>
                  <a:cubicBezTo>
                    <a:pt x="480410" y="0"/>
                    <a:pt x="0" y="480587"/>
                    <a:pt x="0" y="1073422"/>
                  </a:cubicBezTo>
                  <a:cubicBezTo>
                    <a:pt x="0" y="1666257"/>
                    <a:pt x="480410" y="2146844"/>
                    <a:pt x="1073025" y="2146844"/>
                  </a:cubicBezTo>
                  <a:cubicBezTo>
                    <a:pt x="1665640" y="2146844"/>
                    <a:pt x="2146050" y="1666257"/>
                    <a:pt x="2146050" y="1073422"/>
                  </a:cubicBezTo>
                  <a:lnTo>
                    <a:pt x="21460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>
                <a:defRPr/>
              </a:pPr>
              <a:endParaRPr lang="zh-CN" altLang="en-US" sz="3200" ker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038072" y="3683044"/>
              <a:ext cx="667683" cy="3770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665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80%</a:t>
              </a:r>
              <a:endParaRPr lang="zh-CN" altLang="en-US" sz="2665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 bwMode="auto">
          <a:xfrm>
            <a:off x="6102348" y="2082061"/>
            <a:ext cx="668692" cy="675041"/>
            <a:chOff x="4929188" y="1303338"/>
            <a:chExt cx="501650" cy="506412"/>
          </a:xfrm>
        </p:grpSpPr>
        <p:sp>
          <p:nvSpPr>
            <p:cNvPr id="86" name="Freeform 6"/>
            <p:cNvSpPr/>
            <p:nvPr/>
          </p:nvSpPr>
          <p:spPr bwMode="auto">
            <a:xfrm>
              <a:off x="4929188" y="1303338"/>
              <a:ext cx="501650" cy="506412"/>
            </a:xfrm>
            <a:custGeom>
              <a:avLst/>
              <a:gdLst>
                <a:gd name="T0" fmla="*/ 134 w 134"/>
                <a:gd name="T1" fmla="*/ 36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6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6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Freeform 7"/>
            <p:cNvSpPr/>
            <p:nvPr/>
          </p:nvSpPr>
          <p:spPr bwMode="auto">
            <a:xfrm>
              <a:off x="4995863" y="1358901"/>
              <a:ext cx="371475" cy="206375"/>
            </a:xfrm>
            <a:custGeom>
              <a:avLst/>
              <a:gdLst>
                <a:gd name="T0" fmla="*/ 97 w 99"/>
                <a:gd name="T1" fmla="*/ 44 h 55"/>
                <a:gd name="T2" fmla="*/ 50 w 99"/>
                <a:gd name="T3" fmla="*/ 0 h 55"/>
                <a:gd name="T4" fmla="*/ 3 w 99"/>
                <a:gd name="T5" fmla="*/ 44 h 55"/>
                <a:gd name="T6" fmla="*/ 3 w 99"/>
                <a:gd name="T7" fmla="*/ 53 h 55"/>
                <a:gd name="T8" fmla="*/ 8 w 99"/>
                <a:gd name="T9" fmla="*/ 55 h 55"/>
                <a:gd name="T10" fmla="*/ 12 w 99"/>
                <a:gd name="T11" fmla="*/ 53 h 55"/>
                <a:gd name="T12" fmla="*/ 50 w 99"/>
                <a:gd name="T13" fmla="*/ 18 h 55"/>
                <a:gd name="T14" fmla="*/ 87 w 99"/>
                <a:gd name="T15" fmla="*/ 53 h 55"/>
                <a:gd name="T16" fmla="*/ 92 w 99"/>
                <a:gd name="T17" fmla="*/ 55 h 55"/>
                <a:gd name="T18" fmla="*/ 97 w 99"/>
                <a:gd name="T19" fmla="*/ 53 h 55"/>
                <a:gd name="T20" fmla="*/ 97 w 99"/>
                <a:gd name="T21" fmla="*/ 4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5">
                  <a:moveTo>
                    <a:pt x="97" y="44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6"/>
                    <a:pt x="0" y="50"/>
                    <a:pt x="3" y="53"/>
                  </a:cubicBezTo>
                  <a:cubicBezTo>
                    <a:pt x="4" y="54"/>
                    <a:pt x="6" y="55"/>
                    <a:pt x="8" y="55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89" y="54"/>
                    <a:pt x="90" y="55"/>
                    <a:pt x="92" y="55"/>
                  </a:cubicBezTo>
                  <a:cubicBezTo>
                    <a:pt x="94" y="55"/>
                    <a:pt x="96" y="54"/>
                    <a:pt x="97" y="53"/>
                  </a:cubicBezTo>
                  <a:cubicBezTo>
                    <a:pt x="99" y="50"/>
                    <a:pt x="99" y="46"/>
                    <a:pt x="97" y="44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Freeform 8"/>
            <p:cNvSpPr/>
            <p:nvPr/>
          </p:nvSpPr>
          <p:spPr bwMode="auto">
            <a:xfrm>
              <a:off x="5056188" y="1446213"/>
              <a:ext cx="255588" cy="265112"/>
            </a:xfrm>
            <a:custGeom>
              <a:avLst/>
              <a:gdLst>
                <a:gd name="T0" fmla="*/ 0 w 68"/>
                <a:gd name="T1" fmla="*/ 32 h 71"/>
                <a:gd name="T2" fmla="*/ 0 w 68"/>
                <a:gd name="T3" fmla="*/ 68 h 71"/>
                <a:gd name="T4" fmla="*/ 5 w 68"/>
                <a:gd name="T5" fmla="*/ 71 h 71"/>
                <a:gd name="T6" fmla="*/ 22 w 68"/>
                <a:gd name="T7" fmla="*/ 71 h 71"/>
                <a:gd name="T8" fmla="*/ 22 w 68"/>
                <a:gd name="T9" fmla="*/ 44 h 71"/>
                <a:gd name="T10" fmla="*/ 46 w 68"/>
                <a:gd name="T11" fmla="*/ 44 h 71"/>
                <a:gd name="T12" fmla="*/ 46 w 68"/>
                <a:gd name="T13" fmla="*/ 71 h 71"/>
                <a:gd name="T14" fmla="*/ 63 w 68"/>
                <a:gd name="T15" fmla="*/ 71 h 71"/>
                <a:gd name="T16" fmla="*/ 68 w 68"/>
                <a:gd name="T17" fmla="*/ 68 h 71"/>
                <a:gd name="T18" fmla="*/ 68 w 68"/>
                <a:gd name="T19" fmla="*/ 32 h 71"/>
                <a:gd name="T20" fmla="*/ 34 w 68"/>
                <a:gd name="T21" fmla="*/ 0 h 71"/>
                <a:gd name="T22" fmla="*/ 0 w 68"/>
                <a:gd name="T23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71">
                  <a:moveTo>
                    <a:pt x="0" y="32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0" y="70"/>
                    <a:pt x="2" y="71"/>
                    <a:pt x="5" y="71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46" y="44"/>
                    <a:pt x="46" y="44"/>
                    <a:pt x="46" y="4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71"/>
                    <a:pt x="68" y="70"/>
                    <a:pt x="68" y="68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0" y="32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 bwMode="auto">
          <a:xfrm>
            <a:off x="6096000" y="3048101"/>
            <a:ext cx="675040" cy="675041"/>
            <a:chOff x="1339850" y="2163763"/>
            <a:chExt cx="506413" cy="506412"/>
          </a:xfrm>
        </p:grpSpPr>
        <p:sp>
          <p:nvSpPr>
            <p:cNvPr id="90" name="Freeform 13"/>
            <p:cNvSpPr/>
            <p:nvPr/>
          </p:nvSpPr>
          <p:spPr bwMode="auto">
            <a:xfrm>
              <a:off x="1339850" y="2163763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7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7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7" y="135"/>
                    <a:pt x="37" y="135"/>
                    <a:pt x="37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7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Freeform 14"/>
            <p:cNvSpPr/>
            <p:nvPr/>
          </p:nvSpPr>
          <p:spPr bwMode="auto">
            <a:xfrm>
              <a:off x="1500187" y="2276476"/>
              <a:ext cx="176213" cy="104775"/>
            </a:xfrm>
            <a:custGeom>
              <a:avLst/>
              <a:gdLst>
                <a:gd name="T0" fmla="*/ 111 w 111"/>
                <a:gd name="T1" fmla="*/ 0 h 66"/>
                <a:gd name="T2" fmla="*/ 55 w 111"/>
                <a:gd name="T3" fmla="*/ 0 h 66"/>
                <a:gd name="T4" fmla="*/ 55 w 111"/>
                <a:gd name="T5" fmla="*/ 54 h 66"/>
                <a:gd name="T6" fmla="*/ 14 w 111"/>
                <a:gd name="T7" fmla="*/ 54 h 66"/>
                <a:gd name="T8" fmla="*/ 14 w 111"/>
                <a:gd name="T9" fmla="*/ 0 h 66"/>
                <a:gd name="T10" fmla="*/ 0 w 111"/>
                <a:gd name="T11" fmla="*/ 0 h 66"/>
                <a:gd name="T12" fmla="*/ 0 w 111"/>
                <a:gd name="T13" fmla="*/ 66 h 66"/>
                <a:gd name="T14" fmla="*/ 111 w 111"/>
                <a:gd name="T15" fmla="*/ 66 h 66"/>
                <a:gd name="T16" fmla="*/ 111 w 111"/>
                <a:gd name="T1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66">
                  <a:moveTo>
                    <a:pt x="111" y="0"/>
                  </a:moveTo>
                  <a:lnTo>
                    <a:pt x="55" y="0"/>
                  </a:lnTo>
                  <a:lnTo>
                    <a:pt x="55" y="54"/>
                  </a:lnTo>
                  <a:lnTo>
                    <a:pt x="14" y="5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6"/>
                  </a:lnTo>
                  <a:lnTo>
                    <a:pt x="111" y="6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Freeform 15"/>
            <p:cNvSpPr>
              <a:spLocks noEditPoints="1"/>
            </p:cNvSpPr>
            <p:nvPr/>
          </p:nvSpPr>
          <p:spPr bwMode="auto">
            <a:xfrm>
              <a:off x="1447800" y="2276476"/>
              <a:ext cx="288926" cy="277811"/>
            </a:xfrm>
            <a:custGeom>
              <a:avLst/>
              <a:gdLst>
                <a:gd name="T0" fmla="*/ 72 w 77"/>
                <a:gd name="T1" fmla="*/ 0 h 74"/>
                <a:gd name="T2" fmla="*/ 64 w 77"/>
                <a:gd name="T3" fmla="*/ 0 h 74"/>
                <a:gd name="T4" fmla="*/ 64 w 77"/>
                <a:gd name="T5" fmla="*/ 31 h 74"/>
                <a:gd name="T6" fmla="*/ 10 w 77"/>
                <a:gd name="T7" fmla="*/ 31 h 74"/>
                <a:gd name="T8" fmla="*/ 10 w 77"/>
                <a:gd name="T9" fmla="*/ 0 h 74"/>
                <a:gd name="T10" fmla="*/ 5 w 77"/>
                <a:gd name="T11" fmla="*/ 0 h 74"/>
                <a:gd name="T12" fmla="*/ 0 w 77"/>
                <a:gd name="T13" fmla="*/ 6 h 74"/>
                <a:gd name="T14" fmla="*/ 0 w 77"/>
                <a:gd name="T15" fmla="*/ 68 h 74"/>
                <a:gd name="T16" fmla="*/ 5 w 77"/>
                <a:gd name="T17" fmla="*/ 74 h 74"/>
                <a:gd name="T18" fmla="*/ 72 w 77"/>
                <a:gd name="T19" fmla="*/ 74 h 74"/>
                <a:gd name="T20" fmla="*/ 77 w 77"/>
                <a:gd name="T21" fmla="*/ 68 h 74"/>
                <a:gd name="T22" fmla="*/ 77 w 77"/>
                <a:gd name="T23" fmla="*/ 6 h 74"/>
                <a:gd name="T24" fmla="*/ 72 w 77"/>
                <a:gd name="T25" fmla="*/ 0 h 74"/>
                <a:gd name="T26" fmla="*/ 38 w 77"/>
                <a:gd name="T27" fmla="*/ 65 h 74"/>
                <a:gd name="T28" fmla="*/ 22 w 77"/>
                <a:gd name="T29" fmla="*/ 49 h 74"/>
                <a:gd name="T30" fmla="*/ 38 w 77"/>
                <a:gd name="T31" fmla="*/ 33 h 74"/>
                <a:gd name="T32" fmla="*/ 54 w 77"/>
                <a:gd name="T33" fmla="*/ 49 h 74"/>
                <a:gd name="T34" fmla="*/ 38 w 77"/>
                <a:gd name="T35" fmla="*/ 6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74">
                  <a:moveTo>
                    <a:pt x="72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2" y="74"/>
                    <a:pt x="5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5" y="74"/>
                    <a:pt x="77" y="72"/>
                    <a:pt x="77" y="68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5" y="0"/>
                    <a:pt x="72" y="0"/>
                  </a:cubicBezTo>
                  <a:close/>
                  <a:moveTo>
                    <a:pt x="38" y="65"/>
                  </a:moveTo>
                  <a:cubicBezTo>
                    <a:pt x="29" y="65"/>
                    <a:pt x="22" y="58"/>
                    <a:pt x="22" y="49"/>
                  </a:cubicBezTo>
                  <a:cubicBezTo>
                    <a:pt x="22" y="40"/>
                    <a:pt x="29" y="33"/>
                    <a:pt x="38" y="33"/>
                  </a:cubicBezTo>
                  <a:cubicBezTo>
                    <a:pt x="46" y="33"/>
                    <a:pt x="54" y="40"/>
                    <a:pt x="54" y="49"/>
                  </a:cubicBezTo>
                  <a:cubicBezTo>
                    <a:pt x="54" y="58"/>
                    <a:pt x="46" y="65"/>
                    <a:pt x="38" y="65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Oval 16"/>
            <p:cNvSpPr>
              <a:spLocks noChangeArrowheads="1"/>
            </p:cNvSpPr>
            <p:nvPr/>
          </p:nvSpPr>
          <p:spPr bwMode="auto">
            <a:xfrm>
              <a:off x="1549400" y="2419350"/>
              <a:ext cx="82550" cy="82550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 bwMode="auto">
          <a:xfrm>
            <a:off x="6102348" y="4017613"/>
            <a:ext cx="668692" cy="675041"/>
            <a:chOff x="5093055" y="2766720"/>
            <a:chExt cx="501650" cy="506413"/>
          </a:xfrm>
        </p:grpSpPr>
        <p:sp>
          <p:nvSpPr>
            <p:cNvPr id="95" name="Freeform 21"/>
            <p:cNvSpPr/>
            <p:nvPr/>
          </p:nvSpPr>
          <p:spPr bwMode="auto">
            <a:xfrm>
              <a:off x="5093055" y="2766720"/>
              <a:ext cx="501650" cy="506413"/>
            </a:xfrm>
            <a:custGeom>
              <a:avLst/>
              <a:gdLst>
                <a:gd name="T0" fmla="*/ 134 w 134"/>
                <a:gd name="T1" fmla="*/ 37 h 135"/>
                <a:gd name="T2" fmla="*/ 134 w 134"/>
                <a:gd name="T3" fmla="*/ 98 h 135"/>
                <a:gd name="T4" fmla="*/ 98 w 134"/>
                <a:gd name="T5" fmla="*/ 135 h 135"/>
                <a:gd name="T6" fmla="*/ 36 w 134"/>
                <a:gd name="T7" fmla="*/ 135 h 135"/>
                <a:gd name="T8" fmla="*/ 0 w 134"/>
                <a:gd name="T9" fmla="*/ 98 h 135"/>
                <a:gd name="T10" fmla="*/ 0 w 134"/>
                <a:gd name="T11" fmla="*/ 37 h 135"/>
                <a:gd name="T12" fmla="*/ 36 w 134"/>
                <a:gd name="T13" fmla="*/ 0 h 135"/>
                <a:gd name="T14" fmla="*/ 134 w 134"/>
                <a:gd name="T15" fmla="*/ 0 h 135"/>
                <a:gd name="T16" fmla="*/ 134 w 134"/>
                <a:gd name="T17" fmla="*/ 3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5">
                  <a:moveTo>
                    <a:pt x="134" y="37"/>
                  </a:moveTo>
                  <a:cubicBezTo>
                    <a:pt x="134" y="98"/>
                    <a:pt x="134" y="98"/>
                    <a:pt x="134" y="98"/>
                  </a:cubicBezTo>
                  <a:cubicBezTo>
                    <a:pt x="134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134" y="3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Oval 22"/>
            <p:cNvSpPr>
              <a:spLocks noChangeArrowheads="1"/>
            </p:cNvSpPr>
            <p:nvPr/>
          </p:nvSpPr>
          <p:spPr bwMode="auto">
            <a:xfrm>
              <a:off x="5201005" y="3069933"/>
              <a:ext cx="98425" cy="98425"/>
            </a:xfrm>
            <a:prstGeom prst="ellipse">
              <a:avLst/>
            </a:pr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Freeform 23"/>
            <p:cNvSpPr/>
            <p:nvPr/>
          </p:nvSpPr>
          <p:spPr bwMode="auto">
            <a:xfrm>
              <a:off x="5212118" y="2969920"/>
              <a:ext cx="180975" cy="179388"/>
            </a:xfrm>
            <a:custGeom>
              <a:avLst/>
              <a:gdLst>
                <a:gd name="T0" fmla="*/ 6 w 48"/>
                <a:gd name="T1" fmla="*/ 0 h 48"/>
                <a:gd name="T2" fmla="*/ 0 w 48"/>
                <a:gd name="T3" fmla="*/ 7 h 48"/>
                <a:gd name="T4" fmla="*/ 6 w 48"/>
                <a:gd name="T5" fmla="*/ 13 h 48"/>
                <a:gd name="T6" fmla="*/ 35 w 48"/>
                <a:gd name="T7" fmla="*/ 42 h 48"/>
                <a:gd name="T8" fmla="*/ 42 w 48"/>
                <a:gd name="T9" fmla="*/ 48 h 48"/>
                <a:gd name="T10" fmla="*/ 48 w 48"/>
                <a:gd name="T11" fmla="*/ 42 h 48"/>
                <a:gd name="T12" fmla="*/ 6 w 4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8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22" y="13"/>
                    <a:pt x="35" y="26"/>
                    <a:pt x="35" y="42"/>
                  </a:cubicBezTo>
                  <a:cubicBezTo>
                    <a:pt x="35" y="45"/>
                    <a:pt x="38" y="48"/>
                    <a:pt x="42" y="48"/>
                  </a:cubicBezTo>
                  <a:cubicBezTo>
                    <a:pt x="45" y="48"/>
                    <a:pt x="48" y="45"/>
                    <a:pt x="48" y="42"/>
                  </a:cubicBezTo>
                  <a:cubicBezTo>
                    <a:pt x="48" y="19"/>
                    <a:pt x="29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Freeform 24"/>
            <p:cNvSpPr/>
            <p:nvPr/>
          </p:nvSpPr>
          <p:spPr bwMode="auto">
            <a:xfrm>
              <a:off x="5212118" y="2871495"/>
              <a:ext cx="277812" cy="277813"/>
            </a:xfrm>
            <a:custGeom>
              <a:avLst/>
              <a:gdLst>
                <a:gd name="T0" fmla="*/ 6 w 74"/>
                <a:gd name="T1" fmla="*/ 0 h 74"/>
                <a:gd name="T2" fmla="*/ 0 w 74"/>
                <a:gd name="T3" fmla="*/ 7 h 74"/>
                <a:gd name="T4" fmla="*/ 6 w 74"/>
                <a:gd name="T5" fmla="*/ 13 h 74"/>
                <a:gd name="T6" fmla="*/ 61 w 74"/>
                <a:gd name="T7" fmla="*/ 68 h 74"/>
                <a:gd name="T8" fmla="*/ 68 w 74"/>
                <a:gd name="T9" fmla="*/ 74 h 74"/>
                <a:gd name="T10" fmla="*/ 74 w 74"/>
                <a:gd name="T11" fmla="*/ 68 h 74"/>
                <a:gd name="T12" fmla="*/ 6 w 74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74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7" y="13"/>
                    <a:pt x="61" y="38"/>
                    <a:pt x="61" y="68"/>
                  </a:cubicBezTo>
                  <a:cubicBezTo>
                    <a:pt x="61" y="71"/>
                    <a:pt x="64" y="74"/>
                    <a:pt x="68" y="74"/>
                  </a:cubicBezTo>
                  <a:cubicBezTo>
                    <a:pt x="71" y="74"/>
                    <a:pt x="74" y="71"/>
                    <a:pt x="74" y="68"/>
                  </a:cubicBezTo>
                  <a:cubicBezTo>
                    <a:pt x="74" y="30"/>
                    <a:pt x="44" y="0"/>
                    <a:pt x="6" y="0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 bwMode="auto">
          <a:xfrm>
            <a:off x="6096000" y="4964773"/>
            <a:ext cx="675040" cy="675041"/>
            <a:chOff x="6137274" y="1900165"/>
            <a:chExt cx="506413" cy="506412"/>
          </a:xfrm>
        </p:grpSpPr>
        <p:sp>
          <p:nvSpPr>
            <p:cNvPr id="100" name="Freeform 29"/>
            <p:cNvSpPr/>
            <p:nvPr/>
          </p:nvSpPr>
          <p:spPr bwMode="auto">
            <a:xfrm>
              <a:off x="6137274" y="1900165"/>
              <a:ext cx="506413" cy="506412"/>
            </a:xfrm>
            <a:custGeom>
              <a:avLst/>
              <a:gdLst>
                <a:gd name="T0" fmla="*/ 135 w 135"/>
                <a:gd name="T1" fmla="*/ 36 h 135"/>
                <a:gd name="T2" fmla="*/ 135 w 135"/>
                <a:gd name="T3" fmla="*/ 98 h 135"/>
                <a:gd name="T4" fmla="*/ 98 w 135"/>
                <a:gd name="T5" fmla="*/ 135 h 135"/>
                <a:gd name="T6" fmla="*/ 36 w 135"/>
                <a:gd name="T7" fmla="*/ 135 h 135"/>
                <a:gd name="T8" fmla="*/ 0 w 135"/>
                <a:gd name="T9" fmla="*/ 98 h 135"/>
                <a:gd name="T10" fmla="*/ 0 w 135"/>
                <a:gd name="T11" fmla="*/ 36 h 135"/>
                <a:gd name="T12" fmla="*/ 36 w 135"/>
                <a:gd name="T13" fmla="*/ 0 h 135"/>
                <a:gd name="T14" fmla="*/ 135 w 135"/>
                <a:gd name="T15" fmla="*/ 0 h 135"/>
                <a:gd name="T16" fmla="*/ 135 w 135"/>
                <a:gd name="T17" fmla="*/ 3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5">
                  <a:moveTo>
                    <a:pt x="135" y="36"/>
                  </a:moveTo>
                  <a:cubicBezTo>
                    <a:pt x="135" y="98"/>
                    <a:pt x="135" y="98"/>
                    <a:pt x="135" y="98"/>
                  </a:cubicBezTo>
                  <a:cubicBezTo>
                    <a:pt x="135" y="118"/>
                    <a:pt x="118" y="135"/>
                    <a:pt x="98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16" y="135"/>
                    <a:pt x="0" y="118"/>
                    <a:pt x="0" y="9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135" y="0"/>
                    <a:pt x="135" y="0"/>
                    <a:pt x="135" y="0"/>
                  </a:cubicBezTo>
                  <a:lnTo>
                    <a:pt x="135" y="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Freeform 30"/>
            <p:cNvSpPr>
              <a:spLocks noEditPoints="1"/>
            </p:cNvSpPr>
            <p:nvPr/>
          </p:nvSpPr>
          <p:spPr bwMode="auto">
            <a:xfrm>
              <a:off x="6208711" y="1979540"/>
              <a:ext cx="327026" cy="325437"/>
            </a:xfrm>
            <a:custGeom>
              <a:avLst/>
              <a:gdLst>
                <a:gd name="T0" fmla="*/ 64 w 87"/>
                <a:gd name="T1" fmla="*/ 14 h 87"/>
                <a:gd name="T2" fmla="*/ 14 w 87"/>
                <a:gd name="T3" fmla="*/ 14 h 87"/>
                <a:gd name="T4" fmla="*/ 14 w 87"/>
                <a:gd name="T5" fmla="*/ 64 h 87"/>
                <a:gd name="T6" fmla="*/ 59 w 87"/>
                <a:gd name="T7" fmla="*/ 69 h 87"/>
                <a:gd name="T8" fmla="*/ 74 w 87"/>
                <a:gd name="T9" fmla="*/ 84 h 87"/>
                <a:gd name="T10" fmla="*/ 83 w 87"/>
                <a:gd name="T11" fmla="*/ 84 h 87"/>
                <a:gd name="T12" fmla="*/ 84 w 87"/>
                <a:gd name="T13" fmla="*/ 83 h 87"/>
                <a:gd name="T14" fmla="*/ 84 w 87"/>
                <a:gd name="T15" fmla="*/ 74 h 87"/>
                <a:gd name="T16" fmla="*/ 69 w 87"/>
                <a:gd name="T17" fmla="*/ 59 h 87"/>
                <a:gd name="T18" fmla="*/ 64 w 87"/>
                <a:gd name="T19" fmla="*/ 14 h 87"/>
                <a:gd name="T20" fmla="*/ 58 w 87"/>
                <a:gd name="T21" fmla="*/ 58 h 87"/>
                <a:gd name="T22" fmla="*/ 20 w 87"/>
                <a:gd name="T23" fmla="*/ 58 h 87"/>
                <a:gd name="T24" fmla="*/ 20 w 87"/>
                <a:gd name="T25" fmla="*/ 21 h 87"/>
                <a:gd name="T26" fmla="*/ 58 w 87"/>
                <a:gd name="T27" fmla="*/ 21 h 87"/>
                <a:gd name="T28" fmla="*/ 58 w 87"/>
                <a:gd name="T29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87">
                  <a:moveTo>
                    <a:pt x="64" y="14"/>
                  </a:moveTo>
                  <a:cubicBezTo>
                    <a:pt x="50" y="0"/>
                    <a:pt x="28" y="0"/>
                    <a:pt x="14" y="14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26" y="77"/>
                    <a:pt x="45" y="78"/>
                    <a:pt x="59" y="69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6" y="87"/>
                    <a:pt x="80" y="87"/>
                    <a:pt x="83" y="84"/>
                  </a:cubicBez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7" y="77"/>
                    <a:pt x="84" y="7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78" y="45"/>
                    <a:pt x="76" y="26"/>
                    <a:pt x="64" y="14"/>
                  </a:cubicBezTo>
                  <a:close/>
                  <a:moveTo>
                    <a:pt x="58" y="58"/>
                  </a:moveTo>
                  <a:cubicBezTo>
                    <a:pt x="47" y="68"/>
                    <a:pt x="31" y="68"/>
                    <a:pt x="20" y="58"/>
                  </a:cubicBezTo>
                  <a:cubicBezTo>
                    <a:pt x="10" y="48"/>
                    <a:pt x="10" y="31"/>
                    <a:pt x="20" y="21"/>
                  </a:cubicBezTo>
                  <a:cubicBezTo>
                    <a:pt x="31" y="10"/>
                    <a:pt x="47" y="10"/>
                    <a:pt x="58" y="21"/>
                  </a:cubicBezTo>
                  <a:cubicBezTo>
                    <a:pt x="68" y="31"/>
                    <a:pt x="68" y="48"/>
                    <a:pt x="58" y="58"/>
                  </a:cubicBez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sz="32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2" name="Text Box 11"/>
          <p:cNvSpPr txBox="1">
            <a:spLocks noChangeArrowheads="1"/>
          </p:cNvSpPr>
          <p:nvPr/>
        </p:nvSpPr>
        <p:spPr bwMode="auto">
          <a:xfrm>
            <a:off x="6963607" y="2127708"/>
            <a:ext cx="41962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三种催化剂均具有良好的脱氧效果，可提高生物油品质；</a:t>
            </a:r>
          </a:p>
        </p:txBody>
      </p:sp>
      <p:sp>
        <p:nvSpPr>
          <p:cNvPr id="103" name="Text Box 11"/>
          <p:cNvSpPr txBox="1">
            <a:spLocks noChangeArrowheads="1"/>
          </p:cNvSpPr>
          <p:nvPr/>
        </p:nvSpPr>
        <p:spPr bwMode="auto">
          <a:xfrm>
            <a:off x="6963607" y="2993080"/>
            <a:ext cx="4196256" cy="7386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热解液相产物中芳香类化合物都大幅提高，其中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Fe2O3/HZSM-5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催化作用最明显，最高产率可达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48.20%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；</a:t>
            </a:r>
          </a:p>
        </p:txBody>
      </p:sp>
      <p:sp>
        <p:nvSpPr>
          <p:cNvPr id="104" name="Text Box 11"/>
          <p:cNvSpPr txBox="1">
            <a:spLocks noChangeArrowheads="1"/>
          </p:cNvSpPr>
          <p:nvPr/>
        </p:nvSpPr>
        <p:spPr bwMode="auto">
          <a:xfrm>
            <a:off x="6963607" y="4004914"/>
            <a:ext cx="419625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三种催化剂都能够促进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G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型与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S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型酚转化生成结构更稳定的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H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型酚，</a:t>
            </a:r>
            <a:r>
              <a:rPr lang="en-US" altLang="zh-CN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NiO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/HZSM-5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的催化效果更明显。</a:t>
            </a:r>
          </a:p>
        </p:txBody>
      </p:sp>
      <p:sp>
        <p:nvSpPr>
          <p:cNvPr id="105" name="Text Box 11"/>
          <p:cNvSpPr txBox="1">
            <a:spLocks noChangeArrowheads="1"/>
          </p:cNvSpPr>
          <p:nvPr/>
        </p:nvSpPr>
        <p:spPr bwMode="auto">
          <a:xfrm>
            <a:off x="6963607" y="4996513"/>
            <a:ext cx="4196256" cy="7076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Fe2O3/HZSM-5</a:t>
            </a: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133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NiO</a:t>
            </a:r>
            <a:r>
              <a:rPr lang="en-US" altLang="zh-CN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/HZSM-5</a:t>
            </a: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可分别促进生物质向糠醛和苯酚的定向热解，产率分别可达</a:t>
            </a:r>
            <a:r>
              <a:rPr lang="en-US" altLang="zh-CN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10.86%</a:t>
            </a: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和</a:t>
            </a:r>
            <a:r>
              <a:rPr lang="en-US" altLang="zh-CN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14.60%</a:t>
            </a: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三种催化剂的催化热解效果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decel="666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cs typeface="+mn-ea"/>
              </a:rPr>
              <a:t>Fe2O3/ HZSM-5</a:t>
            </a:r>
            <a:r>
              <a:rPr lang="zh-CN" altLang="en-US" dirty="0">
                <a:cs typeface="+mn-ea"/>
              </a:rPr>
              <a:t>失活和再生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204264" y="1617066"/>
            <a:ext cx="3571900" cy="2000264"/>
            <a:chOff x="428596" y="2643182"/>
            <a:chExt cx="6786610" cy="3211098"/>
          </a:xfrm>
        </p:grpSpPr>
        <p:graphicFrame>
          <p:nvGraphicFramePr>
            <p:cNvPr id="45" name="Object 1"/>
            <p:cNvGraphicFramePr>
              <a:graphicFrameLocks noChangeAspect="1"/>
            </p:cNvGraphicFramePr>
            <p:nvPr/>
          </p:nvGraphicFramePr>
          <p:xfrm>
            <a:off x="3286116" y="2786058"/>
            <a:ext cx="3929090" cy="3068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" imgW="29498925" imgH="23679150" progId="Origin50.Graph">
                    <p:embed/>
                  </p:oleObj>
                </mc:Choice>
                <mc:Fallback>
                  <p:oleObj name="Graph" r:id="rId3" imgW="29498925" imgH="23679150" progId="Origin50.Graph">
                    <p:embed/>
                    <p:pic>
                      <p:nvPicPr>
                        <p:cNvPr id="0" name="Object 1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rcRect l="4767" t="6058" r="4767" b="6058"/>
                        <a:stretch>
                          <a:fillRect/>
                        </a:stretch>
                      </p:blipFill>
                      <p:spPr>
                        <a:xfrm>
                          <a:off x="3286116" y="2786058"/>
                          <a:ext cx="3929090" cy="306822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17"/>
            <p:cNvSpPr txBox="1"/>
            <p:nvPr/>
          </p:nvSpPr>
          <p:spPr>
            <a:xfrm>
              <a:off x="428596" y="2643182"/>
              <a:ext cx="2714644" cy="1037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积碳量分析</a:t>
              </a:r>
              <a:endPara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dirty="0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276230" y="1617066"/>
            <a:ext cx="3050485" cy="1857387"/>
            <a:chOff x="61438" y="1330065"/>
            <a:chExt cx="6171912" cy="2432051"/>
          </a:xfrm>
        </p:grpSpPr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2518573" y="1330065"/>
            <a:ext cx="3714777" cy="24320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5" imgW="29013150" imgH="23231475" progId="Origin50.Graph">
                    <p:embed/>
                  </p:oleObj>
                </mc:Choice>
                <mc:Fallback>
                  <p:oleObj name="Graph" r:id="rId5" imgW="29013150" imgH="23231475" progId="Origin50.Graph">
                    <p:embed/>
                    <p:pic>
                      <p:nvPicPr>
                        <p:cNvPr id="0" name="Object 3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rcRect l="4849" t="6062" r="4849" b="6062"/>
                        <a:stretch>
                          <a:fillRect/>
                        </a:stretch>
                      </p:blipFill>
                      <p:spPr>
                        <a:xfrm>
                          <a:off x="2518573" y="1330065"/>
                          <a:ext cx="3714777" cy="243205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11"/>
            <p:cNvSpPr txBox="1"/>
            <p:nvPr/>
          </p:nvSpPr>
          <p:spPr>
            <a:xfrm>
              <a:off x="61438" y="1330065"/>
              <a:ext cx="2601672" cy="886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XRD</a:t>
              </a:r>
              <a:r>
                <a: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分析</a:t>
              </a:r>
              <a:endPara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dirty="0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632892" y="3974520"/>
            <a:ext cx="4071966" cy="1590392"/>
            <a:chOff x="1071538" y="3214686"/>
            <a:chExt cx="8049843" cy="3100308"/>
          </a:xfrm>
        </p:grpSpPr>
        <p:grpSp>
          <p:nvGrpSpPr>
            <p:cNvPr id="51" name="组合 8"/>
            <p:cNvGrpSpPr/>
            <p:nvPr/>
          </p:nvGrpSpPr>
          <p:grpSpPr>
            <a:xfrm>
              <a:off x="2071670" y="3797683"/>
              <a:ext cx="7049711" cy="2517311"/>
              <a:chOff x="2571736" y="2297485"/>
              <a:chExt cx="7049711" cy="2517311"/>
            </a:xfrm>
          </p:grpSpPr>
          <p:pic>
            <p:nvPicPr>
              <p:cNvPr id="53" name="Picture 6" descr="1-4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474294" y="2297485"/>
                <a:ext cx="2505075" cy="1876427"/>
              </a:xfrm>
              <a:prstGeom prst="rect">
                <a:avLst/>
              </a:prstGeom>
              <a:noFill/>
            </p:spPr>
          </p:pic>
          <p:pic>
            <p:nvPicPr>
              <p:cNvPr id="54" name="Picture 5" descr="2-3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6547870" y="2297485"/>
                <a:ext cx="2524124" cy="1885950"/>
              </a:xfrm>
              <a:prstGeom prst="rect">
                <a:avLst/>
              </a:prstGeom>
              <a:noFill/>
            </p:spPr>
          </p:pic>
          <p:sp>
            <p:nvSpPr>
              <p:cNvPr id="55" name="TextBox 19"/>
              <p:cNvSpPr txBox="1"/>
              <p:nvPr/>
            </p:nvSpPr>
            <p:spPr>
              <a:xfrm>
                <a:off x="2571736" y="4214816"/>
                <a:ext cx="7049711" cy="599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400" dirty="0"/>
                  <a:t>       </a:t>
                </a:r>
                <a:r>
                  <a:rPr lang="zh-CN" altLang="en-US" sz="1200" dirty="0"/>
                  <a:t>新鲜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en-US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HZSM-5      </a:t>
                </a:r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失活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en-US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1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 HZSM-5</a:t>
                </a:r>
                <a:endParaRPr lang="zh-CN" altLang="en-US" sz="1200" dirty="0"/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1071538" y="3214686"/>
              <a:ext cx="2400830" cy="7799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SEM</a:t>
              </a:r>
              <a:r>
                <a:rPr lang="zh-CN" altLang="en-US" sz="2000" dirty="0"/>
                <a:t>分析</a:t>
              </a:r>
            </a:p>
          </p:txBody>
        </p:sp>
      </p:grpSp>
      <p:sp>
        <p:nvSpPr>
          <p:cNvPr id="56" name="TextBox 7"/>
          <p:cNvSpPr>
            <a:spLocks noChangeArrowheads="1"/>
          </p:cNvSpPr>
          <p:nvPr/>
        </p:nvSpPr>
        <p:spPr bwMode="auto">
          <a:xfrm>
            <a:off x="7667323" y="4021721"/>
            <a:ext cx="3215536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经分析后得出，催化剂失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活主要是因积碳引起，空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气烧炭法对其再生，再生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催化剂仍有良好催化效果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CN" dirty="0">
                <a:cs typeface="+mn-ea"/>
              </a:rPr>
              <a:t>Fe2O3/ HZSM-5</a:t>
            </a:r>
            <a:r>
              <a:rPr lang="zh-CN" altLang="pt-BR" dirty="0">
                <a:cs typeface="+mn-ea"/>
              </a:rPr>
              <a:t>的合成与表征</a:t>
            </a:r>
          </a:p>
        </p:txBody>
      </p: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3699789" y="1051934"/>
            <a:ext cx="515288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用均匀沉淀法合成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Nano- Fe2O3/ HZSM-5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449947" y="2270975"/>
            <a:ext cx="9295274" cy="2676629"/>
            <a:chOff x="267887" y="1514065"/>
            <a:chExt cx="7374051" cy="3651472"/>
          </a:xfrm>
        </p:grpSpPr>
        <p:grpSp>
          <p:nvGrpSpPr>
            <p:cNvPr id="18" name="组合 7"/>
            <p:cNvGrpSpPr/>
            <p:nvPr/>
          </p:nvGrpSpPr>
          <p:grpSpPr>
            <a:xfrm>
              <a:off x="267887" y="1514065"/>
              <a:ext cx="7374051" cy="3181720"/>
              <a:chOff x="271459" y="1514065"/>
              <a:chExt cx="7303821" cy="3181720"/>
            </a:xfrm>
          </p:grpSpPr>
          <p:graphicFrame>
            <p:nvGraphicFramePr>
              <p:cNvPr id="20" name="Object 1"/>
              <p:cNvGraphicFramePr>
                <a:graphicFrameLocks noChangeAspect="1"/>
              </p:cNvGraphicFramePr>
              <p:nvPr/>
            </p:nvGraphicFramePr>
            <p:xfrm>
              <a:off x="271459" y="1514065"/>
              <a:ext cx="3929380" cy="31817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Graph" r:id="rId3" imgW="26650950" imgH="24679275" progId="Origin50.Graph">
                      <p:embed/>
                    </p:oleObj>
                  </mc:Choice>
                  <mc:Fallback>
                    <p:oleObj name="Graph" r:id="rId3" imgW="26650950" imgH="24679275" progId="Origin50.Graph">
                      <p:embed/>
                      <p:pic>
                        <p:nvPicPr>
                          <p:cNvPr id="0" name="Object 1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4"/>
                          <a:srcRect l="55" t="18813" r="6088" b="6944"/>
                          <a:stretch>
                            <a:fillRect/>
                          </a:stretch>
                        </p:blipFill>
                        <p:spPr>
                          <a:xfrm>
                            <a:off x="271459" y="1514065"/>
                            <a:ext cx="3929380" cy="3181720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1" name="Picture 3" descr="C:\Users\Administrator\Desktop\大论文\cj\cj\1-4.jpg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432008" y="1772044"/>
                <a:ext cx="3143272" cy="2486443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extBox 7"/>
            <p:cNvSpPr txBox="1"/>
            <p:nvPr/>
          </p:nvSpPr>
          <p:spPr>
            <a:xfrm>
              <a:off x="1357290" y="4857760"/>
              <a:ext cx="62027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XRD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表征                                                                       </a:t>
              </a:r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SEM</a:t>
              </a:r>
              <a:r>
                <a: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表征</a:t>
              </a:r>
            </a:p>
          </p:txBody>
        </p:sp>
      </p:grpSp>
      <p:sp>
        <p:nvSpPr>
          <p:cNvPr id="22" name="TextBox 7"/>
          <p:cNvSpPr>
            <a:spLocks noChangeArrowheads="1"/>
          </p:cNvSpPr>
          <p:nvPr/>
        </p:nvSpPr>
        <p:spPr bwMode="auto">
          <a:xfrm>
            <a:off x="1702173" y="5120205"/>
            <a:ext cx="9435974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根据衍射峰半高宽和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Scherrer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公 式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D =0. 89 </a:t>
            </a:r>
            <a:r>
              <a:rPr lang="el-GR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λ/β(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cos</a:t>
            </a:r>
            <a:r>
              <a:rPr lang="el-GR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θ)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估算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Fe2O3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的粒径大约为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45nm 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研究表明，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Nano- Fe2O3/ HZSM-5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催化效果显著。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56026" y="1468199"/>
            <a:ext cx="2879945" cy="636151"/>
            <a:chOff x="3131840" y="987574"/>
            <a:chExt cx="2880320" cy="648072"/>
          </a:xfrm>
        </p:grpSpPr>
        <p:sp>
          <p:nvSpPr>
            <p:cNvPr id="3" name="圆角矩形 2"/>
            <p:cNvSpPr/>
            <p:nvPr/>
          </p:nvSpPr>
          <p:spPr>
            <a:xfrm>
              <a:off x="3131840" y="987574"/>
              <a:ext cx="2880320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4" name="TextBox 13"/>
            <p:cNvSpPr txBox="1"/>
            <p:nvPr/>
          </p:nvSpPr>
          <p:spPr>
            <a:xfrm>
              <a:off x="3864114" y="1080778"/>
              <a:ext cx="1569864" cy="517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第三部分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 flipH="1">
            <a:off x="3135978" y="2874199"/>
            <a:ext cx="5920043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135978" y="4218660"/>
            <a:ext cx="5920043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6"/>
          <p:cNvSpPr txBox="1"/>
          <p:nvPr/>
        </p:nvSpPr>
        <p:spPr>
          <a:xfrm>
            <a:off x="3483008" y="3162299"/>
            <a:ext cx="5209113" cy="78482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43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博士生阶段学术规划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642238">
            <a:off x="8972642" y="3276659"/>
            <a:ext cx="2993795" cy="3650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99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技术路线图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217267" y="1464455"/>
            <a:ext cx="6357982" cy="3929090"/>
            <a:chOff x="1071538" y="1571612"/>
            <a:chExt cx="6357982" cy="3929090"/>
          </a:xfrm>
        </p:grpSpPr>
        <p:sp>
          <p:nvSpPr>
            <p:cNvPr id="11" name="TextBox 5"/>
            <p:cNvSpPr txBox="1"/>
            <p:nvPr/>
          </p:nvSpPr>
          <p:spPr>
            <a:xfrm>
              <a:off x="1071538" y="1571612"/>
              <a:ext cx="3143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000" dirty="0"/>
                <a:t>技术路线图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786050" y="3500438"/>
              <a:ext cx="1357322" cy="428628"/>
              <a:chOff x="3571868" y="1643050"/>
              <a:chExt cx="1357322" cy="428628"/>
            </a:xfrm>
          </p:grpSpPr>
          <p:sp>
            <p:nvSpPr>
              <p:cNvPr id="48" name="TextBox 7"/>
              <p:cNvSpPr txBox="1"/>
              <p:nvPr/>
            </p:nvSpPr>
            <p:spPr>
              <a:xfrm>
                <a:off x="3571868" y="164305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生物油</a:t>
                </a:r>
              </a:p>
            </p:txBody>
          </p:sp>
          <p:sp>
            <p:nvSpPr>
              <p:cNvPr id="49" name="圆角矩形 8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500694" y="5072074"/>
              <a:ext cx="1928826" cy="428628"/>
              <a:chOff x="3571868" y="1643050"/>
              <a:chExt cx="1357322" cy="428628"/>
            </a:xfrm>
          </p:grpSpPr>
          <p:sp>
            <p:nvSpPr>
              <p:cNvPr id="46" name="TextBox 10"/>
              <p:cNvSpPr txBox="1"/>
              <p:nvPr/>
            </p:nvSpPr>
            <p:spPr>
              <a:xfrm>
                <a:off x="3571868" y="164305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高附加值化学品</a:t>
                </a:r>
              </a:p>
            </p:txBody>
          </p:sp>
          <p:sp>
            <p:nvSpPr>
              <p:cNvPr id="47" name="圆角矩形 11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3929058" y="4286256"/>
              <a:ext cx="1357322" cy="428628"/>
              <a:chOff x="3571868" y="1643050"/>
              <a:chExt cx="1357322" cy="428628"/>
            </a:xfrm>
          </p:grpSpPr>
          <p:sp>
            <p:nvSpPr>
              <p:cNvPr id="44" name="TextBox 13"/>
              <p:cNvSpPr txBox="1"/>
              <p:nvPr/>
            </p:nvSpPr>
            <p:spPr>
              <a:xfrm>
                <a:off x="3571868" y="164305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水溶性组分</a:t>
                </a:r>
              </a:p>
            </p:txBody>
          </p:sp>
          <p:sp>
            <p:nvSpPr>
              <p:cNvPr id="45" name="圆角矩形 14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142976" y="2643182"/>
              <a:ext cx="1357322" cy="428628"/>
              <a:chOff x="3571868" y="1643050"/>
              <a:chExt cx="1357322" cy="428628"/>
            </a:xfrm>
          </p:grpSpPr>
          <p:sp>
            <p:nvSpPr>
              <p:cNvPr id="42" name="TextBox 16"/>
              <p:cNvSpPr txBox="1"/>
              <p:nvPr/>
            </p:nvSpPr>
            <p:spPr>
              <a:xfrm>
                <a:off x="3571868" y="164305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生物质原料</a:t>
                </a:r>
              </a:p>
            </p:txBody>
          </p:sp>
          <p:sp>
            <p:nvSpPr>
              <p:cNvPr id="43" name="圆角矩形 17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714876" y="3500438"/>
              <a:ext cx="1357322" cy="428628"/>
              <a:chOff x="3571868" y="1643050"/>
              <a:chExt cx="1357322" cy="428628"/>
            </a:xfrm>
          </p:grpSpPr>
          <p:sp>
            <p:nvSpPr>
              <p:cNvPr id="40" name="TextBox 19"/>
              <p:cNvSpPr txBox="1"/>
              <p:nvPr/>
            </p:nvSpPr>
            <p:spPr>
              <a:xfrm>
                <a:off x="3571868" y="164305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水油分离</a:t>
                </a:r>
              </a:p>
            </p:txBody>
          </p:sp>
          <p:sp>
            <p:nvSpPr>
              <p:cNvPr id="41" name="圆角矩形 20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3571868" y="5072074"/>
              <a:ext cx="1785950" cy="428628"/>
              <a:chOff x="3571868" y="1643050"/>
              <a:chExt cx="1357322" cy="428628"/>
            </a:xfrm>
          </p:grpSpPr>
          <p:sp>
            <p:nvSpPr>
              <p:cNvPr id="38" name="TextBox 22"/>
              <p:cNvSpPr txBox="1"/>
              <p:nvPr/>
            </p:nvSpPr>
            <p:spPr>
              <a:xfrm>
                <a:off x="3571868" y="164305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/>
                  <a:t>催化重整制氢</a:t>
                </a:r>
              </a:p>
            </p:txBody>
          </p:sp>
          <p:sp>
            <p:nvSpPr>
              <p:cNvPr id="39" name="圆角矩形 23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786050" y="2643182"/>
              <a:ext cx="1357322" cy="428628"/>
              <a:chOff x="3571868" y="1643050"/>
              <a:chExt cx="1357322" cy="428628"/>
            </a:xfrm>
          </p:grpSpPr>
          <p:sp>
            <p:nvSpPr>
              <p:cNvPr id="36" name="TextBox 25"/>
              <p:cNvSpPr txBox="1"/>
              <p:nvPr/>
            </p:nvSpPr>
            <p:spPr>
              <a:xfrm>
                <a:off x="3571868" y="164305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热解反应器</a:t>
                </a:r>
              </a:p>
            </p:txBody>
          </p:sp>
          <p:sp>
            <p:nvSpPr>
              <p:cNvPr id="37" name="圆角矩形 26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572132" y="4286256"/>
              <a:ext cx="1357322" cy="428628"/>
              <a:chOff x="3571868" y="1643050"/>
              <a:chExt cx="1357322" cy="428628"/>
            </a:xfrm>
          </p:grpSpPr>
          <p:sp>
            <p:nvSpPr>
              <p:cNvPr id="34" name="TextBox 28"/>
              <p:cNvSpPr txBox="1"/>
              <p:nvPr/>
            </p:nvSpPr>
            <p:spPr>
              <a:xfrm>
                <a:off x="3571868" y="1643050"/>
                <a:ext cx="13573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不溶性组分</a:t>
                </a:r>
              </a:p>
            </p:txBody>
          </p:sp>
          <p:sp>
            <p:nvSpPr>
              <p:cNvPr id="35" name="圆角矩形 29"/>
              <p:cNvSpPr/>
              <p:nvPr/>
            </p:nvSpPr>
            <p:spPr bwMode="auto">
              <a:xfrm>
                <a:off x="3643306" y="1643050"/>
                <a:ext cx="1285884" cy="428628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cxnSp>
          <p:nvCxnSpPr>
            <p:cNvPr id="27" name="直接箭头连接符 26"/>
            <p:cNvCxnSpPr>
              <a:stCxn id="37" idx="2"/>
              <a:endCxn id="49" idx="0"/>
            </p:cNvCxnSpPr>
            <p:nvPr/>
          </p:nvCxnSpPr>
          <p:spPr bwMode="auto">
            <a:xfrm rot="5400000">
              <a:off x="3286116" y="3286124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直接箭头连接符 27"/>
            <p:cNvCxnSpPr>
              <a:stCxn id="49" idx="3"/>
              <a:endCxn id="41" idx="1"/>
            </p:cNvCxnSpPr>
            <p:nvPr/>
          </p:nvCxnSpPr>
          <p:spPr bwMode="auto">
            <a:xfrm>
              <a:off x="4143372" y="3714752"/>
              <a:ext cx="642942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肘形连接符 32"/>
            <p:cNvCxnSpPr>
              <a:stCxn id="41" idx="2"/>
              <a:endCxn id="45" idx="0"/>
            </p:cNvCxnSpPr>
            <p:nvPr/>
          </p:nvCxnSpPr>
          <p:spPr bwMode="auto">
            <a:xfrm rot="5400000">
              <a:off x="4857752" y="3714752"/>
              <a:ext cx="357190" cy="785818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肘形连接符 33"/>
            <p:cNvCxnSpPr>
              <a:stCxn id="41" idx="2"/>
              <a:endCxn id="35" idx="0"/>
            </p:cNvCxnSpPr>
            <p:nvPr/>
          </p:nvCxnSpPr>
          <p:spPr bwMode="auto">
            <a:xfrm rot="16200000" flipH="1">
              <a:off x="5679289" y="3679033"/>
              <a:ext cx="357190" cy="857256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直接箭头连接符 30"/>
            <p:cNvCxnSpPr>
              <a:stCxn id="45" idx="2"/>
            </p:cNvCxnSpPr>
            <p:nvPr/>
          </p:nvCxnSpPr>
          <p:spPr bwMode="auto">
            <a:xfrm rot="5400000">
              <a:off x="4464843" y="4893479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直接箭头连接符 31"/>
            <p:cNvCxnSpPr>
              <a:stCxn id="35" idx="2"/>
            </p:cNvCxnSpPr>
            <p:nvPr/>
          </p:nvCxnSpPr>
          <p:spPr bwMode="auto">
            <a:xfrm rot="5400000">
              <a:off x="6107917" y="4893479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直接箭头连接符 32"/>
            <p:cNvCxnSpPr>
              <a:stCxn id="43" idx="3"/>
              <a:endCxn id="37" idx="1"/>
            </p:cNvCxnSpPr>
            <p:nvPr/>
          </p:nvCxnSpPr>
          <p:spPr bwMode="auto">
            <a:xfrm>
              <a:off x="2500298" y="2857496"/>
              <a:ext cx="35719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技术路线图</a:t>
            </a:r>
          </a:p>
        </p:txBody>
      </p:sp>
      <p:graphicFrame>
        <p:nvGraphicFramePr>
          <p:cNvPr id="50" name="图表 49"/>
          <p:cNvGraphicFramePr/>
          <p:nvPr/>
        </p:nvGraphicFramePr>
        <p:xfrm>
          <a:off x="5320489" y="1502441"/>
          <a:ext cx="5760640" cy="375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" name="标题 11"/>
          <p:cNvSpPr txBox="1"/>
          <p:nvPr/>
        </p:nvSpPr>
        <p:spPr>
          <a:xfrm>
            <a:off x="2060349" y="2049598"/>
            <a:ext cx="72008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dirty="0">
              <a:solidFill>
                <a:srgbClr val="2F5EB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2" name="标题 11"/>
          <p:cNvSpPr txBox="1"/>
          <p:nvPr/>
        </p:nvSpPr>
        <p:spPr>
          <a:xfrm>
            <a:off x="2613911" y="2217957"/>
            <a:ext cx="349866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导致生物油热值较低，发热量低</a:t>
            </a:r>
          </a:p>
        </p:txBody>
      </p:sp>
      <p:sp>
        <p:nvSpPr>
          <p:cNvPr id="53" name="标题 11"/>
          <p:cNvSpPr txBox="1"/>
          <p:nvPr/>
        </p:nvSpPr>
        <p:spPr>
          <a:xfrm>
            <a:off x="2613911" y="1766130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含氧量较高</a:t>
            </a:r>
          </a:p>
        </p:txBody>
      </p:sp>
      <p:sp>
        <p:nvSpPr>
          <p:cNvPr id="54" name="标题 11"/>
          <p:cNvSpPr txBox="1"/>
          <p:nvPr/>
        </p:nvSpPr>
        <p:spPr>
          <a:xfrm>
            <a:off x="2060349" y="3349866"/>
            <a:ext cx="72008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dirty="0">
              <a:solidFill>
                <a:srgbClr val="2F5EB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5" name="标题 11"/>
          <p:cNvSpPr txBox="1"/>
          <p:nvPr/>
        </p:nvSpPr>
        <p:spPr>
          <a:xfrm>
            <a:off x="2613911" y="3514101"/>
            <a:ext cx="349866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对设备腐蚀性较强，不利于设备维护</a:t>
            </a:r>
          </a:p>
        </p:txBody>
      </p:sp>
      <p:sp>
        <p:nvSpPr>
          <p:cNvPr id="56" name="标题 11"/>
          <p:cNvSpPr txBox="1"/>
          <p:nvPr/>
        </p:nvSpPr>
        <p:spPr>
          <a:xfrm>
            <a:off x="2613911" y="3066398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酸值较高</a:t>
            </a:r>
          </a:p>
        </p:txBody>
      </p:sp>
      <p:sp>
        <p:nvSpPr>
          <p:cNvPr id="57" name="标题 11"/>
          <p:cNvSpPr txBox="1"/>
          <p:nvPr/>
        </p:nvSpPr>
        <p:spPr>
          <a:xfrm>
            <a:off x="2060349" y="4566131"/>
            <a:ext cx="720080" cy="5715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000" dirty="0">
              <a:solidFill>
                <a:srgbClr val="2F5EB0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58" name="标题 11"/>
          <p:cNvSpPr txBox="1"/>
          <p:nvPr/>
        </p:nvSpPr>
        <p:spPr>
          <a:xfrm>
            <a:off x="2613911" y="4738237"/>
            <a:ext cx="3498666" cy="79665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易变质 流动性差，不利于储存</a:t>
            </a:r>
          </a:p>
        </p:txBody>
      </p:sp>
      <p:sp>
        <p:nvSpPr>
          <p:cNvPr id="59" name="标题 11"/>
          <p:cNvSpPr txBox="1"/>
          <p:nvPr/>
        </p:nvSpPr>
        <p:spPr>
          <a:xfrm>
            <a:off x="2613911" y="4282663"/>
            <a:ext cx="1728192" cy="2834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稳定性差</a:t>
            </a:r>
          </a:p>
        </p:txBody>
      </p:sp>
      <p:sp>
        <p:nvSpPr>
          <p:cNvPr id="60" name="TextBox 24"/>
          <p:cNvSpPr txBox="1"/>
          <p:nvPr/>
        </p:nvSpPr>
        <p:spPr>
          <a:xfrm>
            <a:off x="4456393" y="5703936"/>
            <a:ext cx="457962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Impact MT Std" pitchFamily="34" charset="0"/>
                <a:ea typeface="微软雅黑" panose="020B0503020204020204" charset="-122"/>
              </a:rPr>
              <a:t>利用生物油水溶性组分催化重整制氢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0" grpId="0">
        <p:bldAsOne/>
      </p:bldGraphic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博士生阶段学术规划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1687167" y="3622029"/>
            <a:ext cx="6228692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687167" y="3844639"/>
            <a:ext cx="6228692" cy="0"/>
          </a:xfrm>
          <a:prstGeom prst="line">
            <a:avLst/>
          </a:prstGeom>
          <a:ln>
            <a:solidFill>
              <a:srgbClr val="2F5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/>
          <p:nvPr/>
        </p:nvSpPr>
        <p:spPr>
          <a:xfrm flipH="1">
            <a:off x="1687167" y="2123523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algn="ctr" eaLnBrk="0" hangingPunct="0">
              <a:defRPr sz="22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目前制氢技术存在的问题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1687167" y="2710667"/>
            <a:ext cx="525070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煤、天然气等为原料制氢  带来如环境污染气候变暖等问题，资源有限</a:t>
            </a:r>
          </a:p>
        </p:txBody>
      </p:sp>
      <p:sp>
        <p:nvSpPr>
          <p:cNvPr id="18" name="TextBox 15"/>
          <p:cNvSpPr txBox="1"/>
          <p:nvPr/>
        </p:nvSpPr>
        <p:spPr>
          <a:xfrm flipH="1">
            <a:off x="1687167" y="4104141"/>
            <a:ext cx="2786907" cy="369326"/>
          </a:xfrm>
          <a:prstGeom prst="rect">
            <a:avLst/>
          </a:prstGeom>
          <a:noFill/>
          <a:ln>
            <a:noFill/>
          </a:ln>
        </p:spPr>
        <p:txBody>
          <a:bodyPr wrap="square" lIns="91434" tIns="45717" rIns="91434" bIns="45717">
            <a:spAutoFit/>
          </a:bodyPr>
          <a:lstStyle>
            <a:defPPr>
              <a:defRPr lang="zh-CN"/>
            </a:defPPr>
            <a:lvl1pPr eaLnBrk="0" hangingPunct="0">
              <a:defRPr sz="2200" b="1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742950" indent="-28575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传统的电解水法 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1687167" y="4654883"/>
            <a:ext cx="5250703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电解时要耗用大量的电力。直接利用火电厂供电来电解水制氢在经济上是不可取 </a:t>
            </a:r>
          </a:p>
        </p:txBody>
      </p:sp>
      <p:pic>
        <p:nvPicPr>
          <p:cNvPr id="20" name="Picture 3" descr="c:\users\ADMINI~1\appdata\roaming\360se6\USERDA~1\Temp\200909~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15474" y="1736937"/>
            <a:ext cx="2857520" cy="1962743"/>
          </a:xfrm>
          <a:prstGeom prst="rect">
            <a:avLst/>
          </a:prstGeom>
          <a:noFill/>
        </p:spPr>
      </p:pic>
      <p:pic>
        <p:nvPicPr>
          <p:cNvPr id="21" name="Picture 2" descr="C:\Users\Administrator\Desktop\2011111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15474" y="3844639"/>
            <a:ext cx="2966581" cy="17058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5960" y="692535"/>
            <a:ext cx="1499105" cy="83099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 flipH="1">
            <a:off x="323301" y="692535"/>
            <a:ext cx="151216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BrowalliaUPC" panose="020B0604020202020204" pitchFamily="34" charset="-34"/>
              </a:rPr>
              <a:t>目录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BrowalliaUPC" panose="020B0604020202020204" pitchFamily="34" charset="-3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01555" y="2153119"/>
            <a:ext cx="4392488" cy="6480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个人简历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200460" y="2009104"/>
            <a:ext cx="1512168" cy="584775"/>
            <a:chOff x="321503" y="1556792"/>
            <a:chExt cx="1512168" cy="584775"/>
          </a:xfrm>
        </p:grpSpPr>
        <p:sp>
          <p:nvSpPr>
            <p:cNvPr id="6" name="矩形 5"/>
            <p:cNvSpPr/>
            <p:nvPr/>
          </p:nvSpPr>
          <p:spPr>
            <a:xfrm>
              <a:off x="766614" y="1556792"/>
              <a:ext cx="576064" cy="57606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 flipH="1">
              <a:off x="321503" y="1556792"/>
              <a:ext cx="1512168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BrowalliaUPC" panose="020B0604020202020204" pitchFamily="34" charset="-34"/>
                </a:rPr>
                <a:t>01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1501555" y="3506086"/>
            <a:ext cx="4392488" cy="6480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硕士阶段研究情况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180704" y="3362071"/>
            <a:ext cx="1512168" cy="584775"/>
            <a:chOff x="301747" y="1556792"/>
            <a:chExt cx="1512168" cy="584775"/>
          </a:xfrm>
        </p:grpSpPr>
        <p:sp>
          <p:nvSpPr>
            <p:cNvPr id="10" name="矩形 9"/>
            <p:cNvSpPr/>
            <p:nvPr/>
          </p:nvSpPr>
          <p:spPr>
            <a:xfrm>
              <a:off x="766614" y="1556792"/>
              <a:ext cx="576064" cy="57606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 flipH="1">
              <a:off x="301747" y="1556792"/>
              <a:ext cx="1512168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BrowalliaUPC" panose="020B0604020202020204" pitchFamily="34" charset="-34"/>
                </a:rPr>
                <a:t>02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501555" y="4847964"/>
            <a:ext cx="4392488" cy="6480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博士生阶段学术规划 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1180704" y="4703949"/>
            <a:ext cx="1512168" cy="584775"/>
            <a:chOff x="301747" y="1556792"/>
            <a:chExt cx="1512168" cy="584775"/>
          </a:xfrm>
        </p:grpSpPr>
        <p:sp>
          <p:nvSpPr>
            <p:cNvPr id="14" name="矩形 13"/>
            <p:cNvSpPr/>
            <p:nvPr/>
          </p:nvSpPr>
          <p:spPr>
            <a:xfrm>
              <a:off x="766614" y="1556792"/>
              <a:ext cx="576064" cy="57606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flipH="1">
              <a:off x="301747" y="1556792"/>
              <a:ext cx="1512168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2"/>
                  </a:solidFill>
                  <a:latin typeface="微软雅黑" panose="020B0503020204020204" charset="-122"/>
                  <a:ea typeface="微软雅黑" panose="020B0503020204020204" charset="-122"/>
                  <a:cs typeface="BrowalliaUPC" panose="020B0604020202020204" pitchFamily="34" charset="-34"/>
                </a:rPr>
                <a:t>03</a:t>
              </a: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94043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7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7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decel="7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7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decel="7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7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8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生物油水溶性组分催化重整制氢可行性分析</a:t>
            </a:r>
          </a:p>
        </p:txBody>
      </p:sp>
      <p:sp>
        <p:nvSpPr>
          <p:cNvPr id="11" name="矩形 10"/>
          <p:cNvSpPr/>
          <p:nvPr/>
        </p:nvSpPr>
        <p:spPr>
          <a:xfrm>
            <a:off x="1849115" y="4149080"/>
            <a:ext cx="2245895" cy="625642"/>
          </a:xfrm>
          <a:prstGeom prst="rect">
            <a:avLst/>
          </a:prstGeom>
          <a:solidFill>
            <a:srgbClr val="3281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922746" y="4242659"/>
            <a:ext cx="209863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添加项目名称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1881199" y="5219386"/>
            <a:ext cx="2245895" cy="78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1.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制备生物油原料来源丰富   生物质利用过程污染小 </a:t>
            </a:r>
          </a:p>
        </p:txBody>
      </p:sp>
      <p:sp>
        <p:nvSpPr>
          <p:cNvPr id="22" name="矩形 21"/>
          <p:cNvSpPr/>
          <p:nvPr/>
        </p:nvSpPr>
        <p:spPr>
          <a:xfrm>
            <a:off x="4984368" y="4149080"/>
            <a:ext cx="2245895" cy="625642"/>
          </a:xfrm>
          <a:prstGeom prst="rect">
            <a:avLst/>
          </a:prstGeom>
          <a:solidFill>
            <a:srgbClr val="3281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057999" y="4242659"/>
            <a:ext cx="209863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添加项目名称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5016452" y="5219386"/>
            <a:ext cx="2245895" cy="78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2.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生物油催化重整产物中氢气产率较高，体积浓度可到达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85%</a:t>
            </a:r>
          </a:p>
        </p:txBody>
      </p:sp>
      <p:sp>
        <p:nvSpPr>
          <p:cNvPr id="25" name="矩形 24"/>
          <p:cNvSpPr/>
          <p:nvPr/>
        </p:nvSpPr>
        <p:spPr>
          <a:xfrm>
            <a:off x="8068080" y="4149080"/>
            <a:ext cx="2245895" cy="625642"/>
          </a:xfrm>
          <a:prstGeom prst="rect">
            <a:avLst/>
          </a:prstGeom>
          <a:solidFill>
            <a:srgbClr val="3281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141711" y="4242659"/>
            <a:ext cx="2098633" cy="4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>
            <a:spAutoFit/>
          </a:bodyPr>
          <a:lstStyle/>
          <a:p>
            <a:pPr algn="ctr" font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添加项目名称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8100164" y="5219386"/>
            <a:ext cx="2383617" cy="126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3.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生物油水溶性组分作为重整制氢的原料 可有效地减轻结焦问题；不溶性组分深加工获取高附加值化工产品，从而降低制氢的成本</a:t>
            </a:r>
          </a:p>
        </p:txBody>
      </p:sp>
      <p:grpSp>
        <p:nvGrpSpPr>
          <p:cNvPr id="28" name="Group 43"/>
          <p:cNvGrpSpPr/>
          <p:nvPr/>
        </p:nvGrpSpPr>
        <p:grpSpPr bwMode="auto">
          <a:xfrm>
            <a:off x="1800295" y="1948750"/>
            <a:ext cx="8545764" cy="2228828"/>
            <a:chOff x="837" y="2989"/>
            <a:chExt cx="11150" cy="5456"/>
          </a:xfrm>
        </p:grpSpPr>
        <p:pic>
          <p:nvPicPr>
            <p:cNvPr id="29" name="Picture 44"/>
            <p:cNvPicPr>
              <a:picLocks noChangeAspect="1" noChangeArrowheads="1"/>
            </p:cNvPicPr>
            <p:nvPr/>
          </p:nvPicPr>
          <p:blipFill>
            <a:blip r:embed="rId3">
              <a:lum bright="-10000"/>
            </a:blip>
            <a:srcRect/>
            <a:stretch>
              <a:fillRect/>
            </a:stretch>
          </p:blipFill>
          <p:spPr bwMode="auto">
            <a:xfrm>
              <a:off x="837" y="2989"/>
              <a:ext cx="4439" cy="5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45"/>
            <p:cNvPicPr>
              <a:picLocks noChangeArrowheads="1"/>
            </p:cNvPicPr>
            <p:nvPr/>
          </p:nvPicPr>
          <p:blipFill>
            <a:blip r:embed="rId4">
              <a:lum bright="-10000"/>
            </a:blip>
            <a:srcRect/>
            <a:stretch>
              <a:fillRect/>
            </a:stretch>
          </p:blipFill>
          <p:spPr bwMode="auto">
            <a:xfrm>
              <a:off x="5223" y="5124"/>
              <a:ext cx="3801" cy="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46"/>
            <p:cNvPicPr>
              <a:picLocks noChangeArrowheads="1"/>
            </p:cNvPicPr>
            <p:nvPr/>
          </p:nvPicPr>
          <p:blipFill>
            <a:blip r:embed="rId5">
              <a:lum bright="-10000"/>
            </a:blip>
            <a:srcRect/>
            <a:stretch>
              <a:fillRect/>
            </a:stretch>
          </p:blipFill>
          <p:spPr bwMode="auto">
            <a:xfrm>
              <a:off x="5223" y="2989"/>
              <a:ext cx="3785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47"/>
            <p:cNvPicPr>
              <a:picLocks noChangeAspect="1" noChangeArrowheads="1"/>
            </p:cNvPicPr>
            <p:nvPr/>
          </p:nvPicPr>
          <p:blipFill>
            <a:blip r:embed="rId6">
              <a:lum bright="-10000"/>
            </a:blip>
            <a:srcRect/>
            <a:stretch>
              <a:fillRect/>
            </a:stretch>
          </p:blipFill>
          <p:spPr bwMode="auto">
            <a:xfrm>
              <a:off x="8877" y="2989"/>
              <a:ext cx="3110" cy="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22" grpId="0" animBg="1"/>
      <p:bldP spid="23" grpId="0"/>
      <p:bldP spid="24" grpId="0"/>
      <p:bldP spid="25" grpId="0" animBg="1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生物油水溶性组分催化重整制氢可行性分析</a:t>
            </a:r>
          </a:p>
        </p:txBody>
      </p:sp>
      <p:pic>
        <p:nvPicPr>
          <p:cNvPr id="17" name="Picture 2" descr="C:\Users\Administrator\Desktop\kjb453115175d20091123n11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89147" y="1880481"/>
            <a:ext cx="2421146" cy="1488845"/>
          </a:xfrm>
          <a:prstGeom prst="rect">
            <a:avLst/>
          </a:prstGeom>
          <a:noFill/>
        </p:spPr>
      </p:pic>
      <p:pic>
        <p:nvPicPr>
          <p:cNvPr id="18" name="Picture 3" descr="C:\Users\Administrator\Desktop\013000008029871285831755613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18237" y="1880481"/>
            <a:ext cx="2226324" cy="1470782"/>
          </a:xfrm>
          <a:prstGeom prst="rect">
            <a:avLst/>
          </a:prstGeom>
          <a:noFill/>
        </p:spPr>
      </p:pic>
      <p:pic>
        <p:nvPicPr>
          <p:cNvPr id="19" name="Picture 4" descr="C:\Users\Administrator\Desktop\u=1822648488,981461573&amp;fm=21&amp;gp=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89675" y="4452249"/>
            <a:ext cx="1920219" cy="1470782"/>
          </a:xfrm>
          <a:prstGeom prst="rect">
            <a:avLst/>
          </a:prstGeom>
          <a:noFill/>
        </p:spPr>
      </p:pic>
      <p:pic>
        <p:nvPicPr>
          <p:cNvPr id="20" name="Picture 6" descr="c:\users\ADMINI~1\appdata\roaming\360se6\USERDA~1\Temp\100168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60585" y="4523687"/>
            <a:ext cx="2260779" cy="1470782"/>
          </a:xfrm>
          <a:prstGeom prst="rect">
            <a:avLst/>
          </a:prstGeom>
          <a:noFill/>
        </p:spPr>
      </p:pic>
      <p:sp>
        <p:nvSpPr>
          <p:cNvPr id="21" name="右箭头 10"/>
          <p:cNvSpPr/>
          <p:nvPr/>
        </p:nvSpPr>
        <p:spPr bwMode="auto">
          <a:xfrm>
            <a:off x="5318039" y="2451985"/>
            <a:ext cx="1500198" cy="500066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下箭头 11"/>
          <p:cNvSpPr/>
          <p:nvPr/>
        </p:nvSpPr>
        <p:spPr bwMode="auto">
          <a:xfrm>
            <a:off x="7675493" y="3380679"/>
            <a:ext cx="500066" cy="107157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左箭头 12"/>
          <p:cNvSpPr/>
          <p:nvPr/>
        </p:nvSpPr>
        <p:spPr bwMode="auto">
          <a:xfrm>
            <a:off x="5246601" y="4952315"/>
            <a:ext cx="1571636" cy="500066"/>
          </a:xfrm>
          <a:prstGeom prst="lef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2285402" y="1041243"/>
            <a:ext cx="7494034" cy="61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10000"/>
              </a:lnSpc>
              <a:buNone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液体生物油易收集、存储和运输  可在生物质原料价格低廉的地方建立中小规模的生物质裂解液化站，再将产品生物油集中重整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3" grpId="0" animBg="1"/>
      <p:bldP spid="34" grpId="0" animBg="1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157"/>
          <p:cNvGrpSpPr/>
          <p:nvPr/>
        </p:nvGrpSpPr>
        <p:grpSpPr>
          <a:xfrm>
            <a:off x="5713515" y="3350946"/>
            <a:ext cx="460587" cy="394948"/>
            <a:chOff x="3546346" y="2339026"/>
            <a:chExt cx="897787" cy="769842"/>
          </a:xfrm>
          <a:solidFill>
            <a:schemeClr val="bg1">
              <a:lumMod val="50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92" name="Rectangle 227"/>
            <p:cNvSpPr>
              <a:spLocks noChangeArrowheads="1"/>
            </p:cNvSpPr>
            <p:nvPr/>
          </p:nvSpPr>
          <p:spPr bwMode="auto">
            <a:xfrm>
              <a:off x="3561526" y="3077423"/>
              <a:ext cx="882607" cy="314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3" name="Freeform 228"/>
            <p:cNvSpPr/>
            <p:nvPr/>
          </p:nvSpPr>
          <p:spPr bwMode="auto">
            <a:xfrm>
              <a:off x="3617909" y="2844302"/>
              <a:ext cx="125777" cy="210351"/>
            </a:xfrm>
            <a:custGeom>
              <a:avLst/>
              <a:gdLst>
                <a:gd name="T0" fmla="*/ 6 w 49"/>
                <a:gd name="T1" fmla="*/ 82 h 82"/>
                <a:gd name="T2" fmla="*/ 43 w 49"/>
                <a:gd name="T3" fmla="*/ 82 h 82"/>
                <a:gd name="T4" fmla="*/ 49 w 49"/>
                <a:gd name="T5" fmla="*/ 76 h 82"/>
                <a:gd name="T6" fmla="*/ 49 w 49"/>
                <a:gd name="T7" fmla="*/ 0 h 82"/>
                <a:gd name="T8" fmla="*/ 0 w 49"/>
                <a:gd name="T9" fmla="*/ 49 h 82"/>
                <a:gd name="T10" fmla="*/ 0 w 49"/>
                <a:gd name="T11" fmla="*/ 76 h 82"/>
                <a:gd name="T12" fmla="*/ 6 w 4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2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4" name="Freeform 229"/>
            <p:cNvSpPr/>
            <p:nvPr/>
          </p:nvSpPr>
          <p:spPr bwMode="auto">
            <a:xfrm>
              <a:off x="3779467" y="2682744"/>
              <a:ext cx="122524" cy="371910"/>
            </a:xfrm>
            <a:custGeom>
              <a:avLst/>
              <a:gdLst>
                <a:gd name="T0" fmla="*/ 5 w 48"/>
                <a:gd name="T1" fmla="*/ 145 h 145"/>
                <a:gd name="T2" fmla="*/ 43 w 48"/>
                <a:gd name="T3" fmla="*/ 145 h 145"/>
                <a:gd name="T4" fmla="*/ 48 w 48"/>
                <a:gd name="T5" fmla="*/ 139 h 145"/>
                <a:gd name="T6" fmla="*/ 48 w 48"/>
                <a:gd name="T7" fmla="*/ 0 h 145"/>
                <a:gd name="T8" fmla="*/ 0 w 48"/>
                <a:gd name="T9" fmla="*/ 49 h 145"/>
                <a:gd name="T10" fmla="*/ 0 w 48"/>
                <a:gd name="T11" fmla="*/ 139 h 145"/>
                <a:gd name="T12" fmla="*/ 5 w 48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5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5" name="Freeform 230"/>
            <p:cNvSpPr/>
            <p:nvPr/>
          </p:nvSpPr>
          <p:spPr bwMode="auto">
            <a:xfrm>
              <a:off x="3938857" y="2713104"/>
              <a:ext cx="124693" cy="341550"/>
            </a:xfrm>
            <a:custGeom>
              <a:avLst/>
              <a:gdLst>
                <a:gd name="T0" fmla="*/ 22 w 49"/>
                <a:gd name="T1" fmla="*/ 22 h 133"/>
                <a:gd name="T2" fmla="*/ 0 w 49"/>
                <a:gd name="T3" fmla="*/ 0 h 133"/>
                <a:gd name="T4" fmla="*/ 0 w 49"/>
                <a:gd name="T5" fmla="*/ 127 h 133"/>
                <a:gd name="T6" fmla="*/ 6 w 49"/>
                <a:gd name="T7" fmla="*/ 133 h 133"/>
                <a:gd name="T8" fmla="*/ 43 w 49"/>
                <a:gd name="T9" fmla="*/ 133 h 133"/>
                <a:gd name="T10" fmla="*/ 49 w 49"/>
                <a:gd name="T11" fmla="*/ 127 h 133"/>
                <a:gd name="T12" fmla="*/ 49 w 49"/>
                <a:gd name="T13" fmla="*/ 26 h 133"/>
                <a:gd name="T14" fmla="*/ 38 w 49"/>
                <a:gd name="T15" fmla="*/ 29 h 133"/>
                <a:gd name="T16" fmla="*/ 22 w 49"/>
                <a:gd name="T1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3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6" name="Freeform 231"/>
            <p:cNvSpPr/>
            <p:nvPr/>
          </p:nvSpPr>
          <p:spPr bwMode="auto">
            <a:xfrm>
              <a:off x="4100415" y="2624193"/>
              <a:ext cx="122524" cy="430461"/>
            </a:xfrm>
            <a:custGeom>
              <a:avLst/>
              <a:gdLst>
                <a:gd name="T0" fmla="*/ 5 w 48"/>
                <a:gd name="T1" fmla="*/ 168 h 168"/>
                <a:gd name="T2" fmla="*/ 43 w 48"/>
                <a:gd name="T3" fmla="*/ 168 h 168"/>
                <a:gd name="T4" fmla="*/ 48 w 48"/>
                <a:gd name="T5" fmla="*/ 162 h 168"/>
                <a:gd name="T6" fmla="*/ 48 w 48"/>
                <a:gd name="T7" fmla="*/ 0 h 168"/>
                <a:gd name="T8" fmla="*/ 0 w 48"/>
                <a:gd name="T9" fmla="*/ 48 h 168"/>
                <a:gd name="T10" fmla="*/ 0 w 48"/>
                <a:gd name="T11" fmla="*/ 162 h 168"/>
                <a:gd name="T12" fmla="*/ 5 w 4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7" name="Freeform 232"/>
            <p:cNvSpPr/>
            <p:nvPr/>
          </p:nvSpPr>
          <p:spPr bwMode="auto">
            <a:xfrm>
              <a:off x="4258721" y="2513596"/>
              <a:ext cx="125777" cy="541058"/>
            </a:xfrm>
            <a:custGeom>
              <a:avLst/>
              <a:gdLst>
                <a:gd name="T0" fmla="*/ 29 w 49"/>
                <a:gd name="T1" fmla="*/ 0 h 211"/>
                <a:gd name="T2" fmla="*/ 0 w 49"/>
                <a:gd name="T3" fmla="*/ 29 h 211"/>
                <a:gd name="T4" fmla="*/ 0 w 49"/>
                <a:gd name="T5" fmla="*/ 205 h 211"/>
                <a:gd name="T6" fmla="*/ 6 w 49"/>
                <a:gd name="T7" fmla="*/ 211 h 211"/>
                <a:gd name="T8" fmla="*/ 43 w 49"/>
                <a:gd name="T9" fmla="*/ 211 h 211"/>
                <a:gd name="T10" fmla="*/ 49 w 49"/>
                <a:gd name="T11" fmla="*/ 205 h 211"/>
                <a:gd name="T12" fmla="*/ 49 w 49"/>
                <a:gd name="T13" fmla="*/ 22 h 211"/>
                <a:gd name="T14" fmla="*/ 29 w 4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1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8" name="Freeform 233"/>
            <p:cNvSpPr/>
            <p:nvPr/>
          </p:nvSpPr>
          <p:spPr bwMode="auto">
            <a:xfrm>
              <a:off x="3546346" y="2339026"/>
              <a:ext cx="871764" cy="610452"/>
            </a:xfrm>
            <a:custGeom>
              <a:avLst/>
              <a:gdLst>
                <a:gd name="T0" fmla="*/ 20 w 340"/>
                <a:gd name="T1" fmla="*/ 234 h 238"/>
                <a:gd name="T2" fmla="*/ 140 w 340"/>
                <a:gd name="T3" fmla="*/ 113 h 238"/>
                <a:gd name="T4" fmla="*/ 183 w 340"/>
                <a:gd name="T5" fmla="*/ 156 h 238"/>
                <a:gd name="T6" fmla="*/ 199 w 340"/>
                <a:gd name="T7" fmla="*/ 156 h 238"/>
                <a:gd name="T8" fmla="*/ 318 w 340"/>
                <a:gd name="T9" fmla="*/ 37 h 238"/>
                <a:gd name="T10" fmla="*/ 318 w 340"/>
                <a:gd name="T11" fmla="*/ 64 h 238"/>
                <a:gd name="T12" fmla="*/ 329 w 340"/>
                <a:gd name="T13" fmla="*/ 75 h 238"/>
                <a:gd name="T14" fmla="*/ 340 w 340"/>
                <a:gd name="T15" fmla="*/ 64 h 238"/>
                <a:gd name="T16" fmla="*/ 340 w 340"/>
                <a:gd name="T17" fmla="*/ 11 h 238"/>
                <a:gd name="T18" fmla="*/ 337 w 340"/>
                <a:gd name="T19" fmla="*/ 3 h 238"/>
                <a:gd name="T20" fmla="*/ 329 w 340"/>
                <a:gd name="T21" fmla="*/ 0 h 238"/>
                <a:gd name="T22" fmla="*/ 276 w 340"/>
                <a:gd name="T23" fmla="*/ 0 h 238"/>
                <a:gd name="T24" fmla="*/ 265 w 340"/>
                <a:gd name="T25" fmla="*/ 11 h 238"/>
                <a:gd name="T26" fmla="*/ 276 w 340"/>
                <a:gd name="T27" fmla="*/ 22 h 238"/>
                <a:gd name="T28" fmla="*/ 302 w 340"/>
                <a:gd name="T29" fmla="*/ 22 h 238"/>
                <a:gd name="T30" fmla="*/ 191 w 340"/>
                <a:gd name="T31" fmla="*/ 133 h 238"/>
                <a:gd name="T32" fmla="*/ 148 w 340"/>
                <a:gd name="T33" fmla="*/ 90 h 238"/>
                <a:gd name="T34" fmla="*/ 133 w 340"/>
                <a:gd name="T35" fmla="*/ 90 h 238"/>
                <a:gd name="T36" fmla="*/ 4 w 340"/>
                <a:gd name="T37" fmla="*/ 219 h 238"/>
                <a:gd name="T38" fmla="*/ 4 w 340"/>
                <a:gd name="T39" fmla="*/ 234 h 238"/>
                <a:gd name="T40" fmla="*/ 20 w 340"/>
                <a:gd name="T41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8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99" name="组合 28"/>
          <p:cNvGrpSpPr/>
          <p:nvPr/>
        </p:nvGrpSpPr>
        <p:grpSpPr>
          <a:xfrm>
            <a:off x="3649109" y="1519514"/>
            <a:ext cx="4020275" cy="4087141"/>
            <a:chOff x="4076701" y="1384898"/>
            <a:chExt cx="4021322" cy="4088205"/>
          </a:xfrm>
          <a:effectLst>
            <a:outerShdw blurRad="152400" dist="88900" dir="2700000" sx="99000" sy="99000" algn="tl" rotWithShape="0">
              <a:prstClr val="black">
                <a:alpha val="20000"/>
              </a:prstClr>
            </a:outerShdw>
          </a:effectLst>
        </p:grpSpPr>
        <p:sp>
          <p:nvSpPr>
            <p:cNvPr id="100" name="任意多边形 24"/>
            <p:cNvSpPr/>
            <p:nvPr/>
          </p:nvSpPr>
          <p:spPr>
            <a:xfrm>
              <a:off x="4076701" y="2446530"/>
              <a:ext cx="2026434" cy="1964942"/>
            </a:xfrm>
            <a:custGeom>
              <a:avLst/>
              <a:gdLst>
                <a:gd name="connsiteX0" fmla="*/ 648884 w 2026434"/>
                <a:gd name="connsiteY0" fmla="*/ 0 h 1964942"/>
                <a:gd name="connsiteX1" fmla="*/ 1551718 w 2026434"/>
                <a:gd name="connsiteY1" fmla="*/ 229 h 1964942"/>
                <a:gd name="connsiteX2" fmla="*/ 1724865 w 2026434"/>
                <a:gd name="connsiteY2" fmla="*/ 100196 h 1964942"/>
                <a:gd name="connsiteX3" fmla="*/ 1985955 w 2026434"/>
                <a:gd name="connsiteY3" fmla="*/ 552154 h 1964942"/>
                <a:gd name="connsiteX4" fmla="*/ 2016766 w 2026434"/>
                <a:gd name="connsiteY4" fmla="*/ 605484 h 1964942"/>
                <a:gd name="connsiteX5" fmla="*/ 1976958 w 2026434"/>
                <a:gd name="connsiteY5" fmla="*/ 638328 h 1964942"/>
                <a:gd name="connsiteX6" fmla="*/ 1839723 w 2026434"/>
                <a:gd name="connsiteY6" fmla="*/ 969642 h 1964942"/>
                <a:gd name="connsiteX7" fmla="*/ 1976958 w 2026434"/>
                <a:gd name="connsiteY7" fmla="*/ 1300955 h 1964942"/>
                <a:gd name="connsiteX8" fmla="*/ 2026434 w 2026434"/>
                <a:gd name="connsiteY8" fmla="*/ 1341779 h 1964942"/>
                <a:gd name="connsiteX9" fmla="*/ 1966837 w 2026434"/>
                <a:gd name="connsiteY9" fmla="*/ 1445004 h 1964942"/>
                <a:gd name="connsiteX10" fmla="*/ 1724816 w 2026434"/>
                <a:gd name="connsiteY10" fmla="*/ 1864201 h 1964942"/>
                <a:gd name="connsiteX11" fmla="*/ 1551222 w 2026434"/>
                <a:gd name="connsiteY11" fmla="*/ 1964942 h 1964942"/>
                <a:gd name="connsiteX12" fmla="*/ 648386 w 2026434"/>
                <a:gd name="connsiteY12" fmla="*/ 1964713 h 1964942"/>
                <a:gd name="connsiteX13" fmla="*/ 475240 w 2026434"/>
                <a:gd name="connsiteY13" fmla="*/ 1864748 h 1964942"/>
                <a:gd name="connsiteX14" fmla="*/ 23624 w 2026434"/>
                <a:gd name="connsiteY14" fmla="*/ 1082984 h 1964942"/>
                <a:gd name="connsiteX15" fmla="*/ 24071 w 2026434"/>
                <a:gd name="connsiteY15" fmla="*/ 882276 h 1964942"/>
                <a:gd name="connsiteX16" fmla="*/ 475291 w 2026434"/>
                <a:gd name="connsiteY16" fmla="*/ 100743 h 1964942"/>
                <a:gd name="connsiteX17" fmla="*/ 648884 w 2026434"/>
                <a:gd name="connsiteY17" fmla="*/ 0 h 196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26434" h="1964942">
                  <a:moveTo>
                    <a:pt x="648884" y="0"/>
                  </a:moveTo>
                  <a:cubicBezTo>
                    <a:pt x="1551718" y="229"/>
                    <a:pt x="1551718" y="229"/>
                    <a:pt x="1551718" y="229"/>
                  </a:cubicBezTo>
                  <a:cubicBezTo>
                    <a:pt x="1614503" y="1124"/>
                    <a:pt x="1692699" y="46270"/>
                    <a:pt x="1724865" y="100196"/>
                  </a:cubicBezTo>
                  <a:cubicBezTo>
                    <a:pt x="1837770" y="295637"/>
                    <a:pt x="1922447" y="442218"/>
                    <a:pt x="1985955" y="552154"/>
                  </a:cubicBezTo>
                  <a:lnTo>
                    <a:pt x="2016766" y="605484"/>
                  </a:lnTo>
                  <a:lnTo>
                    <a:pt x="1976958" y="638328"/>
                  </a:lnTo>
                  <a:cubicBezTo>
                    <a:pt x="1892167" y="723118"/>
                    <a:pt x="1839723" y="840256"/>
                    <a:pt x="1839723" y="969642"/>
                  </a:cubicBezTo>
                  <a:cubicBezTo>
                    <a:pt x="1839723" y="1099028"/>
                    <a:pt x="1892167" y="1216165"/>
                    <a:pt x="1976958" y="1300955"/>
                  </a:cubicBezTo>
                  <a:lnTo>
                    <a:pt x="2026434" y="1341779"/>
                  </a:lnTo>
                  <a:lnTo>
                    <a:pt x="1966837" y="1445004"/>
                  </a:lnTo>
                  <a:cubicBezTo>
                    <a:pt x="1724816" y="1864201"/>
                    <a:pt x="1724816" y="1864201"/>
                    <a:pt x="1724816" y="1864201"/>
                  </a:cubicBezTo>
                  <a:cubicBezTo>
                    <a:pt x="1692584" y="1920025"/>
                    <a:pt x="1614811" y="1964440"/>
                    <a:pt x="1551222" y="1964942"/>
                  </a:cubicBezTo>
                  <a:cubicBezTo>
                    <a:pt x="648386" y="1964713"/>
                    <a:pt x="648386" y="1964713"/>
                    <a:pt x="648386" y="1964713"/>
                  </a:cubicBezTo>
                  <a:cubicBezTo>
                    <a:pt x="584795" y="1965216"/>
                    <a:pt x="506600" y="1920070"/>
                    <a:pt x="475240" y="1864748"/>
                  </a:cubicBezTo>
                  <a:cubicBezTo>
                    <a:pt x="23624" y="1082984"/>
                    <a:pt x="23624" y="1082984"/>
                    <a:pt x="23624" y="1082984"/>
                  </a:cubicBezTo>
                  <a:cubicBezTo>
                    <a:pt x="-7738" y="1027662"/>
                    <a:pt x="-8160" y="938100"/>
                    <a:pt x="24071" y="882276"/>
                  </a:cubicBezTo>
                  <a:lnTo>
                    <a:pt x="475291" y="100743"/>
                  </a:lnTo>
                  <a:cubicBezTo>
                    <a:pt x="506715" y="46313"/>
                    <a:pt x="585293" y="503"/>
                    <a:pt x="648884" y="0"/>
                  </a:cubicBezTo>
                  <a:close/>
                </a:path>
              </a:pathLst>
            </a:custGeom>
            <a:pattFill prst="dkDnDiag">
              <a:fgClr>
                <a:srgbClr val="F8F8F8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1" name="任意多边形 27"/>
            <p:cNvSpPr/>
            <p:nvPr/>
          </p:nvSpPr>
          <p:spPr>
            <a:xfrm>
              <a:off x="5898221" y="1384898"/>
              <a:ext cx="2199801" cy="1964942"/>
            </a:xfrm>
            <a:custGeom>
              <a:avLst/>
              <a:gdLst>
                <a:gd name="connsiteX0" fmla="*/ 648882 w 2199801"/>
                <a:gd name="connsiteY0" fmla="*/ 0 h 1964942"/>
                <a:gd name="connsiteX1" fmla="*/ 1551718 w 2199801"/>
                <a:gd name="connsiteY1" fmla="*/ 229 h 1964942"/>
                <a:gd name="connsiteX2" fmla="*/ 1724863 w 2199801"/>
                <a:gd name="connsiteY2" fmla="*/ 100196 h 1964942"/>
                <a:gd name="connsiteX3" fmla="*/ 2176480 w 2199801"/>
                <a:gd name="connsiteY3" fmla="*/ 881958 h 1964942"/>
                <a:gd name="connsiteX4" fmla="*/ 2176032 w 2199801"/>
                <a:gd name="connsiteY4" fmla="*/ 1082667 h 1964942"/>
                <a:gd name="connsiteX5" fmla="*/ 1724813 w 2199801"/>
                <a:gd name="connsiteY5" fmla="*/ 1864201 h 1964942"/>
                <a:gd name="connsiteX6" fmla="*/ 1551218 w 2199801"/>
                <a:gd name="connsiteY6" fmla="*/ 1964942 h 1964942"/>
                <a:gd name="connsiteX7" fmla="*/ 941762 w 2199801"/>
                <a:gd name="connsiteY7" fmla="*/ 1964788 h 1964942"/>
                <a:gd name="connsiteX8" fmla="*/ 931314 w 2199801"/>
                <a:gd name="connsiteY8" fmla="*/ 1964785 h 1964942"/>
                <a:gd name="connsiteX9" fmla="*/ 928498 w 2199801"/>
                <a:gd name="connsiteY9" fmla="*/ 1936844 h 1964942"/>
                <a:gd name="connsiteX10" fmla="*/ 469470 w 2199801"/>
                <a:gd name="connsiteY10" fmla="*/ 1562725 h 1964942"/>
                <a:gd name="connsiteX11" fmla="*/ 375041 w 2199801"/>
                <a:gd name="connsiteY11" fmla="*/ 1572245 h 1964942"/>
                <a:gd name="connsiteX12" fmla="*/ 316721 w 2199801"/>
                <a:gd name="connsiteY12" fmla="*/ 1590348 h 1964942"/>
                <a:gd name="connsiteX13" fmla="*/ 265859 w 2199801"/>
                <a:gd name="connsiteY13" fmla="*/ 1502303 h 1964942"/>
                <a:gd name="connsiteX14" fmla="*/ 23623 w 2199801"/>
                <a:gd name="connsiteY14" fmla="*/ 1082984 h 1964942"/>
                <a:gd name="connsiteX15" fmla="*/ 24070 w 2199801"/>
                <a:gd name="connsiteY15" fmla="*/ 882276 h 1964942"/>
                <a:gd name="connsiteX16" fmla="*/ 475290 w 2199801"/>
                <a:gd name="connsiteY16" fmla="*/ 100743 h 1964942"/>
                <a:gd name="connsiteX17" fmla="*/ 648882 w 2199801"/>
                <a:gd name="connsiteY17" fmla="*/ 0 h 1964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99801" h="1964942">
                  <a:moveTo>
                    <a:pt x="648882" y="0"/>
                  </a:moveTo>
                  <a:cubicBezTo>
                    <a:pt x="1551718" y="229"/>
                    <a:pt x="1551718" y="229"/>
                    <a:pt x="1551718" y="229"/>
                  </a:cubicBezTo>
                  <a:cubicBezTo>
                    <a:pt x="1614502" y="1124"/>
                    <a:pt x="1692697" y="46270"/>
                    <a:pt x="1724863" y="100196"/>
                  </a:cubicBezTo>
                  <a:cubicBezTo>
                    <a:pt x="2176480" y="881958"/>
                    <a:pt x="2176480" y="881958"/>
                    <a:pt x="2176480" y="881958"/>
                  </a:cubicBezTo>
                  <a:cubicBezTo>
                    <a:pt x="2207840" y="937281"/>
                    <a:pt x="2207456" y="1028239"/>
                    <a:pt x="2176032" y="1082667"/>
                  </a:cubicBezTo>
                  <a:cubicBezTo>
                    <a:pt x="1724813" y="1864201"/>
                    <a:pt x="1724813" y="1864201"/>
                    <a:pt x="1724813" y="1864201"/>
                  </a:cubicBezTo>
                  <a:cubicBezTo>
                    <a:pt x="1692584" y="1920025"/>
                    <a:pt x="1614809" y="1964441"/>
                    <a:pt x="1551218" y="1964942"/>
                  </a:cubicBezTo>
                  <a:cubicBezTo>
                    <a:pt x="1269083" y="1964870"/>
                    <a:pt x="1075114" y="1964821"/>
                    <a:pt x="941762" y="1964788"/>
                  </a:cubicBezTo>
                  <a:lnTo>
                    <a:pt x="931314" y="1964785"/>
                  </a:lnTo>
                  <a:lnTo>
                    <a:pt x="928498" y="1936844"/>
                  </a:lnTo>
                  <a:cubicBezTo>
                    <a:pt x="884808" y="1723335"/>
                    <a:pt x="695895" y="1562727"/>
                    <a:pt x="469470" y="1562725"/>
                  </a:cubicBezTo>
                  <a:cubicBezTo>
                    <a:pt x="437124" y="1562727"/>
                    <a:pt x="405542" y="1566003"/>
                    <a:pt x="375041" y="1572245"/>
                  </a:cubicBezTo>
                  <a:lnTo>
                    <a:pt x="316721" y="1590348"/>
                  </a:lnTo>
                  <a:lnTo>
                    <a:pt x="265859" y="1502303"/>
                  </a:lnTo>
                  <a:cubicBezTo>
                    <a:pt x="23623" y="1082984"/>
                    <a:pt x="23623" y="1082984"/>
                    <a:pt x="23623" y="1082984"/>
                  </a:cubicBezTo>
                  <a:cubicBezTo>
                    <a:pt x="-7738" y="1027661"/>
                    <a:pt x="-8158" y="938100"/>
                    <a:pt x="24070" y="882276"/>
                  </a:cubicBezTo>
                  <a:lnTo>
                    <a:pt x="475290" y="100743"/>
                  </a:lnTo>
                  <a:cubicBezTo>
                    <a:pt x="506713" y="46314"/>
                    <a:pt x="585292" y="502"/>
                    <a:pt x="648882" y="0"/>
                  </a:cubicBezTo>
                  <a:close/>
                </a:path>
              </a:pathLst>
            </a:custGeom>
            <a:pattFill prst="dkDnDiag">
              <a:fgClr>
                <a:srgbClr val="F8F8F8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2" name="任意多边形 10"/>
            <p:cNvSpPr/>
            <p:nvPr/>
          </p:nvSpPr>
          <p:spPr>
            <a:xfrm>
              <a:off x="5898222" y="3508232"/>
              <a:ext cx="2199801" cy="1964871"/>
            </a:xfrm>
            <a:custGeom>
              <a:avLst/>
              <a:gdLst>
                <a:gd name="connsiteX0" fmla="*/ 928740 w 2199801"/>
                <a:gd name="connsiteY0" fmla="*/ 0 h 1964871"/>
                <a:gd name="connsiteX1" fmla="*/ 946889 w 2199801"/>
                <a:gd name="connsiteY1" fmla="*/ 5 h 1964871"/>
                <a:gd name="connsiteX2" fmla="*/ 1551718 w 2199801"/>
                <a:gd name="connsiteY2" fmla="*/ 160 h 1964871"/>
                <a:gd name="connsiteX3" fmla="*/ 1724864 w 2199801"/>
                <a:gd name="connsiteY3" fmla="*/ 100126 h 1964871"/>
                <a:gd name="connsiteX4" fmla="*/ 2176481 w 2199801"/>
                <a:gd name="connsiteY4" fmla="*/ 881887 h 1964871"/>
                <a:gd name="connsiteX5" fmla="*/ 2176033 w 2199801"/>
                <a:gd name="connsiteY5" fmla="*/ 1082596 h 1964871"/>
                <a:gd name="connsiteX6" fmla="*/ 1724814 w 2199801"/>
                <a:gd name="connsiteY6" fmla="*/ 1864130 h 1964871"/>
                <a:gd name="connsiteX7" fmla="*/ 1551220 w 2199801"/>
                <a:gd name="connsiteY7" fmla="*/ 1964871 h 1964871"/>
                <a:gd name="connsiteX8" fmla="*/ 648385 w 2199801"/>
                <a:gd name="connsiteY8" fmla="*/ 1964642 h 1964871"/>
                <a:gd name="connsiteX9" fmla="*/ 475239 w 2199801"/>
                <a:gd name="connsiteY9" fmla="*/ 1864676 h 1964871"/>
                <a:gd name="connsiteX10" fmla="*/ 23624 w 2199801"/>
                <a:gd name="connsiteY10" fmla="*/ 1082914 h 1964871"/>
                <a:gd name="connsiteX11" fmla="*/ 24071 w 2199801"/>
                <a:gd name="connsiteY11" fmla="*/ 882205 h 1964871"/>
                <a:gd name="connsiteX12" fmla="*/ 329674 w 2199801"/>
                <a:gd name="connsiteY12" fmla="*/ 352885 h 1964871"/>
                <a:gd name="connsiteX13" fmla="*/ 375044 w 2199801"/>
                <a:gd name="connsiteY13" fmla="*/ 366968 h 1964871"/>
                <a:gd name="connsiteX14" fmla="*/ 469472 w 2199801"/>
                <a:gd name="connsiteY14" fmla="*/ 376487 h 1964871"/>
                <a:gd name="connsiteX15" fmla="*/ 928501 w 2199801"/>
                <a:gd name="connsiteY15" fmla="*/ 2368 h 196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801" h="1964871">
                  <a:moveTo>
                    <a:pt x="928740" y="0"/>
                  </a:moveTo>
                  <a:lnTo>
                    <a:pt x="946889" y="5"/>
                  </a:lnTo>
                  <a:lnTo>
                    <a:pt x="1551718" y="160"/>
                  </a:lnTo>
                  <a:cubicBezTo>
                    <a:pt x="1614503" y="1053"/>
                    <a:pt x="1692699" y="46199"/>
                    <a:pt x="1724864" y="100126"/>
                  </a:cubicBezTo>
                  <a:lnTo>
                    <a:pt x="2176481" y="881887"/>
                  </a:lnTo>
                  <a:cubicBezTo>
                    <a:pt x="2207841" y="937210"/>
                    <a:pt x="2207456" y="1028168"/>
                    <a:pt x="2176033" y="1082596"/>
                  </a:cubicBezTo>
                  <a:lnTo>
                    <a:pt x="1724814" y="1864130"/>
                  </a:lnTo>
                  <a:cubicBezTo>
                    <a:pt x="1692584" y="1919954"/>
                    <a:pt x="1614812" y="1964370"/>
                    <a:pt x="1551220" y="1964871"/>
                  </a:cubicBezTo>
                  <a:lnTo>
                    <a:pt x="648385" y="1964642"/>
                  </a:lnTo>
                  <a:cubicBezTo>
                    <a:pt x="584796" y="1965145"/>
                    <a:pt x="506599" y="1919999"/>
                    <a:pt x="475239" y="1864676"/>
                  </a:cubicBezTo>
                  <a:lnTo>
                    <a:pt x="23624" y="1082914"/>
                  </a:lnTo>
                  <a:cubicBezTo>
                    <a:pt x="-7737" y="1027591"/>
                    <a:pt x="-8159" y="938029"/>
                    <a:pt x="24071" y="882205"/>
                  </a:cubicBezTo>
                  <a:lnTo>
                    <a:pt x="329674" y="352885"/>
                  </a:lnTo>
                  <a:lnTo>
                    <a:pt x="375044" y="366968"/>
                  </a:lnTo>
                  <a:cubicBezTo>
                    <a:pt x="405546" y="373210"/>
                    <a:pt x="437126" y="376488"/>
                    <a:pt x="469472" y="376487"/>
                  </a:cubicBezTo>
                  <a:cubicBezTo>
                    <a:pt x="695899" y="376487"/>
                    <a:pt x="884810" y="215877"/>
                    <a:pt x="928501" y="2368"/>
                  </a:cubicBezTo>
                  <a:close/>
                </a:path>
              </a:pathLst>
            </a:custGeom>
            <a:pattFill prst="dkDnDiag">
              <a:fgClr>
                <a:srgbClr val="F8F8F8"/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4075504" y="2992583"/>
            <a:ext cx="1287386" cy="1141000"/>
            <a:chOff x="3021147" y="2143764"/>
            <a:chExt cx="965791" cy="855973"/>
          </a:xfrm>
        </p:grpSpPr>
        <p:sp>
          <p:nvSpPr>
            <p:cNvPr id="103" name="Freeform 5"/>
            <p:cNvSpPr/>
            <p:nvPr/>
          </p:nvSpPr>
          <p:spPr bwMode="auto">
            <a:xfrm>
              <a:off x="3021147" y="2143764"/>
              <a:ext cx="965791" cy="85597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noFill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方正正纤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07" name="组合 40"/>
            <p:cNvGrpSpPr/>
            <p:nvPr/>
          </p:nvGrpSpPr>
          <p:grpSpPr>
            <a:xfrm>
              <a:off x="3146854" y="2285077"/>
              <a:ext cx="714375" cy="561855"/>
              <a:chOff x="4145699" y="1416086"/>
              <a:chExt cx="952500" cy="749140"/>
            </a:xfrm>
          </p:grpSpPr>
          <p:sp>
            <p:nvSpPr>
              <p:cNvPr id="108" name="文本框 41"/>
              <p:cNvSpPr txBox="1"/>
              <p:nvPr/>
            </p:nvSpPr>
            <p:spPr>
              <a:xfrm>
                <a:off x="4145699" y="1416086"/>
                <a:ext cx="952500" cy="52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01</a:t>
                </a:r>
                <a:endParaRPr lang="zh-CN" altLang="en-US" sz="280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09" name="文本框 42"/>
              <p:cNvSpPr txBox="1"/>
              <p:nvPr/>
            </p:nvSpPr>
            <p:spPr>
              <a:xfrm>
                <a:off x="4145699" y="1903548"/>
                <a:ext cx="952500" cy="261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50" dirty="0">
                    <a:solidFill>
                      <a:srgbClr val="FFFFFF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050" dirty="0">
                  <a:solidFill>
                    <a:srgbClr val="FFFFFF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5926074" y="1921706"/>
            <a:ext cx="1287386" cy="1141000"/>
            <a:chOff x="4409436" y="1340397"/>
            <a:chExt cx="965791" cy="855973"/>
          </a:xfrm>
        </p:grpSpPr>
        <p:sp>
          <p:nvSpPr>
            <p:cNvPr id="105" name="Freeform 5"/>
            <p:cNvSpPr/>
            <p:nvPr/>
          </p:nvSpPr>
          <p:spPr bwMode="auto">
            <a:xfrm>
              <a:off x="4409436" y="1340397"/>
              <a:ext cx="965791" cy="85597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noFill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方正正纤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10" name="组合 43"/>
            <p:cNvGrpSpPr/>
            <p:nvPr/>
          </p:nvGrpSpPr>
          <p:grpSpPr>
            <a:xfrm>
              <a:off x="4535144" y="1481709"/>
              <a:ext cx="714375" cy="561855"/>
              <a:chOff x="4145699" y="1416086"/>
              <a:chExt cx="952500" cy="749140"/>
            </a:xfrm>
          </p:grpSpPr>
          <p:sp>
            <p:nvSpPr>
              <p:cNvPr id="111" name="文本框 44"/>
              <p:cNvSpPr txBox="1"/>
              <p:nvPr/>
            </p:nvSpPr>
            <p:spPr>
              <a:xfrm>
                <a:off x="4145699" y="1416086"/>
                <a:ext cx="952500" cy="52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02</a:t>
                </a:r>
                <a:endParaRPr lang="zh-CN" altLang="en-US" sz="280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2" name="文本框 45"/>
              <p:cNvSpPr txBox="1"/>
              <p:nvPr/>
            </p:nvSpPr>
            <p:spPr>
              <a:xfrm>
                <a:off x="4145699" y="1903548"/>
                <a:ext cx="952500" cy="261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50" dirty="0">
                    <a:solidFill>
                      <a:srgbClr val="FFFFFF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050" dirty="0">
                  <a:solidFill>
                    <a:srgbClr val="FFFFFF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157" name="Group 156"/>
          <p:cNvGrpSpPr/>
          <p:nvPr/>
        </p:nvGrpSpPr>
        <p:grpSpPr>
          <a:xfrm>
            <a:off x="5926074" y="4053974"/>
            <a:ext cx="1287386" cy="1141000"/>
            <a:chOff x="4409436" y="2940014"/>
            <a:chExt cx="965791" cy="855973"/>
          </a:xfrm>
        </p:grpSpPr>
        <p:sp>
          <p:nvSpPr>
            <p:cNvPr id="104" name="Freeform 5"/>
            <p:cNvSpPr/>
            <p:nvPr/>
          </p:nvSpPr>
          <p:spPr bwMode="auto">
            <a:xfrm>
              <a:off x="4409436" y="2940014"/>
              <a:ext cx="965791" cy="855973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15875">
              <a:noFill/>
            </a:ln>
            <a:effectLst/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defRPr/>
              </a:pPr>
              <a:endPara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方正正纤黑简体" panose="02000000000000000000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13" name="组合 46"/>
            <p:cNvGrpSpPr/>
            <p:nvPr/>
          </p:nvGrpSpPr>
          <p:grpSpPr>
            <a:xfrm>
              <a:off x="4535144" y="3081327"/>
              <a:ext cx="714375" cy="561855"/>
              <a:chOff x="4145699" y="1416086"/>
              <a:chExt cx="952500" cy="749140"/>
            </a:xfrm>
          </p:grpSpPr>
          <p:sp>
            <p:nvSpPr>
              <p:cNvPr id="114" name="文本框 47"/>
              <p:cNvSpPr txBox="1"/>
              <p:nvPr/>
            </p:nvSpPr>
            <p:spPr>
              <a:xfrm>
                <a:off x="4145699" y="1416086"/>
                <a:ext cx="952500" cy="523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rgbClr val="FFFFFF"/>
                    </a:solidFill>
                    <a:latin typeface="Impact" panose="020B0806030902050204" pitchFamily="34" charset="0"/>
                    <a:ea typeface="宋体" panose="02010600030101010101" pitchFamily="2" charset="-122"/>
                  </a:rPr>
                  <a:t>03</a:t>
                </a:r>
                <a:endParaRPr lang="zh-CN" altLang="en-US" sz="280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15" name="文本框 48"/>
              <p:cNvSpPr txBox="1"/>
              <p:nvPr/>
            </p:nvSpPr>
            <p:spPr>
              <a:xfrm>
                <a:off x="4145699" y="1903548"/>
                <a:ext cx="952500" cy="261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altLang="zh-CN" sz="1050" dirty="0">
                    <a:solidFill>
                      <a:srgbClr val="FFFFFF"/>
                    </a:solidFill>
                    <a:latin typeface="LiHei Pro" panose="020B0500000000000000" pitchFamily="34" charset="-122"/>
                    <a:ea typeface="LiHei Pro" panose="020B0500000000000000" pitchFamily="34" charset="-122"/>
                  </a:rPr>
                  <a:t>OPTION</a:t>
                </a:r>
                <a:endParaRPr lang="zh-CN" altLang="en-US" sz="1050" dirty="0">
                  <a:solidFill>
                    <a:srgbClr val="FFFFFF"/>
                  </a:solidFill>
                  <a:latin typeface="LiHei Pro" panose="020B0500000000000000" pitchFamily="34" charset="-122"/>
                  <a:ea typeface="LiHei Pro" panose="020B0500000000000000" pitchFamily="34" charset="-122"/>
                </a:endParaRPr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4464237" y="4719053"/>
            <a:ext cx="1091200" cy="967123"/>
            <a:chOff x="3312773" y="3438953"/>
            <a:chExt cx="818613" cy="725531"/>
          </a:xfrm>
        </p:grpSpPr>
        <p:sp>
          <p:nvSpPr>
            <p:cNvPr id="117" name="Freeform 5"/>
            <p:cNvSpPr/>
            <p:nvPr/>
          </p:nvSpPr>
          <p:spPr bwMode="auto">
            <a:xfrm>
              <a:off x="3312773" y="3438953"/>
              <a:ext cx="818613" cy="72553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158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19" name="组合 139"/>
            <p:cNvGrpSpPr/>
            <p:nvPr/>
          </p:nvGrpSpPr>
          <p:grpSpPr>
            <a:xfrm>
              <a:off x="3555105" y="3661606"/>
              <a:ext cx="330878" cy="272606"/>
              <a:chOff x="7623010" y="5580803"/>
              <a:chExt cx="645918" cy="532165"/>
            </a:xfrm>
            <a:solidFill>
              <a:schemeClr val="accent3"/>
            </a:solidFill>
          </p:grpSpPr>
          <p:sp>
            <p:nvSpPr>
              <p:cNvPr id="120" name="Freeform 91"/>
              <p:cNvSpPr>
                <a:spLocks noEditPoints="1"/>
              </p:cNvSpPr>
              <p:nvPr/>
            </p:nvSpPr>
            <p:spPr bwMode="auto">
              <a:xfrm>
                <a:off x="8153866" y="5580803"/>
                <a:ext cx="115062" cy="120293"/>
              </a:xfrm>
              <a:custGeom>
                <a:avLst/>
                <a:gdLst>
                  <a:gd name="T0" fmla="*/ 0 w 88"/>
                  <a:gd name="T1" fmla="*/ 0 h 92"/>
                  <a:gd name="T2" fmla="*/ 0 w 88"/>
                  <a:gd name="T3" fmla="*/ 92 h 92"/>
                  <a:gd name="T4" fmla="*/ 88 w 88"/>
                  <a:gd name="T5" fmla="*/ 92 h 92"/>
                  <a:gd name="T6" fmla="*/ 88 w 88"/>
                  <a:gd name="T7" fmla="*/ 0 h 92"/>
                  <a:gd name="T8" fmla="*/ 0 w 88"/>
                  <a:gd name="T9" fmla="*/ 0 h 92"/>
                  <a:gd name="T10" fmla="*/ 74 w 88"/>
                  <a:gd name="T11" fmla="*/ 76 h 92"/>
                  <a:gd name="T12" fmla="*/ 15 w 88"/>
                  <a:gd name="T13" fmla="*/ 76 h 92"/>
                  <a:gd name="T14" fmla="*/ 15 w 88"/>
                  <a:gd name="T15" fmla="*/ 14 h 92"/>
                  <a:gd name="T16" fmla="*/ 74 w 88"/>
                  <a:gd name="T17" fmla="*/ 14 h 92"/>
                  <a:gd name="T18" fmla="*/ 74 w 88"/>
                  <a:gd name="T19" fmla="*/ 7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92">
                    <a:moveTo>
                      <a:pt x="0" y="0"/>
                    </a:moveTo>
                    <a:lnTo>
                      <a:pt x="0" y="92"/>
                    </a:lnTo>
                    <a:lnTo>
                      <a:pt x="88" y="92"/>
                    </a:lnTo>
                    <a:lnTo>
                      <a:pt x="88" y="0"/>
                    </a:lnTo>
                    <a:lnTo>
                      <a:pt x="0" y="0"/>
                    </a:lnTo>
                    <a:close/>
                    <a:moveTo>
                      <a:pt x="74" y="76"/>
                    </a:moveTo>
                    <a:lnTo>
                      <a:pt x="15" y="76"/>
                    </a:lnTo>
                    <a:lnTo>
                      <a:pt x="15" y="14"/>
                    </a:lnTo>
                    <a:lnTo>
                      <a:pt x="74" y="14"/>
                    </a:lnTo>
                    <a:lnTo>
                      <a:pt x="74" y="7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1" name="Freeform 92"/>
              <p:cNvSpPr>
                <a:spLocks noEditPoints="1"/>
              </p:cNvSpPr>
              <p:nvPr/>
            </p:nvSpPr>
            <p:spPr bwMode="auto">
              <a:xfrm>
                <a:off x="8153866" y="5787393"/>
                <a:ext cx="115062" cy="121601"/>
              </a:xfrm>
              <a:custGeom>
                <a:avLst/>
                <a:gdLst>
                  <a:gd name="T0" fmla="*/ 0 w 88"/>
                  <a:gd name="T1" fmla="*/ 93 h 93"/>
                  <a:gd name="T2" fmla="*/ 88 w 88"/>
                  <a:gd name="T3" fmla="*/ 93 h 93"/>
                  <a:gd name="T4" fmla="*/ 88 w 88"/>
                  <a:gd name="T5" fmla="*/ 0 h 93"/>
                  <a:gd name="T6" fmla="*/ 0 w 88"/>
                  <a:gd name="T7" fmla="*/ 0 h 93"/>
                  <a:gd name="T8" fmla="*/ 0 w 88"/>
                  <a:gd name="T9" fmla="*/ 93 h 93"/>
                  <a:gd name="T10" fmla="*/ 15 w 88"/>
                  <a:gd name="T11" fmla="*/ 15 h 93"/>
                  <a:gd name="T12" fmla="*/ 74 w 88"/>
                  <a:gd name="T13" fmla="*/ 15 h 93"/>
                  <a:gd name="T14" fmla="*/ 74 w 88"/>
                  <a:gd name="T15" fmla="*/ 78 h 93"/>
                  <a:gd name="T16" fmla="*/ 15 w 88"/>
                  <a:gd name="T17" fmla="*/ 78 h 93"/>
                  <a:gd name="T18" fmla="*/ 15 w 88"/>
                  <a:gd name="T19" fmla="*/ 15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93">
                    <a:moveTo>
                      <a:pt x="0" y="93"/>
                    </a:moveTo>
                    <a:lnTo>
                      <a:pt x="88" y="93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93"/>
                    </a:lnTo>
                    <a:close/>
                    <a:moveTo>
                      <a:pt x="15" y="15"/>
                    </a:moveTo>
                    <a:lnTo>
                      <a:pt x="74" y="15"/>
                    </a:lnTo>
                    <a:lnTo>
                      <a:pt x="74" y="78"/>
                    </a:lnTo>
                    <a:lnTo>
                      <a:pt x="15" y="78"/>
                    </a:lnTo>
                    <a:lnTo>
                      <a:pt x="15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2" name="Freeform 93"/>
              <p:cNvSpPr>
                <a:spLocks noEditPoints="1"/>
              </p:cNvSpPr>
              <p:nvPr/>
            </p:nvSpPr>
            <p:spPr bwMode="auto">
              <a:xfrm>
                <a:off x="8153866" y="5988752"/>
                <a:ext cx="115062" cy="124216"/>
              </a:xfrm>
              <a:custGeom>
                <a:avLst/>
                <a:gdLst>
                  <a:gd name="T0" fmla="*/ 0 w 88"/>
                  <a:gd name="T1" fmla="*/ 95 h 95"/>
                  <a:gd name="T2" fmla="*/ 88 w 88"/>
                  <a:gd name="T3" fmla="*/ 95 h 95"/>
                  <a:gd name="T4" fmla="*/ 88 w 88"/>
                  <a:gd name="T5" fmla="*/ 0 h 95"/>
                  <a:gd name="T6" fmla="*/ 0 w 88"/>
                  <a:gd name="T7" fmla="*/ 0 h 95"/>
                  <a:gd name="T8" fmla="*/ 0 w 88"/>
                  <a:gd name="T9" fmla="*/ 95 h 95"/>
                  <a:gd name="T10" fmla="*/ 15 w 88"/>
                  <a:gd name="T11" fmla="*/ 17 h 95"/>
                  <a:gd name="T12" fmla="*/ 74 w 88"/>
                  <a:gd name="T13" fmla="*/ 17 h 95"/>
                  <a:gd name="T14" fmla="*/ 74 w 88"/>
                  <a:gd name="T15" fmla="*/ 78 h 95"/>
                  <a:gd name="T16" fmla="*/ 15 w 88"/>
                  <a:gd name="T17" fmla="*/ 78 h 95"/>
                  <a:gd name="T18" fmla="*/ 15 w 88"/>
                  <a:gd name="T19" fmla="*/ 17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95">
                    <a:moveTo>
                      <a:pt x="0" y="95"/>
                    </a:moveTo>
                    <a:lnTo>
                      <a:pt x="88" y="95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95"/>
                    </a:lnTo>
                    <a:close/>
                    <a:moveTo>
                      <a:pt x="15" y="17"/>
                    </a:moveTo>
                    <a:lnTo>
                      <a:pt x="74" y="17"/>
                    </a:lnTo>
                    <a:lnTo>
                      <a:pt x="74" y="78"/>
                    </a:lnTo>
                    <a:lnTo>
                      <a:pt x="15" y="78"/>
                    </a:lnTo>
                    <a:lnTo>
                      <a:pt x="1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3" name="Freeform 94"/>
              <p:cNvSpPr>
                <a:spLocks noEditPoints="1"/>
              </p:cNvSpPr>
              <p:nvPr/>
            </p:nvSpPr>
            <p:spPr bwMode="auto">
              <a:xfrm>
                <a:off x="7623010" y="5694558"/>
                <a:ext cx="305962" cy="307270"/>
              </a:xfrm>
              <a:custGeom>
                <a:avLst/>
                <a:gdLst>
                  <a:gd name="T0" fmla="*/ 49 w 99"/>
                  <a:gd name="T1" fmla="*/ 0 h 99"/>
                  <a:gd name="T2" fmla="*/ 0 w 99"/>
                  <a:gd name="T3" fmla="*/ 49 h 99"/>
                  <a:gd name="T4" fmla="*/ 49 w 99"/>
                  <a:gd name="T5" fmla="*/ 99 h 99"/>
                  <a:gd name="T6" fmla="*/ 99 w 99"/>
                  <a:gd name="T7" fmla="*/ 49 h 99"/>
                  <a:gd name="T8" fmla="*/ 49 w 99"/>
                  <a:gd name="T9" fmla="*/ 0 h 99"/>
                  <a:gd name="T10" fmla="*/ 49 w 99"/>
                  <a:gd name="T11" fmla="*/ 90 h 99"/>
                  <a:gd name="T12" fmla="*/ 9 w 99"/>
                  <a:gd name="T13" fmla="*/ 49 h 99"/>
                  <a:gd name="T14" fmla="*/ 49 w 99"/>
                  <a:gd name="T15" fmla="*/ 9 h 99"/>
                  <a:gd name="T16" fmla="*/ 90 w 99"/>
                  <a:gd name="T17" fmla="*/ 49 h 99"/>
                  <a:gd name="T18" fmla="*/ 49 w 99"/>
                  <a:gd name="T19" fmla="*/ 9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9" h="99">
                    <a:moveTo>
                      <a:pt x="49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77"/>
                      <a:pt x="22" y="99"/>
                      <a:pt x="49" y="99"/>
                    </a:cubicBezTo>
                    <a:cubicBezTo>
                      <a:pt x="77" y="99"/>
                      <a:pt x="99" y="77"/>
                      <a:pt x="99" y="49"/>
                    </a:cubicBezTo>
                    <a:cubicBezTo>
                      <a:pt x="99" y="22"/>
                      <a:pt x="77" y="0"/>
                      <a:pt x="49" y="0"/>
                    </a:cubicBezTo>
                    <a:close/>
                    <a:moveTo>
                      <a:pt x="49" y="90"/>
                    </a:moveTo>
                    <a:cubicBezTo>
                      <a:pt x="27" y="90"/>
                      <a:pt x="9" y="72"/>
                      <a:pt x="9" y="49"/>
                    </a:cubicBezTo>
                    <a:cubicBezTo>
                      <a:pt x="9" y="27"/>
                      <a:pt x="27" y="9"/>
                      <a:pt x="49" y="9"/>
                    </a:cubicBezTo>
                    <a:cubicBezTo>
                      <a:pt x="72" y="9"/>
                      <a:pt x="90" y="27"/>
                      <a:pt x="90" y="49"/>
                    </a:cubicBezTo>
                    <a:cubicBezTo>
                      <a:pt x="90" y="72"/>
                      <a:pt x="72" y="90"/>
                      <a:pt x="49" y="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4" name="Freeform 95"/>
              <p:cNvSpPr/>
              <p:nvPr/>
            </p:nvSpPr>
            <p:spPr bwMode="auto">
              <a:xfrm>
                <a:off x="7938125" y="5626567"/>
                <a:ext cx="206589" cy="443252"/>
              </a:xfrm>
              <a:custGeom>
                <a:avLst/>
                <a:gdLst>
                  <a:gd name="T0" fmla="*/ 14 w 67"/>
                  <a:gd name="T1" fmla="*/ 65 h 143"/>
                  <a:gd name="T2" fmla="*/ 0 w 67"/>
                  <a:gd name="T3" fmla="*/ 65 h 143"/>
                  <a:gd name="T4" fmla="*/ 0 w 67"/>
                  <a:gd name="T5" fmla="*/ 71 h 143"/>
                  <a:gd name="T6" fmla="*/ 0 w 67"/>
                  <a:gd name="T7" fmla="*/ 76 h 143"/>
                  <a:gd name="T8" fmla="*/ 14 w 67"/>
                  <a:gd name="T9" fmla="*/ 76 h 143"/>
                  <a:gd name="T10" fmla="*/ 14 w 67"/>
                  <a:gd name="T11" fmla="*/ 143 h 143"/>
                  <a:gd name="T12" fmla="*/ 67 w 67"/>
                  <a:gd name="T13" fmla="*/ 143 h 143"/>
                  <a:gd name="T14" fmla="*/ 67 w 67"/>
                  <a:gd name="T15" fmla="*/ 132 h 143"/>
                  <a:gd name="T16" fmla="*/ 25 w 67"/>
                  <a:gd name="T17" fmla="*/ 132 h 143"/>
                  <a:gd name="T18" fmla="*/ 25 w 67"/>
                  <a:gd name="T19" fmla="*/ 76 h 143"/>
                  <a:gd name="T20" fmla="*/ 67 w 67"/>
                  <a:gd name="T21" fmla="*/ 76 h 143"/>
                  <a:gd name="T22" fmla="*/ 67 w 67"/>
                  <a:gd name="T23" fmla="*/ 65 h 143"/>
                  <a:gd name="T24" fmla="*/ 25 w 67"/>
                  <a:gd name="T25" fmla="*/ 65 h 143"/>
                  <a:gd name="T26" fmla="*/ 25 w 67"/>
                  <a:gd name="T27" fmla="*/ 11 h 143"/>
                  <a:gd name="T28" fmla="*/ 67 w 67"/>
                  <a:gd name="T29" fmla="*/ 11 h 143"/>
                  <a:gd name="T30" fmla="*/ 67 w 67"/>
                  <a:gd name="T31" fmla="*/ 0 h 143"/>
                  <a:gd name="T32" fmla="*/ 14 w 67"/>
                  <a:gd name="T33" fmla="*/ 0 h 143"/>
                  <a:gd name="T34" fmla="*/ 14 w 67"/>
                  <a:gd name="T35" fmla="*/ 6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" h="143">
                    <a:moveTo>
                      <a:pt x="14" y="65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67"/>
                      <a:pt x="0" y="69"/>
                      <a:pt x="0" y="71"/>
                    </a:cubicBezTo>
                    <a:cubicBezTo>
                      <a:pt x="0" y="73"/>
                      <a:pt x="0" y="75"/>
                      <a:pt x="0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143"/>
                      <a:pt x="14" y="143"/>
                      <a:pt x="14" y="143"/>
                    </a:cubicBezTo>
                    <a:cubicBezTo>
                      <a:pt x="67" y="143"/>
                      <a:pt x="67" y="143"/>
                      <a:pt x="67" y="143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25" y="132"/>
                      <a:pt x="25" y="132"/>
                      <a:pt x="25" y="132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14" y="6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5" name="Freeform 96"/>
              <p:cNvSpPr>
                <a:spLocks noEditPoints="1"/>
              </p:cNvSpPr>
              <p:nvPr/>
            </p:nvSpPr>
            <p:spPr bwMode="auto">
              <a:xfrm>
                <a:off x="7675311" y="5748167"/>
                <a:ext cx="201359" cy="200052"/>
              </a:xfrm>
              <a:custGeom>
                <a:avLst/>
                <a:gdLst>
                  <a:gd name="T0" fmla="*/ 32 w 65"/>
                  <a:gd name="T1" fmla="*/ 0 h 65"/>
                  <a:gd name="T2" fmla="*/ 0 w 65"/>
                  <a:gd name="T3" fmla="*/ 32 h 65"/>
                  <a:gd name="T4" fmla="*/ 32 w 65"/>
                  <a:gd name="T5" fmla="*/ 65 h 65"/>
                  <a:gd name="T6" fmla="*/ 65 w 65"/>
                  <a:gd name="T7" fmla="*/ 32 h 65"/>
                  <a:gd name="T8" fmla="*/ 32 w 65"/>
                  <a:gd name="T9" fmla="*/ 0 h 65"/>
                  <a:gd name="T10" fmla="*/ 36 w 65"/>
                  <a:gd name="T11" fmla="*/ 53 h 65"/>
                  <a:gd name="T12" fmla="*/ 36 w 65"/>
                  <a:gd name="T13" fmla="*/ 60 h 65"/>
                  <a:gd name="T14" fmla="*/ 29 w 65"/>
                  <a:gd name="T15" fmla="*/ 60 h 65"/>
                  <a:gd name="T16" fmla="*/ 29 w 65"/>
                  <a:gd name="T17" fmla="*/ 53 h 65"/>
                  <a:gd name="T18" fmla="*/ 18 w 65"/>
                  <a:gd name="T19" fmla="*/ 51 h 65"/>
                  <a:gd name="T20" fmla="*/ 20 w 65"/>
                  <a:gd name="T21" fmla="*/ 43 h 65"/>
                  <a:gd name="T22" fmla="*/ 31 w 65"/>
                  <a:gd name="T23" fmla="*/ 46 h 65"/>
                  <a:gd name="T24" fmla="*/ 37 w 65"/>
                  <a:gd name="T25" fmla="*/ 42 h 65"/>
                  <a:gd name="T26" fmla="*/ 30 w 65"/>
                  <a:gd name="T27" fmla="*/ 36 h 65"/>
                  <a:gd name="T28" fmla="*/ 18 w 65"/>
                  <a:gd name="T29" fmla="*/ 24 h 65"/>
                  <a:gd name="T30" fmla="*/ 29 w 65"/>
                  <a:gd name="T31" fmla="*/ 12 h 65"/>
                  <a:gd name="T32" fmla="*/ 29 w 65"/>
                  <a:gd name="T33" fmla="*/ 5 h 65"/>
                  <a:gd name="T34" fmla="*/ 36 w 65"/>
                  <a:gd name="T35" fmla="*/ 5 h 65"/>
                  <a:gd name="T36" fmla="*/ 36 w 65"/>
                  <a:gd name="T37" fmla="*/ 11 h 65"/>
                  <a:gd name="T38" fmla="*/ 46 w 65"/>
                  <a:gd name="T39" fmla="*/ 13 h 65"/>
                  <a:gd name="T40" fmla="*/ 44 w 65"/>
                  <a:gd name="T41" fmla="*/ 21 h 65"/>
                  <a:gd name="T42" fmla="*/ 34 w 65"/>
                  <a:gd name="T43" fmla="*/ 19 h 65"/>
                  <a:gd name="T44" fmla="*/ 28 w 65"/>
                  <a:gd name="T45" fmla="*/ 22 h 65"/>
                  <a:gd name="T46" fmla="*/ 36 w 65"/>
                  <a:gd name="T47" fmla="*/ 28 h 65"/>
                  <a:gd name="T48" fmla="*/ 47 w 65"/>
                  <a:gd name="T49" fmla="*/ 41 h 65"/>
                  <a:gd name="T50" fmla="*/ 36 w 65"/>
                  <a:gd name="T51" fmla="*/ 5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65">
                    <a:moveTo>
                      <a:pt x="32" y="0"/>
                    </a:moveTo>
                    <a:cubicBezTo>
                      <a:pt x="15" y="0"/>
                      <a:pt x="0" y="15"/>
                      <a:pt x="0" y="32"/>
                    </a:cubicBezTo>
                    <a:cubicBezTo>
                      <a:pt x="0" y="50"/>
                      <a:pt x="15" y="65"/>
                      <a:pt x="32" y="65"/>
                    </a:cubicBezTo>
                    <a:cubicBezTo>
                      <a:pt x="50" y="65"/>
                      <a:pt x="65" y="50"/>
                      <a:pt x="65" y="32"/>
                    </a:cubicBezTo>
                    <a:cubicBezTo>
                      <a:pt x="65" y="15"/>
                      <a:pt x="50" y="0"/>
                      <a:pt x="32" y="0"/>
                    </a:cubicBezTo>
                    <a:close/>
                    <a:moveTo>
                      <a:pt x="36" y="53"/>
                    </a:moveTo>
                    <a:cubicBezTo>
                      <a:pt x="36" y="60"/>
                      <a:pt x="36" y="60"/>
                      <a:pt x="36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5" y="53"/>
                      <a:pt x="20" y="52"/>
                      <a:pt x="18" y="51"/>
                    </a:cubicBezTo>
                    <a:cubicBezTo>
                      <a:pt x="20" y="43"/>
                      <a:pt x="20" y="43"/>
                      <a:pt x="20" y="43"/>
                    </a:cubicBezTo>
                    <a:cubicBezTo>
                      <a:pt x="23" y="44"/>
                      <a:pt x="26" y="46"/>
                      <a:pt x="31" y="46"/>
                    </a:cubicBezTo>
                    <a:cubicBezTo>
                      <a:pt x="35" y="46"/>
                      <a:pt x="37" y="44"/>
                      <a:pt x="37" y="42"/>
                    </a:cubicBezTo>
                    <a:cubicBezTo>
                      <a:pt x="37" y="39"/>
                      <a:pt x="35" y="37"/>
                      <a:pt x="30" y="36"/>
                    </a:cubicBezTo>
                    <a:cubicBezTo>
                      <a:pt x="23" y="33"/>
                      <a:pt x="18" y="30"/>
                      <a:pt x="18" y="24"/>
                    </a:cubicBezTo>
                    <a:cubicBezTo>
                      <a:pt x="18" y="18"/>
                      <a:pt x="22" y="13"/>
                      <a:pt x="29" y="12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40" y="11"/>
                      <a:pt x="43" y="12"/>
                      <a:pt x="46" y="13"/>
                    </a:cubicBezTo>
                    <a:cubicBezTo>
                      <a:pt x="44" y="21"/>
                      <a:pt x="44" y="21"/>
                      <a:pt x="44" y="21"/>
                    </a:cubicBezTo>
                    <a:cubicBezTo>
                      <a:pt x="42" y="20"/>
                      <a:pt x="39" y="19"/>
                      <a:pt x="34" y="19"/>
                    </a:cubicBezTo>
                    <a:cubicBezTo>
                      <a:pt x="30" y="19"/>
                      <a:pt x="28" y="21"/>
                      <a:pt x="28" y="22"/>
                    </a:cubicBezTo>
                    <a:cubicBezTo>
                      <a:pt x="28" y="25"/>
                      <a:pt x="31" y="26"/>
                      <a:pt x="36" y="28"/>
                    </a:cubicBezTo>
                    <a:cubicBezTo>
                      <a:pt x="44" y="31"/>
                      <a:pt x="47" y="35"/>
                      <a:pt x="47" y="41"/>
                    </a:cubicBezTo>
                    <a:cubicBezTo>
                      <a:pt x="47" y="47"/>
                      <a:pt x="43" y="52"/>
                      <a:pt x="36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7354782" y="3093807"/>
            <a:ext cx="1091200" cy="967123"/>
            <a:chOff x="5481246" y="2219701"/>
            <a:chExt cx="818613" cy="725531"/>
          </a:xfrm>
        </p:grpSpPr>
        <p:sp>
          <p:nvSpPr>
            <p:cNvPr id="118" name="Freeform 5"/>
            <p:cNvSpPr/>
            <p:nvPr/>
          </p:nvSpPr>
          <p:spPr bwMode="auto">
            <a:xfrm>
              <a:off x="5481246" y="2219701"/>
              <a:ext cx="818613" cy="72553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158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26" name="组合 140"/>
            <p:cNvGrpSpPr/>
            <p:nvPr/>
          </p:nvGrpSpPr>
          <p:grpSpPr>
            <a:xfrm>
              <a:off x="5722834" y="2458293"/>
              <a:ext cx="335567" cy="240456"/>
              <a:chOff x="9335872" y="5612184"/>
              <a:chExt cx="655071" cy="469403"/>
            </a:xfrm>
            <a:solidFill>
              <a:schemeClr val="accent2"/>
            </a:solidFill>
          </p:grpSpPr>
          <p:sp>
            <p:nvSpPr>
              <p:cNvPr id="127" name="Freeform 98"/>
              <p:cNvSpPr/>
              <p:nvPr/>
            </p:nvSpPr>
            <p:spPr bwMode="auto">
              <a:xfrm>
                <a:off x="9335872" y="5612184"/>
                <a:ext cx="398796" cy="271966"/>
              </a:xfrm>
              <a:custGeom>
                <a:avLst/>
                <a:gdLst>
                  <a:gd name="T0" fmla="*/ 156 w 305"/>
                  <a:gd name="T1" fmla="*/ 156 h 208"/>
                  <a:gd name="T2" fmla="*/ 305 w 305"/>
                  <a:gd name="T3" fmla="*/ 156 h 208"/>
                  <a:gd name="T4" fmla="*/ 305 w 305"/>
                  <a:gd name="T5" fmla="*/ 54 h 208"/>
                  <a:gd name="T6" fmla="*/ 156 w 305"/>
                  <a:gd name="T7" fmla="*/ 54 h 208"/>
                  <a:gd name="T8" fmla="*/ 156 w 305"/>
                  <a:gd name="T9" fmla="*/ 0 h 208"/>
                  <a:gd name="T10" fmla="*/ 0 w 305"/>
                  <a:gd name="T11" fmla="*/ 106 h 208"/>
                  <a:gd name="T12" fmla="*/ 156 w 305"/>
                  <a:gd name="T13" fmla="*/ 208 h 208"/>
                  <a:gd name="T14" fmla="*/ 156 w 305"/>
                  <a:gd name="T15" fmla="*/ 15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208">
                    <a:moveTo>
                      <a:pt x="156" y="156"/>
                    </a:moveTo>
                    <a:lnTo>
                      <a:pt x="305" y="156"/>
                    </a:lnTo>
                    <a:lnTo>
                      <a:pt x="305" y="54"/>
                    </a:lnTo>
                    <a:lnTo>
                      <a:pt x="156" y="54"/>
                    </a:lnTo>
                    <a:lnTo>
                      <a:pt x="156" y="0"/>
                    </a:lnTo>
                    <a:lnTo>
                      <a:pt x="0" y="106"/>
                    </a:lnTo>
                    <a:lnTo>
                      <a:pt x="156" y="208"/>
                    </a:lnTo>
                    <a:lnTo>
                      <a:pt x="156" y="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8" name="Freeform 99"/>
              <p:cNvSpPr/>
              <p:nvPr/>
            </p:nvSpPr>
            <p:spPr bwMode="auto">
              <a:xfrm>
                <a:off x="9592147" y="5812236"/>
                <a:ext cx="398796" cy="269351"/>
              </a:xfrm>
              <a:custGeom>
                <a:avLst/>
                <a:gdLst>
                  <a:gd name="T0" fmla="*/ 305 w 305"/>
                  <a:gd name="T1" fmla="*/ 107 h 206"/>
                  <a:gd name="T2" fmla="*/ 149 w 305"/>
                  <a:gd name="T3" fmla="*/ 0 h 206"/>
                  <a:gd name="T4" fmla="*/ 149 w 305"/>
                  <a:gd name="T5" fmla="*/ 52 h 206"/>
                  <a:gd name="T6" fmla="*/ 0 w 305"/>
                  <a:gd name="T7" fmla="*/ 52 h 206"/>
                  <a:gd name="T8" fmla="*/ 0 w 305"/>
                  <a:gd name="T9" fmla="*/ 154 h 206"/>
                  <a:gd name="T10" fmla="*/ 149 w 305"/>
                  <a:gd name="T11" fmla="*/ 154 h 206"/>
                  <a:gd name="T12" fmla="*/ 149 w 305"/>
                  <a:gd name="T13" fmla="*/ 206 h 206"/>
                  <a:gd name="T14" fmla="*/ 305 w 305"/>
                  <a:gd name="T15" fmla="*/ 107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5" h="206">
                    <a:moveTo>
                      <a:pt x="305" y="107"/>
                    </a:moveTo>
                    <a:lnTo>
                      <a:pt x="149" y="0"/>
                    </a:lnTo>
                    <a:lnTo>
                      <a:pt x="149" y="52"/>
                    </a:lnTo>
                    <a:lnTo>
                      <a:pt x="0" y="52"/>
                    </a:lnTo>
                    <a:lnTo>
                      <a:pt x="0" y="154"/>
                    </a:lnTo>
                    <a:lnTo>
                      <a:pt x="149" y="154"/>
                    </a:lnTo>
                    <a:lnTo>
                      <a:pt x="149" y="206"/>
                    </a:lnTo>
                    <a:lnTo>
                      <a:pt x="305" y="1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9" name="Freeform 100"/>
              <p:cNvSpPr>
                <a:spLocks noEditPoints="1"/>
              </p:cNvSpPr>
              <p:nvPr/>
            </p:nvSpPr>
            <p:spPr bwMode="auto">
              <a:xfrm>
                <a:off x="9752974" y="5630489"/>
                <a:ext cx="185669" cy="185669"/>
              </a:xfrm>
              <a:custGeom>
                <a:avLst/>
                <a:gdLst>
                  <a:gd name="T0" fmla="*/ 30 w 60"/>
                  <a:gd name="T1" fmla="*/ 60 h 60"/>
                  <a:gd name="T2" fmla="*/ 60 w 60"/>
                  <a:gd name="T3" fmla="*/ 30 h 60"/>
                  <a:gd name="T4" fmla="*/ 30 w 60"/>
                  <a:gd name="T5" fmla="*/ 0 h 60"/>
                  <a:gd name="T6" fmla="*/ 0 w 60"/>
                  <a:gd name="T7" fmla="*/ 30 h 60"/>
                  <a:gd name="T8" fmla="*/ 30 w 60"/>
                  <a:gd name="T9" fmla="*/ 60 h 60"/>
                  <a:gd name="T10" fmla="*/ 30 w 60"/>
                  <a:gd name="T11" fmla="*/ 4 h 60"/>
                  <a:gd name="T12" fmla="*/ 56 w 60"/>
                  <a:gd name="T13" fmla="*/ 30 h 60"/>
                  <a:gd name="T14" fmla="*/ 30 w 60"/>
                  <a:gd name="T15" fmla="*/ 56 h 60"/>
                  <a:gd name="T16" fmla="*/ 4 w 60"/>
                  <a:gd name="T17" fmla="*/ 30 h 60"/>
                  <a:gd name="T18" fmla="*/ 30 w 60"/>
                  <a:gd name="T19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4" y="0"/>
                      <a:pt x="0" y="14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lose/>
                    <a:moveTo>
                      <a:pt x="30" y="4"/>
                    </a:moveTo>
                    <a:cubicBezTo>
                      <a:pt x="45" y="4"/>
                      <a:pt x="56" y="16"/>
                      <a:pt x="56" y="30"/>
                    </a:cubicBezTo>
                    <a:cubicBezTo>
                      <a:pt x="56" y="45"/>
                      <a:pt x="45" y="56"/>
                      <a:pt x="30" y="56"/>
                    </a:cubicBezTo>
                    <a:cubicBezTo>
                      <a:pt x="16" y="56"/>
                      <a:pt x="4" y="45"/>
                      <a:pt x="4" y="30"/>
                    </a:cubicBezTo>
                    <a:cubicBezTo>
                      <a:pt x="4" y="16"/>
                      <a:pt x="16" y="4"/>
                      <a:pt x="30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0" name="Freeform 101"/>
              <p:cNvSpPr>
                <a:spLocks noEditPoints="1"/>
              </p:cNvSpPr>
              <p:nvPr/>
            </p:nvSpPr>
            <p:spPr bwMode="auto">
              <a:xfrm>
                <a:off x="9777816" y="5655333"/>
                <a:ext cx="135983" cy="138598"/>
              </a:xfrm>
              <a:custGeom>
                <a:avLst/>
                <a:gdLst>
                  <a:gd name="T0" fmla="*/ 22 w 44"/>
                  <a:gd name="T1" fmla="*/ 45 h 45"/>
                  <a:gd name="T2" fmla="*/ 44 w 44"/>
                  <a:gd name="T3" fmla="*/ 22 h 45"/>
                  <a:gd name="T4" fmla="*/ 22 w 44"/>
                  <a:gd name="T5" fmla="*/ 0 h 45"/>
                  <a:gd name="T6" fmla="*/ 0 w 44"/>
                  <a:gd name="T7" fmla="*/ 22 h 45"/>
                  <a:gd name="T8" fmla="*/ 22 w 44"/>
                  <a:gd name="T9" fmla="*/ 45 h 45"/>
                  <a:gd name="T10" fmla="*/ 21 w 44"/>
                  <a:gd name="T11" fmla="*/ 24 h 45"/>
                  <a:gd name="T12" fmla="*/ 13 w 44"/>
                  <a:gd name="T13" fmla="*/ 17 h 45"/>
                  <a:gd name="T14" fmla="*/ 20 w 44"/>
                  <a:gd name="T15" fmla="*/ 9 h 45"/>
                  <a:gd name="T16" fmla="*/ 20 w 44"/>
                  <a:gd name="T17" fmla="*/ 5 h 45"/>
                  <a:gd name="T18" fmla="*/ 24 w 44"/>
                  <a:gd name="T19" fmla="*/ 5 h 45"/>
                  <a:gd name="T20" fmla="*/ 24 w 44"/>
                  <a:gd name="T21" fmla="*/ 9 h 45"/>
                  <a:gd name="T22" fmla="*/ 31 w 44"/>
                  <a:gd name="T23" fmla="*/ 10 h 45"/>
                  <a:gd name="T24" fmla="*/ 29 w 44"/>
                  <a:gd name="T25" fmla="*/ 15 h 45"/>
                  <a:gd name="T26" fmla="*/ 23 w 44"/>
                  <a:gd name="T27" fmla="*/ 13 h 45"/>
                  <a:gd name="T28" fmla="*/ 19 w 44"/>
                  <a:gd name="T29" fmla="*/ 16 h 45"/>
                  <a:gd name="T30" fmla="*/ 25 w 44"/>
                  <a:gd name="T31" fmla="*/ 19 h 45"/>
                  <a:gd name="T32" fmla="*/ 32 w 44"/>
                  <a:gd name="T33" fmla="*/ 27 h 45"/>
                  <a:gd name="T34" fmla="*/ 24 w 44"/>
                  <a:gd name="T35" fmla="*/ 35 h 45"/>
                  <a:gd name="T36" fmla="*/ 24 w 44"/>
                  <a:gd name="T37" fmla="*/ 40 h 45"/>
                  <a:gd name="T38" fmla="*/ 20 w 44"/>
                  <a:gd name="T39" fmla="*/ 40 h 45"/>
                  <a:gd name="T40" fmla="*/ 20 w 44"/>
                  <a:gd name="T41" fmla="*/ 36 h 45"/>
                  <a:gd name="T42" fmla="*/ 13 w 44"/>
                  <a:gd name="T43" fmla="*/ 34 h 45"/>
                  <a:gd name="T44" fmla="*/ 14 w 44"/>
                  <a:gd name="T45" fmla="*/ 29 h 45"/>
                  <a:gd name="T46" fmla="*/ 21 w 44"/>
                  <a:gd name="T47" fmla="*/ 31 h 45"/>
                  <a:gd name="T48" fmla="*/ 25 w 44"/>
                  <a:gd name="T49" fmla="*/ 28 h 45"/>
                  <a:gd name="T50" fmla="*/ 21 w 44"/>
                  <a:gd name="T51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45">
                    <a:moveTo>
                      <a:pt x="22" y="45"/>
                    </a:moveTo>
                    <a:cubicBezTo>
                      <a:pt x="34" y="45"/>
                      <a:pt x="44" y="35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5"/>
                      <a:pt x="10" y="45"/>
                      <a:pt x="22" y="45"/>
                    </a:cubicBezTo>
                    <a:close/>
                    <a:moveTo>
                      <a:pt x="21" y="24"/>
                    </a:moveTo>
                    <a:cubicBezTo>
                      <a:pt x="16" y="23"/>
                      <a:pt x="13" y="21"/>
                      <a:pt x="13" y="17"/>
                    </a:cubicBezTo>
                    <a:cubicBezTo>
                      <a:pt x="13" y="13"/>
                      <a:pt x="16" y="10"/>
                      <a:pt x="20" y="9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7" y="9"/>
                      <a:pt x="29" y="9"/>
                      <a:pt x="31" y="10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4"/>
                      <a:pt x="26" y="13"/>
                      <a:pt x="23" y="13"/>
                    </a:cubicBezTo>
                    <a:cubicBezTo>
                      <a:pt x="20" y="13"/>
                      <a:pt x="19" y="15"/>
                      <a:pt x="19" y="16"/>
                    </a:cubicBezTo>
                    <a:cubicBezTo>
                      <a:pt x="19" y="17"/>
                      <a:pt x="21" y="18"/>
                      <a:pt x="25" y="19"/>
                    </a:cubicBezTo>
                    <a:cubicBezTo>
                      <a:pt x="30" y="21"/>
                      <a:pt x="32" y="24"/>
                      <a:pt x="32" y="27"/>
                    </a:cubicBezTo>
                    <a:cubicBezTo>
                      <a:pt x="32" y="31"/>
                      <a:pt x="29" y="34"/>
                      <a:pt x="24" y="35"/>
                    </a:cubicBezTo>
                    <a:cubicBezTo>
                      <a:pt x="24" y="40"/>
                      <a:pt x="24" y="40"/>
                      <a:pt x="2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7" y="36"/>
                      <a:pt x="14" y="35"/>
                      <a:pt x="13" y="3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6" y="30"/>
                      <a:pt x="18" y="31"/>
                      <a:pt x="21" y="31"/>
                    </a:cubicBezTo>
                    <a:cubicBezTo>
                      <a:pt x="24" y="31"/>
                      <a:pt x="25" y="30"/>
                      <a:pt x="25" y="28"/>
                    </a:cubicBezTo>
                    <a:cubicBezTo>
                      <a:pt x="25" y="26"/>
                      <a:pt x="24" y="25"/>
                      <a:pt x="21" y="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1" name="Freeform 102"/>
              <p:cNvSpPr>
                <a:spLocks noEditPoints="1"/>
              </p:cNvSpPr>
              <p:nvPr/>
            </p:nvSpPr>
            <p:spPr bwMode="auto">
              <a:xfrm>
                <a:off x="9356792" y="5871074"/>
                <a:ext cx="185669" cy="185669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6 h 60"/>
                  <a:gd name="T12" fmla="*/ 4 w 60"/>
                  <a:gd name="T13" fmla="*/ 30 h 60"/>
                  <a:gd name="T14" fmla="*/ 30 w 60"/>
                  <a:gd name="T15" fmla="*/ 4 h 60"/>
                  <a:gd name="T16" fmla="*/ 56 w 60"/>
                  <a:gd name="T17" fmla="*/ 30 h 60"/>
                  <a:gd name="T18" fmla="*/ 30 w 60"/>
                  <a:gd name="T19" fmla="*/ 5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6"/>
                    </a:moveTo>
                    <a:cubicBezTo>
                      <a:pt x="15" y="56"/>
                      <a:pt x="4" y="44"/>
                      <a:pt x="4" y="30"/>
                    </a:cubicBezTo>
                    <a:cubicBezTo>
                      <a:pt x="4" y="16"/>
                      <a:pt x="15" y="4"/>
                      <a:pt x="30" y="4"/>
                    </a:cubicBezTo>
                    <a:cubicBezTo>
                      <a:pt x="44" y="4"/>
                      <a:pt x="56" y="16"/>
                      <a:pt x="56" y="30"/>
                    </a:cubicBezTo>
                    <a:cubicBezTo>
                      <a:pt x="56" y="44"/>
                      <a:pt x="44" y="56"/>
                      <a:pt x="30" y="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2" name="Freeform 103"/>
              <p:cNvSpPr>
                <a:spLocks noEditPoints="1"/>
              </p:cNvSpPr>
              <p:nvPr/>
            </p:nvSpPr>
            <p:spPr bwMode="auto">
              <a:xfrm>
                <a:off x="9381636" y="5895918"/>
                <a:ext cx="135983" cy="135983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4 w 44"/>
                  <a:gd name="T11" fmla="*/ 35 h 44"/>
                  <a:gd name="T12" fmla="*/ 24 w 44"/>
                  <a:gd name="T13" fmla="*/ 39 h 44"/>
                  <a:gd name="T14" fmla="*/ 20 w 44"/>
                  <a:gd name="T15" fmla="*/ 39 h 44"/>
                  <a:gd name="T16" fmla="*/ 20 w 44"/>
                  <a:gd name="T17" fmla="*/ 35 h 44"/>
                  <a:gd name="T18" fmla="*/ 12 w 44"/>
                  <a:gd name="T19" fmla="*/ 34 h 44"/>
                  <a:gd name="T20" fmla="*/ 14 w 44"/>
                  <a:gd name="T21" fmla="*/ 29 h 44"/>
                  <a:gd name="T22" fmla="*/ 21 w 44"/>
                  <a:gd name="T23" fmla="*/ 30 h 44"/>
                  <a:gd name="T24" fmla="*/ 25 w 44"/>
                  <a:gd name="T25" fmla="*/ 28 h 44"/>
                  <a:gd name="T26" fmla="*/ 20 w 44"/>
                  <a:gd name="T27" fmla="*/ 24 h 44"/>
                  <a:gd name="T28" fmla="*/ 13 w 44"/>
                  <a:gd name="T29" fmla="*/ 16 h 44"/>
                  <a:gd name="T30" fmla="*/ 20 w 44"/>
                  <a:gd name="T31" fmla="*/ 9 h 44"/>
                  <a:gd name="T32" fmla="*/ 20 w 44"/>
                  <a:gd name="T33" fmla="*/ 5 h 44"/>
                  <a:gd name="T34" fmla="*/ 24 w 44"/>
                  <a:gd name="T35" fmla="*/ 5 h 44"/>
                  <a:gd name="T36" fmla="*/ 24 w 44"/>
                  <a:gd name="T37" fmla="*/ 8 h 44"/>
                  <a:gd name="T38" fmla="*/ 30 w 44"/>
                  <a:gd name="T39" fmla="*/ 10 h 44"/>
                  <a:gd name="T40" fmla="*/ 29 w 44"/>
                  <a:gd name="T41" fmla="*/ 15 h 44"/>
                  <a:gd name="T42" fmla="*/ 23 w 44"/>
                  <a:gd name="T43" fmla="*/ 13 h 44"/>
                  <a:gd name="T44" fmla="*/ 19 w 44"/>
                  <a:gd name="T45" fmla="*/ 16 h 44"/>
                  <a:gd name="T46" fmla="*/ 24 w 44"/>
                  <a:gd name="T47" fmla="*/ 19 h 44"/>
                  <a:gd name="T48" fmla="*/ 31 w 44"/>
                  <a:gd name="T49" fmla="*/ 27 h 44"/>
                  <a:gd name="T50" fmla="*/ 24 w 44"/>
                  <a:gd name="T51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4" y="35"/>
                    </a:moveTo>
                    <a:cubicBezTo>
                      <a:pt x="24" y="39"/>
                      <a:pt x="24" y="39"/>
                      <a:pt x="24" y="39"/>
                    </a:cubicBez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17" y="35"/>
                      <a:pt x="14" y="34"/>
                      <a:pt x="12" y="34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5" y="30"/>
                      <a:pt x="18" y="30"/>
                      <a:pt x="21" y="30"/>
                    </a:cubicBezTo>
                    <a:cubicBezTo>
                      <a:pt x="23" y="30"/>
                      <a:pt x="25" y="29"/>
                      <a:pt x="25" y="28"/>
                    </a:cubicBezTo>
                    <a:cubicBezTo>
                      <a:pt x="25" y="26"/>
                      <a:pt x="24" y="25"/>
                      <a:pt x="20" y="24"/>
                    </a:cubicBezTo>
                    <a:cubicBezTo>
                      <a:pt x="16" y="23"/>
                      <a:pt x="13" y="20"/>
                      <a:pt x="13" y="16"/>
                    </a:cubicBezTo>
                    <a:cubicBezTo>
                      <a:pt x="13" y="12"/>
                      <a:pt x="15" y="10"/>
                      <a:pt x="20" y="9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7" y="8"/>
                      <a:pt x="29" y="9"/>
                      <a:pt x="30" y="10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4"/>
                      <a:pt x="26" y="13"/>
                      <a:pt x="23" y="13"/>
                    </a:cubicBezTo>
                    <a:cubicBezTo>
                      <a:pt x="20" y="13"/>
                      <a:pt x="19" y="14"/>
                      <a:pt x="19" y="16"/>
                    </a:cubicBezTo>
                    <a:cubicBezTo>
                      <a:pt x="19" y="17"/>
                      <a:pt x="21" y="18"/>
                      <a:pt x="24" y="19"/>
                    </a:cubicBezTo>
                    <a:cubicBezTo>
                      <a:pt x="29" y="21"/>
                      <a:pt x="31" y="23"/>
                      <a:pt x="31" y="27"/>
                    </a:cubicBezTo>
                    <a:cubicBezTo>
                      <a:pt x="31" y="31"/>
                      <a:pt x="29" y="34"/>
                      <a:pt x="24" y="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4464237" y="1406332"/>
            <a:ext cx="1091200" cy="967123"/>
            <a:chOff x="3312773" y="953765"/>
            <a:chExt cx="818613" cy="725531"/>
          </a:xfrm>
        </p:grpSpPr>
        <p:sp>
          <p:nvSpPr>
            <p:cNvPr id="116" name="Freeform 5"/>
            <p:cNvSpPr/>
            <p:nvPr/>
          </p:nvSpPr>
          <p:spPr bwMode="auto">
            <a:xfrm>
              <a:off x="3312773" y="953765"/>
              <a:ext cx="818613" cy="725531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noFill/>
            <a:ln w="158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/>
                <a:ea typeface="宋体" panose="02010600030101010101" pitchFamily="2" charset="-122"/>
                <a:sym typeface="Arial" panose="020B0604020202020204" pitchFamily="34" charset="0"/>
              </a:endParaRPr>
            </a:p>
          </p:txBody>
        </p:sp>
        <p:grpSp>
          <p:nvGrpSpPr>
            <p:cNvPr id="133" name="组合 141"/>
            <p:cNvGrpSpPr/>
            <p:nvPr/>
          </p:nvGrpSpPr>
          <p:grpSpPr>
            <a:xfrm>
              <a:off x="3585107" y="1180897"/>
              <a:ext cx="273945" cy="271267"/>
              <a:chOff x="11048734" y="5583418"/>
              <a:chExt cx="534778" cy="529549"/>
            </a:xfrm>
            <a:solidFill>
              <a:schemeClr val="accent1"/>
            </a:solidFill>
          </p:grpSpPr>
          <p:sp>
            <p:nvSpPr>
              <p:cNvPr id="134" name="Freeform 105"/>
              <p:cNvSpPr>
                <a:spLocks noEditPoints="1"/>
              </p:cNvSpPr>
              <p:nvPr/>
            </p:nvSpPr>
            <p:spPr bwMode="auto">
              <a:xfrm>
                <a:off x="11048734" y="5587341"/>
                <a:ext cx="253660" cy="244508"/>
              </a:xfrm>
              <a:custGeom>
                <a:avLst/>
                <a:gdLst>
                  <a:gd name="T0" fmla="*/ 0 w 194"/>
                  <a:gd name="T1" fmla="*/ 187 h 187"/>
                  <a:gd name="T2" fmla="*/ 194 w 194"/>
                  <a:gd name="T3" fmla="*/ 187 h 187"/>
                  <a:gd name="T4" fmla="*/ 194 w 194"/>
                  <a:gd name="T5" fmla="*/ 0 h 187"/>
                  <a:gd name="T6" fmla="*/ 0 w 194"/>
                  <a:gd name="T7" fmla="*/ 0 h 187"/>
                  <a:gd name="T8" fmla="*/ 0 w 194"/>
                  <a:gd name="T9" fmla="*/ 187 h 187"/>
                  <a:gd name="T10" fmla="*/ 28 w 194"/>
                  <a:gd name="T11" fmla="*/ 28 h 187"/>
                  <a:gd name="T12" fmla="*/ 166 w 194"/>
                  <a:gd name="T13" fmla="*/ 28 h 187"/>
                  <a:gd name="T14" fmla="*/ 166 w 194"/>
                  <a:gd name="T15" fmla="*/ 158 h 187"/>
                  <a:gd name="T16" fmla="*/ 28 w 194"/>
                  <a:gd name="T17" fmla="*/ 158 h 187"/>
                  <a:gd name="T18" fmla="*/ 28 w 194"/>
                  <a:gd name="T19" fmla="*/ 2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87">
                    <a:moveTo>
                      <a:pt x="0" y="187"/>
                    </a:moveTo>
                    <a:lnTo>
                      <a:pt x="194" y="187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  <a:moveTo>
                      <a:pt x="28" y="28"/>
                    </a:moveTo>
                    <a:lnTo>
                      <a:pt x="166" y="28"/>
                    </a:lnTo>
                    <a:lnTo>
                      <a:pt x="166" y="158"/>
                    </a:lnTo>
                    <a:lnTo>
                      <a:pt x="28" y="158"/>
                    </a:lnTo>
                    <a:lnTo>
                      <a:pt x="2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5" name="Freeform 106"/>
              <p:cNvSpPr>
                <a:spLocks noEditPoints="1"/>
              </p:cNvSpPr>
              <p:nvPr/>
            </p:nvSpPr>
            <p:spPr bwMode="auto">
              <a:xfrm>
                <a:off x="11048734" y="5868459"/>
                <a:ext cx="253660" cy="244508"/>
              </a:xfrm>
              <a:custGeom>
                <a:avLst/>
                <a:gdLst>
                  <a:gd name="T0" fmla="*/ 0 w 194"/>
                  <a:gd name="T1" fmla="*/ 187 h 187"/>
                  <a:gd name="T2" fmla="*/ 194 w 194"/>
                  <a:gd name="T3" fmla="*/ 187 h 187"/>
                  <a:gd name="T4" fmla="*/ 194 w 194"/>
                  <a:gd name="T5" fmla="*/ 0 h 187"/>
                  <a:gd name="T6" fmla="*/ 0 w 194"/>
                  <a:gd name="T7" fmla="*/ 0 h 187"/>
                  <a:gd name="T8" fmla="*/ 0 w 194"/>
                  <a:gd name="T9" fmla="*/ 187 h 187"/>
                  <a:gd name="T10" fmla="*/ 28 w 194"/>
                  <a:gd name="T11" fmla="*/ 28 h 187"/>
                  <a:gd name="T12" fmla="*/ 166 w 194"/>
                  <a:gd name="T13" fmla="*/ 28 h 187"/>
                  <a:gd name="T14" fmla="*/ 166 w 194"/>
                  <a:gd name="T15" fmla="*/ 158 h 187"/>
                  <a:gd name="T16" fmla="*/ 28 w 194"/>
                  <a:gd name="T17" fmla="*/ 158 h 187"/>
                  <a:gd name="T18" fmla="*/ 28 w 194"/>
                  <a:gd name="T19" fmla="*/ 2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87">
                    <a:moveTo>
                      <a:pt x="0" y="187"/>
                    </a:moveTo>
                    <a:lnTo>
                      <a:pt x="194" y="187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87"/>
                    </a:lnTo>
                    <a:close/>
                    <a:moveTo>
                      <a:pt x="28" y="28"/>
                    </a:moveTo>
                    <a:lnTo>
                      <a:pt x="166" y="28"/>
                    </a:lnTo>
                    <a:lnTo>
                      <a:pt x="166" y="158"/>
                    </a:lnTo>
                    <a:lnTo>
                      <a:pt x="28" y="158"/>
                    </a:lnTo>
                    <a:lnTo>
                      <a:pt x="28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6" name="Freeform 107"/>
              <p:cNvSpPr>
                <a:spLocks noEditPoints="1"/>
              </p:cNvSpPr>
              <p:nvPr/>
            </p:nvSpPr>
            <p:spPr bwMode="auto">
              <a:xfrm>
                <a:off x="11329852" y="5583418"/>
                <a:ext cx="253660" cy="244508"/>
              </a:xfrm>
              <a:custGeom>
                <a:avLst/>
                <a:gdLst>
                  <a:gd name="T0" fmla="*/ 0 w 194"/>
                  <a:gd name="T1" fmla="*/ 0 h 187"/>
                  <a:gd name="T2" fmla="*/ 0 w 194"/>
                  <a:gd name="T3" fmla="*/ 187 h 187"/>
                  <a:gd name="T4" fmla="*/ 194 w 194"/>
                  <a:gd name="T5" fmla="*/ 187 h 187"/>
                  <a:gd name="T6" fmla="*/ 194 w 194"/>
                  <a:gd name="T7" fmla="*/ 0 h 187"/>
                  <a:gd name="T8" fmla="*/ 0 w 194"/>
                  <a:gd name="T9" fmla="*/ 0 h 187"/>
                  <a:gd name="T10" fmla="*/ 166 w 194"/>
                  <a:gd name="T11" fmla="*/ 159 h 187"/>
                  <a:gd name="T12" fmla="*/ 29 w 194"/>
                  <a:gd name="T13" fmla="*/ 159 h 187"/>
                  <a:gd name="T14" fmla="*/ 29 w 194"/>
                  <a:gd name="T15" fmla="*/ 29 h 187"/>
                  <a:gd name="T16" fmla="*/ 166 w 194"/>
                  <a:gd name="T17" fmla="*/ 29 h 187"/>
                  <a:gd name="T18" fmla="*/ 166 w 194"/>
                  <a:gd name="T19" fmla="*/ 15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87">
                    <a:moveTo>
                      <a:pt x="0" y="0"/>
                    </a:moveTo>
                    <a:lnTo>
                      <a:pt x="0" y="187"/>
                    </a:lnTo>
                    <a:lnTo>
                      <a:pt x="194" y="187"/>
                    </a:lnTo>
                    <a:lnTo>
                      <a:pt x="194" y="0"/>
                    </a:lnTo>
                    <a:lnTo>
                      <a:pt x="0" y="0"/>
                    </a:lnTo>
                    <a:close/>
                    <a:moveTo>
                      <a:pt x="166" y="159"/>
                    </a:moveTo>
                    <a:lnTo>
                      <a:pt x="29" y="159"/>
                    </a:lnTo>
                    <a:lnTo>
                      <a:pt x="29" y="29"/>
                    </a:lnTo>
                    <a:lnTo>
                      <a:pt x="166" y="29"/>
                    </a:lnTo>
                    <a:lnTo>
                      <a:pt x="166" y="1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7" name="Freeform 108"/>
              <p:cNvSpPr>
                <a:spLocks noEditPoints="1"/>
              </p:cNvSpPr>
              <p:nvPr/>
            </p:nvSpPr>
            <p:spPr bwMode="auto">
              <a:xfrm>
                <a:off x="11329852" y="5865844"/>
                <a:ext cx="253660" cy="243200"/>
              </a:xfrm>
              <a:custGeom>
                <a:avLst/>
                <a:gdLst>
                  <a:gd name="T0" fmla="*/ 0 w 194"/>
                  <a:gd name="T1" fmla="*/ 186 h 186"/>
                  <a:gd name="T2" fmla="*/ 194 w 194"/>
                  <a:gd name="T3" fmla="*/ 186 h 186"/>
                  <a:gd name="T4" fmla="*/ 194 w 194"/>
                  <a:gd name="T5" fmla="*/ 0 h 186"/>
                  <a:gd name="T6" fmla="*/ 0 w 194"/>
                  <a:gd name="T7" fmla="*/ 0 h 186"/>
                  <a:gd name="T8" fmla="*/ 0 w 194"/>
                  <a:gd name="T9" fmla="*/ 186 h 186"/>
                  <a:gd name="T10" fmla="*/ 29 w 194"/>
                  <a:gd name="T11" fmla="*/ 28 h 186"/>
                  <a:gd name="T12" fmla="*/ 166 w 194"/>
                  <a:gd name="T13" fmla="*/ 28 h 186"/>
                  <a:gd name="T14" fmla="*/ 166 w 194"/>
                  <a:gd name="T15" fmla="*/ 158 h 186"/>
                  <a:gd name="T16" fmla="*/ 29 w 194"/>
                  <a:gd name="T17" fmla="*/ 158 h 186"/>
                  <a:gd name="T18" fmla="*/ 29 w 194"/>
                  <a:gd name="T19" fmla="*/ 2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4" h="186">
                    <a:moveTo>
                      <a:pt x="0" y="186"/>
                    </a:moveTo>
                    <a:lnTo>
                      <a:pt x="194" y="186"/>
                    </a:lnTo>
                    <a:lnTo>
                      <a:pt x="194" y="0"/>
                    </a:lnTo>
                    <a:lnTo>
                      <a:pt x="0" y="0"/>
                    </a:lnTo>
                    <a:lnTo>
                      <a:pt x="0" y="186"/>
                    </a:lnTo>
                    <a:close/>
                    <a:moveTo>
                      <a:pt x="29" y="28"/>
                    </a:moveTo>
                    <a:lnTo>
                      <a:pt x="166" y="28"/>
                    </a:lnTo>
                    <a:lnTo>
                      <a:pt x="166" y="158"/>
                    </a:lnTo>
                    <a:lnTo>
                      <a:pt x="29" y="158"/>
                    </a:lnTo>
                    <a:lnTo>
                      <a:pt x="29" y="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8" name="Freeform 109"/>
              <p:cNvSpPr/>
              <p:nvPr/>
            </p:nvSpPr>
            <p:spPr bwMode="auto">
              <a:xfrm>
                <a:off x="11125878" y="5655333"/>
                <a:ext cx="99372" cy="101987"/>
              </a:xfrm>
              <a:custGeom>
                <a:avLst/>
                <a:gdLst>
                  <a:gd name="T0" fmla="*/ 45 w 76"/>
                  <a:gd name="T1" fmla="*/ 0 h 78"/>
                  <a:gd name="T2" fmla="*/ 31 w 76"/>
                  <a:gd name="T3" fmla="*/ 0 h 78"/>
                  <a:gd name="T4" fmla="*/ 31 w 76"/>
                  <a:gd name="T5" fmla="*/ 33 h 78"/>
                  <a:gd name="T6" fmla="*/ 0 w 76"/>
                  <a:gd name="T7" fmla="*/ 33 h 78"/>
                  <a:gd name="T8" fmla="*/ 0 w 76"/>
                  <a:gd name="T9" fmla="*/ 45 h 78"/>
                  <a:gd name="T10" fmla="*/ 31 w 76"/>
                  <a:gd name="T11" fmla="*/ 45 h 78"/>
                  <a:gd name="T12" fmla="*/ 31 w 76"/>
                  <a:gd name="T13" fmla="*/ 78 h 78"/>
                  <a:gd name="T14" fmla="*/ 45 w 76"/>
                  <a:gd name="T15" fmla="*/ 78 h 78"/>
                  <a:gd name="T16" fmla="*/ 45 w 76"/>
                  <a:gd name="T17" fmla="*/ 45 h 78"/>
                  <a:gd name="T18" fmla="*/ 76 w 76"/>
                  <a:gd name="T19" fmla="*/ 45 h 78"/>
                  <a:gd name="T20" fmla="*/ 76 w 76"/>
                  <a:gd name="T21" fmla="*/ 33 h 78"/>
                  <a:gd name="T22" fmla="*/ 45 w 76"/>
                  <a:gd name="T23" fmla="*/ 33 h 78"/>
                  <a:gd name="T24" fmla="*/ 45 w 76"/>
                  <a:gd name="T2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78">
                    <a:moveTo>
                      <a:pt x="45" y="0"/>
                    </a:moveTo>
                    <a:lnTo>
                      <a:pt x="31" y="0"/>
                    </a:lnTo>
                    <a:lnTo>
                      <a:pt x="31" y="33"/>
                    </a:lnTo>
                    <a:lnTo>
                      <a:pt x="0" y="33"/>
                    </a:lnTo>
                    <a:lnTo>
                      <a:pt x="0" y="45"/>
                    </a:lnTo>
                    <a:lnTo>
                      <a:pt x="31" y="45"/>
                    </a:lnTo>
                    <a:lnTo>
                      <a:pt x="31" y="78"/>
                    </a:lnTo>
                    <a:lnTo>
                      <a:pt x="45" y="78"/>
                    </a:lnTo>
                    <a:lnTo>
                      <a:pt x="45" y="45"/>
                    </a:lnTo>
                    <a:lnTo>
                      <a:pt x="76" y="45"/>
                    </a:lnTo>
                    <a:lnTo>
                      <a:pt x="76" y="33"/>
                    </a:lnTo>
                    <a:lnTo>
                      <a:pt x="45" y="33"/>
                    </a:lnTo>
                    <a:lnTo>
                      <a:pt x="4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39" name="Rectangle 110"/>
              <p:cNvSpPr>
                <a:spLocks noChangeArrowheads="1"/>
              </p:cNvSpPr>
              <p:nvPr/>
            </p:nvSpPr>
            <p:spPr bwMode="auto">
              <a:xfrm>
                <a:off x="11422687" y="5694558"/>
                <a:ext cx="67991" cy="2222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0" name="Freeform 111"/>
              <p:cNvSpPr/>
              <p:nvPr/>
            </p:nvSpPr>
            <p:spPr bwMode="auto">
              <a:xfrm>
                <a:off x="11138953" y="5952141"/>
                <a:ext cx="73222" cy="79760"/>
              </a:xfrm>
              <a:custGeom>
                <a:avLst/>
                <a:gdLst>
                  <a:gd name="T0" fmla="*/ 24 w 24"/>
                  <a:gd name="T1" fmla="*/ 0 h 26"/>
                  <a:gd name="T2" fmla="*/ 16 w 24"/>
                  <a:gd name="T3" fmla="*/ 0 h 26"/>
                  <a:gd name="T4" fmla="*/ 14 w 24"/>
                  <a:gd name="T5" fmla="*/ 5 h 26"/>
                  <a:gd name="T6" fmla="*/ 12 w 24"/>
                  <a:gd name="T7" fmla="*/ 9 h 26"/>
                  <a:gd name="T8" fmla="*/ 12 w 24"/>
                  <a:gd name="T9" fmla="*/ 9 h 26"/>
                  <a:gd name="T10" fmla="*/ 10 w 24"/>
                  <a:gd name="T11" fmla="*/ 5 h 26"/>
                  <a:gd name="T12" fmla="*/ 8 w 24"/>
                  <a:gd name="T13" fmla="*/ 0 h 26"/>
                  <a:gd name="T14" fmla="*/ 0 w 24"/>
                  <a:gd name="T15" fmla="*/ 0 h 26"/>
                  <a:gd name="T16" fmla="*/ 8 w 24"/>
                  <a:gd name="T17" fmla="*/ 13 h 26"/>
                  <a:gd name="T18" fmla="*/ 0 w 24"/>
                  <a:gd name="T19" fmla="*/ 26 h 26"/>
                  <a:gd name="T20" fmla="*/ 7 w 24"/>
                  <a:gd name="T21" fmla="*/ 26 h 26"/>
                  <a:gd name="T22" fmla="*/ 10 w 24"/>
                  <a:gd name="T23" fmla="*/ 21 h 26"/>
                  <a:gd name="T24" fmla="*/ 12 w 24"/>
                  <a:gd name="T25" fmla="*/ 16 h 26"/>
                  <a:gd name="T26" fmla="*/ 12 w 24"/>
                  <a:gd name="T27" fmla="*/ 16 h 26"/>
                  <a:gd name="T28" fmla="*/ 14 w 24"/>
                  <a:gd name="T29" fmla="*/ 21 h 26"/>
                  <a:gd name="T30" fmla="*/ 17 w 24"/>
                  <a:gd name="T31" fmla="*/ 26 h 26"/>
                  <a:gd name="T32" fmla="*/ 24 w 24"/>
                  <a:gd name="T33" fmla="*/ 26 h 26"/>
                  <a:gd name="T34" fmla="*/ 16 w 24"/>
                  <a:gd name="T35" fmla="*/ 13 h 26"/>
                  <a:gd name="T36" fmla="*/ 24 w 24"/>
                  <a:gd name="T3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26">
                    <a:moveTo>
                      <a:pt x="2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7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1" y="8"/>
                      <a:pt x="11" y="6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19"/>
                      <a:pt x="11" y="18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8"/>
                      <a:pt x="13" y="19"/>
                      <a:pt x="14" y="21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16" y="13"/>
                      <a:pt x="16" y="13"/>
                      <a:pt x="16" y="13"/>
                    </a:cubicBezTo>
                    <a:lnTo>
                      <a:pt x="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1" name="Rectangle 112"/>
              <p:cNvSpPr>
                <a:spLocks noChangeArrowheads="1"/>
              </p:cNvSpPr>
              <p:nvPr/>
            </p:nvSpPr>
            <p:spPr bwMode="auto">
              <a:xfrm>
                <a:off x="11410919" y="6004442"/>
                <a:ext cx="101987" cy="1569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42" name="Rectangle 113"/>
              <p:cNvSpPr>
                <a:spLocks noChangeArrowheads="1"/>
              </p:cNvSpPr>
              <p:nvPr/>
            </p:nvSpPr>
            <p:spPr bwMode="auto">
              <a:xfrm>
                <a:off x="11410919" y="5961294"/>
                <a:ext cx="101987" cy="1830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121888" tIns="60944" rIns="121888" bIns="60944" numCol="1" anchor="t" anchorCtr="0" compatLnSpc="1"/>
              <a:lstStyle/>
              <a:p>
                <a:pPr>
                  <a:defRPr/>
                </a:pPr>
                <a:endParaRPr lang="zh-CN" altLang="en-US" dirty="0">
                  <a:solidFill>
                    <a:srgbClr val="000000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44" name="文本框 143"/>
          <p:cNvSpPr txBox="1"/>
          <p:nvPr/>
        </p:nvSpPr>
        <p:spPr bwMode="auto">
          <a:xfrm flipH="1">
            <a:off x="8587304" y="2859018"/>
            <a:ext cx="2875380" cy="1547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催化重整一般多采用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Ni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基催化剂，对同族的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Fe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Co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催化性能研究甚少  过渡金属催化活性源于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能带空穴，三者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能带空穴数有所差异，催化性能有待深入研究</a:t>
            </a:r>
          </a:p>
        </p:txBody>
      </p:sp>
      <p:sp>
        <p:nvSpPr>
          <p:cNvPr id="147" name="文本框 149"/>
          <p:cNvSpPr txBox="1"/>
          <p:nvPr/>
        </p:nvSpPr>
        <p:spPr bwMode="auto">
          <a:xfrm>
            <a:off x="1200847" y="1632528"/>
            <a:ext cx="2892753" cy="1055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我国刚起步，大多数研究限于模型化合物的研究，具有一定的科学可信性，但不能充分代表成分复杂的生物油</a:t>
            </a:r>
          </a:p>
        </p:txBody>
      </p:sp>
      <p:sp>
        <p:nvSpPr>
          <p:cNvPr id="150" name="文本框 155"/>
          <p:cNvSpPr txBox="1"/>
          <p:nvPr/>
        </p:nvSpPr>
        <p:spPr bwMode="auto">
          <a:xfrm>
            <a:off x="1375605" y="5254340"/>
            <a:ext cx="2791180" cy="564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另外，对催化剂的催化机理研究不够深入</a:t>
            </a:r>
          </a:p>
        </p:txBody>
      </p:sp>
      <p:sp>
        <p:nvSpPr>
          <p:cNvPr id="106" name="椭圆 35"/>
          <p:cNvSpPr/>
          <p:nvPr/>
        </p:nvSpPr>
        <p:spPr>
          <a:xfrm>
            <a:off x="5205825" y="2823987"/>
            <a:ext cx="1478195" cy="1478195"/>
          </a:xfrm>
          <a:prstGeom prst="ellipse">
            <a:avLst/>
          </a:prstGeom>
          <a:solidFill>
            <a:schemeClr val="bg1">
              <a:alpha val="10000"/>
            </a:schemeClr>
          </a:solidFill>
          <a:ln w="22225">
            <a:gradFill flip="none" rotWithShape="1">
              <a:gsLst>
                <a:gs pos="71000">
                  <a:srgbClr val="ECECEC"/>
                </a:gs>
                <a:gs pos="92000">
                  <a:schemeClr val="bg1"/>
                </a:gs>
                <a:gs pos="45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2700000" scaled="1"/>
              <a:tileRect/>
            </a:gradFill>
          </a:ln>
          <a:effectLst>
            <a:outerShdw blurRad="254000" dist="88900" dir="2700000" algn="tl" rotWithShape="0">
              <a:schemeClr val="accent3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08" rIns="91416" bIns="45708" rtlCol="0" anchor="ctr"/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目前生物油催化重整制氢研究现状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2"/>
          <p:cNvGrpSpPr/>
          <p:nvPr/>
        </p:nvGrpSpPr>
        <p:grpSpPr>
          <a:xfrm>
            <a:off x="14284" y="1295354"/>
            <a:ext cx="5723730" cy="4520625"/>
            <a:chOff x="2217021" y="1435223"/>
            <a:chExt cx="5607258" cy="4018294"/>
          </a:xfrm>
        </p:grpSpPr>
        <p:sp>
          <p:nvSpPr>
            <p:cNvPr id="49" name="矩形 31"/>
            <p:cNvSpPr/>
            <p:nvPr/>
          </p:nvSpPr>
          <p:spPr>
            <a:xfrm>
              <a:off x="2217021" y="4445378"/>
              <a:ext cx="936104" cy="10081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矩形 32"/>
            <p:cNvSpPr/>
            <p:nvPr/>
          </p:nvSpPr>
          <p:spPr>
            <a:xfrm>
              <a:off x="2217021" y="3437266"/>
              <a:ext cx="936104" cy="10081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1" name="矩形 33"/>
            <p:cNvSpPr/>
            <p:nvPr/>
          </p:nvSpPr>
          <p:spPr>
            <a:xfrm>
              <a:off x="2217021" y="2439051"/>
              <a:ext cx="936104" cy="1008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矩形 34"/>
            <p:cNvSpPr/>
            <p:nvPr/>
          </p:nvSpPr>
          <p:spPr>
            <a:xfrm>
              <a:off x="2217021" y="1435224"/>
              <a:ext cx="936104" cy="1008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35"/>
            <p:cNvSpPr/>
            <p:nvPr/>
          </p:nvSpPr>
          <p:spPr>
            <a:xfrm>
              <a:off x="4979837" y="4158714"/>
              <a:ext cx="2618878" cy="7265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矩形 36"/>
            <p:cNvSpPr/>
            <p:nvPr/>
          </p:nvSpPr>
          <p:spPr>
            <a:xfrm>
              <a:off x="4979837" y="3432155"/>
              <a:ext cx="2618878" cy="7265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5" name="矩形 37"/>
            <p:cNvSpPr/>
            <p:nvPr/>
          </p:nvSpPr>
          <p:spPr>
            <a:xfrm>
              <a:off x="4979837" y="2712729"/>
              <a:ext cx="2618878" cy="7265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矩形 38"/>
            <p:cNvSpPr/>
            <p:nvPr/>
          </p:nvSpPr>
          <p:spPr>
            <a:xfrm>
              <a:off x="4979837" y="1989258"/>
              <a:ext cx="2618878" cy="7265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矩形 28"/>
            <p:cNvSpPr/>
            <p:nvPr/>
          </p:nvSpPr>
          <p:spPr>
            <a:xfrm>
              <a:off x="3153125" y="1435223"/>
              <a:ext cx="1826712" cy="1280593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6712" h="1280593">
                  <a:moveTo>
                    <a:pt x="0" y="0"/>
                  </a:moveTo>
                  <a:lnTo>
                    <a:pt x="1826712" y="555625"/>
                  </a:lnTo>
                  <a:lnTo>
                    <a:pt x="1826712" y="1280593"/>
                  </a:ln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矩形 28"/>
            <p:cNvSpPr/>
            <p:nvPr/>
          </p:nvSpPr>
          <p:spPr>
            <a:xfrm>
              <a:off x="3153125" y="2440955"/>
              <a:ext cx="1829887" cy="1007543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33980"/>
                <a:gd name="connsiteY0-72" fmla="*/ 0 h 1007543"/>
                <a:gd name="connsiteX1-73" fmla="*/ 1829887 w 1833980"/>
                <a:gd name="connsiteY1-74" fmla="*/ 273050 h 1007543"/>
                <a:gd name="connsiteX2-75" fmla="*/ 1833856 w 1833980"/>
                <a:gd name="connsiteY2-76" fmla="*/ 1001193 h 1007543"/>
                <a:gd name="connsiteX3-77" fmla="*/ 0 w 1833980"/>
                <a:gd name="connsiteY3-78" fmla="*/ 1007543 h 1007543"/>
                <a:gd name="connsiteX4-79" fmla="*/ 0 w 1833980"/>
                <a:gd name="connsiteY4-80" fmla="*/ 0 h 1007543"/>
                <a:gd name="connsiteX0-81" fmla="*/ 0 w 1829887"/>
                <a:gd name="connsiteY0-82" fmla="*/ 0 h 1007543"/>
                <a:gd name="connsiteX1-83" fmla="*/ 1829887 w 1829887"/>
                <a:gd name="connsiteY1-84" fmla="*/ 273050 h 1007543"/>
                <a:gd name="connsiteX2-85" fmla="*/ 1829093 w 1829887"/>
                <a:gd name="connsiteY2-86" fmla="*/ 1003575 h 1007543"/>
                <a:gd name="connsiteX3-87" fmla="*/ 0 w 1829887"/>
                <a:gd name="connsiteY3-88" fmla="*/ 1007543 h 1007543"/>
                <a:gd name="connsiteX4-89" fmla="*/ 0 w 1829887"/>
                <a:gd name="connsiteY4-90" fmla="*/ 0 h 10075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29887" h="1007543">
                  <a:moveTo>
                    <a:pt x="0" y="0"/>
                  </a:moveTo>
                  <a:lnTo>
                    <a:pt x="1829887" y="273050"/>
                  </a:lnTo>
                  <a:cubicBezTo>
                    <a:pt x="1828829" y="608898"/>
                    <a:pt x="1830151" y="667727"/>
                    <a:pt x="1829093" y="1003575"/>
                  </a:cubicBezTo>
                  <a:lnTo>
                    <a:pt x="0" y="1007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矩形 28"/>
            <p:cNvSpPr/>
            <p:nvPr/>
          </p:nvSpPr>
          <p:spPr>
            <a:xfrm>
              <a:off x="3153126" y="3441607"/>
              <a:ext cx="1834048" cy="1003574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29887"/>
                <a:gd name="connsiteY0-72" fmla="*/ 0 h 1001193"/>
                <a:gd name="connsiteX1-73" fmla="*/ 1829887 w 1829887"/>
                <a:gd name="connsiteY1-74" fmla="*/ 273050 h 1001193"/>
                <a:gd name="connsiteX2-75" fmla="*/ 1826712 w 1829887"/>
                <a:gd name="connsiteY2-76" fmla="*/ 1001193 h 1001193"/>
                <a:gd name="connsiteX3-77" fmla="*/ 0 w 1829887"/>
                <a:gd name="connsiteY3-78" fmla="*/ 998018 h 1001193"/>
                <a:gd name="connsiteX4-79" fmla="*/ 0 w 1829887"/>
                <a:gd name="connsiteY4-80" fmla="*/ 0 h 1001193"/>
                <a:gd name="connsiteX0-81" fmla="*/ 0 w 1832268"/>
                <a:gd name="connsiteY0-82" fmla="*/ 5556 h 1006749"/>
                <a:gd name="connsiteX1-83" fmla="*/ 1832268 w 1832268"/>
                <a:gd name="connsiteY1-84" fmla="*/ 0 h 1006749"/>
                <a:gd name="connsiteX2-85" fmla="*/ 1826712 w 1832268"/>
                <a:gd name="connsiteY2-86" fmla="*/ 1006749 h 1006749"/>
                <a:gd name="connsiteX3-87" fmla="*/ 0 w 1832268"/>
                <a:gd name="connsiteY3-88" fmla="*/ 1003574 h 1006749"/>
                <a:gd name="connsiteX4-89" fmla="*/ 0 w 1832268"/>
                <a:gd name="connsiteY4-90" fmla="*/ 5556 h 1006749"/>
                <a:gd name="connsiteX0-91" fmla="*/ 0 w 1832268"/>
                <a:gd name="connsiteY0-92" fmla="*/ 5556 h 1003574"/>
                <a:gd name="connsiteX1-93" fmla="*/ 1832268 w 1832268"/>
                <a:gd name="connsiteY1-94" fmla="*/ 0 h 1003574"/>
                <a:gd name="connsiteX2-95" fmla="*/ 1829093 w 1832268"/>
                <a:gd name="connsiteY2-96" fmla="*/ 720999 h 1003574"/>
                <a:gd name="connsiteX3-97" fmla="*/ 0 w 1832268"/>
                <a:gd name="connsiteY3-98" fmla="*/ 1003574 h 1003574"/>
                <a:gd name="connsiteX4-99" fmla="*/ 0 w 1832268"/>
                <a:gd name="connsiteY4-100" fmla="*/ 5556 h 1003574"/>
                <a:gd name="connsiteX0-101" fmla="*/ 0 w 1834048"/>
                <a:gd name="connsiteY0-102" fmla="*/ 5556 h 1003574"/>
                <a:gd name="connsiteX1-103" fmla="*/ 1832268 w 1834048"/>
                <a:gd name="connsiteY1-104" fmla="*/ 0 h 1003574"/>
                <a:gd name="connsiteX2-105" fmla="*/ 1833856 w 1834048"/>
                <a:gd name="connsiteY2-106" fmla="*/ 720999 h 1003574"/>
                <a:gd name="connsiteX3-107" fmla="*/ 0 w 1834048"/>
                <a:gd name="connsiteY3-108" fmla="*/ 1003574 h 1003574"/>
                <a:gd name="connsiteX4-109" fmla="*/ 0 w 1834048"/>
                <a:gd name="connsiteY4-110" fmla="*/ 5556 h 100357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4048" h="1003574">
                  <a:moveTo>
                    <a:pt x="0" y="5556"/>
                  </a:moveTo>
                  <a:lnTo>
                    <a:pt x="1832268" y="0"/>
                  </a:lnTo>
                  <a:cubicBezTo>
                    <a:pt x="1831210" y="335848"/>
                    <a:pt x="1834914" y="385151"/>
                    <a:pt x="1833856" y="720999"/>
                  </a:cubicBezTo>
                  <a:lnTo>
                    <a:pt x="0" y="1003574"/>
                  </a:lnTo>
                  <a:lnTo>
                    <a:pt x="0" y="55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矩形 28"/>
            <p:cNvSpPr/>
            <p:nvPr/>
          </p:nvSpPr>
          <p:spPr>
            <a:xfrm>
              <a:off x="3148257" y="4157049"/>
              <a:ext cx="1837135" cy="1296468"/>
            </a:xfrm>
            <a:custGeom>
              <a:avLst/>
              <a:gdLst>
                <a:gd name="connsiteX0" fmla="*/ 0 w 1826712"/>
                <a:gd name="connsiteY0" fmla="*/ 0 h 1280593"/>
                <a:gd name="connsiteX1" fmla="*/ 1826712 w 1826712"/>
                <a:gd name="connsiteY1" fmla="*/ 0 h 1280593"/>
                <a:gd name="connsiteX2" fmla="*/ 1826712 w 1826712"/>
                <a:gd name="connsiteY2" fmla="*/ 1280593 h 1280593"/>
                <a:gd name="connsiteX3" fmla="*/ 0 w 1826712"/>
                <a:gd name="connsiteY3" fmla="*/ 1280593 h 1280593"/>
                <a:gd name="connsiteX4" fmla="*/ 0 w 1826712"/>
                <a:gd name="connsiteY4" fmla="*/ 0 h 1280593"/>
                <a:gd name="connsiteX0-1" fmla="*/ 0 w 1826712"/>
                <a:gd name="connsiteY0-2" fmla="*/ 0 h 1280593"/>
                <a:gd name="connsiteX1-3" fmla="*/ 1826712 w 1826712"/>
                <a:gd name="connsiteY1-4" fmla="*/ 0 h 1280593"/>
                <a:gd name="connsiteX2-5" fmla="*/ 1826712 w 1826712"/>
                <a:gd name="connsiteY2-6" fmla="*/ 1280593 h 1280593"/>
                <a:gd name="connsiteX3-7" fmla="*/ 0 w 1826712"/>
                <a:gd name="connsiteY3-8" fmla="*/ 1007543 h 1280593"/>
                <a:gd name="connsiteX4-9" fmla="*/ 0 w 1826712"/>
                <a:gd name="connsiteY4-10" fmla="*/ 0 h 1280593"/>
                <a:gd name="connsiteX0-11" fmla="*/ 0 w 1826712"/>
                <a:gd name="connsiteY0-12" fmla="*/ 0 h 1280593"/>
                <a:gd name="connsiteX1-13" fmla="*/ 1826712 w 1826712"/>
                <a:gd name="connsiteY1-14" fmla="*/ 555625 h 1280593"/>
                <a:gd name="connsiteX2-15" fmla="*/ 1826712 w 1826712"/>
                <a:gd name="connsiteY2-16" fmla="*/ 1280593 h 1280593"/>
                <a:gd name="connsiteX3-17" fmla="*/ 0 w 1826712"/>
                <a:gd name="connsiteY3-18" fmla="*/ 1007543 h 1280593"/>
                <a:gd name="connsiteX4-19" fmla="*/ 0 w 1826712"/>
                <a:gd name="connsiteY4-20" fmla="*/ 0 h 1280593"/>
                <a:gd name="connsiteX0-21" fmla="*/ 0 w 1829887"/>
                <a:gd name="connsiteY0-22" fmla="*/ 0 h 1280593"/>
                <a:gd name="connsiteX1-23" fmla="*/ 1829887 w 1829887"/>
                <a:gd name="connsiteY1-24" fmla="*/ 273050 h 1280593"/>
                <a:gd name="connsiteX2-25" fmla="*/ 1826712 w 1829887"/>
                <a:gd name="connsiteY2-26" fmla="*/ 1280593 h 1280593"/>
                <a:gd name="connsiteX3-27" fmla="*/ 0 w 1829887"/>
                <a:gd name="connsiteY3-28" fmla="*/ 1007543 h 1280593"/>
                <a:gd name="connsiteX4-29" fmla="*/ 0 w 1829887"/>
                <a:gd name="connsiteY4-30" fmla="*/ 0 h 1280593"/>
                <a:gd name="connsiteX0-31" fmla="*/ 0 w 1830192"/>
                <a:gd name="connsiteY0-32" fmla="*/ 0 h 1007543"/>
                <a:gd name="connsiteX1-33" fmla="*/ 1829887 w 1830192"/>
                <a:gd name="connsiteY1-34" fmla="*/ 273050 h 1007543"/>
                <a:gd name="connsiteX2-35" fmla="*/ 1829887 w 1830192"/>
                <a:gd name="connsiteY2-36" fmla="*/ 998018 h 1007543"/>
                <a:gd name="connsiteX3-37" fmla="*/ 0 w 1830192"/>
                <a:gd name="connsiteY3-38" fmla="*/ 1007543 h 1007543"/>
                <a:gd name="connsiteX4-39" fmla="*/ 0 w 1830192"/>
                <a:gd name="connsiteY4-40" fmla="*/ 0 h 1007543"/>
                <a:gd name="connsiteX0-41" fmla="*/ 0 w 1829887"/>
                <a:gd name="connsiteY0-42" fmla="*/ 0 h 1007543"/>
                <a:gd name="connsiteX1-43" fmla="*/ 1829887 w 1829887"/>
                <a:gd name="connsiteY1-44" fmla="*/ 273050 h 1007543"/>
                <a:gd name="connsiteX2-45" fmla="*/ 1823537 w 1829887"/>
                <a:gd name="connsiteY2-46" fmla="*/ 1001193 h 1007543"/>
                <a:gd name="connsiteX3-47" fmla="*/ 0 w 1829887"/>
                <a:gd name="connsiteY3-48" fmla="*/ 1007543 h 1007543"/>
                <a:gd name="connsiteX4-49" fmla="*/ 0 w 1829887"/>
                <a:gd name="connsiteY4-50" fmla="*/ 0 h 1007543"/>
                <a:gd name="connsiteX0-51" fmla="*/ 0 w 1830192"/>
                <a:gd name="connsiteY0-52" fmla="*/ 0 h 1007543"/>
                <a:gd name="connsiteX1-53" fmla="*/ 1829887 w 1830192"/>
                <a:gd name="connsiteY1-54" fmla="*/ 273050 h 1007543"/>
                <a:gd name="connsiteX2-55" fmla="*/ 1829887 w 1830192"/>
                <a:gd name="connsiteY2-56" fmla="*/ 1001193 h 1007543"/>
                <a:gd name="connsiteX3-57" fmla="*/ 0 w 1830192"/>
                <a:gd name="connsiteY3-58" fmla="*/ 1007543 h 1007543"/>
                <a:gd name="connsiteX4-59" fmla="*/ 0 w 1830192"/>
                <a:gd name="connsiteY4-60" fmla="*/ 0 h 1007543"/>
                <a:gd name="connsiteX0-61" fmla="*/ 0 w 1829887"/>
                <a:gd name="connsiteY0-62" fmla="*/ 0 h 1007543"/>
                <a:gd name="connsiteX1-63" fmla="*/ 1829887 w 1829887"/>
                <a:gd name="connsiteY1-64" fmla="*/ 273050 h 1007543"/>
                <a:gd name="connsiteX2-65" fmla="*/ 1826712 w 1829887"/>
                <a:gd name="connsiteY2-66" fmla="*/ 1001193 h 1007543"/>
                <a:gd name="connsiteX3-67" fmla="*/ 0 w 1829887"/>
                <a:gd name="connsiteY3-68" fmla="*/ 1007543 h 1007543"/>
                <a:gd name="connsiteX4-69" fmla="*/ 0 w 1829887"/>
                <a:gd name="connsiteY4-70" fmla="*/ 0 h 1007543"/>
                <a:gd name="connsiteX0-71" fmla="*/ 0 w 1829887"/>
                <a:gd name="connsiteY0-72" fmla="*/ 0 h 1001193"/>
                <a:gd name="connsiteX1-73" fmla="*/ 1829887 w 1829887"/>
                <a:gd name="connsiteY1-74" fmla="*/ 273050 h 1001193"/>
                <a:gd name="connsiteX2-75" fmla="*/ 1826712 w 1829887"/>
                <a:gd name="connsiteY2-76" fmla="*/ 1001193 h 1001193"/>
                <a:gd name="connsiteX3-77" fmla="*/ 0 w 1829887"/>
                <a:gd name="connsiteY3-78" fmla="*/ 998018 h 1001193"/>
                <a:gd name="connsiteX4-79" fmla="*/ 0 w 1829887"/>
                <a:gd name="connsiteY4-80" fmla="*/ 0 h 1001193"/>
                <a:gd name="connsiteX0-81" fmla="*/ 0 w 1832268"/>
                <a:gd name="connsiteY0-82" fmla="*/ 5556 h 1006749"/>
                <a:gd name="connsiteX1-83" fmla="*/ 1832268 w 1832268"/>
                <a:gd name="connsiteY1-84" fmla="*/ 0 h 1006749"/>
                <a:gd name="connsiteX2-85" fmla="*/ 1826712 w 1832268"/>
                <a:gd name="connsiteY2-86" fmla="*/ 1006749 h 1006749"/>
                <a:gd name="connsiteX3-87" fmla="*/ 0 w 1832268"/>
                <a:gd name="connsiteY3-88" fmla="*/ 1003574 h 1006749"/>
                <a:gd name="connsiteX4-89" fmla="*/ 0 w 1832268"/>
                <a:gd name="connsiteY4-90" fmla="*/ 5556 h 1006749"/>
                <a:gd name="connsiteX0-91" fmla="*/ 0 w 1832268"/>
                <a:gd name="connsiteY0-92" fmla="*/ 5556 h 1003574"/>
                <a:gd name="connsiteX1-93" fmla="*/ 1832268 w 1832268"/>
                <a:gd name="connsiteY1-94" fmla="*/ 0 h 1003574"/>
                <a:gd name="connsiteX2-95" fmla="*/ 1829093 w 1832268"/>
                <a:gd name="connsiteY2-96" fmla="*/ 720999 h 1003574"/>
                <a:gd name="connsiteX3-97" fmla="*/ 0 w 1832268"/>
                <a:gd name="connsiteY3-98" fmla="*/ 1003574 h 1003574"/>
                <a:gd name="connsiteX4-99" fmla="*/ 0 w 1832268"/>
                <a:gd name="connsiteY4-100" fmla="*/ 5556 h 1003574"/>
                <a:gd name="connsiteX0-101" fmla="*/ 0 w 1834649"/>
                <a:gd name="connsiteY0-102" fmla="*/ 793 h 1003574"/>
                <a:gd name="connsiteX1-103" fmla="*/ 1834649 w 1834649"/>
                <a:gd name="connsiteY1-104" fmla="*/ 0 h 1003574"/>
                <a:gd name="connsiteX2-105" fmla="*/ 1831474 w 1834649"/>
                <a:gd name="connsiteY2-106" fmla="*/ 720999 h 1003574"/>
                <a:gd name="connsiteX3-107" fmla="*/ 2381 w 1834649"/>
                <a:gd name="connsiteY3-108" fmla="*/ 1003574 h 1003574"/>
                <a:gd name="connsiteX4-109" fmla="*/ 0 w 1834649"/>
                <a:gd name="connsiteY4-110" fmla="*/ 793 h 1003574"/>
                <a:gd name="connsiteX0-111" fmla="*/ 0 w 1834649"/>
                <a:gd name="connsiteY0-112" fmla="*/ 284162 h 1286943"/>
                <a:gd name="connsiteX1-113" fmla="*/ 1834649 w 1834649"/>
                <a:gd name="connsiteY1-114" fmla="*/ 0 h 1286943"/>
                <a:gd name="connsiteX2-115" fmla="*/ 1831474 w 1834649"/>
                <a:gd name="connsiteY2-116" fmla="*/ 1004368 h 1286943"/>
                <a:gd name="connsiteX3-117" fmla="*/ 2381 w 1834649"/>
                <a:gd name="connsiteY3-118" fmla="*/ 1286943 h 1286943"/>
                <a:gd name="connsiteX4-119" fmla="*/ 0 w 1834649"/>
                <a:gd name="connsiteY4-120" fmla="*/ 284162 h 1286943"/>
                <a:gd name="connsiteX0-121" fmla="*/ 0 w 1834649"/>
                <a:gd name="connsiteY0-122" fmla="*/ 284162 h 1286943"/>
                <a:gd name="connsiteX1-123" fmla="*/ 1834649 w 1834649"/>
                <a:gd name="connsiteY1-124" fmla="*/ 0 h 1286943"/>
                <a:gd name="connsiteX2-125" fmla="*/ 1829093 w 1834649"/>
                <a:gd name="connsiteY2-126" fmla="*/ 721000 h 1286943"/>
                <a:gd name="connsiteX3-127" fmla="*/ 2381 w 1834649"/>
                <a:gd name="connsiteY3-128" fmla="*/ 1286943 h 1286943"/>
                <a:gd name="connsiteX4-129" fmla="*/ 0 w 1834649"/>
                <a:gd name="connsiteY4-130" fmla="*/ 284162 h 1286943"/>
                <a:gd name="connsiteX0-131" fmla="*/ 229 w 1834878"/>
                <a:gd name="connsiteY0-132" fmla="*/ 284162 h 1289324"/>
                <a:gd name="connsiteX1-133" fmla="*/ 1834878 w 1834878"/>
                <a:gd name="connsiteY1-134" fmla="*/ 0 h 1289324"/>
                <a:gd name="connsiteX2-135" fmla="*/ 1829322 w 1834878"/>
                <a:gd name="connsiteY2-136" fmla="*/ 721000 h 1289324"/>
                <a:gd name="connsiteX3-137" fmla="*/ 229 w 1834878"/>
                <a:gd name="connsiteY3-138" fmla="*/ 1289324 h 1289324"/>
                <a:gd name="connsiteX4-139" fmla="*/ 229 w 1834878"/>
                <a:gd name="connsiteY4-140" fmla="*/ 284162 h 1289324"/>
                <a:gd name="connsiteX0-141" fmla="*/ 2486 w 1837135"/>
                <a:gd name="connsiteY0-142" fmla="*/ 284162 h 1296468"/>
                <a:gd name="connsiteX1-143" fmla="*/ 1837135 w 1837135"/>
                <a:gd name="connsiteY1-144" fmla="*/ 0 h 1296468"/>
                <a:gd name="connsiteX2-145" fmla="*/ 1831579 w 1837135"/>
                <a:gd name="connsiteY2-146" fmla="*/ 721000 h 1296468"/>
                <a:gd name="connsiteX3-147" fmla="*/ 105 w 1837135"/>
                <a:gd name="connsiteY3-148" fmla="*/ 1296468 h 1296468"/>
                <a:gd name="connsiteX4-149" fmla="*/ 2486 w 1837135"/>
                <a:gd name="connsiteY4-150" fmla="*/ 284162 h 1296468"/>
                <a:gd name="connsiteX0-151" fmla="*/ 2486 w 1837135"/>
                <a:gd name="connsiteY0-152" fmla="*/ 284162 h 1296468"/>
                <a:gd name="connsiteX1-153" fmla="*/ 1837135 w 1837135"/>
                <a:gd name="connsiteY1-154" fmla="*/ 0 h 1296468"/>
                <a:gd name="connsiteX2-155" fmla="*/ 1836342 w 1837135"/>
                <a:gd name="connsiteY2-156" fmla="*/ 728144 h 1296468"/>
                <a:gd name="connsiteX3-157" fmla="*/ 105 w 1837135"/>
                <a:gd name="connsiteY3-158" fmla="*/ 1296468 h 1296468"/>
                <a:gd name="connsiteX4-159" fmla="*/ 2486 w 1837135"/>
                <a:gd name="connsiteY4-160" fmla="*/ 284162 h 12964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837135" h="1296468">
                  <a:moveTo>
                    <a:pt x="2486" y="284162"/>
                  </a:moveTo>
                  <a:lnTo>
                    <a:pt x="1837135" y="0"/>
                  </a:lnTo>
                  <a:cubicBezTo>
                    <a:pt x="1836077" y="335848"/>
                    <a:pt x="1837400" y="392296"/>
                    <a:pt x="1836342" y="728144"/>
                  </a:cubicBezTo>
                  <a:lnTo>
                    <a:pt x="105" y="1296468"/>
                  </a:lnTo>
                  <a:cubicBezTo>
                    <a:pt x="-689" y="962208"/>
                    <a:pt x="3280" y="618422"/>
                    <a:pt x="2486" y="2841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矩形 43"/>
            <p:cNvSpPr/>
            <p:nvPr/>
          </p:nvSpPr>
          <p:spPr>
            <a:xfrm>
              <a:off x="4987174" y="1989258"/>
              <a:ext cx="523309" cy="2896015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矩形 44"/>
            <p:cNvSpPr/>
            <p:nvPr/>
          </p:nvSpPr>
          <p:spPr>
            <a:xfrm rot="10800000">
              <a:off x="2629816" y="1435223"/>
              <a:ext cx="523309" cy="4018293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tx1">
                    <a:alpha val="16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TextBox 40"/>
            <p:cNvSpPr txBox="1"/>
            <p:nvPr/>
          </p:nvSpPr>
          <p:spPr>
            <a:xfrm>
              <a:off x="2328714" y="1639439"/>
              <a:ext cx="535815" cy="41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TextBox 42"/>
            <p:cNvSpPr txBox="1"/>
            <p:nvPr/>
          </p:nvSpPr>
          <p:spPr>
            <a:xfrm>
              <a:off x="2328714" y="2715816"/>
              <a:ext cx="535815" cy="41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TextBox 44"/>
            <p:cNvSpPr txBox="1"/>
            <p:nvPr/>
          </p:nvSpPr>
          <p:spPr>
            <a:xfrm>
              <a:off x="2328714" y="3716507"/>
              <a:ext cx="535815" cy="41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TextBox 46"/>
            <p:cNvSpPr txBox="1"/>
            <p:nvPr/>
          </p:nvSpPr>
          <p:spPr>
            <a:xfrm>
              <a:off x="2328714" y="4625602"/>
              <a:ext cx="535815" cy="410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zh-CN" altLang="en-US" sz="1065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TextBox 49"/>
            <p:cNvSpPr txBox="1"/>
            <p:nvPr/>
          </p:nvSpPr>
          <p:spPr>
            <a:xfrm>
              <a:off x="5150443" y="2141437"/>
              <a:ext cx="2336644" cy="373831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135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拟研究内容</a:t>
              </a:r>
            </a:p>
          </p:txBody>
        </p:sp>
        <p:sp>
          <p:nvSpPr>
            <p:cNvPr id="68" name="TextBox 53"/>
            <p:cNvSpPr txBox="1"/>
            <p:nvPr/>
          </p:nvSpPr>
          <p:spPr>
            <a:xfrm>
              <a:off x="5150443" y="2885755"/>
              <a:ext cx="2336644" cy="33729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拟研究内容</a:t>
              </a:r>
            </a:p>
          </p:txBody>
        </p:sp>
        <p:sp>
          <p:nvSpPr>
            <p:cNvPr id="69" name="TextBox 54"/>
            <p:cNvSpPr txBox="1"/>
            <p:nvPr/>
          </p:nvSpPr>
          <p:spPr>
            <a:xfrm>
              <a:off x="5150443" y="3606490"/>
              <a:ext cx="2336644" cy="33729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拟研究内容</a:t>
              </a:r>
            </a:p>
          </p:txBody>
        </p:sp>
        <p:sp>
          <p:nvSpPr>
            <p:cNvPr id="70" name="TextBox 55"/>
            <p:cNvSpPr txBox="1"/>
            <p:nvPr/>
          </p:nvSpPr>
          <p:spPr>
            <a:xfrm>
              <a:off x="5150443" y="4326569"/>
              <a:ext cx="2336644" cy="33729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拟研究内容</a:t>
              </a:r>
            </a:p>
          </p:txBody>
        </p:sp>
        <p:sp>
          <p:nvSpPr>
            <p:cNvPr id="75" name="Freeform 144"/>
            <p:cNvSpPr>
              <a:spLocks noEditPoints="1"/>
            </p:cNvSpPr>
            <p:nvPr/>
          </p:nvSpPr>
          <p:spPr bwMode="black">
            <a:xfrm>
              <a:off x="3857821" y="2743880"/>
              <a:ext cx="342989" cy="605370"/>
            </a:xfrm>
            <a:custGeom>
              <a:avLst/>
              <a:gdLst>
                <a:gd name="T0" fmla="*/ 35 w 46"/>
                <a:gd name="T1" fmla="*/ 7 h 84"/>
                <a:gd name="T2" fmla="*/ 29 w 46"/>
                <a:gd name="T3" fmla="*/ 14 h 84"/>
                <a:gd name="T4" fmla="*/ 22 w 46"/>
                <a:gd name="T5" fmla="*/ 7 h 84"/>
                <a:gd name="T6" fmla="*/ 29 w 46"/>
                <a:gd name="T7" fmla="*/ 0 h 84"/>
                <a:gd name="T8" fmla="*/ 35 w 46"/>
                <a:gd name="T9" fmla="*/ 7 h 84"/>
                <a:gd name="T10" fmla="*/ 20 w 46"/>
                <a:gd name="T11" fmla="*/ 12 h 84"/>
                <a:gd name="T12" fmla="*/ 2 w 46"/>
                <a:gd name="T13" fmla="*/ 22 h 84"/>
                <a:gd name="T14" fmla="*/ 0 w 46"/>
                <a:gd name="T15" fmla="*/ 41 h 84"/>
                <a:gd name="T16" fmla="*/ 6 w 46"/>
                <a:gd name="T17" fmla="*/ 41 h 84"/>
                <a:gd name="T18" fmla="*/ 7 w 46"/>
                <a:gd name="T19" fmla="*/ 26 h 84"/>
                <a:gd name="T20" fmla="*/ 15 w 46"/>
                <a:gd name="T21" fmla="*/ 22 h 84"/>
                <a:gd name="T22" fmla="*/ 10 w 46"/>
                <a:gd name="T23" fmla="*/ 37 h 84"/>
                <a:gd name="T24" fmla="*/ 12 w 46"/>
                <a:gd name="T25" fmla="*/ 45 h 84"/>
                <a:gd name="T26" fmla="*/ 0 w 46"/>
                <a:gd name="T27" fmla="*/ 82 h 84"/>
                <a:gd name="T28" fmla="*/ 8 w 46"/>
                <a:gd name="T29" fmla="*/ 84 h 84"/>
                <a:gd name="T30" fmla="*/ 18 w 46"/>
                <a:gd name="T31" fmla="*/ 57 h 84"/>
                <a:gd name="T32" fmla="*/ 21 w 46"/>
                <a:gd name="T33" fmla="*/ 62 h 84"/>
                <a:gd name="T34" fmla="*/ 27 w 46"/>
                <a:gd name="T35" fmla="*/ 84 h 84"/>
                <a:gd name="T36" fmla="*/ 36 w 46"/>
                <a:gd name="T37" fmla="*/ 81 h 84"/>
                <a:gd name="T38" fmla="*/ 29 w 46"/>
                <a:gd name="T39" fmla="*/ 56 h 84"/>
                <a:gd name="T40" fmla="*/ 22 w 46"/>
                <a:gd name="T41" fmla="*/ 45 h 84"/>
                <a:gd name="T42" fmla="*/ 27 w 46"/>
                <a:gd name="T43" fmla="*/ 29 h 84"/>
                <a:gd name="T44" fmla="*/ 29 w 46"/>
                <a:gd name="T45" fmla="*/ 35 h 84"/>
                <a:gd name="T46" fmla="*/ 44 w 46"/>
                <a:gd name="T47" fmla="*/ 41 h 84"/>
                <a:gd name="T48" fmla="*/ 46 w 46"/>
                <a:gd name="T49" fmla="*/ 35 h 84"/>
                <a:gd name="T50" fmla="*/ 35 w 46"/>
                <a:gd name="T51" fmla="*/ 30 h 84"/>
                <a:gd name="T52" fmla="*/ 31 w 46"/>
                <a:gd name="T53" fmla="*/ 17 h 84"/>
                <a:gd name="T54" fmla="*/ 20 w 46"/>
                <a:gd name="T55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84">
                  <a:moveTo>
                    <a:pt x="35" y="7"/>
                  </a:moveTo>
                  <a:cubicBezTo>
                    <a:pt x="35" y="11"/>
                    <a:pt x="33" y="14"/>
                    <a:pt x="29" y="14"/>
                  </a:cubicBezTo>
                  <a:cubicBezTo>
                    <a:pt x="25" y="14"/>
                    <a:pt x="22" y="11"/>
                    <a:pt x="22" y="7"/>
                  </a:cubicBezTo>
                  <a:cubicBezTo>
                    <a:pt x="22" y="3"/>
                    <a:pt x="25" y="0"/>
                    <a:pt x="29" y="0"/>
                  </a:cubicBezTo>
                  <a:cubicBezTo>
                    <a:pt x="33" y="0"/>
                    <a:pt x="35" y="3"/>
                    <a:pt x="35" y="7"/>
                  </a:cubicBezTo>
                  <a:moveTo>
                    <a:pt x="20" y="1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34"/>
                    <a:pt x="10" y="37"/>
                  </a:cubicBezTo>
                  <a:cubicBezTo>
                    <a:pt x="9" y="39"/>
                    <a:pt x="11" y="43"/>
                    <a:pt x="12" y="4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1" y="17"/>
                    <a:pt x="31" y="17"/>
                    <a:pt x="31" y="17"/>
                  </a:cubicBezTo>
                  <a:lnTo>
                    <a:pt x="20" y="12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vert="horz" wrap="square" lIns="91428" tIns="45715" rIns="91428" bIns="4571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76" name="Picture 34" descr="Efficiency.pn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657743" y="3539906"/>
              <a:ext cx="743144" cy="689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7" name="Group 173"/>
            <p:cNvGrpSpPr>
              <a:grpSpLocks noChangeAspect="1"/>
            </p:cNvGrpSpPr>
            <p:nvPr/>
          </p:nvGrpSpPr>
          <p:grpSpPr>
            <a:xfrm>
              <a:off x="3776402" y="4387599"/>
              <a:ext cx="505827" cy="651061"/>
              <a:chOff x="-2773363" y="1651000"/>
              <a:chExt cx="2692401" cy="3448051"/>
            </a:xfrm>
            <a:solidFill>
              <a:schemeClr val="bg1"/>
            </a:solidFill>
          </p:grpSpPr>
          <p:sp>
            <p:nvSpPr>
              <p:cNvPr id="87" name="Freeform 19"/>
              <p:cNvSpPr>
                <a:spLocks noEditPoints="1"/>
              </p:cNvSpPr>
              <p:nvPr/>
            </p:nvSpPr>
            <p:spPr bwMode="auto">
              <a:xfrm>
                <a:off x="-1908175" y="1798638"/>
                <a:ext cx="641350" cy="641350"/>
              </a:xfrm>
              <a:custGeom>
                <a:avLst/>
                <a:gdLst>
                  <a:gd name="T0" fmla="*/ 171 w 171"/>
                  <a:gd name="T1" fmla="*/ 79 h 171"/>
                  <a:gd name="T2" fmla="*/ 168 w 171"/>
                  <a:gd name="T3" fmla="*/ 77 h 171"/>
                  <a:gd name="T4" fmla="*/ 152 w 171"/>
                  <a:gd name="T5" fmla="*/ 65 h 171"/>
                  <a:gd name="T6" fmla="*/ 165 w 171"/>
                  <a:gd name="T7" fmla="*/ 54 h 171"/>
                  <a:gd name="T8" fmla="*/ 161 w 171"/>
                  <a:gd name="T9" fmla="*/ 52 h 171"/>
                  <a:gd name="T10" fmla="*/ 142 w 171"/>
                  <a:gd name="T11" fmla="*/ 45 h 171"/>
                  <a:gd name="T12" fmla="*/ 152 w 171"/>
                  <a:gd name="T13" fmla="*/ 32 h 171"/>
                  <a:gd name="T14" fmla="*/ 147 w 171"/>
                  <a:gd name="T15" fmla="*/ 30 h 171"/>
                  <a:gd name="T16" fmla="*/ 127 w 171"/>
                  <a:gd name="T17" fmla="*/ 30 h 171"/>
                  <a:gd name="T18" fmla="*/ 132 w 171"/>
                  <a:gd name="T19" fmla="*/ 15 h 171"/>
                  <a:gd name="T20" fmla="*/ 127 w 171"/>
                  <a:gd name="T21" fmla="*/ 14 h 171"/>
                  <a:gd name="T22" fmla="*/ 108 w 171"/>
                  <a:gd name="T23" fmla="*/ 20 h 171"/>
                  <a:gd name="T24" fmla="*/ 108 w 171"/>
                  <a:gd name="T25" fmla="*/ 5 h 171"/>
                  <a:gd name="T26" fmla="*/ 103 w 171"/>
                  <a:gd name="T27" fmla="*/ 4 h 171"/>
                  <a:gd name="T28" fmla="*/ 86 w 171"/>
                  <a:gd name="T29" fmla="*/ 16 h 171"/>
                  <a:gd name="T30" fmla="*/ 79 w 171"/>
                  <a:gd name="T31" fmla="*/ 0 h 171"/>
                  <a:gd name="T32" fmla="*/ 77 w 171"/>
                  <a:gd name="T33" fmla="*/ 3 h 171"/>
                  <a:gd name="T34" fmla="*/ 65 w 171"/>
                  <a:gd name="T35" fmla="*/ 19 h 171"/>
                  <a:gd name="T36" fmla="*/ 53 w 171"/>
                  <a:gd name="T37" fmla="*/ 6 h 171"/>
                  <a:gd name="T38" fmla="*/ 52 w 171"/>
                  <a:gd name="T39" fmla="*/ 10 h 171"/>
                  <a:gd name="T40" fmla="*/ 45 w 171"/>
                  <a:gd name="T41" fmla="*/ 29 h 171"/>
                  <a:gd name="T42" fmla="*/ 30 w 171"/>
                  <a:gd name="T43" fmla="*/ 20 h 171"/>
                  <a:gd name="T44" fmla="*/ 30 w 171"/>
                  <a:gd name="T45" fmla="*/ 24 h 171"/>
                  <a:gd name="T46" fmla="*/ 30 w 171"/>
                  <a:gd name="T47" fmla="*/ 44 h 171"/>
                  <a:gd name="T48" fmla="*/ 13 w 171"/>
                  <a:gd name="T49" fmla="*/ 40 h 171"/>
                  <a:gd name="T50" fmla="*/ 14 w 171"/>
                  <a:gd name="T51" fmla="*/ 44 h 171"/>
                  <a:gd name="T52" fmla="*/ 20 w 171"/>
                  <a:gd name="T53" fmla="*/ 63 h 171"/>
                  <a:gd name="T54" fmla="*/ 2 w 171"/>
                  <a:gd name="T55" fmla="*/ 65 h 171"/>
                  <a:gd name="T56" fmla="*/ 4 w 171"/>
                  <a:gd name="T57" fmla="*/ 68 h 171"/>
                  <a:gd name="T58" fmla="*/ 16 w 171"/>
                  <a:gd name="T59" fmla="*/ 84 h 171"/>
                  <a:gd name="T60" fmla="*/ 0 w 171"/>
                  <a:gd name="T61" fmla="*/ 91 h 171"/>
                  <a:gd name="T62" fmla="*/ 3 w 171"/>
                  <a:gd name="T63" fmla="*/ 94 h 171"/>
                  <a:gd name="T64" fmla="*/ 19 w 171"/>
                  <a:gd name="T65" fmla="*/ 106 h 171"/>
                  <a:gd name="T66" fmla="*/ 6 w 171"/>
                  <a:gd name="T67" fmla="*/ 116 h 171"/>
                  <a:gd name="T68" fmla="*/ 10 w 171"/>
                  <a:gd name="T69" fmla="*/ 119 h 171"/>
                  <a:gd name="T70" fmla="*/ 29 w 171"/>
                  <a:gd name="T71" fmla="*/ 125 h 171"/>
                  <a:gd name="T72" fmla="*/ 19 w 171"/>
                  <a:gd name="T73" fmla="*/ 139 h 171"/>
                  <a:gd name="T74" fmla="*/ 24 w 171"/>
                  <a:gd name="T75" fmla="*/ 141 h 171"/>
                  <a:gd name="T76" fmla="*/ 44 w 171"/>
                  <a:gd name="T77" fmla="*/ 141 h 171"/>
                  <a:gd name="T78" fmla="*/ 39 w 171"/>
                  <a:gd name="T79" fmla="*/ 156 h 171"/>
                  <a:gd name="T80" fmla="*/ 44 w 171"/>
                  <a:gd name="T81" fmla="*/ 157 h 171"/>
                  <a:gd name="T82" fmla="*/ 63 w 171"/>
                  <a:gd name="T83" fmla="*/ 151 h 171"/>
                  <a:gd name="T84" fmla="*/ 63 w 171"/>
                  <a:gd name="T85" fmla="*/ 166 h 171"/>
                  <a:gd name="T86" fmla="*/ 68 w 171"/>
                  <a:gd name="T87" fmla="*/ 166 h 171"/>
                  <a:gd name="T88" fmla="*/ 85 w 171"/>
                  <a:gd name="T89" fmla="*/ 155 h 171"/>
                  <a:gd name="T90" fmla="*/ 91 w 171"/>
                  <a:gd name="T91" fmla="*/ 171 h 171"/>
                  <a:gd name="T92" fmla="*/ 94 w 171"/>
                  <a:gd name="T93" fmla="*/ 168 h 171"/>
                  <a:gd name="T94" fmla="*/ 96 w 171"/>
                  <a:gd name="T95" fmla="*/ 154 h 171"/>
                  <a:gd name="T96" fmla="*/ 114 w 171"/>
                  <a:gd name="T97" fmla="*/ 163 h 171"/>
                  <a:gd name="T98" fmla="*/ 119 w 171"/>
                  <a:gd name="T99" fmla="*/ 162 h 171"/>
                  <a:gd name="T100" fmla="*/ 117 w 171"/>
                  <a:gd name="T101" fmla="*/ 147 h 171"/>
                  <a:gd name="T102" fmla="*/ 137 w 171"/>
                  <a:gd name="T103" fmla="*/ 150 h 171"/>
                  <a:gd name="T104" fmla="*/ 142 w 171"/>
                  <a:gd name="T105" fmla="*/ 149 h 171"/>
                  <a:gd name="T106" fmla="*/ 135 w 171"/>
                  <a:gd name="T107" fmla="*/ 134 h 171"/>
                  <a:gd name="T108" fmla="*/ 154 w 171"/>
                  <a:gd name="T109" fmla="*/ 131 h 171"/>
                  <a:gd name="T110" fmla="*/ 159 w 171"/>
                  <a:gd name="T111" fmla="*/ 129 h 171"/>
                  <a:gd name="T112" fmla="*/ 147 w 171"/>
                  <a:gd name="T113" fmla="*/ 117 h 171"/>
                  <a:gd name="T114" fmla="*/ 165 w 171"/>
                  <a:gd name="T115" fmla="*/ 108 h 171"/>
                  <a:gd name="T116" fmla="*/ 169 w 171"/>
                  <a:gd name="T117" fmla="*/ 105 h 171"/>
                  <a:gd name="T118" fmla="*/ 154 w 171"/>
                  <a:gd name="T119" fmla="*/ 96 h 171"/>
                  <a:gd name="T120" fmla="*/ 168 w 171"/>
                  <a:gd name="T121" fmla="*/ 82 h 171"/>
                  <a:gd name="T122" fmla="*/ 70 w 171"/>
                  <a:gd name="T123" fmla="*/ 85 h 171"/>
                  <a:gd name="T124" fmla="*/ 101 w 171"/>
                  <a:gd name="T125" fmla="*/ 8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71" h="171">
                    <a:moveTo>
                      <a:pt x="168" y="82"/>
                    </a:moveTo>
                    <a:cubicBezTo>
                      <a:pt x="170" y="82"/>
                      <a:pt x="171" y="81"/>
                      <a:pt x="171" y="79"/>
                    </a:cubicBezTo>
                    <a:cubicBezTo>
                      <a:pt x="171" y="79"/>
                      <a:pt x="171" y="79"/>
                      <a:pt x="171" y="79"/>
                    </a:cubicBezTo>
                    <a:cubicBezTo>
                      <a:pt x="171" y="78"/>
                      <a:pt x="169" y="77"/>
                      <a:pt x="168" y="77"/>
                    </a:cubicBezTo>
                    <a:cubicBezTo>
                      <a:pt x="154" y="75"/>
                      <a:pt x="154" y="75"/>
                      <a:pt x="154" y="75"/>
                    </a:cubicBezTo>
                    <a:cubicBezTo>
                      <a:pt x="154" y="71"/>
                      <a:pt x="153" y="68"/>
                      <a:pt x="152" y="65"/>
                    </a:cubicBezTo>
                    <a:cubicBezTo>
                      <a:pt x="163" y="57"/>
                      <a:pt x="163" y="57"/>
                      <a:pt x="163" y="57"/>
                    </a:cubicBezTo>
                    <a:cubicBezTo>
                      <a:pt x="164" y="56"/>
                      <a:pt x="165" y="55"/>
                      <a:pt x="165" y="54"/>
                    </a:cubicBezTo>
                    <a:cubicBezTo>
                      <a:pt x="165" y="54"/>
                      <a:pt x="165" y="53"/>
                      <a:pt x="165" y="53"/>
                    </a:cubicBezTo>
                    <a:cubicBezTo>
                      <a:pt x="164" y="52"/>
                      <a:pt x="163" y="51"/>
                      <a:pt x="161" y="52"/>
                    </a:cubicBezTo>
                    <a:cubicBezTo>
                      <a:pt x="147" y="54"/>
                      <a:pt x="147" y="54"/>
                      <a:pt x="147" y="54"/>
                    </a:cubicBezTo>
                    <a:cubicBezTo>
                      <a:pt x="146" y="51"/>
                      <a:pt x="144" y="48"/>
                      <a:pt x="142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1" y="34"/>
                      <a:pt x="152" y="33"/>
                      <a:pt x="152" y="32"/>
                    </a:cubicBezTo>
                    <a:cubicBezTo>
                      <a:pt x="152" y="31"/>
                      <a:pt x="151" y="31"/>
                      <a:pt x="151" y="30"/>
                    </a:cubicBezTo>
                    <a:cubicBezTo>
                      <a:pt x="150" y="29"/>
                      <a:pt x="148" y="29"/>
                      <a:pt x="147" y="30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2" y="34"/>
                      <a:pt x="130" y="32"/>
                      <a:pt x="127" y="30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2" y="16"/>
                      <a:pt x="132" y="16"/>
                      <a:pt x="132" y="15"/>
                    </a:cubicBezTo>
                    <a:cubicBezTo>
                      <a:pt x="132" y="14"/>
                      <a:pt x="132" y="13"/>
                      <a:pt x="131" y="13"/>
                    </a:cubicBezTo>
                    <a:cubicBezTo>
                      <a:pt x="129" y="12"/>
                      <a:pt x="128" y="12"/>
                      <a:pt x="127" y="14"/>
                    </a:cubicBezTo>
                    <a:cubicBezTo>
                      <a:pt x="117" y="23"/>
                      <a:pt x="117" y="23"/>
                      <a:pt x="117" y="23"/>
                    </a:cubicBezTo>
                    <a:cubicBezTo>
                      <a:pt x="114" y="22"/>
                      <a:pt x="111" y="21"/>
                      <a:pt x="108" y="20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3"/>
                      <a:pt x="106" y="2"/>
                    </a:cubicBezTo>
                    <a:cubicBezTo>
                      <a:pt x="105" y="2"/>
                      <a:pt x="103" y="3"/>
                      <a:pt x="103" y="4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3" y="16"/>
                      <a:pt x="90" y="16"/>
                      <a:pt x="86" y="16"/>
                    </a:cubicBezTo>
                    <a:cubicBezTo>
                      <a:pt x="82" y="3"/>
                      <a:pt x="82" y="3"/>
                      <a:pt x="82" y="3"/>
                    </a:cubicBezTo>
                    <a:cubicBezTo>
                      <a:pt x="82" y="1"/>
                      <a:pt x="81" y="0"/>
                      <a:pt x="79" y="0"/>
                    </a:cubicBezTo>
                    <a:cubicBezTo>
                      <a:pt x="78" y="0"/>
                      <a:pt x="77" y="1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71" y="17"/>
                      <a:pt x="68" y="18"/>
                      <a:pt x="65" y="1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6"/>
                      <a:pt x="55" y="5"/>
                      <a:pt x="53" y="6"/>
                    </a:cubicBezTo>
                    <a:cubicBezTo>
                      <a:pt x="52" y="6"/>
                      <a:pt x="52" y="7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1" y="25"/>
                      <a:pt x="48" y="27"/>
                      <a:pt x="45" y="29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3" y="19"/>
                      <a:pt x="32" y="19"/>
                      <a:pt x="30" y="20"/>
                    </a:cubicBezTo>
                    <a:cubicBezTo>
                      <a:pt x="30" y="20"/>
                      <a:pt x="29" y="21"/>
                      <a:pt x="29" y="22"/>
                    </a:cubicBezTo>
                    <a:cubicBezTo>
                      <a:pt x="29" y="23"/>
                      <a:pt x="30" y="23"/>
                      <a:pt x="30" y="24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4" y="39"/>
                      <a:pt x="32" y="41"/>
                      <a:pt x="30" y="44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5" y="38"/>
                      <a:pt x="14" y="39"/>
                      <a:pt x="13" y="40"/>
                    </a:cubicBezTo>
                    <a:cubicBezTo>
                      <a:pt x="13" y="41"/>
                      <a:pt x="12" y="41"/>
                      <a:pt x="12" y="42"/>
                    </a:cubicBezTo>
                    <a:cubicBezTo>
                      <a:pt x="12" y="42"/>
                      <a:pt x="13" y="43"/>
                      <a:pt x="14" y="44"/>
                    </a:cubicBezTo>
                    <a:cubicBezTo>
                      <a:pt x="24" y="54"/>
                      <a:pt x="24" y="54"/>
                      <a:pt x="24" y="54"/>
                    </a:cubicBezTo>
                    <a:cubicBezTo>
                      <a:pt x="22" y="57"/>
                      <a:pt x="21" y="60"/>
                      <a:pt x="20" y="63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4" y="62"/>
                      <a:pt x="3" y="63"/>
                      <a:pt x="2" y="65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2" y="67"/>
                      <a:pt x="3" y="68"/>
                      <a:pt x="4" y="68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8"/>
                      <a:pt x="16" y="81"/>
                      <a:pt x="16" y="84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1" y="89"/>
                      <a:pt x="0" y="90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3"/>
                      <a:pt x="2" y="94"/>
                      <a:pt x="3" y="94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17" y="99"/>
                      <a:pt x="18" y="103"/>
                      <a:pt x="19" y="106"/>
                    </a:cubicBezTo>
                    <a:cubicBezTo>
                      <a:pt x="8" y="114"/>
                      <a:pt x="8" y="114"/>
                      <a:pt x="8" y="114"/>
                    </a:cubicBezTo>
                    <a:cubicBezTo>
                      <a:pt x="7" y="114"/>
                      <a:pt x="6" y="115"/>
                      <a:pt x="6" y="116"/>
                    </a:cubicBezTo>
                    <a:cubicBezTo>
                      <a:pt x="6" y="117"/>
                      <a:pt x="6" y="117"/>
                      <a:pt x="6" y="118"/>
                    </a:cubicBezTo>
                    <a:cubicBezTo>
                      <a:pt x="7" y="119"/>
                      <a:pt x="8" y="120"/>
                      <a:pt x="10" y="119"/>
                    </a:cubicBezTo>
                    <a:cubicBezTo>
                      <a:pt x="24" y="117"/>
                      <a:pt x="24" y="117"/>
                      <a:pt x="24" y="117"/>
                    </a:cubicBezTo>
                    <a:cubicBezTo>
                      <a:pt x="25" y="120"/>
                      <a:pt x="27" y="123"/>
                      <a:pt x="29" y="125"/>
                    </a:cubicBezTo>
                    <a:cubicBezTo>
                      <a:pt x="20" y="137"/>
                      <a:pt x="20" y="137"/>
                      <a:pt x="20" y="137"/>
                    </a:cubicBezTo>
                    <a:cubicBezTo>
                      <a:pt x="20" y="137"/>
                      <a:pt x="19" y="138"/>
                      <a:pt x="19" y="139"/>
                    </a:cubicBezTo>
                    <a:cubicBezTo>
                      <a:pt x="19" y="139"/>
                      <a:pt x="20" y="140"/>
                      <a:pt x="20" y="140"/>
                    </a:cubicBezTo>
                    <a:cubicBezTo>
                      <a:pt x="21" y="142"/>
                      <a:pt x="23" y="142"/>
                      <a:pt x="24" y="141"/>
                    </a:cubicBezTo>
                    <a:cubicBezTo>
                      <a:pt x="36" y="134"/>
                      <a:pt x="36" y="134"/>
                      <a:pt x="36" y="134"/>
                    </a:cubicBezTo>
                    <a:cubicBezTo>
                      <a:pt x="39" y="137"/>
                      <a:pt x="41" y="139"/>
                      <a:pt x="44" y="141"/>
                    </a:cubicBezTo>
                    <a:cubicBezTo>
                      <a:pt x="39" y="154"/>
                      <a:pt x="39" y="154"/>
                      <a:pt x="39" y="154"/>
                    </a:cubicBezTo>
                    <a:cubicBezTo>
                      <a:pt x="39" y="155"/>
                      <a:pt x="39" y="155"/>
                      <a:pt x="39" y="156"/>
                    </a:cubicBezTo>
                    <a:cubicBezTo>
                      <a:pt x="39" y="157"/>
                      <a:pt x="39" y="157"/>
                      <a:pt x="40" y="158"/>
                    </a:cubicBezTo>
                    <a:cubicBezTo>
                      <a:pt x="42" y="159"/>
                      <a:pt x="43" y="158"/>
                      <a:pt x="44" y="157"/>
                    </a:cubicBezTo>
                    <a:cubicBezTo>
                      <a:pt x="54" y="147"/>
                      <a:pt x="54" y="147"/>
                      <a:pt x="54" y="147"/>
                    </a:cubicBezTo>
                    <a:cubicBezTo>
                      <a:pt x="57" y="149"/>
                      <a:pt x="60" y="150"/>
                      <a:pt x="63" y="151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3" y="165"/>
                      <a:pt x="63" y="166"/>
                      <a:pt x="63" y="166"/>
                    </a:cubicBezTo>
                    <a:cubicBezTo>
                      <a:pt x="63" y="167"/>
                      <a:pt x="64" y="168"/>
                      <a:pt x="65" y="168"/>
                    </a:cubicBezTo>
                    <a:cubicBezTo>
                      <a:pt x="66" y="169"/>
                      <a:pt x="68" y="168"/>
                      <a:pt x="68" y="166"/>
                    </a:cubicBezTo>
                    <a:cubicBezTo>
                      <a:pt x="75" y="154"/>
                      <a:pt x="75" y="154"/>
                      <a:pt x="75" y="154"/>
                    </a:cubicBezTo>
                    <a:cubicBezTo>
                      <a:pt x="78" y="154"/>
                      <a:pt x="81" y="155"/>
                      <a:pt x="85" y="155"/>
                    </a:cubicBezTo>
                    <a:cubicBezTo>
                      <a:pt x="89" y="168"/>
                      <a:pt x="89" y="168"/>
                      <a:pt x="89" y="168"/>
                    </a:cubicBezTo>
                    <a:cubicBezTo>
                      <a:pt x="89" y="170"/>
                      <a:pt x="90" y="171"/>
                      <a:pt x="91" y="171"/>
                    </a:cubicBezTo>
                    <a:cubicBezTo>
                      <a:pt x="91" y="171"/>
                      <a:pt x="92" y="171"/>
                      <a:pt x="92" y="171"/>
                    </a:cubicBezTo>
                    <a:cubicBezTo>
                      <a:pt x="93" y="171"/>
                      <a:pt x="94" y="169"/>
                      <a:pt x="94" y="168"/>
                    </a:cubicBezTo>
                    <a:cubicBezTo>
                      <a:pt x="94" y="168"/>
                      <a:pt x="94" y="168"/>
                      <a:pt x="94" y="168"/>
                    </a:cubicBezTo>
                    <a:cubicBezTo>
                      <a:pt x="96" y="154"/>
                      <a:pt x="96" y="154"/>
                      <a:pt x="96" y="154"/>
                    </a:cubicBezTo>
                    <a:cubicBezTo>
                      <a:pt x="100" y="153"/>
                      <a:pt x="103" y="153"/>
                      <a:pt x="106" y="152"/>
                    </a:cubicBezTo>
                    <a:cubicBezTo>
                      <a:pt x="114" y="163"/>
                      <a:pt x="114" y="163"/>
                      <a:pt x="114" y="163"/>
                    </a:cubicBezTo>
                    <a:cubicBezTo>
                      <a:pt x="115" y="165"/>
                      <a:pt x="116" y="165"/>
                      <a:pt x="118" y="165"/>
                    </a:cubicBezTo>
                    <a:cubicBezTo>
                      <a:pt x="119" y="164"/>
                      <a:pt x="119" y="163"/>
                      <a:pt x="119" y="162"/>
                    </a:cubicBezTo>
                    <a:cubicBezTo>
                      <a:pt x="119" y="162"/>
                      <a:pt x="119" y="161"/>
                      <a:pt x="119" y="161"/>
                    </a:cubicBezTo>
                    <a:cubicBezTo>
                      <a:pt x="117" y="147"/>
                      <a:pt x="117" y="147"/>
                      <a:pt x="117" y="147"/>
                    </a:cubicBezTo>
                    <a:cubicBezTo>
                      <a:pt x="120" y="146"/>
                      <a:pt x="123" y="144"/>
                      <a:pt x="126" y="142"/>
                    </a:cubicBezTo>
                    <a:cubicBezTo>
                      <a:pt x="137" y="150"/>
                      <a:pt x="137" y="150"/>
                      <a:pt x="137" y="150"/>
                    </a:cubicBezTo>
                    <a:cubicBezTo>
                      <a:pt x="138" y="152"/>
                      <a:pt x="139" y="152"/>
                      <a:pt x="141" y="151"/>
                    </a:cubicBezTo>
                    <a:cubicBezTo>
                      <a:pt x="141" y="150"/>
                      <a:pt x="142" y="149"/>
                      <a:pt x="142" y="149"/>
                    </a:cubicBezTo>
                    <a:cubicBezTo>
                      <a:pt x="142" y="148"/>
                      <a:pt x="141" y="147"/>
                      <a:pt x="141" y="147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7" y="132"/>
                      <a:pt x="139" y="130"/>
                      <a:pt x="141" y="127"/>
                    </a:cubicBezTo>
                    <a:cubicBezTo>
                      <a:pt x="154" y="131"/>
                      <a:pt x="154" y="131"/>
                      <a:pt x="154" y="131"/>
                    </a:cubicBezTo>
                    <a:cubicBezTo>
                      <a:pt x="156" y="132"/>
                      <a:pt x="157" y="132"/>
                      <a:pt x="158" y="131"/>
                    </a:cubicBezTo>
                    <a:cubicBezTo>
                      <a:pt x="158" y="130"/>
                      <a:pt x="159" y="130"/>
                      <a:pt x="159" y="129"/>
                    </a:cubicBezTo>
                    <a:cubicBezTo>
                      <a:pt x="159" y="128"/>
                      <a:pt x="158" y="127"/>
                      <a:pt x="157" y="127"/>
                    </a:cubicBezTo>
                    <a:cubicBezTo>
                      <a:pt x="147" y="117"/>
                      <a:pt x="147" y="117"/>
                      <a:pt x="147" y="117"/>
                    </a:cubicBezTo>
                    <a:cubicBezTo>
                      <a:pt x="149" y="114"/>
                      <a:pt x="150" y="111"/>
                      <a:pt x="151" y="108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7" y="108"/>
                      <a:pt x="168" y="107"/>
                      <a:pt x="169" y="106"/>
                    </a:cubicBezTo>
                    <a:cubicBezTo>
                      <a:pt x="169" y="106"/>
                      <a:pt x="169" y="105"/>
                      <a:pt x="169" y="105"/>
                    </a:cubicBezTo>
                    <a:cubicBezTo>
                      <a:pt x="169" y="104"/>
                      <a:pt x="168" y="103"/>
                      <a:pt x="167" y="103"/>
                    </a:cubicBezTo>
                    <a:cubicBezTo>
                      <a:pt x="154" y="96"/>
                      <a:pt x="154" y="96"/>
                      <a:pt x="154" y="96"/>
                    </a:cubicBezTo>
                    <a:cubicBezTo>
                      <a:pt x="155" y="93"/>
                      <a:pt x="155" y="90"/>
                      <a:pt x="155" y="86"/>
                    </a:cubicBezTo>
                    <a:lnTo>
                      <a:pt x="168" y="82"/>
                    </a:lnTo>
                    <a:close/>
                    <a:moveTo>
                      <a:pt x="86" y="101"/>
                    </a:moveTo>
                    <a:cubicBezTo>
                      <a:pt x="77" y="101"/>
                      <a:pt x="70" y="94"/>
                      <a:pt x="70" y="85"/>
                    </a:cubicBezTo>
                    <a:cubicBezTo>
                      <a:pt x="70" y="77"/>
                      <a:pt x="77" y="70"/>
                      <a:pt x="86" y="70"/>
                    </a:cubicBezTo>
                    <a:cubicBezTo>
                      <a:pt x="94" y="70"/>
                      <a:pt x="101" y="77"/>
                      <a:pt x="101" y="85"/>
                    </a:cubicBezTo>
                    <a:cubicBezTo>
                      <a:pt x="101" y="94"/>
                      <a:pt x="94" y="101"/>
                      <a:pt x="86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8" name="Freeform 20"/>
              <p:cNvSpPr>
                <a:spLocks noEditPoints="1"/>
              </p:cNvSpPr>
              <p:nvPr/>
            </p:nvSpPr>
            <p:spPr bwMode="auto">
              <a:xfrm>
                <a:off x="-1333500" y="1651000"/>
                <a:ext cx="454025" cy="454025"/>
              </a:xfrm>
              <a:custGeom>
                <a:avLst/>
                <a:gdLst>
                  <a:gd name="T0" fmla="*/ 121 w 121"/>
                  <a:gd name="T1" fmla="*/ 56 h 121"/>
                  <a:gd name="T2" fmla="*/ 119 w 121"/>
                  <a:gd name="T3" fmla="*/ 54 h 121"/>
                  <a:gd name="T4" fmla="*/ 108 w 121"/>
                  <a:gd name="T5" fmla="*/ 46 h 121"/>
                  <a:gd name="T6" fmla="*/ 117 w 121"/>
                  <a:gd name="T7" fmla="*/ 38 h 121"/>
                  <a:gd name="T8" fmla="*/ 115 w 121"/>
                  <a:gd name="T9" fmla="*/ 37 h 121"/>
                  <a:gd name="T10" fmla="*/ 101 w 121"/>
                  <a:gd name="T11" fmla="*/ 32 h 121"/>
                  <a:gd name="T12" fmla="*/ 108 w 121"/>
                  <a:gd name="T13" fmla="*/ 23 h 121"/>
                  <a:gd name="T14" fmla="*/ 105 w 121"/>
                  <a:gd name="T15" fmla="*/ 21 h 121"/>
                  <a:gd name="T16" fmla="*/ 90 w 121"/>
                  <a:gd name="T17" fmla="*/ 21 h 121"/>
                  <a:gd name="T18" fmla="*/ 94 w 121"/>
                  <a:gd name="T19" fmla="*/ 11 h 121"/>
                  <a:gd name="T20" fmla="*/ 90 w 121"/>
                  <a:gd name="T21" fmla="*/ 10 h 121"/>
                  <a:gd name="T22" fmla="*/ 77 w 121"/>
                  <a:gd name="T23" fmla="*/ 14 h 121"/>
                  <a:gd name="T24" fmla="*/ 77 w 121"/>
                  <a:gd name="T25" fmla="*/ 3 h 121"/>
                  <a:gd name="T26" fmla="*/ 73 w 121"/>
                  <a:gd name="T27" fmla="*/ 3 h 121"/>
                  <a:gd name="T28" fmla="*/ 61 w 121"/>
                  <a:gd name="T29" fmla="*/ 11 h 121"/>
                  <a:gd name="T30" fmla="*/ 56 w 121"/>
                  <a:gd name="T31" fmla="*/ 0 h 121"/>
                  <a:gd name="T32" fmla="*/ 55 w 121"/>
                  <a:gd name="T33" fmla="*/ 2 h 121"/>
                  <a:gd name="T34" fmla="*/ 46 w 121"/>
                  <a:gd name="T35" fmla="*/ 13 h 121"/>
                  <a:gd name="T36" fmla="*/ 38 w 121"/>
                  <a:gd name="T37" fmla="*/ 4 h 121"/>
                  <a:gd name="T38" fmla="*/ 37 w 121"/>
                  <a:gd name="T39" fmla="*/ 7 h 121"/>
                  <a:gd name="T40" fmla="*/ 32 w 121"/>
                  <a:gd name="T41" fmla="*/ 20 h 121"/>
                  <a:gd name="T42" fmla="*/ 22 w 121"/>
                  <a:gd name="T43" fmla="*/ 14 h 121"/>
                  <a:gd name="T44" fmla="*/ 21 w 121"/>
                  <a:gd name="T45" fmla="*/ 17 h 121"/>
                  <a:gd name="T46" fmla="*/ 21 w 121"/>
                  <a:gd name="T47" fmla="*/ 31 h 121"/>
                  <a:gd name="T48" fmla="*/ 9 w 121"/>
                  <a:gd name="T49" fmla="*/ 28 h 121"/>
                  <a:gd name="T50" fmla="*/ 10 w 121"/>
                  <a:gd name="T51" fmla="*/ 31 h 121"/>
                  <a:gd name="T52" fmla="*/ 14 w 121"/>
                  <a:gd name="T53" fmla="*/ 45 h 121"/>
                  <a:gd name="T54" fmla="*/ 2 w 121"/>
                  <a:gd name="T55" fmla="*/ 46 h 121"/>
                  <a:gd name="T56" fmla="*/ 3 w 121"/>
                  <a:gd name="T57" fmla="*/ 48 h 121"/>
                  <a:gd name="T58" fmla="*/ 11 w 121"/>
                  <a:gd name="T59" fmla="*/ 60 h 121"/>
                  <a:gd name="T60" fmla="*/ 0 w 121"/>
                  <a:gd name="T61" fmla="*/ 65 h 121"/>
                  <a:gd name="T62" fmla="*/ 2 w 121"/>
                  <a:gd name="T63" fmla="*/ 67 h 121"/>
                  <a:gd name="T64" fmla="*/ 14 w 121"/>
                  <a:gd name="T65" fmla="*/ 75 h 121"/>
                  <a:gd name="T66" fmla="*/ 4 w 121"/>
                  <a:gd name="T67" fmla="*/ 83 h 121"/>
                  <a:gd name="T68" fmla="*/ 7 w 121"/>
                  <a:gd name="T69" fmla="*/ 84 h 121"/>
                  <a:gd name="T70" fmla="*/ 20 w 121"/>
                  <a:gd name="T71" fmla="*/ 89 h 121"/>
                  <a:gd name="T72" fmla="*/ 14 w 121"/>
                  <a:gd name="T73" fmla="*/ 98 h 121"/>
                  <a:gd name="T74" fmla="*/ 17 w 121"/>
                  <a:gd name="T75" fmla="*/ 100 h 121"/>
                  <a:gd name="T76" fmla="*/ 31 w 121"/>
                  <a:gd name="T77" fmla="*/ 100 h 121"/>
                  <a:gd name="T78" fmla="*/ 28 w 121"/>
                  <a:gd name="T79" fmla="*/ 110 h 121"/>
                  <a:gd name="T80" fmla="*/ 31 w 121"/>
                  <a:gd name="T81" fmla="*/ 112 h 121"/>
                  <a:gd name="T82" fmla="*/ 45 w 121"/>
                  <a:gd name="T83" fmla="*/ 107 h 121"/>
                  <a:gd name="T84" fmla="*/ 45 w 121"/>
                  <a:gd name="T85" fmla="*/ 118 h 121"/>
                  <a:gd name="T86" fmla="*/ 49 w 121"/>
                  <a:gd name="T87" fmla="*/ 118 h 121"/>
                  <a:gd name="T88" fmla="*/ 60 w 121"/>
                  <a:gd name="T89" fmla="*/ 110 h 121"/>
                  <a:gd name="T90" fmla="*/ 65 w 121"/>
                  <a:gd name="T91" fmla="*/ 121 h 121"/>
                  <a:gd name="T92" fmla="*/ 67 w 121"/>
                  <a:gd name="T93" fmla="*/ 119 h 121"/>
                  <a:gd name="T94" fmla="*/ 68 w 121"/>
                  <a:gd name="T95" fmla="*/ 109 h 121"/>
                  <a:gd name="T96" fmla="*/ 81 w 121"/>
                  <a:gd name="T97" fmla="*/ 116 h 121"/>
                  <a:gd name="T98" fmla="*/ 85 w 121"/>
                  <a:gd name="T99" fmla="*/ 115 h 121"/>
                  <a:gd name="T100" fmla="*/ 83 w 121"/>
                  <a:gd name="T101" fmla="*/ 104 h 121"/>
                  <a:gd name="T102" fmla="*/ 97 w 121"/>
                  <a:gd name="T103" fmla="*/ 107 h 121"/>
                  <a:gd name="T104" fmla="*/ 101 w 121"/>
                  <a:gd name="T105" fmla="*/ 106 h 121"/>
                  <a:gd name="T106" fmla="*/ 96 w 121"/>
                  <a:gd name="T107" fmla="*/ 95 h 121"/>
                  <a:gd name="T108" fmla="*/ 110 w 121"/>
                  <a:gd name="T109" fmla="*/ 93 h 121"/>
                  <a:gd name="T110" fmla="*/ 113 w 121"/>
                  <a:gd name="T111" fmla="*/ 92 h 121"/>
                  <a:gd name="T112" fmla="*/ 105 w 121"/>
                  <a:gd name="T113" fmla="*/ 83 h 121"/>
                  <a:gd name="T114" fmla="*/ 117 w 121"/>
                  <a:gd name="T115" fmla="*/ 77 h 121"/>
                  <a:gd name="T116" fmla="*/ 120 w 121"/>
                  <a:gd name="T117" fmla="*/ 75 h 121"/>
                  <a:gd name="T118" fmla="*/ 109 w 121"/>
                  <a:gd name="T119" fmla="*/ 68 h 121"/>
                  <a:gd name="T120" fmla="*/ 120 w 121"/>
                  <a:gd name="T121" fmla="*/ 58 h 121"/>
                  <a:gd name="T122" fmla="*/ 50 w 121"/>
                  <a:gd name="T123" fmla="*/ 61 h 121"/>
                  <a:gd name="T124" fmla="*/ 72 w 121"/>
                  <a:gd name="T125" fmla="*/ 6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1" h="121">
                    <a:moveTo>
                      <a:pt x="120" y="58"/>
                    </a:moveTo>
                    <a:cubicBezTo>
                      <a:pt x="121" y="58"/>
                      <a:pt x="121" y="57"/>
                      <a:pt x="121" y="56"/>
                    </a:cubicBezTo>
                    <a:cubicBezTo>
                      <a:pt x="121" y="56"/>
                      <a:pt x="121" y="56"/>
                      <a:pt x="121" y="56"/>
                    </a:cubicBezTo>
                    <a:cubicBezTo>
                      <a:pt x="121" y="55"/>
                      <a:pt x="120" y="54"/>
                      <a:pt x="119" y="54"/>
                    </a:cubicBezTo>
                    <a:cubicBezTo>
                      <a:pt x="110" y="53"/>
                      <a:pt x="110" y="53"/>
                      <a:pt x="110" y="53"/>
                    </a:cubicBezTo>
                    <a:cubicBezTo>
                      <a:pt x="109" y="50"/>
                      <a:pt x="109" y="48"/>
                      <a:pt x="108" y="46"/>
                    </a:cubicBezTo>
                    <a:cubicBezTo>
                      <a:pt x="116" y="40"/>
                      <a:pt x="116" y="40"/>
                      <a:pt x="116" y="40"/>
                    </a:cubicBezTo>
                    <a:cubicBezTo>
                      <a:pt x="117" y="40"/>
                      <a:pt x="117" y="39"/>
                      <a:pt x="117" y="38"/>
                    </a:cubicBezTo>
                    <a:cubicBezTo>
                      <a:pt x="117" y="38"/>
                      <a:pt x="117" y="38"/>
                      <a:pt x="117" y="38"/>
                    </a:cubicBezTo>
                    <a:cubicBezTo>
                      <a:pt x="117" y="37"/>
                      <a:pt x="116" y="36"/>
                      <a:pt x="115" y="37"/>
                    </a:cubicBezTo>
                    <a:cubicBezTo>
                      <a:pt x="105" y="38"/>
                      <a:pt x="105" y="38"/>
                      <a:pt x="105" y="38"/>
                    </a:cubicBezTo>
                    <a:cubicBezTo>
                      <a:pt x="104" y="36"/>
                      <a:pt x="102" y="34"/>
                      <a:pt x="101" y="32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08" y="24"/>
                      <a:pt x="108" y="23"/>
                      <a:pt x="108" y="23"/>
                    </a:cubicBezTo>
                    <a:cubicBezTo>
                      <a:pt x="108" y="22"/>
                      <a:pt x="108" y="22"/>
                      <a:pt x="107" y="21"/>
                    </a:cubicBezTo>
                    <a:cubicBezTo>
                      <a:pt x="107" y="21"/>
                      <a:pt x="105" y="20"/>
                      <a:pt x="105" y="21"/>
                    </a:cubicBezTo>
                    <a:cubicBezTo>
                      <a:pt x="96" y="26"/>
                      <a:pt x="96" y="26"/>
                      <a:pt x="96" y="26"/>
                    </a:cubicBezTo>
                    <a:cubicBezTo>
                      <a:pt x="94" y="24"/>
                      <a:pt x="92" y="22"/>
                      <a:pt x="90" y="21"/>
                    </a:cubicBezTo>
                    <a:cubicBezTo>
                      <a:pt x="94" y="12"/>
                      <a:pt x="94" y="12"/>
                      <a:pt x="94" y="12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10"/>
                      <a:pt x="94" y="9"/>
                      <a:pt x="93" y="9"/>
                    </a:cubicBezTo>
                    <a:cubicBezTo>
                      <a:pt x="92" y="8"/>
                      <a:pt x="91" y="9"/>
                      <a:pt x="90" y="10"/>
                    </a:cubicBezTo>
                    <a:cubicBezTo>
                      <a:pt x="83" y="17"/>
                      <a:pt x="83" y="17"/>
                      <a:pt x="83" y="17"/>
                    </a:cubicBezTo>
                    <a:cubicBezTo>
                      <a:pt x="81" y="15"/>
                      <a:pt x="79" y="15"/>
                      <a:pt x="77" y="1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3"/>
                    </a:cubicBezTo>
                    <a:cubicBezTo>
                      <a:pt x="77" y="2"/>
                      <a:pt x="76" y="2"/>
                      <a:pt x="75" y="1"/>
                    </a:cubicBezTo>
                    <a:cubicBezTo>
                      <a:pt x="74" y="1"/>
                      <a:pt x="73" y="2"/>
                      <a:pt x="73" y="3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66" y="11"/>
                      <a:pt x="64" y="11"/>
                      <a:pt x="61" y="11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8" y="1"/>
                      <a:pt x="58" y="0"/>
                      <a:pt x="56" y="0"/>
                    </a:cubicBezTo>
                    <a:cubicBezTo>
                      <a:pt x="55" y="0"/>
                      <a:pt x="55" y="1"/>
                      <a:pt x="55" y="2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1" y="12"/>
                      <a:pt x="48" y="13"/>
                      <a:pt x="46" y="13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4"/>
                      <a:pt x="39" y="4"/>
                      <a:pt x="38" y="4"/>
                    </a:cubicBezTo>
                    <a:cubicBezTo>
                      <a:pt x="37" y="4"/>
                      <a:pt x="37" y="5"/>
                      <a:pt x="37" y="6"/>
                    </a:cubicBezTo>
                    <a:cubicBezTo>
                      <a:pt x="37" y="6"/>
                      <a:pt x="37" y="6"/>
                      <a:pt x="37" y="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8"/>
                      <a:pt x="34" y="19"/>
                      <a:pt x="32" y="20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3"/>
                      <a:pt x="22" y="13"/>
                      <a:pt x="22" y="14"/>
                    </a:cubicBezTo>
                    <a:cubicBezTo>
                      <a:pt x="21" y="14"/>
                      <a:pt x="21" y="15"/>
                      <a:pt x="21" y="15"/>
                    </a:cubicBezTo>
                    <a:cubicBezTo>
                      <a:pt x="21" y="16"/>
                      <a:pt x="21" y="16"/>
                      <a:pt x="21" y="1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7"/>
                      <a:pt x="23" y="29"/>
                      <a:pt x="21" y="3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1" y="27"/>
                      <a:pt x="10" y="27"/>
                      <a:pt x="9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0"/>
                      <a:pt x="9" y="31"/>
                      <a:pt x="10" y="31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40"/>
                      <a:pt x="15" y="42"/>
                      <a:pt x="14" y="45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3" y="44"/>
                      <a:pt x="2" y="45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7"/>
                      <a:pt x="2" y="48"/>
                      <a:pt x="3" y="48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5"/>
                      <a:pt x="11" y="57"/>
                      <a:pt x="11" y="60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1" y="63"/>
                      <a:pt x="0" y="64"/>
                      <a:pt x="0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6"/>
                      <a:pt x="1" y="67"/>
                      <a:pt x="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71"/>
                      <a:pt x="13" y="73"/>
                      <a:pt x="14" y="75"/>
                    </a:cubicBezTo>
                    <a:cubicBezTo>
                      <a:pt x="5" y="81"/>
                      <a:pt x="5" y="81"/>
                      <a:pt x="5" y="81"/>
                    </a:cubicBezTo>
                    <a:cubicBezTo>
                      <a:pt x="5" y="81"/>
                      <a:pt x="4" y="82"/>
                      <a:pt x="4" y="83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5" y="84"/>
                      <a:pt x="6" y="85"/>
                      <a:pt x="7" y="84"/>
                    </a:cubicBezTo>
                    <a:cubicBezTo>
                      <a:pt x="17" y="83"/>
                      <a:pt x="17" y="83"/>
                      <a:pt x="17" y="83"/>
                    </a:cubicBezTo>
                    <a:cubicBezTo>
                      <a:pt x="18" y="85"/>
                      <a:pt x="19" y="87"/>
                      <a:pt x="20" y="89"/>
                    </a:cubicBezTo>
                    <a:cubicBezTo>
                      <a:pt x="14" y="97"/>
                      <a:pt x="14" y="97"/>
                      <a:pt x="14" y="97"/>
                    </a:cubicBezTo>
                    <a:cubicBezTo>
                      <a:pt x="14" y="97"/>
                      <a:pt x="14" y="98"/>
                      <a:pt x="14" y="98"/>
                    </a:cubicBezTo>
                    <a:cubicBezTo>
                      <a:pt x="14" y="99"/>
                      <a:pt x="14" y="99"/>
                      <a:pt x="14" y="100"/>
                    </a:cubicBezTo>
                    <a:cubicBezTo>
                      <a:pt x="15" y="100"/>
                      <a:pt x="16" y="101"/>
                      <a:pt x="17" y="100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8" y="97"/>
                      <a:pt x="29" y="99"/>
                      <a:pt x="31" y="100"/>
                    </a:cubicBezTo>
                    <a:cubicBezTo>
                      <a:pt x="28" y="109"/>
                      <a:pt x="28" y="109"/>
                      <a:pt x="28" y="109"/>
                    </a:cubicBezTo>
                    <a:cubicBezTo>
                      <a:pt x="28" y="110"/>
                      <a:pt x="28" y="110"/>
                      <a:pt x="28" y="110"/>
                    </a:cubicBezTo>
                    <a:cubicBezTo>
                      <a:pt x="28" y="111"/>
                      <a:pt x="28" y="112"/>
                      <a:pt x="29" y="112"/>
                    </a:cubicBezTo>
                    <a:cubicBezTo>
                      <a:pt x="30" y="113"/>
                      <a:pt x="31" y="112"/>
                      <a:pt x="31" y="112"/>
                    </a:cubicBezTo>
                    <a:cubicBezTo>
                      <a:pt x="38" y="104"/>
                      <a:pt x="38" y="104"/>
                      <a:pt x="38" y="104"/>
                    </a:cubicBezTo>
                    <a:cubicBezTo>
                      <a:pt x="40" y="106"/>
                      <a:pt x="43" y="106"/>
                      <a:pt x="45" y="107"/>
                    </a:cubicBezTo>
                    <a:cubicBezTo>
                      <a:pt x="45" y="117"/>
                      <a:pt x="45" y="117"/>
                      <a:pt x="45" y="117"/>
                    </a:cubicBezTo>
                    <a:cubicBezTo>
                      <a:pt x="45" y="117"/>
                      <a:pt x="45" y="117"/>
                      <a:pt x="45" y="118"/>
                    </a:cubicBezTo>
                    <a:cubicBezTo>
                      <a:pt x="45" y="119"/>
                      <a:pt x="45" y="119"/>
                      <a:pt x="46" y="120"/>
                    </a:cubicBezTo>
                    <a:cubicBezTo>
                      <a:pt x="47" y="120"/>
                      <a:pt x="48" y="119"/>
                      <a:pt x="49" y="118"/>
                    </a:cubicBezTo>
                    <a:cubicBezTo>
                      <a:pt x="53" y="109"/>
                      <a:pt x="53" y="109"/>
                      <a:pt x="53" y="109"/>
                    </a:cubicBezTo>
                    <a:cubicBezTo>
                      <a:pt x="55" y="110"/>
                      <a:pt x="58" y="110"/>
                      <a:pt x="60" y="110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120"/>
                      <a:pt x="64" y="121"/>
                      <a:pt x="65" y="121"/>
                    </a:cubicBezTo>
                    <a:cubicBezTo>
                      <a:pt x="65" y="121"/>
                      <a:pt x="65" y="121"/>
                      <a:pt x="65" y="121"/>
                    </a:cubicBezTo>
                    <a:cubicBezTo>
                      <a:pt x="66" y="121"/>
                      <a:pt x="67" y="120"/>
                      <a:pt x="67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8" y="109"/>
                      <a:pt x="68" y="109"/>
                      <a:pt x="68" y="109"/>
                    </a:cubicBezTo>
                    <a:cubicBezTo>
                      <a:pt x="71" y="109"/>
                      <a:pt x="73" y="108"/>
                      <a:pt x="75" y="108"/>
                    </a:cubicBezTo>
                    <a:cubicBezTo>
                      <a:pt x="81" y="116"/>
                      <a:pt x="81" y="116"/>
                      <a:pt x="81" y="116"/>
                    </a:cubicBezTo>
                    <a:cubicBezTo>
                      <a:pt x="82" y="117"/>
                      <a:pt x="83" y="117"/>
                      <a:pt x="84" y="117"/>
                    </a:cubicBezTo>
                    <a:cubicBezTo>
                      <a:pt x="84" y="117"/>
                      <a:pt x="85" y="116"/>
                      <a:pt x="85" y="115"/>
                    </a:cubicBezTo>
                    <a:cubicBezTo>
                      <a:pt x="85" y="115"/>
                      <a:pt x="85" y="115"/>
                      <a:pt x="85" y="11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85" y="103"/>
                      <a:pt x="87" y="102"/>
                      <a:pt x="89" y="101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8"/>
                      <a:pt x="99" y="108"/>
                      <a:pt x="100" y="107"/>
                    </a:cubicBezTo>
                    <a:cubicBezTo>
                      <a:pt x="100" y="107"/>
                      <a:pt x="101" y="106"/>
                      <a:pt x="101" y="106"/>
                    </a:cubicBezTo>
                    <a:cubicBezTo>
                      <a:pt x="101" y="105"/>
                      <a:pt x="100" y="105"/>
                      <a:pt x="100" y="104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7" y="94"/>
                      <a:pt x="99" y="92"/>
                      <a:pt x="100" y="90"/>
                    </a:cubicBezTo>
                    <a:cubicBezTo>
                      <a:pt x="110" y="93"/>
                      <a:pt x="110" y="93"/>
                      <a:pt x="110" y="93"/>
                    </a:cubicBezTo>
                    <a:cubicBezTo>
                      <a:pt x="111" y="94"/>
                      <a:pt x="112" y="94"/>
                      <a:pt x="112" y="93"/>
                    </a:cubicBezTo>
                    <a:cubicBezTo>
                      <a:pt x="113" y="92"/>
                      <a:pt x="113" y="92"/>
                      <a:pt x="113" y="92"/>
                    </a:cubicBezTo>
                    <a:cubicBezTo>
                      <a:pt x="113" y="91"/>
                      <a:pt x="112" y="90"/>
                      <a:pt x="112" y="90"/>
                    </a:cubicBezTo>
                    <a:cubicBezTo>
                      <a:pt x="105" y="83"/>
                      <a:pt x="105" y="83"/>
                      <a:pt x="105" y="83"/>
                    </a:cubicBezTo>
                    <a:cubicBezTo>
                      <a:pt x="106" y="81"/>
                      <a:pt x="107" y="79"/>
                      <a:pt x="107" y="76"/>
                    </a:cubicBezTo>
                    <a:cubicBezTo>
                      <a:pt x="117" y="77"/>
                      <a:pt x="117" y="77"/>
                      <a:pt x="117" y="77"/>
                    </a:cubicBezTo>
                    <a:cubicBezTo>
                      <a:pt x="118" y="77"/>
                      <a:pt x="120" y="76"/>
                      <a:pt x="120" y="75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0" y="74"/>
                      <a:pt x="119" y="73"/>
                      <a:pt x="118" y="73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0" y="66"/>
                      <a:pt x="110" y="64"/>
                      <a:pt x="110" y="61"/>
                    </a:cubicBezTo>
                    <a:lnTo>
                      <a:pt x="120" y="58"/>
                    </a:lnTo>
                    <a:close/>
                    <a:moveTo>
                      <a:pt x="61" y="72"/>
                    </a:moveTo>
                    <a:cubicBezTo>
                      <a:pt x="55" y="72"/>
                      <a:pt x="50" y="67"/>
                      <a:pt x="50" y="61"/>
                    </a:cubicBezTo>
                    <a:cubicBezTo>
                      <a:pt x="50" y="54"/>
                      <a:pt x="55" y="49"/>
                      <a:pt x="61" y="49"/>
                    </a:cubicBezTo>
                    <a:cubicBezTo>
                      <a:pt x="67" y="49"/>
                      <a:pt x="72" y="54"/>
                      <a:pt x="72" y="61"/>
                    </a:cubicBezTo>
                    <a:cubicBezTo>
                      <a:pt x="72" y="67"/>
                      <a:pt x="67" y="72"/>
                      <a:pt x="61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9" name="Oval 21"/>
              <p:cNvSpPr>
                <a:spLocks noChangeArrowheads="1"/>
              </p:cNvSpPr>
              <p:nvPr/>
            </p:nvSpPr>
            <p:spPr bwMode="auto">
              <a:xfrm>
                <a:off x="-1055688" y="2462213"/>
                <a:ext cx="171450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0" name="Oval 22"/>
              <p:cNvSpPr>
                <a:spLocks noChangeArrowheads="1"/>
              </p:cNvSpPr>
              <p:nvPr/>
            </p:nvSpPr>
            <p:spPr bwMode="auto">
              <a:xfrm>
                <a:off x="-1776413" y="2792413"/>
                <a:ext cx="115888" cy="119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1" name="Freeform 23"/>
              <p:cNvSpPr>
                <a:spLocks noEditPoints="1"/>
              </p:cNvSpPr>
              <p:nvPr/>
            </p:nvSpPr>
            <p:spPr bwMode="auto">
              <a:xfrm>
                <a:off x="-2773363" y="2439988"/>
                <a:ext cx="2692401" cy="2659063"/>
              </a:xfrm>
              <a:custGeom>
                <a:avLst/>
                <a:gdLst>
                  <a:gd name="T0" fmla="*/ 605 w 718"/>
                  <a:gd name="T1" fmla="*/ 20 h 709"/>
                  <a:gd name="T2" fmla="*/ 602 w 718"/>
                  <a:gd name="T3" fmla="*/ 58 h 709"/>
                  <a:gd name="T4" fmla="*/ 587 w 718"/>
                  <a:gd name="T5" fmla="*/ 93 h 709"/>
                  <a:gd name="T6" fmla="*/ 563 w 718"/>
                  <a:gd name="T7" fmla="*/ 121 h 709"/>
                  <a:gd name="T8" fmla="*/ 530 w 718"/>
                  <a:gd name="T9" fmla="*/ 141 h 709"/>
                  <a:gd name="T10" fmla="*/ 493 w 718"/>
                  <a:gd name="T11" fmla="*/ 149 h 709"/>
                  <a:gd name="T12" fmla="*/ 456 w 718"/>
                  <a:gd name="T13" fmla="*/ 147 h 709"/>
                  <a:gd name="T14" fmla="*/ 420 w 718"/>
                  <a:gd name="T15" fmla="*/ 134 h 709"/>
                  <a:gd name="T16" fmla="*/ 391 w 718"/>
                  <a:gd name="T17" fmla="*/ 110 h 709"/>
                  <a:gd name="T18" fmla="*/ 371 w 718"/>
                  <a:gd name="T19" fmla="*/ 78 h 709"/>
                  <a:gd name="T20" fmla="*/ 361 w 718"/>
                  <a:gd name="T21" fmla="*/ 42 h 709"/>
                  <a:gd name="T22" fmla="*/ 363 w 718"/>
                  <a:gd name="T23" fmla="*/ 4 h 709"/>
                  <a:gd name="T24" fmla="*/ 68 w 718"/>
                  <a:gd name="T25" fmla="*/ 221 h 709"/>
                  <a:gd name="T26" fmla="*/ 162 w 718"/>
                  <a:gd name="T27" fmla="*/ 514 h 709"/>
                  <a:gd name="T28" fmla="*/ 334 w 718"/>
                  <a:gd name="T29" fmla="*/ 176 h 709"/>
                  <a:gd name="T30" fmla="*/ 311 w 718"/>
                  <a:gd name="T31" fmla="*/ 189 h 709"/>
                  <a:gd name="T32" fmla="*/ 288 w 718"/>
                  <a:gd name="T33" fmla="*/ 197 h 709"/>
                  <a:gd name="T34" fmla="*/ 258 w 718"/>
                  <a:gd name="T35" fmla="*/ 192 h 709"/>
                  <a:gd name="T36" fmla="*/ 234 w 718"/>
                  <a:gd name="T37" fmla="*/ 181 h 709"/>
                  <a:gd name="T38" fmla="*/ 214 w 718"/>
                  <a:gd name="T39" fmla="*/ 164 h 709"/>
                  <a:gd name="T40" fmla="*/ 201 w 718"/>
                  <a:gd name="T41" fmla="*/ 141 h 709"/>
                  <a:gd name="T42" fmla="*/ 195 w 718"/>
                  <a:gd name="T43" fmla="*/ 116 h 709"/>
                  <a:gd name="T44" fmla="*/ 197 w 718"/>
                  <a:gd name="T45" fmla="*/ 89 h 709"/>
                  <a:gd name="T46" fmla="*/ 207 w 718"/>
                  <a:gd name="T47" fmla="*/ 64 h 709"/>
                  <a:gd name="T48" fmla="*/ 225 w 718"/>
                  <a:gd name="T49" fmla="*/ 43 h 709"/>
                  <a:gd name="T50" fmla="*/ 249 w 718"/>
                  <a:gd name="T51" fmla="*/ 29 h 709"/>
                  <a:gd name="T52" fmla="*/ 275 w 718"/>
                  <a:gd name="T53" fmla="*/ 23 h 709"/>
                  <a:gd name="T54" fmla="*/ 305 w 718"/>
                  <a:gd name="T55" fmla="*/ 28 h 709"/>
                  <a:gd name="T56" fmla="*/ 329 w 718"/>
                  <a:gd name="T57" fmla="*/ 38 h 709"/>
                  <a:gd name="T58" fmla="*/ 349 w 718"/>
                  <a:gd name="T59" fmla="*/ 55 h 709"/>
                  <a:gd name="T60" fmla="*/ 362 w 718"/>
                  <a:gd name="T61" fmla="*/ 78 h 709"/>
                  <a:gd name="T62" fmla="*/ 368 w 718"/>
                  <a:gd name="T63" fmla="*/ 104 h 709"/>
                  <a:gd name="T64" fmla="*/ 366 w 718"/>
                  <a:gd name="T65" fmla="*/ 131 h 709"/>
                  <a:gd name="T66" fmla="*/ 356 w 718"/>
                  <a:gd name="T67" fmla="*/ 156 h 709"/>
                  <a:gd name="T68" fmla="*/ 338 w 718"/>
                  <a:gd name="T69" fmla="*/ 176 h 709"/>
                  <a:gd name="T70" fmla="*/ 451 w 718"/>
                  <a:gd name="T71" fmla="*/ 208 h 709"/>
                  <a:gd name="T72" fmla="*/ 444 w 718"/>
                  <a:gd name="T73" fmla="*/ 224 h 709"/>
                  <a:gd name="T74" fmla="*/ 433 w 718"/>
                  <a:gd name="T75" fmla="*/ 237 h 709"/>
                  <a:gd name="T76" fmla="*/ 418 w 718"/>
                  <a:gd name="T77" fmla="*/ 247 h 709"/>
                  <a:gd name="T78" fmla="*/ 401 w 718"/>
                  <a:gd name="T79" fmla="*/ 251 h 709"/>
                  <a:gd name="T80" fmla="*/ 383 w 718"/>
                  <a:gd name="T81" fmla="*/ 250 h 709"/>
                  <a:gd name="T82" fmla="*/ 367 w 718"/>
                  <a:gd name="T83" fmla="*/ 243 h 709"/>
                  <a:gd name="T84" fmla="*/ 353 w 718"/>
                  <a:gd name="T85" fmla="*/ 232 h 709"/>
                  <a:gd name="T86" fmla="*/ 343 w 718"/>
                  <a:gd name="T87" fmla="*/ 217 h 709"/>
                  <a:gd name="T88" fmla="*/ 339 w 718"/>
                  <a:gd name="T89" fmla="*/ 200 h 709"/>
                  <a:gd name="T90" fmla="*/ 340 w 718"/>
                  <a:gd name="T91" fmla="*/ 183 h 709"/>
                  <a:gd name="T92" fmla="*/ 346 w 718"/>
                  <a:gd name="T93" fmla="*/ 166 h 709"/>
                  <a:gd name="T94" fmla="*/ 357 w 718"/>
                  <a:gd name="T95" fmla="*/ 153 h 709"/>
                  <a:gd name="T96" fmla="*/ 372 w 718"/>
                  <a:gd name="T97" fmla="*/ 143 h 709"/>
                  <a:gd name="T98" fmla="*/ 389 w 718"/>
                  <a:gd name="T99" fmla="*/ 138 h 709"/>
                  <a:gd name="T100" fmla="*/ 407 w 718"/>
                  <a:gd name="T101" fmla="*/ 139 h 709"/>
                  <a:gd name="T102" fmla="*/ 423 w 718"/>
                  <a:gd name="T103" fmla="*/ 146 h 709"/>
                  <a:gd name="T104" fmla="*/ 437 w 718"/>
                  <a:gd name="T105" fmla="*/ 157 h 709"/>
                  <a:gd name="T106" fmla="*/ 446 w 718"/>
                  <a:gd name="T107" fmla="*/ 172 h 709"/>
                  <a:gd name="T108" fmla="*/ 451 w 718"/>
                  <a:gd name="T109" fmla="*/ 189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18" h="709">
                    <a:moveTo>
                      <a:pt x="606" y="330"/>
                    </a:moveTo>
                    <a:cubicBezTo>
                      <a:pt x="718" y="140"/>
                      <a:pt x="627" y="0"/>
                      <a:pt x="627" y="0"/>
                    </a:cubicBezTo>
                    <a:cubicBezTo>
                      <a:pt x="578" y="0"/>
                      <a:pt x="578" y="0"/>
                      <a:pt x="578" y="0"/>
                    </a:cubicBezTo>
                    <a:cubicBezTo>
                      <a:pt x="579" y="4"/>
                      <a:pt x="580" y="9"/>
                      <a:pt x="581" y="13"/>
                    </a:cubicBezTo>
                    <a:cubicBezTo>
                      <a:pt x="601" y="16"/>
                      <a:pt x="601" y="16"/>
                      <a:pt x="601" y="16"/>
                    </a:cubicBezTo>
                    <a:cubicBezTo>
                      <a:pt x="603" y="16"/>
                      <a:pt x="605" y="18"/>
                      <a:pt x="605" y="20"/>
                    </a:cubicBezTo>
                    <a:cubicBezTo>
                      <a:pt x="605" y="20"/>
                      <a:pt x="605" y="20"/>
                      <a:pt x="605" y="20"/>
                    </a:cubicBezTo>
                    <a:cubicBezTo>
                      <a:pt x="605" y="23"/>
                      <a:pt x="604" y="24"/>
                      <a:pt x="601" y="24"/>
                    </a:cubicBezTo>
                    <a:cubicBezTo>
                      <a:pt x="582" y="30"/>
                      <a:pt x="582" y="30"/>
                      <a:pt x="582" y="30"/>
                    </a:cubicBezTo>
                    <a:cubicBezTo>
                      <a:pt x="582" y="35"/>
                      <a:pt x="581" y="40"/>
                      <a:pt x="581" y="45"/>
                    </a:cubicBezTo>
                    <a:cubicBezTo>
                      <a:pt x="599" y="54"/>
                      <a:pt x="599" y="54"/>
                      <a:pt x="599" y="54"/>
                    </a:cubicBezTo>
                    <a:cubicBezTo>
                      <a:pt x="601" y="55"/>
                      <a:pt x="602" y="56"/>
                      <a:pt x="602" y="58"/>
                    </a:cubicBezTo>
                    <a:cubicBezTo>
                      <a:pt x="602" y="58"/>
                      <a:pt x="602" y="59"/>
                      <a:pt x="602" y="59"/>
                    </a:cubicBezTo>
                    <a:cubicBezTo>
                      <a:pt x="601" y="61"/>
                      <a:pt x="599" y="62"/>
                      <a:pt x="597" y="62"/>
                    </a:cubicBezTo>
                    <a:cubicBezTo>
                      <a:pt x="577" y="62"/>
                      <a:pt x="577" y="62"/>
                      <a:pt x="577" y="62"/>
                    </a:cubicBezTo>
                    <a:cubicBezTo>
                      <a:pt x="575" y="66"/>
                      <a:pt x="573" y="71"/>
                      <a:pt x="571" y="75"/>
                    </a:cubicBezTo>
                    <a:cubicBezTo>
                      <a:pt x="585" y="89"/>
                      <a:pt x="585" y="89"/>
                      <a:pt x="585" y="89"/>
                    </a:cubicBezTo>
                    <a:cubicBezTo>
                      <a:pt x="587" y="90"/>
                      <a:pt x="587" y="91"/>
                      <a:pt x="587" y="93"/>
                    </a:cubicBezTo>
                    <a:cubicBezTo>
                      <a:pt x="587" y="94"/>
                      <a:pt x="587" y="94"/>
                      <a:pt x="587" y="95"/>
                    </a:cubicBezTo>
                    <a:cubicBezTo>
                      <a:pt x="585" y="97"/>
                      <a:pt x="583" y="97"/>
                      <a:pt x="581" y="96"/>
                    </a:cubicBezTo>
                    <a:cubicBezTo>
                      <a:pt x="562" y="90"/>
                      <a:pt x="562" y="90"/>
                      <a:pt x="562" y="90"/>
                    </a:cubicBezTo>
                    <a:cubicBezTo>
                      <a:pt x="559" y="94"/>
                      <a:pt x="556" y="97"/>
                      <a:pt x="552" y="101"/>
                    </a:cubicBezTo>
                    <a:cubicBezTo>
                      <a:pt x="562" y="119"/>
                      <a:pt x="562" y="119"/>
                      <a:pt x="562" y="119"/>
                    </a:cubicBezTo>
                    <a:cubicBezTo>
                      <a:pt x="562" y="120"/>
                      <a:pt x="563" y="120"/>
                      <a:pt x="563" y="121"/>
                    </a:cubicBezTo>
                    <a:cubicBezTo>
                      <a:pt x="563" y="122"/>
                      <a:pt x="562" y="124"/>
                      <a:pt x="561" y="124"/>
                    </a:cubicBezTo>
                    <a:cubicBezTo>
                      <a:pt x="559" y="126"/>
                      <a:pt x="557" y="126"/>
                      <a:pt x="555" y="124"/>
                    </a:cubicBezTo>
                    <a:cubicBezTo>
                      <a:pt x="539" y="112"/>
                      <a:pt x="539" y="112"/>
                      <a:pt x="539" y="112"/>
                    </a:cubicBezTo>
                    <a:cubicBezTo>
                      <a:pt x="535" y="114"/>
                      <a:pt x="531" y="117"/>
                      <a:pt x="527" y="119"/>
                    </a:cubicBezTo>
                    <a:cubicBezTo>
                      <a:pt x="530" y="139"/>
                      <a:pt x="530" y="139"/>
                      <a:pt x="530" y="139"/>
                    </a:cubicBezTo>
                    <a:cubicBezTo>
                      <a:pt x="530" y="140"/>
                      <a:pt x="530" y="140"/>
                      <a:pt x="530" y="141"/>
                    </a:cubicBezTo>
                    <a:cubicBezTo>
                      <a:pt x="530" y="142"/>
                      <a:pt x="529" y="144"/>
                      <a:pt x="528" y="145"/>
                    </a:cubicBezTo>
                    <a:cubicBezTo>
                      <a:pt x="526" y="145"/>
                      <a:pt x="523" y="144"/>
                      <a:pt x="522" y="142"/>
                    </a:cubicBezTo>
                    <a:cubicBezTo>
                      <a:pt x="511" y="126"/>
                      <a:pt x="511" y="126"/>
                      <a:pt x="511" y="126"/>
                    </a:cubicBezTo>
                    <a:cubicBezTo>
                      <a:pt x="506" y="127"/>
                      <a:pt x="501" y="128"/>
                      <a:pt x="497" y="12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49"/>
                      <a:pt x="493" y="149"/>
                      <a:pt x="493" y="149"/>
                    </a:cubicBezTo>
                    <a:cubicBezTo>
                      <a:pt x="493" y="151"/>
                      <a:pt x="492" y="153"/>
                      <a:pt x="490" y="153"/>
                    </a:cubicBezTo>
                    <a:cubicBezTo>
                      <a:pt x="490" y="153"/>
                      <a:pt x="490" y="153"/>
                      <a:pt x="489" y="153"/>
                    </a:cubicBezTo>
                    <a:cubicBezTo>
                      <a:pt x="487" y="153"/>
                      <a:pt x="486" y="152"/>
                      <a:pt x="485" y="150"/>
                    </a:cubicBezTo>
                    <a:cubicBezTo>
                      <a:pt x="479" y="130"/>
                      <a:pt x="479" y="130"/>
                      <a:pt x="479" y="130"/>
                    </a:cubicBezTo>
                    <a:cubicBezTo>
                      <a:pt x="475" y="130"/>
                      <a:pt x="470" y="130"/>
                      <a:pt x="465" y="129"/>
                    </a:cubicBezTo>
                    <a:cubicBezTo>
                      <a:pt x="456" y="147"/>
                      <a:pt x="456" y="147"/>
                      <a:pt x="456" y="147"/>
                    </a:cubicBezTo>
                    <a:cubicBezTo>
                      <a:pt x="455" y="149"/>
                      <a:pt x="453" y="151"/>
                      <a:pt x="451" y="150"/>
                    </a:cubicBezTo>
                    <a:cubicBezTo>
                      <a:pt x="449" y="150"/>
                      <a:pt x="448" y="148"/>
                      <a:pt x="448" y="146"/>
                    </a:cubicBezTo>
                    <a:cubicBezTo>
                      <a:pt x="448" y="146"/>
                      <a:pt x="448" y="146"/>
                      <a:pt x="448" y="145"/>
                    </a:cubicBezTo>
                    <a:cubicBezTo>
                      <a:pt x="448" y="125"/>
                      <a:pt x="448" y="125"/>
                      <a:pt x="448" y="125"/>
                    </a:cubicBezTo>
                    <a:cubicBezTo>
                      <a:pt x="444" y="123"/>
                      <a:pt x="439" y="121"/>
                      <a:pt x="435" y="119"/>
                    </a:cubicBezTo>
                    <a:cubicBezTo>
                      <a:pt x="420" y="134"/>
                      <a:pt x="420" y="134"/>
                      <a:pt x="420" y="134"/>
                    </a:cubicBezTo>
                    <a:cubicBezTo>
                      <a:pt x="419" y="135"/>
                      <a:pt x="417" y="136"/>
                      <a:pt x="415" y="135"/>
                    </a:cubicBezTo>
                    <a:cubicBezTo>
                      <a:pt x="414" y="134"/>
                      <a:pt x="413" y="133"/>
                      <a:pt x="413" y="131"/>
                    </a:cubicBezTo>
                    <a:cubicBezTo>
                      <a:pt x="413" y="131"/>
                      <a:pt x="413" y="130"/>
                      <a:pt x="414" y="129"/>
                    </a:cubicBezTo>
                    <a:cubicBezTo>
                      <a:pt x="420" y="110"/>
                      <a:pt x="420" y="110"/>
                      <a:pt x="420" y="110"/>
                    </a:cubicBezTo>
                    <a:cubicBezTo>
                      <a:pt x="416" y="107"/>
                      <a:pt x="413" y="104"/>
                      <a:pt x="409" y="101"/>
                    </a:cubicBezTo>
                    <a:cubicBezTo>
                      <a:pt x="391" y="110"/>
                      <a:pt x="391" y="110"/>
                      <a:pt x="391" y="110"/>
                    </a:cubicBezTo>
                    <a:cubicBezTo>
                      <a:pt x="389" y="111"/>
                      <a:pt x="387" y="111"/>
                      <a:pt x="386" y="109"/>
                    </a:cubicBezTo>
                    <a:cubicBezTo>
                      <a:pt x="385" y="109"/>
                      <a:pt x="385" y="108"/>
                      <a:pt x="385" y="107"/>
                    </a:cubicBezTo>
                    <a:cubicBezTo>
                      <a:pt x="385" y="106"/>
                      <a:pt x="385" y="104"/>
                      <a:pt x="386" y="104"/>
                    </a:cubicBezTo>
                    <a:cubicBezTo>
                      <a:pt x="398" y="87"/>
                      <a:pt x="398" y="87"/>
                      <a:pt x="398" y="87"/>
                    </a:cubicBezTo>
                    <a:cubicBezTo>
                      <a:pt x="395" y="83"/>
                      <a:pt x="393" y="79"/>
                      <a:pt x="391" y="75"/>
                    </a:cubicBezTo>
                    <a:cubicBezTo>
                      <a:pt x="371" y="78"/>
                      <a:pt x="371" y="78"/>
                      <a:pt x="371" y="78"/>
                    </a:cubicBezTo>
                    <a:cubicBezTo>
                      <a:pt x="369" y="79"/>
                      <a:pt x="366" y="78"/>
                      <a:pt x="365" y="76"/>
                    </a:cubicBezTo>
                    <a:cubicBezTo>
                      <a:pt x="365" y="75"/>
                      <a:pt x="365" y="75"/>
                      <a:pt x="365" y="74"/>
                    </a:cubicBezTo>
                    <a:cubicBezTo>
                      <a:pt x="365" y="73"/>
                      <a:pt x="366" y="71"/>
                      <a:pt x="368" y="71"/>
                    </a:cubicBezTo>
                    <a:cubicBezTo>
                      <a:pt x="384" y="59"/>
                      <a:pt x="384" y="59"/>
                      <a:pt x="384" y="59"/>
                    </a:cubicBezTo>
                    <a:cubicBezTo>
                      <a:pt x="383" y="54"/>
                      <a:pt x="382" y="50"/>
                      <a:pt x="381" y="45"/>
                    </a:cubicBezTo>
                    <a:cubicBezTo>
                      <a:pt x="361" y="42"/>
                      <a:pt x="361" y="42"/>
                      <a:pt x="361" y="42"/>
                    </a:cubicBezTo>
                    <a:cubicBezTo>
                      <a:pt x="359" y="42"/>
                      <a:pt x="357" y="40"/>
                      <a:pt x="357" y="38"/>
                    </a:cubicBezTo>
                    <a:cubicBezTo>
                      <a:pt x="357" y="38"/>
                      <a:pt x="357" y="38"/>
                      <a:pt x="357" y="38"/>
                    </a:cubicBezTo>
                    <a:cubicBezTo>
                      <a:pt x="357" y="36"/>
                      <a:pt x="358" y="34"/>
                      <a:pt x="360" y="34"/>
                    </a:cubicBezTo>
                    <a:cubicBezTo>
                      <a:pt x="380" y="28"/>
                      <a:pt x="380" y="28"/>
                      <a:pt x="380" y="28"/>
                    </a:cubicBezTo>
                    <a:cubicBezTo>
                      <a:pt x="380" y="23"/>
                      <a:pt x="380" y="18"/>
                      <a:pt x="381" y="13"/>
                    </a:cubicBezTo>
                    <a:cubicBezTo>
                      <a:pt x="363" y="4"/>
                      <a:pt x="363" y="4"/>
                      <a:pt x="363" y="4"/>
                    </a:cubicBezTo>
                    <a:cubicBezTo>
                      <a:pt x="361" y="4"/>
                      <a:pt x="360" y="2"/>
                      <a:pt x="360" y="0"/>
                    </a:cubicBezTo>
                    <a:cubicBezTo>
                      <a:pt x="360" y="0"/>
                      <a:pt x="360" y="0"/>
                      <a:pt x="36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103" y="41"/>
                      <a:pt x="83" y="85"/>
                      <a:pt x="83" y="85"/>
                    </a:cubicBezTo>
                    <a:cubicBezTo>
                      <a:pt x="71" y="115"/>
                      <a:pt x="79" y="137"/>
                      <a:pt x="79" y="137"/>
                    </a:cubicBezTo>
                    <a:cubicBezTo>
                      <a:pt x="103" y="178"/>
                      <a:pt x="84" y="200"/>
                      <a:pt x="68" y="221"/>
                    </a:cubicBezTo>
                    <a:cubicBezTo>
                      <a:pt x="53" y="242"/>
                      <a:pt x="0" y="315"/>
                      <a:pt x="51" y="317"/>
                    </a:cubicBezTo>
                    <a:cubicBezTo>
                      <a:pt x="99" y="318"/>
                      <a:pt x="84" y="334"/>
                      <a:pt x="84" y="334"/>
                    </a:cubicBezTo>
                    <a:cubicBezTo>
                      <a:pt x="63" y="380"/>
                      <a:pt x="96" y="381"/>
                      <a:pt x="96" y="381"/>
                    </a:cubicBezTo>
                    <a:cubicBezTo>
                      <a:pt x="81" y="408"/>
                      <a:pt x="103" y="409"/>
                      <a:pt x="103" y="409"/>
                    </a:cubicBezTo>
                    <a:cubicBezTo>
                      <a:pt x="135" y="409"/>
                      <a:pt x="118" y="438"/>
                      <a:pt x="118" y="438"/>
                    </a:cubicBezTo>
                    <a:cubicBezTo>
                      <a:pt x="79" y="481"/>
                      <a:pt x="113" y="524"/>
                      <a:pt x="162" y="514"/>
                    </a:cubicBezTo>
                    <a:cubicBezTo>
                      <a:pt x="259" y="494"/>
                      <a:pt x="309" y="527"/>
                      <a:pt x="286" y="597"/>
                    </a:cubicBezTo>
                    <a:cubicBezTo>
                      <a:pt x="263" y="666"/>
                      <a:pt x="232" y="709"/>
                      <a:pt x="232" y="709"/>
                    </a:cubicBezTo>
                    <a:cubicBezTo>
                      <a:pt x="659" y="709"/>
                      <a:pt x="659" y="709"/>
                      <a:pt x="659" y="709"/>
                    </a:cubicBezTo>
                    <a:cubicBezTo>
                      <a:pt x="568" y="521"/>
                      <a:pt x="568" y="521"/>
                      <a:pt x="568" y="521"/>
                    </a:cubicBezTo>
                    <a:cubicBezTo>
                      <a:pt x="540" y="458"/>
                      <a:pt x="606" y="330"/>
                      <a:pt x="606" y="330"/>
                    </a:cubicBezTo>
                    <a:close/>
                    <a:moveTo>
                      <a:pt x="334" y="176"/>
                    </a:moveTo>
                    <a:cubicBezTo>
                      <a:pt x="322" y="168"/>
                      <a:pt x="322" y="168"/>
                      <a:pt x="322" y="168"/>
                    </a:cubicBezTo>
                    <a:cubicBezTo>
                      <a:pt x="320" y="169"/>
                      <a:pt x="317" y="171"/>
                      <a:pt x="314" y="173"/>
                    </a:cubicBezTo>
                    <a:cubicBezTo>
                      <a:pt x="316" y="187"/>
                      <a:pt x="316" y="187"/>
                      <a:pt x="316" y="187"/>
                    </a:cubicBezTo>
                    <a:cubicBezTo>
                      <a:pt x="316" y="187"/>
                      <a:pt x="316" y="188"/>
                      <a:pt x="316" y="188"/>
                    </a:cubicBezTo>
                    <a:cubicBezTo>
                      <a:pt x="316" y="189"/>
                      <a:pt x="315" y="190"/>
                      <a:pt x="314" y="191"/>
                    </a:cubicBezTo>
                    <a:cubicBezTo>
                      <a:pt x="313" y="191"/>
                      <a:pt x="311" y="190"/>
                      <a:pt x="311" y="189"/>
                    </a:cubicBezTo>
                    <a:cubicBezTo>
                      <a:pt x="302" y="177"/>
                      <a:pt x="302" y="177"/>
                      <a:pt x="302" y="177"/>
                    </a:cubicBezTo>
                    <a:cubicBezTo>
                      <a:pt x="299" y="178"/>
                      <a:pt x="296" y="179"/>
                      <a:pt x="293" y="180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4"/>
                      <a:pt x="290" y="194"/>
                      <a:pt x="290" y="194"/>
                    </a:cubicBezTo>
                    <a:cubicBezTo>
                      <a:pt x="290" y="195"/>
                      <a:pt x="289" y="197"/>
                      <a:pt x="288" y="197"/>
                    </a:cubicBezTo>
                    <a:cubicBezTo>
                      <a:pt x="288" y="197"/>
                      <a:pt x="288" y="197"/>
                      <a:pt x="288" y="197"/>
                    </a:cubicBezTo>
                    <a:cubicBezTo>
                      <a:pt x="286" y="197"/>
                      <a:pt x="285" y="196"/>
                      <a:pt x="285" y="194"/>
                    </a:cubicBezTo>
                    <a:cubicBezTo>
                      <a:pt x="281" y="180"/>
                      <a:pt x="281" y="180"/>
                      <a:pt x="281" y="180"/>
                    </a:cubicBezTo>
                    <a:cubicBezTo>
                      <a:pt x="277" y="180"/>
                      <a:pt x="274" y="180"/>
                      <a:pt x="270" y="180"/>
                    </a:cubicBezTo>
                    <a:cubicBezTo>
                      <a:pt x="264" y="192"/>
                      <a:pt x="264" y="192"/>
                      <a:pt x="264" y="192"/>
                    </a:cubicBezTo>
                    <a:cubicBezTo>
                      <a:pt x="264" y="194"/>
                      <a:pt x="262" y="195"/>
                      <a:pt x="261" y="194"/>
                    </a:cubicBezTo>
                    <a:cubicBezTo>
                      <a:pt x="259" y="194"/>
                      <a:pt x="258" y="193"/>
                      <a:pt x="258" y="192"/>
                    </a:cubicBezTo>
                    <a:cubicBezTo>
                      <a:pt x="258" y="191"/>
                      <a:pt x="258" y="191"/>
                      <a:pt x="259" y="191"/>
                    </a:cubicBezTo>
                    <a:cubicBezTo>
                      <a:pt x="259" y="177"/>
                      <a:pt x="259" y="177"/>
                      <a:pt x="259" y="177"/>
                    </a:cubicBezTo>
                    <a:cubicBezTo>
                      <a:pt x="255" y="176"/>
                      <a:pt x="252" y="174"/>
                      <a:pt x="249" y="173"/>
                    </a:cubicBezTo>
                    <a:cubicBezTo>
                      <a:pt x="239" y="183"/>
                      <a:pt x="239" y="183"/>
                      <a:pt x="239" y="183"/>
                    </a:cubicBezTo>
                    <a:cubicBezTo>
                      <a:pt x="238" y="184"/>
                      <a:pt x="237" y="185"/>
                      <a:pt x="235" y="184"/>
                    </a:cubicBezTo>
                    <a:cubicBezTo>
                      <a:pt x="235" y="183"/>
                      <a:pt x="234" y="182"/>
                      <a:pt x="234" y="181"/>
                    </a:cubicBezTo>
                    <a:cubicBezTo>
                      <a:pt x="234" y="181"/>
                      <a:pt x="234" y="180"/>
                      <a:pt x="235" y="180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6" y="164"/>
                      <a:pt x="234" y="162"/>
                      <a:pt x="231" y="160"/>
                    </a:cubicBezTo>
                    <a:cubicBezTo>
                      <a:pt x="219" y="166"/>
                      <a:pt x="219" y="166"/>
                      <a:pt x="219" y="166"/>
                    </a:cubicBezTo>
                    <a:cubicBezTo>
                      <a:pt x="218" y="167"/>
                      <a:pt x="216" y="167"/>
                      <a:pt x="215" y="166"/>
                    </a:cubicBezTo>
                    <a:cubicBezTo>
                      <a:pt x="214" y="165"/>
                      <a:pt x="214" y="165"/>
                      <a:pt x="214" y="164"/>
                    </a:cubicBezTo>
                    <a:cubicBezTo>
                      <a:pt x="214" y="163"/>
                      <a:pt x="214" y="163"/>
                      <a:pt x="215" y="162"/>
                    </a:cubicBezTo>
                    <a:cubicBezTo>
                      <a:pt x="224" y="151"/>
                      <a:pt x="224" y="151"/>
                      <a:pt x="224" y="151"/>
                    </a:cubicBezTo>
                    <a:cubicBezTo>
                      <a:pt x="222" y="148"/>
                      <a:pt x="220" y="145"/>
                      <a:pt x="218" y="142"/>
                    </a:cubicBezTo>
                    <a:cubicBezTo>
                      <a:pt x="204" y="144"/>
                      <a:pt x="204" y="144"/>
                      <a:pt x="204" y="144"/>
                    </a:cubicBezTo>
                    <a:cubicBezTo>
                      <a:pt x="203" y="145"/>
                      <a:pt x="201" y="144"/>
                      <a:pt x="201" y="143"/>
                    </a:cubicBezTo>
                    <a:cubicBezTo>
                      <a:pt x="201" y="142"/>
                      <a:pt x="201" y="142"/>
                      <a:pt x="201" y="141"/>
                    </a:cubicBezTo>
                    <a:cubicBezTo>
                      <a:pt x="201" y="140"/>
                      <a:pt x="201" y="139"/>
                      <a:pt x="202" y="139"/>
                    </a:cubicBezTo>
                    <a:cubicBezTo>
                      <a:pt x="214" y="131"/>
                      <a:pt x="214" y="131"/>
                      <a:pt x="214" y="131"/>
                    </a:cubicBezTo>
                    <a:cubicBezTo>
                      <a:pt x="213" y="127"/>
                      <a:pt x="212" y="124"/>
                      <a:pt x="212" y="121"/>
                    </a:cubicBezTo>
                    <a:cubicBezTo>
                      <a:pt x="198" y="119"/>
                      <a:pt x="198" y="119"/>
                      <a:pt x="198" y="119"/>
                    </a:cubicBezTo>
                    <a:cubicBezTo>
                      <a:pt x="196" y="119"/>
                      <a:pt x="195" y="118"/>
                      <a:pt x="195" y="116"/>
                    </a:cubicBezTo>
                    <a:cubicBezTo>
                      <a:pt x="195" y="116"/>
                      <a:pt x="195" y="116"/>
                      <a:pt x="195" y="116"/>
                    </a:cubicBezTo>
                    <a:cubicBezTo>
                      <a:pt x="195" y="114"/>
                      <a:pt x="196" y="113"/>
                      <a:pt x="197" y="113"/>
                    </a:cubicBezTo>
                    <a:cubicBezTo>
                      <a:pt x="211" y="109"/>
                      <a:pt x="211" y="109"/>
                      <a:pt x="211" y="109"/>
                    </a:cubicBezTo>
                    <a:cubicBezTo>
                      <a:pt x="211" y="105"/>
                      <a:pt x="211" y="102"/>
                      <a:pt x="212" y="99"/>
                    </a:cubicBezTo>
                    <a:cubicBezTo>
                      <a:pt x="199" y="92"/>
                      <a:pt x="199" y="92"/>
                      <a:pt x="199" y="92"/>
                    </a:cubicBezTo>
                    <a:cubicBezTo>
                      <a:pt x="198" y="92"/>
                      <a:pt x="197" y="91"/>
                      <a:pt x="197" y="89"/>
                    </a:cubicBezTo>
                    <a:cubicBezTo>
                      <a:pt x="197" y="89"/>
                      <a:pt x="197" y="89"/>
                      <a:pt x="197" y="89"/>
                    </a:cubicBezTo>
                    <a:cubicBezTo>
                      <a:pt x="197" y="87"/>
                      <a:pt x="199" y="86"/>
                      <a:pt x="200" y="87"/>
                    </a:cubicBezTo>
                    <a:cubicBezTo>
                      <a:pt x="215" y="87"/>
                      <a:pt x="215" y="87"/>
                      <a:pt x="215" y="87"/>
                    </a:cubicBezTo>
                    <a:cubicBezTo>
                      <a:pt x="216" y="84"/>
                      <a:pt x="217" y="81"/>
                      <a:pt x="218" y="78"/>
                    </a:cubicBezTo>
                    <a:cubicBezTo>
                      <a:pt x="208" y="68"/>
                      <a:pt x="208" y="68"/>
                      <a:pt x="208" y="68"/>
                    </a:cubicBezTo>
                    <a:cubicBezTo>
                      <a:pt x="208" y="67"/>
                      <a:pt x="207" y="66"/>
                      <a:pt x="207" y="65"/>
                    </a:cubicBezTo>
                    <a:cubicBezTo>
                      <a:pt x="207" y="65"/>
                      <a:pt x="207" y="64"/>
                      <a:pt x="207" y="64"/>
                    </a:cubicBezTo>
                    <a:cubicBezTo>
                      <a:pt x="208" y="62"/>
                      <a:pt x="210" y="62"/>
                      <a:pt x="211" y="63"/>
                    </a:cubicBezTo>
                    <a:cubicBezTo>
                      <a:pt x="225" y="67"/>
                      <a:pt x="225" y="67"/>
                      <a:pt x="225" y="67"/>
                    </a:cubicBezTo>
                    <a:cubicBezTo>
                      <a:pt x="227" y="65"/>
                      <a:pt x="229" y="62"/>
                      <a:pt x="232" y="60"/>
                    </a:cubicBezTo>
                    <a:cubicBezTo>
                      <a:pt x="225" y="47"/>
                      <a:pt x="225" y="47"/>
                      <a:pt x="225" y="47"/>
                    </a:cubicBezTo>
                    <a:cubicBezTo>
                      <a:pt x="225" y="46"/>
                      <a:pt x="224" y="46"/>
                      <a:pt x="224" y="45"/>
                    </a:cubicBezTo>
                    <a:cubicBezTo>
                      <a:pt x="224" y="44"/>
                      <a:pt x="225" y="44"/>
                      <a:pt x="225" y="43"/>
                    </a:cubicBezTo>
                    <a:cubicBezTo>
                      <a:pt x="227" y="42"/>
                      <a:pt x="228" y="42"/>
                      <a:pt x="229" y="43"/>
                    </a:cubicBezTo>
                    <a:cubicBezTo>
                      <a:pt x="241" y="52"/>
                      <a:pt x="241" y="52"/>
                      <a:pt x="241" y="52"/>
                    </a:cubicBezTo>
                    <a:cubicBezTo>
                      <a:pt x="243" y="50"/>
                      <a:pt x="246" y="48"/>
                      <a:pt x="249" y="47"/>
                    </a:cubicBezTo>
                    <a:cubicBezTo>
                      <a:pt x="247" y="33"/>
                      <a:pt x="247" y="33"/>
                      <a:pt x="247" y="33"/>
                    </a:cubicBezTo>
                    <a:cubicBezTo>
                      <a:pt x="247" y="32"/>
                      <a:pt x="247" y="32"/>
                      <a:pt x="247" y="32"/>
                    </a:cubicBezTo>
                    <a:cubicBezTo>
                      <a:pt x="247" y="30"/>
                      <a:pt x="248" y="29"/>
                      <a:pt x="249" y="29"/>
                    </a:cubicBezTo>
                    <a:cubicBezTo>
                      <a:pt x="250" y="28"/>
                      <a:pt x="252" y="29"/>
                      <a:pt x="252" y="31"/>
                    </a:cubicBezTo>
                    <a:cubicBezTo>
                      <a:pt x="261" y="42"/>
                      <a:pt x="261" y="42"/>
                      <a:pt x="261" y="42"/>
                    </a:cubicBezTo>
                    <a:cubicBezTo>
                      <a:pt x="264" y="41"/>
                      <a:pt x="267" y="40"/>
                      <a:pt x="270" y="40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6"/>
                      <a:pt x="273" y="26"/>
                      <a:pt x="273" y="26"/>
                    </a:cubicBezTo>
                    <a:cubicBezTo>
                      <a:pt x="273" y="24"/>
                      <a:pt x="274" y="23"/>
                      <a:pt x="275" y="23"/>
                    </a:cubicBezTo>
                    <a:cubicBezTo>
                      <a:pt x="277" y="23"/>
                      <a:pt x="278" y="24"/>
                      <a:pt x="278" y="25"/>
                    </a:cubicBezTo>
                    <a:cubicBezTo>
                      <a:pt x="282" y="39"/>
                      <a:pt x="282" y="39"/>
                      <a:pt x="282" y="39"/>
                    </a:cubicBezTo>
                    <a:cubicBezTo>
                      <a:pt x="286" y="39"/>
                      <a:pt x="289" y="39"/>
                      <a:pt x="293" y="40"/>
                    </a:cubicBezTo>
                    <a:cubicBezTo>
                      <a:pt x="299" y="27"/>
                      <a:pt x="299" y="27"/>
                      <a:pt x="299" y="27"/>
                    </a:cubicBezTo>
                    <a:cubicBezTo>
                      <a:pt x="299" y="26"/>
                      <a:pt x="301" y="25"/>
                      <a:pt x="302" y="25"/>
                    </a:cubicBezTo>
                    <a:cubicBezTo>
                      <a:pt x="304" y="25"/>
                      <a:pt x="305" y="27"/>
                      <a:pt x="305" y="28"/>
                    </a:cubicBezTo>
                    <a:cubicBezTo>
                      <a:pt x="305" y="28"/>
                      <a:pt x="305" y="28"/>
                      <a:pt x="304" y="29"/>
                    </a:cubicBezTo>
                    <a:cubicBezTo>
                      <a:pt x="304" y="43"/>
                      <a:pt x="304" y="43"/>
                      <a:pt x="304" y="43"/>
                    </a:cubicBezTo>
                    <a:cubicBezTo>
                      <a:pt x="308" y="44"/>
                      <a:pt x="311" y="45"/>
                      <a:pt x="314" y="47"/>
                    </a:cubicBezTo>
                    <a:cubicBezTo>
                      <a:pt x="324" y="37"/>
                      <a:pt x="324" y="37"/>
                      <a:pt x="324" y="37"/>
                    </a:cubicBezTo>
                    <a:cubicBezTo>
                      <a:pt x="325" y="35"/>
                      <a:pt x="326" y="35"/>
                      <a:pt x="328" y="36"/>
                    </a:cubicBezTo>
                    <a:cubicBezTo>
                      <a:pt x="328" y="36"/>
                      <a:pt x="329" y="37"/>
                      <a:pt x="329" y="38"/>
                    </a:cubicBezTo>
                    <a:cubicBezTo>
                      <a:pt x="329" y="39"/>
                      <a:pt x="329" y="39"/>
                      <a:pt x="328" y="40"/>
                    </a:cubicBezTo>
                    <a:cubicBezTo>
                      <a:pt x="324" y="53"/>
                      <a:pt x="324" y="53"/>
                      <a:pt x="324" y="53"/>
                    </a:cubicBezTo>
                    <a:cubicBezTo>
                      <a:pt x="327" y="55"/>
                      <a:pt x="329" y="57"/>
                      <a:pt x="332" y="60"/>
                    </a:cubicBezTo>
                    <a:cubicBezTo>
                      <a:pt x="344" y="53"/>
                      <a:pt x="344" y="53"/>
                      <a:pt x="344" y="53"/>
                    </a:cubicBezTo>
                    <a:cubicBezTo>
                      <a:pt x="345" y="52"/>
                      <a:pt x="347" y="52"/>
                      <a:pt x="348" y="54"/>
                    </a:cubicBezTo>
                    <a:cubicBezTo>
                      <a:pt x="349" y="54"/>
                      <a:pt x="349" y="55"/>
                      <a:pt x="349" y="55"/>
                    </a:cubicBezTo>
                    <a:cubicBezTo>
                      <a:pt x="349" y="56"/>
                      <a:pt x="349" y="57"/>
                      <a:pt x="348" y="58"/>
                    </a:cubicBezTo>
                    <a:cubicBezTo>
                      <a:pt x="339" y="69"/>
                      <a:pt x="339" y="69"/>
                      <a:pt x="339" y="69"/>
                    </a:cubicBezTo>
                    <a:cubicBezTo>
                      <a:pt x="341" y="72"/>
                      <a:pt x="343" y="75"/>
                      <a:pt x="345" y="78"/>
                    </a:cubicBezTo>
                    <a:cubicBezTo>
                      <a:pt x="359" y="75"/>
                      <a:pt x="359" y="75"/>
                      <a:pt x="359" y="75"/>
                    </a:cubicBezTo>
                    <a:cubicBezTo>
                      <a:pt x="360" y="75"/>
                      <a:pt x="362" y="76"/>
                      <a:pt x="362" y="77"/>
                    </a:cubicBezTo>
                    <a:cubicBezTo>
                      <a:pt x="362" y="77"/>
                      <a:pt x="362" y="78"/>
                      <a:pt x="362" y="78"/>
                    </a:cubicBezTo>
                    <a:cubicBezTo>
                      <a:pt x="362" y="79"/>
                      <a:pt x="362" y="80"/>
                      <a:pt x="361" y="81"/>
                    </a:cubicBezTo>
                    <a:cubicBezTo>
                      <a:pt x="349" y="89"/>
                      <a:pt x="349" y="89"/>
                      <a:pt x="349" y="89"/>
                    </a:cubicBezTo>
                    <a:cubicBezTo>
                      <a:pt x="350" y="92"/>
                      <a:pt x="351" y="95"/>
                      <a:pt x="351" y="99"/>
                    </a:cubicBezTo>
                    <a:cubicBezTo>
                      <a:pt x="365" y="101"/>
                      <a:pt x="365" y="101"/>
                      <a:pt x="365" y="101"/>
                    </a:cubicBezTo>
                    <a:cubicBezTo>
                      <a:pt x="367" y="101"/>
                      <a:pt x="368" y="102"/>
                      <a:pt x="368" y="104"/>
                    </a:cubicBezTo>
                    <a:cubicBezTo>
                      <a:pt x="368" y="104"/>
                      <a:pt x="368" y="104"/>
                      <a:pt x="368" y="104"/>
                    </a:cubicBezTo>
                    <a:cubicBezTo>
                      <a:pt x="368" y="105"/>
                      <a:pt x="367" y="106"/>
                      <a:pt x="366" y="107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52" y="114"/>
                      <a:pt x="352" y="118"/>
                      <a:pt x="351" y="121"/>
                    </a:cubicBezTo>
                    <a:cubicBezTo>
                      <a:pt x="364" y="127"/>
                      <a:pt x="364" y="127"/>
                      <a:pt x="364" y="127"/>
                    </a:cubicBezTo>
                    <a:cubicBezTo>
                      <a:pt x="365" y="128"/>
                      <a:pt x="366" y="129"/>
                      <a:pt x="366" y="130"/>
                    </a:cubicBezTo>
                    <a:cubicBezTo>
                      <a:pt x="366" y="130"/>
                      <a:pt x="366" y="130"/>
                      <a:pt x="366" y="131"/>
                    </a:cubicBezTo>
                    <a:cubicBezTo>
                      <a:pt x="366" y="132"/>
                      <a:pt x="364" y="133"/>
                      <a:pt x="363" y="133"/>
                    </a:cubicBezTo>
                    <a:cubicBezTo>
                      <a:pt x="348" y="133"/>
                      <a:pt x="348" y="133"/>
                      <a:pt x="348" y="133"/>
                    </a:cubicBezTo>
                    <a:cubicBezTo>
                      <a:pt x="347" y="136"/>
                      <a:pt x="346" y="139"/>
                      <a:pt x="345" y="142"/>
                    </a:cubicBezTo>
                    <a:cubicBezTo>
                      <a:pt x="355" y="152"/>
                      <a:pt x="355" y="152"/>
                      <a:pt x="355" y="152"/>
                    </a:cubicBezTo>
                    <a:cubicBezTo>
                      <a:pt x="355" y="153"/>
                      <a:pt x="356" y="153"/>
                      <a:pt x="356" y="154"/>
                    </a:cubicBezTo>
                    <a:cubicBezTo>
                      <a:pt x="356" y="155"/>
                      <a:pt x="356" y="155"/>
                      <a:pt x="356" y="156"/>
                    </a:cubicBezTo>
                    <a:cubicBezTo>
                      <a:pt x="355" y="157"/>
                      <a:pt x="353" y="158"/>
                      <a:pt x="352" y="157"/>
                    </a:cubicBezTo>
                    <a:cubicBezTo>
                      <a:pt x="338" y="152"/>
                      <a:pt x="338" y="152"/>
                      <a:pt x="338" y="152"/>
                    </a:cubicBezTo>
                    <a:cubicBezTo>
                      <a:pt x="336" y="155"/>
                      <a:pt x="334" y="157"/>
                      <a:pt x="331" y="160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8" y="173"/>
                      <a:pt x="339" y="174"/>
                      <a:pt x="339" y="174"/>
                    </a:cubicBezTo>
                    <a:cubicBezTo>
                      <a:pt x="339" y="175"/>
                      <a:pt x="338" y="176"/>
                      <a:pt x="338" y="176"/>
                    </a:cubicBezTo>
                    <a:cubicBezTo>
                      <a:pt x="336" y="177"/>
                      <a:pt x="335" y="177"/>
                      <a:pt x="334" y="176"/>
                    </a:cubicBezTo>
                    <a:close/>
                    <a:moveTo>
                      <a:pt x="451" y="192"/>
                    </a:moveTo>
                    <a:cubicBezTo>
                      <a:pt x="442" y="195"/>
                      <a:pt x="442" y="195"/>
                      <a:pt x="442" y="195"/>
                    </a:cubicBezTo>
                    <a:cubicBezTo>
                      <a:pt x="442" y="197"/>
                      <a:pt x="442" y="200"/>
                      <a:pt x="441" y="202"/>
                    </a:cubicBezTo>
                    <a:cubicBezTo>
                      <a:pt x="450" y="206"/>
                      <a:pt x="450" y="206"/>
                      <a:pt x="450" y="206"/>
                    </a:cubicBezTo>
                    <a:cubicBezTo>
                      <a:pt x="451" y="206"/>
                      <a:pt x="451" y="207"/>
                      <a:pt x="451" y="208"/>
                    </a:cubicBezTo>
                    <a:cubicBezTo>
                      <a:pt x="451" y="208"/>
                      <a:pt x="451" y="208"/>
                      <a:pt x="451" y="208"/>
                    </a:cubicBezTo>
                    <a:cubicBezTo>
                      <a:pt x="451" y="209"/>
                      <a:pt x="450" y="210"/>
                      <a:pt x="449" y="210"/>
                    </a:cubicBezTo>
                    <a:cubicBezTo>
                      <a:pt x="439" y="210"/>
                      <a:pt x="439" y="210"/>
                      <a:pt x="439" y="210"/>
                    </a:cubicBezTo>
                    <a:cubicBezTo>
                      <a:pt x="439" y="212"/>
                      <a:pt x="438" y="214"/>
                      <a:pt x="437" y="216"/>
                    </a:cubicBezTo>
                    <a:cubicBezTo>
                      <a:pt x="444" y="223"/>
                      <a:pt x="444" y="223"/>
                      <a:pt x="444" y="223"/>
                    </a:cubicBezTo>
                    <a:cubicBezTo>
                      <a:pt x="444" y="223"/>
                      <a:pt x="444" y="224"/>
                      <a:pt x="444" y="224"/>
                    </a:cubicBezTo>
                    <a:cubicBezTo>
                      <a:pt x="444" y="225"/>
                      <a:pt x="444" y="225"/>
                      <a:pt x="444" y="225"/>
                    </a:cubicBezTo>
                    <a:cubicBezTo>
                      <a:pt x="444" y="226"/>
                      <a:pt x="443" y="226"/>
                      <a:pt x="442" y="226"/>
                    </a:cubicBezTo>
                    <a:cubicBezTo>
                      <a:pt x="433" y="223"/>
                      <a:pt x="433" y="223"/>
                      <a:pt x="433" y="223"/>
                    </a:cubicBezTo>
                    <a:cubicBezTo>
                      <a:pt x="431" y="224"/>
                      <a:pt x="430" y="226"/>
                      <a:pt x="428" y="228"/>
                    </a:cubicBezTo>
                    <a:cubicBezTo>
                      <a:pt x="433" y="236"/>
                      <a:pt x="433" y="236"/>
                      <a:pt x="433" y="236"/>
                    </a:cubicBezTo>
                    <a:cubicBezTo>
                      <a:pt x="433" y="237"/>
                      <a:pt x="433" y="237"/>
                      <a:pt x="433" y="237"/>
                    </a:cubicBezTo>
                    <a:cubicBezTo>
                      <a:pt x="433" y="238"/>
                      <a:pt x="433" y="239"/>
                      <a:pt x="432" y="239"/>
                    </a:cubicBezTo>
                    <a:cubicBezTo>
                      <a:pt x="431" y="240"/>
                      <a:pt x="430" y="239"/>
                      <a:pt x="430" y="239"/>
                    </a:cubicBezTo>
                    <a:cubicBezTo>
                      <a:pt x="422" y="233"/>
                      <a:pt x="422" y="233"/>
                      <a:pt x="422" y="233"/>
                    </a:cubicBezTo>
                    <a:cubicBezTo>
                      <a:pt x="420" y="234"/>
                      <a:pt x="418" y="235"/>
                      <a:pt x="416" y="236"/>
                    </a:cubicBezTo>
                    <a:cubicBezTo>
                      <a:pt x="418" y="246"/>
                      <a:pt x="418" y="246"/>
                      <a:pt x="418" y="246"/>
                    </a:cubicBezTo>
                    <a:cubicBezTo>
                      <a:pt x="418" y="246"/>
                      <a:pt x="418" y="246"/>
                      <a:pt x="418" y="247"/>
                    </a:cubicBezTo>
                    <a:cubicBezTo>
                      <a:pt x="418" y="247"/>
                      <a:pt x="417" y="248"/>
                      <a:pt x="417" y="248"/>
                    </a:cubicBezTo>
                    <a:cubicBezTo>
                      <a:pt x="416" y="249"/>
                      <a:pt x="415" y="248"/>
                      <a:pt x="414" y="247"/>
                    </a:cubicBezTo>
                    <a:cubicBezTo>
                      <a:pt x="409" y="239"/>
                      <a:pt x="409" y="239"/>
                      <a:pt x="409" y="239"/>
                    </a:cubicBezTo>
                    <a:cubicBezTo>
                      <a:pt x="407" y="240"/>
                      <a:pt x="404" y="241"/>
                      <a:pt x="402" y="241"/>
                    </a:cubicBezTo>
                    <a:cubicBezTo>
                      <a:pt x="401" y="250"/>
                      <a:pt x="401" y="250"/>
                      <a:pt x="401" y="250"/>
                    </a:cubicBezTo>
                    <a:cubicBezTo>
                      <a:pt x="401" y="250"/>
                      <a:pt x="401" y="251"/>
                      <a:pt x="401" y="251"/>
                    </a:cubicBezTo>
                    <a:cubicBezTo>
                      <a:pt x="401" y="252"/>
                      <a:pt x="400" y="252"/>
                      <a:pt x="399" y="252"/>
                    </a:cubicBezTo>
                    <a:cubicBezTo>
                      <a:pt x="399" y="252"/>
                      <a:pt x="399" y="252"/>
                      <a:pt x="399" y="252"/>
                    </a:cubicBezTo>
                    <a:cubicBezTo>
                      <a:pt x="398" y="252"/>
                      <a:pt x="397" y="252"/>
                      <a:pt x="397" y="251"/>
                    </a:cubicBezTo>
                    <a:cubicBezTo>
                      <a:pt x="394" y="242"/>
                      <a:pt x="394" y="242"/>
                      <a:pt x="394" y="242"/>
                    </a:cubicBezTo>
                    <a:cubicBezTo>
                      <a:pt x="392" y="242"/>
                      <a:pt x="390" y="241"/>
                      <a:pt x="387" y="241"/>
                    </a:cubicBezTo>
                    <a:cubicBezTo>
                      <a:pt x="383" y="250"/>
                      <a:pt x="383" y="250"/>
                      <a:pt x="383" y="250"/>
                    </a:cubicBezTo>
                    <a:cubicBezTo>
                      <a:pt x="383" y="251"/>
                      <a:pt x="382" y="251"/>
                      <a:pt x="381" y="251"/>
                    </a:cubicBezTo>
                    <a:cubicBezTo>
                      <a:pt x="380" y="251"/>
                      <a:pt x="379" y="250"/>
                      <a:pt x="379" y="249"/>
                    </a:cubicBezTo>
                    <a:cubicBezTo>
                      <a:pt x="379" y="249"/>
                      <a:pt x="379" y="249"/>
                      <a:pt x="379" y="249"/>
                    </a:cubicBezTo>
                    <a:cubicBezTo>
                      <a:pt x="380" y="239"/>
                      <a:pt x="380" y="239"/>
                      <a:pt x="380" y="239"/>
                    </a:cubicBezTo>
                    <a:cubicBezTo>
                      <a:pt x="377" y="238"/>
                      <a:pt x="375" y="237"/>
                      <a:pt x="373" y="236"/>
                    </a:cubicBezTo>
                    <a:cubicBezTo>
                      <a:pt x="367" y="243"/>
                      <a:pt x="367" y="243"/>
                      <a:pt x="367" y="243"/>
                    </a:cubicBezTo>
                    <a:cubicBezTo>
                      <a:pt x="366" y="244"/>
                      <a:pt x="365" y="244"/>
                      <a:pt x="364" y="244"/>
                    </a:cubicBezTo>
                    <a:cubicBezTo>
                      <a:pt x="364" y="243"/>
                      <a:pt x="363" y="243"/>
                      <a:pt x="363" y="242"/>
                    </a:cubicBezTo>
                    <a:cubicBezTo>
                      <a:pt x="363" y="242"/>
                      <a:pt x="363" y="242"/>
                      <a:pt x="364" y="241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5" y="231"/>
                      <a:pt x="363" y="229"/>
                      <a:pt x="361" y="228"/>
                    </a:cubicBezTo>
                    <a:cubicBezTo>
                      <a:pt x="353" y="232"/>
                      <a:pt x="353" y="232"/>
                      <a:pt x="353" y="232"/>
                    </a:cubicBezTo>
                    <a:cubicBezTo>
                      <a:pt x="352" y="233"/>
                      <a:pt x="351" y="233"/>
                      <a:pt x="350" y="232"/>
                    </a:cubicBezTo>
                    <a:cubicBezTo>
                      <a:pt x="350" y="232"/>
                      <a:pt x="350" y="231"/>
                      <a:pt x="350" y="231"/>
                    </a:cubicBezTo>
                    <a:cubicBezTo>
                      <a:pt x="350" y="230"/>
                      <a:pt x="350" y="230"/>
                      <a:pt x="351" y="229"/>
                    </a:cubicBezTo>
                    <a:cubicBezTo>
                      <a:pt x="356" y="222"/>
                      <a:pt x="356" y="222"/>
                      <a:pt x="356" y="222"/>
                    </a:cubicBezTo>
                    <a:cubicBezTo>
                      <a:pt x="355" y="220"/>
                      <a:pt x="354" y="218"/>
                      <a:pt x="353" y="216"/>
                    </a:cubicBezTo>
                    <a:cubicBezTo>
                      <a:pt x="343" y="217"/>
                      <a:pt x="343" y="217"/>
                      <a:pt x="343" y="217"/>
                    </a:cubicBezTo>
                    <a:cubicBezTo>
                      <a:pt x="342" y="218"/>
                      <a:pt x="341" y="217"/>
                      <a:pt x="341" y="216"/>
                    </a:cubicBezTo>
                    <a:cubicBezTo>
                      <a:pt x="341" y="216"/>
                      <a:pt x="341" y="216"/>
                      <a:pt x="341" y="216"/>
                    </a:cubicBezTo>
                    <a:cubicBezTo>
                      <a:pt x="341" y="215"/>
                      <a:pt x="341" y="214"/>
                      <a:pt x="342" y="214"/>
                    </a:cubicBezTo>
                    <a:cubicBezTo>
                      <a:pt x="350" y="208"/>
                      <a:pt x="350" y="208"/>
                      <a:pt x="350" y="208"/>
                    </a:cubicBezTo>
                    <a:cubicBezTo>
                      <a:pt x="349" y="206"/>
                      <a:pt x="349" y="204"/>
                      <a:pt x="348" y="202"/>
                    </a:cubicBezTo>
                    <a:cubicBezTo>
                      <a:pt x="339" y="200"/>
                      <a:pt x="339" y="200"/>
                      <a:pt x="339" y="200"/>
                    </a:cubicBezTo>
                    <a:cubicBezTo>
                      <a:pt x="338" y="200"/>
                      <a:pt x="337" y="200"/>
                      <a:pt x="337" y="199"/>
                    </a:cubicBezTo>
                    <a:cubicBezTo>
                      <a:pt x="337" y="199"/>
                      <a:pt x="337" y="198"/>
                      <a:pt x="337" y="198"/>
                    </a:cubicBezTo>
                    <a:cubicBezTo>
                      <a:pt x="337" y="197"/>
                      <a:pt x="338" y="197"/>
                      <a:pt x="339" y="197"/>
                    </a:cubicBezTo>
                    <a:cubicBezTo>
                      <a:pt x="348" y="194"/>
                      <a:pt x="348" y="194"/>
                      <a:pt x="348" y="194"/>
                    </a:cubicBezTo>
                    <a:cubicBezTo>
                      <a:pt x="348" y="191"/>
                      <a:pt x="348" y="189"/>
                      <a:pt x="348" y="187"/>
                    </a:cubicBezTo>
                    <a:cubicBezTo>
                      <a:pt x="340" y="183"/>
                      <a:pt x="340" y="183"/>
                      <a:pt x="340" y="183"/>
                    </a:cubicBezTo>
                    <a:cubicBezTo>
                      <a:pt x="339" y="182"/>
                      <a:pt x="338" y="182"/>
                      <a:pt x="338" y="181"/>
                    </a:cubicBezTo>
                    <a:cubicBezTo>
                      <a:pt x="338" y="181"/>
                      <a:pt x="338" y="181"/>
                      <a:pt x="338" y="180"/>
                    </a:cubicBezTo>
                    <a:cubicBezTo>
                      <a:pt x="339" y="179"/>
                      <a:pt x="340" y="179"/>
                      <a:pt x="341" y="179"/>
                    </a:cubicBezTo>
                    <a:cubicBezTo>
                      <a:pt x="350" y="179"/>
                      <a:pt x="350" y="179"/>
                      <a:pt x="350" y="179"/>
                    </a:cubicBezTo>
                    <a:cubicBezTo>
                      <a:pt x="351" y="177"/>
                      <a:pt x="352" y="175"/>
                      <a:pt x="353" y="173"/>
                    </a:cubicBezTo>
                    <a:cubicBezTo>
                      <a:pt x="346" y="166"/>
                      <a:pt x="346" y="166"/>
                      <a:pt x="346" y="166"/>
                    </a:cubicBezTo>
                    <a:cubicBezTo>
                      <a:pt x="346" y="166"/>
                      <a:pt x="345" y="165"/>
                      <a:pt x="345" y="165"/>
                    </a:cubicBezTo>
                    <a:cubicBezTo>
                      <a:pt x="345" y="164"/>
                      <a:pt x="345" y="164"/>
                      <a:pt x="345" y="164"/>
                    </a:cubicBezTo>
                    <a:cubicBezTo>
                      <a:pt x="346" y="163"/>
                      <a:pt x="347" y="163"/>
                      <a:pt x="348" y="163"/>
                    </a:cubicBezTo>
                    <a:cubicBezTo>
                      <a:pt x="357" y="166"/>
                      <a:pt x="357" y="166"/>
                      <a:pt x="357" y="166"/>
                    </a:cubicBezTo>
                    <a:cubicBezTo>
                      <a:pt x="358" y="164"/>
                      <a:pt x="360" y="163"/>
                      <a:pt x="361" y="161"/>
                    </a:cubicBezTo>
                    <a:cubicBezTo>
                      <a:pt x="357" y="153"/>
                      <a:pt x="357" y="153"/>
                      <a:pt x="357" y="153"/>
                    </a:cubicBezTo>
                    <a:cubicBezTo>
                      <a:pt x="357" y="152"/>
                      <a:pt x="357" y="152"/>
                      <a:pt x="357" y="151"/>
                    </a:cubicBezTo>
                    <a:cubicBezTo>
                      <a:pt x="357" y="151"/>
                      <a:pt x="357" y="150"/>
                      <a:pt x="357" y="150"/>
                    </a:cubicBezTo>
                    <a:cubicBezTo>
                      <a:pt x="358" y="149"/>
                      <a:pt x="359" y="149"/>
                      <a:pt x="360" y="150"/>
                    </a:cubicBezTo>
                    <a:cubicBezTo>
                      <a:pt x="368" y="156"/>
                      <a:pt x="368" y="156"/>
                      <a:pt x="368" y="156"/>
                    </a:cubicBezTo>
                    <a:cubicBezTo>
                      <a:pt x="369" y="155"/>
                      <a:pt x="371" y="153"/>
                      <a:pt x="373" y="152"/>
                    </a:cubicBezTo>
                    <a:cubicBezTo>
                      <a:pt x="372" y="143"/>
                      <a:pt x="372" y="143"/>
                      <a:pt x="372" y="143"/>
                    </a:cubicBezTo>
                    <a:cubicBezTo>
                      <a:pt x="372" y="143"/>
                      <a:pt x="372" y="143"/>
                      <a:pt x="372" y="142"/>
                    </a:cubicBezTo>
                    <a:cubicBezTo>
                      <a:pt x="372" y="142"/>
                      <a:pt x="372" y="141"/>
                      <a:pt x="373" y="141"/>
                    </a:cubicBezTo>
                    <a:cubicBezTo>
                      <a:pt x="374" y="140"/>
                      <a:pt x="375" y="141"/>
                      <a:pt x="375" y="142"/>
                    </a:cubicBezTo>
                    <a:cubicBezTo>
                      <a:pt x="381" y="149"/>
                      <a:pt x="381" y="149"/>
                      <a:pt x="381" y="149"/>
                    </a:cubicBezTo>
                    <a:cubicBezTo>
                      <a:pt x="383" y="149"/>
                      <a:pt x="385" y="148"/>
                      <a:pt x="387" y="14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8"/>
                      <a:pt x="389" y="138"/>
                      <a:pt x="389" y="138"/>
                    </a:cubicBezTo>
                    <a:cubicBezTo>
                      <a:pt x="389" y="137"/>
                      <a:pt x="390" y="136"/>
                      <a:pt x="391" y="136"/>
                    </a:cubicBezTo>
                    <a:cubicBezTo>
                      <a:pt x="392" y="136"/>
                      <a:pt x="393" y="137"/>
                      <a:pt x="393" y="138"/>
                    </a:cubicBezTo>
                    <a:cubicBezTo>
                      <a:pt x="395" y="147"/>
                      <a:pt x="395" y="147"/>
                      <a:pt x="395" y="147"/>
                    </a:cubicBezTo>
                    <a:cubicBezTo>
                      <a:pt x="398" y="147"/>
                      <a:pt x="400" y="147"/>
                      <a:pt x="402" y="148"/>
                    </a:cubicBezTo>
                    <a:cubicBezTo>
                      <a:pt x="407" y="139"/>
                      <a:pt x="407" y="139"/>
                      <a:pt x="407" y="139"/>
                    </a:cubicBezTo>
                    <a:cubicBezTo>
                      <a:pt x="407" y="138"/>
                      <a:pt x="408" y="138"/>
                      <a:pt x="409" y="138"/>
                    </a:cubicBezTo>
                    <a:cubicBezTo>
                      <a:pt x="410" y="138"/>
                      <a:pt x="410" y="139"/>
                      <a:pt x="410" y="140"/>
                    </a:cubicBezTo>
                    <a:cubicBezTo>
                      <a:pt x="410" y="140"/>
                      <a:pt x="410" y="140"/>
                      <a:pt x="410" y="140"/>
                    </a:cubicBezTo>
                    <a:cubicBezTo>
                      <a:pt x="410" y="150"/>
                      <a:pt x="410" y="150"/>
                      <a:pt x="410" y="150"/>
                    </a:cubicBezTo>
                    <a:cubicBezTo>
                      <a:pt x="412" y="150"/>
                      <a:pt x="414" y="151"/>
                      <a:pt x="416" y="152"/>
                    </a:cubicBezTo>
                    <a:cubicBezTo>
                      <a:pt x="423" y="146"/>
                      <a:pt x="423" y="146"/>
                      <a:pt x="423" y="146"/>
                    </a:cubicBezTo>
                    <a:cubicBezTo>
                      <a:pt x="424" y="145"/>
                      <a:pt x="425" y="145"/>
                      <a:pt x="426" y="145"/>
                    </a:cubicBezTo>
                    <a:cubicBezTo>
                      <a:pt x="426" y="145"/>
                      <a:pt x="426" y="146"/>
                      <a:pt x="426" y="147"/>
                    </a:cubicBezTo>
                    <a:cubicBezTo>
                      <a:pt x="426" y="147"/>
                      <a:pt x="426" y="147"/>
                      <a:pt x="426" y="148"/>
                    </a:cubicBez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25" y="158"/>
                      <a:pt x="427" y="159"/>
                      <a:pt x="428" y="161"/>
                    </a:cubicBezTo>
                    <a:cubicBezTo>
                      <a:pt x="437" y="157"/>
                      <a:pt x="437" y="157"/>
                      <a:pt x="437" y="157"/>
                    </a:cubicBezTo>
                    <a:cubicBezTo>
                      <a:pt x="437" y="156"/>
                      <a:pt x="439" y="156"/>
                      <a:pt x="439" y="157"/>
                    </a:cubicBezTo>
                    <a:cubicBezTo>
                      <a:pt x="440" y="157"/>
                      <a:pt x="440" y="158"/>
                      <a:pt x="440" y="158"/>
                    </a:cubicBezTo>
                    <a:cubicBezTo>
                      <a:pt x="440" y="159"/>
                      <a:pt x="440" y="159"/>
                      <a:pt x="439" y="160"/>
                    </a:cubicBezTo>
                    <a:cubicBezTo>
                      <a:pt x="433" y="167"/>
                      <a:pt x="433" y="167"/>
                      <a:pt x="433" y="167"/>
                    </a:cubicBezTo>
                    <a:cubicBezTo>
                      <a:pt x="435" y="169"/>
                      <a:pt x="436" y="171"/>
                      <a:pt x="437" y="173"/>
                    </a:cubicBezTo>
                    <a:cubicBezTo>
                      <a:pt x="446" y="172"/>
                      <a:pt x="446" y="172"/>
                      <a:pt x="446" y="172"/>
                    </a:cubicBezTo>
                    <a:cubicBezTo>
                      <a:pt x="447" y="171"/>
                      <a:pt x="448" y="172"/>
                      <a:pt x="449" y="173"/>
                    </a:cubicBezTo>
                    <a:cubicBezTo>
                      <a:pt x="449" y="173"/>
                      <a:pt x="449" y="173"/>
                      <a:pt x="449" y="173"/>
                    </a:cubicBezTo>
                    <a:cubicBezTo>
                      <a:pt x="449" y="174"/>
                      <a:pt x="448" y="175"/>
                      <a:pt x="448" y="175"/>
                    </a:cubicBezTo>
                    <a:cubicBezTo>
                      <a:pt x="440" y="180"/>
                      <a:pt x="440" y="180"/>
                      <a:pt x="440" y="180"/>
                    </a:cubicBezTo>
                    <a:cubicBezTo>
                      <a:pt x="441" y="183"/>
                      <a:pt x="441" y="185"/>
                      <a:pt x="441" y="187"/>
                    </a:cubicBezTo>
                    <a:cubicBezTo>
                      <a:pt x="451" y="189"/>
                      <a:pt x="451" y="189"/>
                      <a:pt x="451" y="189"/>
                    </a:cubicBezTo>
                    <a:cubicBezTo>
                      <a:pt x="452" y="188"/>
                      <a:pt x="453" y="189"/>
                      <a:pt x="453" y="190"/>
                    </a:cubicBezTo>
                    <a:cubicBezTo>
                      <a:pt x="453" y="190"/>
                      <a:pt x="453" y="190"/>
                      <a:pt x="453" y="190"/>
                    </a:cubicBezTo>
                    <a:cubicBezTo>
                      <a:pt x="453" y="191"/>
                      <a:pt x="452" y="192"/>
                      <a:pt x="451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2" name="Oval 24"/>
              <p:cNvSpPr>
                <a:spLocks noChangeArrowheads="1"/>
              </p:cNvSpPr>
              <p:nvPr/>
            </p:nvSpPr>
            <p:spPr bwMode="auto">
              <a:xfrm>
                <a:off x="-1333500" y="3128963"/>
                <a:ext cx="77788" cy="7937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93" name="Freeform 25"/>
              <p:cNvSpPr/>
              <p:nvPr/>
            </p:nvSpPr>
            <p:spPr bwMode="auto">
              <a:xfrm>
                <a:off x="-1423988" y="2082800"/>
                <a:ext cx="889000" cy="357188"/>
              </a:xfrm>
              <a:custGeom>
                <a:avLst/>
                <a:gdLst>
                  <a:gd name="T0" fmla="*/ 218 w 237"/>
                  <a:gd name="T1" fmla="*/ 95 h 95"/>
                  <a:gd name="T2" fmla="*/ 217 w 237"/>
                  <a:gd name="T3" fmla="*/ 94 h 95"/>
                  <a:gd name="T4" fmla="*/ 234 w 237"/>
                  <a:gd name="T5" fmla="*/ 82 h 95"/>
                  <a:gd name="T6" fmla="*/ 237 w 237"/>
                  <a:gd name="T7" fmla="*/ 79 h 95"/>
                  <a:gd name="T8" fmla="*/ 236 w 237"/>
                  <a:gd name="T9" fmla="*/ 77 h 95"/>
                  <a:gd name="T10" fmla="*/ 231 w 237"/>
                  <a:gd name="T11" fmla="*/ 75 h 95"/>
                  <a:gd name="T12" fmla="*/ 211 w 237"/>
                  <a:gd name="T13" fmla="*/ 78 h 95"/>
                  <a:gd name="T14" fmla="*/ 203 w 237"/>
                  <a:gd name="T15" fmla="*/ 66 h 95"/>
                  <a:gd name="T16" fmla="*/ 216 w 237"/>
                  <a:gd name="T17" fmla="*/ 49 h 95"/>
                  <a:gd name="T18" fmla="*/ 217 w 237"/>
                  <a:gd name="T19" fmla="*/ 46 h 95"/>
                  <a:gd name="T20" fmla="*/ 216 w 237"/>
                  <a:gd name="T21" fmla="*/ 44 h 95"/>
                  <a:gd name="T22" fmla="*/ 211 w 237"/>
                  <a:gd name="T23" fmla="*/ 43 h 95"/>
                  <a:gd name="T24" fmla="*/ 192 w 237"/>
                  <a:gd name="T25" fmla="*/ 53 h 95"/>
                  <a:gd name="T26" fmla="*/ 181 w 237"/>
                  <a:gd name="T27" fmla="*/ 43 h 95"/>
                  <a:gd name="T28" fmla="*/ 188 w 237"/>
                  <a:gd name="T29" fmla="*/ 24 h 95"/>
                  <a:gd name="T30" fmla="*/ 189 w 237"/>
                  <a:gd name="T31" fmla="*/ 22 h 95"/>
                  <a:gd name="T32" fmla="*/ 187 w 237"/>
                  <a:gd name="T33" fmla="*/ 18 h 95"/>
                  <a:gd name="T34" fmla="*/ 181 w 237"/>
                  <a:gd name="T35" fmla="*/ 20 h 95"/>
                  <a:gd name="T36" fmla="*/ 167 w 237"/>
                  <a:gd name="T37" fmla="*/ 34 h 95"/>
                  <a:gd name="T38" fmla="*/ 153 w 237"/>
                  <a:gd name="T39" fmla="*/ 28 h 95"/>
                  <a:gd name="T40" fmla="*/ 154 w 237"/>
                  <a:gd name="T41" fmla="*/ 8 h 95"/>
                  <a:gd name="T42" fmla="*/ 154 w 237"/>
                  <a:gd name="T43" fmla="*/ 7 h 95"/>
                  <a:gd name="T44" fmla="*/ 151 w 237"/>
                  <a:gd name="T45" fmla="*/ 3 h 95"/>
                  <a:gd name="T46" fmla="*/ 146 w 237"/>
                  <a:gd name="T47" fmla="*/ 6 h 95"/>
                  <a:gd name="T48" fmla="*/ 137 w 237"/>
                  <a:gd name="T49" fmla="*/ 24 h 95"/>
                  <a:gd name="T50" fmla="*/ 122 w 237"/>
                  <a:gd name="T51" fmla="*/ 23 h 95"/>
                  <a:gd name="T52" fmla="*/ 116 w 237"/>
                  <a:gd name="T53" fmla="*/ 4 h 95"/>
                  <a:gd name="T54" fmla="*/ 112 w 237"/>
                  <a:gd name="T55" fmla="*/ 0 h 95"/>
                  <a:gd name="T56" fmla="*/ 108 w 237"/>
                  <a:gd name="T57" fmla="*/ 4 h 95"/>
                  <a:gd name="T58" fmla="*/ 108 w 237"/>
                  <a:gd name="T59" fmla="*/ 4 h 95"/>
                  <a:gd name="T60" fmla="*/ 105 w 237"/>
                  <a:gd name="T61" fmla="*/ 24 h 95"/>
                  <a:gd name="T62" fmla="*/ 91 w 237"/>
                  <a:gd name="T63" fmla="*/ 28 h 95"/>
                  <a:gd name="T64" fmla="*/ 79 w 237"/>
                  <a:gd name="T65" fmla="*/ 11 h 95"/>
                  <a:gd name="T66" fmla="*/ 74 w 237"/>
                  <a:gd name="T67" fmla="*/ 9 h 95"/>
                  <a:gd name="T68" fmla="*/ 71 w 237"/>
                  <a:gd name="T69" fmla="*/ 12 h 95"/>
                  <a:gd name="T70" fmla="*/ 72 w 237"/>
                  <a:gd name="T71" fmla="*/ 14 h 95"/>
                  <a:gd name="T72" fmla="*/ 75 w 237"/>
                  <a:gd name="T73" fmla="*/ 34 h 95"/>
                  <a:gd name="T74" fmla="*/ 63 w 237"/>
                  <a:gd name="T75" fmla="*/ 42 h 95"/>
                  <a:gd name="T76" fmla="*/ 46 w 237"/>
                  <a:gd name="T77" fmla="*/ 29 h 95"/>
                  <a:gd name="T78" fmla="*/ 41 w 237"/>
                  <a:gd name="T79" fmla="*/ 29 h 95"/>
                  <a:gd name="T80" fmla="*/ 39 w 237"/>
                  <a:gd name="T81" fmla="*/ 32 h 95"/>
                  <a:gd name="T82" fmla="*/ 40 w 237"/>
                  <a:gd name="T83" fmla="*/ 34 h 95"/>
                  <a:gd name="T84" fmla="*/ 49 w 237"/>
                  <a:gd name="T85" fmla="*/ 53 h 95"/>
                  <a:gd name="T86" fmla="*/ 40 w 237"/>
                  <a:gd name="T87" fmla="*/ 64 h 95"/>
                  <a:gd name="T88" fmla="*/ 21 w 237"/>
                  <a:gd name="T89" fmla="*/ 57 h 95"/>
                  <a:gd name="T90" fmla="*/ 15 w 237"/>
                  <a:gd name="T91" fmla="*/ 58 h 95"/>
                  <a:gd name="T92" fmla="*/ 14 w 237"/>
                  <a:gd name="T93" fmla="*/ 60 h 95"/>
                  <a:gd name="T94" fmla="*/ 16 w 237"/>
                  <a:gd name="T95" fmla="*/ 64 h 95"/>
                  <a:gd name="T96" fmla="*/ 31 w 237"/>
                  <a:gd name="T97" fmla="*/ 78 h 95"/>
                  <a:gd name="T98" fmla="*/ 25 w 237"/>
                  <a:gd name="T99" fmla="*/ 92 h 95"/>
                  <a:gd name="T100" fmla="*/ 5 w 237"/>
                  <a:gd name="T101" fmla="*/ 91 h 95"/>
                  <a:gd name="T102" fmla="*/ 0 w 237"/>
                  <a:gd name="T103" fmla="*/ 94 h 95"/>
                  <a:gd name="T104" fmla="*/ 0 w 237"/>
                  <a:gd name="T105" fmla="*/ 95 h 95"/>
                  <a:gd name="T106" fmla="*/ 218 w 237"/>
                  <a:gd name="T10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7" h="95">
                    <a:moveTo>
                      <a:pt x="218" y="95"/>
                    </a:moveTo>
                    <a:cubicBezTo>
                      <a:pt x="218" y="95"/>
                      <a:pt x="217" y="94"/>
                      <a:pt x="217" y="94"/>
                    </a:cubicBezTo>
                    <a:cubicBezTo>
                      <a:pt x="234" y="82"/>
                      <a:pt x="234" y="82"/>
                      <a:pt x="234" y="82"/>
                    </a:cubicBezTo>
                    <a:cubicBezTo>
                      <a:pt x="236" y="82"/>
                      <a:pt x="237" y="80"/>
                      <a:pt x="237" y="79"/>
                    </a:cubicBezTo>
                    <a:cubicBezTo>
                      <a:pt x="237" y="78"/>
                      <a:pt x="236" y="78"/>
                      <a:pt x="236" y="77"/>
                    </a:cubicBezTo>
                    <a:cubicBezTo>
                      <a:pt x="235" y="75"/>
                      <a:pt x="233" y="74"/>
                      <a:pt x="231" y="75"/>
                    </a:cubicBezTo>
                    <a:cubicBezTo>
                      <a:pt x="211" y="78"/>
                      <a:pt x="211" y="78"/>
                      <a:pt x="211" y="78"/>
                    </a:cubicBezTo>
                    <a:cubicBezTo>
                      <a:pt x="209" y="74"/>
                      <a:pt x="206" y="70"/>
                      <a:pt x="203" y="66"/>
                    </a:cubicBezTo>
                    <a:cubicBezTo>
                      <a:pt x="216" y="49"/>
                      <a:pt x="216" y="49"/>
                      <a:pt x="216" y="49"/>
                    </a:cubicBezTo>
                    <a:cubicBezTo>
                      <a:pt x="217" y="49"/>
                      <a:pt x="217" y="48"/>
                      <a:pt x="217" y="46"/>
                    </a:cubicBezTo>
                    <a:cubicBezTo>
                      <a:pt x="217" y="46"/>
                      <a:pt x="217" y="45"/>
                      <a:pt x="216" y="44"/>
                    </a:cubicBezTo>
                    <a:cubicBezTo>
                      <a:pt x="215" y="42"/>
                      <a:pt x="212" y="42"/>
                      <a:pt x="211" y="43"/>
                    </a:cubicBezTo>
                    <a:cubicBezTo>
                      <a:pt x="192" y="53"/>
                      <a:pt x="192" y="53"/>
                      <a:pt x="192" y="53"/>
                    </a:cubicBezTo>
                    <a:cubicBezTo>
                      <a:pt x="189" y="49"/>
                      <a:pt x="185" y="46"/>
                      <a:pt x="181" y="4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8" y="23"/>
                      <a:pt x="189" y="22"/>
                      <a:pt x="189" y="22"/>
                    </a:cubicBezTo>
                    <a:cubicBezTo>
                      <a:pt x="189" y="20"/>
                      <a:pt x="188" y="19"/>
                      <a:pt x="187" y="18"/>
                    </a:cubicBezTo>
                    <a:cubicBezTo>
                      <a:pt x="185" y="17"/>
                      <a:pt x="182" y="18"/>
                      <a:pt x="181" y="20"/>
                    </a:cubicBezTo>
                    <a:cubicBezTo>
                      <a:pt x="167" y="34"/>
                      <a:pt x="167" y="34"/>
                      <a:pt x="167" y="34"/>
                    </a:cubicBezTo>
                    <a:cubicBezTo>
                      <a:pt x="162" y="32"/>
                      <a:pt x="158" y="30"/>
                      <a:pt x="153" y="28"/>
                    </a:cubicBezTo>
                    <a:cubicBezTo>
                      <a:pt x="154" y="8"/>
                      <a:pt x="154" y="8"/>
                      <a:pt x="154" y="8"/>
                    </a:cubicBezTo>
                    <a:cubicBezTo>
                      <a:pt x="154" y="8"/>
                      <a:pt x="154" y="7"/>
                      <a:pt x="154" y="7"/>
                    </a:cubicBezTo>
                    <a:cubicBezTo>
                      <a:pt x="154" y="5"/>
                      <a:pt x="153" y="4"/>
                      <a:pt x="151" y="3"/>
                    </a:cubicBezTo>
                    <a:cubicBezTo>
                      <a:pt x="149" y="3"/>
                      <a:pt x="146" y="4"/>
                      <a:pt x="146" y="6"/>
                    </a:cubicBezTo>
                    <a:cubicBezTo>
                      <a:pt x="137" y="24"/>
                      <a:pt x="137" y="24"/>
                      <a:pt x="137" y="24"/>
                    </a:cubicBezTo>
                    <a:cubicBezTo>
                      <a:pt x="132" y="24"/>
                      <a:pt x="127" y="23"/>
                      <a:pt x="122" y="2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6" y="1"/>
                      <a:pt x="114" y="0"/>
                      <a:pt x="112" y="0"/>
                    </a:cubicBezTo>
                    <a:cubicBezTo>
                      <a:pt x="110" y="0"/>
                      <a:pt x="108" y="2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5" y="24"/>
                      <a:pt x="105" y="24"/>
                      <a:pt x="105" y="24"/>
                    </a:cubicBezTo>
                    <a:cubicBezTo>
                      <a:pt x="100" y="25"/>
                      <a:pt x="95" y="26"/>
                      <a:pt x="91" y="28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78" y="9"/>
                      <a:pt x="76" y="8"/>
                      <a:pt x="74" y="9"/>
                    </a:cubicBezTo>
                    <a:cubicBezTo>
                      <a:pt x="72" y="9"/>
                      <a:pt x="71" y="11"/>
                      <a:pt x="71" y="12"/>
                    </a:cubicBezTo>
                    <a:cubicBezTo>
                      <a:pt x="71" y="13"/>
                      <a:pt x="72" y="13"/>
                      <a:pt x="72" y="14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1" y="36"/>
                      <a:pt x="66" y="39"/>
                      <a:pt x="63" y="42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5" y="28"/>
                      <a:pt x="42" y="27"/>
                      <a:pt x="41" y="29"/>
                    </a:cubicBezTo>
                    <a:cubicBezTo>
                      <a:pt x="40" y="30"/>
                      <a:pt x="39" y="31"/>
                      <a:pt x="39" y="32"/>
                    </a:cubicBezTo>
                    <a:cubicBezTo>
                      <a:pt x="39" y="33"/>
                      <a:pt x="39" y="34"/>
                      <a:pt x="40" y="34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6" y="56"/>
                      <a:pt x="43" y="60"/>
                      <a:pt x="40" y="64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9" y="56"/>
                      <a:pt x="16" y="56"/>
                      <a:pt x="15" y="58"/>
                    </a:cubicBezTo>
                    <a:cubicBezTo>
                      <a:pt x="15" y="59"/>
                      <a:pt x="14" y="60"/>
                      <a:pt x="14" y="60"/>
                    </a:cubicBezTo>
                    <a:cubicBezTo>
                      <a:pt x="14" y="62"/>
                      <a:pt x="15" y="63"/>
                      <a:pt x="16" y="6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9" y="82"/>
                      <a:pt x="27" y="87"/>
                      <a:pt x="25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3" y="91"/>
                      <a:pt x="0" y="92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lnTo>
                      <a:pt x="218" y="9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888" tIns="60944" rIns="121888" bIns="60944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4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78" name="Freeform 89"/>
            <p:cNvSpPr>
              <a:spLocks noEditPoints="1"/>
            </p:cNvSpPr>
            <p:nvPr/>
          </p:nvSpPr>
          <p:spPr bwMode="black">
            <a:xfrm>
              <a:off x="3685187" y="1989258"/>
              <a:ext cx="628007" cy="404159"/>
            </a:xfrm>
            <a:custGeom>
              <a:avLst/>
              <a:gdLst>
                <a:gd name="T0" fmla="*/ 350 w 3153"/>
                <a:gd name="T1" fmla="*/ 935 h 2031"/>
                <a:gd name="T2" fmla="*/ 788 w 3153"/>
                <a:gd name="T3" fmla="*/ 0 h 2031"/>
                <a:gd name="T4" fmla="*/ 2918 w 3153"/>
                <a:gd name="T5" fmla="*/ 1882 h 2031"/>
                <a:gd name="T6" fmla="*/ 2403 w 3153"/>
                <a:gd name="T7" fmla="*/ 1493 h 2031"/>
                <a:gd name="T8" fmla="*/ 2244 w 3153"/>
                <a:gd name="T9" fmla="*/ 1424 h 2031"/>
                <a:gd name="T10" fmla="*/ 2391 w 3153"/>
                <a:gd name="T11" fmla="*/ 1458 h 2031"/>
                <a:gd name="T12" fmla="*/ 1437 w 3153"/>
                <a:gd name="T13" fmla="*/ 1486 h 2031"/>
                <a:gd name="T14" fmla="*/ 1460 w 3153"/>
                <a:gd name="T15" fmla="*/ 1427 h 2031"/>
                <a:gd name="T16" fmla="*/ 1588 w 3153"/>
                <a:gd name="T17" fmla="*/ 1440 h 2031"/>
                <a:gd name="T18" fmla="*/ 1563 w 3153"/>
                <a:gd name="T19" fmla="*/ 1636 h 2031"/>
                <a:gd name="T20" fmla="*/ 1421 w 3153"/>
                <a:gd name="T21" fmla="*/ 1612 h 2031"/>
                <a:gd name="T22" fmla="*/ 1170 w 3153"/>
                <a:gd name="T23" fmla="*/ 1604 h 2031"/>
                <a:gd name="T24" fmla="*/ 1340 w 3153"/>
                <a:gd name="T25" fmla="*/ 1589 h 2031"/>
                <a:gd name="T26" fmla="*/ 1175 w 3153"/>
                <a:gd name="T27" fmla="*/ 1631 h 2031"/>
                <a:gd name="T28" fmla="*/ 1228 w 3153"/>
                <a:gd name="T29" fmla="*/ 1433 h 2031"/>
                <a:gd name="T30" fmla="*/ 1366 w 3153"/>
                <a:gd name="T31" fmla="*/ 1441 h 2031"/>
                <a:gd name="T32" fmla="*/ 916 w 3153"/>
                <a:gd name="T33" fmla="*/ 1607 h 2031"/>
                <a:gd name="T34" fmla="*/ 1099 w 3153"/>
                <a:gd name="T35" fmla="*/ 1564 h 2031"/>
                <a:gd name="T36" fmla="*/ 911 w 3153"/>
                <a:gd name="T37" fmla="*/ 1624 h 2031"/>
                <a:gd name="T38" fmla="*/ 832 w 3153"/>
                <a:gd name="T39" fmla="*/ 1503 h 2031"/>
                <a:gd name="T40" fmla="*/ 922 w 3153"/>
                <a:gd name="T41" fmla="*/ 1437 h 2031"/>
                <a:gd name="T42" fmla="*/ 999 w 3153"/>
                <a:gd name="T43" fmla="*/ 1440 h 2031"/>
                <a:gd name="T44" fmla="*/ 1143 w 3153"/>
                <a:gd name="T45" fmla="*/ 1436 h 2031"/>
                <a:gd name="T46" fmla="*/ 1113 w 3153"/>
                <a:gd name="T47" fmla="*/ 1496 h 2031"/>
                <a:gd name="T48" fmla="*/ 692 w 3153"/>
                <a:gd name="T49" fmla="*/ 1804 h 2031"/>
                <a:gd name="T50" fmla="*/ 574 w 3153"/>
                <a:gd name="T51" fmla="*/ 1739 h 2031"/>
                <a:gd name="T52" fmla="*/ 656 w 3153"/>
                <a:gd name="T53" fmla="*/ 1687 h 2031"/>
                <a:gd name="T54" fmla="*/ 823 w 3153"/>
                <a:gd name="T55" fmla="*/ 1619 h 2031"/>
                <a:gd name="T56" fmla="*/ 669 w 3153"/>
                <a:gd name="T57" fmla="*/ 1638 h 2031"/>
                <a:gd name="T58" fmla="*/ 713 w 3153"/>
                <a:gd name="T59" fmla="*/ 1551 h 2031"/>
                <a:gd name="T60" fmla="*/ 828 w 3153"/>
                <a:gd name="T61" fmla="*/ 1613 h 2031"/>
                <a:gd name="T62" fmla="*/ 1570 w 3153"/>
                <a:gd name="T63" fmla="*/ 1798 h 2031"/>
                <a:gd name="T64" fmla="*/ 850 w 3153"/>
                <a:gd name="T65" fmla="*/ 1803 h 2031"/>
                <a:gd name="T66" fmla="*/ 882 w 3153"/>
                <a:gd name="T67" fmla="*/ 1698 h 2031"/>
                <a:gd name="T68" fmla="*/ 1563 w 3153"/>
                <a:gd name="T69" fmla="*/ 1687 h 2031"/>
                <a:gd name="T70" fmla="*/ 1670 w 3153"/>
                <a:gd name="T71" fmla="*/ 1489 h 2031"/>
                <a:gd name="T72" fmla="*/ 1693 w 3153"/>
                <a:gd name="T73" fmla="*/ 1424 h 2031"/>
                <a:gd name="T74" fmla="*/ 1793 w 3153"/>
                <a:gd name="T75" fmla="*/ 1500 h 2031"/>
                <a:gd name="T76" fmla="*/ 1675 w 3153"/>
                <a:gd name="T77" fmla="*/ 1612 h 2031"/>
                <a:gd name="T78" fmla="*/ 1843 w 3153"/>
                <a:gd name="T79" fmla="*/ 1621 h 2031"/>
                <a:gd name="T80" fmla="*/ 1804 w 3153"/>
                <a:gd name="T81" fmla="*/ 1637 h 2031"/>
                <a:gd name="T82" fmla="*/ 1866 w 3153"/>
                <a:gd name="T83" fmla="*/ 1793 h 2031"/>
                <a:gd name="T84" fmla="*/ 1690 w 3153"/>
                <a:gd name="T85" fmla="*/ 1778 h 2031"/>
                <a:gd name="T86" fmla="*/ 1686 w 3153"/>
                <a:gd name="T87" fmla="*/ 1702 h 2031"/>
                <a:gd name="T88" fmla="*/ 1724 w 3153"/>
                <a:gd name="T89" fmla="*/ 1685 h 2031"/>
                <a:gd name="T90" fmla="*/ 1843 w 3153"/>
                <a:gd name="T91" fmla="*/ 1691 h 2031"/>
                <a:gd name="T92" fmla="*/ 2009 w 3153"/>
                <a:gd name="T93" fmla="*/ 1439 h 2031"/>
                <a:gd name="T94" fmla="*/ 2140 w 3153"/>
                <a:gd name="T95" fmla="*/ 1428 h 2031"/>
                <a:gd name="T96" fmla="*/ 2161 w 3153"/>
                <a:gd name="T97" fmla="*/ 1499 h 2031"/>
                <a:gd name="T98" fmla="*/ 2064 w 3153"/>
                <a:gd name="T99" fmla="*/ 1588 h 2031"/>
                <a:gd name="T100" fmla="*/ 2218 w 3153"/>
                <a:gd name="T101" fmla="*/ 1565 h 2031"/>
                <a:gd name="T102" fmla="*/ 2225 w 3153"/>
                <a:gd name="T103" fmla="*/ 1634 h 2031"/>
                <a:gd name="T104" fmla="*/ 2319 w 3153"/>
                <a:gd name="T105" fmla="*/ 1790 h 2031"/>
                <a:gd name="T106" fmla="*/ 2131 w 3153"/>
                <a:gd name="T107" fmla="*/ 1770 h 2031"/>
                <a:gd name="T108" fmla="*/ 2145 w 3153"/>
                <a:gd name="T109" fmla="*/ 1683 h 2031"/>
                <a:gd name="T110" fmla="*/ 2340 w 3153"/>
                <a:gd name="T111" fmla="*/ 1624 h 2031"/>
                <a:gd name="T112" fmla="*/ 2463 w 3153"/>
                <a:gd name="T113" fmla="*/ 1564 h 2031"/>
                <a:gd name="T114" fmla="*/ 2434 w 3153"/>
                <a:gd name="T115" fmla="*/ 1636 h 2031"/>
                <a:gd name="T116" fmla="*/ 2415 w 3153"/>
                <a:gd name="T117" fmla="*/ 1769 h 2031"/>
                <a:gd name="T118" fmla="*/ 2500 w 3153"/>
                <a:gd name="T119" fmla="*/ 1683 h 2031"/>
                <a:gd name="T120" fmla="*/ 2605 w 3153"/>
                <a:gd name="T121" fmla="*/ 179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53" h="2031">
                  <a:moveTo>
                    <a:pt x="448" y="830"/>
                  </a:moveTo>
                  <a:cubicBezTo>
                    <a:pt x="368" y="755"/>
                    <a:pt x="368" y="615"/>
                    <a:pt x="448" y="539"/>
                  </a:cubicBezTo>
                  <a:cubicBezTo>
                    <a:pt x="393" y="549"/>
                    <a:pt x="339" y="610"/>
                    <a:pt x="339" y="685"/>
                  </a:cubicBezTo>
                  <a:cubicBezTo>
                    <a:pt x="339" y="759"/>
                    <a:pt x="393" y="820"/>
                    <a:pt x="448" y="830"/>
                  </a:cubicBezTo>
                  <a:close/>
                  <a:moveTo>
                    <a:pt x="2814" y="685"/>
                  </a:moveTo>
                  <a:cubicBezTo>
                    <a:pt x="2815" y="610"/>
                    <a:pt x="2761" y="549"/>
                    <a:pt x="2706" y="539"/>
                  </a:cubicBezTo>
                  <a:cubicBezTo>
                    <a:pt x="2786" y="615"/>
                    <a:pt x="2786" y="755"/>
                    <a:pt x="2706" y="830"/>
                  </a:cubicBezTo>
                  <a:cubicBezTo>
                    <a:pt x="2761" y="820"/>
                    <a:pt x="2815" y="759"/>
                    <a:pt x="2814" y="685"/>
                  </a:cubicBezTo>
                  <a:close/>
                  <a:moveTo>
                    <a:pt x="2804" y="935"/>
                  </a:moveTo>
                  <a:cubicBezTo>
                    <a:pt x="2886" y="904"/>
                    <a:pt x="2970" y="808"/>
                    <a:pt x="2969" y="685"/>
                  </a:cubicBezTo>
                  <a:cubicBezTo>
                    <a:pt x="2970" y="561"/>
                    <a:pt x="2886" y="465"/>
                    <a:pt x="2804" y="434"/>
                  </a:cubicBezTo>
                  <a:cubicBezTo>
                    <a:pt x="2871" y="501"/>
                    <a:pt x="2915" y="591"/>
                    <a:pt x="2914" y="685"/>
                  </a:cubicBezTo>
                  <a:cubicBezTo>
                    <a:pt x="2915" y="778"/>
                    <a:pt x="2871" y="868"/>
                    <a:pt x="2804" y="935"/>
                  </a:cubicBezTo>
                  <a:close/>
                  <a:moveTo>
                    <a:pt x="350" y="935"/>
                  </a:moveTo>
                  <a:cubicBezTo>
                    <a:pt x="282" y="868"/>
                    <a:pt x="239" y="778"/>
                    <a:pt x="239" y="685"/>
                  </a:cubicBezTo>
                  <a:cubicBezTo>
                    <a:pt x="239" y="591"/>
                    <a:pt x="282" y="501"/>
                    <a:pt x="350" y="434"/>
                  </a:cubicBezTo>
                  <a:cubicBezTo>
                    <a:pt x="267" y="465"/>
                    <a:pt x="183" y="561"/>
                    <a:pt x="184" y="685"/>
                  </a:cubicBezTo>
                  <a:cubicBezTo>
                    <a:pt x="183" y="808"/>
                    <a:pt x="267" y="904"/>
                    <a:pt x="350" y="935"/>
                  </a:cubicBezTo>
                  <a:close/>
                  <a:moveTo>
                    <a:pt x="2877" y="1804"/>
                  </a:moveTo>
                  <a:cubicBezTo>
                    <a:pt x="2844" y="1765"/>
                    <a:pt x="2811" y="1726"/>
                    <a:pt x="2778" y="1687"/>
                  </a:cubicBezTo>
                  <a:cubicBezTo>
                    <a:pt x="2705" y="1601"/>
                    <a:pt x="2633" y="1516"/>
                    <a:pt x="2560" y="1430"/>
                  </a:cubicBezTo>
                  <a:cubicBezTo>
                    <a:pt x="2557" y="1426"/>
                    <a:pt x="2553" y="1421"/>
                    <a:pt x="2549" y="1417"/>
                  </a:cubicBezTo>
                  <a:cubicBezTo>
                    <a:pt x="2534" y="1399"/>
                    <a:pt x="2511" y="1389"/>
                    <a:pt x="2489" y="1381"/>
                  </a:cubicBezTo>
                  <a:cubicBezTo>
                    <a:pt x="2466" y="1373"/>
                    <a:pt x="2441" y="1368"/>
                    <a:pt x="2416" y="1367"/>
                  </a:cubicBezTo>
                  <a:cubicBezTo>
                    <a:pt x="2503" y="1344"/>
                    <a:pt x="2567" y="1266"/>
                    <a:pt x="2567" y="1172"/>
                  </a:cubicBezTo>
                  <a:cubicBezTo>
                    <a:pt x="2567" y="202"/>
                    <a:pt x="2567" y="202"/>
                    <a:pt x="2567" y="202"/>
                  </a:cubicBezTo>
                  <a:cubicBezTo>
                    <a:pt x="2567" y="90"/>
                    <a:pt x="2476" y="0"/>
                    <a:pt x="2365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77" y="0"/>
                    <a:pt x="586" y="90"/>
                    <a:pt x="586" y="202"/>
                  </a:cubicBezTo>
                  <a:cubicBezTo>
                    <a:pt x="586" y="1172"/>
                    <a:pt x="586" y="1172"/>
                    <a:pt x="586" y="1172"/>
                  </a:cubicBezTo>
                  <a:cubicBezTo>
                    <a:pt x="586" y="1266"/>
                    <a:pt x="651" y="1345"/>
                    <a:pt x="738" y="1368"/>
                  </a:cubicBezTo>
                  <a:cubicBezTo>
                    <a:pt x="689" y="1370"/>
                    <a:pt x="633" y="1388"/>
                    <a:pt x="600" y="1426"/>
                  </a:cubicBezTo>
                  <a:cubicBezTo>
                    <a:pt x="575" y="1457"/>
                    <a:pt x="549" y="1487"/>
                    <a:pt x="524" y="1518"/>
                  </a:cubicBezTo>
                  <a:cubicBezTo>
                    <a:pt x="446" y="1610"/>
                    <a:pt x="368" y="1703"/>
                    <a:pt x="290" y="1796"/>
                  </a:cubicBezTo>
                  <a:cubicBezTo>
                    <a:pt x="271" y="1819"/>
                    <a:pt x="235" y="1852"/>
                    <a:pt x="235" y="1884"/>
                  </a:cubicBezTo>
                  <a:cubicBezTo>
                    <a:pt x="235" y="1971"/>
                    <a:pt x="235" y="1971"/>
                    <a:pt x="235" y="1971"/>
                  </a:cubicBezTo>
                  <a:cubicBezTo>
                    <a:pt x="236" y="1982"/>
                    <a:pt x="238" y="1993"/>
                    <a:pt x="244" y="2002"/>
                  </a:cubicBezTo>
                  <a:cubicBezTo>
                    <a:pt x="264" y="2030"/>
                    <a:pt x="304" y="2031"/>
                    <a:pt x="336" y="2031"/>
                  </a:cubicBezTo>
                  <a:cubicBezTo>
                    <a:pt x="380" y="2031"/>
                    <a:pt x="2688" y="2031"/>
                    <a:pt x="2758" y="2031"/>
                  </a:cubicBezTo>
                  <a:cubicBezTo>
                    <a:pt x="2792" y="2031"/>
                    <a:pt x="2831" y="2027"/>
                    <a:pt x="2865" y="2020"/>
                  </a:cubicBezTo>
                  <a:cubicBezTo>
                    <a:pt x="2888" y="2016"/>
                    <a:pt x="2915" y="2003"/>
                    <a:pt x="2918" y="1976"/>
                  </a:cubicBezTo>
                  <a:cubicBezTo>
                    <a:pt x="2918" y="1882"/>
                    <a:pt x="2918" y="1882"/>
                    <a:pt x="2918" y="1882"/>
                  </a:cubicBezTo>
                  <a:cubicBezTo>
                    <a:pt x="2921" y="1861"/>
                    <a:pt x="2909" y="1841"/>
                    <a:pt x="2896" y="1826"/>
                  </a:cubicBezTo>
                  <a:cubicBezTo>
                    <a:pt x="2889" y="1818"/>
                    <a:pt x="2883" y="1811"/>
                    <a:pt x="2877" y="1804"/>
                  </a:cubicBezTo>
                  <a:close/>
                  <a:moveTo>
                    <a:pt x="705" y="1159"/>
                  </a:moveTo>
                  <a:cubicBezTo>
                    <a:pt x="705" y="215"/>
                    <a:pt x="705" y="215"/>
                    <a:pt x="705" y="215"/>
                  </a:cubicBezTo>
                  <a:cubicBezTo>
                    <a:pt x="705" y="157"/>
                    <a:pt x="752" y="111"/>
                    <a:pt x="809" y="111"/>
                  </a:cubicBezTo>
                  <a:cubicBezTo>
                    <a:pt x="2344" y="111"/>
                    <a:pt x="2344" y="111"/>
                    <a:pt x="2344" y="111"/>
                  </a:cubicBezTo>
                  <a:cubicBezTo>
                    <a:pt x="2401" y="111"/>
                    <a:pt x="2448" y="157"/>
                    <a:pt x="2448" y="215"/>
                  </a:cubicBezTo>
                  <a:cubicBezTo>
                    <a:pt x="2448" y="1159"/>
                    <a:pt x="2448" y="1159"/>
                    <a:pt x="2448" y="1159"/>
                  </a:cubicBezTo>
                  <a:cubicBezTo>
                    <a:pt x="2448" y="1216"/>
                    <a:pt x="2401" y="1263"/>
                    <a:pt x="2344" y="1263"/>
                  </a:cubicBezTo>
                  <a:cubicBezTo>
                    <a:pt x="809" y="1263"/>
                    <a:pt x="809" y="1263"/>
                    <a:pt x="809" y="1263"/>
                  </a:cubicBezTo>
                  <a:cubicBezTo>
                    <a:pt x="752" y="1263"/>
                    <a:pt x="705" y="1216"/>
                    <a:pt x="705" y="1159"/>
                  </a:cubicBezTo>
                  <a:close/>
                  <a:moveTo>
                    <a:pt x="2407" y="1487"/>
                  </a:moveTo>
                  <a:cubicBezTo>
                    <a:pt x="2407" y="1489"/>
                    <a:pt x="2406" y="1491"/>
                    <a:pt x="2404" y="1493"/>
                  </a:cubicBezTo>
                  <a:cubicBezTo>
                    <a:pt x="2404" y="1493"/>
                    <a:pt x="2403" y="1493"/>
                    <a:pt x="2403" y="1493"/>
                  </a:cubicBezTo>
                  <a:cubicBezTo>
                    <a:pt x="2403" y="1493"/>
                    <a:pt x="2403" y="1493"/>
                    <a:pt x="2403" y="1493"/>
                  </a:cubicBezTo>
                  <a:cubicBezTo>
                    <a:pt x="2403" y="1494"/>
                    <a:pt x="2403" y="1494"/>
                    <a:pt x="2402" y="1494"/>
                  </a:cubicBezTo>
                  <a:cubicBezTo>
                    <a:pt x="2402" y="1494"/>
                    <a:pt x="2402" y="1494"/>
                    <a:pt x="2401" y="1495"/>
                  </a:cubicBezTo>
                  <a:cubicBezTo>
                    <a:pt x="2401" y="1495"/>
                    <a:pt x="2400" y="1495"/>
                    <a:pt x="2400" y="1496"/>
                  </a:cubicBezTo>
                  <a:cubicBezTo>
                    <a:pt x="2399" y="1496"/>
                    <a:pt x="2399" y="1496"/>
                    <a:pt x="2398" y="1496"/>
                  </a:cubicBezTo>
                  <a:cubicBezTo>
                    <a:pt x="2388" y="1501"/>
                    <a:pt x="2374" y="1500"/>
                    <a:pt x="2362" y="1500"/>
                  </a:cubicBezTo>
                  <a:cubicBezTo>
                    <a:pt x="2304" y="1500"/>
                    <a:pt x="2304" y="1500"/>
                    <a:pt x="2304" y="1500"/>
                  </a:cubicBezTo>
                  <a:cubicBezTo>
                    <a:pt x="2293" y="1500"/>
                    <a:pt x="2281" y="1498"/>
                    <a:pt x="2271" y="1493"/>
                  </a:cubicBezTo>
                  <a:cubicBezTo>
                    <a:pt x="2267" y="1491"/>
                    <a:pt x="2263" y="1489"/>
                    <a:pt x="2260" y="1487"/>
                  </a:cubicBezTo>
                  <a:cubicBezTo>
                    <a:pt x="2257" y="1484"/>
                    <a:pt x="2254" y="1482"/>
                    <a:pt x="2252" y="1479"/>
                  </a:cubicBezTo>
                  <a:cubicBezTo>
                    <a:pt x="2250" y="1474"/>
                    <a:pt x="2250" y="1474"/>
                    <a:pt x="2250" y="1474"/>
                  </a:cubicBezTo>
                  <a:cubicBezTo>
                    <a:pt x="2244" y="1463"/>
                    <a:pt x="2236" y="1453"/>
                    <a:pt x="2231" y="1441"/>
                  </a:cubicBezTo>
                  <a:cubicBezTo>
                    <a:pt x="2227" y="1433"/>
                    <a:pt x="2231" y="1429"/>
                    <a:pt x="2238" y="1426"/>
                  </a:cubicBezTo>
                  <a:cubicBezTo>
                    <a:pt x="2240" y="1425"/>
                    <a:pt x="2242" y="1424"/>
                    <a:pt x="2244" y="1424"/>
                  </a:cubicBezTo>
                  <a:cubicBezTo>
                    <a:pt x="2248" y="1423"/>
                    <a:pt x="2253" y="1422"/>
                    <a:pt x="2258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66" y="1422"/>
                    <a:pt x="2266" y="1422"/>
                    <a:pt x="2266" y="1422"/>
                  </a:cubicBezTo>
                  <a:cubicBezTo>
                    <a:pt x="2282" y="1422"/>
                    <a:pt x="2297" y="1422"/>
                    <a:pt x="2312" y="1422"/>
                  </a:cubicBezTo>
                  <a:cubicBezTo>
                    <a:pt x="2313" y="1422"/>
                    <a:pt x="2313" y="1422"/>
                    <a:pt x="2313" y="1422"/>
                  </a:cubicBezTo>
                  <a:cubicBezTo>
                    <a:pt x="2328" y="1422"/>
                    <a:pt x="2328" y="1422"/>
                    <a:pt x="2328" y="1422"/>
                  </a:cubicBezTo>
                  <a:cubicBezTo>
                    <a:pt x="2333" y="1422"/>
                    <a:pt x="2339" y="1422"/>
                    <a:pt x="2344" y="1423"/>
                  </a:cubicBezTo>
                  <a:cubicBezTo>
                    <a:pt x="2347" y="1424"/>
                    <a:pt x="2351" y="1425"/>
                    <a:pt x="2354" y="1426"/>
                  </a:cubicBezTo>
                  <a:cubicBezTo>
                    <a:pt x="2355" y="1426"/>
                    <a:pt x="2355" y="1426"/>
                    <a:pt x="2356" y="1426"/>
                  </a:cubicBezTo>
                  <a:cubicBezTo>
                    <a:pt x="2356" y="1427"/>
                    <a:pt x="2356" y="1427"/>
                    <a:pt x="2357" y="1427"/>
                  </a:cubicBezTo>
                  <a:cubicBezTo>
                    <a:pt x="2357" y="1427"/>
                    <a:pt x="2358" y="1427"/>
                    <a:pt x="2358" y="1427"/>
                  </a:cubicBezTo>
                  <a:cubicBezTo>
                    <a:pt x="2363" y="1429"/>
                    <a:pt x="2367" y="1431"/>
                    <a:pt x="2371" y="1433"/>
                  </a:cubicBezTo>
                  <a:cubicBezTo>
                    <a:pt x="2374" y="1436"/>
                    <a:pt x="2377" y="1438"/>
                    <a:pt x="2379" y="1441"/>
                  </a:cubicBezTo>
                  <a:cubicBezTo>
                    <a:pt x="2391" y="1458"/>
                    <a:pt x="2391" y="1458"/>
                    <a:pt x="2391" y="1458"/>
                  </a:cubicBezTo>
                  <a:cubicBezTo>
                    <a:pt x="2394" y="1463"/>
                    <a:pt x="2401" y="1471"/>
                    <a:pt x="2404" y="1478"/>
                  </a:cubicBezTo>
                  <a:cubicBezTo>
                    <a:pt x="2404" y="1478"/>
                    <a:pt x="2404" y="1478"/>
                    <a:pt x="2404" y="1478"/>
                  </a:cubicBezTo>
                  <a:cubicBezTo>
                    <a:pt x="2406" y="1481"/>
                    <a:pt x="2407" y="1484"/>
                    <a:pt x="2407" y="1487"/>
                  </a:cubicBezTo>
                  <a:close/>
                  <a:moveTo>
                    <a:pt x="1589" y="1480"/>
                  </a:moveTo>
                  <a:cubicBezTo>
                    <a:pt x="1589" y="1483"/>
                    <a:pt x="1588" y="1485"/>
                    <a:pt x="1587" y="1487"/>
                  </a:cubicBezTo>
                  <a:cubicBezTo>
                    <a:pt x="1576" y="1507"/>
                    <a:pt x="1525" y="1502"/>
                    <a:pt x="1507" y="1502"/>
                  </a:cubicBezTo>
                  <a:cubicBezTo>
                    <a:pt x="1496" y="1502"/>
                    <a:pt x="1485" y="1502"/>
                    <a:pt x="1474" y="1502"/>
                  </a:cubicBezTo>
                  <a:cubicBezTo>
                    <a:pt x="1464" y="1502"/>
                    <a:pt x="1451" y="1500"/>
                    <a:pt x="1442" y="1493"/>
                  </a:cubicBezTo>
                  <a:cubicBezTo>
                    <a:pt x="1442" y="1493"/>
                    <a:pt x="1441" y="1492"/>
                    <a:pt x="1441" y="1492"/>
                  </a:cubicBezTo>
                  <a:cubicBezTo>
                    <a:pt x="1441" y="1492"/>
                    <a:pt x="1440" y="1491"/>
                    <a:pt x="1440" y="1491"/>
                  </a:cubicBezTo>
                  <a:cubicBezTo>
                    <a:pt x="1439" y="1490"/>
                    <a:pt x="1439" y="1490"/>
                    <a:pt x="1439" y="1489"/>
                  </a:cubicBezTo>
                  <a:cubicBezTo>
                    <a:pt x="1439" y="1489"/>
                    <a:pt x="1439" y="1489"/>
                    <a:pt x="1438" y="1489"/>
                  </a:cubicBezTo>
                  <a:cubicBezTo>
                    <a:pt x="1438" y="1489"/>
                    <a:pt x="1438" y="1489"/>
                    <a:pt x="1438" y="1489"/>
                  </a:cubicBezTo>
                  <a:cubicBezTo>
                    <a:pt x="1438" y="1488"/>
                    <a:pt x="1437" y="1487"/>
                    <a:pt x="1437" y="1486"/>
                  </a:cubicBezTo>
                  <a:cubicBezTo>
                    <a:pt x="1436" y="1484"/>
                    <a:pt x="1436" y="1483"/>
                    <a:pt x="1436" y="1481"/>
                  </a:cubicBezTo>
                  <a:cubicBezTo>
                    <a:pt x="1436" y="1479"/>
                    <a:pt x="1436" y="1479"/>
                    <a:pt x="1436" y="1479"/>
                  </a:cubicBezTo>
                  <a:cubicBezTo>
                    <a:pt x="1437" y="1477"/>
                    <a:pt x="1437" y="1474"/>
                    <a:pt x="1437" y="1472"/>
                  </a:cubicBezTo>
                  <a:cubicBezTo>
                    <a:pt x="1437" y="1471"/>
                    <a:pt x="1437" y="1471"/>
                    <a:pt x="1437" y="1471"/>
                  </a:cubicBezTo>
                  <a:cubicBezTo>
                    <a:pt x="1438" y="1463"/>
                    <a:pt x="1438" y="1454"/>
                    <a:pt x="1440" y="1446"/>
                  </a:cubicBezTo>
                  <a:cubicBezTo>
                    <a:pt x="1440" y="1443"/>
                    <a:pt x="1440" y="1443"/>
                    <a:pt x="1440" y="1443"/>
                  </a:cubicBezTo>
                  <a:cubicBezTo>
                    <a:pt x="1441" y="1441"/>
                    <a:pt x="1442" y="1438"/>
                    <a:pt x="1444" y="1436"/>
                  </a:cubicBezTo>
                  <a:cubicBezTo>
                    <a:pt x="1446" y="1434"/>
                    <a:pt x="1448" y="1433"/>
                    <a:pt x="1450" y="1431"/>
                  </a:cubicBezTo>
                  <a:cubicBezTo>
                    <a:pt x="1450" y="1431"/>
                    <a:pt x="1450" y="1431"/>
                    <a:pt x="1450" y="1431"/>
                  </a:cubicBezTo>
                  <a:cubicBezTo>
                    <a:pt x="1451" y="1431"/>
                    <a:pt x="1451" y="1430"/>
                    <a:pt x="1452" y="1430"/>
                  </a:cubicBezTo>
                  <a:cubicBezTo>
                    <a:pt x="1452" y="1430"/>
                    <a:pt x="1453" y="1430"/>
                    <a:pt x="1453" y="1429"/>
                  </a:cubicBezTo>
                  <a:cubicBezTo>
                    <a:pt x="1453" y="1429"/>
                    <a:pt x="1454" y="1429"/>
                    <a:pt x="1454" y="1429"/>
                  </a:cubicBezTo>
                  <a:cubicBezTo>
                    <a:pt x="1455" y="1428"/>
                    <a:pt x="1457" y="1428"/>
                    <a:pt x="1458" y="1427"/>
                  </a:cubicBezTo>
                  <a:cubicBezTo>
                    <a:pt x="1459" y="1427"/>
                    <a:pt x="1459" y="1427"/>
                    <a:pt x="1460" y="1427"/>
                  </a:cubicBezTo>
                  <a:cubicBezTo>
                    <a:pt x="1461" y="1426"/>
                    <a:pt x="1463" y="1426"/>
                    <a:pt x="1464" y="1426"/>
                  </a:cubicBezTo>
                  <a:cubicBezTo>
                    <a:pt x="1465" y="1426"/>
                    <a:pt x="1465" y="1425"/>
                    <a:pt x="1466" y="1425"/>
                  </a:cubicBezTo>
                  <a:cubicBezTo>
                    <a:pt x="1466" y="1425"/>
                    <a:pt x="1466" y="1425"/>
                    <a:pt x="1466" y="1425"/>
                  </a:cubicBezTo>
                  <a:cubicBezTo>
                    <a:pt x="1467" y="1425"/>
                    <a:pt x="1468" y="1425"/>
                    <a:pt x="1468" y="1425"/>
                  </a:cubicBezTo>
                  <a:cubicBezTo>
                    <a:pt x="1472" y="1424"/>
                    <a:pt x="1476" y="1424"/>
                    <a:pt x="1480" y="1424"/>
                  </a:cubicBezTo>
                  <a:cubicBezTo>
                    <a:pt x="1483" y="1424"/>
                    <a:pt x="1483" y="1424"/>
                    <a:pt x="1483" y="1424"/>
                  </a:cubicBezTo>
                  <a:cubicBezTo>
                    <a:pt x="1487" y="1424"/>
                    <a:pt x="1492" y="1424"/>
                    <a:pt x="1496" y="1424"/>
                  </a:cubicBezTo>
                  <a:cubicBezTo>
                    <a:pt x="1550" y="1424"/>
                    <a:pt x="1550" y="1424"/>
                    <a:pt x="1550" y="1424"/>
                  </a:cubicBezTo>
                  <a:cubicBezTo>
                    <a:pt x="1551" y="1424"/>
                    <a:pt x="1552" y="1424"/>
                    <a:pt x="1554" y="1424"/>
                  </a:cubicBezTo>
                  <a:cubicBezTo>
                    <a:pt x="1554" y="1424"/>
                    <a:pt x="1555" y="1424"/>
                    <a:pt x="1555" y="1424"/>
                  </a:cubicBezTo>
                  <a:cubicBezTo>
                    <a:pt x="1556" y="1424"/>
                    <a:pt x="1558" y="1424"/>
                    <a:pt x="1559" y="1424"/>
                  </a:cubicBezTo>
                  <a:cubicBezTo>
                    <a:pt x="1570" y="1425"/>
                    <a:pt x="1582" y="1428"/>
                    <a:pt x="1586" y="1438"/>
                  </a:cubicBezTo>
                  <a:cubicBezTo>
                    <a:pt x="1587" y="1438"/>
                    <a:pt x="1587" y="1439"/>
                    <a:pt x="1587" y="1440"/>
                  </a:cubicBezTo>
                  <a:cubicBezTo>
                    <a:pt x="1588" y="1440"/>
                    <a:pt x="1588" y="1440"/>
                    <a:pt x="1588" y="1440"/>
                  </a:cubicBezTo>
                  <a:cubicBezTo>
                    <a:pt x="1591" y="1452"/>
                    <a:pt x="1588" y="1466"/>
                    <a:pt x="1589" y="1478"/>
                  </a:cubicBezTo>
                  <a:lnTo>
                    <a:pt x="1589" y="1480"/>
                  </a:lnTo>
                  <a:close/>
                  <a:moveTo>
                    <a:pt x="1511" y="1543"/>
                  </a:moveTo>
                  <a:cubicBezTo>
                    <a:pt x="1531" y="1543"/>
                    <a:pt x="1577" y="1537"/>
                    <a:pt x="1588" y="1559"/>
                  </a:cubicBezTo>
                  <a:cubicBezTo>
                    <a:pt x="1589" y="1561"/>
                    <a:pt x="1590" y="1563"/>
                    <a:pt x="1590" y="1566"/>
                  </a:cubicBezTo>
                  <a:cubicBezTo>
                    <a:pt x="1590" y="1589"/>
                    <a:pt x="1590" y="1589"/>
                    <a:pt x="1590" y="1589"/>
                  </a:cubicBezTo>
                  <a:cubicBezTo>
                    <a:pt x="1590" y="1595"/>
                    <a:pt x="1590" y="1602"/>
                    <a:pt x="1590" y="1609"/>
                  </a:cubicBezTo>
                  <a:cubicBezTo>
                    <a:pt x="1590" y="1609"/>
                    <a:pt x="1590" y="1609"/>
                    <a:pt x="1590" y="1609"/>
                  </a:cubicBezTo>
                  <a:cubicBezTo>
                    <a:pt x="1590" y="1612"/>
                    <a:pt x="1590" y="1612"/>
                    <a:pt x="1590" y="1612"/>
                  </a:cubicBezTo>
                  <a:cubicBezTo>
                    <a:pt x="1590" y="1615"/>
                    <a:pt x="1589" y="1619"/>
                    <a:pt x="1587" y="1622"/>
                  </a:cubicBezTo>
                  <a:cubicBezTo>
                    <a:pt x="1587" y="1622"/>
                    <a:pt x="1586" y="1623"/>
                    <a:pt x="1586" y="1623"/>
                  </a:cubicBezTo>
                  <a:cubicBezTo>
                    <a:pt x="1585" y="1624"/>
                    <a:pt x="1584" y="1625"/>
                    <a:pt x="1583" y="1626"/>
                  </a:cubicBezTo>
                  <a:cubicBezTo>
                    <a:pt x="1583" y="1626"/>
                    <a:pt x="1583" y="1626"/>
                    <a:pt x="1583" y="1626"/>
                  </a:cubicBezTo>
                  <a:cubicBezTo>
                    <a:pt x="1578" y="1631"/>
                    <a:pt x="1571" y="1634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3" y="1636"/>
                    <a:pt x="1563" y="1636"/>
                    <a:pt x="1563" y="1636"/>
                  </a:cubicBezTo>
                  <a:cubicBezTo>
                    <a:pt x="1560" y="1637"/>
                    <a:pt x="1558" y="1637"/>
                    <a:pt x="1556" y="1637"/>
                  </a:cubicBezTo>
                  <a:cubicBezTo>
                    <a:pt x="1555" y="1637"/>
                    <a:pt x="1554" y="1637"/>
                    <a:pt x="1554" y="1638"/>
                  </a:cubicBezTo>
                  <a:cubicBezTo>
                    <a:pt x="1551" y="1638"/>
                    <a:pt x="1548" y="1638"/>
                    <a:pt x="1546" y="1638"/>
                  </a:cubicBezTo>
                  <a:cubicBezTo>
                    <a:pt x="1546" y="1638"/>
                    <a:pt x="1546" y="1638"/>
                    <a:pt x="1546" y="1638"/>
                  </a:cubicBezTo>
                  <a:cubicBezTo>
                    <a:pt x="1463" y="1638"/>
                    <a:pt x="1463" y="1638"/>
                    <a:pt x="1463" y="1638"/>
                  </a:cubicBezTo>
                  <a:cubicBezTo>
                    <a:pt x="1453" y="1638"/>
                    <a:pt x="1441" y="1636"/>
                    <a:pt x="1432" y="1631"/>
                  </a:cubicBezTo>
                  <a:cubicBezTo>
                    <a:pt x="1432" y="1631"/>
                    <a:pt x="1432" y="1631"/>
                    <a:pt x="1432" y="1631"/>
                  </a:cubicBezTo>
                  <a:cubicBezTo>
                    <a:pt x="1432" y="1631"/>
                    <a:pt x="1432" y="1630"/>
                    <a:pt x="1432" y="1630"/>
                  </a:cubicBezTo>
                  <a:cubicBezTo>
                    <a:pt x="1431" y="1629"/>
                    <a:pt x="1429" y="1628"/>
                    <a:pt x="1427" y="1627"/>
                  </a:cubicBezTo>
                  <a:cubicBezTo>
                    <a:pt x="1426" y="1626"/>
                    <a:pt x="1425" y="1624"/>
                    <a:pt x="1424" y="1623"/>
                  </a:cubicBezTo>
                  <a:cubicBezTo>
                    <a:pt x="1424" y="1623"/>
                    <a:pt x="1424" y="1623"/>
                    <a:pt x="1424" y="1622"/>
                  </a:cubicBezTo>
                  <a:cubicBezTo>
                    <a:pt x="1422" y="1619"/>
                    <a:pt x="1421" y="1616"/>
                    <a:pt x="1421" y="1612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2" y="1606"/>
                    <a:pt x="1422" y="1606"/>
                    <a:pt x="1422" y="1606"/>
                  </a:cubicBezTo>
                  <a:cubicBezTo>
                    <a:pt x="1424" y="1593"/>
                    <a:pt x="1425" y="1580"/>
                    <a:pt x="1427" y="1567"/>
                  </a:cubicBezTo>
                  <a:cubicBezTo>
                    <a:pt x="1427" y="1566"/>
                    <a:pt x="1427" y="1566"/>
                    <a:pt x="1427" y="1566"/>
                  </a:cubicBezTo>
                  <a:cubicBezTo>
                    <a:pt x="1427" y="1566"/>
                    <a:pt x="1427" y="1566"/>
                    <a:pt x="1427" y="1565"/>
                  </a:cubicBezTo>
                  <a:cubicBezTo>
                    <a:pt x="1432" y="1536"/>
                    <a:pt x="1490" y="1543"/>
                    <a:pt x="1511" y="1543"/>
                  </a:cubicBezTo>
                  <a:close/>
                  <a:moveTo>
                    <a:pt x="1175" y="1631"/>
                  </a:moveTo>
                  <a:cubicBezTo>
                    <a:pt x="1173" y="1630"/>
                    <a:pt x="1172" y="1629"/>
                    <a:pt x="1170" y="1627"/>
                  </a:cubicBezTo>
                  <a:cubicBezTo>
                    <a:pt x="1169" y="1626"/>
                    <a:pt x="1169" y="1625"/>
                    <a:pt x="1168" y="1624"/>
                  </a:cubicBezTo>
                  <a:cubicBezTo>
                    <a:pt x="1168" y="1623"/>
                    <a:pt x="1168" y="1623"/>
                    <a:pt x="1168" y="1623"/>
                  </a:cubicBezTo>
                  <a:cubicBezTo>
                    <a:pt x="1166" y="1620"/>
                    <a:pt x="1166" y="1616"/>
                    <a:pt x="1167" y="1613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7"/>
                    <a:pt x="1169" y="1607"/>
                    <a:pt x="1169" y="1607"/>
                  </a:cubicBezTo>
                  <a:cubicBezTo>
                    <a:pt x="1169" y="1606"/>
                    <a:pt x="1169" y="1605"/>
                    <a:pt x="1170" y="1604"/>
                  </a:cubicBezTo>
                  <a:cubicBezTo>
                    <a:pt x="1181" y="1567"/>
                    <a:pt x="1181" y="1567"/>
                    <a:pt x="1181" y="1567"/>
                  </a:cubicBezTo>
                  <a:cubicBezTo>
                    <a:pt x="1181" y="1566"/>
                    <a:pt x="1181" y="1566"/>
                    <a:pt x="1182" y="1565"/>
                  </a:cubicBezTo>
                  <a:cubicBezTo>
                    <a:pt x="1193" y="1537"/>
                    <a:pt x="1244" y="1543"/>
                    <a:pt x="1268" y="1543"/>
                  </a:cubicBezTo>
                  <a:cubicBezTo>
                    <a:pt x="1278" y="1543"/>
                    <a:pt x="1297" y="1542"/>
                    <a:pt x="1314" y="1543"/>
                  </a:cubicBezTo>
                  <a:cubicBezTo>
                    <a:pt x="1317" y="1544"/>
                    <a:pt x="1320" y="1544"/>
                    <a:pt x="1323" y="1545"/>
                  </a:cubicBezTo>
                  <a:cubicBezTo>
                    <a:pt x="1323" y="1545"/>
                    <a:pt x="1323" y="1545"/>
                    <a:pt x="1324" y="1545"/>
                  </a:cubicBezTo>
                  <a:cubicBezTo>
                    <a:pt x="1332" y="1547"/>
                    <a:pt x="1339" y="1551"/>
                    <a:pt x="1342" y="1556"/>
                  </a:cubicBezTo>
                  <a:cubicBezTo>
                    <a:pt x="1342" y="1557"/>
                    <a:pt x="1342" y="1557"/>
                    <a:pt x="1343" y="1557"/>
                  </a:cubicBezTo>
                  <a:cubicBezTo>
                    <a:pt x="1343" y="1558"/>
                    <a:pt x="1343" y="1558"/>
                    <a:pt x="1343" y="1558"/>
                  </a:cubicBezTo>
                  <a:cubicBezTo>
                    <a:pt x="1343" y="1558"/>
                    <a:pt x="1343" y="1559"/>
                    <a:pt x="1343" y="1559"/>
                  </a:cubicBezTo>
                  <a:cubicBezTo>
                    <a:pt x="1344" y="1561"/>
                    <a:pt x="1345" y="1564"/>
                    <a:pt x="1344" y="1567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4" y="1569"/>
                    <a:pt x="1344" y="1569"/>
                    <a:pt x="1344" y="1569"/>
                  </a:cubicBezTo>
                  <a:cubicBezTo>
                    <a:pt x="1343" y="1576"/>
                    <a:pt x="1341" y="1583"/>
                    <a:pt x="1340" y="1589"/>
                  </a:cubicBezTo>
                  <a:cubicBezTo>
                    <a:pt x="1336" y="1612"/>
                    <a:pt x="1336" y="1612"/>
                    <a:pt x="1336" y="1612"/>
                  </a:cubicBezTo>
                  <a:cubicBezTo>
                    <a:pt x="1336" y="1616"/>
                    <a:pt x="1334" y="1619"/>
                    <a:pt x="1331" y="1622"/>
                  </a:cubicBezTo>
                  <a:cubicBezTo>
                    <a:pt x="1331" y="1623"/>
                    <a:pt x="1330" y="1623"/>
                    <a:pt x="1330" y="1623"/>
                  </a:cubicBezTo>
                  <a:cubicBezTo>
                    <a:pt x="1330" y="1624"/>
                    <a:pt x="1329" y="1624"/>
                    <a:pt x="1329" y="1624"/>
                  </a:cubicBezTo>
                  <a:cubicBezTo>
                    <a:pt x="1328" y="1625"/>
                    <a:pt x="1327" y="1626"/>
                    <a:pt x="1326" y="1627"/>
                  </a:cubicBezTo>
                  <a:cubicBezTo>
                    <a:pt x="1320" y="1632"/>
                    <a:pt x="1312" y="1635"/>
                    <a:pt x="1305" y="1636"/>
                  </a:cubicBezTo>
                  <a:cubicBezTo>
                    <a:pt x="1305" y="1637"/>
                    <a:pt x="1305" y="1637"/>
                    <a:pt x="1305" y="1637"/>
                  </a:cubicBezTo>
                  <a:cubicBezTo>
                    <a:pt x="1304" y="1637"/>
                    <a:pt x="1304" y="1637"/>
                    <a:pt x="1304" y="1637"/>
                  </a:cubicBezTo>
                  <a:cubicBezTo>
                    <a:pt x="1302" y="1637"/>
                    <a:pt x="1300" y="1638"/>
                    <a:pt x="1297" y="1638"/>
                  </a:cubicBezTo>
                  <a:cubicBezTo>
                    <a:pt x="1297" y="1638"/>
                    <a:pt x="1296" y="1638"/>
                    <a:pt x="1295" y="1638"/>
                  </a:cubicBezTo>
                  <a:cubicBezTo>
                    <a:pt x="1292" y="1638"/>
                    <a:pt x="1290" y="1639"/>
                    <a:pt x="1287" y="1639"/>
                  </a:cubicBezTo>
                  <a:cubicBezTo>
                    <a:pt x="1287" y="1639"/>
                    <a:pt x="1287" y="1639"/>
                    <a:pt x="1287" y="1639"/>
                  </a:cubicBezTo>
                  <a:cubicBezTo>
                    <a:pt x="1204" y="1639"/>
                    <a:pt x="1204" y="1639"/>
                    <a:pt x="1204" y="1639"/>
                  </a:cubicBezTo>
                  <a:cubicBezTo>
                    <a:pt x="1194" y="1639"/>
                    <a:pt x="1183" y="1637"/>
                    <a:pt x="1175" y="1631"/>
                  </a:cubicBezTo>
                  <a:cubicBezTo>
                    <a:pt x="1175" y="1631"/>
                    <a:pt x="1175" y="1631"/>
                    <a:pt x="1175" y="1631"/>
                  </a:cubicBezTo>
                  <a:close/>
                  <a:moveTo>
                    <a:pt x="1278" y="1502"/>
                  </a:moveTo>
                  <a:cubicBezTo>
                    <a:pt x="1266" y="1502"/>
                    <a:pt x="1253" y="1502"/>
                    <a:pt x="1241" y="1502"/>
                  </a:cubicBezTo>
                  <a:cubicBezTo>
                    <a:pt x="1230" y="1502"/>
                    <a:pt x="1213" y="1500"/>
                    <a:pt x="1207" y="1489"/>
                  </a:cubicBezTo>
                  <a:cubicBezTo>
                    <a:pt x="1207" y="1488"/>
                    <a:pt x="1207" y="1487"/>
                    <a:pt x="1207" y="1486"/>
                  </a:cubicBezTo>
                  <a:cubicBezTo>
                    <a:pt x="1206" y="1486"/>
                    <a:pt x="1206" y="1485"/>
                    <a:pt x="1206" y="1484"/>
                  </a:cubicBezTo>
                  <a:cubicBezTo>
                    <a:pt x="1206" y="1483"/>
                    <a:pt x="1207" y="1482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81"/>
                    <a:pt x="1207" y="1481"/>
                    <a:pt x="1207" y="1481"/>
                  </a:cubicBezTo>
                  <a:cubicBezTo>
                    <a:pt x="1207" y="1478"/>
                    <a:pt x="1209" y="1474"/>
                    <a:pt x="1210" y="1472"/>
                  </a:cubicBezTo>
                  <a:cubicBezTo>
                    <a:pt x="1212" y="1463"/>
                    <a:pt x="1214" y="1453"/>
                    <a:pt x="1218" y="1445"/>
                  </a:cubicBezTo>
                  <a:cubicBezTo>
                    <a:pt x="1218" y="1444"/>
                    <a:pt x="1218" y="1444"/>
                    <a:pt x="1218" y="1444"/>
                  </a:cubicBezTo>
                  <a:cubicBezTo>
                    <a:pt x="1219" y="1441"/>
                    <a:pt x="1221" y="1438"/>
                    <a:pt x="1223" y="1436"/>
                  </a:cubicBezTo>
                  <a:cubicBezTo>
                    <a:pt x="1225" y="1435"/>
                    <a:pt x="1226" y="1434"/>
                    <a:pt x="1228" y="1433"/>
                  </a:cubicBezTo>
                  <a:cubicBezTo>
                    <a:pt x="1233" y="1429"/>
                    <a:pt x="1239" y="1427"/>
                    <a:pt x="1245" y="1426"/>
                  </a:cubicBezTo>
                  <a:cubicBezTo>
                    <a:pt x="1246" y="1426"/>
                    <a:pt x="1246" y="1426"/>
                    <a:pt x="1247" y="1426"/>
                  </a:cubicBezTo>
                  <a:cubicBezTo>
                    <a:pt x="1251" y="1425"/>
                    <a:pt x="1257" y="1424"/>
                    <a:pt x="1262" y="1424"/>
                  </a:cubicBezTo>
                  <a:cubicBezTo>
                    <a:pt x="1269" y="1424"/>
                    <a:pt x="1269" y="1424"/>
                    <a:pt x="1269" y="1424"/>
                  </a:cubicBezTo>
                  <a:cubicBezTo>
                    <a:pt x="1271" y="1424"/>
                    <a:pt x="1274" y="1424"/>
                    <a:pt x="1276" y="1424"/>
                  </a:cubicBezTo>
                  <a:cubicBezTo>
                    <a:pt x="1291" y="1424"/>
                    <a:pt x="1307" y="1424"/>
                    <a:pt x="1322" y="1424"/>
                  </a:cubicBezTo>
                  <a:cubicBezTo>
                    <a:pt x="1324" y="1424"/>
                    <a:pt x="1326" y="1424"/>
                    <a:pt x="1329" y="1424"/>
                  </a:cubicBezTo>
                  <a:cubicBezTo>
                    <a:pt x="1331" y="1424"/>
                    <a:pt x="1331" y="1424"/>
                    <a:pt x="1331" y="1424"/>
                  </a:cubicBezTo>
                  <a:cubicBezTo>
                    <a:pt x="1332" y="1424"/>
                    <a:pt x="1332" y="1424"/>
                    <a:pt x="1333" y="1424"/>
                  </a:cubicBezTo>
                  <a:cubicBezTo>
                    <a:pt x="1335" y="1424"/>
                    <a:pt x="1337" y="1424"/>
                    <a:pt x="1339" y="1425"/>
                  </a:cubicBezTo>
                  <a:cubicBezTo>
                    <a:pt x="1339" y="1425"/>
                    <a:pt x="1339" y="1425"/>
                    <a:pt x="1339" y="1425"/>
                  </a:cubicBezTo>
                  <a:cubicBezTo>
                    <a:pt x="1351" y="1426"/>
                    <a:pt x="1364" y="1429"/>
                    <a:pt x="1366" y="1439"/>
                  </a:cubicBezTo>
                  <a:cubicBezTo>
                    <a:pt x="1366" y="1439"/>
                    <a:pt x="1366" y="1440"/>
                    <a:pt x="1366" y="1440"/>
                  </a:cubicBezTo>
                  <a:cubicBezTo>
                    <a:pt x="1366" y="1440"/>
                    <a:pt x="1366" y="1440"/>
                    <a:pt x="1366" y="1441"/>
                  </a:cubicBezTo>
                  <a:cubicBezTo>
                    <a:pt x="1367" y="1452"/>
                    <a:pt x="1362" y="1467"/>
                    <a:pt x="1360" y="1478"/>
                  </a:cubicBezTo>
                  <a:cubicBezTo>
                    <a:pt x="1360" y="1478"/>
                    <a:pt x="1360" y="1478"/>
                    <a:pt x="1360" y="1478"/>
                  </a:cubicBezTo>
                  <a:cubicBezTo>
                    <a:pt x="1359" y="1481"/>
                    <a:pt x="1359" y="1481"/>
                    <a:pt x="1359" y="1481"/>
                  </a:cubicBezTo>
                  <a:cubicBezTo>
                    <a:pt x="1359" y="1483"/>
                    <a:pt x="1358" y="1485"/>
                    <a:pt x="1356" y="1487"/>
                  </a:cubicBezTo>
                  <a:cubicBezTo>
                    <a:pt x="1356" y="1488"/>
                    <a:pt x="1355" y="1488"/>
                    <a:pt x="1355" y="1489"/>
                  </a:cubicBezTo>
                  <a:cubicBezTo>
                    <a:pt x="1355" y="1489"/>
                    <a:pt x="1355" y="1489"/>
                    <a:pt x="1355" y="1489"/>
                  </a:cubicBezTo>
                  <a:cubicBezTo>
                    <a:pt x="1355" y="1489"/>
                    <a:pt x="1355" y="1489"/>
                    <a:pt x="1354" y="1489"/>
                  </a:cubicBezTo>
                  <a:cubicBezTo>
                    <a:pt x="1339" y="1507"/>
                    <a:pt x="1298" y="1502"/>
                    <a:pt x="1278" y="1502"/>
                  </a:cubicBezTo>
                  <a:close/>
                  <a:moveTo>
                    <a:pt x="911" y="1620"/>
                  </a:moveTo>
                  <a:cubicBezTo>
                    <a:pt x="911" y="1619"/>
                    <a:pt x="911" y="1618"/>
                    <a:pt x="911" y="1618"/>
                  </a:cubicBezTo>
                  <a:cubicBezTo>
                    <a:pt x="912" y="1616"/>
                    <a:pt x="912" y="1615"/>
                    <a:pt x="913" y="1614"/>
                  </a:cubicBezTo>
                  <a:cubicBezTo>
                    <a:pt x="913" y="1614"/>
                    <a:pt x="913" y="1614"/>
                    <a:pt x="913" y="1613"/>
                  </a:cubicBezTo>
                  <a:cubicBezTo>
                    <a:pt x="913" y="1612"/>
                    <a:pt x="913" y="1612"/>
                    <a:pt x="913" y="1612"/>
                  </a:cubicBezTo>
                  <a:cubicBezTo>
                    <a:pt x="914" y="1611"/>
                    <a:pt x="915" y="1609"/>
                    <a:pt x="916" y="1607"/>
                  </a:cubicBezTo>
                  <a:cubicBezTo>
                    <a:pt x="922" y="1594"/>
                    <a:pt x="928" y="1582"/>
                    <a:pt x="935" y="1569"/>
                  </a:cubicBezTo>
                  <a:cubicBezTo>
                    <a:pt x="935" y="1569"/>
                    <a:pt x="935" y="1569"/>
                    <a:pt x="935" y="1569"/>
                  </a:cubicBezTo>
                  <a:cubicBezTo>
                    <a:pt x="935" y="1568"/>
                    <a:pt x="935" y="1568"/>
                    <a:pt x="935" y="1568"/>
                  </a:cubicBezTo>
                  <a:cubicBezTo>
                    <a:pt x="936" y="1567"/>
                    <a:pt x="936" y="1566"/>
                    <a:pt x="937" y="1566"/>
                  </a:cubicBezTo>
                  <a:cubicBezTo>
                    <a:pt x="937" y="1565"/>
                    <a:pt x="938" y="1564"/>
                    <a:pt x="938" y="1563"/>
                  </a:cubicBezTo>
                  <a:cubicBezTo>
                    <a:pt x="938" y="1563"/>
                    <a:pt x="938" y="1563"/>
                    <a:pt x="939" y="1563"/>
                  </a:cubicBezTo>
                  <a:cubicBezTo>
                    <a:pt x="956" y="1539"/>
                    <a:pt x="997" y="1544"/>
                    <a:pt x="1023" y="1544"/>
                  </a:cubicBezTo>
                  <a:cubicBezTo>
                    <a:pt x="1023" y="1544"/>
                    <a:pt x="1023" y="1544"/>
                    <a:pt x="1023" y="1544"/>
                  </a:cubicBezTo>
                  <a:cubicBezTo>
                    <a:pt x="1030" y="1544"/>
                    <a:pt x="1049" y="1542"/>
                    <a:pt x="1066" y="1544"/>
                  </a:cubicBezTo>
                  <a:cubicBezTo>
                    <a:pt x="1071" y="1544"/>
                    <a:pt x="1077" y="1544"/>
                    <a:pt x="1081" y="1545"/>
                  </a:cubicBezTo>
                  <a:cubicBezTo>
                    <a:pt x="1084" y="1546"/>
                    <a:pt x="1087" y="1547"/>
                    <a:pt x="1089" y="1548"/>
                  </a:cubicBezTo>
                  <a:cubicBezTo>
                    <a:pt x="1095" y="1551"/>
                    <a:pt x="1099" y="1556"/>
                    <a:pt x="1099" y="1562"/>
                  </a:cubicBezTo>
                  <a:cubicBezTo>
                    <a:pt x="1099" y="1562"/>
                    <a:pt x="1099" y="1562"/>
                    <a:pt x="1099" y="1562"/>
                  </a:cubicBezTo>
                  <a:cubicBezTo>
                    <a:pt x="1099" y="1563"/>
                    <a:pt x="1099" y="1563"/>
                    <a:pt x="1099" y="1564"/>
                  </a:cubicBezTo>
                  <a:cubicBezTo>
                    <a:pt x="1099" y="1565"/>
                    <a:pt x="1099" y="1566"/>
                    <a:pt x="1099" y="1567"/>
                  </a:cubicBezTo>
                  <a:cubicBezTo>
                    <a:pt x="1082" y="1613"/>
                    <a:pt x="1082" y="1613"/>
                    <a:pt x="1082" y="1613"/>
                  </a:cubicBezTo>
                  <a:cubicBezTo>
                    <a:pt x="1081" y="1617"/>
                    <a:pt x="1078" y="1620"/>
                    <a:pt x="1075" y="1623"/>
                  </a:cubicBezTo>
                  <a:cubicBezTo>
                    <a:pt x="1071" y="1626"/>
                    <a:pt x="1067" y="1629"/>
                    <a:pt x="1062" y="1631"/>
                  </a:cubicBezTo>
                  <a:cubicBezTo>
                    <a:pt x="1062" y="1632"/>
                    <a:pt x="1061" y="1632"/>
                    <a:pt x="1061" y="1632"/>
                  </a:cubicBezTo>
                  <a:cubicBezTo>
                    <a:pt x="1054" y="1635"/>
                    <a:pt x="1047" y="1637"/>
                    <a:pt x="1039" y="1639"/>
                  </a:cubicBezTo>
                  <a:cubicBezTo>
                    <a:pt x="1038" y="1639"/>
                    <a:pt x="1038" y="1639"/>
                    <a:pt x="1038" y="1639"/>
                  </a:cubicBezTo>
                  <a:cubicBezTo>
                    <a:pt x="1036" y="1639"/>
                    <a:pt x="1035" y="1639"/>
                    <a:pt x="1034" y="1639"/>
                  </a:cubicBezTo>
                  <a:cubicBezTo>
                    <a:pt x="1020" y="1640"/>
                    <a:pt x="1005" y="1639"/>
                    <a:pt x="990" y="1639"/>
                  </a:cubicBezTo>
                  <a:cubicBezTo>
                    <a:pt x="975" y="1639"/>
                    <a:pt x="960" y="1640"/>
                    <a:pt x="945" y="1640"/>
                  </a:cubicBezTo>
                  <a:cubicBezTo>
                    <a:pt x="935" y="1640"/>
                    <a:pt x="920" y="1638"/>
                    <a:pt x="914" y="1628"/>
                  </a:cubicBezTo>
                  <a:cubicBezTo>
                    <a:pt x="913" y="1628"/>
                    <a:pt x="913" y="1628"/>
                    <a:pt x="913" y="1627"/>
                  </a:cubicBezTo>
                  <a:cubicBezTo>
                    <a:pt x="913" y="1627"/>
                    <a:pt x="912" y="1626"/>
                    <a:pt x="912" y="1626"/>
                  </a:cubicBezTo>
                  <a:cubicBezTo>
                    <a:pt x="912" y="1625"/>
                    <a:pt x="912" y="1624"/>
                    <a:pt x="911" y="1624"/>
                  </a:cubicBezTo>
                  <a:cubicBezTo>
                    <a:pt x="911" y="1624"/>
                    <a:pt x="911" y="1624"/>
                    <a:pt x="911" y="1624"/>
                  </a:cubicBezTo>
                  <a:cubicBezTo>
                    <a:pt x="911" y="1623"/>
                    <a:pt x="911" y="1623"/>
                    <a:pt x="911" y="1623"/>
                  </a:cubicBezTo>
                  <a:cubicBezTo>
                    <a:pt x="911" y="1622"/>
                    <a:pt x="911" y="1621"/>
                    <a:pt x="911" y="1620"/>
                  </a:cubicBezTo>
                  <a:close/>
                  <a:moveTo>
                    <a:pt x="910" y="1465"/>
                  </a:moveTo>
                  <a:cubicBezTo>
                    <a:pt x="910" y="1465"/>
                    <a:pt x="910" y="1465"/>
                    <a:pt x="910" y="1465"/>
                  </a:cubicBezTo>
                  <a:cubicBezTo>
                    <a:pt x="900" y="1482"/>
                    <a:pt x="900" y="1482"/>
                    <a:pt x="900" y="1482"/>
                  </a:cubicBezTo>
                  <a:cubicBezTo>
                    <a:pt x="899" y="1485"/>
                    <a:pt x="896" y="1488"/>
                    <a:pt x="893" y="1490"/>
                  </a:cubicBezTo>
                  <a:cubicBezTo>
                    <a:pt x="889" y="1493"/>
                    <a:pt x="885" y="1495"/>
                    <a:pt x="880" y="1497"/>
                  </a:cubicBezTo>
                  <a:cubicBezTo>
                    <a:pt x="879" y="1497"/>
                    <a:pt x="878" y="1498"/>
                    <a:pt x="876" y="1498"/>
                  </a:cubicBezTo>
                  <a:cubicBezTo>
                    <a:pt x="876" y="1499"/>
                    <a:pt x="875" y="1499"/>
                    <a:pt x="874" y="1499"/>
                  </a:cubicBezTo>
                  <a:cubicBezTo>
                    <a:pt x="874" y="1499"/>
                    <a:pt x="874" y="1499"/>
                    <a:pt x="874" y="1499"/>
                  </a:cubicBezTo>
                  <a:cubicBezTo>
                    <a:pt x="871" y="1500"/>
                    <a:pt x="868" y="1501"/>
                    <a:pt x="865" y="1502"/>
                  </a:cubicBezTo>
                  <a:cubicBezTo>
                    <a:pt x="859" y="1503"/>
                    <a:pt x="854" y="1503"/>
                    <a:pt x="848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32" y="1503"/>
                    <a:pt x="832" y="1503"/>
                    <a:pt x="832" y="1503"/>
                  </a:cubicBezTo>
                  <a:cubicBezTo>
                    <a:pt x="812" y="1503"/>
                    <a:pt x="793" y="1504"/>
                    <a:pt x="774" y="1504"/>
                  </a:cubicBezTo>
                  <a:cubicBezTo>
                    <a:pt x="765" y="1504"/>
                    <a:pt x="747" y="1502"/>
                    <a:pt x="745" y="1491"/>
                  </a:cubicBezTo>
                  <a:cubicBezTo>
                    <a:pt x="745" y="1489"/>
                    <a:pt x="745" y="1488"/>
                    <a:pt x="746" y="1486"/>
                  </a:cubicBezTo>
                  <a:cubicBezTo>
                    <a:pt x="747" y="1482"/>
                    <a:pt x="751" y="1478"/>
                    <a:pt x="753" y="1475"/>
                  </a:cubicBezTo>
                  <a:cubicBezTo>
                    <a:pt x="760" y="1464"/>
                    <a:pt x="766" y="1452"/>
                    <a:pt x="775" y="1443"/>
                  </a:cubicBezTo>
                  <a:cubicBezTo>
                    <a:pt x="775" y="1442"/>
                    <a:pt x="776" y="1442"/>
                    <a:pt x="776" y="1441"/>
                  </a:cubicBezTo>
                  <a:cubicBezTo>
                    <a:pt x="776" y="1441"/>
                    <a:pt x="777" y="1441"/>
                    <a:pt x="777" y="1441"/>
                  </a:cubicBezTo>
                  <a:cubicBezTo>
                    <a:pt x="799" y="1419"/>
                    <a:pt x="845" y="1425"/>
                    <a:pt x="873" y="1425"/>
                  </a:cubicBezTo>
                  <a:cubicBezTo>
                    <a:pt x="886" y="1425"/>
                    <a:pt x="901" y="1423"/>
                    <a:pt x="913" y="1428"/>
                  </a:cubicBezTo>
                  <a:cubicBezTo>
                    <a:pt x="913" y="1428"/>
                    <a:pt x="913" y="1428"/>
                    <a:pt x="913" y="1428"/>
                  </a:cubicBezTo>
                  <a:cubicBezTo>
                    <a:pt x="915" y="1429"/>
                    <a:pt x="916" y="1430"/>
                    <a:pt x="917" y="1430"/>
                  </a:cubicBezTo>
                  <a:cubicBezTo>
                    <a:pt x="917" y="1430"/>
                    <a:pt x="917" y="1431"/>
                    <a:pt x="918" y="1431"/>
                  </a:cubicBezTo>
                  <a:cubicBezTo>
                    <a:pt x="920" y="1432"/>
                    <a:pt x="922" y="1435"/>
                    <a:pt x="922" y="1437"/>
                  </a:cubicBezTo>
                  <a:cubicBezTo>
                    <a:pt x="923" y="1439"/>
                    <a:pt x="923" y="1442"/>
                    <a:pt x="921" y="1444"/>
                  </a:cubicBezTo>
                  <a:cubicBezTo>
                    <a:pt x="920" y="1446"/>
                    <a:pt x="920" y="1446"/>
                    <a:pt x="920" y="1446"/>
                  </a:cubicBezTo>
                  <a:cubicBezTo>
                    <a:pt x="918" y="1452"/>
                    <a:pt x="913" y="1460"/>
                    <a:pt x="910" y="1465"/>
                  </a:cubicBezTo>
                  <a:close/>
                  <a:moveTo>
                    <a:pt x="1095" y="1502"/>
                  </a:moveTo>
                  <a:cubicBezTo>
                    <a:pt x="1093" y="1502"/>
                    <a:pt x="1091" y="1502"/>
                    <a:pt x="1089" y="1502"/>
                  </a:cubicBezTo>
                  <a:cubicBezTo>
                    <a:pt x="1089" y="1502"/>
                    <a:pt x="1089" y="1503"/>
                    <a:pt x="1088" y="1503"/>
                  </a:cubicBezTo>
                  <a:cubicBezTo>
                    <a:pt x="1077" y="1504"/>
                    <a:pt x="1066" y="1503"/>
                    <a:pt x="1054" y="1503"/>
                  </a:cubicBezTo>
                  <a:cubicBezTo>
                    <a:pt x="1007" y="1503"/>
                    <a:pt x="1007" y="1503"/>
                    <a:pt x="1007" y="1503"/>
                  </a:cubicBezTo>
                  <a:cubicBezTo>
                    <a:pt x="997" y="1503"/>
                    <a:pt x="980" y="1501"/>
                    <a:pt x="976" y="1490"/>
                  </a:cubicBezTo>
                  <a:cubicBezTo>
                    <a:pt x="976" y="1489"/>
                    <a:pt x="976" y="1488"/>
                    <a:pt x="976" y="1487"/>
                  </a:cubicBezTo>
                  <a:cubicBezTo>
                    <a:pt x="976" y="1486"/>
                    <a:pt x="976" y="1486"/>
                    <a:pt x="976" y="1485"/>
                  </a:cubicBezTo>
                  <a:cubicBezTo>
                    <a:pt x="977" y="1481"/>
                    <a:pt x="980" y="1477"/>
                    <a:pt x="982" y="1473"/>
                  </a:cubicBezTo>
                  <a:cubicBezTo>
                    <a:pt x="986" y="1463"/>
                    <a:pt x="990" y="1449"/>
                    <a:pt x="998" y="1441"/>
                  </a:cubicBezTo>
                  <a:cubicBezTo>
                    <a:pt x="998" y="1440"/>
                    <a:pt x="999" y="1440"/>
                    <a:pt x="999" y="1440"/>
                  </a:cubicBezTo>
                  <a:cubicBezTo>
                    <a:pt x="1000" y="1439"/>
                    <a:pt x="1000" y="1439"/>
                    <a:pt x="1000" y="1438"/>
                  </a:cubicBezTo>
                  <a:cubicBezTo>
                    <a:pt x="1001" y="1438"/>
                    <a:pt x="1001" y="1438"/>
                    <a:pt x="1001" y="1438"/>
                  </a:cubicBezTo>
                  <a:cubicBezTo>
                    <a:pt x="1002" y="1437"/>
                    <a:pt x="1002" y="1437"/>
                    <a:pt x="1002" y="1437"/>
                  </a:cubicBezTo>
                  <a:cubicBezTo>
                    <a:pt x="1003" y="1436"/>
                    <a:pt x="1003" y="1436"/>
                    <a:pt x="1003" y="1436"/>
                  </a:cubicBezTo>
                  <a:cubicBezTo>
                    <a:pt x="1010" y="1431"/>
                    <a:pt x="1018" y="1428"/>
                    <a:pt x="1027" y="1427"/>
                  </a:cubicBezTo>
                  <a:cubicBezTo>
                    <a:pt x="1027" y="1427"/>
                    <a:pt x="1027" y="1426"/>
                    <a:pt x="1028" y="1426"/>
                  </a:cubicBezTo>
                  <a:cubicBezTo>
                    <a:pt x="1033" y="1425"/>
                    <a:pt x="1038" y="1425"/>
                    <a:pt x="1043" y="1425"/>
                  </a:cubicBezTo>
                  <a:cubicBezTo>
                    <a:pt x="1072" y="1425"/>
                    <a:pt x="1072" y="1425"/>
                    <a:pt x="1072" y="1425"/>
                  </a:cubicBezTo>
                  <a:cubicBezTo>
                    <a:pt x="1081" y="1425"/>
                    <a:pt x="1090" y="1425"/>
                    <a:pt x="1099" y="1425"/>
                  </a:cubicBezTo>
                  <a:cubicBezTo>
                    <a:pt x="1112" y="1425"/>
                    <a:pt x="1130" y="1423"/>
                    <a:pt x="1140" y="1432"/>
                  </a:cubicBezTo>
                  <a:cubicBezTo>
                    <a:pt x="1140" y="1433"/>
                    <a:pt x="1141" y="1433"/>
                    <a:pt x="1141" y="1434"/>
                  </a:cubicBezTo>
                  <a:cubicBezTo>
                    <a:pt x="1142" y="1434"/>
                    <a:pt x="1142" y="1434"/>
                    <a:pt x="1142" y="1434"/>
                  </a:cubicBezTo>
                  <a:cubicBezTo>
                    <a:pt x="1142" y="1434"/>
                    <a:pt x="1142" y="1435"/>
                    <a:pt x="1142" y="1435"/>
                  </a:cubicBezTo>
                  <a:cubicBezTo>
                    <a:pt x="1143" y="1435"/>
                    <a:pt x="1143" y="1436"/>
                    <a:pt x="1143" y="1436"/>
                  </a:cubicBezTo>
                  <a:cubicBezTo>
                    <a:pt x="1144" y="1438"/>
                    <a:pt x="1144" y="1440"/>
                    <a:pt x="1144" y="1442"/>
                  </a:cubicBezTo>
                  <a:cubicBezTo>
                    <a:pt x="1143" y="1452"/>
                    <a:pt x="1135" y="1467"/>
                    <a:pt x="1133" y="1473"/>
                  </a:cubicBezTo>
                  <a:cubicBezTo>
                    <a:pt x="1133" y="1474"/>
                    <a:pt x="1133" y="1474"/>
                    <a:pt x="1133" y="1474"/>
                  </a:cubicBezTo>
                  <a:cubicBezTo>
                    <a:pt x="1132" y="1476"/>
                    <a:pt x="1131" y="1478"/>
                    <a:pt x="1130" y="1480"/>
                  </a:cubicBezTo>
                  <a:cubicBezTo>
                    <a:pt x="1130" y="1481"/>
                    <a:pt x="1130" y="1481"/>
                    <a:pt x="1130" y="1481"/>
                  </a:cubicBezTo>
                  <a:cubicBezTo>
                    <a:pt x="1130" y="1482"/>
                    <a:pt x="1129" y="1483"/>
                    <a:pt x="1129" y="1483"/>
                  </a:cubicBezTo>
                  <a:cubicBezTo>
                    <a:pt x="1129" y="1484"/>
                    <a:pt x="1128" y="1484"/>
                    <a:pt x="1128" y="1485"/>
                  </a:cubicBezTo>
                  <a:cubicBezTo>
                    <a:pt x="1128" y="1485"/>
                    <a:pt x="1127" y="1486"/>
                    <a:pt x="1127" y="1487"/>
                  </a:cubicBezTo>
                  <a:cubicBezTo>
                    <a:pt x="1126" y="1487"/>
                    <a:pt x="1126" y="1487"/>
                    <a:pt x="1126" y="1488"/>
                  </a:cubicBezTo>
                  <a:cubicBezTo>
                    <a:pt x="1125" y="1488"/>
                    <a:pt x="1125" y="1488"/>
                    <a:pt x="1125" y="1488"/>
                  </a:cubicBezTo>
                  <a:cubicBezTo>
                    <a:pt x="1124" y="1489"/>
                    <a:pt x="1124" y="1489"/>
                    <a:pt x="1124" y="1490"/>
                  </a:cubicBezTo>
                  <a:cubicBezTo>
                    <a:pt x="1122" y="1491"/>
                    <a:pt x="1121" y="1492"/>
                    <a:pt x="1119" y="1493"/>
                  </a:cubicBezTo>
                  <a:cubicBezTo>
                    <a:pt x="1117" y="1494"/>
                    <a:pt x="1115" y="1495"/>
                    <a:pt x="1114" y="1496"/>
                  </a:cubicBezTo>
                  <a:cubicBezTo>
                    <a:pt x="1113" y="1496"/>
                    <a:pt x="1113" y="1496"/>
                    <a:pt x="1113" y="1496"/>
                  </a:cubicBezTo>
                  <a:cubicBezTo>
                    <a:pt x="1112" y="1497"/>
                    <a:pt x="1112" y="1497"/>
                    <a:pt x="1112" y="1497"/>
                  </a:cubicBezTo>
                  <a:cubicBezTo>
                    <a:pt x="1106" y="1499"/>
                    <a:pt x="1100" y="1501"/>
                    <a:pt x="1095" y="1502"/>
                  </a:cubicBezTo>
                  <a:close/>
                  <a:moveTo>
                    <a:pt x="773" y="1710"/>
                  </a:moveTo>
                  <a:cubicBezTo>
                    <a:pt x="773" y="1710"/>
                    <a:pt x="773" y="1710"/>
                    <a:pt x="773" y="1710"/>
                  </a:cubicBezTo>
                  <a:cubicBezTo>
                    <a:pt x="771" y="1721"/>
                    <a:pt x="762" y="1732"/>
                    <a:pt x="756" y="1742"/>
                  </a:cubicBezTo>
                  <a:cubicBezTo>
                    <a:pt x="756" y="1742"/>
                    <a:pt x="756" y="1742"/>
                    <a:pt x="756" y="1742"/>
                  </a:cubicBezTo>
                  <a:cubicBezTo>
                    <a:pt x="750" y="1753"/>
                    <a:pt x="744" y="1767"/>
                    <a:pt x="736" y="1777"/>
                  </a:cubicBezTo>
                  <a:cubicBezTo>
                    <a:pt x="735" y="1778"/>
                    <a:pt x="735" y="1779"/>
                    <a:pt x="734" y="1781"/>
                  </a:cubicBezTo>
                  <a:cubicBezTo>
                    <a:pt x="734" y="1781"/>
                    <a:pt x="733" y="1781"/>
                    <a:pt x="733" y="1781"/>
                  </a:cubicBezTo>
                  <a:cubicBezTo>
                    <a:pt x="732" y="1782"/>
                    <a:pt x="731" y="1783"/>
                    <a:pt x="730" y="1784"/>
                  </a:cubicBezTo>
                  <a:cubicBezTo>
                    <a:pt x="729" y="1785"/>
                    <a:pt x="729" y="1785"/>
                    <a:pt x="728" y="1786"/>
                  </a:cubicBezTo>
                  <a:cubicBezTo>
                    <a:pt x="728" y="1786"/>
                    <a:pt x="728" y="1786"/>
                    <a:pt x="728" y="1786"/>
                  </a:cubicBezTo>
                  <a:cubicBezTo>
                    <a:pt x="719" y="1794"/>
                    <a:pt x="708" y="1799"/>
                    <a:pt x="696" y="1802"/>
                  </a:cubicBezTo>
                  <a:cubicBezTo>
                    <a:pt x="695" y="1803"/>
                    <a:pt x="693" y="1803"/>
                    <a:pt x="692" y="1804"/>
                  </a:cubicBezTo>
                  <a:cubicBezTo>
                    <a:pt x="685" y="1805"/>
                    <a:pt x="678" y="1806"/>
                    <a:pt x="671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65" y="1806"/>
                    <a:pt x="665" y="1806"/>
                    <a:pt x="665" y="1806"/>
                  </a:cubicBezTo>
                  <a:cubicBezTo>
                    <a:pt x="636" y="1806"/>
                    <a:pt x="607" y="1807"/>
                    <a:pt x="578" y="1807"/>
                  </a:cubicBezTo>
                  <a:cubicBezTo>
                    <a:pt x="575" y="1807"/>
                    <a:pt x="573" y="1806"/>
                    <a:pt x="571" y="1806"/>
                  </a:cubicBezTo>
                  <a:cubicBezTo>
                    <a:pt x="567" y="1806"/>
                    <a:pt x="563" y="1805"/>
                    <a:pt x="560" y="1804"/>
                  </a:cubicBezTo>
                  <a:cubicBezTo>
                    <a:pt x="555" y="1802"/>
                    <a:pt x="551" y="1800"/>
                    <a:pt x="549" y="1797"/>
                  </a:cubicBezTo>
                  <a:cubicBezTo>
                    <a:pt x="546" y="1794"/>
                    <a:pt x="545" y="1790"/>
                    <a:pt x="545" y="1786"/>
                  </a:cubicBezTo>
                  <a:cubicBezTo>
                    <a:pt x="545" y="1783"/>
                    <a:pt x="546" y="1780"/>
                    <a:pt x="548" y="1777"/>
                  </a:cubicBezTo>
                  <a:cubicBezTo>
                    <a:pt x="548" y="1776"/>
                    <a:pt x="549" y="1776"/>
                    <a:pt x="549" y="1776"/>
                  </a:cubicBezTo>
                  <a:cubicBezTo>
                    <a:pt x="549" y="1775"/>
                    <a:pt x="549" y="1774"/>
                    <a:pt x="550" y="1774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1" y="1772"/>
                    <a:pt x="551" y="1772"/>
                    <a:pt x="551" y="1772"/>
                  </a:cubicBezTo>
                  <a:cubicBezTo>
                    <a:pt x="558" y="1761"/>
                    <a:pt x="566" y="1750"/>
                    <a:pt x="574" y="1739"/>
                  </a:cubicBezTo>
                  <a:cubicBezTo>
                    <a:pt x="579" y="1730"/>
                    <a:pt x="585" y="1720"/>
                    <a:pt x="592" y="1713"/>
                  </a:cubicBezTo>
                  <a:cubicBezTo>
                    <a:pt x="593" y="1712"/>
                    <a:pt x="593" y="1711"/>
                    <a:pt x="594" y="1710"/>
                  </a:cubicBezTo>
                  <a:cubicBezTo>
                    <a:pt x="594" y="1710"/>
                    <a:pt x="595" y="1710"/>
                    <a:pt x="595" y="1710"/>
                  </a:cubicBezTo>
                  <a:cubicBezTo>
                    <a:pt x="596" y="1708"/>
                    <a:pt x="598" y="1707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00" y="1705"/>
                    <a:pt x="600" y="1705"/>
                    <a:pt x="600" y="1705"/>
                  </a:cubicBezTo>
                  <a:cubicBezTo>
                    <a:pt x="610" y="1697"/>
                    <a:pt x="622" y="1692"/>
                    <a:pt x="635" y="1690"/>
                  </a:cubicBezTo>
                  <a:cubicBezTo>
                    <a:pt x="635" y="1690"/>
                    <a:pt x="635" y="1690"/>
                    <a:pt x="635" y="1690"/>
                  </a:cubicBezTo>
                  <a:cubicBezTo>
                    <a:pt x="636" y="1690"/>
                    <a:pt x="636" y="1690"/>
                    <a:pt x="636" y="1690"/>
                  </a:cubicBezTo>
                  <a:cubicBezTo>
                    <a:pt x="638" y="1689"/>
                    <a:pt x="640" y="1689"/>
                    <a:pt x="643" y="1688"/>
                  </a:cubicBezTo>
                  <a:cubicBezTo>
                    <a:pt x="644" y="1688"/>
                    <a:pt x="646" y="1688"/>
                    <a:pt x="647" y="1688"/>
                  </a:cubicBezTo>
                  <a:cubicBezTo>
                    <a:pt x="649" y="1688"/>
                    <a:pt x="650" y="1688"/>
                    <a:pt x="652" y="1688"/>
                  </a:cubicBezTo>
                  <a:cubicBezTo>
                    <a:pt x="653" y="1687"/>
                    <a:pt x="654" y="1687"/>
                    <a:pt x="655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56" y="1687"/>
                    <a:pt x="656" y="1687"/>
                    <a:pt x="656" y="1687"/>
                  </a:cubicBezTo>
                  <a:cubicBezTo>
                    <a:pt x="683" y="1687"/>
                    <a:pt x="709" y="1687"/>
                    <a:pt x="736" y="1687"/>
                  </a:cubicBezTo>
                  <a:cubicBezTo>
                    <a:pt x="736" y="1687"/>
                    <a:pt x="736" y="1687"/>
                    <a:pt x="736" y="1687"/>
                  </a:cubicBezTo>
                  <a:cubicBezTo>
                    <a:pt x="740" y="1687"/>
                    <a:pt x="740" y="1687"/>
                    <a:pt x="740" y="1687"/>
                  </a:cubicBezTo>
                  <a:cubicBezTo>
                    <a:pt x="747" y="1687"/>
                    <a:pt x="753" y="1688"/>
                    <a:pt x="757" y="1689"/>
                  </a:cubicBezTo>
                  <a:cubicBezTo>
                    <a:pt x="759" y="1690"/>
                    <a:pt x="760" y="1690"/>
                    <a:pt x="761" y="1691"/>
                  </a:cubicBezTo>
                  <a:cubicBezTo>
                    <a:pt x="761" y="1691"/>
                    <a:pt x="762" y="1691"/>
                    <a:pt x="763" y="1691"/>
                  </a:cubicBezTo>
                  <a:cubicBezTo>
                    <a:pt x="763" y="1692"/>
                    <a:pt x="763" y="1692"/>
                    <a:pt x="764" y="1692"/>
                  </a:cubicBezTo>
                  <a:cubicBezTo>
                    <a:pt x="771" y="1695"/>
                    <a:pt x="775" y="1701"/>
                    <a:pt x="773" y="1710"/>
                  </a:cubicBezTo>
                  <a:close/>
                  <a:moveTo>
                    <a:pt x="828" y="1613"/>
                  </a:moveTo>
                  <a:cubicBezTo>
                    <a:pt x="827" y="1614"/>
                    <a:pt x="827" y="1614"/>
                    <a:pt x="827" y="1614"/>
                  </a:cubicBezTo>
                  <a:cubicBezTo>
                    <a:pt x="827" y="1614"/>
                    <a:pt x="827" y="1614"/>
                    <a:pt x="827" y="1614"/>
                  </a:cubicBezTo>
                  <a:cubicBezTo>
                    <a:pt x="826" y="1616"/>
                    <a:pt x="825" y="1617"/>
                    <a:pt x="824" y="1619"/>
                  </a:cubicBezTo>
                  <a:cubicBezTo>
                    <a:pt x="824" y="1619"/>
                    <a:pt x="824" y="1619"/>
                    <a:pt x="823" y="1619"/>
                  </a:cubicBezTo>
                  <a:cubicBezTo>
                    <a:pt x="817" y="1627"/>
                    <a:pt x="807" y="1632"/>
                    <a:pt x="797" y="1635"/>
                  </a:cubicBezTo>
                  <a:cubicBezTo>
                    <a:pt x="797" y="1635"/>
                    <a:pt x="797" y="1635"/>
                    <a:pt x="797" y="1635"/>
                  </a:cubicBezTo>
                  <a:cubicBezTo>
                    <a:pt x="795" y="1636"/>
                    <a:pt x="794" y="1636"/>
                    <a:pt x="792" y="1636"/>
                  </a:cubicBezTo>
                  <a:cubicBezTo>
                    <a:pt x="791" y="1637"/>
                    <a:pt x="790" y="1637"/>
                    <a:pt x="789" y="1637"/>
                  </a:cubicBezTo>
                  <a:cubicBezTo>
                    <a:pt x="788" y="1637"/>
                    <a:pt x="788" y="1638"/>
                    <a:pt x="787" y="1638"/>
                  </a:cubicBezTo>
                  <a:cubicBezTo>
                    <a:pt x="781" y="1639"/>
                    <a:pt x="774" y="1640"/>
                    <a:pt x="768" y="1640"/>
                  </a:cubicBezTo>
                  <a:cubicBezTo>
                    <a:pt x="767" y="1640"/>
                    <a:pt x="767" y="1640"/>
                    <a:pt x="767" y="1640"/>
                  </a:cubicBezTo>
                  <a:cubicBezTo>
                    <a:pt x="756" y="1641"/>
                    <a:pt x="745" y="1640"/>
                    <a:pt x="735" y="1640"/>
                  </a:cubicBezTo>
                  <a:cubicBezTo>
                    <a:pt x="718" y="1640"/>
                    <a:pt x="702" y="1640"/>
                    <a:pt x="685" y="1640"/>
                  </a:cubicBezTo>
                  <a:cubicBezTo>
                    <a:pt x="683" y="1640"/>
                    <a:pt x="680" y="1640"/>
                    <a:pt x="677" y="1640"/>
                  </a:cubicBezTo>
                  <a:cubicBezTo>
                    <a:pt x="677" y="1640"/>
                    <a:pt x="677" y="1640"/>
                    <a:pt x="676" y="1640"/>
                  </a:cubicBezTo>
                  <a:cubicBezTo>
                    <a:pt x="674" y="1639"/>
                    <a:pt x="672" y="1639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9" y="1638"/>
                    <a:pt x="669" y="1638"/>
                    <a:pt x="669" y="1638"/>
                  </a:cubicBezTo>
                  <a:cubicBezTo>
                    <a:pt x="662" y="1636"/>
                    <a:pt x="655" y="1632"/>
                    <a:pt x="655" y="1624"/>
                  </a:cubicBezTo>
                  <a:cubicBezTo>
                    <a:pt x="655" y="1623"/>
                    <a:pt x="655" y="1621"/>
                    <a:pt x="656" y="1620"/>
                  </a:cubicBezTo>
                  <a:cubicBezTo>
                    <a:pt x="656" y="1619"/>
                    <a:pt x="656" y="1619"/>
                    <a:pt x="656" y="1618"/>
                  </a:cubicBezTo>
                  <a:cubicBezTo>
                    <a:pt x="657" y="1617"/>
                    <a:pt x="657" y="1616"/>
                    <a:pt x="658" y="1614"/>
                  </a:cubicBezTo>
                  <a:cubicBezTo>
                    <a:pt x="658" y="1614"/>
                    <a:pt x="658" y="1614"/>
                    <a:pt x="658" y="1614"/>
                  </a:cubicBezTo>
                  <a:cubicBezTo>
                    <a:pt x="659" y="1613"/>
                    <a:pt x="659" y="1613"/>
                    <a:pt x="659" y="1613"/>
                  </a:cubicBezTo>
                  <a:cubicBezTo>
                    <a:pt x="660" y="1612"/>
                    <a:pt x="661" y="1610"/>
                    <a:pt x="662" y="1609"/>
                  </a:cubicBezTo>
                  <a:cubicBezTo>
                    <a:pt x="670" y="1597"/>
                    <a:pt x="678" y="1585"/>
                    <a:pt x="686" y="1572"/>
                  </a:cubicBezTo>
                  <a:cubicBezTo>
                    <a:pt x="687" y="1572"/>
                    <a:pt x="687" y="1572"/>
                    <a:pt x="687" y="1572"/>
                  </a:cubicBezTo>
                  <a:cubicBezTo>
                    <a:pt x="689" y="1568"/>
                    <a:pt x="689" y="1568"/>
                    <a:pt x="689" y="1568"/>
                  </a:cubicBezTo>
                  <a:cubicBezTo>
                    <a:pt x="692" y="1565"/>
                    <a:pt x="695" y="1562"/>
                    <a:pt x="699" y="1559"/>
                  </a:cubicBezTo>
                  <a:cubicBezTo>
                    <a:pt x="702" y="1557"/>
                    <a:pt x="705" y="1555"/>
                    <a:pt x="708" y="1554"/>
                  </a:cubicBezTo>
                  <a:cubicBezTo>
                    <a:pt x="709" y="1553"/>
                    <a:pt x="710" y="1553"/>
                    <a:pt x="711" y="1552"/>
                  </a:cubicBezTo>
                  <a:cubicBezTo>
                    <a:pt x="712" y="1552"/>
                    <a:pt x="712" y="1552"/>
                    <a:pt x="713" y="1551"/>
                  </a:cubicBezTo>
                  <a:cubicBezTo>
                    <a:pt x="713" y="1551"/>
                    <a:pt x="714" y="1551"/>
                    <a:pt x="714" y="1551"/>
                  </a:cubicBezTo>
                  <a:cubicBezTo>
                    <a:pt x="715" y="1551"/>
                    <a:pt x="715" y="1551"/>
                    <a:pt x="716" y="1550"/>
                  </a:cubicBezTo>
                  <a:cubicBezTo>
                    <a:pt x="720" y="1549"/>
                    <a:pt x="725" y="1547"/>
                    <a:pt x="730" y="1546"/>
                  </a:cubicBezTo>
                  <a:cubicBezTo>
                    <a:pt x="735" y="1545"/>
                    <a:pt x="741" y="1544"/>
                    <a:pt x="747" y="1544"/>
                  </a:cubicBezTo>
                  <a:cubicBezTo>
                    <a:pt x="763" y="1544"/>
                    <a:pt x="763" y="1544"/>
                    <a:pt x="763" y="1544"/>
                  </a:cubicBezTo>
                  <a:cubicBezTo>
                    <a:pt x="767" y="1544"/>
                    <a:pt x="770" y="1544"/>
                    <a:pt x="774" y="1544"/>
                  </a:cubicBezTo>
                  <a:cubicBezTo>
                    <a:pt x="789" y="1544"/>
                    <a:pt x="803" y="1544"/>
                    <a:pt x="818" y="1544"/>
                  </a:cubicBezTo>
                  <a:cubicBezTo>
                    <a:pt x="818" y="1544"/>
                    <a:pt x="818" y="1544"/>
                    <a:pt x="818" y="1544"/>
                  </a:cubicBezTo>
                  <a:cubicBezTo>
                    <a:pt x="824" y="1544"/>
                    <a:pt x="824" y="1544"/>
                    <a:pt x="824" y="1544"/>
                  </a:cubicBezTo>
                  <a:cubicBezTo>
                    <a:pt x="830" y="1544"/>
                    <a:pt x="835" y="1545"/>
                    <a:pt x="839" y="1546"/>
                  </a:cubicBezTo>
                  <a:cubicBezTo>
                    <a:pt x="843" y="1547"/>
                    <a:pt x="845" y="1548"/>
                    <a:pt x="847" y="1549"/>
                  </a:cubicBezTo>
                  <a:cubicBezTo>
                    <a:pt x="854" y="1553"/>
                    <a:pt x="858" y="1559"/>
                    <a:pt x="853" y="1568"/>
                  </a:cubicBezTo>
                  <a:cubicBezTo>
                    <a:pt x="848" y="1579"/>
                    <a:pt x="841" y="1590"/>
                    <a:pt x="835" y="1600"/>
                  </a:cubicBezTo>
                  <a:cubicBezTo>
                    <a:pt x="828" y="1613"/>
                    <a:pt x="828" y="1613"/>
                    <a:pt x="828" y="1613"/>
                  </a:cubicBezTo>
                  <a:cubicBezTo>
                    <a:pt x="828" y="1613"/>
                    <a:pt x="828" y="1613"/>
                    <a:pt x="828" y="1613"/>
                  </a:cubicBezTo>
                  <a:close/>
                  <a:moveTo>
                    <a:pt x="1592" y="1771"/>
                  </a:moveTo>
                  <a:cubicBezTo>
                    <a:pt x="1592" y="1773"/>
                    <a:pt x="1592" y="1775"/>
                    <a:pt x="1591" y="1777"/>
                  </a:cubicBezTo>
                  <a:cubicBezTo>
                    <a:pt x="1591" y="1778"/>
                    <a:pt x="1591" y="1778"/>
                    <a:pt x="1591" y="1778"/>
                  </a:cubicBezTo>
                  <a:cubicBezTo>
                    <a:pt x="1590" y="1780"/>
                    <a:pt x="1590" y="1782"/>
                    <a:pt x="1589" y="1783"/>
                  </a:cubicBezTo>
                  <a:cubicBezTo>
                    <a:pt x="1589" y="1783"/>
                    <a:pt x="1589" y="1783"/>
                    <a:pt x="1589" y="1784"/>
                  </a:cubicBezTo>
                  <a:cubicBezTo>
                    <a:pt x="1588" y="1784"/>
                    <a:pt x="1588" y="1784"/>
                    <a:pt x="1588" y="1784"/>
                  </a:cubicBezTo>
                  <a:cubicBezTo>
                    <a:pt x="1587" y="1786"/>
                    <a:pt x="1586" y="1788"/>
                    <a:pt x="1584" y="1789"/>
                  </a:cubicBezTo>
                  <a:cubicBezTo>
                    <a:pt x="1584" y="1789"/>
                    <a:pt x="1584" y="1789"/>
                    <a:pt x="1584" y="1789"/>
                  </a:cubicBezTo>
                  <a:cubicBezTo>
                    <a:pt x="1582" y="1791"/>
                    <a:pt x="1581" y="1792"/>
                    <a:pt x="1579" y="1794"/>
                  </a:cubicBezTo>
                  <a:cubicBezTo>
                    <a:pt x="1578" y="1794"/>
                    <a:pt x="1578" y="1794"/>
                    <a:pt x="1578" y="1794"/>
                  </a:cubicBezTo>
                  <a:cubicBezTo>
                    <a:pt x="1578" y="1794"/>
                    <a:pt x="1577" y="1795"/>
                    <a:pt x="1577" y="1795"/>
                  </a:cubicBezTo>
                  <a:cubicBezTo>
                    <a:pt x="1575" y="1796"/>
                    <a:pt x="1573" y="1797"/>
                    <a:pt x="1571" y="1798"/>
                  </a:cubicBezTo>
                  <a:cubicBezTo>
                    <a:pt x="1571" y="1798"/>
                    <a:pt x="1571" y="1798"/>
                    <a:pt x="1570" y="1798"/>
                  </a:cubicBezTo>
                  <a:cubicBezTo>
                    <a:pt x="1569" y="1799"/>
                    <a:pt x="1567" y="1800"/>
                    <a:pt x="1566" y="1800"/>
                  </a:cubicBezTo>
                  <a:cubicBezTo>
                    <a:pt x="1565" y="1800"/>
                    <a:pt x="1564" y="1801"/>
                    <a:pt x="1563" y="1801"/>
                  </a:cubicBezTo>
                  <a:cubicBezTo>
                    <a:pt x="1563" y="1801"/>
                    <a:pt x="1563" y="1801"/>
                    <a:pt x="1562" y="1801"/>
                  </a:cubicBezTo>
                  <a:cubicBezTo>
                    <a:pt x="1562" y="1801"/>
                    <a:pt x="1561" y="1801"/>
                    <a:pt x="1561" y="1802"/>
                  </a:cubicBezTo>
                  <a:cubicBezTo>
                    <a:pt x="1559" y="1802"/>
                    <a:pt x="1557" y="1802"/>
                    <a:pt x="1555" y="1803"/>
                  </a:cubicBezTo>
                  <a:cubicBezTo>
                    <a:pt x="1553" y="1803"/>
                    <a:pt x="1551" y="1803"/>
                    <a:pt x="1550" y="1803"/>
                  </a:cubicBezTo>
                  <a:cubicBezTo>
                    <a:pt x="1548" y="1804"/>
                    <a:pt x="1546" y="1804"/>
                    <a:pt x="1544" y="1804"/>
                  </a:cubicBezTo>
                  <a:cubicBezTo>
                    <a:pt x="1544" y="1804"/>
                    <a:pt x="1543" y="1804"/>
                    <a:pt x="1542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40" y="1804"/>
                    <a:pt x="1540" y="1804"/>
                    <a:pt x="1540" y="1804"/>
                  </a:cubicBezTo>
                  <a:cubicBezTo>
                    <a:pt x="1530" y="1804"/>
                    <a:pt x="1519" y="1804"/>
                    <a:pt x="1509" y="1804"/>
                  </a:cubicBezTo>
                  <a:cubicBezTo>
                    <a:pt x="1461" y="1804"/>
                    <a:pt x="908" y="1806"/>
                    <a:pt x="869" y="1806"/>
                  </a:cubicBezTo>
                  <a:cubicBezTo>
                    <a:pt x="866" y="1806"/>
                    <a:pt x="863" y="1806"/>
                    <a:pt x="861" y="1805"/>
                  </a:cubicBezTo>
                  <a:cubicBezTo>
                    <a:pt x="857" y="1805"/>
                    <a:pt x="853" y="1804"/>
                    <a:pt x="850" y="1803"/>
                  </a:cubicBezTo>
                  <a:cubicBezTo>
                    <a:pt x="845" y="1802"/>
                    <a:pt x="841" y="1799"/>
                    <a:pt x="838" y="1796"/>
                  </a:cubicBezTo>
                  <a:cubicBezTo>
                    <a:pt x="835" y="1793"/>
                    <a:pt x="833" y="1790"/>
                    <a:pt x="832" y="1786"/>
                  </a:cubicBezTo>
                  <a:cubicBezTo>
                    <a:pt x="832" y="1782"/>
                    <a:pt x="832" y="1778"/>
                    <a:pt x="834" y="1773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36" y="1771"/>
                    <a:pt x="836" y="1771"/>
                    <a:pt x="836" y="1771"/>
                  </a:cubicBezTo>
                  <a:cubicBezTo>
                    <a:pt x="842" y="1758"/>
                    <a:pt x="848" y="1745"/>
                    <a:pt x="854" y="1732"/>
                  </a:cubicBezTo>
                  <a:cubicBezTo>
                    <a:pt x="856" y="1730"/>
                    <a:pt x="857" y="1728"/>
                    <a:pt x="858" y="1726"/>
                  </a:cubicBezTo>
                  <a:cubicBezTo>
                    <a:pt x="862" y="1716"/>
                    <a:pt x="862" y="1716"/>
                    <a:pt x="862" y="1716"/>
                  </a:cubicBezTo>
                  <a:cubicBezTo>
                    <a:pt x="864" y="1712"/>
                    <a:pt x="868" y="1708"/>
                    <a:pt x="872" y="1704"/>
                  </a:cubicBezTo>
                  <a:cubicBezTo>
                    <a:pt x="873" y="1704"/>
                    <a:pt x="874" y="1703"/>
                    <a:pt x="875" y="1702"/>
                  </a:cubicBezTo>
                  <a:cubicBezTo>
                    <a:pt x="875" y="1702"/>
                    <a:pt x="876" y="1701"/>
                    <a:pt x="877" y="1701"/>
                  </a:cubicBezTo>
                  <a:cubicBezTo>
                    <a:pt x="878" y="1700"/>
                    <a:pt x="878" y="1700"/>
                    <a:pt x="879" y="1699"/>
                  </a:cubicBezTo>
                  <a:cubicBezTo>
                    <a:pt x="880" y="1699"/>
                    <a:pt x="880" y="1699"/>
                    <a:pt x="880" y="1699"/>
                  </a:cubicBezTo>
                  <a:cubicBezTo>
                    <a:pt x="881" y="1698"/>
                    <a:pt x="881" y="1698"/>
                    <a:pt x="882" y="1698"/>
                  </a:cubicBezTo>
                  <a:cubicBezTo>
                    <a:pt x="883" y="1697"/>
                    <a:pt x="885" y="1696"/>
                    <a:pt x="886" y="1695"/>
                  </a:cubicBezTo>
                  <a:cubicBezTo>
                    <a:pt x="887" y="1695"/>
                    <a:pt x="888" y="1695"/>
                    <a:pt x="889" y="1694"/>
                  </a:cubicBezTo>
                  <a:cubicBezTo>
                    <a:pt x="890" y="1694"/>
                    <a:pt x="891" y="1693"/>
                    <a:pt x="893" y="1693"/>
                  </a:cubicBezTo>
                  <a:cubicBezTo>
                    <a:pt x="895" y="1692"/>
                    <a:pt x="897" y="1691"/>
                    <a:pt x="899" y="1690"/>
                  </a:cubicBezTo>
                  <a:cubicBezTo>
                    <a:pt x="900" y="1690"/>
                    <a:pt x="901" y="1690"/>
                    <a:pt x="903" y="1689"/>
                  </a:cubicBezTo>
                  <a:cubicBezTo>
                    <a:pt x="903" y="1689"/>
                    <a:pt x="904" y="1689"/>
                    <a:pt x="904" y="1689"/>
                  </a:cubicBezTo>
                  <a:cubicBezTo>
                    <a:pt x="910" y="1687"/>
                    <a:pt x="917" y="1687"/>
                    <a:pt x="923" y="1687"/>
                  </a:cubicBezTo>
                  <a:cubicBezTo>
                    <a:pt x="923" y="1687"/>
                    <a:pt x="1503" y="1685"/>
                    <a:pt x="1525" y="1685"/>
                  </a:cubicBezTo>
                  <a:cubicBezTo>
                    <a:pt x="1531" y="1685"/>
                    <a:pt x="1538" y="1685"/>
                    <a:pt x="1545" y="1685"/>
                  </a:cubicBezTo>
                  <a:cubicBezTo>
                    <a:pt x="1548" y="1685"/>
                    <a:pt x="1551" y="1685"/>
                    <a:pt x="1554" y="1686"/>
                  </a:cubicBezTo>
                  <a:cubicBezTo>
                    <a:pt x="1554" y="1686"/>
                    <a:pt x="1555" y="1686"/>
                    <a:pt x="1555" y="1686"/>
                  </a:cubicBezTo>
                  <a:cubicBezTo>
                    <a:pt x="1557" y="1686"/>
                    <a:pt x="1560" y="1686"/>
                    <a:pt x="1562" y="1687"/>
                  </a:cubicBezTo>
                  <a:cubicBezTo>
                    <a:pt x="1562" y="1687"/>
                    <a:pt x="1563" y="1687"/>
                    <a:pt x="1563" y="1687"/>
                  </a:cubicBezTo>
                  <a:cubicBezTo>
                    <a:pt x="1563" y="1687"/>
                    <a:pt x="1563" y="1687"/>
                    <a:pt x="1563" y="1687"/>
                  </a:cubicBezTo>
                  <a:cubicBezTo>
                    <a:pt x="1566" y="1688"/>
                    <a:pt x="1568" y="1689"/>
                    <a:pt x="1570" y="1690"/>
                  </a:cubicBezTo>
                  <a:cubicBezTo>
                    <a:pt x="1570" y="1690"/>
                    <a:pt x="1571" y="1690"/>
                    <a:pt x="1571" y="1690"/>
                  </a:cubicBezTo>
                  <a:cubicBezTo>
                    <a:pt x="1573" y="1691"/>
                    <a:pt x="1575" y="1692"/>
                    <a:pt x="1577" y="1693"/>
                  </a:cubicBezTo>
                  <a:cubicBezTo>
                    <a:pt x="1577" y="1693"/>
                    <a:pt x="1577" y="1693"/>
                    <a:pt x="1578" y="1693"/>
                  </a:cubicBezTo>
                  <a:cubicBezTo>
                    <a:pt x="1578" y="1694"/>
                    <a:pt x="1578" y="1694"/>
                    <a:pt x="1578" y="1694"/>
                  </a:cubicBezTo>
                  <a:cubicBezTo>
                    <a:pt x="1580" y="1695"/>
                    <a:pt x="1581" y="1696"/>
                    <a:pt x="1582" y="1697"/>
                  </a:cubicBezTo>
                  <a:cubicBezTo>
                    <a:pt x="1584" y="1698"/>
                    <a:pt x="1586" y="1700"/>
                    <a:pt x="1588" y="1703"/>
                  </a:cubicBezTo>
                  <a:cubicBezTo>
                    <a:pt x="1590" y="1706"/>
                    <a:pt x="1592" y="1710"/>
                    <a:pt x="1592" y="1714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17"/>
                    <a:pt x="1592" y="1717"/>
                    <a:pt x="1592" y="1717"/>
                  </a:cubicBezTo>
                  <a:cubicBezTo>
                    <a:pt x="1592" y="1731"/>
                    <a:pt x="1592" y="1746"/>
                    <a:pt x="1592" y="1760"/>
                  </a:cubicBezTo>
                  <a:cubicBezTo>
                    <a:pt x="1592" y="1764"/>
                    <a:pt x="1593" y="1767"/>
                    <a:pt x="1592" y="1771"/>
                  </a:cubicBezTo>
                  <a:close/>
                  <a:moveTo>
                    <a:pt x="1671" y="1490"/>
                  </a:moveTo>
                  <a:cubicBezTo>
                    <a:pt x="1671" y="1490"/>
                    <a:pt x="1670" y="1489"/>
                    <a:pt x="1670" y="1489"/>
                  </a:cubicBezTo>
                  <a:cubicBezTo>
                    <a:pt x="1670" y="1489"/>
                    <a:pt x="1669" y="1489"/>
                    <a:pt x="1669" y="1488"/>
                  </a:cubicBezTo>
                  <a:cubicBezTo>
                    <a:pt x="1667" y="1486"/>
                    <a:pt x="1666" y="1483"/>
                    <a:pt x="1665" y="1480"/>
                  </a:cubicBezTo>
                  <a:cubicBezTo>
                    <a:pt x="1665" y="1477"/>
                    <a:pt x="1665" y="1477"/>
                    <a:pt x="1665" y="1477"/>
                  </a:cubicBezTo>
                  <a:cubicBezTo>
                    <a:pt x="1665" y="1475"/>
                    <a:pt x="1665" y="1473"/>
                    <a:pt x="1665" y="1471"/>
                  </a:cubicBezTo>
                  <a:cubicBezTo>
                    <a:pt x="1665" y="1471"/>
                    <a:pt x="1665" y="1471"/>
                    <a:pt x="1665" y="1471"/>
                  </a:cubicBezTo>
                  <a:cubicBezTo>
                    <a:pt x="1664" y="1463"/>
                    <a:pt x="1662" y="1454"/>
                    <a:pt x="1663" y="1445"/>
                  </a:cubicBezTo>
                  <a:cubicBezTo>
                    <a:pt x="1663" y="1443"/>
                    <a:pt x="1663" y="1443"/>
                    <a:pt x="1663" y="1443"/>
                  </a:cubicBezTo>
                  <a:cubicBezTo>
                    <a:pt x="1662" y="1440"/>
                    <a:pt x="1663" y="1437"/>
                    <a:pt x="1665" y="1435"/>
                  </a:cubicBezTo>
                  <a:cubicBezTo>
                    <a:pt x="1667" y="1433"/>
                    <a:pt x="1669" y="1431"/>
                    <a:pt x="1673" y="1429"/>
                  </a:cubicBezTo>
                  <a:cubicBezTo>
                    <a:pt x="1676" y="1427"/>
                    <a:pt x="1680" y="1426"/>
                    <a:pt x="1684" y="1425"/>
                  </a:cubicBezTo>
                  <a:cubicBezTo>
                    <a:pt x="1684" y="1425"/>
                    <a:pt x="1684" y="1425"/>
                    <a:pt x="1684" y="1425"/>
                  </a:cubicBezTo>
                  <a:cubicBezTo>
                    <a:pt x="1685" y="1425"/>
                    <a:pt x="1685" y="1425"/>
                    <a:pt x="1685" y="1425"/>
                  </a:cubicBezTo>
                  <a:cubicBezTo>
                    <a:pt x="1687" y="1424"/>
                    <a:pt x="1689" y="1424"/>
                    <a:pt x="1690" y="1424"/>
                  </a:cubicBezTo>
                  <a:cubicBezTo>
                    <a:pt x="1691" y="1424"/>
                    <a:pt x="1692" y="1424"/>
                    <a:pt x="1693" y="1424"/>
                  </a:cubicBezTo>
                  <a:cubicBezTo>
                    <a:pt x="1700" y="1423"/>
                    <a:pt x="1708" y="1423"/>
                    <a:pt x="1716" y="1423"/>
                  </a:cubicBezTo>
                  <a:cubicBezTo>
                    <a:pt x="1769" y="1423"/>
                    <a:pt x="1769" y="1423"/>
                    <a:pt x="1769" y="1423"/>
                  </a:cubicBezTo>
                  <a:cubicBezTo>
                    <a:pt x="1772" y="1423"/>
                    <a:pt x="1775" y="1423"/>
                    <a:pt x="1778" y="1424"/>
                  </a:cubicBezTo>
                  <a:cubicBezTo>
                    <a:pt x="1792" y="1425"/>
                    <a:pt x="1808" y="1429"/>
                    <a:pt x="1810" y="1442"/>
                  </a:cubicBezTo>
                  <a:cubicBezTo>
                    <a:pt x="1814" y="1454"/>
                    <a:pt x="1815" y="1466"/>
                    <a:pt x="1817" y="1478"/>
                  </a:cubicBezTo>
                  <a:cubicBezTo>
                    <a:pt x="1818" y="1480"/>
                    <a:pt x="1818" y="1480"/>
                    <a:pt x="1818" y="1480"/>
                  </a:cubicBezTo>
                  <a:cubicBezTo>
                    <a:pt x="1818" y="1482"/>
                    <a:pt x="1818" y="1485"/>
                    <a:pt x="1817" y="1487"/>
                  </a:cubicBezTo>
                  <a:cubicBezTo>
                    <a:pt x="1817" y="1487"/>
                    <a:pt x="1817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6" y="1488"/>
                    <a:pt x="1816" y="1488"/>
                    <a:pt x="1816" y="1488"/>
                  </a:cubicBezTo>
                  <a:cubicBezTo>
                    <a:pt x="1813" y="1494"/>
                    <a:pt x="1807" y="1497"/>
                    <a:pt x="1799" y="1499"/>
                  </a:cubicBezTo>
                  <a:cubicBezTo>
                    <a:pt x="1798" y="1499"/>
                    <a:pt x="1798" y="1499"/>
                    <a:pt x="1797" y="1499"/>
                  </a:cubicBezTo>
                  <a:cubicBezTo>
                    <a:pt x="1796" y="1500"/>
                    <a:pt x="1796" y="1500"/>
                    <a:pt x="1795" y="1500"/>
                  </a:cubicBezTo>
                  <a:cubicBezTo>
                    <a:pt x="1794" y="1500"/>
                    <a:pt x="1794" y="1500"/>
                    <a:pt x="1793" y="1500"/>
                  </a:cubicBezTo>
                  <a:cubicBezTo>
                    <a:pt x="1792" y="1500"/>
                    <a:pt x="1790" y="1501"/>
                    <a:pt x="1789" y="1501"/>
                  </a:cubicBezTo>
                  <a:cubicBezTo>
                    <a:pt x="1771" y="1503"/>
                    <a:pt x="1750" y="1501"/>
                    <a:pt x="1741" y="1501"/>
                  </a:cubicBezTo>
                  <a:cubicBezTo>
                    <a:pt x="1707" y="1501"/>
                    <a:pt x="1707" y="1501"/>
                    <a:pt x="1707" y="1501"/>
                  </a:cubicBezTo>
                  <a:cubicBezTo>
                    <a:pt x="1704" y="1501"/>
                    <a:pt x="1702" y="1501"/>
                    <a:pt x="1699" y="1501"/>
                  </a:cubicBezTo>
                  <a:cubicBezTo>
                    <a:pt x="1697" y="1501"/>
                    <a:pt x="1695" y="1500"/>
                    <a:pt x="1693" y="1500"/>
                  </a:cubicBezTo>
                  <a:cubicBezTo>
                    <a:pt x="1693" y="1500"/>
                    <a:pt x="1692" y="1500"/>
                    <a:pt x="1692" y="1500"/>
                  </a:cubicBezTo>
                  <a:cubicBezTo>
                    <a:pt x="1691" y="1500"/>
                    <a:pt x="1691" y="1500"/>
                    <a:pt x="1691" y="1500"/>
                  </a:cubicBezTo>
                  <a:cubicBezTo>
                    <a:pt x="1689" y="1499"/>
                    <a:pt x="1687" y="1499"/>
                    <a:pt x="1685" y="1498"/>
                  </a:cubicBezTo>
                  <a:cubicBezTo>
                    <a:pt x="1684" y="1498"/>
                    <a:pt x="1684" y="1497"/>
                    <a:pt x="1683" y="1497"/>
                  </a:cubicBezTo>
                  <a:cubicBezTo>
                    <a:pt x="1681" y="1496"/>
                    <a:pt x="1680" y="1496"/>
                    <a:pt x="1678" y="1495"/>
                  </a:cubicBezTo>
                  <a:cubicBezTo>
                    <a:pt x="1676" y="1494"/>
                    <a:pt x="1674" y="1492"/>
                    <a:pt x="1672" y="1491"/>
                  </a:cubicBezTo>
                  <a:cubicBezTo>
                    <a:pt x="1672" y="1491"/>
                    <a:pt x="1671" y="1490"/>
                    <a:pt x="1671" y="1490"/>
                  </a:cubicBezTo>
                  <a:close/>
                  <a:moveTo>
                    <a:pt x="1680" y="1622"/>
                  </a:moveTo>
                  <a:cubicBezTo>
                    <a:pt x="1677" y="1618"/>
                    <a:pt x="1676" y="1615"/>
                    <a:pt x="1675" y="1612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5" y="1607"/>
                    <a:pt x="1675" y="1607"/>
                    <a:pt x="1675" y="1607"/>
                  </a:cubicBezTo>
                  <a:cubicBezTo>
                    <a:pt x="1674" y="1593"/>
                    <a:pt x="1673" y="1580"/>
                    <a:pt x="1672" y="1567"/>
                  </a:cubicBezTo>
                  <a:cubicBezTo>
                    <a:pt x="1672" y="1567"/>
                    <a:pt x="1672" y="1567"/>
                    <a:pt x="1672" y="1567"/>
                  </a:cubicBezTo>
                  <a:cubicBezTo>
                    <a:pt x="1672" y="1566"/>
                    <a:pt x="1672" y="1566"/>
                    <a:pt x="1672" y="1566"/>
                  </a:cubicBezTo>
                  <a:cubicBezTo>
                    <a:pt x="1672" y="1565"/>
                    <a:pt x="1672" y="1564"/>
                    <a:pt x="1672" y="1563"/>
                  </a:cubicBezTo>
                  <a:cubicBezTo>
                    <a:pt x="1675" y="1535"/>
                    <a:pt x="1735" y="1542"/>
                    <a:pt x="1754" y="1542"/>
                  </a:cubicBezTo>
                  <a:cubicBezTo>
                    <a:pt x="1776" y="1542"/>
                    <a:pt x="1819" y="1537"/>
                    <a:pt x="1832" y="1559"/>
                  </a:cubicBezTo>
                  <a:cubicBezTo>
                    <a:pt x="1833" y="1561"/>
                    <a:pt x="1835" y="1563"/>
                    <a:pt x="1835" y="1565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6" y="1568"/>
                    <a:pt x="1836" y="1568"/>
                    <a:pt x="1836" y="1568"/>
                  </a:cubicBezTo>
                  <a:cubicBezTo>
                    <a:pt x="1837" y="1575"/>
                    <a:pt x="1838" y="1581"/>
                    <a:pt x="1840" y="1588"/>
                  </a:cubicBezTo>
                  <a:cubicBezTo>
                    <a:pt x="1844" y="1611"/>
                    <a:pt x="1844" y="1611"/>
                    <a:pt x="1844" y="1611"/>
                  </a:cubicBezTo>
                  <a:cubicBezTo>
                    <a:pt x="1845" y="1615"/>
                    <a:pt x="1844" y="1618"/>
                    <a:pt x="1843" y="1621"/>
                  </a:cubicBezTo>
                  <a:cubicBezTo>
                    <a:pt x="1842" y="1623"/>
                    <a:pt x="1840" y="1625"/>
                    <a:pt x="1838" y="1627"/>
                  </a:cubicBezTo>
                  <a:cubicBezTo>
                    <a:pt x="1838" y="1627"/>
                    <a:pt x="1837" y="1628"/>
                    <a:pt x="1836" y="1629"/>
                  </a:cubicBezTo>
                  <a:cubicBezTo>
                    <a:pt x="1836" y="1629"/>
                    <a:pt x="1835" y="1629"/>
                    <a:pt x="1835" y="1630"/>
                  </a:cubicBezTo>
                  <a:cubicBezTo>
                    <a:pt x="1835" y="1630"/>
                    <a:pt x="1834" y="1630"/>
                    <a:pt x="1834" y="1630"/>
                  </a:cubicBezTo>
                  <a:cubicBezTo>
                    <a:pt x="1833" y="1631"/>
                    <a:pt x="1832" y="1631"/>
                    <a:pt x="1830" y="1632"/>
                  </a:cubicBezTo>
                  <a:cubicBezTo>
                    <a:pt x="1829" y="1633"/>
                    <a:pt x="1828" y="1633"/>
                    <a:pt x="1827" y="1634"/>
                  </a:cubicBezTo>
                  <a:cubicBezTo>
                    <a:pt x="1826" y="1634"/>
                    <a:pt x="1825" y="1634"/>
                    <a:pt x="1825" y="1634"/>
                  </a:cubicBezTo>
                  <a:cubicBezTo>
                    <a:pt x="1824" y="1635"/>
                    <a:pt x="1823" y="1635"/>
                    <a:pt x="1822" y="1635"/>
                  </a:cubicBezTo>
                  <a:cubicBezTo>
                    <a:pt x="1821" y="1635"/>
                    <a:pt x="1820" y="1636"/>
                    <a:pt x="1819" y="1636"/>
                  </a:cubicBezTo>
                  <a:cubicBezTo>
                    <a:pt x="1818" y="1636"/>
                    <a:pt x="1818" y="1636"/>
                    <a:pt x="1818" y="1636"/>
                  </a:cubicBezTo>
                  <a:cubicBezTo>
                    <a:pt x="1816" y="1636"/>
                    <a:pt x="1814" y="1637"/>
                    <a:pt x="1812" y="1637"/>
                  </a:cubicBezTo>
                  <a:cubicBezTo>
                    <a:pt x="1809" y="1637"/>
                    <a:pt x="1807" y="1637"/>
                    <a:pt x="1805" y="1637"/>
                  </a:cubicBezTo>
                  <a:cubicBezTo>
                    <a:pt x="1805" y="1637"/>
                    <a:pt x="1805" y="1637"/>
                    <a:pt x="1805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804" y="1637"/>
                    <a:pt x="1804" y="1637"/>
                    <a:pt x="1804" y="1637"/>
                  </a:cubicBezTo>
                  <a:cubicBezTo>
                    <a:pt x="1777" y="1637"/>
                    <a:pt x="1750" y="1637"/>
                    <a:pt x="1722" y="1638"/>
                  </a:cubicBezTo>
                  <a:cubicBezTo>
                    <a:pt x="1719" y="1638"/>
                    <a:pt x="1716" y="1637"/>
                    <a:pt x="1714" y="1637"/>
                  </a:cubicBezTo>
                  <a:cubicBezTo>
                    <a:pt x="1713" y="1637"/>
                    <a:pt x="1712" y="1637"/>
                    <a:pt x="1712" y="1637"/>
                  </a:cubicBezTo>
                  <a:cubicBezTo>
                    <a:pt x="1709" y="1636"/>
                    <a:pt x="1707" y="1636"/>
                    <a:pt x="1705" y="1636"/>
                  </a:cubicBezTo>
                  <a:cubicBezTo>
                    <a:pt x="1705" y="1636"/>
                    <a:pt x="1705" y="1636"/>
                    <a:pt x="1705" y="1636"/>
                  </a:cubicBezTo>
                  <a:cubicBezTo>
                    <a:pt x="1704" y="1635"/>
                    <a:pt x="1704" y="1635"/>
                    <a:pt x="1704" y="1635"/>
                  </a:cubicBezTo>
                  <a:cubicBezTo>
                    <a:pt x="1701" y="1635"/>
                    <a:pt x="1699" y="1634"/>
                    <a:pt x="1697" y="1633"/>
                  </a:cubicBezTo>
                  <a:cubicBezTo>
                    <a:pt x="1696" y="1633"/>
                    <a:pt x="1695" y="1632"/>
                    <a:pt x="1695" y="1632"/>
                  </a:cubicBezTo>
                  <a:cubicBezTo>
                    <a:pt x="1693" y="1632"/>
                    <a:pt x="1692" y="1631"/>
                    <a:pt x="1691" y="1630"/>
                  </a:cubicBezTo>
                  <a:cubicBezTo>
                    <a:pt x="1691" y="1630"/>
                    <a:pt x="1690" y="1630"/>
                    <a:pt x="1690" y="1630"/>
                  </a:cubicBezTo>
                  <a:cubicBezTo>
                    <a:pt x="1686" y="1628"/>
                    <a:pt x="1682" y="1625"/>
                    <a:pt x="1680" y="1622"/>
                  </a:cubicBezTo>
                  <a:close/>
                  <a:moveTo>
                    <a:pt x="1875" y="1783"/>
                  </a:moveTo>
                  <a:cubicBezTo>
                    <a:pt x="1873" y="1787"/>
                    <a:pt x="1870" y="1790"/>
                    <a:pt x="1866" y="1793"/>
                  </a:cubicBezTo>
                  <a:cubicBezTo>
                    <a:pt x="1862" y="1796"/>
                    <a:pt x="1858" y="1799"/>
                    <a:pt x="1852" y="1800"/>
                  </a:cubicBezTo>
                  <a:cubicBezTo>
                    <a:pt x="1846" y="1802"/>
                    <a:pt x="1840" y="1803"/>
                    <a:pt x="1833" y="1803"/>
                  </a:cubicBezTo>
                  <a:cubicBezTo>
                    <a:pt x="1815" y="1803"/>
                    <a:pt x="1815" y="1803"/>
                    <a:pt x="1815" y="1803"/>
                  </a:cubicBezTo>
                  <a:cubicBezTo>
                    <a:pt x="1814" y="1803"/>
                    <a:pt x="1814" y="1803"/>
                    <a:pt x="1814" y="1803"/>
                  </a:cubicBezTo>
                  <a:cubicBezTo>
                    <a:pt x="1789" y="1803"/>
                    <a:pt x="1765" y="1803"/>
                    <a:pt x="1740" y="1803"/>
                  </a:cubicBezTo>
                  <a:cubicBezTo>
                    <a:pt x="1737" y="1803"/>
                    <a:pt x="1734" y="1803"/>
                    <a:pt x="1731" y="1803"/>
                  </a:cubicBezTo>
                  <a:cubicBezTo>
                    <a:pt x="1730" y="1803"/>
                    <a:pt x="1730" y="1803"/>
                    <a:pt x="1729" y="1803"/>
                  </a:cubicBezTo>
                  <a:cubicBezTo>
                    <a:pt x="1726" y="1802"/>
                    <a:pt x="1724" y="1802"/>
                    <a:pt x="1721" y="1801"/>
                  </a:cubicBezTo>
                  <a:cubicBezTo>
                    <a:pt x="1721" y="1801"/>
                    <a:pt x="1721" y="1801"/>
                    <a:pt x="1720" y="1801"/>
                  </a:cubicBezTo>
                  <a:cubicBezTo>
                    <a:pt x="1720" y="1801"/>
                    <a:pt x="1720" y="1801"/>
                    <a:pt x="1720" y="1801"/>
                  </a:cubicBezTo>
                  <a:cubicBezTo>
                    <a:pt x="1709" y="1798"/>
                    <a:pt x="1698" y="1792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2" y="1783"/>
                    <a:pt x="1692" y="1783"/>
                    <a:pt x="1692" y="1783"/>
                  </a:cubicBezTo>
                  <a:cubicBezTo>
                    <a:pt x="1691" y="1782"/>
                    <a:pt x="1690" y="1780"/>
                    <a:pt x="1690" y="1778"/>
                  </a:cubicBezTo>
                  <a:cubicBezTo>
                    <a:pt x="1689" y="1777"/>
                    <a:pt x="1689" y="1776"/>
                    <a:pt x="1689" y="1775"/>
                  </a:cubicBezTo>
                  <a:cubicBezTo>
                    <a:pt x="1688" y="1774"/>
                    <a:pt x="1688" y="1773"/>
                    <a:pt x="1688" y="1772"/>
                  </a:cubicBezTo>
                  <a:cubicBezTo>
                    <a:pt x="1688" y="1772"/>
                    <a:pt x="1688" y="1771"/>
                    <a:pt x="1688" y="1771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7" y="1769"/>
                    <a:pt x="1687" y="1769"/>
                    <a:pt x="1687" y="1769"/>
                  </a:cubicBezTo>
                  <a:cubicBezTo>
                    <a:pt x="1686" y="1756"/>
                    <a:pt x="1685" y="1742"/>
                    <a:pt x="1684" y="1728"/>
                  </a:cubicBezTo>
                  <a:cubicBezTo>
                    <a:pt x="1684" y="1725"/>
                    <a:pt x="1684" y="1723"/>
                    <a:pt x="1684" y="1721"/>
                  </a:cubicBezTo>
                  <a:cubicBezTo>
                    <a:pt x="1683" y="1714"/>
                    <a:pt x="1683" y="1714"/>
                    <a:pt x="1683" y="1714"/>
                  </a:cubicBezTo>
                  <a:cubicBezTo>
                    <a:pt x="1683" y="1713"/>
                    <a:pt x="1683" y="1713"/>
                    <a:pt x="1683" y="1713"/>
                  </a:cubicBezTo>
                  <a:cubicBezTo>
                    <a:pt x="1683" y="1711"/>
                    <a:pt x="1683" y="1710"/>
                    <a:pt x="1684" y="1709"/>
                  </a:cubicBezTo>
                  <a:cubicBezTo>
                    <a:pt x="1684" y="1708"/>
                    <a:pt x="1684" y="1707"/>
                    <a:pt x="1684" y="1707"/>
                  </a:cubicBezTo>
                  <a:cubicBezTo>
                    <a:pt x="1685" y="1706"/>
                    <a:pt x="1685" y="1705"/>
                    <a:pt x="1685" y="1704"/>
                  </a:cubicBezTo>
                  <a:cubicBezTo>
                    <a:pt x="1686" y="1703"/>
                    <a:pt x="1686" y="1703"/>
                    <a:pt x="1686" y="1702"/>
                  </a:cubicBezTo>
                  <a:cubicBezTo>
                    <a:pt x="1686" y="1702"/>
                    <a:pt x="1686" y="1702"/>
                    <a:pt x="1686" y="1702"/>
                  </a:cubicBezTo>
                  <a:cubicBezTo>
                    <a:pt x="1687" y="1700"/>
                    <a:pt x="1688" y="1699"/>
                    <a:pt x="1689" y="1698"/>
                  </a:cubicBezTo>
                  <a:cubicBezTo>
                    <a:pt x="1690" y="1697"/>
                    <a:pt x="1691" y="1697"/>
                    <a:pt x="1691" y="1696"/>
                  </a:cubicBezTo>
                  <a:cubicBezTo>
                    <a:pt x="1692" y="1695"/>
                    <a:pt x="1693" y="1695"/>
                    <a:pt x="1694" y="1694"/>
                  </a:cubicBezTo>
                  <a:cubicBezTo>
                    <a:pt x="1695" y="1694"/>
                    <a:pt x="1695" y="1693"/>
                    <a:pt x="1695" y="1693"/>
                  </a:cubicBezTo>
                  <a:cubicBezTo>
                    <a:pt x="1695" y="1693"/>
                    <a:pt x="1696" y="1693"/>
                    <a:pt x="1696" y="1693"/>
                  </a:cubicBezTo>
                  <a:cubicBezTo>
                    <a:pt x="1698" y="1692"/>
                    <a:pt x="1699" y="1691"/>
                    <a:pt x="1701" y="1690"/>
                  </a:cubicBezTo>
                  <a:cubicBezTo>
                    <a:pt x="1702" y="1690"/>
                    <a:pt x="1702" y="1689"/>
                    <a:pt x="1702" y="1689"/>
                  </a:cubicBezTo>
                  <a:cubicBezTo>
                    <a:pt x="1703" y="1689"/>
                    <a:pt x="1703" y="1689"/>
                    <a:pt x="1703" y="1689"/>
                  </a:cubicBezTo>
                  <a:cubicBezTo>
                    <a:pt x="1704" y="1689"/>
                    <a:pt x="1704" y="1689"/>
                    <a:pt x="1705" y="1688"/>
                  </a:cubicBezTo>
                  <a:cubicBezTo>
                    <a:pt x="1706" y="1688"/>
                    <a:pt x="1708" y="1687"/>
                    <a:pt x="1709" y="1687"/>
                  </a:cubicBezTo>
                  <a:cubicBezTo>
                    <a:pt x="1710" y="1687"/>
                    <a:pt x="1711" y="1686"/>
                    <a:pt x="1712" y="1686"/>
                  </a:cubicBezTo>
                  <a:cubicBezTo>
                    <a:pt x="1713" y="1686"/>
                    <a:pt x="1714" y="1686"/>
                    <a:pt x="1714" y="1686"/>
                  </a:cubicBezTo>
                  <a:cubicBezTo>
                    <a:pt x="1717" y="1685"/>
                    <a:pt x="1720" y="1685"/>
                    <a:pt x="1723" y="1685"/>
                  </a:cubicBezTo>
                  <a:cubicBezTo>
                    <a:pt x="1723" y="1685"/>
                    <a:pt x="1724" y="1685"/>
                    <a:pt x="1724" y="1685"/>
                  </a:cubicBezTo>
                  <a:cubicBezTo>
                    <a:pt x="1725" y="1685"/>
                    <a:pt x="1726" y="1685"/>
                    <a:pt x="1727" y="1685"/>
                  </a:cubicBezTo>
                  <a:cubicBezTo>
                    <a:pt x="1731" y="1685"/>
                    <a:pt x="1731" y="1685"/>
                    <a:pt x="1731" y="1685"/>
                  </a:cubicBezTo>
                  <a:cubicBezTo>
                    <a:pt x="1736" y="1684"/>
                    <a:pt x="1740" y="1684"/>
                    <a:pt x="1744" y="1684"/>
                  </a:cubicBezTo>
                  <a:cubicBezTo>
                    <a:pt x="1748" y="1684"/>
                    <a:pt x="1752" y="1684"/>
                    <a:pt x="1755" y="1684"/>
                  </a:cubicBezTo>
                  <a:cubicBezTo>
                    <a:pt x="1791" y="1684"/>
                    <a:pt x="1791" y="1684"/>
                    <a:pt x="1791" y="1684"/>
                  </a:cubicBezTo>
                  <a:cubicBezTo>
                    <a:pt x="1801" y="1684"/>
                    <a:pt x="1811" y="1684"/>
                    <a:pt x="1820" y="1685"/>
                  </a:cubicBezTo>
                  <a:cubicBezTo>
                    <a:pt x="1822" y="1685"/>
                    <a:pt x="1823" y="1685"/>
                    <a:pt x="1825" y="1685"/>
                  </a:cubicBezTo>
                  <a:cubicBezTo>
                    <a:pt x="1826" y="1686"/>
                    <a:pt x="1827" y="1686"/>
                    <a:pt x="1828" y="1686"/>
                  </a:cubicBezTo>
                  <a:cubicBezTo>
                    <a:pt x="1828" y="1686"/>
                    <a:pt x="1829" y="1686"/>
                    <a:pt x="1830" y="1686"/>
                  </a:cubicBezTo>
                  <a:cubicBezTo>
                    <a:pt x="1830" y="1686"/>
                    <a:pt x="1831" y="1686"/>
                    <a:pt x="1831" y="1687"/>
                  </a:cubicBezTo>
                  <a:cubicBezTo>
                    <a:pt x="1832" y="1687"/>
                    <a:pt x="1832" y="1687"/>
                    <a:pt x="1833" y="1687"/>
                  </a:cubicBezTo>
                  <a:cubicBezTo>
                    <a:pt x="1834" y="1687"/>
                    <a:pt x="1836" y="1688"/>
                    <a:pt x="1838" y="1689"/>
                  </a:cubicBezTo>
                  <a:cubicBezTo>
                    <a:pt x="1839" y="1689"/>
                    <a:pt x="1840" y="1689"/>
                    <a:pt x="1841" y="1690"/>
                  </a:cubicBezTo>
                  <a:cubicBezTo>
                    <a:pt x="1842" y="1690"/>
                    <a:pt x="1842" y="1690"/>
                    <a:pt x="1843" y="1691"/>
                  </a:cubicBezTo>
                  <a:cubicBezTo>
                    <a:pt x="1845" y="1691"/>
                    <a:pt x="1846" y="1692"/>
                    <a:pt x="1847" y="1693"/>
                  </a:cubicBezTo>
                  <a:cubicBezTo>
                    <a:pt x="1852" y="1695"/>
                    <a:pt x="1856" y="1698"/>
                    <a:pt x="1859" y="1702"/>
                  </a:cubicBezTo>
                  <a:cubicBezTo>
                    <a:pt x="1862" y="1705"/>
                    <a:pt x="1864" y="1709"/>
                    <a:pt x="1865" y="1713"/>
                  </a:cubicBezTo>
                  <a:cubicBezTo>
                    <a:pt x="1870" y="1736"/>
                    <a:pt x="1870" y="1736"/>
                    <a:pt x="1870" y="1736"/>
                  </a:cubicBezTo>
                  <a:cubicBezTo>
                    <a:pt x="1871" y="1746"/>
                    <a:pt x="1873" y="1755"/>
                    <a:pt x="1875" y="1764"/>
                  </a:cubicBezTo>
                  <a:cubicBezTo>
                    <a:pt x="1875" y="1764"/>
                    <a:pt x="1875" y="1764"/>
                    <a:pt x="1875" y="1764"/>
                  </a:cubicBezTo>
                  <a:cubicBezTo>
                    <a:pt x="1876" y="1770"/>
                    <a:pt x="1876" y="1770"/>
                    <a:pt x="1876" y="1770"/>
                  </a:cubicBezTo>
                  <a:cubicBezTo>
                    <a:pt x="1877" y="1775"/>
                    <a:pt x="1877" y="1779"/>
                    <a:pt x="1875" y="1783"/>
                  </a:cubicBezTo>
                  <a:close/>
                  <a:moveTo>
                    <a:pt x="2041" y="1494"/>
                  </a:moveTo>
                  <a:cubicBezTo>
                    <a:pt x="2036" y="1492"/>
                    <a:pt x="2032" y="1490"/>
                    <a:pt x="2030" y="1487"/>
                  </a:cubicBezTo>
                  <a:cubicBezTo>
                    <a:pt x="2027" y="1485"/>
                    <a:pt x="2024" y="1482"/>
                    <a:pt x="2023" y="1479"/>
                  </a:cubicBezTo>
                  <a:cubicBezTo>
                    <a:pt x="2021" y="1474"/>
                    <a:pt x="2021" y="1474"/>
                    <a:pt x="2021" y="1474"/>
                  </a:cubicBezTo>
                  <a:cubicBezTo>
                    <a:pt x="2019" y="1467"/>
                    <a:pt x="2016" y="1460"/>
                    <a:pt x="2014" y="1453"/>
                  </a:cubicBezTo>
                  <a:cubicBezTo>
                    <a:pt x="2012" y="1449"/>
                    <a:pt x="2009" y="1444"/>
                    <a:pt x="2009" y="1439"/>
                  </a:cubicBezTo>
                  <a:cubicBezTo>
                    <a:pt x="2009" y="1439"/>
                    <a:pt x="2009" y="1438"/>
                    <a:pt x="2009" y="1437"/>
                  </a:cubicBezTo>
                  <a:cubicBezTo>
                    <a:pt x="2009" y="1437"/>
                    <a:pt x="2009" y="1437"/>
                    <a:pt x="2009" y="1437"/>
                  </a:cubicBezTo>
                  <a:cubicBezTo>
                    <a:pt x="2009" y="1436"/>
                    <a:pt x="2009" y="1436"/>
                    <a:pt x="2009" y="1436"/>
                  </a:cubicBezTo>
                  <a:cubicBezTo>
                    <a:pt x="2010" y="1435"/>
                    <a:pt x="2009" y="1435"/>
                    <a:pt x="2010" y="1434"/>
                  </a:cubicBezTo>
                  <a:cubicBezTo>
                    <a:pt x="2010" y="1434"/>
                    <a:pt x="2010" y="1434"/>
                    <a:pt x="2010" y="1434"/>
                  </a:cubicBezTo>
                  <a:cubicBezTo>
                    <a:pt x="2016" y="1421"/>
                    <a:pt x="2039" y="1423"/>
                    <a:pt x="2051" y="1423"/>
                  </a:cubicBezTo>
                  <a:cubicBezTo>
                    <a:pt x="2110" y="1422"/>
                    <a:pt x="2110" y="1422"/>
                    <a:pt x="2110" y="1422"/>
                  </a:cubicBezTo>
                  <a:cubicBezTo>
                    <a:pt x="2115" y="1422"/>
                    <a:pt x="2120" y="1423"/>
                    <a:pt x="2125" y="1424"/>
                  </a:cubicBezTo>
                  <a:cubicBezTo>
                    <a:pt x="2126" y="1424"/>
                    <a:pt x="2128" y="1424"/>
                    <a:pt x="2129" y="1425"/>
                  </a:cubicBezTo>
                  <a:cubicBezTo>
                    <a:pt x="2129" y="1425"/>
                    <a:pt x="2130" y="1425"/>
                    <a:pt x="2131" y="1425"/>
                  </a:cubicBezTo>
                  <a:cubicBezTo>
                    <a:pt x="2132" y="1425"/>
                    <a:pt x="2133" y="1426"/>
                    <a:pt x="2133" y="1426"/>
                  </a:cubicBezTo>
                  <a:cubicBezTo>
                    <a:pt x="2135" y="1426"/>
                    <a:pt x="2137" y="1427"/>
                    <a:pt x="2138" y="1428"/>
                  </a:cubicBezTo>
                  <a:cubicBezTo>
                    <a:pt x="2139" y="1428"/>
                    <a:pt x="2139" y="1428"/>
                    <a:pt x="2139" y="1428"/>
                  </a:cubicBezTo>
                  <a:cubicBezTo>
                    <a:pt x="2139" y="1428"/>
                    <a:pt x="2139" y="1428"/>
                    <a:pt x="2140" y="1428"/>
                  </a:cubicBezTo>
                  <a:cubicBezTo>
                    <a:pt x="2141" y="1429"/>
                    <a:pt x="2142" y="1429"/>
                    <a:pt x="2144" y="1430"/>
                  </a:cubicBezTo>
                  <a:cubicBezTo>
                    <a:pt x="2145" y="1431"/>
                    <a:pt x="2146" y="1431"/>
                    <a:pt x="2146" y="1431"/>
                  </a:cubicBezTo>
                  <a:cubicBezTo>
                    <a:pt x="2147" y="1432"/>
                    <a:pt x="2147" y="1432"/>
                    <a:pt x="2148" y="1432"/>
                  </a:cubicBezTo>
                  <a:cubicBezTo>
                    <a:pt x="2148" y="1433"/>
                    <a:pt x="2148" y="1433"/>
                    <a:pt x="2149" y="1433"/>
                  </a:cubicBezTo>
                  <a:cubicBezTo>
                    <a:pt x="2149" y="1433"/>
                    <a:pt x="2150" y="1434"/>
                    <a:pt x="2150" y="1434"/>
                  </a:cubicBezTo>
                  <a:cubicBezTo>
                    <a:pt x="2153" y="1436"/>
                    <a:pt x="2156" y="1439"/>
                    <a:pt x="2157" y="1442"/>
                  </a:cubicBezTo>
                  <a:cubicBezTo>
                    <a:pt x="2157" y="1442"/>
                    <a:pt x="2157" y="1442"/>
                    <a:pt x="2157" y="1442"/>
                  </a:cubicBezTo>
                  <a:cubicBezTo>
                    <a:pt x="2163" y="1450"/>
                    <a:pt x="2166" y="1460"/>
                    <a:pt x="2170" y="1468"/>
                  </a:cubicBezTo>
                  <a:cubicBezTo>
                    <a:pt x="2170" y="1468"/>
                    <a:pt x="2170" y="1468"/>
                    <a:pt x="2170" y="1468"/>
                  </a:cubicBezTo>
                  <a:cubicBezTo>
                    <a:pt x="2172" y="1473"/>
                    <a:pt x="2176" y="1477"/>
                    <a:pt x="2177" y="1482"/>
                  </a:cubicBezTo>
                  <a:cubicBezTo>
                    <a:pt x="2177" y="1482"/>
                    <a:pt x="2177" y="1483"/>
                    <a:pt x="2177" y="1483"/>
                  </a:cubicBezTo>
                  <a:cubicBezTo>
                    <a:pt x="2177" y="1483"/>
                    <a:pt x="2177" y="1483"/>
                    <a:pt x="2177" y="1483"/>
                  </a:cubicBezTo>
                  <a:cubicBezTo>
                    <a:pt x="2178" y="1492"/>
                    <a:pt x="2170" y="1496"/>
                    <a:pt x="2162" y="1498"/>
                  </a:cubicBezTo>
                  <a:cubicBezTo>
                    <a:pt x="2161" y="1498"/>
                    <a:pt x="2161" y="1498"/>
                    <a:pt x="2161" y="1499"/>
                  </a:cubicBezTo>
                  <a:cubicBezTo>
                    <a:pt x="2160" y="1499"/>
                    <a:pt x="2160" y="1499"/>
                    <a:pt x="2159" y="1499"/>
                  </a:cubicBezTo>
                  <a:cubicBezTo>
                    <a:pt x="2158" y="1499"/>
                    <a:pt x="2156" y="1499"/>
                    <a:pt x="2155" y="1500"/>
                  </a:cubicBezTo>
                  <a:cubicBezTo>
                    <a:pt x="2154" y="1500"/>
                    <a:pt x="2154" y="1500"/>
                    <a:pt x="2153" y="1500"/>
                  </a:cubicBezTo>
                  <a:cubicBezTo>
                    <a:pt x="2152" y="1500"/>
                    <a:pt x="2150" y="1500"/>
                    <a:pt x="2149" y="1500"/>
                  </a:cubicBezTo>
                  <a:cubicBezTo>
                    <a:pt x="2148" y="1500"/>
                    <a:pt x="2147" y="1500"/>
                    <a:pt x="2146" y="1500"/>
                  </a:cubicBezTo>
                  <a:cubicBezTo>
                    <a:pt x="2146" y="1500"/>
                    <a:pt x="2146" y="1500"/>
                    <a:pt x="2146" y="1500"/>
                  </a:cubicBezTo>
                  <a:cubicBezTo>
                    <a:pt x="2144" y="1500"/>
                    <a:pt x="2144" y="1500"/>
                    <a:pt x="2144" y="1500"/>
                  </a:cubicBezTo>
                  <a:cubicBezTo>
                    <a:pt x="2135" y="1500"/>
                    <a:pt x="2126" y="1500"/>
                    <a:pt x="2117" y="1500"/>
                  </a:cubicBezTo>
                  <a:cubicBezTo>
                    <a:pt x="2102" y="1500"/>
                    <a:pt x="2087" y="1500"/>
                    <a:pt x="2072" y="1500"/>
                  </a:cubicBezTo>
                  <a:cubicBezTo>
                    <a:pt x="2061" y="1500"/>
                    <a:pt x="2050" y="1499"/>
                    <a:pt x="2041" y="1494"/>
                  </a:cubicBezTo>
                  <a:cubicBezTo>
                    <a:pt x="2041" y="1494"/>
                    <a:pt x="2041" y="1494"/>
                    <a:pt x="2041" y="1494"/>
                  </a:cubicBezTo>
                  <a:close/>
                  <a:moveTo>
                    <a:pt x="2079" y="1621"/>
                  </a:moveTo>
                  <a:cubicBezTo>
                    <a:pt x="2076" y="1617"/>
                    <a:pt x="2073" y="1614"/>
                    <a:pt x="2072" y="1611"/>
                  </a:cubicBezTo>
                  <a:cubicBezTo>
                    <a:pt x="2064" y="1588"/>
                    <a:pt x="2064" y="1588"/>
                    <a:pt x="2064" y="1588"/>
                  </a:cubicBezTo>
                  <a:cubicBezTo>
                    <a:pt x="2061" y="1581"/>
                    <a:pt x="2059" y="1575"/>
                    <a:pt x="2056" y="1568"/>
                  </a:cubicBezTo>
                  <a:cubicBezTo>
                    <a:pt x="2056" y="1568"/>
                    <a:pt x="2056" y="1568"/>
                    <a:pt x="2056" y="1568"/>
                  </a:cubicBezTo>
                  <a:cubicBezTo>
                    <a:pt x="2055" y="1565"/>
                    <a:pt x="2055" y="1565"/>
                    <a:pt x="2055" y="1565"/>
                  </a:cubicBezTo>
                  <a:cubicBezTo>
                    <a:pt x="2054" y="1561"/>
                    <a:pt x="2054" y="1558"/>
                    <a:pt x="2055" y="1555"/>
                  </a:cubicBezTo>
                  <a:cubicBezTo>
                    <a:pt x="2056" y="1553"/>
                    <a:pt x="2057" y="1552"/>
                    <a:pt x="2059" y="1550"/>
                  </a:cubicBezTo>
                  <a:cubicBezTo>
                    <a:pt x="2059" y="1550"/>
                    <a:pt x="2059" y="1550"/>
                    <a:pt x="2060" y="1549"/>
                  </a:cubicBezTo>
                  <a:cubicBezTo>
                    <a:pt x="2060" y="1549"/>
                    <a:pt x="2061" y="1548"/>
                    <a:pt x="2061" y="1548"/>
                  </a:cubicBezTo>
                  <a:cubicBezTo>
                    <a:pt x="2064" y="1546"/>
                    <a:pt x="2068" y="1544"/>
                    <a:pt x="2072" y="1543"/>
                  </a:cubicBezTo>
                  <a:cubicBezTo>
                    <a:pt x="2076" y="1542"/>
                    <a:pt x="2080" y="1542"/>
                    <a:pt x="2084" y="1541"/>
                  </a:cubicBezTo>
                  <a:cubicBezTo>
                    <a:pt x="2100" y="1540"/>
                    <a:pt x="2117" y="1541"/>
                    <a:pt x="2125" y="1541"/>
                  </a:cubicBezTo>
                  <a:cubicBezTo>
                    <a:pt x="2153" y="1541"/>
                    <a:pt x="2202" y="1535"/>
                    <a:pt x="2218" y="1564"/>
                  </a:cubicBezTo>
                  <a:cubicBezTo>
                    <a:pt x="2218" y="1564"/>
                    <a:pt x="2218" y="1564"/>
                    <a:pt x="2218" y="1564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18" y="1565"/>
                    <a:pt x="2218" y="1565"/>
                    <a:pt x="2218" y="1565"/>
                  </a:cubicBezTo>
                  <a:cubicBezTo>
                    <a:pt x="2224" y="1577"/>
                    <a:pt x="2230" y="1589"/>
                    <a:pt x="2236" y="1601"/>
                  </a:cubicBezTo>
                  <a:cubicBezTo>
                    <a:pt x="2238" y="1605"/>
                    <a:pt x="2241" y="1609"/>
                    <a:pt x="2242" y="1614"/>
                  </a:cubicBezTo>
                  <a:cubicBezTo>
                    <a:pt x="2242" y="1614"/>
                    <a:pt x="2242" y="1614"/>
                    <a:pt x="2242" y="1614"/>
                  </a:cubicBezTo>
                  <a:cubicBezTo>
                    <a:pt x="2242" y="1615"/>
                    <a:pt x="2242" y="1616"/>
                    <a:pt x="2242" y="1617"/>
                  </a:cubicBezTo>
                  <a:cubicBezTo>
                    <a:pt x="2242" y="1618"/>
                    <a:pt x="2242" y="1619"/>
                    <a:pt x="2242" y="1620"/>
                  </a:cubicBezTo>
                  <a:cubicBezTo>
                    <a:pt x="2242" y="1620"/>
                    <a:pt x="2242" y="1620"/>
                    <a:pt x="2242" y="1620"/>
                  </a:cubicBezTo>
                  <a:cubicBezTo>
                    <a:pt x="2242" y="1620"/>
                    <a:pt x="2242" y="1621"/>
                    <a:pt x="2242" y="1621"/>
                  </a:cubicBezTo>
                  <a:cubicBezTo>
                    <a:pt x="2242" y="1622"/>
                    <a:pt x="2241" y="1623"/>
                    <a:pt x="2240" y="1624"/>
                  </a:cubicBezTo>
                  <a:cubicBezTo>
                    <a:pt x="2240" y="1625"/>
                    <a:pt x="2240" y="1625"/>
                    <a:pt x="2240" y="1625"/>
                  </a:cubicBezTo>
                  <a:cubicBezTo>
                    <a:pt x="2239" y="1626"/>
                    <a:pt x="2238" y="1627"/>
                    <a:pt x="2237" y="1628"/>
                  </a:cubicBezTo>
                  <a:cubicBezTo>
                    <a:pt x="2237" y="1628"/>
                    <a:pt x="2237" y="1628"/>
                    <a:pt x="2237" y="1628"/>
                  </a:cubicBezTo>
                  <a:cubicBezTo>
                    <a:pt x="2236" y="1629"/>
                    <a:pt x="2236" y="1629"/>
                    <a:pt x="2236" y="1629"/>
                  </a:cubicBezTo>
                  <a:cubicBezTo>
                    <a:pt x="2235" y="1630"/>
                    <a:pt x="2234" y="1630"/>
                    <a:pt x="2234" y="1630"/>
                  </a:cubicBezTo>
                  <a:cubicBezTo>
                    <a:pt x="2231" y="1632"/>
                    <a:pt x="2229" y="1633"/>
                    <a:pt x="2225" y="1634"/>
                  </a:cubicBezTo>
                  <a:cubicBezTo>
                    <a:pt x="2225" y="1634"/>
                    <a:pt x="2224" y="1635"/>
                    <a:pt x="2223" y="1635"/>
                  </a:cubicBezTo>
                  <a:cubicBezTo>
                    <a:pt x="2221" y="1635"/>
                    <a:pt x="2220" y="1635"/>
                    <a:pt x="2219" y="1636"/>
                  </a:cubicBezTo>
                  <a:cubicBezTo>
                    <a:pt x="2218" y="1636"/>
                    <a:pt x="2218" y="1636"/>
                    <a:pt x="2217" y="1636"/>
                  </a:cubicBezTo>
                  <a:cubicBezTo>
                    <a:pt x="2217" y="1636"/>
                    <a:pt x="2216" y="1636"/>
                    <a:pt x="2216" y="1636"/>
                  </a:cubicBezTo>
                  <a:cubicBezTo>
                    <a:pt x="2187" y="1639"/>
                    <a:pt x="2156" y="1636"/>
                    <a:pt x="2126" y="1637"/>
                  </a:cubicBezTo>
                  <a:cubicBezTo>
                    <a:pt x="2123" y="1637"/>
                    <a:pt x="2120" y="1636"/>
                    <a:pt x="2117" y="1636"/>
                  </a:cubicBezTo>
                  <a:cubicBezTo>
                    <a:pt x="2117" y="1636"/>
                    <a:pt x="2117" y="1636"/>
                    <a:pt x="2117" y="1636"/>
                  </a:cubicBezTo>
                  <a:cubicBezTo>
                    <a:pt x="2106" y="1635"/>
                    <a:pt x="2095" y="1631"/>
                    <a:pt x="2086" y="1625"/>
                  </a:cubicBezTo>
                  <a:cubicBezTo>
                    <a:pt x="2083" y="1624"/>
                    <a:pt x="2081" y="1622"/>
                    <a:pt x="2079" y="1621"/>
                  </a:cubicBezTo>
                  <a:close/>
                  <a:moveTo>
                    <a:pt x="2322" y="1782"/>
                  </a:moveTo>
                  <a:cubicBezTo>
                    <a:pt x="2322" y="1783"/>
                    <a:pt x="2321" y="1783"/>
                    <a:pt x="2321" y="1784"/>
                  </a:cubicBezTo>
                  <a:cubicBezTo>
                    <a:pt x="2321" y="1785"/>
                    <a:pt x="2321" y="1785"/>
                    <a:pt x="2321" y="1786"/>
                  </a:cubicBezTo>
                  <a:cubicBezTo>
                    <a:pt x="2320" y="1787"/>
                    <a:pt x="2320" y="1788"/>
                    <a:pt x="2319" y="1789"/>
                  </a:cubicBezTo>
                  <a:cubicBezTo>
                    <a:pt x="2319" y="1789"/>
                    <a:pt x="2319" y="1789"/>
                    <a:pt x="2319" y="1790"/>
                  </a:cubicBezTo>
                  <a:cubicBezTo>
                    <a:pt x="2318" y="1790"/>
                    <a:pt x="2318" y="1791"/>
                    <a:pt x="2317" y="1791"/>
                  </a:cubicBezTo>
                  <a:cubicBezTo>
                    <a:pt x="2317" y="1791"/>
                    <a:pt x="2317" y="1792"/>
                    <a:pt x="2316" y="1792"/>
                  </a:cubicBezTo>
                  <a:cubicBezTo>
                    <a:pt x="2316" y="1792"/>
                    <a:pt x="2316" y="1792"/>
                    <a:pt x="2316" y="1793"/>
                  </a:cubicBezTo>
                  <a:cubicBezTo>
                    <a:pt x="2310" y="1798"/>
                    <a:pt x="2303" y="1800"/>
                    <a:pt x="2296" y="1801"/>
                  </a:cubicBezTo>
                  <a:cubicBezTo>
                    <a:pt x="2296" y="1801"/>
                    <a:pt x="2295" y="1801"/>
                    <a:pt x="2295" y="1801"/>
                  </a:cubicBezTo>
                  <a:cubicBezTo>
                    <a:pt x="2292" y="1802"/>
                    <a:pt x="2289" y="1802"/>
                    <a:pt x="2286" y="1802"/>
                  </a:cubicBezTo>
                  <a:cubicBezTo>
                    <a:pt x="2286" y="1802"/>
                    <a:pt x="2286" y="1802"/>
                    <a:pt x="2286" y="1802"/>
                  </a:cubicBezTo>
                  <a:cubicBezTo>
                    <a:pt x="2283" y="1802"/>
                    <a:pt x="2283" y="1802"/>
                    <a:pt x="2283" y="1802"/>
                  </a:cubicBezTo>
                  <a:cubicBezTo>
                    <a:pt x="2280" y="1802"/>
                    <a:pt x="2277" y="1802"/>
                    <a:pt x="2275" y="1802"/>
                  </a:cubicBezTo>
                  <a:cubicBezTo>
                    <a:pt x="2193" y="1802"/>
                    <a:pt x="2193" y="1802"/>
                    <a:pt x="2193" y="1802"/>
                  </a:cubicBezTo>
                  <a:cubicBezTo>
                    <a:pt x="2190" y="1802"/>
                    <a:pt x="2187" y="1802"/>
                    <a:pt x="2184" y="1802"/>
                  </a:cubicBezTo>
                  <a:cubicBezTo>
                    <a:pt x="2183" y="1801"/>
                    <a:pt x="2182" y="1801"/>
                    <a:pt x="2181" y="1801"/>
                  </a:cubicBezTo>
                  <a:cubicBezTo>
                    <a:pt x="2164" y="1799"/>
                    <a:pt x="2144" y="1791"/>
                    <a:pt x="2135" y="1776"/>
                  </a:cubicBezTo>
                  <a:cubicBezTo>
                    <a:pt x="2133" y="1774"/>
                    <a:pt x="2132" y="1772"/>
                    <a:pt x="2131" y="1770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31" y="1769"/>
                    <a:pt x="2131" y="1769"/>
                    <a:pt x="2131" y="1769"/>
                  </a:cubicBezTo>
                  <a:cubicBezTo>
                    <a:pt x="2127" y="1757"/>
                    <a:pt x="2122" y="1746"/>
                    <a:pt x="2118" y="1734"/>
                  </a:cubicBezTo>
                  <a:cubicBezTo>
                    <a:pt x="2116" y="1728"/>
                    <a:pt x="2112" y="1720"/>
                    <a:pt x="2110" y="1713"/>
                  </a:cubicBezTo>
                  <a:cubicBezTo>
                    <a:pt x="2110" y="1713"/>
                    <a:pt x="2110" y="1713"/>
                    <a:pt x="2110" y="1713"/>
                  </a:cubicBezTo>
                  <a:cubicBezTo>
                    <a:pt x="2110" y="1713"/>
                    <a:pt x="2110" y="1712"/>
                    <a:pt x="2110" y="1712"/>
                  </a:cubicBezTo>
                  <a:cubicBezTo>
                    <a:pt x="2110" y="1712"/>
                    <a:pt x="2109" y="1711"/>
                    <a:pt x="2109" y="1710"/>
                  </a:cubicBezTo>
                  <a:cubicBezTo>
                    <a:pt x="2109" y="1707"/>
                    <a:pt x="2109" y="1704"/>
                    <a:pt x="2109" y="1701"/>
                  </a:cubicBezTo>
                  <a:cubicBezTo>
                    <a:pt x="2110" y="1699"/>
                    <a:pt x="2111" y="1698"/>
                    <a:pt x="2112" y="1696"/>
                  </a:cubicBezTo>
                  <a:cubicBezTo>
                    <a:pt x="2112" y="1696"/>
                    <a:pt x="2112" y="1696"/>
                    <a:pt x="2112" y="1696"/>
                  </a:cubicBezTo>
                  <a:cubicBezTo>
                    <a:pt x="2117" y="1688"/>
                    <a:pt x="2126" y="1685"/>
                    <a:pt x="2136" y="1684"/>
                  </a:cubicBezTo>
                  <a:cubicBezTo>
                    <a:pt x="2136" y="1684"/>
                    <a:pt x="2136" y="1684"/>
                    <a:pt x="2137" y="1684"/>
                  </a:cubicBezTo>
                  <a:cubicBezTo>
                    <a:pt x="2139" y="1684"/>
                    <a:pt x="2141" y="1684"/>
                    <a:pt x="2144" y="1684"/>
                  </a:cubicBezTo>
                  <a:cubicBezTo>
                    <a:pt x="2144" y="1684"/>
                    <a:pt x="2145" y="1683"/>
                    <a:pt x="2145" y="1683"/>
                  </a:cubicBezTo>
                  <a:cubicBezTo>
                    <a:pt x="2151" y="1683"/>
                    <a:pt x="2151" y="1683"/>
                    <a:pt x="2151" y="1683"/>
                  </a:cubicBezTo>
                  <a:cubicBezTo>
                    <a:pt x="2152" y="1683"/>
                    <a:pt x="2153" y="1683"/>
                    <a:pt x="2155" y="1683"/>
                  </a:cubicBezTo>
                  <a:cubicBezTo>
                    <a:pt x="2180" y="1683"/>
                    <a:pt x="2205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1" y="1683"/>
                    <a:pt x="2231" y="1683"/>
                    <a:pt x="2231" y="1683"/>
                  </a:cubicBezTo>
                  <a:cubicBezTo>
                    <a:pt x="2234" y="1683"/>
                    <a:pt x="2237" y="1683"/>
                    <a:pt x="2240" y="1684"/>
                  </a:cubicBezTo>
                  <a:cubicBezTo>
                    <a:pt x="2240" y="1684"/>
                    <a:pt x="2241" y="1684"/>
                    <a:pt x="2241" y="1684"/>
                  </a:cubicBezTo>
                  <a:cubicBezTo>
                    <a:pt x="2258" y="1686"/>
                    <a:pt x="2277" y="1693"/>
                    <a:pt x="2287" y="1706"/>
                  </a:cubicBezTo>
                  <a:cubicBezTo>
                    <a:pt x="2289" y="1708"/>
                    <a:pt x="2290" y="1710"/>
                    <a:pt x="2291" y="1712"/>
                  </a:cubicBezTo>
                  <a:cubicBezTo>
                    <a:pt x="2294" y="1717"/>
                    <a:pt x="2294" y="1717"/>
                    <a:pt x="2294" y="1717"/>
                  </a:cubicBezTo>
                  <a:cubicBezTo>
                    <a:pt x="2299" y="1727"/>
                    <a:pt x="2304" y="1737"/>
                    <a:pt x="2309" y="1748"/>
                  </a:cubicBezTo>
                  <a:cubicBezTo>
                    <a:pt x="2312" y="1754"/>
                    <a:pt x="2318" y="1762"/>
                    <a:pt x="2320" y="1771"/>
                  </a:cubicBezTo>
                  <a:cubicBezTo>
                    <a:pt x="2322" y="1775"/>
                    <a:pt x="2323" y="1778"/>
                    <a:pt x="2322" y="1782"/>
                  </a:cubicBezTo>
                  <a:close/>
                  <a:moveTo>
                    <a:pt x="2340" y="1624"/>
                  </a:moveTo>
                  <a:cubicBezTo>
                    <a:pt x="2338" y="1622"/>
                    <a:pt x="2337" y="1621"/>
                    <a:pt x="2335" y="1620"/>
                  </a:cubicBezTo>
                  <a:cubicBezTo>
                    <a:pt x="2331" y="1617"/>
                    <a:pt x="2328" y="1613"/>
                    <a:pt x="2326" y="1610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24" y="1607"/>
                    <a:pt x="2324" y="1607"/>
                    <a:pt x="2324" y="1607"/>
                  </a:cubicBezTo>
                  <a:cubicBezTo>
                    <a:pt x="2317" y="1594"/>
                    <a:pt x="2310" y="1582"/>
                    <a:pt x="2303" y="1569"/>
                  </a:cubicBezTo>
                  <a:cubicBezTo>
                    <a:pt x="2303" y="1569"/>
                    <a:pt x="2303" y="1569"/>
                    <a:pt x="2303" y="1569"/>
                  </a:cubicBezTo>
                  <a:cubicBezTo>
                    <a:pt x="2300" y="1564"/>
                    <a:pt x="2300" y="1564"/>
                    <a:pt x="2300" y="1564"/>
                  </a:cubicBezTo>
                  <a:cubicBezTo>
                    <a:pt x="2298" y="1561"/>
                    <a:pt x="2298" y="1558"/>
                    <a:pt x="2298" y="1555"/>
                  </a:cubicBezTo>
                  <a:cubicBezTo>
                    <a:pt x="2299" y="1552"/>
                    <a:pt x="2300" y="1550"/>
                    <a:pt x="2303" y="1547"/>
                  </a:cubicBezTo>
                  <a:cubicBezTo>
                    <a:pt x="2306" y="1545"/>
                    <a:pt x="2309" y="1544"/>
                    <a:pt x="2313" y="1542"/>
                  </a:cubicBezTo>
                  <a:cubicBezTo>
                    <a:pt x="2318" y="1541"/>
                    <a:pt x="2323" y="1541"/>
                    <a:pt x="2329" y="1541"/>
                  </a:cubicBezTo>
                  <a:cubicBezTo>
                    <a:pt x="2330" y="1541"/>
                    <a:pt x="2330" y="1541"/>
                    <a:pt x="2330" y="1541"/>
                  </a:cubicBezTo>
                  <a:cubicBezTo>
                    <a:pt x="2342" y="1540"/>
                    <a:pt x="2356" y="1540"/>
                    <a:pt x="2363" y="1540"/>
                  </a:cubicBezTo>
                  <a:cubicBezTo>
                    <a:pt x="2394" y="1540"/>
                    <a:pt x="2443" y="1534"/>
                    <a:pt x="2463" y="1564"/>
                  </a:cubicBezTo>
                  <a:cubicBezTo>
                    <a:pt x="2470" y="1573"/>
                    <a:pt x="2476" y="1583"/>
                    <a:pt x="2483" y="1593"/>
                  </a:cubicBezTo>
                  <a:cubicBezTo>
                    <a:pt x="2486" y="1598"/>
                    <a:pt x="2492" y="1605"/>
                    <a:pt x="2495" y="1611"/>
                  </a:cubicBezTo>
                  <a:cubicBezTo>
                    <a:pt x="2497" y="1614"/>
                    <a:pt x="2498" y="1617"/>
                    <a:pt x="2498" y="1620"/>
                  </a:cubicBezTo>
                  <a:cubicBezTo>
                    <a:pt x="2498" y="1621"/>
                    <a:pt x="2497" y="1623"/>
                    <a:pt x="2496" y="1625"/>
                  </a:cubicBezTo>
                  <a:cubicBezTo>
                    <a:pt x="2496" y="1626"/>
                    <a:pt x="2495" y="1627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4" y="1628"/>
                    <a:pt x="2494" y="1628"/>
                    <a:pt x="2494" y="1628"/>
                  </a:cubicBezTo>
                  <a:cubicBezTo>
                    <a:pt x="2493" y="1629"/>
                    <a:pt x="2493" y="1629"/>
                    <a:pt x="2492" y="1630"/>
                  </a:cubicBezTo>
                  <a:cubicBezTo>
                    <a:pt x="2492" y="1630"/>
                    <a:pt x="2491" y="1630"/>
                    <a:pt x="2491" y="1630"/>
                  </a:cubicBezTo>
                  <a:cubicBezTo>
                    <a:pt x="2490" y="1631"/>
                    <a:pt x="2489" y="1631"/>
                    <a:pt x="2488" y="1632"/>
                  </a:cubicBezTo>
                  <a:cubicBezTo>
                    <a:pt x="2487" y="1632"/>
                    <a:pt x="2485" y="1633"/>
                    <a:pt x="2484" y="1633"/>
                  </a:cubicBezTo>
                  <a:cubicBezTo>
                    <a:pt x="2484" y="1633"/>
                    <a:pt x="2484" y="1634"/>
                    <a:pt x="2484" y="1634"/>
                  </a:cubicBezTo>
                  <a:cubicBezTo>
                    <a:pt x="2484" y="1634"/>
                    <a:pt x="2483" y="1634"/>
                    <a:pt x="2483" y="1634"/>
                  </a:cubicBezTo>
                  <a:cubicBezTo>
                    <a:pt x="2469" y="1638"/>
                    <a:pt x="2448" y="1636"/>
                    <a:pt x="2434" y="1636"/>
                  </a:cubicBezTo>
                  <a:cubicBezTo>
                    <a:pt x="2418" y="1636"/>
                    <a:pt x="2401" y="1636"/>
                    <a:pt x="2385" y="1636"/>
                  </a:cubicBezTo>
                  <a:cubicBezTo>
                    <a:pt x="2370" y="1636"/>
                    <a:pt x="2353" y="1632"/>
                    <a:pt x="2340" y="1624"/>
                  </a:cubicBezTo>
                  <a:close/>
                  <a:moveTo>
                    <a:pt x="2605" y="1791"/>
                  </a:moveTo>
                  <a:cubicBezTo>
                    <a:pt x="2605" y="1791"/>
                    <a:pt x="2605" y="1791"/>
                    <a:pt x="2604" y="1791"/>
                  </a:cubicBezTo>
                  <a:cubicBezTo>
                    <a:pt x="2602" y="1794"/>
                    <a:pt x="2598" y="1797"/>
                    <a:pt x="2593" y="1798"/>
                  </a:cubicBezTo>
                  <a:cubicBezTo>
                    <a:pt x="2589" y="1800"/>
                    <a:pt x="2583" y="1801"/>
                    <a:pt x="2576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69" y="1801"/>
                    <a:pt x="2569" y="1801"/>
                    <a:pt x="2569" y="1801"/>
                  </a:cubicBezTo>
                  <a:cubicBezTo>
                    <a:pt x="2541" y="1801"/>
                    <a:pt x="2512" y="1801"/>
                    <a:pt x="2483" y="1801"/>
                  </a:cubicBezTo>
                  <a:cubicBezTo>
                    <a:pt x="2480" y="1801"/>
                    <a:pt x="2476" y="1801"/>
                    <a:pt x="2473" y="1801"/>
                  </a:cubicBezTo>
                  <a:cubicBezTo>
                    <a:pt x="2473" y="1801"/>
                    <a:pt x="2473" y="1801"/>
                    <a:pt x="2473" y="1801"/>
                  </a:cubicBezTo>
                  <a:cubicBezTo>
                    <a:pt x="2453" y="1799"/>
                    <a:pt x="2432" y="1790"/>
                    <a:pt x="2419" y="1775"/>
                  </a:cubicBezTo>
                  <a:cubicBezTo>
                    <a:pt x="2418" y="1773"/>
                    <a:pt x="2416" y="1771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15" y="1769"/>
                    <a:pt x="2415" y="1769"/>
                    <a:pt x="2415" y="1769"/>
                  </a:cubicBezTo>
                  <a:cubicBezTo>
                    <a:pt x="2409" y="1758"/>
                    <a:pt x="2402" y="1747"/>
                    <a:pt x="2396" y="1736"/>
                  </a:cubicBezTo>
                  <a:cubicBezTo>
                    <a:pt x="2392" y="1728"/>
                    <a:pt x="2383" y="1716"/>
                    <a:pt x="2381" y="1706"/>
                  </a:cubicBezTo>
                  <a:cubicBezTo>
                    <a:pt x="2381" y="1706"/>
                    <a:pt x="2381" y="1706"/>
                    <a:pt x="2381" y="1706"/>
                  </a:cubicBezTo>
                  <a:cubicBezTo>
                    <a:pt x="2380" y="1705"/>
                    <a:pt x="2380" y="1704"/>
                    <a:pt x="2380" y="1703"/>
                  </a:cubicBezTo>
                  <a:cubicBezTo>
                    <a:pt x="2379" y="1693"/>
                    <a:pt x="2387" y="1688"/>
                    <a:pt x="2396" y="1685"/>
                  </a:cubicBezTo>
                  <a:cubicBezTo>
                    <a:pt x="2396" y="1685"/>
                    <a:pt x="2396" y="1685"/>
                    <a:pt x="2396" y="1685"/>
                  </a:cubicBezTo>
                  <a:cubicBezTo>
                    <a:pt x="2396" y="1685"/>
                    <a:pt x="2397" y="1685"/>
                    <a:pt x="2397" y="1685"/>
                  </a:cubicBezTo>
                  <a:cubicBezTo>
                    <a:pt x="2398" y="1685"/>
                    <a:pt x="2398" y="1685"/>
                    <a:pt x="2399" y="1684"/>
                  </a:cubicBezTo>
                  <a:cubicBezTo>
                    <a:pt x="2403" y="1683"/>
                    <a:pt x="2408" y="1683"/>
                    <a:pt x="2413" y="1683"/>
                  </a:cubicBezTo>
                  <a:cubicBezTo>
                    <a:pt x="2470" y="1683"/>
                    <a:pt x="2470" y="1683"/>
                    <a:pt x="2470" y="1683"/>
                  </a:cubicBezTo>
                  <a:cubicBezTo>
                    <a:pt x="2479" y="1683"/>
                    <a:pt x="2489" y="1683"/>
                    <a:pt x="2498" y="1683"/>
                  </a:cubicBezTo>
                  <a:cubicBezTo>
                    <a:pt x="2498" y="1683"/>
                    <a:pt x="2498" y="1683"/>
                    <a:pt x="2498" y="1683"/>
                  </a:cubicBezTo>
                  <a:cubicBezTo>
                    <a:pt x="2499" y="1683"/>
                    <a:pt x="2499" y="1683"/>
                    <a:pt x="2500" y="1683"/>
                  </a:cubicBezTo>
                  <a:cubicBezTo>
                    <a:pt x="2502" y="1683"/>
                    <a:pt x="2505" y="1683"/>
                    <a:pt x="2507" y="1683"/>
                  </a:cubicBezTo>
                  <a:cubicBezTo>
                    <a:pt x="2508" y="1683"/>
                    <a:pt x="2508" y="1683"/>
                    <a:pt x="2509" y="1683"/>
                  </a:cubicBezTo>
                  <a:cubicBezTo>
                    <a:pt x="2527" y="1685"/>
                    <a:pt x="2546" y="1692"/>
                    <a:pt x="2558" y="1705"/>
                  </a:cubicBezTo>
                  <a:cubicBezTo>
                    <a:pt x="2559" y="1705"/>
                    <a:pt x="2560" y="1706"/>
                    <a:pt x="2561" y="1707"/>
                  </a:cubicBezTo>
                  <a:cubicBezTo>
                    <a:pt x="2561" y="1708"/>
                    <a:pt x="2562" y="1708"/>
                    <a:pt x="2562" y="1709"/>
                  </a:cubicBezTo>
                  <a:cubicBezTo>
                    <a:pt x="2563" y="1710"/>
                    <a:pt x="2563" y="1710"/>
                    <a:pt x="2564" y="1711"/>
                  </a:cubicBezTo>
                  <a:cubicBezTo>
                    <a:pt x="2564" y="1711"/>
                    <a:pt x="2564" y="1711"/>
                    <a:pt x="2564" y="1711"/>
                  </a:cubicBezTo>
                  <a:cubicBezTo>
                    <a:pt x="2566" y="1713"/>
                    <a:pt x="2566" y="1713"/>
                    <a:pt x="2566" y="1713"/>
                  </a:cubicBezTo>
                  <a:cubicBezTo>
                    <a:pt x="2571" y="1721"/>
                    <a:pt x="2576" y="1729"/>
                    <a:pt x="2582" y="1737"/>
                  </a:cubicBezTo>
                  <a:cubicBezTo>
                    <a:pt x="2582" y="1737"/>
                    <a:pt x="2582" y="1737"/>
                    <a:pt x="2582" y="1737"/>
                  </a:cubicBezTo>
                  <a:cubicBezTo>
                    <a:pt x="2589" y="1748"/>
                    <a:pt x="2599" y="1759"/>
                    <a:pt x="2605" y="1772"/>
                  </a:cubicBezTo>
                  <a:cubicBezTo>
                    <a:pt x="2606" y="1773"/>
                    <a:pt x="2606" y="1773"/>
                    <a:pt x="2606" y="1774"/>
                  </a:cubicBezTo>
                  <a:cubicBezTo>
                    <a:pt x="2607" y="1775"/>
                    <a:pt x="2607" y="1775"/>
                    <a:pt x="2607" y="1775"/>
                  </a:cubicBezTo>
                  <a:cubicBezTo>
                    <a:pt x="2609" y="1782"/>
                    <a:pt x="2608" y="1787"/>
                    <a:pt x="2605" y="1791"/>
                  </a:cubicBezTo>
                  <a:close/>
                  <a:moveTo>
                    <a:pt x="2937" y="318"/>
                  </a:moveTo>
                  <a:cubicBezTo>
                    <a:pt x="3034" y="414"/>
                    <a:pt x="3089" y="549"/>
                    <a:pt x="3089" y="685"/>
                  </a:cubicBezTo>
                  <a:cubicBezTo>
                    <a:pt x="3089" y="821"/>
                    <a:pt x="3034" y="955"/>
                    <a:pt x="2937" y="1051"/>
                  </a:cubicBezTo>
                  <a:cubicBezTo>
                    <a:pt x="3050" y="999"/>
                    <a:pt x="3153" y="855"/>
                    <a:pt x="3152" y="685"/>
                  </a:cubicBezTo>
                  <a:cubicBezTo>
                    <a:pt x="3153" y="514"/>
                    <a:pt x="3050" y="371"/>
                    <a:pt x="2937" y="318"/>
                  </a:cubicBezTo>
                  <a:close/>
                  <a:moveTo>
                    <a:pt x="216" y="318"/>
                  </a:moveTo>
                  <a:cubicBezTo>
                    <a:pt x="104" y="371"/>
                    <a:pt x="0" y="514"/>
                    <a:pt x="2" y="685"/>
                  </a:cubicBezTo>
                  <a:cubicBezTo>
                    <a:pt x="0" y="855"/>
                    <a:pt x="104" y="999"/>
                    <a:pt x="216" y="1051"/>
                  </a:cubicBezTo>
                  <a:cubicBezTo>
                    <a:pt x="120" y="955"/>
                    <a:pt x="64" y="821"/>
                    <a:pt x="65" y="685"/>
                  </a:cubicBezTo>
                  <a:cubicBezTo>
                    <a:pt x="64" y="549"/>
                    <a:pt x="120" y="414"/>
                    <a:pt x="216" y="3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82292" tIns="41145" rIns="82292" bIns="41145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2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9" name="等腰三角形 75"/>
            <p:cNvSpPr/>
            <p:nvPr/>
          </p:nvSpPr>
          <p:spPr>
            <a:xfrm rot="5400000">
              <a:off x="7580670" y="2239755"/>
              <a:ext cx="261654" cy="22556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0" name="等腰三角形 76"/>
            <p:cNvSpPr/>
            <p:nvPr/>
          </p:nvSpPr>
          <p:spPr>
            <a:xfrm rot="5400000">
              <a:off x="7580670" y="2963226"/>
              <a:ext cx="261654" cy="22556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等腰三角形 77"/>
            <p:cNvSpPr/>
            <p:nvPr/>
          </p:nvSpPr>
          <p:spPr>
            <a:xfrm rot="5400000">
              <a:off x="7580670" y="3682652"/>
              <a:ext cx="261654" cy="22556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2" name="等腰三角形 78"/>
            <p:cNvSpPr/>
            <p:nvPr/>
          </p:nvSpPr>
          <p:spPr>
            <a:xfrm rot="5400000">
              <a:off x="7580670" y="4409696"/>
              <a:ext cx="261654" cy="22556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4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95" name="矩形 26"/>
          <p:cNvSpPr/>
          <p:nvPr/>
        </p:nvSpPr>
        <p:spPr>
          <a:xfrm>
            <a:off x="5712356" y="2157465"/>
            <a:ext cx="6059067" cy="31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合成铁、钴、镍三种过渡金属催化剂，对其表征；</a:t>
            </a:r>
          </a:p>
        </p:txBody>
      </p:sp>
      <p:sp>
        <p:nvSpPr>
          <p:cNvPr id="98" name="矩形 26"/>
          <p:cNvSpPr/>
          <p:nvPr/>
        </p:nvSpPr>
        <p:spPr>
          <a:xfrm>
            <a:off x="5663862" y="2922591"/>
            <a:ext cx="6059067" cy="56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对生物油模型化合物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丙酮、乙酸、糠醛等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)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催化重整制氢，考察三种催化剂的催化效果；</a:t>
            </a:r>
          </a:p>
        </p:txBody>
      </p:sp>
      <p:sp>
        <p:nvSpPr>
          <p:cNvPr id="101" name="矩形 26"/>
          <p:cNvSpPr/>
          <p:nvPr/>
        </p:nvSpPr>
        <p:spPr>
          <a:xfrm>
            <a:off x="5686962" y="3762815"/>
            <a:ext cx="6059067" cy="56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选取催化性能较好的催化剂对生物油水溶性组分催化重整制氢研究，并对催化机理进行深入分析。</a:t>
            </a:r>
          </a:p>
        </p:txBody>
      </p:sp>
      <p:sp>
        <p:nvSpPr>
          <p:cNvPr id="104" name="矩形 26"/>
          <p:cNvSpPr/>
          <p:nvPr/>
        </p:nvSpPr>
        <p:spPr>
          <a:xfrm>
            <a:off x="5648872" y="4564076"/>
            <a:ext cx="6059067" cy="560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考察催化剂使用寿命，分析失活原因并对其再生；探究延长催化剂使用寿命方法，如加入助剂，临氧重整制氢等。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课题设想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4"/>
          <p:cNvSpPr/>
          <p:nvPr/>
        </p:nvSpPr>
        <p:spPr bwMode="gray">
          <a:xfrm>
            <a:off x="6764693" y="1317319"/>
            <a:ext cx="1955291" cy="118585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accent1"/>
          </a:solidFill>
          <a:ln w="1270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566053" y="2788225"/>
            <a:ext cx="3059903" cy="3023213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4877121" y="2646509"/>
            <a:ext cx="2484320" cy="4798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7911631" y="2273488"/>
            <a:ext cx="3059903" cy="3023213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gray">
          <a:xfrm>
            <a:off x="8199422" y="2126886"/>
            <a:ext cx="2484320" cy="47987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" name="Freeform 13"/>
          <p:cNvSpPr/>
          <p:nvPr/>
        </p:nvSpPr>
        <p:spPr bwMode="gray">
          <a:xfrm>
            <a:off x="3323890" y="1832056"/>
            <a:ext cx="1955291" cy="1187479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2"/>
          </a:solidFill>
          <a:ln w="12700">
            <a:noFill/>
            <a:prstDash val="solid"/>
            <a:round/>
          </a:ln>
        </p:spPr>
        <p:txBody>
          <a:bodyPr/>
          <a:lstStyle/>
          <a:p>
            <a:pPr>
              <a:defRPr/>
            </a:pP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14" name="AutoShape 17"/>
          <p:cNvSpPr>
            <a:spLocks noChangeArrowheads="1"/>
          </p:cNvSpPr>
          <p:nvPr/>
        </p:nvSpPr>
        <p:spPr bwMode="auto">
          <a:xfrm>
            <a:off x="1220474" y="3229661"/>
            <a:ext cx="3059903" cy="3023213"/>
          </a:xfrm>
          <a:prstGeom prst="roundRect">
            <a:avLst>
              <a:gd name="adj" fmla="val 4690"/>
            </a:avLst>
          </a:prstGeom>
          <a:noFill/>
          <a:ln w="12700">
            <a:solidFill>
              <a:schemeClr val="tx2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gray">
          <a:xfrm>
            <a:off x="1508265" y="3083058"/>
            <a:ext cx="2484320" cy="47987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96718" y="3758370"/>
            <a:ext cx="2831263" cy="22622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44" tIns="30472" rIns="60944" bIns="30472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阅读研究领域内国内外经典著作和文献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构建研究思路和方法，制定研究计划；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按研究计划进行实验；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680370" y="3322998"/>
            <a:ext cx="2831263" cy="22622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44" tIns="30472" rIns="60944" bIns="30472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主动与导师同学交流学习解决试验中不足并加以提高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多思考，多实践，勤于写作，发表高水平、高质量的学术论文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8025947" y="2788228"/>
            <a:ext cx="2831263" cy="22622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44" tIns="30472" rIns="60944" bIns="30472">
            <a:no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发表学术论文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申请专利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基金项目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撰写博士论文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准备答辩</a:t>
            </a:r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博士生阶段学术规划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3176" y="2214190"/>
            <a:ext cx="5947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>
                <a:ln w="12700">
                  <a:noFill/>
                  <a:prstDash val="solid"/>
                </a:ln>
                <a:solidFill>
                  <a:srgbClr val="32817C"/>
                </a:solidFill>
                <a:latin typeface="+mj-ea"/>
                <a:ea typeface="+mj-ea"/>
              </a:rPr>
              <a:t>感 谢 您 的 聆 听</a:t>
            </a:r>
          </a:p>
        </p:txBody>
      </p:sp>
      <p:sp>
        <p:nvSpPr>
          <p:cNvPr id="5" name="矩形 4"/>
          <p:cNvSpPr/>
          <p:nvPr/>
        </p:nvSpPr>
        <p:spPr>
          <a:xfrm>
            <a:off x="5943281" y="3429000"/>
            <a:ext cx="5848109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       学校：大学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       姓名：</a:t>
            </a:r>
            <a:r>
              <a:rPr lang="en-US" altLang="zh-CN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xiazaii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报考导师：</a:t>
            </a:r>
            <a:r>
              <a:rPr lang="en-US" altLang="zh-CN" sz="2000">
                <a:solidFill>
                  <a:srgbClr val="32817C"/>
                </a:solidFill>
                <a:latin typeface="微软雅黑" panose="020B0503020204020204" charset="-122"/>
                <a:cs typeface="微软雅黑" panose="020B0503020204020204" charset="-122"/>
              </a:rPr>
              <a:t>xiazaii</a:t>
            </a:r>
            <a:endParaRPr lang="zh-CN" altLang="en-US" sz="2000" dirty="0">
              <a:solidFill>
                <a:srgbClr val="32817C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Little West - Lost In My Vi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2536" y="-1926102"/>
            <a:ext cx="609600" cy="6096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89647" y="1363168"/>
            <a:ext cx="4131664" cy="4131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6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62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8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99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99"/>
                            </p:stCondLst>
                            <p:childTnLst>
                              <p:par>
                                <p:cTn id="2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56026" y="1468199"/>
            <a:ext cx="2879945" cy="636151"/>
            <a:chOff x="3131840" y="987574"/>
            <a:chExt cx="2880320" cy="648072"/>
          </a:xfrm>
        </p:grpSpPr>
        <p:sp>
          <p:nvSpPr>
            <p:cNvPr id="3" name="圆角矩形 2"/>
            <p:cNvSpPr/>
            <p:nvPr/>
          </p:nvSpPr>
          <p:spPr>
            <a:xfrm>
              <a:off x="3131840" y="987574"/>
              <a:ext cx="2880320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4" name="TextBox 13"/>
            <p:cNvSpPr txBox="1"/>
            <p:nvPr/>
          </p:nvSpPr>
          <p:spPr>
            <a:xfrm>
              <a:off x="3864114" y="1080778"/>
              <a:ext cx="1569864" cy="517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第一部分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 flipH="1">
            <a:off x="3135978" y="2874199"/>
            <a:ext cx="5920043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135978" y="4218660"/>
            <a:ext cx="5920043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6"/>
          <p:cNvSpPr txBox="1"/>
          <p:nvPr/>
        </p:nvSpPr>
        <p:spPr>
          <a:xfrm>
            <a:off x="4861591" y="3162299"/>
            <a:ext cx="2451947" cy="78482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43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个人简历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642238">
            <a:off x="8972642" y="3276659"/>
            <a:ext cx="2993795" cy="3650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49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个人概况</a:t>
            </a:r>
            <a:endParaRPr lang="zh-CN" altLang="en-US" dirty="0"/>
          </a:p>
        </p:txBody>
      </p:sp>
      <p:grpSp>
        <p:nvGrpSpPr>
          <p:cNvPr id="4" name="组合 60"/>
          <p:cNvGrpSpPr/>
          <p:nvPr/>
        </p:nvGrpSpPr>
        <p:grpSpPr>
          <a:xfrm>
            <a:off x="4855576" y="1944202"/>
            <a:ext cx="2811463" cy="492125"/>
            <a:chOff x="2803696" y="2257207"/>
            <a:chExt cx="2811549" cy="492443"/>
          </a:xfrm>
        </p:grpSpPr>
        <p:sp>
          <p:nvSpPr>
            <p:cNvPr id="5" name="文本框 5"/>
            <p:cNvSpPr txBox="1"/>
            <p:nvPr/>
          </p:nvSpPr>
          <p:spPr>
            <a:xfrm>
              <a:off x="2803696" y="2257207"/>
              <a:ext cx="173927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600" dirty="0"/>
                <a:t>姓名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75292" y="2257207"/>
              <a:ext cx="1739953" cy="46067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kumimoji="0" lang="en-US" altLang="zh-CN" sz="2400" kern="1200" cap="none" spc="0" normalizeH="0" baseline="0" noProof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xiazaii</a:t>
              </a:r>
              <a:endParaRPr kumimoji="0" lang="zh-CN" altLang="en-US" sz="2400" kern="1200" cap="none" spc="0" normalizeH="0" baseline="0" noProof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019758" y="2721057"/>
              <a:ext cx="1451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4"/>
          <p:cNvGrpSpPr/>
          <p:nvPr/>
        </p:nvGrpSpPr>
        <p:grpSpPr>
          <a:xfrm>
            <a:off x="7524164" y="1944202"/>
            <a:ext cx="2811462" cy="492125"/>
            <a:chOff x="2803696" y="3154360"/>
            <a:chExt cx="2811549" cy="492443"/>
          </a:xfrm>
        </p:grpSpPr>
        <p:sp>
          <p:nvSpPr>
            <p:cNvPr id="9" name="文本框 33"/>
            <p:cNvSpPr txBox="1"/>
            <p:nvPr/>
          </p:nvSpPr>
          <p:spPr>
            <a:xfrm>
              <a:off x="2803696" y="3154360"/>
              <a:ext cx="173927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600" dirty="0"/>
                <a:t>年龄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875291" y="3154360"/>
              <a:ext cx="1739954" cy="462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en-US" altLang="zh-CN" sz="2400" kern="1200" cap="none" spc="0" normalizeH="0" baseline="0" noProof="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26</a:t>
              </a:r>
              <a:endParaRPr kumimoji="0" lang="zh-CN" altLang="en-US" sz="2400" kern="1200" cap="none" spc="0" normalizeH="0" baseline="0" noProof="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019759" y="3618210"/>
              <a:ext cx="14510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75"/>
          <p:cNvGrpSpPr/>
          <p:nvPr/>
        </p:nvGrpSpPr>
        <p:grpSpPr>
          <a:xfrm>
            <a:off x="4855576" y="2666515"/>
            <a:ext cx="2811463" cy="493712"/>
            <a:chOff x="2803696" y="3102807"/>
            <a:chExt cx="2811549" cy="492443"/>
          </a:xfrm>
        </p:grpSpPr>
        <p:sp>
          <p:nvSpPr>
            <p:cNvPr id="13" name="文本框 37"/>
            <p:cNvSpPr txBox="1"/>
            <p:nvPr/>
          </p:nvSpPr>
          <p:spPr>
            <a:xfrm>
              <a:off x="2803696" y="3102807"/>
              <a:ext cx="173927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600" dirty="0"/>
                <a:t>籍贯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875292" y="3102807"/>
              <a:ext cx="1739953" cy="4623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kern="1200" cap="none" spc="0" normalizeH="0" baseline="0" noProof="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山东青岛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019758" y="3566748"/>
              <a:ext cx="14510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76"/>
          <p:cNvGrpSpPr/>
          <p:nvPr/>
        </p:nvGrpSpPr>
        <p:grpSpPr>
          <a:xfrm>
            <a:off x="7524164" y="2666515"/>
            <a:ext cx="2811462" cy="493712"/>
            <a:chOff x="2803696" y="3154360"/>
            <a:chExt cx="2811549" cy="492443"/>
          </a:xfrm>
        </p:grpSpPr>
        <p:sp>
          <p:nvSpPr>
            <p:cNvPr id="17" name="文本框 77"/>
            <p:cNvSpPr txBox="1"/>
            <p:nvPr/>
          </p:nvSpPr>
          <p:spPr>
            <a:xfrm>
              <a:off x="2803696" y="3154360"/>
              <a:ext cx="173927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600" dirty="0"/>
                <a:t>应届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875291" y="3154360"/>
              <a:ext cx="1739954" cy="4623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kern="1200" cap="none" spc="0" normalizeH="0" baseline="0" noProof="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是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4019759" y="3618301"/>
              <a:ext cx="14510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92"/>
          <p:cNvGrpSpPr/>
          <p:nvPr/>
        </p:nvGrpSpPr>
        <p:grpSpPr>
          <a:xfrm>
            <a:off x="5292139" y="3390415"/>
            <a:ext cx="4940299" cy="492125"/>
            <a:chOff x="3239784" y="3886890"/>
            <a:chExt cx="4940267" cy="492443"/>
          </a:xfrm>
        </p:grpSpPr>
        <p:sp>
          <p:nvSpPr>
            <p:cNvPr id="21" name="文本框 82"/>
            <p:cNvSpPr txBox="1"/>
            <p:nvPr/>
          </p:nvSpPr>
          <p:spPr>
            <a:xfrm>
              <a:off x="3239784" y="3886890"/>
              <a:ext cx="173927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600" dirty="0"/>
                <a:t>毕业学校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4847910" y="3886893"/>
              <a:ext cx="3332141" cy="4622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kern="1200" cap="none" spc="0" normalizeH="0" baseline="0" noProof="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中国药科大学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4847911" y="4350740"/>
              <a:ext cx="31876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97"/>
          <p:cNvGrpSpPr/>
          <p:nvPr/>
        </p:nvGrpSpPr>
        <p:grpSpPr>
          <a:xfrm>
            <a:off x="5292139" y="4114315"/>
            <a:ext cx="4940300" cy="522287"/>
            <a:chOff x="3239784" y="4948664"/>
            <a:chExt cx="4940268" cy="523221"/>
          </a:xfrm>
        </p:grpSpPr>
        <p:sp>
          <p:nvSpPr>
            <p:cNvPr id="25" name="文本框 86"/>
            <p:cNvSpPr txBox="1"/>
            <p:nvPr/>
          </p:nvSpPr>
          <p:spPr>
            <a:xfrm>
              <a:off x="3239784" y="4979442"/>
              <a:ext cx="173927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600" dirty="0"/>
                <a:t>报考专业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847911" y="4948664"/>
              <a:ext cx="3332141" cy="46119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kern="1200" cap="none" spc="0" normalizeH="0" baseline="0" noProof="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药理学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847911" y="5411452"/>
              <a:ext cx="31876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98"/>
          <p:cNvGrpSpPr/>
          <p:nvPr/>
        </p:nvGrpSpPr>
        <p:grpSpPr>
          <a:xfrm>
            <a:off x="5292139" y="4868377"/>
            <a:ext cx="4940300" cy="522288"/>
            <a:chOff x="3239784" y="4948664"/>
            <a:chExt cx="4940268" cy="523221"/>
          </a:xfrm>
        </p:grpSpPr>
        <p:sp>
          <p:nvSpPr>
            <p:cNvPr id="29" name="文本框 99"/>
            <p:cNvSpPr txBox="1"/>
            <p:nvPr/>
          </p:nvSpPr>
          <p:spPr>
            <a:xfrm>
              <a:off x="3239784" y="4979442"/>
              <a:ext cx="1739272" cy="4924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600" dirty="0"/>
                <a:t>报考方向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847911" y="4948664"/>
              <a:ext cx="3332141" cy="4611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zh-CN" altLang="en-US" sz="2400" kern="1200" cap="none" spc="0" normalizeH="0" baseline="0" noProof="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cs"/>
                </a:rPr>
                <a:t>生物药物的药理活性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4847911" y="5411452"/>
              <a:ext cx="318767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个人简历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6197722" y="1955751"/>
            <a:ext cx="4652394" cy="172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2007.9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至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2011.6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安徽理工大学化工学院化学工程与工艺专业读本科 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优秀学生干部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三好学生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校奖学金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政治辅导员助理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6214245" y="1497487"/>
            <a:ext cx="600150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本科</a:t>
            </a:r>
          </a:p>
        </p:txBody>
      </p:sp>
      <p:sp>
        <p:nvSpPr>
          <p:cNvPr id="34" name="矩形 33"/>
          <p:cNvSpPr/>
          <p:nvPr/>
        </p:nvSpPr>
        <p:spPr>
          <a:xfrm>
            <a:off x="6273368" y="1865045"/>
            <a:ext cx="599800" cy="40500"/>
          </a:xfrm>
          <a:prstGeom prst="rect">
            <a:avLst/>
          </a:prstGeom>
          <a:solidFill>
            <a:srgbClr val="3281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88218" y="1865045"/>
            <a:ext cx="1215000" cy="40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6215294" y="4211572"/>
            <a:ext cx="4652394" cy="144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2011.9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至今 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安徽理工大学化工学院化学工程专业读硕士 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三好学生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校奖学金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37" name="矩形 3"/>
          <p:cNvSpPr>
            <a:spLocks noChangeArrowheads="1"/>
          </p:cNvSpPr>
          <p:nvPr/>
        </p:nvSpPr>
        <p:spPr bwMode="auto">
          <a:xfrm>
            <a:off x="6231817" y="3753308"/>
            <a:ext cx="1523480" cy="346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8" name="矩形 37"/>
          <p:cNvSpPr/>
          <p:nvPr/>
        </p:nvSpPr>
        <p:spPr>
          <a:xfrm>
            <a:off x="6290940" y="4120866"/>
            <a:ext cx="599800" cy="40500"/>
          </a:xfrm>
          <a:prstGeom prst="rect">
            <a:avLst/>
          </a:prstGeom>
          <a:solidFill>
            <a:srgbClr val="3281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905790" y="4120866"/>
            <a:ext cx="1215000" cy="40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6" tIns="34287" rIns="68576" bIns="34287"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345059" y="1806263"/>
            <a:ext cx="3915332" cy="3245473"/>
          </a:xfrm>
          <a:prstGeom prst="rect">
            <a:avLst/>
          </a:prstGeom>
          <a:blipFill>
            <a:blip r:embed="rId3" cstate="email"/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学习成绩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71649" y="1834699"/>
            <a:ext cx="6120680" cy="3682533"/>
            <a:chOff x="3022028" y="1587732"/>
            <a:chExt cx="6120680" cy="3682533"/>
          </a:xfrm>
        </p:grpSpPr>
        <p:pic>
          <p:nvPicPr>
            <p:cNvPr id="13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blipFill>
              <a:blip r:embed="rId4" cstate="email"/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燕尾形 35"/>
          <p:cNvSpPr/>
          <p:nvPr/>
        </p:nvSpPr>
        <p:spPr>
          <a:xfrm rot="5400000">
            <a:off x="7105699" y="2064036"/>
            <a:ext cx="360040" cy="576064"/>
          </a:xfrm>
          <a:prstGeom prst="chevron">
            <a:avLst/>
          </a:prstGeom>
          <a:solidFill>
            <a:srgbClr val="32817C"/>
          </a:solidFill>
          <a:ln>
            <a:solidFill>
              <a:srgbClr val="32817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285719" y="2640100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271723" y="1204699"/>
            <a:ext cx="5651722" cy="369324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硕士主干课程成绩优秀，加权平均分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90.2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GPA 3.61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609755" y="1958702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药理学进展、细胞分子药理学、高级毒理学、科研设计、论文写作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……</a:t>
            </a:r>
          </a:p>
        </p:txBody>
      </p:sp>
      <p:sp>
        <p:nvSpPr>
          <p:cNvPr id="19" name="燕尾形 39"/>
          <p:cNvSpPr/>
          <p:nvPr/>
        </p:nvSpPr>
        <p:spPr>
          <a:xfrm rot="5400000">
            <a:off x="7105699" y="3432188"/>
            <a:ext cx="360040" cy="576064"/>
          </a:xfrm>
          <a:prstGeom prst="chevron">
            <a:avLst/>
          </a:prstGeom>
          <a:solidFill>
            <a:srgbClr val="32817C"/>
          </a:solidFill>
          <a:ln>
            <a:solidFill>
              <a:srgbClr val="32817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285719" y="400825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622717" y="2987668"/>
            <a:ext cx="235385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6 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门课程不低于</a:t>
            </a:r>
            <a:r>
              <a:rPr lang="en-US" altLang="zh-CN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80</a:t>
            </a: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分</a:t>
            </a: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7609755" y="3326854"/>
            <a:ext cx="3312368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细胞生物学、临床药理学、生物数学模型、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SPSS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数理统计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……</a:t>
            </a:r>
          </a:p>
        </p:txBody>
      </p:sp>
      <p:sp>
        <p:nvSpPr>
          <p:cNvPr id="23" name="燕尾形 43"/>
          <p:cNvSpPr/>
          <p:nvPr/>
        </p:nvSpPr>
        <p:spPr>
          <a:xfrm rot="5400000">
            <a:off x="7105699" y="4872348"/>
            <a:ext cx="360040" cy="576064"/>
          </a:xfrm>
          <a:prstGeom prst="chevron">
            <a:avLst/>
          </a:prstGeom>
          <a:solidFill>
            <a:srgbClr val="32817C"/>
          </a:solidFill>
          <a:ln>
            <a:solidFill>
              <a:srgbClr val="32817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285719" y="5448412"/>
            <a:ext cx="363640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622717" y="4427828"/>
            <a:ext cx="128318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英语免修</a:t>
            </a: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609755" y="4767014"/>
            <a:ext cx="331236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通过国家大学英语四六级考试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通过上海中级口译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/>
      <p:bldP spid="19" grpId="0" animBg="1"/>
      <p:bldP spid="21" grpId="0"/>
      <p:bldP spid="22" grpId="0"/>
      <p:bldP spid="23" grpId="0" animBg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荣誉奖励</a:t>
            </a:r>
          </a:p>
        </p:txBody>
      </p:sp>
      <p:sp>
        <p:nvSpPr>
          <p:cNvPr id="45" name="矩形 44"/>
          <p:cNvSpPr/>
          <p:nvPr/>
        </p:nvSpPr>
        <p:spPr>
          <a:xfrm>
            <a:off x="7737367" y="1938281"/>
            <a:ext cx="2758205" cy="70787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本科阶段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次奖学金</a:t>
            </a:r>
            <a:endParaRPr lang="en-US" altLang="zh-CN" sz="2000" b="1" dirty="0">
              <a:solidFill>
                <a:schemeClr val="accent4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lvl="1"/>
            <a:endParaRPr lang="zh-CN" altLang="en-US" sz="2000" b="1" dirty="0">
              <a:solidFill>
                <a:srgbClr val="2F5EB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矩形 47"/>
          <p:cNvSpPr>
            <a:spLocks noChangeArrowheads="1"/>
          </p:cNvSpPr>
          <p:nvPr/>
        </p:nvSpPr>
        <p:spPr bwMode="auto">
          <a:xfrm>
            <a:off x="7736680" y="2348254"/>
            <a:ext cx="2808312" cy="9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2010.09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学校二等奖学金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2011.09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学校一等奖学金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2012.09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学校三等奖学金</a:t>
            </a:r>
          </a:p>
        </p:txBody>
      </p:sp>
      <p:sp>
        <p:nvSpPr>
          <p:cNvPr id="47" name="矩形 46"/>
          <p:cNvSpPr/>
          <p:nvPr/>
        </p:nvSpPr>
        <p:spPr>
          <a:xfrm>
            <a:off x="7737367" y="3831213"/>
            <a:ext cx="3188134" cy="400101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marL="0" lvl="1"/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硕士阶段</a:t>
            </a:r>
            <a:r>
              <a:rPr lang="en-US" altLang="zh-CN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次奖学金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7736680" y="4220462"/>
            <a:ext cx="2808312" cy="65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2013.09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新生奖学金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2015.09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研究生国家奖学金</a:t>
            </a:r>
          </a:p>
        </p:txBody>
      </p:sp>
      <p:sp>
        <p:nvSpPr>
          <p:cNvPr id="49" name="Freeform 9"/>
          <p:cNvSpPr/>
          <p:nvPr/>
        </p:nvSpPr>
        <p:spPr bwMode="auto">
          <a:xfrm rot="13500000">
            <a:off x="1860263" y="2934094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2817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0" name="Freeform 9"/>
          <p:cNvSpPr/>
          <p:nvPr/>
        </p:nvSpPr>
        <p:spPr bwMode="auto">
          <a:xfrm rot="13500000">
            <a:off x="4196798" y="2934095"/>
            <a:ext cx="2139941" cy="2139940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2817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1" name="Freeform 9"/>
          <p:cNvSpPr/>
          <p:nvPr/>
        </p:nvSpPr>
        <p:spPr bwMode="auto">
          <a:xfrm rot="2700000">
            <a:off x="3025258" y="1794990"/>
            <a:ext cx="2139941" cy="2139941"/>
          </a:xfrm>
          <a:custGeom>
            <a:avLst/>
            <a:gdLst>
              <a:gd name="T0" fmla="*/ 107 w 728"/>
              <a:gd name="T1" fmla="*/ 621 h 727"/>
              <a:gd name="T2" fmla="*/ 364 w 728"/>
              <a:gd name="T3" fmla="*/ 727 h 727"/>
              <a:gd name="T4" fmla="*/ 364 w 728"/>
              <a:gd name="T5" fmla="*/ 556 h 727"/>
              <a:gd name="T6" fmla="*/ 228 w 728"/>
              <a:gd name="T7" fmla="*/ 499 h 727"/>
              <a:gd name="T8" fmla="*/ 172 w 728"/>
              <a:gd name="T9" fmla="*/ 363 h 727"/>
              <a:gd name="T10" fmla="*/ 228 w 728"/>
              <a:gd name="T11" fmla="*/ 227 h 727"/>
              <a:gd name="T12" fmla="*/ 364 w 728"/>
              <a:gd name="T13" fmla="*/ 171 h 727"/>
              <a:gd name="T14" fmla="*/ 500 w 728"/>
              <a:gd name="T15" fmla="*/ 227 h 727"/>
              <a:gd name="T16" fmla="*/ 556 w 728"/>
              <a:gd name="T17" fmla="*/ 363 h 727"/>
              <a:gd name="T18" fmla="*/ 728 w 728"/>
              <a:gd name="T19" fmla="*/ 363 h 727"/>
              <a:gd name="T20" fmla="*/ 621 w 728"/>
              <a:gd name="T21" fmla="*/ 106 h 727"/>
              <a:gd name="T22" fmla="*/ 364 w 728"/>
              <a:gd name="T23" fmla="*/ 0 h 727"/>
              <a:gd name="T24" fmla="*/ 107 w 728"/>
              <a:gd name="T25" fmla="*/ 106 h 727"/>
              <a:gd name="T26" fmla="*/ 0 w 728"/>
              <a:gd name="T27" fmla="*/ 363 h 727"/>
              <a:gd name="T28" fmla="*/ 107 w 728"/>
              <a:gd name="T29" fmla="*/ 621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28" h="727">
                <a:moveTo>
                  <a:pt x="107" y="621"/>
                </a:moveTo>
                <a:cubicBezTo>
                  <a:pt x="176" y="689"/>
                  <a:pt x="267" y="727"/>
                  <a:pt x="364" y="727"/>
                </a:cubicBezTo>
                <a:cubicBezTo>
                  <a:pt x="364" y="556"/>
                  <a:pt x="364" y="556"/>
                  <a:pt x="364" y="556"/>
                </a:cubicBezTo>
                <a:cubicBezTo>
                  <a:pt x="313" y="556"/>
                  <a:pt x="264" y="536"/>
                  <a:pt x="228" y="499"/>
                </a:cubicBezTo>
                <a:cubicBezTo>
                  <a:pt x="192" y="463"/>
                  <a:pt x="172" y="415"/>
                  <a:pt x="172" y="363"/>
                </a:cubicBezTo>
                <a:cubicBezTo>
                  <a:pt x="172" y="312"/>
                  <a:pt x="192" y="264"/>
                  <a:pt x="228" y="227"/>
                </a:cubicBezTo>
                <a:cubicBezTo>
                  <a:pt x="264" y="191"/>
                  <a:pt x="313" y="171"/>
                  <a:pt x="364" y="171"/>
                </a:cubicBezTo>
                <a:cubicBezTo>
                  <a:pt x="415" y="171"/>
                  <a:pt x="464" y="191"/>
                  <a:pt x="500" y="227"/>
                </a:cubicBezTo>
                <a:cubicBezTo>
                  <a:pt x="536" y="264"/>
                  <a:pt x="556" y="312"/>
                  <a:pt x="556" y="363"/>
                </a:cubicBezTo>
                <a:cubicBezTo>
                  <a:pt x="728" y="363"/>
                  <a:pt x="728" y="363"/>
                  <a:pt x="728" y="363"/>
                </a:cubicBezTo>
                <a:cubicBezTo>
                  <a:pt x="728" y="266"/>
                  <a:pt x="690" y="175"/>
                  <a:pt x="621" y="106"/>
                </a:cubicBezTo>
                <a:cubicBezTo>
                  <a:pt x="553" y="38"/>
                  <a:pt x="461" y="0"/>
                  <a:pt x="364" y="0"/>
                </a:cubicBezTo>
                <a:cubicBezTo>
                  <a:pt x="267" y="0"/>
                  <a:pt x="176" y="38"/>
                  <a:pt x="107" y="106"/>
                </a:cubicBezTo>
                <a:cubicBezTo>
                  <a:pt x="38" y="175"/>
                  <a:pt x="0" y="266"/>
                  <a:pt x="0" y="363"/>
                </a:cubicBezTo>
                <a:cubicBezTo>
                  <a:pt x="0" y="461"/>
                  <a:pt x="38" y="552"/>
                  <a:pt x="107" y="621"/>
                </a:cubicBezTo>
                <a:close/>
              </a:path>
            </a:pathLst>
          </a:custGeom>
          <a:solidFill>
            <a:srgbClr val="32817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61" name="Freeform 19"/>
          <p:cNvSpPr>
            <a:spLocks noEditPoints="1"/>
          </p:cNvSpPr>
          <p:nvPr/>
        </p:nvSpPr>
        <p:spPr bwMode="auto">
          <a:xfrm>
            <a:off x="3861512" y="2599293"/>
            <a:ext cx="458640" cy="442874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2F5E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2F5EB0"/>
              </a:solidFill>
            </a:endParaRPr>
          </a:p>
        </p:txBody>
      </p:sp>
      <p:sp>
        <p:nvSpPr>
          <p:cNvPr id="62" name="Freeform 23"/>
          <p:cNvSpPr>
            <a:spLocks noEditPoints="1"/>
          </p:cNvSpPr>
          <p:nvPr/>
        </p:nvSpPr>
        <p:spPr bwMode="auto">
          <a:xfrm>
            <a:off x="2702942" y="3908474"/>
            <a:ext cx="442875" cy="33538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rgbClr val="2F5EB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rgbClr val="2F5EB0"/>
              </a:solidFill>
            </a:endParaRPr>
          </a:p>
        </p:txBody>
      </p:sp>
      <p:grpSp>
        <p:nvGrpSpPr>
          <p:cNvPr id="63" name="Group 24"/>
          <p:cNvGrpSpPr/>
          <p:nvPr/>
        </p:nvGrpSpPr>
        <p:grpSpPr>
          <a:xfrm>
            <a:off x="5036282" y="3853211"/>
            <a:ext cx="451474" cy="442875"/>
            <a:chOff x="6786562" y="796925"/>
            <a:chExt cx="500063" cy="490538"/>
          </a:xfrm>
          <a:solidFill>
            <a:srgbClr val="2F5EB0"/>
          </a:solidFill>
        </p:grpSpPr>
        <p:sp>
          <p:nvSpPr>
            <p:cNvPr id="64" name="Freeform 27"/>
            <p:cNvSpPr>
              <a:spLocks noEditPoints="1"/>
            </p:cNvSpPr>
            <p:nvPr/>
          </p:nvSpPr>
          <p:spPr bwMode="auto">
            <a:xfrm>
              <a:off x="6786562" y="796925"/>
              <a:ext cx="500063" cy="490538"/>
            </a:xfrm>
            <a:custGeom>
              <a:avLst/>
              <a:gdLst>
                <a:gd name="T0" fmla="*/ 127 w 130"/>
                <a:gd name="T1" fmla="*/ 42 h 128"/>
                <a:gd name="T2" fmla="*/ 87 w 130"/>
                <a:gd name="T3" fmla="*/ 2 h 128"/>
                <a:gd name="T4" fmla="*/ 79 w 130"/>
                <a:gd name="T5" fmla="*/ 0 h 128"/>
                <a:gd name="T6" fmla="*/ 75 w 130"/>
                <a:gd name="T7" fmla="*/ 2 h 128"/>
                <a:gd name="T8" fmla="*/ 73 w 130"/>
                <a:gd name="T9" fmla="*/ 6 h 128"/>
                <a:gd name="T10" fmla="*/ 64 w 130"/>
                <a:gd name="T11" fmla="*/ 21 h 128"/>
                <a:gd name="T12" fmla="*/ 41 w 130"/>
                <a:gd name="T13" fmla="*/ 37 h 128"/>
                <a:gd name="T14" fmla="*/ 15 w 130"/>
                <a:gd name="T15" fmla="*/ 55 h 128"/>
                <a:gd name="T16" fmla="*/ 1 w 130"/>
                <a:gd name="T17" fmla="*/ 78 h 128"/>
                <a:gd name="T18" fmla="*/ 3 w 130"/>
                <a:gd name="T19" fmla="*/ 86 h 128"/>
                <a:gd name="T20" fmla="*/ 43 w 130"/>
                <a:gd name="T21" fmla="*/ 126 h 128"/>
                <a:gd name="T22" fmla="*/ 51 w 130"/>
                <a:gd name="T23" fmla="*/ 128 h 128"/>
                <a:gd name="T24" fmla="*/ 55 w 130"/>
                <a:gd name="T25" fmla="*/ 126 h 128"/>
                <a:gd name="T26" fmla="*/ 57 w 130"/>
                <a:gd name="T27" fmla="*/ 122 h 128"/>
                <a:gd name="T28" fmla="*/ 66 w 130"/>
                <a:gd name="T29" fmla="*/ 107 h 128"/>
                <a:gd name="T30" fmla="*/ 89 w 130"/>
                <a:gd name="T31" fmla="*/ 91 h 128"/>
                <a:gd name="T32" fmla="*/ 115 w 130"/>
                <a:gd name="T33" fmla="*/ 73 h 128"/>
                <a:gd name="T34" fmla="*/ 129 w 130"/>
                <a:gd name="T35" fmla="*/ 50 h 128"/>
                <a:gd name="T36" fmla="*/ 127 w 130"/>
                <a:gd name="T37" fmla="*/ 42 h 128"/>
                <a:gd name="T38" fmla="*/ 49 w 130"/>
                <a:gd name="T39" fmla="*/ 120 h 128"/>
                <a:gd name="T40" fmla="*/ 9 w 130"/>
                <a:gd name="T41" fmla="*/ 80 h 128"/>
                <a:gd name="T42" fmla="*/ 81 w 130"/>
                <a:gd name="T43" fmla="*/ 8 h 128"/>
                <a:gd name="T44" fmla="*/ 121 w 130"/>
                <a:gd name="T45" fmla="*/ 48 h 128"/>
                <a:gd name="T46" fmla="*/ 49 w 130"/>
                <a:gd name="T47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128">
                  <a:moveTo>
                    <a:pt x="127" y="42"/>
                  </a:moveTo>
                  <a:cubicBezTo>
                    <a:pt x="87" y="2"/>
                    <a:pt x="87" y="2"/>
                    <a:pt x="87" y="2"/>
                  </a:cubicBezTo>
                  <a:cubicBezTo>
                    <a:pt x="85" y="0"/>
                    <a:pt x="82" y="0"/>
                    <a:pt x="79" y="0"/>
                  </a:cubicBezTo>
                  <a:cubicBezTo>
                    <a:pt x="78" y="1"/>
                    <a:pt x="76" y="1"/>
                    <a:pt x="75" y="2"/>
                  </a:cubicBezTo>
                  <a:cubicBezTo>
                    <a:pt x="74" y="3"/>
                    <a:pt x="74" y="4"/>
                    <a:pt x="73" y="6"/>
                  </a:cubicBezTo>
                  <a:cubicBezTo>
                    <a:pt x="72" y="12"/>
                    <a:pt x="68" y="17"/>
                    <a:pt x="64" y="21"/>
                  </a:cubicBezTo>
                  <a:cubicBezTo>
                    <a:pt x="58" y="27"/>
                    <a:pt x="50" y="32"/>
                    <a:pt x="41" y="37"/>
                  </a:cubicBezTo>
                  <a:cubicBezTo>
                    <a:pt x="32" y="42"/>
                    <a:pt x="23" y="48"/>
                    <a:pt x="15" y="55"/>
                  </a:cubicBezTo>
                  <a:cubicBezTo>
                    <a:pt x="8" y="62"/>
                    <a:pt x="4" y="69"/>
                    <a:pt x="1" y="78"/>
                  </a:cubicBezTo>
                  <a:cubicBezTo>
                    <a:pt x="0" y="80"/>
                    <a:pt x="1" y="84"/>
                    <a:pt x="3" y="8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5" y="128"/>
                    <a:pt x="48" y="128"/>
                    <a:pt x="51" y="128"/>
                  </a:cubicBezTo>
                  <a:cubicBezTo>
                    <a:pt x="52" y="127"/>
                    <a:pt x="54" y="127"/>
                    <a:pt x="55" y="126"/>
                  </a:cubicBezTo>
                  <a:cubicBezTo>
                    <a:pt x="56" y="125"/>
                    <a:pt x="56" y="124"/>
                    <a:pt x="57" y="122"/>
                  </a:cubicBezTo>
                  <a:cubicBezTo>
                    <a:pt x="58" y="116"/>
                    <a:pt x="62" y="111"/>
                    <a:pt x="66" y="107"/>
                  </a:cubicBezTo>
                  <a:cubicBezTo>
                    <a:pt x="72" y="101"/>
                    <a:pt x="80" y="96"/>
                    <a:pt x="89" y="91"/>
                  </a:cubicBezTo>
                  <a:cubicBezTo>
                    <a:pt x="98" y="86"/>
                    <a:pt x="107" y="80"/>
                    <a:pt x="115" y="73"/>
                  </a:cubicBezTo>
                  <a:cubicBezTo>
                    <a:pt x="122" y="66"/>
                    <a:pt x="126" y="59"/>
                    <a:pt x="129" y="50"/>
                  </a:cubicBezTo>
                  <a:cubicBezTo>
                    <a:pt x="130" y="48"/>
                    <a:pt x="129" y="44"/>
                    <a:pt x="127" y="42"/>
                  </a:cubicBezTo>
                  <a:close/>
                  <a:moveTo>
                    <a:pt x="49" y="120"/>
                  </a:moveTo>
                  <a:cubicBezTo>
                    <a:pt x="36" y="107"/>
                    <a:pt x="22" y="93"/>
                    <a:pt x="9" y="80"/>
                  </a:cubicBezTo>
                  <a:cubicBezTo>
                    <a:pt x="20" y="43"/>
                    <a:pt x="70" y="45"/>
                    <a:pt x="81" y="8"/>
                  </a:cubicBezTo>
                  <a:cubicBezTo>
                    <a:pt x="94" y="21"/>
                    <a:pt x="108" y="35"/>
                    <a:pt x="121" y="48"/>
                  </a:cubicBezTo>
                  <a:cubicBezTo>
                    <a:pt x="110" y="85"/>
                    <a:pt x="60" y="83"/>
                    <a:pt x="49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2F5EB0"/>
                </a:solidFill>
              </a:endParaRPr>
            </a:p>
          </p:txBody>
        </p:sp>
        <p:sp>
          <p:nvSpPr>
            <p:cNvPr id="65" name="Freeform 28"/>
            <p:cNvSpPr>
              <a:spLocks noEditPoints="1"/>
            </p:cNvSpPr>
            <p:nvPr/>
          </p:nvSpPr>
          <p:spPr bwMode="auto">
            <a:xfrm>
              <a:off x="6967538" y="969963"/>
              <a:ext cx="134938" cy="138113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2F5EB0"/>
                </a:solidFill>
              </a:endParaRPr>
            </a:p>
          </p:txBody>
        </p:sp>
        <p:sp>
          <p:nvSpPr>
            <p:cNvPr id="66" name="Freeform 29"/>
            <p:cNvSpPr/>
            <p:nvPr/>
          </p:nvSpPr>
          <p:spPr bwMode="auto">
            <a:xfrm>
              <a:off x="6956425" y="1135063"/>
              <a:ext cx="73025" cy="79375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2F5EB0"/>
                </a:solidFill>
              </a:endParaRPr>
            </a:p>
          </p:txBody>
        </p:sp>
        <p:sp>
          <p:nvSpPr>
            <p:cNvPr id="67" name="Freeform 30"/>
            <p:cNvSpPr/>
            <p:nvPr/>
          </p:nvSpPr>
          <p:spPr bwMode="auto">
            <a:xfrm>
              <a:off x="7043738" y="873125"/>
              <a:ext cx="77788" cy="8096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2F5EB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56026" y="1468199"/>
            <a:ext cx="2879945" cy="636151"/>
            <a:chOff x="3131840" y="987574"/>
            <a:chExt cx="2880320" cy="648072"/>
          </a:xfrm>
        </p:grpSpPr>
        <p:sp>
          <p:nvSpPr>
            <p:cNvPr id="3" name="圆角矩形 2"/>
            <p:cNvSpPr/>
            <p:nvPr/>
          </p:nvSpPr>
          <p:spPr>
            <a:xfrm>
              <a:off x="3131840" y="987574"/>
              <a:ext cx="2880320" cy="64807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4" name="TextBox 13"/>
            <p:cNvSpPr txBox="1"/>
            <p:nvPr/>
          </p:nvSpPr>
          <p:spPr>
            <a:xfrm>
              <a:off x="3864114" y="1080778"/>
              <a:ext cx="1569864" cy="5173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700" dirty="0">
                  <a:solidFill>
                    <a:schemeClr val="bg2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第二部分</a:t>
              </a:r>
            </a:p>
          </p:txBody>
        </p:sp>
      </p:grpSp>
      <p:cxnSp>
        <p:nvCxnSpPr>
          <p:cNvPr id="5" name="直接连接符 4"/>
          <p:cNvCxnSpPr/>
          <p:nvPr/>
        </p:nvCxnSpPr>
        <p:spPr>
          <a:xfrm flipH="1">
            <a:off x="3135978" y="2874199"/>
            <a:ext cx="5920043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3135978" y="4218660"/>
            <a:ext cx="5920043" cy="0"/>
          </a:xfrm>
          <a:prstGeom prst="line">
            <a:avLst/>
          </a:prstGeom>
          <a:ln w="158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6"/>
          <p:cNvSpPr txBox="1"/>
          <p:nvPr/>
        </p:nvSpPr>
        <p:spPr>
          <a:xfrm>
            <a:off x="3758725" y="3162299"/>
            <a:ext cx="4657680" cy="784826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/>
            <a:r>
              <a:rPr lang="zh-CN" altLang="en-US" sz="4300" b="1" dirty="0">
                <a:solidFill>
                  <a:schemeClr val="bg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硕士阶段研究状况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9642238">
            <a:off x="8972642" y="3276659"/>
            <a:ext cx="2993795" cy="3650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930802" y="2426306"/>
            <a:ext cx="5868933" cy="3804445"/>
            <a:chOff x="714067" y="1846687"/>
            <a:chExt cx="4506215" cy="2895605"/>
          </a:xfrm>
        </p:grpSpPr>
        <p:graphicFrame>
          <p:nvGraphicFramePr>
            <p:cNvPr id="2" name="图表 1"/>
            <p:cNvGraphicFramePr/>
            <p:nvPr/>
          </p:nvGraphicFramePr>
          <p:xfrm>
            <a:off x="714067" y="1846687"/>
            <a:ext cx="4506215" cy="28956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3" name="组合 2"/>
            <p:cNvGrpSpPr/>
            <p:nvPr/>
          </p:nvGrpSpPr>
          <p:grpSpPr>
            <a:xfrm>
              <a:off x="2071270" y="1997100"/>
              <a:ext cx="371262" cy="347910"/>
              <a:chOff x="1850747" y="5311799"/>
              <a:chExt cx="1317487" cy="1314252"/>
            </a:xfrm>
          </p:grpSpPr>
          <p:grpSp>
            <p:nvGrpSpPr>
              <p:cNvPr id="4" name="组合 3"/>
              <p:cNvGrpSpPr/>
              <p:nvPr/>
            </p:nvGrpSpPr>
            <p:grpSpPr>
              <a:xfrm rot="20169305">
                <a:off x="1850747" y="5311799"/>
                <a:ext cx="1317487" cy="1314252"/>
                <a:chOff x="2475916" y="2918427"/>
                <a:chExt cx="1675039" cy="1747252"/>
              </a:xfrm>
            </p:grpSpPr>
            <p:sp>
              <p:nvSpPr>
                <p:cNvPr id="6" name="椭圆 5"/>
                <p:cNvSpPr/>
                <p:nvPr/>
              </p:nvSpPr>
              <p:spPr>
                <a:xfrm>
                  <a:off x="2475916" y="2918427"/>
                  <a:ext cx="1675039" cy="1747252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7" name="椭圆 6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4579492" y="3237015"/>
              <a:ext cx="371262" cy="347911"/>
              <a:chOff x="1853674" y="5313761"/>
              <a:chExt cx="1317487" cy="1314254"/>
            </a:xfrm>
          </p:grpSpPr>
          <p:grpSp>
            <p:nvGrpSpPr>
              <p:cNvPr id="9" name="组合 8"/>
              <p:cNvGrpSpPr/>
              <p:nvPr/>
            </p:nvGrpSpPr>
            <p:grpSpPr>
              <a:xfrm rot="20169305">
                <a:off x="1853674" y="5313761"/>
                <a:ext cx="1317487" cy="1314254"/>
                <a:chOff x="2478311" y="2922386"/>
                <a:chExt cx="1675039" cy="1747255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2478311" y="2922386"/>
                  <a:ext cx="1675039" cy="1747255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>
                  <a:off x="2770693" y="3322981"/>
                  <a:ext cx="996115" cy="1102675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innerShdw blurRad="25400">
                    <a:schemeClr val="accent6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10" name="图片 9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2344281" y="5684650"/>
                <a:ext cx="267664" cy="684468"/>
              </a:xfrm>
              <a:prstGeom prst="rect">
                <a:avLst/>
              </a:prstGeom>
              <a:effectLst/>
            </p:spPr>
          </p:pic>
        </p:grpSp>
        <p:grpSp>
          <p:nvGrpSpPr>
            <p:cNvPr id="13" name="组合 12"/>
            <p:cNvGrpSpPr/>
            <p:nvPr/>
          </p:nvGrpSpPr>
          <p:grpSpPr>
            <a:xfrm>
              <a:off x="1216155" y="3404880"/>
              <a:ext cx="359577" cy="336859"/>
              <a:chOff x="8139439" y="5307875"/>
              <a:chExt cx="729345" cy="73966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17" name="椭圆 16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2779069" y="2724668"/>
              <a:ext cx="364041" cy="367368"/>
              <a:chOff x="3078960" y="483239"/>
              <a:chExt cx="729345" cy="739664"/>
            </a:xfrm>
          </p:grpSpPr>
          <p:grpSp>
            <p:nvGrpSpPr>
              <p:cNvPr id="19" name="组合 18"/>
              <p:cNvGrpSpPr/>
              <p:nvPr/>
            </p:nvGrpSpPr>
            <p:grpSpPr>
              <a:xfrm rot="19758201">
                <a:off x="3078960" y="483239"/>
                <a:ext cx="729345" cy="739664"/>
                <a:chOff x="1210613" y="2107574"/>
                <a:chExt cx="927279" cy="983356"/>
              </a:xfrm>
            </p:grpSpPr>
            <p:sp>
              <p:nvSpPr>
                <p:cNvPr id="21" name="椭圆 20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1305024" y="2212886"/>
                  <a:ext cx="738455" cy="78561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3346015" y="597887"/>
                <a:ext cx="195233" cy="499246"/>
              </a:xfrm>
              <a:prstGeom prst="rect">
                <a:avLst/>
              </a:prstGeom>
              <a:effectLst/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3768905" y="3362843"/>
              <a:ext cx="359577" cy="336859"/>
              <a:chOff x="8139439" y="5307875"/>
              <a:chExt cx="729345" cy="73966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8139439" y="5307875"/>
                <a:ext cx="729345" cy="739664"/>
                <a:chOff x="1210613" y="2107574"/>
                <a:chExt cx="927279" cy="983356"/>
              </a:xfrm>
            </p:grpSpPr>
            <p:sp>
              <p:nvSpPr>
                <p:cNvPr id="26" name="椭圆 25"/>
                <p:cNvSpPr/>
                <p:nvPr/>
              </p:nvSpPr>
              <p:spPr>
                <a:xfrm>
                  <a:off x="1210613" y="2107574"/>
                  <a:ext cx="927279" cy="983356"/>
                </a:xfrm>
                <a:prstGeom prst="ellipse">
                  <a:avLst/>
                </a:prstGeom>
                <a:gradFill flip="none" rotWithShape="1">
                  <a:gsLst>
                    <a:gs pos="30000">
                      <a:srgbClr val="C6C6C6"/>
                    </a:gs>
                    <a:gs pos="0">
                      <a:schemeClr val="bg1">
                        <a:lumMod val="75000"/>
                      </a:schemeClr>
                    </a:gs>
                    <a:gs pos="61000">
                      <a:srgbClr val="EEEEEE"/>
                    </a:gs>
                    <a:gs pos="100000">
                      <a:schemeClr val="bg1">
                        <a:tint val="23500"/>
                        <a:satMod val="160000"/>
                        <a:lumMod val="96000"/>
                      </a:schemeClr>
                    </a:gs>
                  </a:gsLst>
                  <a:lin ang="7800000" scaled="0"/>
                  <a:tileRect/>
                </a:gradFill>
                <a:ln w="12700" cap="flat" cmpd="sng">
                  <a:gradFill flip="none" rotWithShape="1">
                    <a:gsLst>
                      <a:gs pos="100000">
                        <a:schemeClr val="bg1">
                          <a:lumMod val="65000"/>
                        </a:schemeClr>
                      </a:gs>
                      <a:gs pos="0">
                        <a:schemeClr val="bg1">
                          <a:lumMod val="0"/>
                          <a:lumOff val="100000"/>
                        </a:schemeClr>
                      </a:gs>
                      <a:gs pos="54000">
                        <a:schemeClr val="bg1">
                          <a:lumMod val="85000"/>
                        </a:schemeClr>
                      </a:gs>
                    </a:gsLst>
                    <a:lin ang="7800000" scaled="0"/>
                    <a:tileRect/>
                  </a:gradFill>
                  <a:prstDash val="solid"/>
                  <a:round/>
                </a:ln>
                <a:effectLst>
                  <a:outerShdw blurRad="381000" dist="177800" dir="7800000" sx="105000" sy="105000" algn="r" rotWithShape="0">
                    <a:prstClr val="black">
                      <a:alpha val="22000"/>
                    </a:prstClr>
                  </a:outerShdw>
                  <a:softEdge rad="0"/>
                </a:effectLst>
                <a:scene3d>
                  <a:camera prst="orthographicFront"/>
                  <a:lightRig rig="flat" dir="t"/>
                </a:scene3d>
                <a:sp3d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flatTx/>
                </a:bodyPr>
                <a:lstStyle/>
                <a:p>
                  <a:pPr algn="ctr"/>
                  <a:endParaRPr lang="zh-CN" altLang="en-US" sz="1400" dirty="0">
                    <a:cs typeface="+mn-ea"/>
                  </a:endParaRPr>
                </a:p>
              </p:txBody>
            </p:sp>
            <p:sp>
              <p:nvSpPr>
                <p:cNvPr id="27" name="椭圆 26"/>
                <p:cNvSpPr/>
                <p:nvPr/>
              </p:nvSpPr>
              <p:spPr>
                <a:xfrm>
                  <a:off x="1380080" y="2230290"/>
                  <a:ext cx="670034" cy="738006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innerShdw blurRad="25400">
                    <a:schemeClr val="accent4">
                      <a:lumMod val="7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cs typeface="+mn-ea"/>
                  </a:endParaRPr>
                </a:p>
              </p:txBody>
            </p:sp>
          </p:grp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 flipH="1">
                <a:off x="8432140" y="5442959"/>
                <a:ext cx="195233" cy="499246"/>
              </a:xfrm>
              <a:prstGeom prst="rect">
                <a:avLst/>
              </a:prstGeom>
              <a:effectLst/>
            </p:spPr>
          </p:pic>
        </p:grpSp>
      </p:grpSp>
      <p:grpSp>
        <p:nvGrpSpPr>
          <p:cNvPr id="29" name="组合 28"/>
          <p:cNvGrpSpPr/>
          <p:nvPr/>
        </p:nvGrpSpPr>
        <p:grpSpPr>
          <a:xfrm>
            <a:off x="7612453" y="1930246"/>
            <a:ext cx="468316" cy="442589"/>
            <a:chOff x="8139439" y="5307875"/>
            <a:chExt cx="729345" cy="739664"/>
          </a:xfrm>
        </p:grpSpPr>
        <p:grpSp>
          <p:nvGrpSpPr>
            <p:cNvPr id="43" name="组合 42"/>
            <p:cNvGrpSpPr/>
            <p:nvPr/>
          </p:nvGrpSpPr>
          <p:grpSpPr>
            <a:xfrm>
              <a:off x="8139439" y="5307875"/>
              <a:ext cx="729345" cy="739664"/>
              <a:chOff x="1210613" y="2107574"/>
              <a:chExt cx="927279" cy="983356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1210613" y="2107574"/>
                <a:ext cx="927279" cy="983356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12700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400" dirty="0">
                  <a:cs typeface="+mn-ea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1380080" y="2230290"/>
                <a:ext cx="670034" cy="73800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innerShdw blurRad="25400">
                  <a:schemeClr val="accent4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8432140" y="5442959"/>
              <a:ext cx="195233" cy="499246"/>
            </a:xfrm>
            <a:prstGeom prst="rect">
              <a:avLst/>
            </a:prstGeom>
            <a:effectLst/>
          </p:spPr>
        </p:pic>
      </p:grpSp>
      <p:grpSp>
        <p:nvGrpSpPr>
          <p:cNvPr id="30" name="组合 29"/>
          <p:cNvGrpSpPr/>
          <p:nvPr/>
        </p:nvGrpSpPr>
        <p:grpSpPr>
          <a:xfrm>
            <a:off x="7657734" y="3537765"/>
            <a:ext cx="483534" cy="457109"/>
            <a:chOff x="1853674" y="5313761"/>
            <a:chExt cx="1317487" cy="1314254"/>
          </a:xfrm>
        </p:grpSpPr>
        <p:grpSp>
          <p:nvGrpSpPr>
            <p:cNvPr id="39" name="组合 38"/>
            <p:cNvGrpSpPr/>
            <p:nvPr/>
          </p:nvGrpSpPr>
          <p:grpSpPr>
            <a:xfrm rot="20169305">
              <a:off x="1853674" y="5313761"/>
              <a:ext cx="1317487" cy="1314254"/>
              <a:chOff x="2478311" y="2922386"/>
              <a:chExt cx="1675039" cy="1747255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2478311" y="2922386"/>
                <a:ext cx="1675039" cy="1747255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12700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400" dirty="0">
                  <a:cs typeface="+mn-ea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2770693" y="3322981"/>
                <a:ext cx="996115" cy="11026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innerShdw blurRad="25400">
                  <a:schemeClr val="accent6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2344281" y="5684650"/>
              <a:ext cx="267664" cy="684468"/>
            </a:xfrm>
            <a:prstGeom prst="rect">
              <a:avLst/>
            </a:prstGeom>
            <a:effectLst/>
          </p:spPr>
        </p:pic>
      </p:grpSp>
      <p:grpSp>
        <p:nvGrpSpPr>
          <p:cNvPr id="31" name="组合 30"/>
          <p:cNvGrpSpPr/>
          <p:nvPr/>
        </p:nvGrpSpPr>
        <p:grpSpPr>
          <a:xfrm>
            <a:off x="7670834" y="5209761"/>
            <a:ext cx="464963" cy="466986"/>
            <a:chOff x="3040365" y="558338"/>
            <a:chExt cx="659531" cy="668862"/>
          </a:xfrm>
        </p:grpSpPr>
        <p:grpSp>
          <p:nvGrpSpPr>
            <p:cNvPr id="35" name="组合 34"/>
            <p:cNvGrpSpPr/>
            <p:nvPr/>
          </p:nvGrpSpPr>
          <p:grpSpPr>
            <a:xfrm rot="19758201">
              <a:off x="3040365" y="558338"/>
              <a:ext cx="659531" cy="668862"/>
              <a:chOff x="1148871" y="2150137"/>
              <a:chExt cx="838519" cy="889228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148871" y="2150137"/>
                <a:ext cx="838519" cy="889228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12700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endParaRPr lang="zh-CN" altLang="en-US" sz="1400" dirty="0">
                  <a:cs typeface="+mn-ea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1233426" y="2243317"/>
                <a:ext cx="667772" cy="71041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innerShdw blurRad="25400">
                  <a:schemeClr val="accent4">
                    <a:lumMod val="7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cs typeface="+mn-ea"/>
                </a:endParaRPr>
              </a:p>
            </p:txBody>
          </p:sp>
        </p:grpSp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email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3281041" y="645677"/>
              <a:ext cx="176545" cy="451458"/>
            </a:xfrm>
            <a:prstGeom prst="rect">
              <a:avLst/>
            </a:prstGeom>
            <a:effectLst/>
          </p:spPr>
        </p:pic>
      </p:grpSp>
      <p:sp>
        <p:nvSpPr>
          <p:cNvPr id="32" name="矩形 31"/>
          <p:cNvSpPr/>
          <p:nvPr/>
        </p:nvSpPr>
        <p:spPr>
          <a:xfrm>
            <a:off x="8183145" y="2608392"/>
            <a:ext cx="3307329" cy="29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83145" y="3597129"/>
            <a:ext cx="3307329" cy="29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183145" y="4616689"/>
            <a:ext cx="3307329" cy="29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1318166" y="1932900"/>
            <a:ext cx="5308534" cy="778428"/>
          </a:xfrm>
          <a:prstGeom prst="rect">
            <a:avLst/>
          </a:prstGeom>
          <a:noFill/>
        </p:spPr>
        <p:txBody>
          <a:bodyPr wrap="square" lIns="119466" tIns="59733" rIns="119466" bIns="59733" rtlCol="0">
            <a:spAutoFit/>
          </a:bodyPr>
          <a:lstStyle/>
          <a:p>
            <a:pPr>
              <a:lnSpc>
                <a:spcPts val="17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+mn-ea"/>
                <a:cs typeface="+mn-ea"/>
              </a:rPr>
              <a:t>点击增加标题文本   点击增加标题文本   点击增加标题文本</a:t>
            </a:r>
            <a:endParaRPr lang="en-US" altLang="zh-CN" sz="1400" dirty="0">
              <a:solidFill>
                <a:srgbClr val="7F7F7F"/>
              </a:solidFill>
              <a:latin typeface="+mn-ea"/>
              <a:cs typeface="+mn-ea"/>
            </a:endParaRPr>
          </a:p>
          <a:p>
            <a:pPr>
              <a:lnSpc>
                <a:spcPts val="1700"/>
              </a:lnSpc>
            </a:pPr>
            <a:r>
              <a:rPr lang="zh-CN" altLang="en-US" sz="1400" dirty="0">
                <a:solidFill>
                  <a:srgbClr val="7F7F7F"/>
                </a:solidFill>
                <a:latin typeface="+mn-ea"/>
                <a:cs typeface="+mn-ea"/>
              </a:rPr>
              <a:t>点击增加标题文本   点击增加标题文本   点击增加标题文本</a:t>
            </a:r>
            <a:endParaRPr lang="en-US" altLang="zh-CN" sz="1400" dirty="0">
              <a:solidFill>
                <a:srgbClr val="7F7F7F"/>
              </a:solidFill>
              <a:latin typeface="+mn-ea"/>
              <a:cs typeface="+mn-ea"/>
            </a:endParaRPr>
          </a:p>
          <a:p>
            <a:pPr>
              <a:lnSpc>
                <a:spcPts val="1700"/>
              </a:lnSpc>
            </a:pP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47" name="标题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cs typeface="+mn-ea"/>
              </a:rPr>
              <a:t>硕士阶段研究状况</a:t>
            </a:r>
          </a:p>
        </p:txBody>
      </p:sp>
      <p:sp>
        <p:nvSpPr>
          <p:cNvPr id="57" name="矩形 56"/>
          <p:cNvSpPr/>
          <p:nvPr/>
        </p:nvSpPr>
        <p:spPr>
          <a:xfrm>
            <a:off x="8466825" y="1763542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硕士研究方向</a:t>
            </a:r>
            <a:r>
              <a:rPr lang="zh-CN" altLang="en-US" b="1" dirty="0">
                <a:solidFill>
                  <a:srgbClr val="2F5EB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：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466138" y="2136791"/>
            <a:ext cx="3024336" cy="32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生物质催化热解转化</a:t>
            </a:r>
          </a:p>
        </p:txBody>
      </p:sp>
      <p:sp>
        <p:nvSpPr>
          <p:cNvPr id="59" name="矩形 58"/>
          <p:cNvSpPr/>
          <p:nvPr/>
        </p:nvSpPr>
        <p:spPr>
          <a:xfrm>
            <a:off x="8298576" y="2836426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参加过基金项目：</a:t>
            </a: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8297889" y="3209675"/>
            <a:ext cx="3787294" cy="18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安徽省教育厅自然科学基金重点项目（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KJ****A070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）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—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农林废弃物两段催化气化制富氢燃气研究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在北大核心期刊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可再生能源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》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第一作者发表论文：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三种过渡金属氧化物对生物质微波催化热解产物影响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》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288403" y="5073669"/>
            <a:ext cx="2758205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撰写专利两篇：</a:t>
            </a:r>
          </a:p>
        </p:txBody>
      </p:sp>
      <p:sp>
        <p:nvSpPr>
          <p:cNvPr id="62" name="矩形 47"/>
          <p:cNvSpPr>
            <a:spLocks noChangeArrowheads="1"/>
          </p:cNvSpPr>
          <p:nvPr/>
        </p:nvSpPr>
        <p:spPr bwMode="auto">
          <a:xfrm>
            <a:off x="8031296" y="5477251"/>
            <a:ext cx="4320480" cy="5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一种可以降低工业碱木质素热解温度的氧化剂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》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《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一种可降低生物油含氧量提高芳烃含量的催化剂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E70C5273-9788-4173-85C9-DE91915B6A1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GmmfkxlI2CUiSoAAF9IAAAXAAAAdW5pdmVyc2FsL3VuaXZlcnNhbC5wbmftfHlYU0f/L1rUoq1YqAUrENQQQCMIVFklYlFAERRBSFmihkirLBJECBCiWEXKEiCYgCxp3VD2RXZIoCoBjpJWC4EiBE1ClACBRAgh203Qqu3r+zz3d7f33vv4Bw+cOTPf+XyX+S4zw0k56OHy+cqvV6qpqX3u5urspaamrqGmtjTt0+XKlpSSZ78pfy2J8nLZrVbRq/dS+aAe4nTASU2tGr9KemyZ8lnjtCs8Sk1t9T3VzxJaxO1gNTWXV27OTt6xQZPDfPyZkEDYaTlErqZQ0yr6Pun+/P1XeRazWVo/Xt6o7v7HtTtOB5eCb5i43s09etnHXbqkc/ndDSZ/7v5szZpfbv+xe0sjkx/fWImOWxgUDhYOt9kz8hj2GFQMV5prVWvF2MmI752Q/ZS6h6KQ8REOCqlQh75T9LQjhiLUV0I76tJZABMqXqkBrQe1go/VWSjbqhAvP9m72qhDRBG1ofeoOiker9Lbl6SQUBVbfJXPar0uC+d953OXKP/MTBxdy5RNxQAXlQ/tYlfY9E8nVe2nE3PUjU0Uax8wpY+YOcAAjIpTUxvlXAPbOEFSuI/4IDW12Kan+9ymp+9pUrtoMHkkoWB9I4hwnyobomJTKnEyHqc5/nThkGiehQf1K37VoRw0o54SsURk7ksXR0EWGm5GDYUbS9omJVtpNXoIYsbO3g2S2KZEunLyn8JvgmM5WxCYmUvWrc8u6kzBJLWw+Jn2TzT1vHm1k4nuWjhJA05ycCzYsqASJB1doUnaOXNfm7NgniyiKmQNO84DYS09FIqUYw7qH453y+SGlqUSpAUAHjt1YmjIcQ7lNl3i2zZ+OpTFzSeqx0S2qqltq/XfotFvftdqMPbRqaCo3HNm5sUx1H1Js2CbZU6QMQAI8vAtHEA88BFdifbK9QamSBIfLba4qSiYy7X4AhGU6BOz86XBMqe6Cd19S5XSqbbforGRkDmT5IjqwEu78Hr96e7OnXFwIplWw7nPwfLjmatILr1+uoBAKIijtaSKHQkpDVTZZHI0uq0p1P1cJwo5hMRPVrQGGDkl9nLEiQXHpluokpZkwGuBXZMACxYP7AA6m8VXY9i0mqchwGTn4MpByM37NqnHmkKbHtn0lsvK8NtJ5ltFBL6C7SlnX5SxFxRCmEJo1GDOO5FfzWwEGfXINmsInn5HWsLC1LY60O/MzNOFwQ40dBrcnC6spibo04qYvv0ganGZ/Zw2q8l70pjkWzPSKL9Z0OY9aV9hdwkqykLeMXBRml1MjCDyQteqKfc1nfeh2pOcG2i4YfBg7CGYR0zvKlFoPp8WB68veIqfFWDTeL2iPPe06FpyQEyiAS2Ttx7VbkHb0d+2SlQK7grhRzE/y7PBD9lBHuaNouDh8RAgzz0EQzkh9iPyhdsBuZisEE9HUehzQMxYbehESICLGVCj50lMj6bJhTKfOauM6LLau099KfSwRzMnJO7SqGE4MZqo/RAKNLPOhsArIqDUxamioeTr4qu0eDO60JjEkTiAOs824WsnldMc3pzG0pc8kuVMdlJodCSMJc5lOtWRAW8jp7m2hPAQEJLZJJ9oWf9tDd7C4H6zyRK1c1GRpUZOQX7cZbHs4RaLH/S0U1t1QZ3N8CIdLsbJMahRE3OMPEskcbhfrhEnTkRBgQWkZaYsfXbjULnoShh+Z33LGaW91bn/SlunlvepufFEnnMIBhL4LeQIcmnhpJXbeqpwAxAlRrdMxEgj2yeQSpVYJfaK4IrNErjBKVRTJUc0k+KZ8PxiCs4MRMvhkx44p6GPYwbDWshGTkUNrEJJwiMkjFRp3IW0BA3uIKXzhXpf8zjcCSs6mYPcQH8Q4Dj3BbLg9lxUnh6jGdyFum6o6+UazPTV/3bv75mzDPwxNTUbY5WW3ZcT+V9nuO0KeliJwkCQyOMWkHWYXygFrzTFmNAGyghnAR7SNLnAfTaA9OdzdwxXZh+1PRTk7zlKc3YgbUUlFXJMdSyz6Ik09k5SSGHreuqImfavs9HO9YhEWIYFLzAEdgrAlkfE1+MTyACNQmRqNoVi0mKeJRLV8wLw3JOUMflDDmuGTIuD/MGyzeYepNBrZp6uk6RJC2RQentKqP3Khptlhye5loMnZA69KJ7kVJk1VCl5KF3UNFIdlmFEKwLQZbznSlfX21EoO5DUOmDAH0U9z4omEngJsPp1CBqKpd/ZdSMhVHuQ2xiKbQM0OuIss1J6F/QfQOnOo7nI9byRi4ehGp156kA0mnxDr2udGhLRBKXyJ2DMYhvdPb9mhtVM2Bl1RItq658yFuoRR7SCFTyqU6aVRj9puF4C10rjCx267tvAuAKLlCAKz6CJWiv3i0iApcn2Fm1hJVYU4TAFwRilzZWRGVnYSpxiHQ496EPL1KPZ9Ov59nfPmDd8orS60yFKqzvNFcyEB0AMAR0e4PZtUJq58RpWYFc13mJJV6qozL5ii0RX+1L1RE22oaRLUGadaEC4hswIkyboeFSDu9jbhtIk5g929ep23bAlvISux/kfLcuPrknsB+zgxEqxeLNRh82mZ7mysq0RfIGksQx8+culLIsClushy/62LaIWcBdrJ154KJEjOKQVPChoyuLXhk2Jykh8Wo0fP2bCWPRSICZVim1FMYsrqCOOyeLqIefIWDzzZeNIZBorNmqINpOGTZtRKaS7PEcd88wx6GdzzsUYyEqxI0C701pdEBsCD8rEowA3N8j3mBlHYrqOBNlSDR3iLnQKJnBN4cFoiznCLM0CFB8aw1GGiChmmkaMUUO8rFc275AIGUQuhRE5kmpoJ3Z9njcesHppwPAPpAlidkAU1xMaexP7iQ0x2KFamc1IAOWpb6KHxbaKhpaiodOwRAXADS1CijHumVHi2NVsidJJRoU5FEclwHfsO3esien+WCg0gdcX4XiygFtxQTSUJKPcIhjTOijyM+aZi5Q8cZ8f2bc0nCHLBaObpXKlryClZo+q54GLrD8UV000PDLdnmOEkhVqakFmqmiiNrrLTRW59UyUqYvauU+MFmP0z2BV2+ocdVXsPp+terCJfRACkwyuUv397zsd1FL9WvFfoQyZZRM8gxxkr57o0B2EDy9edu1MStNYt77EgrVZ1W3bL3TsVNRictJ25/zlLk1C9Qak8/azZ16/VCxUKpqt9dd8gfnBcq830sVFNam21hcvvdL19VVzurs639j/V/cNX2SZ9Q38fkgJs/1HZ+fmjwP+QwPyNjHlcw3mBthXv6cyqPLZFZXYyVPmQbJxX3KO3hMbit6pDPhc1smJFyrrObobvdAdLOlYAYIajxVDaWUmAy4l1devK23pnEb3S+4vyQabjZ9ZdVUD0judGRmLVgUuJh+Wft/hwxnAdyPxO8/y7W0vvoWV/cRzu7ioO5qQNJo7yZ56B9EDxnMThVYQDq0JiLFvGnpvAB39a1uOwmk0xbiosaEfIBUXxY2fhvZZdPrUQj+tqC18in0PUYhtZJBdnTdN17e72bBx/Cwa97cpuoWnT97JsGj2XtbhU0+QkN5j8w7kt0jVu3o03GkN2u59dk4u1S8mjuuyakLXqm8oJnxgUMmZZU5dL298bW+nWoC5mQWJJRpnCr4rQaZFV3it+bHA4z2IxVd30e7ctOv0Gyv5d4OyeF/+m4myeV/9mzcZpp/u9jB+awvsV4cP/Mz6w0ufdeCDc7Rq2Bb+TSvnMw7vj06z/iDxGQj7zPty7FO389jaZzHyYcZiX/yS3APYf1CGm2xvmWQ+cXtrjbYyb+0XNiqFbWJsXfnBWTotGab/5o2d778Zs/dK6ZfL/o0Sz+w5/0HYAz1HDhl+ULTNAUe+/LCiSm9s/gcApYlNv7iOH/FncehK6z9igAzYzru262+aqS2wob+wg3/1D4ScH+P3Mh6Z/IOgpuP86H7ISG1XNYjwT55cDDA3Cs7RDWlmwuL30FFkkxEIh+n2TzhgaQ4nN2rCEveOXz3let4agdlvuw62x/bIso7E/39dXVNbwuQpREvs8xTjoOd6gskInOS0v7Cux68oIHrn++Y/BGzCO6Bnxn2pC0YGsaPnU1U+ZuS74it6wjAwQcKgzNXp4B0XXrTtDyoIoPMQioV7oiZPsy1L0Rgi8MPNt6J/GrTXrcodQs/TC1mK/anpkYb4W82dZ2ZGL2iOSF4+cDskGEDi9SlMO8Iut9NX3ymygVQCdnUUd3samNEH1cWuuyFAE5SHj/lDuB2mCY8Aa4+HWhHLjQcAFMYY15QwcQpKn81gc/UYfsaDdhkBnuH3/Oo9iCgcEJY9EQXPLhO1POU2Vu5F+6PzOwWHvkmDRvinSQ6HW78zwblst5M+WsHH8wGr8+mtpQa29wwJzy2aEkUtTOwAzc8RIsHEyJVWAhwbtNlyDAqo28FC4PV0ETwGLEmfMOcFi01Wds6MnYIMDUeym4VRFLNKZJ7eqfpASIhuMHlTU4ZFHr06Lawz+oTYtSIESk+sCU24sYG2PcMCoE3SJzOHDrynpOBrdpDh/XmNGU+mrWx77YCYx8pEDnDpvG/dvYC8VsQWTBiTUExAI3Yuf5YGTtCju/Y/mk0PFrvG6MGLUhaOeF0Ozs+KTAOGWhwoqB+ybqjp0r6ZKuUIJmBDwVTeUDbbj0HqfnT4rYmEm+f9fMIr323cywxEkFrMBJ4IJcxecu9Xiq4yT5cbOOuezZD0BGOawvofMcAA7UeHbg6S2i3wq0DrIakkVM5S1rBUjy9YyI50v/6bX0gAkdcjAljdYfpDvrTDw1S08H3Lyv0j/ObV+2Pc1m+pBZ+5QAY2IWsKo4Ue2DmruboRsxpot2AGm61MgSUCv2ZW4z63TCgsKDOM2LBpHe2bDFxhJLziVEF3FTHJye20wut9HqrOav9xUis/ZTpuY+HhiU2EZ7PONgRWgc+2kRREUQ+ZnSOb8UgkIurAA3YZ7BIjp4r4ggOZlbw0ZA98BY8FajDtrobCmjOD8/W+pdy67IeT/vLn3vCid+4v3rYe3HUWOPxKGG2b1Vsz05uQjVdL646DTIlteUZ54BDZjHCA7lrvT1I3XdvJltSwXCu+0wKzkCsBlgF8yoog7Zp1qQcEYBg3lrhnV09WpHTQhYjH3jzqN2KNjn/f/N1/I2lPb86L9eUpTbI7Mvh5S4ILbIg9PFOdYKvR62ynza2G8tLdErN538kLZGbGU3nnQgoj69v7I4NbOHT/bnkNcxa+uluQ20+jUjRrR0xWbwRqHrlWGNPyUE2TPqYbrD0/ZokfB3xgwIu8kKIm68//UcTECbqNzSmiNv5w/urLl6Xb1q1/95KwIOXCcDMTtfSR/K8uXw7Q6/wx7fO+3Mi1/7Wi7r+rXjuXgn22CtE4399AiZ55aEXX60oVSoV06mkmO3GhASdpECS2Znhixw/rgOTTyeYGifPPUpnz6czG2GFeUIN/E/bb8Kjw+GhyFWgxPnlD2tCyBK49sylWySAguSscEVEaCtzJqdaUmfRkyc/NEQMrXosFQMgFbaaVegTkT0kFtgcPFNAP9W6+PbVprHgxi0Blb7He7/jTdBMdW9GKY4zMVsRcIXCi5qrx2LLWytz8NwubkBB8vRlHMoifqEZnJ0wJfr8wLj8e/lesdFSI6STRTJUI5hGrrQyv32PIFuZ/uTexZHUfVk98St7HzgV10baVSNIxpm8cUzcO7zdMi5xS5Hf4JCw8IZvx7cduvM5uJsdq8Hqt4kcRZsad0ky83kTqIpQzocoQXhnoMHNfe4U4MU+ZCAwlA+S48TvxJKkhDxBGT1zPnqXNlimjWLW8a4GbBfSXhgYyjyjFEtHKdnSc0/yKwtLn2xRcUtyybnu5j0QbUlZR92q64khbS4Mxc/Ct64mMphFEYlAQM5oTsaNMiejmIqJAa0yDqE5ZYz0oRcjGdTCqCBuRDnKnRA2q8oi/5m/C15Upujbh9Sh0BmDZD1oHC0FTHqJ4PvUVEVvE/DUMUSTkt74bjVY9OTQQrrU1oYmZoHj1xBNkhoAwYJA53FwI7iz/sR28SBaKCghZeb4ygbNFZCY75vjqF8220+60Lma4HxP30G3Rvps9vNYELy3MNiS8OJazHOmV2JdtyMNjVSljMkpz56vfVpE4w9KERxxxHLzGYW8n3baiIH0bejCOtUBEl9HGuo3JCb9jCxTPK6+uiSGGHIeuOh/tlmm1fK98vFI+vm0Qb5ECMvq2HwR0OgqiA4icrBundUnm6bXL9m6wMKNHg+mOkon0XhMVppGYh/tfYzppeQyEajeGibvjSXJDsS0p5Bo5oA7sd6LAp6qoIOTXIkA4WxOMSUsjIzGX7qF4w2eJIFvXaq8DlyqPw7WCf6VSEnLUr3/m6rStP8W93+oHz35tkfsEISEwyHFfUgBNILiJyqpqdWiwHiqHjZ3WFw99zqIgXxvjbz5WvRt197TbsdzPuWt53gQrMwg5pR3F49gxwrM5LqtVKwttmbD2+me6/D/xh8Ukow4BNGlcXzqzWuECW/hdJ3DkirqpgUD2OFfKZa26nqAbohcsPtBr6NezDgLQTKK8Fr1QxVULeCVkvhudDeprJgUWPd3jtq33tC4jZjDuSj4EZNuFe+l7IKnyZM4S0xWWpnhlWDRySvOWNJZ99mJf0uamkeqglRda5vPVs5C3DUof7nkjtxNQjeyGVs7WZL7LsYPl1hmYl7e6XVaHCw5d8CMusdU27HZZOeXiVhUN6YiTFZRXQT9TKrKNt6/Da2dQXvLr5dGX5ja3gF8CEWOkbUkzTL0xyWETjU6mly5oZ2No21Cv6gjmngrcucqT8OVsrsUXIBCsi2Nbe/TG1QI8tlUh4+N+5wS6VTmcOrqVF9wy63j4KJinSH+ma+pXQtsiPPiafYLF772KXVXuib0coFuRew7vdtKyvxQijfHRAiNBw3ENhbPgheZ+o47cdnwaQGPqu6Zsk7fc67qj6J7P/bXRIdxLi302HSqy7z3bxTrZJLfwqioDvRWEh2WkXshnDvOjF5JTsJQxbgAFqt55AyaQCbjjZ+QV4NvB+cFShxq57ToavNx3nYTiFr6QsdAMvjwTjrU0oztjMUSnen+5WQlV+7cr6iRUGTUaa73V5ZLKwXKQRNvXeRHjgKNHVcE0XmN2YdOn3XFJ5JQ4nzVgceXKWjIn2Kob0UznXJlhrs8gu/TDjJtGlI4EquDdRxJipku7+T7pVFiV1F/NVAksQWa9lLhsd7ZGwmyM+sYHTnPVZmtq5AM4VBmZpRuyLe2GTWN5kuGIZERExMPHfn7t34bHdhg/4o49ikiMEueiVr9xpWHhLPx8YW2Bm9fOcFvsm0ZsP+6bzFKA6XrboKHA8bVfnXLETa/AHfQ497JN6dmgoPdeiC/g+tRzS8UDNMcjjmdtw95QIbdOhkVsMW5/lcA+6vFXG5tqXAZpD3hUDJO9FMwAL19bN1vOfllMNjOmBjy6jnf8zjHRNvDNAKq0ly/1sF1ySzR9T5OER3iQXgcIkTkeJo+1XTJ2Uknd7HXny112qt3IZ5ssPR3FwbbhARdf992IhhfFTzWlqvYkOe/Cer0AoZhFcP6XJwbfb6HDFNIHDZTZ8tRicuLCc6ZCxjxf2B1lT59xYDS8108xA1JEzsAUQtjrrdL9zsGeH+iGKT7kPEeeagp617RvaZbwsoo7m4GfsnexHa6p8oTV9dfAa2zxKmM7d6HcRMO5d5NKMKNH/9n9lXCYnyh6rtoWmyfAxASdBCkLRJ1XZScR6Y5vxjT4aCWoTl07gLwAHMR7ozJ2KkQ4RCsfy2+JVcaiwIV7MOm9+FPhixLQC+VAjJwgLNVRbHzu7WAtQvc+ypg+nbQpz53jJ/AJ1uyOgtJLHSpAOOmMztqjmAJuaBJUct/YMZL/GLj+Gj6akG2I2gUxBYI3EtwAIHJvhw51/sG3bhtqSGncJyij9hrnF0VRb/BZm2oIml4UuFV5mCESj9gRSO5nj8vWjbeutyM+QF8joOC4UBgRdTwn6XgbVVrAk3daUw5NeQbXOwi6NiU/P4VZ3mGHSUNwQpeqRHq66kp+kVtmtxslaEeKW0pmSm/u3RCZ+3MXgdn3wYN+ytr10X1jwg13+eGvg3fnkKPEA4heQ9caj7ntFeaw5K6ybpZkM/5ZaVnxO0bg8gNJ0fDM7njiVsXeXf0g0KEuuBoPvyU4CTYi8/wik0ybG4ypCMlZ6jZn0Xuiq2YGazlybG3e9kX2+sM4t4ycLD0U9B8d+Wy81TIif1wzrwtqbJXXZU4KqbHalxRKldo4UegoHy9w8BAHvnKQieKlPsx0SBQ2jiw0dpiwiMvga9/whtyf5N5OCvk0LQ2/FJzXmIZfBt1K/7ILbEJCXbNypGQGe90t0kPJAMjuQceL9y1NNzWnELpMjenpMw4l2VyaidY/aO2zvIMw1iZa/ALHfWOofdU9zsvMm7AAXR+y7oZr1xwQDO9f152IHhzgx228ggwIonalrTNqjy3D3/iyK8oE2MjbSqr8S+WhbpkaGMiM+NNdkFcWveq6ISvZ/M/TUvZDV/1Ylj9JayGLr4a5aChDz170kXaTr/Y6bZtrMFvTKScSbumdqqNzzsJhvDP8np+eVrIt8riPTT6pD1277I2J0IjqeZfTrh21dYKTbasKnkKNWW71IMAS7hm5rdejqxmgumSmaUgHIBID7WsJsJ4UMM1i5Y9ZE1FY+FyDw9gEMhB8uWC3wOYRMqoLaUvP4kRtM9uyUuUJ2juOZGzVcGZ/k10bRNzTIfisEPWmOUd9ozDky2Wkteop/8Pr80PdFw9bVAf2UXzjLwaRAj16FHbLW19UL1Am94gEGQ8BawU+nThcxMJURLzbXbrs+m6/euPGwLdbeimXz7wrpjc+/k8NCCzCzg2mqvwgdb6NKWlLRUjqEC2xrPXMT93N6ByHYuHT3qjWt174l/IE5avFSiVGtUO21P4KN7aI5/92ortXNBNGP+HcWDpA+rsn7d14TpjJXTjyFl7YzavuapK7V95C8b8D0Wp3DHuL87cjJSnO0hd4uYm9r2xksKH8rcv/c9/2rMvuG6nKiqHmMEj2wgVg2kvq/07pF/CAtVEHRtn1LXRv7ZSDWhP52aMO/5jERGPugNvpovr34PY5b8xRl9wC23i+z9vJjV/sS8Ie1ioo/juYT406KKYavU/+xp3rj9lHmTnq3B/esxWvA+DdblUR+5KEdz/C/Qj3/0W4yuDvOH1eU88bsAn7V/r29eD5LhdHdOzThAkkaAsp6s9/RXbW3W0ar5jH6yAWHpNWI66oR/0rp0MWRh3KqrTSgHLL8KDWww/hEOer70vC/M+Jo+VR9igp8SUpZzlh4F8xHNiXpPJmK1hcqdM9nJiEw/xuV3DrX8U3fAN8NOijaXyE+xHufwKuqcZAJUhZ0Jnj+BND78HjRFfGB9rmqc0Z0Wff46VnhdJ/oXcvmdj/98QlQpna9ELOFQJRDu/3HxfcNMe+fN6QyGvo6V62rcGhQajH/9+w2Z3RjZBzEDVRG4G34+wgec6JwnxmcLHjwu/4EcmBVKnhu/4pi6Kv8XgrTeQ1lYDPl709NHuRuyhGQ957FBd122X3kcxHMv8hMva3wPN/MihnZwaQ+EDVlsAKz52zf7QZ1ST/S7/Y0fMrVht1aHs6RJpoBCkWGEz/jfGuf5uxgUdUN11uEPfil3iYzLAycbaUjzX+Z598+YGkgkOj7knYd17G4tDrCC/dmpTwqp0JHvB96zn0tZW+Tt9fi/3Z0mUdjn/nZzI323BZxymE5M97CrShZP8HwAiSV4Kwr36/B7LQ66yRRqywjPk75cAGsKttJsy7kci+voIVn2f9d6GGC5JXochvHdMZ90Wvlxn9dyKmGsGFb70rzVnlcJfCi//GXX72rv6PZD6S+b+DjJdWFUK1jYnjW28VXPh4mP1xwMcBHwd8vKDyf/aCyvRP/ASuvY7qxf8E5dHb2aP+zIX+B2T5S3JQq7CQ3xo7NDRydqaZ0TbFZjeiE2x79SKi7VX/49iBXu37iHwii4WHLVyHNfc7LP7PG7aOD2fP89FF8ZPZo6pLFg/yR17dEhz19MmwpgUOGyjB7JQ816HG1kRMjTiPYZrC+sKCeuxqHx2r3Eh9UvpUzms+6zbdoZlY5dB+mMSqCKcfwLI3gWxvE8vbnn0e0Tj/qw5lOhtQjEXIx54/SwY5xjIlI6JsztNC46LY5xclchZIMZ9K3Iozh0c0hZpSa6tHVPfqdbauJyFmRXGDSPaOiuv+fNXt07HJ1juoeOx6hat+fH0mS8mS2wi0LZ3xdfF4Gx8bgWkh1XjUTRqwY+KHIi4jWsC5dee7I30buBDLwTjVKV5urA/AUF1QJQUQkzaQQnZ/XRnXV7oaweBFWqOZxXpdWHktTFJr/uWyvMt45p7Wse2VTXdHu8+Kr4bVjvgRaXsgI/AdFES4/x2DTQ2R+v48Tv0JBQYaIka3DKEZIYYopu86Pf0Vaqc9BJ0d32ru9KYEDRDG6819hibcEmkNYsjvdfuTxn8+cWi4CInyutL9HeXEY5/y2hyNE9vPA/Y0IAU+F31FFhnVxCRpT7WmFh03ZFYaPzb9UdDSIzI928kPzfkM2eZg0JlnlHfGnDmryAKJs2q+1zWLT9OL12/6nCUpn0Xn01jiin1Jksjlj316v0LrqbXbdq+71Mf7se1OuMSr7tEIOyZweA5popHxjQdAGb/hSHjIceZb9oIbcQJ7uGLKMq+XEY0h8Gkt0rwuvFscZAhZqItPdm9nhCxjc8uZkyh8FrJyE5Mb+We5dU8SB9UwacbcDkLr90Wb265WGw1g1473nfpxZ0m4YnG2OmaYDLvUqOPzdA3/ulBT/h9mzO7y4ON2I+VjUz7UlkNaZcYPxYk7f8+olm+bg5czD/xqHp/29JVdRXNQTIL1oZ0g/u7o4f19O2J+aZ66eTK/5WCgtVoVznY2gY5LPlrerEksCZszAdnfDldEm2qEf+8+UILaz3P70wtyCV5h2EgtYQ4DcC1viaZRR58Po807LEqnhBdUUt8EBS38ltwzW3mtOVztqGJOmrywuQ9b5R1W6yuOMCiVjNrlqFt/Awntq9lQnImo91iZlPBV6wLULmYLaJ3fV1YA1S0ToLmsPC621iDWyG0CYZ3MVV0oJOJev7J+iXvNwAgQqKW62kGdnwiBxc/8cdhTf6dFRUX8nT/HzLxVWA5zIMucvBmfq00Mqe7tCKI7inxE95RiK8KOWZFN+cmlcYP7kqIrmicgJUNRh31NNbzUAuYQAOq5rfzo06qiVqXZwkJqHBKtxYFpGw0J09Igr+dpG0NylovtIE+AsBoyh22vLeTs4KUseIl0bcfsBI2tvdWtAUYd9iMzGamLl5yKJmFdZNkg+Qrv7KJkXgachbpFYxYB1vZWizq8oofV2hOHZxU/nykpkRy/8+cJukC3sVtx5ia48Rf3xk42z5J3uC15xuJCXTjuadFThm0hbK/pNiLquCORMyyJFAs0dTKWHitrkA6na2DN6IxyjdhEfh8nciI6mHw9trGnOnTtWmufnaBNnww88YRh+XmJkfMUO8LodZDsxTG4GXMhuXJR9wA7Dg11q5PWANcXn6NVJ2bfnvcqj/fpi/5ETRJNUExtizhYxnGnVztUriUBgoWJQH4cY39QJZQB7+E1VuPHQ7sntgCC6Layw8M6Sqsq1NsfzhLURKY16YttGzbBfGscRAgKYgSfJRsTtI4EhNeefYi1eMrma5tonLP33QlCuv9K+OzHPrss/AaocJ6FJ2m/GG8m9fMQkE/QkJebABSLO1PnFShSKtE1fMg141jply8XNXzYMTWozaCxBLCE9GCwZ+CC78qHPINEKHFsel1iulUvVF97mnd7Cq/kq7cLfa2IUQoAxEoUo1vQGnSAWPnSSxfMkg/09PNYpTZzb+E8ac0IPh5QbhVAnG2HB4oeo4fryssY/onli+ojpB3BYphs0ENkatJ485JzMnExbqFYUNceDUY+/9p0BZGUnn1UvLBFeyHyyIvcp8aArCzd2pnIfxwyBK6MJ/KCfKLJUJ+hM3vRkk4U6Yo6EoMKJQwVMs5cB8NJG1jy4WZ+RhZtbzQ5VBmEYyriHDNqP7GcDj+Q5DJkl31++4WwPktfRtvdINwPW5CY2TdiWbjb8g29qTxygra6hLdcbY67Q259IXinkz5/iispAV+mLpRS7QIcIb3d/c4xrS0UqPreDdWJO8/49GFrvMOewE88HUPuS9IVsfxwWFBn4BV1TKi3qPsroyWnuSVclqv82B2iJvCETyi/1LRoJcfezX3ASHHZwH+Ns8qg5d6Vn1Rs6eaVuR9BusuFl/YQzY2r89idcYXV5M1AyoyN5Ghr7zrCixa7+Jo/bxHY9WMDaIlgeR/KqMOOlyI32ZvNydPYH+Oj5bzIfug8AydjpMZQJcPJK+57mQE1J9eP3lQB6rthhhLPXzff1Bd3aFEAVVeqWxe+u7PoB0osl/uQfBflUBynfzqQhJL+3maRoq8tBRO4BfrNCaqbVcExP2CI7SY6gu1DkGGaZ4OSXSUvxt2R+KHCIQzcraq1sDpRO1RscQGKMFufo65g2vkGntXum7xzQ63rwmzHClDrfB9C1peq+nJBQpbqTo4OTPYEhvVzgau1jYttagycza3kFm4lnH9FuFmAD5Gfh5MDTw8OLl9cZsL6hrbyhK2n9bsF7kkWXxh0gs+2dlhBHvIYaDfr3/X5ZdzoR/O3OxZwao0Z445wpUcBs86mWfkLoyyn8meE6JYeAbK+W8C3+Iwlb5vMNsSnjzsOXgP7icesqZiZKJgoKnmjoeYfQCt3J9+2jBBde6DOfHSFUpS63ub2nJNhBZeIlX2C2yp0JwZ64to4jH2LEaJwRtOlBrpSsB1WycC/Nvf7xo6HKF81ZgSfSmo20zje6uiv4C/3zXthRndtHOd1AG8kua4BiYHsQhdmH5U6jZe1QF36IwRPfdwy35h2Gdv9PGL+IsIk9fy+/kc7+ijnQLeL8AB1lCql3crm/una17paGf18hrz3WjnWBOxINEBsWXwOeCBwBGBmYoz0gk85QhW4PFU5H8D4xPdK6IGDpdlHE7wN12lzwZWeNZV11YFpVp9mlxbB4/LG5X4qsQHIIIpBIEkdGLK5od4lI0g2CrD16xriZZ2MwBx1jLu3SJmyVk3f1/bUc9xbBV1S8dwYJzA2l8/jFfPPQfJnoNyHyTDps3u0fY0ByxvHxcogLbQgfi5A7XEqQiI3FlT643679dq1Bv9swPDfSp14LdexEuKeDsu+5kV9vyqPwPJewKQ6eQXhB/qFV7fx2HVdAoF7XJQ4diuJb1771IwwFinO3QUqbYYpw7GdbcWsLAuvzxZEfrWLiB+qIkajyWzJbH4AEoYptDdbL+IfWEXYgL/oACmRXL8O9usCgR8yDf2+UstCTKluo4GUnQUI8RVE0zwHIeegtXpelkI6W/1mE5oyxsW66z6jOTu4Xb/KHdjmSN2ezfWvI7/ODbauC7Dy8wWyx98wYYdmlh0u91XJHSGGzZQy1ON9F71+vCiPnnCr1bziOWqLRtDqvkn4Qh5ZnHevJRlYalhOj/PKA4g89jcZ5PkUcmx33MNfrn4pPN4n5NgpjTBzLDahaLLmhqtucXTYnfeCeZQP7zjqxncNqnyCKX/lqbibEFgV0idT5RQhqi9yAJJnJTnqqzQdpttTIYpDBzYj20bwsgH8FV7kQombhfmRnYiK63GOZhx9SU4EgAeBxbbFAYGzX95VBpiSsKnXaZBvJNwp05vnqwopzMUUc8dA6bij0lwGS6URy2mJD48e1IKaaPQe3m469qCEC0R702nKpEm1rANv/wVXNdiXutC3XoZNGvRWhvi6R0HYmVQElH+BpxzuDbLuCsExCD0B9QE02udjRw78hKlWmY+IBboT4KIEkvGJmo2O2D1u9utj+JIhqpJFF7KUbQwM4QL3JV2U+l7qA5lJU6nzqTqQHHFimwOucZti7XP0826HvzjdRE4tKSI0vNxMbltMUptAlbYeTtFDSlbnxnYgJIEt4EYQ/9zwxdLW0rk7ntjxbRu+I6kVkhfukJvnZUyFDL205weJ6usfJPfLmGqyQkw2J5szIhnFrSim0k6aSXrKRDwc3R81G3fMXLBOOn7WHFV4cqiti9/YPExT1izbTq2P7jvB0cHN6JiPLPQ3EFG7jJQF0UlEuyZHeChmBu89hymkB6mS2oKns/na5g2lD4VzCXsfBLbanpnMPtq5YjB6qtEcJwaSqQemlc6rCbrskkjptZKja8Lr78wtU1ObRgPrP42Hrqywow+dOpQ9dEYnYrWSscstcSsmzPSEFd9BZGKJuu0jOwRjWUelYqES5HGv13KZ6o7Z+Imr9wIfRHMx3ERJJUtZ5QUkPNcm20gVE+LKL0hoONFnSFUTln2oNKycn4qh+pu9/bCN6iM5nN2qcjHhBij2geo2MnqDqrx0fKzZ+vy5gjaoInKa8ngVODnbUKy6qvn6MznUxyvSWg9qgVUVm5nq+ih6k6oZZqnw1Jy+FxAghe3t/9WlR1ywQzWX2x4P54rdR5P+G1BLAwQUAAIACABppn5MDxMtz0wAAABqAAAAGwAAAHVuaXZlcnNhbC91bml2ZXJzYWwucG5nLnhtbLOxr8jNUShLLSrOzM+zVTLUM1Cyt+PlsikoSi3LTC1XqACKAQUhQEmh0lbJxAjBLc9MKcmwVTI3RlKSkZqZnlFiq2RqYgEX1AcaCQBQSwECAAAUAAIACABElFdHI7RO+/sCAACwCAAAFAAAAAAAAAABAAAAAAAAAAAAdW5pdmVyc2FsL3BsYXllci54bWxQSwECAAAUAAIACABppn5MZSNglIkqAABfSAAAFwAAAAAAAAAAAAAAAAAtAwAAdW5pdmVyc2FsL3VuaXZlcnNhbC5wbmdQSwECAAAUAAIACABppn5MDxMtz0wAAABqAAAAGwAAAAAAAAABAAAAAADrLQAAdW5pdmVyc2FsL3VuaXZlcnNhbC5wbmcueG1sUEsFBgAAAAADAAMA0AAAAHAuAAAAAA=="/>
</p:tagLst>
</file>

<file path=ppt/theme/theme1.xml><?xml version="1.0" encoding="utf-8"?>
<a:theme xmlns:a="http://schemas.openxmlformats.org/drawingml/2006/main" name="Office 主题">
  <a:themeElements>
    <a:clrScheme name="自定义 902">
      <a:dk1>
        <a:sysClr val="windowText" lastClr="000000"/>
      </a:dk1>
      <a:lt1>
        <a:sysClr val="window" lastClr="FFFFFF"/>
      </a:lt1>
      <a:dk2>
        <a:srgbClr val="5FB7AB"/>
      </a:dk2>
      <a:lt2>
        <a:srgbClr val="5FB7AB"/>
      </a:lt2>
      <a:accent1>
        <a:srgbClr val="97DFD4"/>
      </a:accent1>
      <a:accent2>
        <a:srgbClr val="5FB7AB"/>
      </a:accent2>
      <a:accent3>
        <a:srgbClr val="97DFD4"/>
      </a:accent3>
      <a:accent4>
        <a:srgbClr val="5FB7AB"/>
      </a:accent4>
      <a:accent5>
        <a:srgbClr val="97DFD4"/>
      </a:accent5>
      <a:accent6>
        <a:srgbClr val="5FB7AB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宽屏</PresentationFormat>
  <Paragraphs>221</Paragraphs>
  <Slides>25</Slides>
  <Notes>25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Impact MT Std</vt:lpstr>
      <vt:lpstr>LiHei Pro</vt:lpstr>
      <vt:lpstr>方正兰亭黑简体</vt:lpstr>
      <vt:lpstr>微软雅黑</vt:lpstr>
      <vt:lpstr>Arial</vt:lpstr>
      <vt:lpstr>Arial Black</vt:lpstr>
      <vt:lpstr>Calibri</vt:lpstr>
      <vt:lpstr>Impact</vt:lpstr>
      <vt:lpstr>Times New Roman</vt:lpstr>
      <vt:lpstr>Office 主题</vt:lpstr>
      <vt:lpstr>Graph</vt:lpstr>
      <vt:lpstr>PowerPoint 演示文稿</vt:lpstr>
      <vt:lpstr>PowerPoint 演示文稿</vt:lpstr>
      <vt:lpstr>PowerPoint 演示文稿</vt:lpstr>
      <vt:lpstr>个人概况</vt:lpstr>
      <vt:lpstr>个人简历</vt:lpstr>
      <vt:lpstr>学习成绩</vt:lpstr>
      <vt:lpstr>荣誉奖励</vt:lpstr>
      <vt:lpstr>PowerPoint 演示文稿</vt:lpstr>
      <vt:lpstr>硕士阶段研究状况</vt:lpstr>
      <vt:lpstr>硕士阶段研究状况</vt:lpstr>
      <vt:lpstr>实验装置图</vt:lpstr>
      <vt:lpstr>MOx/HZSM-5的合成与表征</vt:lpstr>
      <vt:lpstr>三种催化剂的催化热解效果</vt:lpstr>
      <vt:lpstr>Fe2O3/ HZSM-5失活和再生</vt:lpstr>
      <vt:lpstr>Fe2O3/ HZSM-5的合成与表征</vt:lpstr>
      <vt:lpstr>PowerPoint 演示文稿</vt:lpstr>
      <vt:lpstr>技术路线图</vt:lpstr>
      <vt:lpstr>技术路线图</vt:lpstr>
      <vt:lpstr>博士生阶段学术规划</vt:lpstr>
      <vt:lpstr>生物油水溶性组分催化重整制氢可行性分析</vt:lpstr>
      <vt:lpstr>生物油水溶性组分催化重整制氢可行性分析</vt:lpstr>
      <vt:lpstr>目前生物油催化重整制氢研究现状</vt:lpstr>
      <vt:lpstr>课题设想</vt:lpstr>
      <vt:lpstr>博士生阶段学术规划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4</cp:revision>
  <dcterms:created xsi:type="dcterms:W3CDTF">2015-05-05T08:02:00Z</dcterms:created>
  <dcterms:modified xsi:type="dcterms:W3CDTF">2021-01-05T16:14:18Z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