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3" r:id="rId3"/>
    <p:sldId id="262" r:id="rId4"/>
    <p:sldId id="269" r:id="rId5"/>
    <p:sldId id="270" r:id="rId6"/>
    <p:sldId id="271" r:id="rId7"/>
    <p:sldId id="278" r:id="rId8"/>
    <p:sldId id="272" r:id="rId9"/>
    <p:sldId id="264" r:id="rId10"/>
    <p:sldId id="273" r:id="rId11"/>
    <p:sldId id="274" r:id="rId12"/>
    <p:sldId id="275" r:id="rId13"/>
    <p:sldId id="276" r:id="rId14"/>
    <p:sldId id="265" r:id="rId15"/>
    <p:sldId id="277" r:id="rId16"/>
    <p:sldId id="279" r:id="rId17"/>
    <p:sldId id="280" r:id="rId18"/>
    <p:sldId id="285" r:id="rId19"/>
    <p:sldId id="266" r:id="rId20"/>
    <p:sldId id="284" r:id="rId21"/>
    <p:sldId id="282" r:id="rId22"/>
    <p:sldId id="286" r:id="rId23"/>
    <p:sldId id="281" r:id="rId24"/>
    <p:sldId id="267" r:id="rId25"/>
  </p:sldIdLst>
  <p:sldSz cx="12190413" cy="6859588"/>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F3"/>
    <a:srgbClr val="FFFCFB"/>
    <a:srgbClr val="FEEFEC"/>
    <a:srgbClr val="FFCCFF"/>
    <a:srgbClr val="F4E1E0"/>
    <a:srgbClr val="F7EAE9"/>
    <a:srgbClr val="F5DBD7"/>
    <a:srgbClr val="3366FF"/>
    <a:srgbClr val="3333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197" autoAdjust="0"/>
  </p:normalViewPr>
  <p:slideViewPr>
    <p:cSldViewPr>
      <p:cViewPr varScale="1">
        <p:scale>
          <a:sx n="61" d="100"/>
          <a:sy n="61" d="100"/>
        </p:scale>
        <p:origin x="28" y="96"/>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28772-4235-4218-87AB-DD349AA8866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F3FD4-BF8F-4B74-AD74-466B17AA003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BF3FD4-BF8F-4B74-AD74-466B17AA003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2"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60" y="4407922"/>
            <a:ext cx="10361851" cy="136239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60" y="2907386"/>
            <a:ext cx="10361851" cy="150053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2" y="1600572"/>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2"/>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469"/>
            <a:ext cx="5388332" cy="639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5378"/>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2"/>
            <a:ext cx="4010562" cy="116232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4" y="273114"/>
            <a:ext cx="6814779" cy="5854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434"/>
            <a:ext cx="4010562"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7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916"/>
            <a:ext cx="7314248"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4165059" y="6357822"/>
            <a:ext cx="3860297"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74" y="-50948"/>
            <a:ext cx="12215887" cy="420082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350" y="-71487"/>
            <a:ext cx="1240599" cy="292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9502" y="-71487"/>
            <a:ext cx="1737807" cy="414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6614" y="4831521"/>
            <a:ext cx="6007962" cy="646331"/>
          </a:xfrm>
          <a:prstGeom prst="rect">
            <a:avLst/>
          </a:prstGeom>
          <a:noFill/>
        </p:spPr>
        <p:txBody>
          <a:bodyPr wrap="square" rtlCol="0">
            <a:spAutoFit/>
          </a:bodyPr>
          <a:lstStyle/>
          <a:p>
            <a:r>
              <a:rPr lang="zh-CN" altLang="en-US" sz="3600" dirty="0">
                <a:solidFill>
                  <a:schemeClr val="tx2">
                    <a:lumMod val="75000"/>
                  </a:schemeClr>
                </a:solidFill>
                <a:latin typeface="微软雅黑" panose="020B0503020204020204" pitchFamily="34" charset="-122"/>
                <a:ea typeface="微软雅黑" panose="020B0503020204020204" pitchFamily="34" charset="-122"/>
              </a:rPr>
              <a:t>竞聘岗位：人力资源主管</a:t>
            </a:r>
          </a:p>
        </p:txBody>
      </p:sp>
      <p:pic>
        <p:nvPicPr>
          <p:cNvPr id="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1710" y="-71487"/>
            <a:ext cx="1240599" cy="292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1191340" y="679074"/>
            <a:ext cx="4556563" cy="3935888"/>
            <a:chOff x="1096367" y="679074"/>
            <a:chExt cx="4556563" cy="3935888"/>
          </a:xfrm>
        </p:grpSpPr>
        <p:pic>
          <p:nvPicPr>
            <p:cNvPr id="2062" name="Picture 14" descr="C:\Users\Administrator\Desktop\1435134679_ulqu22_副本.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7347" y="775270"/>
              <a:ext cx="3607347" cy="3375683"/>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5"/>
            <p:cNvSpPr/>
            <p:nvPr/>
          </p:nvSpPr>
          <p:spPr>
            <a:xfrm>
              <a:off x="1096367" y="679074"/>
              <a:ext cx="4556563" cy="3935888"/>
            </a:xfrm>
            <a:custGeom>
              <a:avLst/>
              <a:gdLst/>
              <a:ahLst/>
              <a:cxnLst/>
              <a:rect l="l" t="t" r="r" b="b"/>
              <a:pathLst>
                <a:path w="4896544" h="4229558">
                  <a:moveTo>
                    <a:pt x="1178759" y="3744416"/>
                  </a:moveTo>
                  <a:lnTo>
                    <a:pt x="3717786" y="3744416"/>
                  </a:lnTo>
                  <a:cubicBezTo>
                    <a:pt x="3381384" y="4046787"/>
                    <a:pt x="2936174" y="4229558"/>
                    <a:pt x="2448272" y="4229558"/>
                  </a:cubicBezTo>
                  <a:cubicBezTo>
                    <a:pt x="1960372" y="4229558"/>
                    <a:pt x="1515159" y="4046787"/>
                    <a:pt x="1178759" y="3744416"/>
                  </a:cubicBezTo>
                  <a:close/>
                  <a:moveTo>
                    <a:pt x="0" y="0"/>
                  </a:moveTo>
                  <a:lnTo>
                    <a:pt x="4896544" y="0"/>
                  </a:lnTo>
                  <a:lnTo>
                    <a:pt x="4896544" y="3744416"/>
                  </a:lnTo>
                  <a:lnTo>
                    <a:pt x="3717786" y="3744416"/>
                  </a:lnTo>
                  <a:cubicBezTo>
                    <a:pt x="4112372" y="3395827"/>
                    <a:pt x="4360018" y="2885740"/>
                    <a:pt x="4360018" y="2317811"/>
                  </a:cubicBezTo>
                  <a:cubicBezTo>
                    <a:pt x="4360018" y="1261982"/>
                    <a:pt x="3504102" y="406064"/>
                    <a:pt x="2448272" y="406064"/>
                  </a:cubicBezTo>
                  <a:cubicBezTo>
                    <a:pt x="1392443" y="406064"/>
                    <a:pt x="536525" y="1261982"/>
                    <a:pt x="536525" y="2317811"/>
                  </a:cubicBezTo>
                  <a:cubicBezTo>
                    <a:pt x="536525" y="2885740"/>
                    <a:pt x="784171" y="3395827"/>
                    <a:pt x="1178759" y="3744416"/>
                  </a:cubicBezTo>
                  <a:lnTo>
                    <a:pt x="0" y="3744416"/>
                  </a:lnTo>
                  <a:close/>
                </a:path>
              </a:pathLst>
            </a:cu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0081" y="3357786"/>
            <a:ext cx="527133" cy="52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1564370" y="909514"/>
            <a:ext cx="3823493" cy="38234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577" y="1341562"/>
            <a:ext cx="527133" cy="52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8232275" y="5077267"/>
            <a:ext cx="3983611" cy="583565"/>
          </a:xfrm>
          <a:prstGeom prst="rect">
            <a:avLst/>
          </a:prstGeom>
          <a:noFill/>
        </p:spPr>
        <p:txBody>
          <a:bodyPr wrap="square" rtlCol="0">
            <a:spAutoFit/>
          </a:bodyPr>
          <a:lstStyle/>
          <a:p>
            <a:r>
              <a:rPr lang="zh-CN" altLang="en-US" sz="3200" dirty="0">
                <a:solidFill>
                  <a:schemeClr val="tx2">
                    <a:lumMod val="75000"/>
                  </a:schemeClr>
                </a:solidFill>
                <a:latin typeface="微软雅黑" panose="020B0503020204020204" pitchFamily="34" charset="-122"/>
                <a:ea typeface="微软雅黑" panose="020B0503020204020204" pitchFamily="34" charset="-122"/>
              </a:rPr>
              <a:t>张</a:t>
            </a:r>
            <a:r>
              <a:rPr lang="en-US" altLang="zh-CN" sz="3200" dirty="0">
                <a:solidFill>
                  <a:schemeClr val="tx2">
                    <a:lumMod val="75000"/>
                  </a:schemeClr>
                </a:solidFill>
                <a:latin typeface="微软雅黑" panose="020B0503020204020204" pitchFamily="34" charset="-122"/>
                <a:ea typeface="微软雅黑" panose="020B0503020204020204" pitchFamily="34" charset="-122"/>
              </a:rPr>
              <a:t>XX</a:t>
            </a:r>
            <a:r>
              <a:rPr lang="zh-CN" altLang="en-US" sz="3200" dirty="0">
                <a:solidFill>
                  <a:schemeClr val="tx2">
                    <a:lumMod val="75000"/>
                  </a:schemeClr>
                </a:solidFill>
                <a:latin typeface="微软雅黑" panose="020B0503020204020204" pitchFamily="34" charset="-122"/>
                <a:ea typeface="微软雅黑" panose="020B0503020204020204" pitchFamily="34" charset="-122"/>
              </a:rPr>
              <a:t>的个人简历</a:t>
            </a:r>
          </a:p>
        </p:txBody>
      </p:sp>
      <p:sp>
        <p:nvSpPr>
          <p:cNvPr id="31" name="TextBox 30"/>
          <p:cNvSpPr txBox="1"/>
          <p:nvPr/>
        </p:nvSpPr>
        <p:spPr>
          <a:xfrm>
            <a:off x="8265047" y="5837996"/>
            <a:ext cx="3817608" cy="400110"/>
          </a:xfrm>
          <a:prstGeom prst="rect">
            <a:avLst/>
          </a:prstGeom>
          <a:noFill/>
        </p:spPr>
        <p:txBody>
          <a:bodyPr wrap="squar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联系方式：</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12345678901</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255446" y="6277209"/>
            <a:ext cx="3666729" cy="400110"/>
          </a:xfrm>
          <a:prstGeom prst="rect">
            <a:avLst/>
          </a:prstGeom>
          <a:noFill/>
        </p:spPr>
        <p:txBody>
          <a:bodyPr wrap="squar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邮箱地址：</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e-mail@qq.com</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5" name="Travis-Tur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74038" y="6041680"/>
            <a:ext cx="609600" cy="609600"/>
          </a:xfrm>
          <a:prstGeom prst="rect">
            <a:avLst/>
          </a:prstGeom>
        </p:spPr>
      </p:pic>
      <p:sp>
        <p:nvSpPr>
          <p:cNvPr id="6" name="文本框 5"/>
          <p:cNvSpPr txBox="1"/>
          <p:nvPr/>
        </p:nvSpPr>
        <p:spPr>
          <a:xfrm>
            <a:off x="1855813" y="5559334"/>
            <a:ext cx="3240360" cy="923330"/>
          </a:xfrm>
          <a:prstGeom prst="rect">
            <a:avLst/>
          </a:prstGeom>
          <a:noFill/>
        </p:spPr>
        <p:txBody>
          <a:bodyPr wrap="square" rtlCol="0">
            <a:spAutoFit/>
          </a:bodyPr>
          <a:lstStyle/>
          <a:p>
            <a:endParaRPr lang="zh-CN" altLang="en-US"/>
          </a:p>
          <a:p>
            <a:r>
              <a:rPr lang="zh-CN" altLang="en-US"/>
              <a:t>汇报人：</a:t>
            </a:r>
            <a:r>
              <a:rPr lang="en-US" altLang="zh-CN"/>
              <a:t>xiazaii</a:t>
            </a:r>
          </a:p>
          <a:p>
            <a:r>
              <a:rPr lang="zh-CN" altLang="en-US"/>
              <a:t>汇报时间：</a:t>
            </a:r>
            <a:r>
              <a:rPr lang="en-US" altLang="zh-CN"/>
              <a:t>XX</a:t>
            </a:r>
            <a:r>
              <a:rPr lang="zh-CN" altLang="en-US"/>
              <a:t>年</a:t>
            </a:r>
            <a:r>
              <a:rPr lang="en-US" altLang="zh-CN"/>
              <a:t>XX</a:t>
            </a:r>
            <a:r>
              <a:rPr lang="zh-CN" altLang="en-US"/>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500"/>
                            </p:stCondLst>
                            <p:childTnLst>
                              <p:par>
                                <p:cTn id="16" presetID="21"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2)">
                                      <p:cBhvr>
                                        <p:cTn id="18" dur="2000"/>
                                        <p:tgtEl>
                                          <p:spTgt spid="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fade">
                                      <p:cBhvr>
                                        <p:cTn id="35" dur="1000"/>
                                        <p:tgtEl>
                                          <p:spTgt spid="2058"/>
                                        </p:tgtEl>
                                      </p:cBhvr>
                                    </p:animEffect>
                                    <p:anim calcmode="lin" valueType="num">
                                      <p:cBhvr>
                                        <p:cTn id="36" dur="1000" fill="hold"/>
                                        <p:tgtEl>
                                          <p:spTgt spid="2058"/>
                                        </p:tgtEl>
                                        <p:attrNameLst>
                                          <p:attrName>ppt_x</p:attrName>
                                        </p:attrNameLst>
                                      </p:cBhvr>
                                      <p:tavLst>
                                        <p:tav tm="0">
                                          <p:val>
                                            <p:strVal val="#ppt_x"/>
                                          </p:val>
                                        </p:tav>
                                        <p:tav tm="100000">
                                          <p:val>
                                            <p:strVal val="#ppt_x"/>
                                          </p:val>
                                        </p:tav>
                                      </p:tavLst>
                                    </p:anim>
                                    <p:anim calcmode="lin" valueType="num">
                                      <p:cBhvr>
                                        <p:cTn id="37" dur="1000" fill="hold"/>
                                        <p:tgtEl>
                                          <p:spTgt spid="205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2056"/>
                                        </p:tgtEl>
                                        <p:attrNameLst>
                                          <p:attrName>style.visibility</p:attrName>
                                        </p:attrNameLst>
                                      </p:cBhvr>
                                      <p:to>
                                        <p:strVal val="visible"/>
                                      </p:to>
                                    </p:set>
                                    <p:animEffect transition="in" filter="fade">
                                      <p:cBhvr>
                                        <p:cTn id="47" dur="1000"/>
                                        <p:tgtEl>
                                          <p:spTgt spid="2056"/>
                                        </p:tgtEl>
                                      </p:cBhvr>
                                    </p:animEffect>
                                    <p:anim calcmode="lin" valueType="num">
                                      <p:cBhvr>
                                        <p:cTn id="48" dur="1000" fill="hold"/>
                                        <p:tgtEl>
                                          <p:spTgt spid="2056"/>
                                        </p:tgtEl>
                                        <p:attrNameLst>
                                          <p:attrName>ppt_x</p:attrName>
                                        </p:attrNameLst>
                                      </p:cBhvr>
                                      <p:tavLst>
                                        <p:tav tm="0">
                                          <p:val>
                                            <p:strVal val="#ppt_x"/>
                                          </p:val>
                                        </p:tav>
                                        <p:tav tm="100000">
                                          <p:val>
                                            <p:strVal val="#ppt_x"/>
                                          </p:val>
                                        </p:tav>
                                      </p:tavLst>
                                    </p:anim>
                                    <p:anim calcmode="lin" valueType="num">
                                      <p:cBhvr>
                                        <p:cTn id="49" dur="1000" fill="hold"/>
                                        <p:tgtEl>
                                          <p:spTgt spid="205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nodeType="afterEffect">
                                  <p:stCondLst>
                                    <p:cond delay="0"/>
                                  </p:stCondLst>
                                  <p:childTnLst>
                                    <p:set>
                                      <p:cBhvr>
                                        <p:cTn id="52" dur="1" fill="hold">
                                          <p:stCondLst>
                                            <p:cond delay="0"/>
                                          </p:stCondLst>
                                        </p:cTn>
                                        <p:tgtEl>
                                          <p:spTgt spid="2054"/>
                                        </p:tgtEl>
                                        <p:attrNameLst>
                                          <p:attrName>style.visibility</p:attrName>
                                        </p:attrNameLst>
                                      </p:cBhvr>
                                      <p:to>
                                        <p:strVal val="visible"/>
                                      </p:to>
                                    </p:set>
                                    <p:anim calcmode="lin" valueType="num">
                                      <p:cBhvr>
                                        <p:cTn id="53" dur="500" fill="hold"/>
                                        <p:tgtEl>
                                          <p:spTgt spid="2054"/>
                                        </p:tgtEl>
                                        <p:attrNameLst>
                                          <p:attrName>ppt_w</p:attrName>
                                        </p:attrNameLst>
                                      </p:cBhvr>
                                      <p:tavLst>
                                        <p:tav tm="0">
                                          <p:val>
                                            <p:fltVal val="0"/>
                                          </p:val>
                                        </p:tav>
                                        <p:tav tm="100000">
                                          <p:val>
                                            <p:strVal val="#ppt_w"/>
                                          </p:val>
                                        </p:tav>
                                      </p:tavLst>
                                    </p:anim>
                                    <p:anim calcmode="lin" valueType="num">
                                      <p:cBhvr>
                                        <p:cTn id="54" dur="500" fill="hold"/>
                                        <p:tgtEl>
                                          <p:spTgt spid="2054"/>
                                        </p:tgtEl>
                                        <p:attrNameLst>
                                          <p:attrName>ppt_h</p:attrName>
                                        </p:attrNameLst>
                                      </p:cBhvr>
                                      <p:tavLst>
                                        <p:tav tm="0">
                                          <p:val>
                                            <p:fltVal val="0"/>
                                          </p:val>
                                        </p:tav>
                                        <p:tav tm="100000">
                                          <p:val>
                                            <p:strVal val="#ppt_h"/>
                                          </p:val>
                                        </p:tav>
                                      </p:tavLst>
                                    </p:anim>
                                    <p:animEffect transition="in" filter="fade">
                                      <p:cBhvr>
                                        <p:cTn id="55" dur="500"/>
                                        <p:tgtEl>
                                          <p:spTgt spid="2054"/>
                                        </p:tgtEl>
                                      </p:cBhvr>
                                    </p:animEffect>
                                  </p:childTnLst>
                                </p:cTn>
                              </p:par>
                              <p:par>
                                <p:cTn id="56" presetID="53" presetClass="entr" presetSubtype="16"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4">
                <p:cTn id="67" repeatCount="2000" fill="hold" display="0">
                  <p:stCondLst>
                    <p:cond delay="indefinite"/>
                  </p:stCondLst>
                  <p:endCondLst>
                    <p:cond evt="onStopAudio" delay="0">
                      <p:tgtEl>
                        <p:sldTgt/>
                      </p:tgtEl>
                    </p:cond>
                  </p:endCondLst>
                </p:cTn>
                <p:tgtEl>
                  <p:spTgt spid="5"/>
                </p:tgtEl>
              </p:cMediaNode>
            </p:audio>
          </p:childTnLst>
        </p:cTn>
      </p:par>
    </p:tnLst>
    <p:bldLst>
      <p:bldP spid="2" grpId="0" animBg="1"/>
      <p:bldP spid="4" grpId="0"/>
      <p:bldP spid="3" grpId="0" animBg="1"/>
      <p:bldP spid="30"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行业概述</a:t>
              </a:r>
            </a:p>
          </p:txBody>
        </p:sp>
      </p:grpSp>
      <p:grpSp>
        <p:nvGrpSpPr>
          <p:cNvPr id="2" name="组合 1"/>
          <p:cNvGrpSpPr/>
          <p:nvPr/>
        </p:nvGrpSpPr>
        <p:grpSpPr>
          <a:xfrm>
            <a:off x="2062758" y="4509914"/>
            <a:ext cx="1296144" cy="1296144"/>
            <a:chOff x="1558702" y="3796923"/>
            <a:chExt cx="1467753" cy="1467753"/>
          </a:xfrm>
        </p:grpSpPr>
        <p:sp>
          <p:nvSpPr>
            <p:cNvPr id="30" name="椭圆 29"/>
            <p:cNvSpPr/>
            <p:nvPr/>
          </p:nvSpPr>
          <p:spPr>
            <a:xfrm>
              <a:off x="1558702" y="3796923"/>
              <a:ext cx="1467753" cy="1467753"/>
            </a:xfrm>
            <a:prstGeom prst="ellipse">
              <a:avLst/>
            </a:prstGeom>
            <a:no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5" name="TextBox 34"/>
            <p:cNvSpPr txBox="1"/>
            <p:nvPr/>
          </p:nvSpPr>
          <p:spPr>
            <a:xfrm>
              <a:off x="1614499" y="4149874"/>
              <a:ext cx="1330414" cy="941021"/>
            </a:xfrm>
            <a:prstGeom prst="rect">
              <a:avLst/>
            </a:prstGeom>
            <a:noFill/>
            <a:ln>
              <a:noFill/>
            </a:ln>
          </p:spPr>
          <p:txBody>
            <a:bodyPr wrap="square" rtlCol="0">
              <a:spAutoFit/>
            </a:bodyPr>
            <a:lstStyle/>
            <a:p>
              <a:pPr algn="ct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市场需求大</a:t>
              </a:r>
            </a:p>
          </p:txBody>
        </p:sp>
      </p:grpSp>
      <p:grpSp>
        <p:nvGrpSpPr>
          <p:cNvPr id="3" name="组合 2"/>
          <p:cNvGrpSpPr/>
          <p:nvPr/>
        </p:nvGrpSpPr>
        <p:grpSpPr>
          <a:xfrm>
            <a:off x="4222998" y="4509914"/>
            <a:ext cx="1296144" cy="1296144"/>
            <a:chOff x="3862958" y="3796923"/>
            <a:chExt cx="1467753" cy="1467753"/>
          </a:xfrm>
        </p:grpSpPr>
        <p:sp>
          <p:nvSpPr>
            <p:cNvPr id="31" name="椭圆 30"/>
            <p:cNvSpPr/>
            <p:nvPr/>
          </p:nvSpPr>
          <p:spPr>
            <a:xfrm>
              <a:off x="3862958" y="3796923"/>
              <a:ext cx="1467753" cy="1467753"/>
            </a:xfrm>
            <a:prstGeom prst="ellipse">
              <a:avLst/>
            </a:prstGeom>
            <a:no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7" name="TextBox 36"/>
            <p:cNvSpPr txBox="1"/>
            <p:nvPr/>
          </p:nvSpPr>
          <p:spPr>
            <a:xfrm>
              <a:off x="4157879" y="4149874"/>
              <a:ext cx="922226" cy="941021"/>
            </a:xfrm>
            <a:prstGeom prst="rect">
              <a:avLst/>
            </a:prstGeom>
            <a:noFill/>
            <a:ln>
              <a:noFill/>
            </a:ln>
          </p:spPr>
          <p:txBody>
            <a:bodyPr wrap="square" rtlCol="0">
              <a:spAutoFit/>
            </a:bodyPr>
            <a:lstStyle/>
            <a:p>
              <a:r>
                <a:rPr lang="zh-CN" altLang="en-US" sz="2400" b="1" dirty="0">
                  <a:solidFill>
                    <a:schemeClr val="tx2">
                      <a:lumMod val="75000"/>
                    </a:schemeClr>
                  </a:solidFill>
                  <a:latin typeface="微软雅黑" panose="020B0503020204020204" pitchFamily="34" charset="-122"/>
                  <a:ea typeface="微软雅黑" panose="020B0503020204020204" pitchFamily="34" charset="-122"/>
                </a:rPr>
                <a:t>人才短缺</a:t>
              </a:r>
            </a:p>
          </p:txBody>
        </p:sp>
      </p:grpSp>
      <p:grpSp>
        <p:nvGrpSpPr>
          <p:cNvPr id="5" name="组合 4"/>
          <p:cNvGrpSpPr/>
          <p:nvPr/>
        </p:nvGrpSpPr>
        <p:grpSpPr>
          <a:xfrm>
            <a:off x="6455246" y="4509914"/>
            <a:ext cx="1296144" cy="1296144"/>
            <a:chOff x="6167214" y="3769330"/>
            <a:chExt cx="1467753" cy="1467753"/>
          </a:xfrm>
        </p:grpSpPr>
        <p:sp>
          <p:nvSpPr>
            <p:cNvPr id="33" name="椭圆 32"/>
            <p:cNvSpPr/>
            <p:nvPr/>
          </p:nvSpPr>
          <p:spPr>
            <a:xfrm>
              <a:off x="6167214" y="3769330"/>
              <a:ext cx="1467753" cy="1467753"/>
            </a:xfrm>
            <a:prstGeom prst="ellipse">
              <a:avLst/>
            </a:prstGeom>
            <a:no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9" name="TextBox 38"/>
            <p:cNvSpPr txBox="1"/>
            <p:nvPr/>
          </p:nvSpPr>
          <p:spPr>
            <a:xfrm>
              <a:off x="6462135" y="4095497"/>
              <a:ext cx="922226" cy="941021"/>
            </a:xfrm>
            <a:prstGeom prst="rect">
              <a:avLst/>
            </a:prstGeom>
            <a:noFill/>
            <a:ln>
              <a:noFill/>
            </a:ln>
          </p:spPr>
          <p:txBody>
            <a:bodyPr wrap="square" rtlCol="0">
              <a:spAutoFit/>
            </a:bodyPr>
            <a:lstStyle/>
            <a:p>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拓展空间</a:t>
              </a:r>
            </a:p>
          </p:txBody>
        </p:sp>
      </p:grpSp>
      <p:grpSp>
        <p:nvGrpSpPr>
          <p:cNvPr id="9" name="组合 8"/>
          <p:cNvGrpSpPr/>
          <p:nvPr/>
        </p:nvGrpSpPr>
        <p:grpSpPr>
          <a:xfrm>
            <a:off x="8687494" y="4509914"/>
            <a:ext cx="1296144" cy="1296144"/>
            <a:chOff x="8399462" y="3769330"/>
            <a:chExt cx="1467753" cy="1467753"/>
          </a:xfrm>
        </p:grpSpPr>
        <p:sp>
          <p:nvSpPr>
            <p:cNvPr id="34" name="椭圆 33"/>
            <p:cNvSpPr/>
            <p:nvPr/>
          </p:nvSpPr>
          <p:spPr>
            <a:xfrm>
              <a:off x="8399462" y="3769330"/>
              <a:ext cx="1467753" cy="1467753"/>
            </a:xfrm>
            <a:prstGeom prst="ellipse">
              <a:avLst/>
            </a:prstGeom>
            <a:no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1" name="TextBox 40"/>
            <p:cNvSpPr txBox="1"/>
            <p:nvPr/>
          </p:nvSpPr>
          <p:spPr>
            <a:xfrm>
              <a:off x="8612841" y="4095497"/>
              <a:ext cx="1091290" cy="941021"/>
            </a:xfrm>
            <a:prstGeom prst="rect">
              <a:avLst/>
            </a:prstGeom>
            <a:noFill/>
            <a:ln>
              <a:noFill/>
            </a:ln>
          </p:spPr>
          <p:txBody>
            <a:bodyPr wrap="square" rtlCol="0">
              <a:spAutoFit/>
            </a:bodyPr>
            <a:lstStyle/>
            <a:p>
              <a:pPr algn="ct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产品延伸</a:t>
              </a:r>
            </a:p>
          </p:txBody>
        </p:sp>
      </p:grpSp>
      <p:grpSp>
        <p:nvGrpSpPr>
          <p:cNvPr id="11" name="组合 10"/>
          <p:cNvGrpSpPr/>
          <p:nvPr/>
        </p:nvGrpSpPr>
        <p:grpSpPr>
          <a:xfrm>
            <a:off x="1414686" y="2244948"/>
            <a:ext cx="9217024" cy="2048942"/>
            <a:chOff x="1702718" y="2172940"/>
            <a:chExt cx="8750032" cy="2048942"/>
          </a:xfrm>
        </p:grpSpPr>
        <p:sp>
          <p:nvSpPr>
            <p:cNvPr id="10" name="矩形 9"/>
            <p:cNvSpPr/>
            <p:nvPr/>
          </p:nvSpPr>
          <p:spPr>
            <a:xfrm>
              <a:off x="1702718" y="2172940"/>
              <a:ext cx="8750032" cy="2048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2056171" y="2661513"/>
              <a:ext cx="8252563" cy="1200329"/>
            </a:xfrm>
            <a:prstGeom prst="rect">
              <a:avLst/>
            </a:prstGeom>
            <a:noFill/>
            <a:ln>
              <a:noFill/>
            </a:ln>
          </p:spPr>
          <p:txBody>
            <a:bodyPr wrap="square" rtlCol="0">
              <a:spAutoFit/>
            </a:bodyPr>
            <a:lstStyle/>
            <a:p>
              <a:pPr>
                <a:lnSpc>
                  <a:spcPct val="150000"/>
                </a:lnSpc>
              </a:pPr>
              <a:r>
                <a:rPr lang="zh-CN" altLang="en-US" sz="1600" dirty="0">
                  <a:solidFill>
                    <a:schemeClr val="tx2">
                      <a:lumMod val="75000"/>
                    </a:schemeClr>
                  </a:solidFill>
                  <a:latin typeface="微软雅黑" panose="020B0503020204020204" pitchFamily="34" charset="-122"/>
                  <a:ea typeface="微软雅黑" panose="020B0503020204020204" pitchFamily="34" charset="-122"/>
                </a:rPr>
                <a:t>      在此录入行业前景在此录入行业前景在此录入行业前景在此录入行业前景在此录入行业前景在此录入行业前景在此录入行业前景在此录入行业前景在此录入行业前景在此录入行业前景在此录入行业前景在此录入行业前景在此录入行业前景在此录入行业前景在此录入行业前景。</a:t>
              </a:r>
            </a:p>
          </p:txBody>
        </p:sp>
      </p:grpSp>
      <p:grpSp>
        <p:nvGrpSpPr>
          <p:cNvPr id="42" name="组合 41"/>
          <p:cNvGrpSpPr/>
          <p:nvPr/>
        </p:nvGrpSpPr>
        <p:grpSpPr>
          <a:xfrm>
            <a:off x="1414686" y="1919366"/>
            <a:ext cx="1822935" cy="587630"/>
            <a:chOff x="3772253" y="2605607"/>
            <a:chExt cx="1822935" cy="587630"/>
          </a:xfrm>
        </p:grpSpPr>
        <p:sp>
          <p:nvSpPr>
            <p:cNvPr id="43" name="矩形 42"/>
            <p:cNvSpPr/>
            <p:nvPr/>
          </p:nvSpPr>
          <p:spPr>
            <a:xfrm>
              <a:off x="3772253" y="2682608"/>
              <a:ext cx="1822935" cy="5106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965541" y="2605607"/>
              <a:ext cx="1629647" cy="581057"/>
            </a:xfrm>
            <a:prstGeom prst="rect">
              <a:avLst/>
            </a:prstGeom>
          </p:spPr>
          <p:txBody>
            <a:bodyPr wrap="square">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整体前景</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H="1">
            <a:off x="6091789" y="3921830"/>
            <a:ext cx="2088232" cy="0"/>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grpSp>
        <p:nvGrpSpPr>
          <p:cNvPr id="2057" name="组合 2056"/>
          <p:cNvGrpSpPr/>
          <p:nvPr/>
        </p:nvGrpSpPr>
        <p:grpSpPr>
          <a:xfrm>
            <a:off x="4752528" y="-98598"/>
            <a:ext cx="2350790" cy="944807"/>
            <a:chOff x="1" y="-98598"/>
            <a:chExt cx="235079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4" y="-98598"/>
              <a:ext cx="2134767"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竞争优势</a:t>
              </a:r>
            </a:p>
          </p:txBody>
        </p:sp>
      </p:grpSp>
      <p:cxnSp>
        <p:nvCxnSpPr>
          <p:cNvPr id="5" name="直接连接符 4"/>
          <p:cNvCxnSpPr/>
          <p:nvPr/>
        </p:nvCxnSpPr>
        <p:spPr>
          <a:xfrm>
            <a:off x="1915325" y="2211724"/>
            <a:ext cx="0" cy="1710106"/>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003557" y="3919463"/>
            <a:ext cx="0" cy="1710106"/>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91789" y="2214762"/>
            <a:ext cx="0" cy="1710106"/>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75365" y="2225690"/>
            <a:ext cx="1731609"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cxnSp>
        <p:nvCxnSpPr>
          <p:cNvPr id="22" name="直接连接符 21"/>
          <p:cNvCxnSpPr/>
          <p:nvPr/>
        </p:nvCxnSpPr>
        <p:spPr>
          <a:xfrm flipH="1">
            <a:off x="4003557" y="3921830"/>
            <a:ext cx="2088232" cy="0"/>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915325" y="3921830"/>
            <a:ext cx="2088232"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179772" y="3919463"/>
            <a:ext cx="0" cy="1710106"/>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180021" y="3921830"/>
            <a:ext cx="2088232"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548346" y="1982695"/>
            <a:ext cx="727019" cy="727019"/>
            <a:chOff x="1479755" y="1847783"/>
            <a:chExt cx="727019" cy="727019"/>
          </a:xfrm>
        </p:grpSpPr>
        <p:sp>
          <p:nvSpPr>
            <p:cNvPr id="6" name="椭圆 5"/>
            <p:cNvSpPr/>
            <p:nvPr/>
          </p:nvSpPr>
          <p:spPr>
            <a:xfrm>
              <a:off x="1479755" y="1847783"/>
              <a:ext cx="727019" cy="7270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630710" y="1917626"/>
              <a:ext cx="432048"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S</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724810" y="1980530"/>
            <a:ext cx="727019" cy="727019"/>
            <a:chOff x="5656219" y="1845618"/>
            <a:chExt cx="727019" cy="727019"/>
          </a:xfrm>
        </p:grpSpPr>
        <p:sp>
          <p:nvSpPr>
            <p:cNvPr id="16" name="椭圆 15"/>
            <p:cNvSpPr/>
            <p:nvPr/>
          </p:nvSpPr>
          <p:spPr>
            <a:xfrm>
              <a:off x="5656219" y="1845618"/>
              <a:ext cx="727019" cy="727019"/>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819910" y="1891596"/>
              <a:ext cx="432048"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S</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636578" y="5157986"/>
            <a:ext cx="727019" cy="727019"/>
            <a:chOff x="3567987" y="5232159"/>
            <a:chExt cx="727019" cy="727019"/>
          </a:xfrm>
        </p:grpSpPr>
        <p:sp>
          <p:nvSpPr>
            <p:cNvPr id="14" name="椭圆 13"/>
            <p:cNvSpPr/>
            <p:nvPr/>
          </p:nvSpPr>
          <p:spPr>
            <a:xfrm>
              <a:off x="3567987" y="5232159"/>
              <a:ext cx="727019" cy="727019"/>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46934" y="5280072"/>
              <a:ext cx="432048"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O</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813042" y="5165556"/>
            <a:ext cx="727019" cy="727019"/>
            <a:chOff x="7744451" y="5239729"/>
            <a:chExt cx="727019" cy="727019"/>
          </a:xfrm>
        </p:grpSpPr>
        <p:sp>
          <p:nvSpPr>
            <p:cNvPr id="18" name="椭圆 17"/>
            <p:cNvSpPr/>
            <p:nvPr/>
          </p:nvSpPr>
          <p:spPr>
            <a:xfrm>
              <a:off x="7744451" y="5239729"/>
              <a:ext cx="727019" cy="7270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7823398" y="5303743"/>
              <a:ext cx="432048"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O</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2275365" y="3861842"/>
            <a:ext cx="954107" cy="499624"/>
          </a:xfrm>
          <a:prstGeom prst="rect">
            <a:avLst/>
          </a:prstGeom>
        </p:spPr>
        <p:txBody>
          <a:bodyPr wrap="none">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起步早</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451829" y="3866274"/>
            <a:ext cx="1210588" cy="499624"/>
          </a:xfrm>
          <a:prstGeom prst="rect">
            <a:avLst/>
          </a:prstGeom>
        </p:spPr>
        <p:txBody>
          <a:bodyPr wrap="none">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资金雄厚</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435605" y="3362218"/>
            <a:ext cx="1210588" cy="499624"/>
          </a:xfrm>
          <a:prstGeom prst="rect">
            <a:avLst/>
          </a:prstGeom>
        </p:spPr>
        <p:txBody>
          <a:bodyPr wrap="none">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市场需求</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8553609" y="3362218"/>
            <a:ext cx="1210588" cy="499624"/>
          </a:xfrm>
          <a:prstGeom prst="rect">
            <a:avLst/>
          </a:prstGeom>
        </p:spPr>
        <p:txBody>
          <a:bodyPr wrap="none">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发展空间</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432188" y="3933850"/>
            <a:ext cx="1731609"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34" name="TextBox 33"/>
          <p:cNvSpPr txBox="1"/>
          <p:nvPr/>
        </p:nvSpPr>
        <p:spPr>
          <a:xfrm>
            <a:off x="6451829" y="2225690"/>
            <a:ext cx="1731609"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35" name="TextBox 34"/>
          <p:cNvSpPr txBox="1"/>
          <p:nvPr/>
        </p:nvSpPr>
        <p:spPr>
          <a:xfrm>
            <a:off x="8540061" y="3933850"/>
            <a:ext cx="1731609"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ppt_y</p:attrName>
                                        </p:attrNameLst>
                                      </p:cBhvr>
                                      <p:tavLst>
                                        <p:tav tm="0">
                                          <p:val>
                                            <p:strVal val="#ppt_y+#ppt_h*1.125000"/>
                                          </p:val>
                                        </p:tav>
                                        <p:tav tm="100000">
                                          <p:val>
                                            <p:strVal val="#ppt_y"/>
                                          </p:val>
                                        </p:tav>
                                      </p:tavLst>
                                    </p:anim>
                                    <p:animEffect transition="in" filter="wipe(up)">
                                      <p:cBhvr>
                                        <p:cTn id="27" dur="500"/>
                                        <p:tgtEl>
                                          <p:spTgt spid="3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4500"/>
                            </p:stCondLst>
                            <p:childTnLst>
                              <p:par>
                                <p:cTn id="47" presetID="12" presetClass="entr" presetSubtype="1"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p:tgtEl>
                                          <p:spTgt spid="31"/>
                                        </p:tgtEl>
                                        <p:attrNameLst>
                                          <p:attrName>ppt_y</p:attrName>
                                        </p:attrNameLst>
                                      </p:cBhvr>
                                      <p:tavLst>
                                        <p:tav tm="0">
                                          <p:val>
                                            <p:strVal val="#ppt_y-#ppt_h*1.125000"/>
                                          </p:val>
                                        </p:tav>
                                        <p:tav tm="100000">
                                          <p:val>
                                            <p:strVal val="#ppt_y"/>
                                          </p:val>
                                        </p:tav>
                                      </p:tavLst>
                                    </p:anim>
                                    <p:animEffect transition="in" filter="wipe(down)">
                                      <p:cBhvr>
                                        <p:cTn id="50" dur="500"/>
                                        <p:tgtEl>
                                          <p:spTgt spid="31"/>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7000"/>
                            </p:stCondLst>
                            <p:childTnLst>
                              <p:par>
                                <p:cTn id="70" presetID="12" presetClass="entr" presetSubtype="4"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p:tgtEl>
                                          <p:spTgt spid="28"/>
                                        </p:tgtEl>
                                        <p:attrNameLst>
                                          <p:attrName>ppt_y</p:attrName>
                                        </p:attrNameLst>
                                      </p:cBhvr>
                                      <p:tavLst>
                                        <p:tav tm="0">
                                          <p:val>
                                            <p:strVal val="#ppt_y+#ppt_h*1.125000"/>
                                          </p:val>
                                        </p:tav>
                                        <p:tav tm="100000">
                                          <p:val>
                                            <p:strVal val="#ppt_y"/>
                                          </p:val>
                                        </p:tav>
                                      </p:tavLst>
                                    </p:anim>
                                    <p:animEffect transition="in" filter="wipe(up)">
                                      <p:cBhvr>
                                        <p:cTn id="73" dur="500"/>
                                        <p:tgtEl>
                                          <p:spTgt spid="28"/>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childTnLst>
                          </p:cTn>
                        </p:par>
                        <p:par>
                          <p:cTn id="84" fill="hold">
                            <p:stCondLst>
                              <p:cond delay="8500"/>
                            </p:stCondLst>
                            <p:childTnLst>
                              <p:par>
                                <p:cTn id="85" presetID="22" presetClass="entr" presetSubtype="4"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00"/>
                                        <p:tgtEl>
                                          <p:spTgt spid="17"/>
                                        </p:tgtEl>
                                      </p:cBhvr>
                                    </p:animEffect>
                                  </p:childTnLst>
                                </p:cTn>
                              </p:par>
                            </p:childTnLst>
                          </p:cTn>
                        </p:par>
                        <p:par>
                          <p:cTn id="88" fill="hold">
                            <p:stCondLst>
                              <p:cond delay="9000"/>
                            </p:stCondLst>
                            <p:childTnLst>
                              <p:par>
                                <p:cTn id="89" presetID="22" presetClass="entr" presetSubtype="8"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left)">
                                      <p:cBhvr>
                                        <p:cTn id="91" dur="500"/>
                                        <p:tgtEl>
                                          <p:spTgt spid="24"/>
                                        </p:tgtEl>
                                      </p:cBhvr>
                                    </p:animEffect>
                                  </p:childTnLst>
                                </p:cTn>
                              </p:par>
                            </p:childTnLst>
                          </p:cTn>
                        </p:par>
                        <p:par>
                          <p:cTn id="92" fill="hold">
                            <p:stCondLst>
                              <p:cond delay="9500"/>
                            </p:stCondLst>
                            <p:childTnLst>
                              <p:par>
                                <p:cTn id="93" presetID="12" presetClass="entr" presetSubtype="1"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p:tgtEl>
                                          <p:spTgt spid="32"/>
                                        </p:tgtEl>
                                        <p:attrNameLst>
                                          <p:attrName>ppt_y</p:attrName>
                                        </p:attrNameLst>
                                      </p:cBhvr>
                                      <p:tavLst>
                                        <p:tav tm="0">
                                          <p:val>
                                            <p:strVal val="#ppt_y-#ppt_h*1.125000"/>
                                          </p:val>
                                        </p:tav>
                                        <p:tav tm="100000">
                                          <p:val>
                                            <p:strVal val="#ppt_y"/>
                                          </p:val>
                                        </p:tav>
                                      </p:tavLst>
                                    </p:anim>
                                    <p:animEffect transition="in" filter="wipe(down)">
                                      <p:cBhvr>
                                        <p:cTn id="96" dur="500"/>
                                        <p:tgtEl>
                                          <p:spTgt spid="32"/>
                                        </p:tgtEl>
                                      </p:cBhvr>
                                    </p:animEffect>
                                  </p:childTnLst>
                                </p:cTn>
                              </p:par>
                            </p:childTnLst>
                          </p:cTn>
                        </p:par>
                        <p:par>
                          <p:cTn id="97" fill="hold">
                            <p:stCondLst>
                              <p:cond delay="10000"/>
                            </p:stCondLst>
                            <p:childTnLst>
                              <p:par>
                                <p:cTn id="98" presetID="10"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28"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面临问题</a:t>
              </a:r>
            </a:p>
          </p:txBody>
        </p:sp>
      </p:grpSp>
      <p:cxnSp>
        <p:nvCxnSpPr>
          <p:cNvPr id="17" name="直接连接符 16"/>
          <p:cNvCxnSpPr/>
          <p:nvPr/>
        </p:nvCxnSpPr>
        <p:spPr>
          <a:xfrm flipH="1">
            <a:off x="6023198" y="3921830"/>
            <a:ext cx="2088232"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99662" y="2223744"/>
            <a:ext cx="0" cy="1710106"/>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934966" y="3919463"/>
            <a:ext cx="0" cy="1710106"/>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23198" y="2214762"/>
            <a:ext cx="0" cy="1710106"/>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934966" y="3921830"/>
            <a:ext cx="2088232" cy="0"/>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846734" y="3921830"/>
            <a:ext cx="2088232" cy="0"/>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111181" y="3919463"/>
            <a:ext cx="0" cy="1710106"/>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111430" y="3921830"/>
            <a:ext cx="2088232"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9832683" y="1994715"/>
            <a:ext cx="727019" cy="727019"/>
            <a:chOff x="1479755" y="1847783"/>
            <a:chExt cx="727019" cy="727019"/>
          </a:xfrm>
        </p:grpSpPr>
        <p:sp>
          <p:nvSpPr>
            <p:cNvPr id="27" name="椭圆 26"/>
            <p:cNvSpPr/>
            <p:nvPr/>
          </p:nvSpPr>
          <p:spPr>
            <a:xfrm>
              <a:off x="1479755" y="1847783"/>
              <a:ext cx="727019" cy="7270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527562" y="1917626"/>
              <a:ext cx="432048"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W</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656219" y="1980530"/>
            <a:ext cx="727019" cy="729184"/>
            <a:chOff x="5656219" y="1845618"/>
            <a:chExt cx="727019" cy="729184"/>
          </a:xfrm>
        </p:grpSpPr>
        <p:sp>
          <p:nvSpPr>
            <p:cNvPr id="30" name="椭圆 29"/>
            <p:cNvSpPr/>
            <p:nvPr/>
          </p:nvSpPr>
          <p:spPr>
            <a:xfrm>
              <a:off x="5656219" y="1845618"/>
              <a:ext cx="727019" cy="727019"/>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5693093" y="1928471"/>
              <a:ext cx="653270"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W</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567987" y="5157986"/>
            <a:ext cx="727019" cy="727019"/>
            <a:chOff x="3567987" y="5232159"/>
            <a:chExt cx="727019" cy="727019"/>
          </a:xfrm>
        </p:grpSpPr>
        <p:sp>
          <p:nvSpPr>
            <p:cNvPr id="33" name="椭圆 32"/>
            <p:cNvSpPr/>
            <p:nvPr/>
          </p:nvSpPr>
          <p:spPr>
            <a:xfrm>
              <a:off x="3567987" y="5232159"/>
              <a:ext cx="727019" cy="727019"/>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3715472" y="5280072"/>
              <a:ext cx="432048"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T</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744451" y="5165556"/>
            <a:ext cx="727019" cy="727019"/>
            <a:chOff x="7744451" y="5239729"/>
            <a:chExt cx="727019" cy="727019"/>
          </a:xfrm>
        </p:grpSpPr>
        <p:sp>
          <p:nvSpPr>
            <p:cNvPr id="36" name="椭圆 35"/>
            <p:cNvSpPr/>
            <p:nvPr/>
          </p:nvSpPr>
          <p:spPr>
            <a:xfrm>
              <a:off x="7744451" y="5239729"/>
              <a:ext cx="727019" cy="7270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7891936" y="5303743"/>
              <a:ext cx="432048"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T</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350790" y="3447558"/>
            <a:ext cx="1210588" cy="400110"/>
          </a:xfrm>
          <a:prstGeom prst="rect">
            <a:avLst/>
          </a:prstGeom>
        </p:spPr>
        <p:txBody>
          <a:bodyPr wrap="none">
            <a:spAutoFit/>
          </a:bodyPr>
          <a:lstStyle/>
          <a:p>
            <a:r>
              <a:rPr lang="zh-CN" altLang="en-US" sz="2000" b="1" dirty="0">
                <a:solidFill>
                  <a:schemeClr val="tx2">
                    <a:lumMod val="75000"/>
                  </a:schemeClr>
                </a:solidFill>
                <a:latin typeface="微软雅黑" panose="020B0503020204020204" pitchFamily="34" charset="-122"/>
                <a:ea typeface="微软雅黑" panose="020B0503020204020204" pitchFamily="34" charset="-122"/>
              </a:rPr>
              <a:t>竞争激烈</a:t>
            </a:r>
          </a:p>
        </p:txBody>
      </p:sp>
      <p:sp>
        <p:nvSpPr>
          <p:cNvPr id="3" name="矩形 2"/>
          <p:cNvSpPr/>
          <p:nvPr/>
        </p:nvSpPr>
        <p:spPr>
          <a:xfrm>
            <a:off x="6455246" y="3461732"/>
            <a:ext cx="1210588" cy="400110"/>
          </a:xfrm>
          <a:prstGeom prst="rect">
            <a:avLst/>
          </a:prstGeom>
        </p:spPr>
        <p:txBody>
          <a:bodyPr wrap="none">
            <a:spAutoFit/>
          </a:bodyPr>
          <a:lstStyle/>
          <a:p>
            <a:r>
              <a:rPr lang="zh-CN" altLang="en-US" sz="2000" b="1" dirty="0">
                <a:solidFill>
                  <a:schemeClr val="tx2">
                    <a:lumMod val="75000"/>
                  </a:schemeClr>
                </a:solidFill>
                <a:latin typeface="微软雅黑" panose="020B0503020204020204" pitchFamily="34" charset="-122"/>
                <a:ea typeface="微软雅黑" panose="020B0503020204020204" pitchFamily="34" charset="-122"/>
              </a:rPr>
              <a:t>人才短缺</a:t>
            </a:r>
          </a:p>
        </p:txBody>
      </p:sp>
      <p:sp>
        <p:nvSpPr>
          <p:cNvPr id="41" name="TextBox 40"/>
          <p:cNvSpPr txBox="1"/>
          <p:nvPr/>
        </p:nvSpPr>
        <p:spPr>
          <a:xfrm>
            <a:off x="4353137" y="3965788"/>
            <a:ext cx="1394765" cy="400110"/>
          </a:xfrm>
          <a:prstGeom prst="rect">
            <a:avLst/>
          </a:prstGeom>
          <a:noFill/>
          <a:ln>
            <a:noFill/>
          </a:ln>
        </p:spPr>
        <p:txBody>
          <a:bodyPr wrap="square" rtlCol="0">
            <a:spAutoFit/>
          </a:bodyPr>
          <a:lstStyle/>
          <a:p>
            <a:r>
              <a:rPr lang="zh-CN" altLang="en-US" sz="2000" b="1" dirty="0">
                <a:solidFill>
                  <a:schemeClr val="tx2">
                    <a:lumMod val="75000"/>
                  </a:schemeClr>
                </a:solidFill>
                <a:latin typeface="微软雅黑" panose="020B0503020204020204" pitchFamily="34" charset="-122"/>
                <a:ea typeface="微软雅黑" panose="020B0503020204020204" pitchFamily="34" charset="-122"/>
              </a:rPr>
              <a:t>人员流失</a:t>
            </a:r>
          </a:p>
        </p:txBody>
      </p:sp>
      <p:sp>
        <p:nvSpPr>
          <p:cNvPr id="42" name="TextBox 41"/>
          <p:cNvSpPr txBox="1"/>
          <p:nvPr/>
        </p:nvSpPr>
        <p:spPr>
          <a:xfrm>
            <a:off x="8180021" y="3965788"/>
            <a:ext cx="1803617" cy="400110"/>
          </a:xfrm>
          <a:prstGeom prst="rect">
            <a:avLst/>
          </a:prstGeom>
          <a:noFill/>
          <a:ln>
            <a:noFill/>
          </a:ln>
        </p:spPr>
        <p:txBody>
          <a:bodyPr wrap="square" rtlCol="0">
            <a:spAutoFit/>
          </a:bodyPr>
          <a:lstStyle/>
          <a:p>
            <a:pPr algn="ct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客户满意度</a:t>
            </a:r>
          </a:p>
        </p:txBody>
      </p:sp>
      <p:sp>
        <p:nvSpPr>
          <p:cNvPr id="38" name="TextBox 37"/>
          <p:cNvSpPr txBox="1"/>
          <p:nvPr/>
        </p:nvSpPr>
        <p:spPr>
          <a:xfrm>
            <a:off x="1964519" y="3933850"/>
            <a:ext cx="1731609"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39" name="TextBox 38"/>
          <p:cNvSpPr txBox="1"/>
          <p:nvPr/>
        </p:nvSpPr>
        <p:spPr>
          <a:xfrm>
            <a:off x="4003557" y="2225690"/>
            <a:ext cx="1731609"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44" name="TextBox 43"/>
          <p:cNvSpPr txBox="1"/>
          <p:nvPr/>
        </p:nvSpPr>
        <p:spPr>
          <a:xfrm>
            <a:off x="6095206" y="3933850"/>
            <a:ext cx="1731609"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45" name="TextBox 44"/>
          <p:cNvSpPr txBox="1"/>
          <p:nvPr/>
        </p:nvSpPr>
        <p:spPr>
          <a:xfrm>
            <a:off x="8183438" y="2182753"/>
            <a:ext cx="1731609"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p:tgtEl>
                                          <p:spTgt spid="42"/>
                                        </p:tgtEl>
                                        <p:attrNameLst>
                                          <p:attrName>ppt_y</p:attrName>
                                        </p:attrNameLst>
                                      </p:cBhvr>
                                      <p:tavLst>
                                        <p:tav tm="0">
                                          <p:val>
                                            <p:strVal val="#ppt_y+#ppt_h*1.125000"/>
                                          </p:val>
                                        </p:tav>
                                        <p:tav tm="100000">
                                          <p:val>
                                            <p:strVal val="#ppt_y"/>
                                          </p:val>
                                        </p:tav>
                                      </p:tavLst>
                                    </p:anim>
                                    <p:animEffect transition="in" filter="wipe(up)">
                                      <p:cBhvr>
                                        <p:cTn id="27" dur="500"/>
                                        <p:tgtEl>
                                          <p:spTgt spid="4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par>
                          <p:cTn id="46" fill="hold">
                            <p:stCondLst>
                              <p:cond delay="4500"/>
                            </p:stCondLst>
                            <p:childTnLst>
                              <p:par>
                                <p:cTn id="47" presetID="1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p:tgtEl>
                                          <p:spTgt spid="3"/>
                                        </p:tgtEl>
                                        <p:attrNameLst>
                                          <p:attrName>ppt_y</p:attrName>
                                        </p:attrNameLst>
                                      </p:cBhvr>
                                      <p:tavLst>
                                        <p:tav tm="0">
                                          <p:val>
                                            <p:strVal val="#ppt_y-#ppt_h*1.125000"/>
                                          </p:val>
                                        </p:tav>
                                        <p:tav tm="100000">
                                          <p:val>
                                            <p:strVal val="#ppt_y"/>
                                          </p:val>
                                        </p:tav>
                                      </p:tavLst>
                                    </p:anim>
                                    <p:animEffect transition="in" filter="wipe(down)">
                                      <p:cBhvr>
                                        <p:cTn id="50" dur="500"/>
                                        <p:tgtEl>
                                          <p:spTgt spid="3"/>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right)">
                                      <p:cBhvr>
                                        <p:cTn id="68" dur="500"/>
                                        <p:tgtEl>
                                          <p:spTgt spid="22"/>
                                        </p:tgtEl>
                                      </p:cBhvr>
                                    </p:animEffect>
                                  </p:childTnLst>
                                </p:cTn>
                              </p:par>
                            </p:childTnLst>
                          </p:cTn>
                        </p:par>
                        <p:par>
                          <p:cTn id="69" fill="hold">
                            <p:stCondLst>
                              <p:cond delay="7000"/>
                            </p:stCondLst>
                            <p:childTnLst>
                              <p:par>
                                <p:cTn id="70" presetID="1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p:tgtEl>
                                          <p:spTgt spid="41"/>
                                        </p:tgtEl>
                                        <p:attrNameLst>
                                          <p:attrName>ppt_y</p:attrName>
                                        </p:attrNameLst>
                                      </p:cBhvr>
                                      <p:tavLst>
                                        <p:tav tm="0">
                                          <p:val>
                                            <p:strVal val="#ppt_y+#ppt_h*1.125000"/>
                                          </p:val>
                                        </p:tav>
                                        <p:tav tm="100000">
                                          <p:val>
                                            <p:strVal val="#ppt_y"/>
                                          </p:val>
                                        </p:tav>
                                      </p:tavLst>
                                    </p:anim>
                                    <p:animEffect transition="in" filter="wipe(up)">
                                      <p:cBhvr>
                                        <p:cTn id="73" dur="500"/>
                                        <p:tgtEl>
                                          <p:spTgt spid="41"/>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8500"/>
                            </p:stCondLst>
                            <p:childTnLst>
                              <p:par>
                                <p:cTn id="85" presetID="22" presetClass="entr" presetSubtype="4"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500"/>
                                        <p:tgtEl>
                                          <p:spTgt spid="19"/>
                                        </p:tgtEl>
                                      </p:cBhvr>
                                    </p:animEffect>
                                  </p:childTnLst>
                                </p:cTn>
                              </p:par>
                            </p:childTnLst>
                          </p:cTn>
                        </p:par>
                        <p:par>
                          <p:cTn id="88" fill="hold">
                            <p:stCondLst>
                              <p:cond delay="9000"/>
                            </p:stCondLst>
                            <p:childTnLst>
                              <p:par>
                                <p:cTn id="89" presetID="22" presetClass="entr" presetSubtype="2"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right)">
                                      <p:cBhvr>
                                        <p:cTn id="91" dur="500"/>
                                        <p:tgtEl>
                                          <p:spTgt spid="23"/>
                                        </p:tgtEl>
                                      </p:cBhvr>
                                    </p:animEffect>
                                  </p:childTnLst>
                                </p:cTn>
                              </p:par>
                            </p:childTnLst>
                          </p:cTn>
                        </p:par>
                        <p:par>
                          <p:cTn id="92" fill="hold">
                            <p:stCondLst>
                              <p:cond delay="9500"/>
                            </p:stCondLst>
                            <p:childTnLst>
                              <p:par>
                                <p:cTn id="93" presetID="12" presetClass="entr" presetSubtype="1"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p:tgtEl>
                                          <p:spTgt spid="2"/>
                                        </p:tgtEl>
                                        <p:attrNameLst>
                                          <p:attrName>ppt_y</p:attrName>
                                        </p:attrNameLst>
                                      </p:cBhvr>
                                      <p:tavLst>
                                        <p:tav tm="0">
                                          <p:val>
                                            <p:strVal val="#ppt_y-#ppt_h*1.125000"/>
                                          </p:val>
                                        </p:tav>
                                        <p:tav tm="100000">
                                          <p:val>
                                            <p:strVal val="#ppt_y"/>
                                          </p:val>
                                        </p:tav>
                                      </p:tavLst>
                                    </p:anim>
                                    <p:animEffect transition="in" filter="wipe(down)">
                                      <p:cBhvr>
                                        <p:cTn id="96" dur="500"/>
                                        <p:tgtEl>
                                          <p:spTgt spid="2"/>
                                        </p:tgtEl>
                                      </p:cBhvr>
                                    </p:animEffect>
                                  </p:childTnLst>
                                </p:cTn>
                              </p:par>
                            </p:childTnLst>
                          </p:cTn>
                        </p:par>
                        <p:par>
                          <p:cTn id="97" fill="hold">
                            <p:stCondLst>
                              <p:cond delay="10000"/>
                            </p:stCondLst>
                            <p:childTnLst>
                              <p:par>
                                <p:cTn id="98" presetID="10" presetClass="entr" presetSubtype="0"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1" grpId="0"/>
      <p:bldP spid="42" grpId="0"/>
      <p:bldP spid="38" grpId="0"/>
      <p:bldP spid="39"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岗位职责</a:t>
              </a:r>
            </a:p>
          </p:txBody>
        </p:sp>
      </p:grpSp>
      <p:grpSp>
        <p:nvGrpSpPr>
          <p:cNvPr id="6" name="组合 5"/>
          <p:cNvGrpSpPr/>
          <p:nvPr/>
        </p:nvGrpSpPr>
        <p:grpSpPr>
          <a:xfrm>
            <a:off x="1729036" y="2214042"/>
            <a:ext cx="1223817" cy="1224136"/>
            <a:chOff x="1794532" y="2166037"/>
            <a:chExt cx="1425674" cy="1426046"/>
          </a:xfrm>
        </p:grpSpPr>
        <p:sp>
          <p:nvSpPr>
            <p:cNvPr id="45" name="Round Diagonal Corner Rectangle 53"/>
            <p:cNvSpPr/>
            <p:nvPr/>
          </p:nvSpPr>
          <p:spPr>
            <a:xfrm>
              <a:off x="1794532" y="2166037"/>
              <a:ext cx="1425674" cy="1426046"/>
            </a:xfrm>
            <a:prstGeom prst="round2DiagRect">
              <a:avLst>
                <a:gd name="adj1" fmla="val 18841"/>
                <a:gd name="adj2" fmla="val 0"/>
              </a:avLst>
            </a:prstGeom>
            <a:solidFill>
              <a:srgbClr val="0089BF"/>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nvGrpSpPr>
            <p:cNvPr id="50" name="Group 588"/>
            <p:cNvGrpSpPr/>
            <p:nvPr/>
          </p:nvGrpSpPr>
          <p:grpSpPr bwMode="auto">
            <a:xfrm>
              <a:off x="2161490" y="2591639"/>
              <a:ext cx="691403" cy="619197"/>
              <a:chOff x="2061431" y="5656262"/>
              <a:chExt cx="583344" cy="522287"/>
            </a:xfrm>
            <a:solidFill>
              <a:schemeClr val="bg1"/>
            </a:solidFill>
          </p:grpSpPr>
          <p:sp>
            <p:nvSpPr>
              <p:cNvPr id="51" name="Freeform 539"/>
              <p:cNvSpPr>
                <a:spLocks noChangeArrowheads="1"/>
              </p:cNvSpPr>
              <p:nvPr/>
            </p:nvSpPr>
            <p:spPr bwMode="auto">
              <a:xfrm>
                <a:off x="2403475" y="5656262"/>
                <a:ext cx="241300" cy="238125"/>
              </a:xfrm>
              <a:custGeom>
                <a:avLst/>
                <a:gdLst>
                  <a:gd name="T0" fmla="*/ 159 w 670"/>
                  <a:gd name="T1" fmla="*/ 660 h 661"/>
                  <a:gd name="T2" fmla="*/ 259 w 670"/>
                  <a:gd name="T3" fmla="*/ 635 h 661"/>
                  <a:gd name="T4" fmla="*/ 669 w 670"/>
                  <a:gd name="T5" fmla="*/ 225 h 661"/>
                  <a:gd name="T6" fmla="*/ 435 w 670"/>
                  <a:gd name="T7" fmla="*/ 0 h 661"/>
                  <a:gd name="T8" fmla="*/ 33 w 670"/>
                  <a:gd name="T9" fmla="*/ 409 h 661"/>
                  <a:gd name="T10" fmla="*/ 0 w 670"/>
                  <a:gd name="T11" fmla="*/ 510 h 661"/>
                  <a:gd name="T12" fmla="*/ 159 w 670"/>
                  <a:gd name="T13" fmla="*/ 660 h 661"/>
                  <a:gd name="T14" fmla="*/ 159 w 670"/>
                  <a:gd name="T15" fmla="*/ 660 h 661"/>
                  <a:gd name="T16" fmla="*/ 159 w 670"/>
                  <a:gd name="T17"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661">
                    <a:moveTo>
                      <a:pt x="159" y="660"/>
                    </a:moveTo>
                    <a:cubicBezTo>
                      <a:pt x="184" y="643"/>
                      <a:pt x="226" y="635"/>
                      <a:pt x="259" y="635"/>
                    </a:cubicBezTo>
                    <a:cubicBezTo>
                      <a:pt x="669" y="225"/>
                      <a:pt x="669" y="225"/>
                      <a:pt x="669" y="225"/>
                    </a:cubicBezTo>
                    <a:cubicBezTo>
                      <a:pt x="435" y="0"/>
                      <a:pt x="435" y="0"/>
                      <a:pt x="435" y="0"/>
                    </a:cubicBezTo>
                    <a:cubicBezTo>
                      <a:pt x="33" y="409"/>
                      <a:pt x="33" y="409"/>
                      <a:pt x="33" y="409"/>
                    </a:cubicBezTo>
                    <a:cubicBezTo>
                      <a:pt x="33" y="443"/>
                      <a:pt x="25" y="485"/>
                      <a:pt x="0" y="510"/>
                    </a:cubicBezTo>
                    <a:lnTo>
                      <a:pt x="159" y="660"/>
                    </a:lnTo>
                    <a:close/>
                    <a:moveTo>
                      <a:pt x="159" y="660"/>
                    </a:moveTo>
                    <a:lnTo>
                      <a:pt x="159" y="66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2" name="Freeform 540"/>
              <p:cNvSpPr>
                <a:spLocks noChangeArrowheads="1"/>
              </p:cNvSpPr>
              <p:nvPr/>
            </p:nvSpPr>
            <p:spPr bwMode="auto">
              <a:xfrm>
                <a:off x="2124075" y="5981699"/>
                <a:ext cx="196850" cy="195263"/>
              </a:xfrm>
              <a:custGeom>
                <a:avLst/>
                <a:gdLst>
                  <a:gd name="T0" fmla="*/ 226 w 545"/>
                  <a:gd name="T1" fmla="*/ 259 h 544"/>
                  <a:gd name="T2" fmla="*/ 209 w 545"/>
                  <a:gd name="T3" fmla="*/ 242 h 544"/>
                  <a:gd name="T4" fmla="*/ 134 w 545"/>
                  <a:gd name="T5" fmla="*/ 301 h 544"/>
                  <a:gd name="T6" fmla="*/ 0 w 545"/>
                  <a:gd name="T7" fmla="*/ 510 h 544"/>
                  <a:gd name="T8" fmla="*/ 34 w 545"/>
                  <a:gd name="T9" fmla="*/ 543 h 544"/>
                  <a:gd name="T10" fmla="*/ 243 w 545"/>
                  <a:gd name="T11" fmla="*/ 409 h 544"/>
                  <a:gd name="T12" fmla="*/ 301 w 545"/>
                  <a:gd name="T13" fmla="*/ 334 h 544"/>
                  <a:gd name="T14" fmla="*/ 285 w 545"/>
                  <a:gd name="T15" fmla="*/ 317 h 544"/>
                  <a:gd name="T16" fmla="*/ 544 w 545"/>
                  <a:gd name="T17" fmla="*/ 58 h 544"/>
                  <a:gd name="T18" fmla="*/ 485 w 545"/>
                  <a:gd name="T19" fmla="*/ 0 h 544"/>
                  <a:gd name="T20" fmla="*/ 226 w 545"/>
                  <a:gd name="T21" fmla="*/ 259 h 544"/>
                  <a:gd name="T22" fmla="*/ 226 w 545"/>
                  <a:gd name="T23" fmla="*/ 259 h 544"/>
                  <a:gd name="T24" fmla="*/ 226 w 545"/>
                  <a:gd name="T25" fmla="*/ 2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544">
                    <a:moveTo>
                      <a:pt x="226" y="259"/>
                    </a:moveTo>
                    <a:lnTo>
                      <a:pt x="209" y="242"/>
                    </a:lnTo>
                    <a:lnTo>
                      <a:pt x="134" y="301"/>
                    </a:lnTo>
                    <a:lnTo>
                      <a:pt x="0" y="510"/>
                    </a:lnTo>
                    <a:lnTo>
                      <a:pt x="34" y="543"/>
                    </a:lnTo>
                    <a:lnTo>
                      <a:pt x="243" y="409"/>
                    </a:lnTo>
                    <a:lnTo>
                      <a:pt x="301" y="334"/>
                    </a:lnTo>
                    <a:lnTo>
                      <a:pt x="285" y="317"/>
                    </a:lnTo>
                    <a:lnTo>
                      <a:pt x="544" y="58"/>
                    </a:lnTo>
                    <a:lnTo>
                      <a:pt x="485" y="0"/>
                    </a:lnTo>
                    <a:lnTo>
                      <a:pt x="226" y="259"/>
                    </a:lnTo>
                    <a:close/>
                    <a:moveTo>
                      <a:pt x="226" y="259"/>
                    </a:moveTo>
                    <a:lnTo>
                      <a:pt x="226" y="25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3" name="Freeform 541"/>
              <p:cNvSpPr>
                <a:spLocks noChangeArrowheads="1"/>
              </p:cNvSpPr>
              <p:nvPr/>
            </p:nvSpPr>
            <p:spPr bwMode="auto">
              <a:xfrm>
                <a:off x="2124075" y="5981699"/>
                <a:ext cx="196850" cy="195263"/>
              </a:xfrm>
              <a:custGeom>
                <a:avLst/>
                <a:gdLst>
                  <a:gd name="T0" fmla="*/ 226 w 545"/>
                  <a:gd name="T1" fmla="*/ 259 h 544"/>
                  <a:gd name="T2" fmla="*/ 209 w 545"/>
                  <a:gd name="T3" fmla="*/ 242 h 544"/>
                  <a:gd name="T4" fmla="*/ 134 w 545"/>
                  <a:gd name="T5" fmla="*/ 301 h 544"/>
                  <a:gd name="T6" fmla="*/ 0 w 545"/>
                  <a:gd name="T7" fmla="*/ 510 h 544"/>
                  <a:gd name="T8" fmla="*/ 34 w 545"/>
                  <a:gd name="T9" fmla="*/ 543 h 544"/>
                  <a:gd name="T10" fmla="*/ 243 w 545"/>
                  <a:gd name="T11" fmla="*/ 409 h 544"/>
                  <a:gd name="T12" fmla="*/ 301 w 545"/>
                  <a:gd name="T13" fmla="*/ 334 h 544"/>
                  <a:gd name="T14" fmla="*/ 285 w 545"/>
                  <a:gd name="T15" fmla="*/ 317 h 544"/>
                  <a:gd name="T16" fmla="*/ 544 w 545"/>
                  <a:gd name="T17" fmla="*/ 58 h 544"/>
                  <a:gd name="T18" fmla="*/ 485 w 545"/>
                  <a:gd name="T19" fmla="*/ 0 h 544"/>
                  <a:gd name="T20" fmla="*/ 226 w 545"/>
                  <a:gd name="T21" fmla="*/ 2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544">
                    <a:moveTo>
                      <a:pt x="226" y="259"/>
                    </a:moveTo>
                    <a:lnTo>
                      <a:pt x="209" y="242"/>
                    </a:lnTo>
                    <a:lnTo>
                      <a:pt x="134" y="301"/>
                    </a:lnTo>
                    <a:lnTo>
                      <a:pt x="0" y="510"/>
                    </a:lnTo>
                    <a:lnTo>
                      <a:pt x="34" y="543"/>
                    </a:lnTo>
                    <a:lnTo>
                      <a:pt x="243" y="409"/>
                    </a:lnTo>
                    <a:lnTo>
                      <a:pt x="301" y="334"/>
                    </a:lnTo>
                    <a:lnTo>
                      <a:pt x="285" y="317"/>
                    </a:lnTo>
                    <a:lnTo>
                      <a:pt x="544" y="58"/>
                    </a:lnTo>
                    <a:lnTo>
                      <a:pt x="485" y="0"/>
                    </a:lnTo>
                    <a:lnTo>
                      <a:pt x="226" y="259"/>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4" name="Freeform 542"/>
              <p:cNvSpPr>
                <a:spLocks noChangeArrowheads="1"/>
              </p:cNvSpPr>
              <p:nvPr/>
            </p:nvSpPr>
            <p:spPr bwMode="auto">
              <a:xfrm>
                <a:off x="2205038" y="6075362"/>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5" name="Freeform 543"/>
              <p:cNvSpPr>
                <a:spLocks noChangeArrowheads="1"/>
              </p:cNvSpPr>
              <p:nvPr/>
            </p:nvSpPr>
            <p:spPr bwMode="auto">
              <a:xfrm>
                <a:off x="2061431" y="5662612"/>
                <a:ext cx="520701" cy="515937"/>
              </a:xfrm>
              <a:custGeom>
                <a:avLst/>
                <a:gdLst>
                  <a:gd name="T0" fmla="*/ 644 w 1448"/>
                  <a:gd name="T1" fmla="*/ 427 h 1431"/>
                  <a:gd name="T2" fmla="*/ 561 w 1448"/>
                  <a:gd name="T3" fmla="*/ 117 h 1431"/>
                  <a:gd name="T4" fmla="*/ 251 w 1448"/>
                  <a:gd name="T5" fmla="*/ 34 h 1431"/>
                  <a:gd name="T6" fmla="*/ 435 w 1448"/>
                  <a:gd name="T7" fmla="*/ 209 h 1431"/>
                  <a:gd name="T8" fmla="*/ 385 w 1448"/>
                  <a:gd name="T9" fmla="*/ 385 h 1431"/>
                  <a:gd name="T10" fmla="*/ 210 w 1448"/>
                  <a:gd name="T11" fmla="*/ 435 h 1431"/>
                  <a:gd name="T12" fmla="*/ 34 w 1448"/>
                  <a:gd name="T13" fmla="*/ 251 h 1431"/>
                  <a:gd name="T14" fmla="*/ 109 w 1448"/>
                  <a:gd name="T15" fmla="*/ 561 h 1431"/>
                  <a:gd name="T16" fmla="*/ 435 w 1448"/>
                  <a:gd name="T17" fmla="*/ 644 h 1431"/>
                  <a:gd name="T18" fmla="*/ 1179 w 1448"/>
                  <a:gd name="T19" fmla="*/ 1380 h 1431"/>
                  <a:gd name="T20" fmla="*/ 1288 w 1448"/>
                  <a:gd name="T21" fmla="*/ 1430 h 1431"/>
                  <a:gd name="T22" fmla="*/ 1388 w 1448"/>
                  <a:gd name="T23" fmla="*/ 1380 h 1431"/>
                  <a:gd name="T24" fmla="*/ 1388 w 1448"/>
                  <a:gd name="T25" fmla="*/ 1171 h 1431"/>
                  <a:gd name="T26" fmla="*/ 644 w 1448"/>
                  <a:gd name="T27" fmla="*/ 427 h 1431"/>
                  <a:gd name="T28" fmla="*/ 1296 w 1448"/>
                  <a:gd name="T29" fmla="*/ 1355 h 1431"/>
                  <a:gd name="T30" fmla="*/ 1238 w 1448"/>
                  <a:gd name="T31" fmla="*/ 1305 h 1431"/>
                  <a:gd name="T32" fmla="*/ 1296 w 1448"/>
                  <a:gd name="T33" fmla="*/ 1246 h 1431"/>
                  <a:gd name="T34" fmla="*/ 1355 w 1448"/>
                  <a:gd name="T35" fmla="*/ 1305 h 1431"/>
                  <a:gd name="T36" fmla="*/ 1296 w 1448"/>
                  <a:gd name="T37" fmla="*/ 1355 h 1431"/>
                  <a:gd name="T38" fmla="*/ 1296 w 1448"/>
                  <a:gd name="T39" fmla="*/ 1355 h 1431"/>
                  <a:gd name="T40" fmla="*/ 1296 w 1448"/>
                  <a:gd name="T41" fmla="*/ 13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8" h="1431">
                    <a:moveTo>
                      <a:pt x="644" y="427"/>
                    </a:moveTo>
                    <a:cubicBezTo>
                      <a:pt x="678" y="318"/>
                      <a:pt x="644" y="201"/>
                      <a:pt x="561" y="117"/>
                    </a:cubicBezTo>
                    <a:cubicBezTo>
                      <a:pt x="477" y="34"/>
                      <a:pt x="360" y="0"/>
                      <a:pt x="251" y="34"/>
                    </a:cubicBezTo>
                    <a:cubicBezTo>
                      <a:pt x="435" y="209"/>
                      <a:pt x="435" y="209"/>
                      <a:pt x="435" y="209"/>
                    </a:cubicBezTo>
                    <a:cubicBezTo>
                      <a:pt x="385" y="385"/>
                      <a:pt x="385" y="385"/>
                      <a:pt x="385" y="385"/>
                    </a:cubicBezTo>
                    <a:cubicBezTo>
                      <a:pt x="210" y="435"/>
                      <a:pt x="210" y="435"/>
                      <a:pt x="210" y="435"/>
                    </a:cubicBezTo>
                    <a:cubicBezTo>
                      <a:pt x="34" y="251"/>
                      <a:pt x="34" y="251"/>
                      <a:pt x="34" y="251"/>
                    </a:cubicBezTo>
                    <a:cubicBezTo>
                      <a:pt x="0" y="360"/>
                      <a:pt x="25" y="477"/>
                      <a:pt x="109" y="561"/>
                    </a:cubicBezTo>
                    <a:cubicBezTo>
                      <a:pt x="201" y="653"/>
                      <a:pt x="326" y="677"/>
                      <a:pt x="435" y="644"/>
                    </a:cubicBezTo>
                    <a:cubicBezTo>
                      <a:pt x="1179" y="1380"/>
                      <a:pt x="1179" y="1380"/>
                      <a:pt x="1179" y="1380"/>
                    </a:cubicBezTo>
                    <a:cubicBezTo>
                      <a:pt x="1204" y="1413"/>
                      <a:pt x="1246" y="1430"/>
                      <a:pt x="1288" y="1430"/>
                    </a:cubicBezTo>
                    <a:cubicBezTo>
                      <a:pt x="1321" y="1430"/>
                      <a:pt x="1363" y="1413"/>
                      <a:pt x="1388" y="1380"/>
                    </a:cubicBezTo>
                    <a:cubicBezTo>
                      <a:pt x="1447" y="1321"/>
                      <a:pt x="1447" y="1229"/>
                      <a:pt x="1388" y="1171"/>
                    </a:cubicBezTo>
                    <a:lnTo>
                      <a:pt x="644" y="427"/>
                    </a:lnTo>
                    <a:close/>
                    <a:moveTo>
                      <a:pt x="1296" y="1355"/>
                    </a:moveTo>
                    <a:cubicBezTo>
                      <a:pt x="1263" y="1355"/>
                      <a:pt x="1238" y="1330"/>
                      <a:pt x="1238" y="1305"/>
                    </a:cubicBezTo>
                    <a:cubicBezTo>
                      <a:pt x="1238" y="1271"/>
                      <a:pt x="1263" y="1246"/>
                      <a:pt x="1296" y="1246"/>
                    </a:cubicBezTo>
                    <a:cubicBezTo>
                      <a:pt x="1330" y="1246"/>
                      <a:pt x="1355" y="1271"/>
                      <a:pt x="1355" y="1305"/>
                    </a:cubicBezTo>
                    <a:cubicBezTo>
                      <a:pt x="1355" y="1330"/>
                      <a:pt x="1330" y="1355"/>
                      <a:pt x="1296" y="1355"/>
                    </a:cubicBezTo>
                    <a:close/>
                    <a:moveTo>
                      <a:pt x="1296" y="1355"/>
                    </a:moveTo>
                    <a:lnTo>
                      <a:pt x="1296" y="135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grpSp>
      </p:grpSp>
      <p:grpSp>
        <p:nvGrpSpPr>
          <p:cNvPr id="3" name="组合 2"/>
          <p:cNvGrpSpPr/>
          <p:nvPr/>
        </p:nvGrpSpPr>
        <p:grpSpPr>
          <a:xfrm>
            <a:off x="4019729" y="2220488"/>
            <a:ext cx="1223819" cy="1224138"/>
            <a:chOff x="3823495" y="2140096"/>
            <a:chExt cx="1425676" cy="1426048"/>
          </a:xfrm>
        </p:grpSpPr>
        <p:sp>
          <p:nvSpPr>
            <p:cNvPr id="46" name="Round Diagonal Corner Rectangle 52"/>
            <p:cNvSpPr/>
            <p:nvPr/>
          </p:nvSpPr>
          <p:spPr>
            <a:xfrm rot="5400000">
              <a:off x="3823309" y="2140282"/>
              <a:ext cx="1426048" cy="1425676"/>
            </a:xfrm>
            <a:prstGeom prst="round2DiagRect">
              <a:avLst>
                <a:gd name="adj1" fmla="val 18841"/>
                <a:gd name="adj2" fmla="val 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56" name="Freeform 290"/>
            <p:cNvSpPr>
              <a:spLocks noChangeArrowheads="1"/>
            </p:cNvSpPr>
            <p:nvPr/>
          </p:nvSpPr>
          <p:spPr bwMode="auto">
            <a:xfrm>
              <a:off x="4150990" y="2565698"/>
              <a:ext cx="781574" cy="605361"/>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4" name="组合 3"/>
          <p:cNvGrpSpPr/>
          <p:nvPr/>
        </p:nvGrpSpPr>
        <p:grpSpPr>
          <a:xfrm>
            <a:off x="6618044" y="2216345"/>
            <a:ext cx="1223817" cy="1224136"/>
            <a:chOff x="6030441" y="2135953"/>
            <a:chExt cx="1425674" cy="1426046"/>
          </a:xfrm>
        </p:grpSpPr>
        <p:sp>
          <p:nvSpPr>
            <p:cNvPr id="48" name="Round Diagonal Corner Rectangle 54"/>
            <p:cNvSpPr/>
            <p:nvPr/>
          </p:nvSpPr>
          <p:spPr>
            <a:xfrm>
              <a:off x="6030441" y="2135953"/>
              <a:ext cx="1425674" cy="1426046"/>
            </a:xfrm>
            <a:prstGeom prst="round2DiagRect">
              <a:avLst>
                <a:gd name="adj1" fmla="val 18841"/>
                <a:gd name="adj2" fmla="val 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57" name="Freeform 237"/>
            <p:cNvSpPr>
              <a:spLocks noChangeArrowheads="1"/>
            </p:cNvSpPr>
            <p:nvPr/>
          </p:nvSpPr>
          <p:spPr bwMode="auto">
            <a:xfrm>
              <a:off x="6455246" y="2599315"/>
              <a:ext cx="640385" cy="470439"/>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5" name="组合 4"/>
          <p:cNvGrpSpPr/>
          <p:nvPr/>
        </p:nvGrpSpPr>
        <p:grpSpPr>
          <a:xfrm>
            <a:off x="9040317" y="2214042"/>
            <a:ext cx="1223817" cy="1224136"/>
            <a:chOff x="8255446" y="2191978"/>
            <a:chExt cx="1425674" cy="1426046"/>
          </a:xfrm>
        </p:grpSpPr>
        <p:sp>
          <p:nvSpPr>
            <p:cNvPr id="49" name="Round Diagonal Corner Rectangle 45"/>
            <p:cNvSpPr/>
            <p:nvPr/>
          </p:nvSpPr>
          <p:spPr>
            <a:xfrm rot="16200000">
              <a:off x="8255260" y="2192164"/>
              <a:ext cx="1426046" cy="1425674"/>
            </a:xfrm>
            <a:prstGeom prst="round2DiagRect">
              <a:avLst>
                <a:gd name="adj1" fmla="val 18841"/>
                <a:gd name="adj2" fmla="val 0"/>
              </a:avLst>
            </a:prstGeom>
            <a:solidFill>
              <a:srgbClr val="0089BF"/>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58" name="AutoShape 19"/>
            <p:cNvSpPr/>
            <p:nvPr/>
          </p:nvSpPr>
          <p:spPr bwMode="auto">
            <a:xfrm>
              <a:off x="8669730" y="2619806"/>
              <a:ext cx="521820" cy="521956"/>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914400">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grpSp>
      <p:cxnSp>
        <p:nvCxnSpPr>
          <p:cNvPr id="26" name="直接连接符 25"/>
          <p:cNvCxnSpPr/>
          <p:nvPr/>
        </p:nvCxnSpPr>
        <p:spPr>
          <a:xfrm>
            <a:off x="3385220" y="3654202"/>
            <a:ext cx="0" cy="2151856"/>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70670" y="4005858"/>
            <a:ext cx="2114550"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28" name="矩形 27"/>
          <p:cNvSpPr/>
          <p:nvPr/>
        </p:nvSpPr>
        <p:spPr>
          <a:xfrm>
            <a:off x="1603802" y="3510186"/>
            <a:ext cx="1467068"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录入关键字</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5951190" y="3654202"/>
            <a:ext cx="0" cy="2151856"/>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46934" y="4001426"/>
            <a:ext cx="2114550"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32" name="矩形 31"/>
          <p:cNvSpPr/>
          <p:nvPr/>
        </p:nvSpPr>
        <p:spPr>
          <a:xfrm>
            <a:off x="3908058" y="3497850"/>
            <a:ext cx="1467068"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录入关键字</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8543478" y="3654202"/>
            <a:ext cx="0" cy="2151856"/>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12904" y="4005858"/>
            <a:ext cx="2114550"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35" name="矩形 34"/>
          <p:cNvSpPr/>
          <p:nvPr/>
        </p:nvSpPr>
        <p:spPr>
          <a:xfrm>
            <a:off x="6500346" y="3510186"/>
            <a:ext cx="1467068"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录入关键字</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8733184" y="4001426"/>
            <a:ext cx="2114550"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38" name="矩形 37"/>
          <p:cNvSpPr/>
          <p:nvPr/>
        </p:nvSpPr>
        <p:spPr>
          <a:xfrm>
            <a:off x="8948618" y="3497850"/>
            <a:ext cx="1467068"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录入关键字</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6000"/>
                            </p:stCondLst>
                            <p:childTnLst>
                              <p:par>
                                <p:cTn id="58" presetID="2" presetClass="entr" presetSubtype="4"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22" presetClass="entr" presetSubtype="1"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500" fill="hold"/>
                                        <p:tgtEl>
                                          <p:spTgt spid="5"/>
                                        </p:tgtEl>
                                        <p:attrNameLst>
                                          <p:attrName>ppt_w</p:attrName>
                                        </p:attrNameLst>
                                      </p:cBhvr>
                                      <p:tavLst>
                                        <p:tav tm="0">
                                          <p:val>
                                            <p:fltVal val="0"/>
                                          </p:val>
                                        </p:tav>
                                        <p:tav tm="100000">
                                          <p:val>
                                            <p:strVal val="#ppt_w"/>
                                          </p:val>
                                        </p:tav>
                                      </p:tavLst>
                                    </p:anim>
                                    <p:anim calcmode="lin" valueType="num">
                                      <p:cBhvr>
                                        <p:cTn id="76" dur="500" fill="hold"/>
                                        <p:tgtEl>
                                          <p:spTgt spid="5"/>
                                        </p:tgtEl>
                                        <p:attrNameLst>
                                          <p:attrName>ppt_h</p:attrName>
                                        </p:attrNameLst>
                                      </p:cBhvr>
                                      <p:tavLst>
                                        <p:tav tm="0">
                                          <p:val>
                                            <p:fltVal val="0"/>
                                          </p:val>
                                        </p:tav>
                                        <p:tav tm="100000">
                                          <p:val>
                                            <p:strVal val="#ppt_h"/>
                                          </p:val>
                                        </p:tav>
                                      </p:tavLst>
                                    </p:anim>
                                    <p:animEffect transition="in" filter="fade">
                                      <p:cBhvr>
                                        <p:cTn id="77" dur="500"/>
                                        <p:tgtEl>
                                          <p:spTgt spid="5"/>
                                        </p:tgtEl>
                                      </p:cBhvr>
                                    </p:animEffect>
                                  </p:childTnLst>
                                </p:cTn>
                              </p:par>
                            </p:childTnLst>
                          </p:cTn>
                        </p:par>
                        <p:par>
                          <p:cTn id="78" fill="hold">
                            <p:stCondLst>
                              <p:cond delay="8500"/>
                            </p:stCondLst>
                            <p:childTnLst>
                              <p:par>
                                <p:cTn id="79" presetID="2" presetClass="entr" presetSubtype="4"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1" grpId="0"/>
      <p:bldP spid="32" grpId="0"/>
      <p:bldP spid="34" grpId="0"/>
      <p:bldP spid="35"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0800000">
            <a:off x="-2" y="0"/>
            <a:ext cx="12190413" cy="357381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90" y="-170606"/>
            <a:ext cx="1033758" cy="243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655046" y="1660659"/>
            <a:ext cx="4608512" cy="1985159"/>
          </a:xfrm>
          <a:prstGeom prst="rect">
            <a:avLst/>
          </a:prstGeom>
          <a:noFill/>
          <a:ln>
            <a:noFill/>
          </a:ln>
        </p:spPr>
        <p:txBody>
          <a:bodyPr wrap="square" rtlCol="0">
            <a:spAutoFit/>
          </a:bodyPr>
          <a:lstStyle/>
          <a:p>
            <a:pPr>
              <a:lnSpc>
                <a:spcPct val="150000"/>
              </a:lnSpc>
            </a:pPr>
            <a:r>
              <a:rPr lang="zh-CN" altLang="en-US" sz="5400" dirty="0">
                <a:solidFill>
                  <a:schemeClr val="bg1"/>
                </a:solidFill>
                <a:latin typeface="微软雅黑" panose="020B0503020204020204" pitchFamily="34" charset="-122"/>
                <a:ea typeface="微软雅黑" panose="020B0503020204020204" pitchFamily="34" charset="-122"/>
              </a:rPr>
              <a:t>胜任能力</a:t>
            </a:r>
            <a:endParaRPr lang="en-US" altLang="zh-CN" sz="5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        MY ABILITY</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423098" y="3881054"/>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工作经验</a:t>
            </a:r>
          </a:p>
        </p:txBody>
      </p:sp>
      <p:sp>
        <p:nvSpPr>
          <p:cNvPr id="20" name="TextBox 19"/>
          <p:cNvSpPr txBox="1"/>
          <p:nvPr/>
        </p:nvSpPr>
        <p:spPr>
          <a:xfrm>
            <a:off x="7941528" y="3881054"/>
            <a:ext cx="247415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业绩展示</a:t>
            </a:r>
          </a:p>
        </p:txBody>
      </p:sp>
      <p:grpSp>
        <p:nvGrpSpPr>
          <p:cNvPr id="4" name="组合 3"/>
          <p:cNvGrpSpPr/>
          <p:nvPr/>
        </p:nvGrpSpPr>
        <p:grpSpPr>
          <a:xfrm>
            <a:off x="1731922" y="-98598"/>
            <a:ext cx="2012666" cy="3600400"/>
            <a:chOff x="1850292" y="-98598"/>
            <a:chExt cx="2012666" cy="3600400"/>
          </a:xfrm>
        </p:grpSpPr>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396" y="-98598"/>
              <a:ext cx="44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1850292" y="1293888"/>
              <a:ext cx="2012666" cy="2207914"/>
              <a:chOff x="1850292" y="1293888"/>
              <a:chExt cx="2012666" cy="2207914"/>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292" y="1293888"/>
                <a:ext cx="1940658" cy="220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176399" y="1629594"/>
                <a:ext cx="1686559" cy="1615827"/>
              </a:xfrm>
              <a:prstGeom prst="rect">
                <a:avLst/>
              </a:prstGeom>
              <a:noFill/>
              <a:ln>
                <a:noFill/>
              </a:ln>
            </p:spPr>
            <p:txBody>
              <a:bodyPr wrap="square" rtlCol="0">
                <a:spAutoFit/>
              </a:bodyPr>
              <a:lstStyle/>
              <a:p>
                <a:pPr>
                  <a:lnSpc>
                    <a:spcPct val="150000"/>
                  </a:lnSpc>
                </a:pPr>
                <a:r>
                  <a:rPr lang="en-US" altLang="zh-CN" sz="7200" dirty="0">
                    <a:solidFill>
                      <a:schemeClr val="bg1"/>
                    </a:solidFill>
                    <a:latin typeface="微软雅黑" panose="020B0503020204020204" pitchFamily="34" charset="-122"/>
                    <a:ea typeface="微软雅黑" panose="020B0503020204020204" pitchFamily="34" charset="-122"/>
                  </a:rPr>
                  <a:t>03</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sp>
        <p:nvSpPr>
          <p:cNvPr id="26" name="TextBox 25"/>
          <p:cNvSpPr txBox="1"/>
          <p:nvPr/>
        </p:nvSpPr>
        <p:spPr>
          <a:xfrm>
            <a:off x="5448984" y="4639448"/>
            <a:ext cx="1846322" cy="73866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专业素养</a:t>
            </a:r>
          </a:p>
        </p:txBody>
      </p:sp>
      <p:sp>
        <p:nvSpPr>
          <p:cNvPr id="14" name="TextBox 13"/>
          <p:cNvSpPr txBox="1"/>
          <p:nvPr/>
        </p:nvSpPr>
        <p:spPr>
          <a:xfrm>
            <a:off x="7941528" y="4639448"/>
            <a:ext cx="1846322"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努力方向</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strVal val="#ppt_w*0.7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55"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strVal val="#ppt_w*0.70"/>
                                          </p:val>
                                        </p:tav>
                                        <p:tav tm="100000">
                                          <p:val>
                                            <p:strVal val="#ppt_w"/>
                                          </p:val>
                                        </p:tav>
                                      </p:tavLst>
                                    </p:anim>
                                    <p:anim calcmode="lin" valueType="num">
                                      <p:cBhvr>
                                        <p:cTn id="31" dur="500" fill="hold"/>
                                        <p:tgtEl>
                                          <p:spTgt spid="19"/>
                                        </p:tgtEl>
                                        <p:attrNameLst>
                                          <p:attrName>ppt_h</p:attrName>
                                        </p:attrNameLst>
                                      </p:cBhvr>
                                      <p:tavLst>
                                        <p:tav tm="0">
                                          <p:val>
                                            <p:strVal val="#ppt_h"/>
                                          </p:val>
                                        </p:tav>
                                        <p:tav tm="100000">
                                          <p:val>
                                            <p:strVal val="#ppt_h"/>
                                          </p:val>
                                        </p:tav>
                                      </p:tavLst>
                                    </p:anim>
                                    <p:animEffect transition="in" filter="fade">
                                      <p:cBhvr>
                                        <p:cTn id="32" dur="500"/>
                                        <p:tgtEl>
                                          <p:spTgt spid="19"/>
                                        </p:tgtEl>
                                      </p:cBhvr>
                                    </p:animEffect>
                                  </p:childTnLst>
                                </p:cTn>
                              </p:par>
                            </p:childTnLst>
                          </p:cTn>
                        </p:par>
                        <p:par>
                          <p:cTn id="33" fill="hold">
                            <p:stCondLst>
                              <p:cond delay="3000"/>
                            </p:stCondLst>
                            <p:childTnLst>
                              <p:par>
                                <p:cTn id="34" presetID="55"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strVal val="#ppt_w*0.70"/>
                                          </p:val>
                                        </p:tav>
                                        <p:tav tm="100000">
                                          <p:val>
                                            <p:strVal val="#ppt_w"/>
                                          </p:val>
                                        </p:tav>
                                      </p:tavLst>
                                    </p:anim>
                                    <p:anim calcmode="lin" valueType="num">
                                      <p:cBhvr>
                                        <p:cTn id="37" dur="500" fill="hold"/>
                                        <p:tgtEl>
                                          <p:spTgt spid="20"/>
                                        </p:tgtEl>
                                        <p:attrNameLst>
                                          <p:attrName>ppt_h</p:attrName>
                                        </p:attrNameLst>
                                      </p:cBhvr>
                                      <p:tavLst>
                                        <p:tav tm="0">
                                          <p:val>
                                            <p:strVal val="#ppt_h"/>
                                          </p:val>
                                        </p:tav>
                                        <p:tav tm="100000">
                                          <p:val>
                                            <p:strVal val="#ppt_h"/>
                                          </p:val>
                                        </p:tav>
                                      </p:tavLst>
                                    </p:anim>
                                    <p:animEffect transition="in" filter="fade">
                                      <p:cBhvr>
                                        <p:cTn id="38" dur="500"/>
                                        <p:tgtEl>
                                          <p:spTgt spid="20"/>
                                        </p:tgtEl>
                                      </p:cBhvr>
                                    </p:animEffect>
                                  </p:childTnLst>
                                </p:cTn>
                              </p:par>
                            </p:childTnLst>
                          </p:cTn>
                        </p:par>
                        <p:par>
                          <p:cTn id="39" fill="hold">
                            <p:stCondLst>
                              <p:cond delay="3500"/>
                            </p:stCondLst>
                            <p:childTnLst>
                              <p:par>
                                <p:cTn id="40" presetID="55"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strVal val="#ppt_w*0.70"/>
                                          </p:val>
                                        </p:tav>
                                        <p:tav tm="100000">
                                          <p:val>
                                            <p:strVal val="#ppt_w"/>
                                          </p:val>
                                        </p:tav>
                                      </p:tavLst>
                                    </p:anim>
                                    <p:anim calcmode="lin" valueType="num">
                                      <p:cBhvr>
                                        <p:cTn id="43" dur="500" fill="hold"/>
                                        <p:tgtEl>
                                          <p:spTgt spid="26"/>
                                        </p:tgtEl>
                                        <p:attrNameLst>
                                          <p:attrName>ppt_h</p:attrName>
                                        </p:attrNameLst>
                                      </p:cBhvr>
                                      <p:tavLst>
                                        <p:tav tm="0">
                                          <p:val>
                                            <p:strVal val="#ppt_h"/>
                                          </p:val>
                                        </p:tav>
                                        <p:tav tm="100000">
                                          <p:val>
                                            <p:strVal val="#ppt_h"/>
                                          </p:val>
                                        </p:tav>
                                      </p:tavLst>
                                    </p:anim>
                                    <p:animEffect transition="in" filter="fade">
                                      <p:cBhvr>
                                        <p:cTn id="44" dur="500"/>
                                        <p:tgtEl>
                                          <p:spTgt spid="26"/>
                                        </p:tgtEl>
                                      </p:cBhvr>
                                    </p:animEffect>
                                  </p:childTnLst>
                                </p:cTn>
                              </p:par>
                            </p:childTnLst>
                          </p:cTn>
                        </p:par>
                        <p:par>
                          <p:cTn id="45" fill="hold">
                            <p:stCondLst>
                              <p:cond delay="4000"/>
                            </p:stCondLst>
                            <p:childTnLst>
                              <p:par>
                                <p:cTn id="46" presetID="55"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strVal val="#ppt_w*0.70"/>
                                          </p:val>
                                        </p:tav>
                                        <p:tav tm="100000">
                                          <p:val>
                                            <p:strVal val="#ppt_w"/>
                                          </p:val>
                                        </p:tav>
                                      </p:tavLst>
                                    </p:anim>
                                    <p:anim calcmode="lin" valueType="num">
                                      <p:cBhvr>
                                        <p:cTn id="49" dur="500" fill="hold"/>
                                        <p:tgtEl>
                                          <p:spTgt spid="14"/>
                                        </p:tgtEl>
                                        <p:attrNameLst>
                                          <p:attrName>ppt_h</p:attrName>
                                        </p:attrNameLst>
                                      </p:cBhvr>
                                      <p:tavLst>
                                        <p:tav tm="0">
                                          <p:val>
                                            <p:strVal val="#ppt_h"/>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6"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52528" y="-98598"/>
            <a:ext cx="1990750" cy="944807"/>
            <a:chOff x="1" y="-98598"/>
            <a:chExt cx="1990750" cy="944807"/>
          </a:xfrm>
        </p:grpSpPr>
        <p:sp>
          <p:nvSpPr>
            <p:cNvPr id="6" name="五边形 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工作经验</a:t>
              </a:r>
            </a:p>
          </p:txBody>
        </p:sp>
      </p:grpSp>
      <p:grpSp>
        <p:nvGrpSpPr>
          <p:cNvPr id="8" name="组合 7"/>
          <p:cNvGrpSpPr/>
          <p:nvPr/>
        </p:nvGrpSpPr>
        <p:grpSpPr>
          <a:xfrm>
            <a:off x="2134754" y="2693437"/>
            <a:ext cx="936111" cy="936105"/>
            <a:chOff x="5656219" y="1845618"/>
            <a:chExt cx="727025" cy="727019"/>
          </a:xfrm>
        </p:grpSpPr>
        <p:sp>
          <p:nvSpPr>
            <p:cNvPr id="9" name="椭圆 8"/>
            <p:cNvSpPr/>
            <p:nvPr/>
          </p:nvSpPr>
          <p:spPr>
            <a:xfrm>
              <a:off x="5656219" y="1845618"/>
              <a:ext cx="727019" cy="7270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874541" y="1982230"/>
              <a:ext cx="508703" cy="501968"/>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449735" y="1845618"/>
            <a:ext cx="713708" cy="654968"/>
            <a:chOff x="5656219" y="1845618"/>
            <a:chExt cx="792222" cy="727019"/>
          </a:xfrm>
        </p:grpSpPr>
        <p:sp>
          <p:nvSpPr>
            <p:cNvPr id="12" name="椭圆 11"/>
            <p:cNvSpPr/>
            <p:nvPr/>
          </p:nvSpPr>
          <p:spPr>
            <a:xfrm>
              <a:off x="5656219" y="1845618"/>
              <a:ext cx="727019" cy="727019"/>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795171" y="1928471"/>
              <a:ext cx="653270" cy="58077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959295" y="2364966"/>
            <a:ext cx="720080" cy="654968"/>
            <a:chOff x="5656219" y="1845618"/>
            <a:chExt cx="799295" cy="727019"/>
          </a:xfrm>
        </p:grpSpPr>
        <p:sp>
          <p:nvSpPr>
            <p:cNvPr id="15" name="椭圆 14"/>
            <p:cNvSpPr/>
            <p:nvPr/>
          </p:nvSpPr>
          <p:spPr>
            <a:xfrm>
              <a:off x="5656219" y="1845618"/>
              <a:ext cx="727019" cy="7270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802244" y="1928471"/>
              <a:ext cx="653270" cy="58077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687488" y="3413514"/>
            <a:ext cx="1057170" cy="936104"/>
            <a:chOff x="5656219" y="1845618"/>
            <a:chExt cx="821044" cy="727019"/>
          </a:xfrm>
        </p:grpSpPr>
        <p:sp>
          <p:nvSpPr>
            <p:cNvPr id="18" name="椭圆 17"/>
            <p:cNvSpPr/>
            <p:nvPr/>
          </p:nvSpPr>
          <p:spPr>
            <a:xfrm>
              <a:off x="5656219" y="1845618"/>
              <a:ext cx="727019" cy="7270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823993" y="1958820"/>
              <a:ext cx="653270" cy="501969"/>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5</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351851" y="3025670"/>
            <a:ext cx="1031382" cy="936104"/>
            <a:chOff x="5656219" y="1845618"/>
            <a:chExt cx="801016" cy="727019"/>
          </a:xfrm>
        </p:grpSpPr>
        <p:sp>
          <p:nvSpPr>
            <p:cNvPr id="21" name="椭圆 20"/>
            <p:cNvSpPr/>
            <p:nvPr/>
          </p:nvSpPr>
          <p:spPr>
            <a:xfrm>
              <a:off x="5656219" y="1845618"/>
              <a:ext cx="727019" cy="727019"/>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803965" y="1980414"/>
              <a:ext cx="653270" cy="501969"/>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cxnSp>
        <p:nvCxnSpPr>
          <p:cNvPr id="23" name="直接连接符 22"/>
          <p:cNvCxnSpPr/>
          <p:nvPr/>
        </p:nvCxnSpPr>
        <p:spPr>
          <a:xfrm flipH="1">
            <a:off x="2933775" y="2364965"/>
            <a:ext cx="515960" cy="41811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104702" y="2404667"/>
            <a:ext cx="1294628" cy="7568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310658" y="2903779"/>
            <a:ext cx="671339" cy="40442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614262" y="2903779"/>
            <a:ext cx="1217241" cy="589944"/>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70670" y="4153627"/>
            <a:ext cx="1872201"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48" name="矩形 47"/>
          <p:cNvSpPr/>
          <p:nvPr/>
        </p:nvSpPr>
        <p:spPr>
          <a:xfrm>
            <a:off x="2284919" y="3657955"/>
            <a:ext cx="697627"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项目</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214879" y="2837451"/>
            <a:ext cx="1872201"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50" name="矩形 49"/>
          <p:cNvSpPr/>
          <p:nvPr/>
        </p:nvSpPr>
        <p:spPr>
          <a:xfrm>
            <a:off x="4173436" y="1880770"/>
            <a:ext cx="697627"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项目</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533279" y="4349619"/>
            <a:ext cx="1872201"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54" name="矩形 53"/>
          <p:cNvSpPr/>
          <p:nvPr/>
        </p:nvSpPr>
        <p:spPr>
          <a:xfrm>
            <a:off x="5547528" y="3917571"/>
            <a:ext cx="697627"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项目</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596150" y="3180648"/>
            <a:ext cx="1872201"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56" name="矩形 55"/>
          <p:cNvSpPr/>
          <p:nvPr/>
        </p:nvSpPr>
        <p:spPr>
          <a:xfrm>
            <a:off x="7701828" y="2408980"/>
            <a:ext cx="697627"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项目</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565734" y="4404784"/>
            <a:ext cx="1872201"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60" name="矩形 59"/>
          <p:cNvSpPr/>
          <p:nvPr/>
        </p:nvSpPr>
        <p:spPr>
          <a:xfrm>
            <a:off x="9671412" y="3629539"/>
            <a:ext cx="697627"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项目</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anim calcmode="lin" valueType="num">
                                      <p:cBhvr>
                                        <p:cTn id="45" dur="1000" fill="hold"/>
                                        <p:tgtEl>
                                          <p:spTgt spid="49"/>
                                        </p:tgtEl>
                                        <p:attrNameLst>
                                          <p:attrName>ppt_x</p:attrName>
                                        </p:attrNameLst>
                                      </p:cBhvr>
                                      <p:tavLst>
                                        <p:tav tm="0">
                                          <p:val>
                                            <p:strVal val="#ppt_x"/>
                                          </p:val>
                                        </p:tav>
                                        <p:tav tm="100000">
                                          <p:val>
                                            <p:strVal val="#ppt_x"/>
                                          </p:val>
                                        </p:tav>
                                      </p:tavLst>
                                    </p:anim>
                                    <p:anim calcmode="lin" valueType="num">
                                      <p:cBhvr>
                                        <p:cTn id="46" dur="1000" fill="hold"/>
                                        <p:tgtEl>
                                          <p:spTgt spid="4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ppt_x"/>
                                          </p:val>
                                        </p:tav>
                                        <p:tav tm="100000">
                                          <p:val>
                                            <p:strVal val="#ppt_x"/>
                                          </p:val>
                                        </p:tav>
                                      </p:tavLst>
                                    </p:anim>
                                    <p:anim calcmode="lin" valueType="num">
                                      <p:cBhvr additive="base">
                                        <p:cTn id="60" dur="500" fill="hold"/>
                                        <p:tgtEl>
                                          <p:spTgt spid="54"/>
                                        </p:tgtEl>
                                        <p:attrNameLst>
                                          <p:attrName>ppt_y</p:attrName>
                                        </p:attrNameLst>
                                      </p:cBhvr>
                                      <p:tavLst>
                                        <p:tav tm="0">
                                          <p:val>
                                            <p:strVal val="1+#ppt_h/2"/>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1000"/>
                                        <p:tgtEl>
                                          <p:spTgt spid="53"/>
                                        </p:tgtEl>
                                      </p:cBhvr>
                                    </p:animEffect>
                                    <p:anim calcmode="lin" valueType="num">
                                      <p:cBhvr>
                                        <p:cTn id="64" dur="1000" fill="hold"/>
                                        <p:tgtEl>
                                          <p:spTgt spid="53"/>
                                        </p:tgtEl>
                                        <p:attrNameLst>
                                          <p:attrName>ppt_x</p:attrName>
                                        </p:attrNameLst>
                                      </p:cBhvr>
                                      <p:tavLst>
                                        <p:tav tm="0">
                                          <p:val>
                                            <p:strVal val="#ppt_x"/>
                                          </p:val>
                                        </p:tav>
                                        <p:tav tm="100000">
                                          <p:val>
                                            <p:strVal val="#ppt_x"/>
                                          </p:val>
                                        </p:tav>
                                      </p:tavLst>
                                    </p:anim>
                                    <p:anim calcmode="lin" valueType="num">
                                      <p:cBhvr>
                                        <p:cTn id="65" dur="1000" fill="hold"/>
                                        <p:tgtEl>
                                          <p:spTgt spid="53"/>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53" presetClass="entr" presetSubtype="16"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500"/>
                                        <p:tgtEl>
                                          <p:spTgt spid="44"/>
                                        </p:tgtEl>
                                      </p:cBhvr>
                                    </p:animEffect>
                                  </p:childTnLst>
                                </p:cTn>
                              </p:par>
                              <p:par>
                                <p:cTn id="76" presetID="2" presetClass="entr" presetSubtype="4" fill="hold" grpId="0" nodeType="with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500" fill="hold"/>
                                        <p:tgtEl>
                                          <p:spTgt spid="56"/>
                                        </p:tgtEl>
                                        <p:attrNameLst>
                                          <p:attrName>ppt_x</p:attrName>
                                        </p:attrNameLst>
                                      </p:cBhvr>
                                      <p:tavLst>
                                        <p:tav tm="0">
                                          <p:val>
                                            <p:strVal val="#ppt_x"/>
                                          </p:val>
                                        </p:tav>
                                        <p:tav tm="100000">
                                          <p:val>
                                            <p:strVal val="#ppt_x"/>
                                          </p:val>
                                        </p:tav>
                                      </p:tavLst>
                                    </p:anim>
                                    <p:anim calcmode="lin" valueType="num">
                                      <p:cBhvr additive="base">
                                        <p:cTn id="79" dur="500" fill="hold"/>
                                        <p:tgtEl>
                                          <p:spTgt spid="56"/>
                                        </p:tgtEl>
                                        <p:attrNameLst>
                                          <p:attrName>ppt_y</p:attrName>
                                        </p:attrNameLst>
                                      </p:cBhvr>
                                      <p:tavLst>
                                        <p:tav tm="0">
                                          <p:val>
                                            <p:strVal val="1+#ppt_h/2"/>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1000"/>
                                        <p:tgtEl>
                                          <p:spTgt spid="55"/>
                                        </p:tgtEl>
                                      </p:cBhvr>
                                    </p:animEffect>
                                    <p:anim calcmode="lin" valueType="num">
                                      <p:cBhvr>
                                        <p:cTn id="83" dur="1000" fill="hold"/>
                                        <p:tgtEl>
                                          <p:spTgt spid="55"/>
                                        </p:tgtEl>
                                        <p:attrNameLst>
                                          <p:attrName>ppt_x</p:attrName>
                                        </p:attrNameLst>
                                      </p:cBhvr>
                                      <p:tavLst>
                                        <p:tav tm="0">
                                          <p:val>
                                            <p:strVal val="#ppt_x"/>
                                          </p:val>
                                        </p:tav>
                                        <p:tav tm="100000">
                                          <p:val>
                                            <p:strVal val="#ppt_x"/>
                                          </p:val>
                                        </p:tav>
                                      </p:tavLst>
                                    </p:anim>
                                    <p:anim calcmode="lin" valueType="num">
                                      <p:cBhvr>
                                        <p:cTn id="84" dur="1000" fill="hold"/>
                                        <p:tgtEl>
                                          <p:spTgt spid="55"/>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53" presetClass="entr" presetSubtype="16"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par>
                                <p:cTn id="91" presetID="2" presetClass="entr" presetSubtype="4"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additive="base">
                                        <p:cTn id="93" dur="500" fill="hold"/>
                                        <p:tgtEl>
                                          <p:spTgt spid="60"/>
                                        </p:tgtEl>
                                        <p:attrNameLst>
                                          <p:attrName>ppt_x</p:attrName>
                                        </p:attrNameLst>
                                      </p:cBhvr>
                                      <p:tavLst>
                                        <p:tav tm="0">
                                          <p:val>
                                            <p:strVal val="#ppt_x"/>
                                          </p:val>
                                        </p:tav>
                                        <p:tav tm="100000">
                                          <p:val>
                                            <p:strVal val="#ppt_x"/>
                                          </p:val>
                                        </p:tav>
                                      </p:tavLst>
                                    </p:anim>
                                    <p:anim calcmode="lin" valueType="num">
                                      <p:cBhvr additive="base">
                                        <p:cTn id="94" dur="500" fill="hold"/>
                                        <p:tgtEl>
                                          <p:spTgt spid="60"/>
                                        </p:tgtEl>
                                        <p:attrNameLst>
                                          <p:attrName>ppt_y</p:attrName>
                                        </p:attrNameLst>
                                      </p:cBhvr>
                                      <p:tavLst>
                                        <p:tav tm="0">
                                          <p:val>
                                            <p:strVal val="1+#ppt_h/2"/>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1000"/>
                                        <p:tgtEl>
                                          <p:spTgt spid="59"/>
                                        </p:tgtEl>
                                      </p:cBhvr>
                                    </p:animEffect>
                                    <p:anim calcmode="lin" valueType="num">
                                      <p:cBhvr>
                                        <p:cTn id="98" dur="1000" fill="hold"/>
                                        <p:tgtEl>
                                          <p:spTgt spid="59"/>
                                        </p:tgtEl>
                                        <p:attrNameLst>
                                          <p:attrName>ppt_x</p:attrName>
                                        </p:attrNameLst>
                                      </p:cBhvr>
                                      <p:tavLst>
                                        <p:tav tm="0">
                                          <p:val>
                                            <p:strVal val="#ppt_x"/>
                                          </p:val>
                                        </p:tav>
                                        <p:tav tm="100000">
                                          <p:val>
                                            <p:strVal val="#ppt_x"/>
                                          </p:val>
                                        </p:tav>
                                      </p:tavLst>
                                    </p:anim>
                                    <p:anim calcmode="lin" valueType="num">
                                      <p:cBhvr>
                                        <p:cTn id="9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3" grpId="0"/>
      <p:bldP spid="54" grpId="0"/>
      <p:bldP spid="55" grpId="0"/>
      <p:bldP spid="56" grpId="0"/>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业绩展示</a:t>
              </a:r>
            </a:p>
          </p:txBody>
        </p:sp>
      </p:grpSp>
      <p:cxnSp>
        <p:nvCxnSpPr>
          <p:cNvPr id="5" name="直接连接符 4"/>
          <p:cNvCxnSpPr/>
          <p:nvPr/>
        </p:nvCxnSpPr>
        <p:spPr>
          <a:xfrm flipH="1">
            <a:off x="0" y="3955060"/>
            <a:ext cx="1486694"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486695" y="2514900"/>
            <a:ext cx="504055" cy="144016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90750" y="2514900"/>
            <a:ext cx="495055" cy="3096344"/>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485805" y="3816523"/>
            <a:ext cx="513057" cy="1794073"/>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998862" y="3814157"/>
            <a:ext cx="318112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179982" y="2370884"/>
            <a:ext cx="477054" cy="144016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657036" y="2370884"/>
            <a:ext cx="230258" cy="144016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887294" y="3816839"/>
            <a:ext cx="527161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48" name="组合 2047"/>
          <p:cNvGrpSpPr/>
          <p:nvPr/>
        </p:nvGrpSpPr>
        <p:grpSpPr>
          <a:xfrm>
            <a:off x="1414686" y="2180260"/>
            <a:ext cx="1080119" cy="1080119"/>
            <a:chOff x="1342678" y="1773610"/>
            <a:chExt cx="1080119" cy="1080119"/>
          </a:xfrm>
        </p:grpSpPr>
        <p:sp>
          <p:nvSpPr>
            <p:cNvPr id="31" name="椭圆 30"/>
            <p:cNvSpPr/>
            <p:nvPr/>
          </p:nvSpPr>
          <p:spPr>
            <a:xfrm>
              <a:off x="1342678" y="1773610"/>
              <a:ext cx="1080119" cy="10801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2">
                      <a:lumMod val="75000"/>
                    </a:schemeClr>
                  </a:solidFill>
                </a:ln>
                <a:solidFill>
                  <a:schemeClr val="tx2">
                    <a:lumMod val="75000"/>
                  </a:schemeClr>
                </a:solidFill>
              </a:endParaRPr>
            </a:p>
          </p:txBody>
        </p:sp>
        <p:sp>
          <p:nvSpPr>
            <p:cNvPr id="35" name="矩形 34"/>
            <p:cNvSpPr/>
            <p:nvPr/>
          </p:nvSpPr>
          <p:spPr>
            <a:xfrm>
              <a:off x="1414686" y="1917626"/>
              <a:ext cx="857618" cy="830997"/>
            </a:xfrm>
            <a:prstGeom prst="rect">
              <a:avLst/>
            </a:prstGeom>
          </p:spPr>
          <p:txBody>
            <a:bodyPr wrap="square">
              <a:spAutoFit/>
            </a:bodyPr>
            <a:lstStyle/>
            <a:p>
              <a:pPr algn="r"/>
              <a:r>
                <a:rPr lang="zh-CN" altLang="en-US" sz="2400" dirty="0">
                  <a:solidFill>
                    <a:schemeClr val="bg1"/>
                  </a:solidFill>
                  <a:latin typeface="微软雅黑" panose="020B0503020204020204" pitchFamily="34" charset="-122"/>
                  <a:ea typeface="微软雅黑" panose="020B0503020204020204" pitchFamily="34" charset="-122"/>
                </a:rPr>
                <a:t>录入内容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
        <p:nvSpPr>
          <p:cNvPr id="37" name="TextBox 36"/>
          <p:cNvSpPr txBox="1"/>
          <p:nvPr/>
        </p:nvSpPr>
        <p:spPr>
          <a:xfrm>
            <a:off x="2983131" y="2675465"/>
            <a:ext cx="3256091"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38" name="矩形 37"/>
          <p:cNvSpPr/>
          <p:nvPr/>
        </p:nvSpPr>
        <p:spPr>
          <a:xfrm>
            <a:off x="2960168" y="2082852"/>
            <a:ext cx="974798" cy="662554"/>
          </a:xfrm>
          <a:prstGeom prst="rect">
            <a:avLst/>
          </a:prstGeom>
        </p:spPr>
        <p:txBody>
          <a:bodyPr wrap="square">
            <a:spAutoFit/>
          </a:bodyPr>
          <a:lstStyle/>
          <a:p>
            <a:pPr algn="r">
              <a:lnSpc>
                <a:spcPct val="150000"/>
              </a:lnSpc>
            </a:pP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80%</a:t>
            </a:r>
          </a:p>
        </p:txBody>
      </p:sp>
      <p:grpSp>
        <p:nvGrpSpPr>
          <p:cNvPr id="39" name="组合 38"/>
          <p:cNvGrpSpPr/>
          <p:nvPr/>
        </p:nvGrpSpPr>
        <p:grpSpPr>
          <a:xfrm>
            <a:off x="1893343" y="4772547"/>
            <a:ext cx="1177527" cy="1177527"/>
            <a:chOff x="1342678" y="1773610"/>
            <a:chExt cx="1080119" cy="1080119"/>
          </a:xfrm>
        </p:grpSpPr>
        <p:sp>
          <p:nvSpPr>
            <p:cNvPr id="40" name="椭圆 39"/>
            <p:cNvSpPr/>
            <p:nvPr/>
          </p:nvSpPr>
          <p:spPr>
            <a:xfrm>
              <a:off x="1342678" y="1773610"/>
              <a:ext cx="1080119" cy="1080119"/>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2">
                      <a:lumMod val="75000"/>
                    </a:schemeClr>
                  </a:solidFill>
                </a:ln>
                <a:solidFill>
                  <a:schemeClr val="tx2">
                    <a:lumMod val="75000"/>
                  </a:schemeClr>
                </a:solidFill>
              </a:endParaRPr>
            </a:p>
          </p:txBody>
        </p:sp>
        <p:sp>
          <p:nvSpPr>
            <p:cNvPr id="41" name="矩形 40"/>
            <p:cNvSpPr/>
            <p:nvPr/>
          </p:nvSpPr>
          <p:spPr>
            <a:xfrm>
              <a:off x="1414686" y="1917626"/>
              <a:ext cx="857618" cy="830997"/>
            </a:xfrm>
            <a:prstGeom prst="rect">
              <a:avLst/>
            </a:prstGeom>
            <a:noFill/>
          </p:spPr>
          <p:txBody>
            <a:bodyPr wrap="square">
              <a:spAutoFit/>
            </a:bodyPr>
            <a:lstStyle/>
            <a:p>
              <a:pPr algn="r"/>
              <a:r>
                <a:rPr lang="zh-CN" altLang="en-US" sz="2400" dirty="0">
                  <a:solidFill>
                    <a:schemeClr val="bg1"/>
                  </a:solidFill>
                  <a:latin typeface="微软雅黑" panose="020B0503020204020204" pitchFamily="34" charset="-122"/>
                  <a:ea typeface="微软雅黑" panose="020B0503020204020204" pitchFamily="34" charset="-122"/>
                </a:rPr>
                <a:t>录入内容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3487187" y="4099076"/>
            <a:ext cx="3256091"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43" name="矩形 42"/>
          <p:cNvSpPr/>
          <p:nvPr/>
        </p:nvSpPr>
        <p:spPr>
          <a:xfrm>
            <a:off x="3487187" y="5035180"/>
            <a:ext cx="974798" cy="662554"/>
          </a:xfrm>
          <a:prstGeom prst="rect">
            <a:avLst/>
          </a:prstGeom>
        </p:spPr>
        <p:txBody>
          <a:bodyPr wrap="square">
            <a:spAutoFit/>
          </a:bodyPr>
          <a:lstStyle/>
          <a:p>
            <a:pPr algn="r">
              <a:lnSpc>
                <a:spcPct val="150000"/>
              </a:lnSpc>
            </a:pP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85%</a:t>
            </a:r>
          </a:p>
        </p:txBody>
      </p:sp>
      <p:grpSp>
        <p:nvGrpSpPr>
          <p:cNvPr id="44" name="组合 43"/>
          <p:cNvGrpSpPr/>
          <p:nvPr/>
        </p:nvGrpSpPr>
        <p:grpSpPr>
          <a:xfrm>
            <a:off x="6023198" y="2084594"/>
            <a:ext cx="1222394" cy="1222394"/>
            <a:chOff x="1342678" y="1773610"/>
            <a:chExt cx="1080119" cy="1080119"/>
          </a:xfrm>
        </p:grpSpPr>
        <p:sp>
          <p:nvSpPr>
            <p:cNvPr id="45" name="椭圆 44"/>
            <p:cNvSpPr/>
            <p:nvPr/>
          </p:nvSpPr>
          <p:spPr>
            <a:xfrm>
              <a:off x="1342678" y="1773610"/>
              <a:ext cx="1080119" cy="1080119"/>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2">
                      <a:lumMod val="75000"/>
                    </a:schemeClr>
                  </a:solidFill>
                </a:ln>
                <a:solidFill>
                  <a:schemeClr val="tx2">
                    <a:lumMod val="75000"/>
                  </a:schemeClr>
                </a:solidFill>
              </a:endParaRPr>
            </a:p>
          </p:txBody>
        </p:sp>
        <p:sp>
          <p:nvSpPr>
            <p:cNvPr id="46" name="矩形 45"/>
            <p:cNvSpPr/>
            <p:nvPr/>
          </p:nvSpPr>
          <p:spPr>
            <a:xfrm>
              <a:off x="1375837" y="1981548"/>
              <a:ext cx="857618" cy="830997"/>
            </a:xfrm>
            <a:prstGeom prst="rect">
              <a:avLst/>
            </a:prstGeom>
          </p:spPr>
          <p:txBody>
            <a:bodyPr wrap="square">
              <a:spAutoFit/>
            </a:bodyPr>
            <a:lstStyle/>
            <a:p>
              <a:pPr algn="r"/>
              <a:r>
                <a:rPr lang="zh-CN" altLang="en-US" sz="2400" dirty="0">
                  <a:solidFill>
                    <a:schemeClr val="bg1"/>
                  </a:solidFill>
                  <a:latin typeface="微软雅黑" panose="020B0503020204020204" pitchFamily="34" charset="-122"/>
                  <a:ea typeface="微软雅黑" panose="020B0503020204020204" pitchFamily="34" charset="-122"/>
                </a:rPr>
                <a:t>录入内容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
        <p:nvSpPr>
          <p:cNvPr id="48" name="TextBox 47"/>
          <p:cNvSpPr txBox="1"/>
          <p:nvPr/>
        </p:nvSpPr>
        <p:spPr>
          <a:xfrm>
            <a:off x="7757429" y="2605199"/>
            <a:ext cx="3256091"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49" name="矩形 48"/>
          <p:cNvSpPr/>
          <p:nvPr/>
        </p:nvSpPr>
        <p:spPr>
          <a:xfrm>
            <a:off x="7734466" y="2012586"/>
            <a:ext cx="974798" cy="662554"/>
          </a:xfrm>
          <a:prstGeom prst="rect">
            <a:avLst/>
          </a:prstGeom>
        </p:spPr>
        <p:txBody>
          <a:bodyPr wrap="square">
            <a:spAutoFit/>
          </a:bodyPr>
          <a:lstStyle/>
          <a:p>
            <a:pPr algn="r">
              <a:lnSpc>
                <a:spcPct val="150000"/>
              </a:lnSpc>
            </a:pP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98%</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4500"/>
                            </p:stCondLst>
                            <p:childTnLst>
                              <p:par>
                                <p:cTn id="42" presetID="53" presetClass="entr" presetSubtype="16" fill="hold" nodeType="afterEffect">
                                  <p:stCondLst>
                                    <p:cond delay="0"/>
                                  </p:stCondLst>
                                  <p:childTnLst>
                                    <p:set>
                                      <p:cBhvr>
                                        <p:cTn id="43" dur="1" fill="hold">
                                          <p:stCondLst>
                                            <p:cond delay="0"/>
                                          </p:stCondLst>
                                        </p:cTn>
                                        <p:tgtEl>
                                          <p:spTgt spid="2048"/>
                                        </p:tgtEl>
                                        <p:attrNameLst>
                                          <p:attrName>style.visibility</p:attrName>
                                        </p:attrNameLst>
                                      </p:cBhvr>
                                      <p:to>
                                        <p:strVal val="visible"/>
                                      </p:to>
                                    </p:set>
                                    <p:anim calcmode="lin" valueType="num">
                                      <p:cBhvr>
                                        <p:cTn id="44" dur="500" fill="hold"/>
                                        <p:tgtEl>
                                          <p:spTgt spid="2048"/>
                                        </p:tgtEl>
                                        <p:attrNameLst>
                                          <p:attrName>ppt_w</p:attrName>
                                        </p:attrNameLst>
                                      </p:cBhvr>
                                      <p:tavLst>
                                        <p:tav tm="0">
                                          <p:val>
                                            <p:fltVal val="0"/>
                                          </p:val>
                                        </p:tav>
                                        <p:tav tm="100000">
                                          <p:val>
                                            <p:strVal val="#ppt_w"/>
                                          </p:val>
                                        </p:tav>
                                      </p:tavLst>
                                    </p:anim>
                                    <p:anim calcmode="lin" valueType="num">
                                      <p:cBhvr>
                                        <p:cTn id="45" dur="500" fill="hold"/>
                                        <p:tgtEl>
                                          <p:spTgt spid="2048"/>
                                        </p:tgtEl>
                                        <p:attrNameLst>
                                          <p:attrName>ppt_h</p:attrName>
                                        </p:attrNameLst>
                                      </p:cBhvr>
                                      <p:tavLst>
                                        <p:tav tm="0">
                                          <p:val>
                                            <p:fltVal val="0"/>
                                          </p:val>
                                        </p:tav>
                                        <p:tav tm="100000">
                                          <p:val>
                                            <p:strVal val="#ppt_h"/>
                                          </p:val>
                                        </p:tav>
                                      </p:tavLst>
                                    </p:anim>
                                    <p:animEffect transition="in" filter="fade">
                                      <p:cBhvr>
                                        <p:cTn id="46" dur="500"/>
                                        <p:tgtEl>
                                          <p:spTgt spid="2048"/>
                                        </p:tgtEl>
                                      </p:cBhvr>
                                    </p:animEffect>
                                  </p:childTnLst>
                                </p:cTn>
                              </p:par>
                            </p:childTnLst>
                          </p:cTn>
                        </p:par>
                        <p:par>
                          <p:cTn id="47" fill="hold">
                            <p:stCondLst>
                              <p:cond delay="5000"/>
                            </p:stCondLst>
                            <p:childTnLst>
                              <p:par>
                                <p:cTn id="48" presetID="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ppt_x"/>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p:cTn id="74" dur="500" fill="hold"/>
                                        <p:tgtEl>
                                          <p:spTgt spid="44"/>
                                        </p:tgtEl>
                                        <p:attrNameLst>
                                          <p:attrName>ppt_w</p:attrName>
                                        </p:attrNameLst>
                                      </p:cBhvr>
                                      <p:tavLst>
                                        <p:tav tm="0">
                                          <p:val>
                                            <p:fltVal val="0"/>
                                          </p:val>
                                        </p:tav>
                                        <p:tav tm="100000">
                                          <p:val>
                                            <p:strVal val="#ppt_w"/>
                                          </p:val>
                                        </p:tav>
                                      </p:tavLst>
                                    </p:anim>
                                    <p:anim calcmode="lin" valueType="num">
                                      <p:cBhvr>
                                        <p:cTn id="75" dur="500" fill="hold"/>
                                        <p:tgtEl>
                                          <p:spTgt spid="44"/>
                                        </p:tgtEl>
                                        <p:attrNameLst>
                                          <p:attrName>ppt_h</p:attrName>
                                        </p:attrNameLst>
                                      </p:cBhvr>
                                      <p:tavLst>
                                        <p:tav tm="0">
                                          <p:val>
                                            <p:fltVal val="0"/>
                                          </p:val>
                                        </p:tav>
                                        <p:tav tm="100000">
                                          <p:val>
                                            <p:strVal val="#ppt_h"/>
                                          </p:val>
                                        </p:tav>
                                      </p:tavLst>
                                    </p:anim>
                                    <p:animEffect transition="in" filter="fade">
                                      <p:cBhvr>
                                        <p:cTn id="76" dur="500"/>
                                        <p:tgtEl>
                                          <p:spTgt spid="44"/>
                                        </p:tgtEl>
                                      </p:cBhvr>
                                    </p:animEffect>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500" fill="hold"/>
                                        <p:tgtEl>
                                          <p:spTgt spid="49"/>
                                        </p:tgtEl>
                                        <p:attrNameLst>
                                          <p:attrName>ppt_x</p:attrName>
                                        </p:attrNameLst>
                                      </p:cBhvr>
                                      <p:tavLst>
                                        <p:tav tm="0">
                                          <p:val>
                                            <p:strVal val="#ppt_x"/>
                                          </p:val>
                                        </p:tav>
                                        <p:tav tm="100000">
                                          <p:val>
                                            <p:strVal val="#ppt_x"/>
                                          </p:val>
                                        </p:tav>
                                      </p:tavLst>
                                    </p:anim>
                                    <p:anim calcmode="lin" valueType="num">
                                      <p:cBhvr additive="base">
                                        <p:cTn id="81" dur="500" fill="hold"/>
                                        <p:tgtEl>
                                          <p:spTgt spid="49"/>
                                        </p:tgtEl>
                                        <p:attrNameLst>
                                          <p:attrName>ppt_y</p:attrName>
                                        </p:attrNameLst>
                                      </p:cBhvr>
                                      <p:tavLst>
                                        <p:tav tm="0">
                                          <p:val>
                                            <p:strVal val="0-#ppt_h/2"/>
                                          </p:val>
                                        </p:tav>
                                        <p:tav tm="100000">
                                          <p:val>
                                            <p:strVal val="#ppt_y"/>
                                          </p:val>
                                        </p:tav>
                                      </p:tavLst>
                                    </p:anim>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left)">
                                      <p:cBhvr>
                                        <p:cTn id="8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2" grpId="0"/>
      <p:bldP spid="43"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90551" y="-98598"/>
              <a:ext cx="1800200" cy="73866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专业素养</a:t>
              </a:r>
            </a:p>
          </p:txBody>
        </p:sp>
      </p:grpSp>
      <p:grpSp>
        <p:nvGrpSpPr>
          <p:cNvPr id="6" name="Group 83"/>
          <p:cNvGrpSpPr/>
          <p:nvPr/>
        </p:nvGrpSpPr>
        <p:grpSpPr>
          <a:xfrm>
            <a:off x="5174789" y="2221294"/>
            <a:ext cx="1232090" cy="4592876"/>
            <a:chOff x="5514228" y="3347003"/>
            <a:chExt cx="1164707" cy="4340559"/>
          </a:xfrm>
        </p:grpSpPr>
        <p:sp>
          <p:nvSpPr>
            <p:cNvPr id="19"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tx2">
                <a:lumMod val="75000"/>
              </a:schemeClr>
            </a:solidFill>
            <a:ln>
              <a:solidFill>
                <a:schemeClr val="tx2">
                  <a:lumMod val="75000"/>
                </a:schemeClr>
              </a:solidFill>
            </a:ln>
          </p:spPr>
          <p:txBody>
            <a:bodyPr vert="horz" wrap="square" lIns="91440" tIns="45720" rIns="91440" bIns="45720" numCol="1" anchor="t" anchorCtr="0" compatLnSpc="1"/>
            <a:lstStyle/>
            <a:p>
              <a:endParaRPr lang="id-ID"/>
            </a:p>
          </p:txBody>
        </p:sp>
        <p:sp>
          <p:nvSpPr>
            <p:cNvPr id="20"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8"/>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tx2">
                <a:lumMod val="75000"/>
              </a:schemeClr>
            </a:solidFill>
            <a:ln>
              <a:solidFill>
                <a:schemeClr val="tx2">
                  <a:lumMod val="75000"/>
                </a:schemeClr>
              </a:solidFill>
            </a:ln>
            <a:effectLst/>
          </p:spPr>
          <p:txBody>
            <a:bodyPr lIns="50799" tIns="50799" rIns="50799" bIns="50799" anchor="ctr"/>
            <a:lstStyle/>
            <a:p>
              <a:pPr defTabSz="914400">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7" name="Group 84"/>
          <p:cNvGrpSpPr/>
          <p:nvPr/>
        </p:nvGrpSpPr>
        <p:grpSpPr>
          <a:xfrm>
            <a:off x="4297282" y="3337662"/>
            <a:ext cx="1403873" cy="2552286"/>
            <a:chOff x="4684712" y="4402042"/>
            <a:chExt cx="1327095" cy="2412072"/>
          </a:xfrm>
        </p:grpSpPr>
        <p:sp>
          <p:nvSpPr>
            <p:cNvPr id="17"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rgbClr val="0089BF"/>
            </a:solidFill>
            <a:ln>
              <a:noFill/>
            </a:ln>
          </p:spPr>
          <p:txBody>
            <a:bodyPr vert="horz" wrap="square" lIns="91440" tIns="45720" rIns="91440" bIns="45720" numCol="1" anchor="t" anchorCtr="0" compatLnSpc="1"/>
            <a:lstStyle/>
            <a:p>
              <a:endParaRPr lang="id-ID"/>
            </a:p>
          </p:txBody>
        </p:sp>
        <p:sp>
          <p:nvSpPr>
            <p:cNvPr id="18"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0089BF"/>
            </a:solidFill>
            <a:ln>
              <a:noFill/>
            </a:ln>
            <a:effectLst/>
          </p:spPr>
          <p:txBody>
            <a:bodyPr lIns="50799" tIns="50799" rIns="50799" bIns="50799" anchor="ctr"/>
            <a:lstStyle/>
            <a:p>
              <a:pPr defTabSz="914400">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8" name="Group 86"/>
          <p:cNvGrpSpPr/>
          <p:nvPr/>
        </p:nvGrpSpPr>
        <p:grpSpPr>
          <a:xfrm>
            <a:off x="5981221" y="4517733"/>
            <a:ext cx="1175288" cy="1345356"/>
            <a:chOff x="6276556" y="5517283"/>
            <a:chExt cx="1111011" cy="1271447"/>
          </a:xfrm>
        </p:grpSpPr>
        <p:sp>
          <p:nvSpPr>
            <p:cNvPr id="15"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tx2">
                <a:lumMod val="75000"/>
              </a:schemeClr>
            </a:solidFill>
            <a:ln>
              <a:solidFill>
                <a:schemeClr val="tx2">
                  <a:lumMod val="75000"/>
                </a:schemeClr>
              </a:solidFill>
            </a:ln>
          </p:spPr>
          <p:txBody>
            <a:bodyPr vert="horz" wrap="square" lIns="91440" tIns="45720" rIns="91440" bIns="45720" numCol="1" anchor="t" anchorCtr="0" compatLnSpc="1"/>
            <a:lstStyle/>
            <a:p>
              <a:endParaRPr lang="id-ID"/>
            </a:p>
          </p:txBody>
        </p:sp>
        <p:sp>
          <p:nvSpPr>
            <p:cNvPr id="16"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83" y="1404"/>
                  </a:cubicBezTo>
                  <a:lnTo>
                    <a:pt x="21333" y="2796"/>
                  </a:lnTo>
                  <a:close/>
                </a:path>
              </a:pathLst>
            </a:custGeom>
            <a:solidFill>
              <a:schemeClr val="tx2">
                <a:lumMod val="75000"/>
              </a:schemeClr>
            </a:solidFill>
            <a:ln>
              <a:solidFill>
                <a:schemeClr val="tx2">
                  <a:lumMod val="75000"/>
                </a:schemeClr>
              </a:solidFill>
            </a:ln>
            <a:effectLst/>
          </p:spPr>
          <p:txBody>
            <a:bodyPr lIns="50799" tIns="50799" rIns="50799" bIns="50799" anchor="ctr"/>
            <a:lstStyle/>
            <a:p>
              <a:pPr defTabSz="914400">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9" name="Group 87"/>
          <p:cNvGrpSpPr/>
          <p:nvPr/>
        </p:nvGrpSpPr>
        <p:grpSpPr>
          <a:xfrm>
            <a:off x="5914780" y="3332840"/>
            <a:ext cx="1404562" cy="2552286"/>
            <a:chOff x="6213749" y="4397485"/>
            <a:chExt cx="1327746" cy="2412072"/>
          </a:xfrm>
        </p:grpSpPr>
        <p:sp>
          <p:nvSpPr>
            <p:cNvPr id="13"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rgbClr val="0089BF"/>
            </a:solidFill>
            <a:ln>
              <a:noFill/>
            </a:ln>
          </p:spPr>
          <p:txBody>
            <a:bodyPr vert="horz" wrap="square" lIns="91440" tIns="45720" rIns="91440" bIns="45720" numCol="1" anchor="t" anchorCtr="0" compatLnSpc="1"/>
            <a:lstStyle/>
            <a:p>
              <a:endParaRPr lang="id-ID"/>
            </a:p>
          </p:txBody>
        </p:sp>
        <p:sp>
          <p:nvSpPr>
            <p:cNvPr id="14"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0089BF"/>
            </a:solidFill>
            <a:ln>
              <a:noFill/>
            </a:ln>
            <a:effectLst/>
          </p:spPr>
          <p:txBody>
            <a:bodyPr lIns="50799" tIns="50799" rIns="50799" bIns="50799" anchor="ctr"/>
            <a:lstStyle/>
            <a:p>
              <a:pPr defTabSz="914400">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0" name="Group 85"/>
          <p:cNvGrpSpPr/>
          <p:nvPr/>
        </p:nvGrpSpPr>
        <p:grpSpPr>
          <a:xfrm>
            <a:off x="4454262" y="4517733"/>
            <a:ext cx="1175977" cy="1345356"/>
            <a:chOff x="4833107" y="5517283"/>
            <a:chExt cx="1111662" cy="1271447"/>
          </a:xfrm>
        </p:grpSpPr>
        <p:sp>
          <p:nvSpPr>
            <p:cNvPr id="11"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tx2">
                <a:lumMod val="75000"/>
              </a:schemeClr>
            </a:solidFill>
            <a:ln>
              <a:solidFill>
                <a:schemeClr val="tx2">
                  <a:lumMod val="75000"/>
                </a:schemeClr>
              </a:solidFill>
            </a:ln>
          </p:spPr>
          <p:txBody>
            <a:bodyPr vert="horz" wrap="square" lIns="91440" tIns="45720" rIns="91440" bIns="45720" numCol="1" anchor="t" anchorCtr="0" compatLnSpc="1"/>
            <a:lstStyle/>
            <a:p>
              <a:endParaRPr lang="id-ID"/>
            </a:p>
          </p:txBody>
        </p:sp>
        <p:sp>
          <p:nvSpPr>
            <p:cNvPr id="12"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2">
                <a:lumMod val="75000"/>
              </a:schemeClr>
            </a:solidFill>
            <a:ln>
              <a:solidFill>
                <a:schemeClr val="tx2">
                  <a:lumMod val="75000"/>
                </a:schemeClr>
              </a:solidFill>
            </a:ln>
            <a:effectLst/>
          </p:spPr>
          <p:txBody>
            <a:bodyPr lIns="50799" tIns="50799" rIns="50799" bIns="50799" anchor="ctr"/>
            <a:lstStyle/>
            <a:p>
              <a:pPr defTabSz="914400">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21" name="TextBox 20"/>
          <p:cNvSpPr txBox="1"/>
          <p:nvPr/>
        </p:nvSpPr>
        <p:spPr>
          <a:xfrm>
            <a:off x="1414686" y="4853111"/>
            <a:ext cx="2232248"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22" name="矩形 21"/>
          <p:cNvSpPr/>
          <p:nvPr/>
        </p:nvSpPr>
        <p:spPr>
          <a:xfrm>
            <a:off x="2447618" y="4357439"/>
            <a:ext cx="1723549" cy="553998"/>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工作抗压能力</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414686" y="2888846"/>
            <a:ext cx="2250058"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24" name="矩形 23"/>
          <p:cNvSpPr/>
          <p:nvPr/>
        </p:nvSpPr>
        <p:spPr>
          <a:xfrm>
            <a:off x="2226951" y="2421682"/>
            <a:ext cx="1996047" cy="553998"/>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沟通协调能力</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050106" y="2888846"/>
            <a:ext cx="2221564"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28" name="矩形 27"/>
          <p:cNvSpPr/>
          <p:nvPr/>
        </p:nvSpPr>
        <p:spPr>
          <a:xfrm>
            <a:off x="7247334" y="2421682"/>
            <a:ext cx="1996047" cy="499624"/>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领导决策能力</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8032296" y="4839429"/>
            <a:ext cx="2239374"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a:t>
            </a:r>
          </a:p>
        </p:txBody>
      </p:sp>
      <p:sp>
        <p:nvSpPr>
          <p:cNvPr id="30" name="矩形 29"/>
          <p:cNvSpPr/>
          <p:nvPr/>
        </p:nvSpPr>
        <p:spPr>
          <a:xfrm>
            <a:off x="7247334" y="4372265"/>
            <a:ext cx="1996047" cy="499624"/>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创新宏观意识</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90551" y="-98598"/>
              <a:ext cx="1800200"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努力方向</a:t>
              </a:r>
            </a:p>
          </p:txBody>
        </p:sp>
      </p:grpSp>
      <p:sp>
        <p:nvSpPr>
          <p:cNvPr id="5" name="等腰三角形 4"/>
          <p:cNvSpPr/>
          <p:nvPr/>
        </p:nvSpPr>
        <p:spPr>
          <a:xfrm rot="16200000" flipV="1">
            <a:off x="5636832" y="1573008"/>
            <a:ext cx="1296143" cy="1553334"/>
          </a:xfrm>
          <a:prstGeom prst="triangl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V="1">
            <a:off x="4999666" y="1573007"/>
            <a:ext cx="1296143" cy="1553334"/>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5767746" y="3392448"/>
            <a:ext cx="0" cy="277365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02718" y="5104269"/>
            <a:ext cx="3725716"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10" name="矩形 9"/>
          <p:cNvSpPr/>
          <p:nvPr/>
        </p:nvSpPr>
        <p:spPr>
          <a:xfrm>
            <a:off x="4583038" y="4625692"/>
            <a:ext cx="884273" cy="646331"/>
          </a:xfrm>
          <a:prstGeom prst="rect">
            <a:avLst/>
          </a:prstGeom>
        </p:spPr>
        <p:txBody>
          <a:bodyPr wrap="square">
            <a:spAutoFit/>
          </a:bodyPr>
          <a:lstStyle/>
          <a:p>
            <a:pPr algn="r">
              <a:lnSpc>
                <a:spcPct val="150000"/>
              </a:lnSpc>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02</a:t>
            </a:r>
          </a:p>
        </p:txBody>
      </p:sp>
      <p:sp>
        <p:nvSpPr>
          <p:cNvPr id="11" name="TextBox 10"/>
          <p:cNvSpPr txBox="1"/>
          <p:nvPr/>
        </p:nvSpPr>
        <p:spPr>
          <a:xfrm>
            <a:off x="1705199" y="3664109"/>
            <a:ext cx="3755442"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12" name="矩形 11"/>
          <p:cNvSpPr/>
          <p:nvPr/>
        </p:nvSpPr>
        <p:spPr>
          <a:xfrm>
            <a:off x="4728684" y="3196946"/>
            <a:ext cx="790458" cy="646331"/>
          </a:xfrm>
          <a:prstGeom prst="rect">
            <a:avLst/>
          </a:prstGeom>
        </p:spPr>
        <p:txBody>
          <a:bodyPr wrap="square">
            <a:spAutoFit/>
          </a:bodyPr>
          <a:lstStyle/>
          <a:p>
            <a:pPr algn="r">
              <a:lnSpc>
                <a:spcPct val="150000"/>
              </a:lnSpc>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01</a:t>
            </a:r>
          </a:p>
        </p:txBody>
      </p:sp>
      <p:sp>
        <p:nvSpPr>
          <p:cNvPr id="13" name="矩形 12"/>
          <p:cNvSpPr/>
          <p:nvPr/>
        </p:nvSpPr>
        <p:spPr>
          <a:xfrm>
            <a:off x="2998862" y="1980342"/>
            <a:ext cx="1729822" cy="738664"/>
          </a:xfrm>
          <a:prstGeom prst="rect">
            <a:avLst/>
          </a:prstGeom>
        </p:spPr>
        <p:txBody>
          <a:bodyPr wrap="square">
            <a:spAutoFit/>
          </a:bodyPr>
          <a:lstStyle/>
          <a:p>
            <a:pPr algn="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录入内容</a:t>
            </a:r>
            <a:endParaRPr lang="en-US"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031310" y="1982714"/>
            <a:ext cx="1729822" cy="738664"/>
          </a:xfrm>
          <a:prstGeom prst="rect">
            <a:avLst/>
          </a:prstGeom>
        </p:spPr>
        <p:txBody>
          <a:bodyPr wrap="square">
            <a:spAutoFit/>
          </a:bodyPr>
          <a:lstStyle/>
          <a:p>
            <a:pPr algn="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录入内容</a:t>
            </a:r>
            <a:endParaRPr lang="en-US"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162019" y="5104269"/>
            <a:ext cx="3855257"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16" name="矩形 15"/>
          <p:cNvSpPr/>
          <p:nvPr/>
        </p:nvSpPr>
        <p:spPr>
          <a:xfrm>
            <a:off x="5807174" y="4625692"/>
            <a:ext cx="884273" cy="581057"/>
          </a:xfrm>
          <a:prstGeom prst="rect">
            <a:avLst/>
          </a:prstGeom>
        </p:spPr>
        <p:txBody>
          <a:bodyPr wrap="square">
            <a:spAutoFit/>
          </a:bodyPr>
          <a:lstStyle/>
          <a:p>
            <a:pPr algn="r">
              <a:lnSpc>
                <a:spcPct val="150000"/>
              </a:lnSpc>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04</a:t>
            </a:r>
          </a:p>
        </p:txBody>
      </p:sp>
      <p:sp>
        <p:nvSpPr>
          <p:cNvPr id="17" name="TextBox 16"/>
          <p:cNvSpPr txBox="1"/>
          <p:nvPr/>
        </p:nvSpPr>
        <p:spPr>
          <a:xfrm>
            <a:off x="6169630" y="3664109"/>
            <a:ext cx="3886016"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18" name="矩形 17"/>
          <p:cNvSpPr/>
          <p:nvPr/>
        </p:nvSpPr>
        <p:spPr>
          <a:xfrm>
            <a:off x="5879182" y="3196946"/>
            <a:ext cx="790458" cy="581057"/>
          </a:xfrm>
          <a:prstGeom prst="rect">
            <a:avLst/>
          </a:prstGeom>
        </p:spPr>
        <p:txBody>
          <a:bodyPr wrap="square">
            <a:spAutoFit/>
          </a:bodyPr>
          <a:lstStyle/>
          <a:p>
            <a:pPr algn="r">
              <a:lnSpc>
                <a:spcPct val="150000"/>
              </a:lnSpc>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03</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7500"/>
                            </p:stCondLst>
                            <p:childTnLst>
                              <p:par>
                                <p:cTn id="67" presetID="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8000"/>
                            </p:stCondLst>
                            <p:childTnLst>
                              <p:par>
                                <p:cTn id="72" presetID="42"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0" grpId="0"/>
      <p:bldP spid="11" grpId="0"/>
      <p:bldP spid="12"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0800000">
            <a:off x="-2" y="0"/>
            <a:ext cx="12190413" cy="357381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90" y="-170606"/>
            <a:ext cx="1033758" cy="243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655046" y="1660659"/>
            <a:ext cx="3888432" cy="1985159"/>
          </a:xfrm>
          <a:prstGeom prst="rect">
            <a:avLst/>
          </a:prstGeom>
          <a:noFill/>
          <a:ln>
            <a:noFill/>
          </a:ln>
        </p:spPr>
        <p:txBody>
          <a:bodyPr wrap="square" rtlCol="0">
            <a:spAutoFit/>
          </a:bodyPr>
          <a:lstStyle/>
          <a:p>
            <a:pPr>
              <a:lnSpc>
                <a:spcPct val="150000"/>
              </a:lnSpc>
            </a:pPr>
            <a:r>
              <a:rPr lang="zh-CN" altLang="en-US" sz="5400" dirty="0">
                <a:solidFill>
                  <a:schemeClr val="bg1"/>
                </a:solidFill>
                <a:latin typeface="微软雅黑" panose="020B0503020204020204" pitchFamily="34" charset="-122"/>
                <a:ea typeface="微软雅黑" panose="020B0503020204020204" pitchFamily="34" charset="-122"/>
              </a:rPr>
              <a:t>后期规划</a:t>
            </a:r>
            <a:endParaRPr lang="en-US" altLang="zh-CN" sz="5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       MY FUTUR</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423098" y="3881054"/>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整体思路</a:t>
            </a:r>
          </a:p>
        </p:txBody>
      </p:sp>
      <p:sp>
        <p:nvSpPr>
          <p:cNvPr id="20" name="TextBox 19"/>
          <p:cNvSpPr txBox="1"/>
          <p:nvPr/>
        </p:nvSpPr>
        <p:spPr>
          <a:xfrm>
            <a:off x="7941528" y="3881054"/>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团队建设</a:t>
            </a:r>
          </a:p>
        </p:txBody>
      </p:sp>
      <p:grpSp>
        <p:nvGrpSpPr>
          <p:cNvPr id="4" name="组合 3"/>
          <p:cNvGrpSpPr/>
          <p:nvPr/>
        </p:nvGrpSpPr>
        <p:grpSpPr>
          <a:xfrm>
            <a:off x="1731922" y="-98598"/>
            <a:ext cx="2012666" cy="3600400"/>
            <a:chOff x="1850292" y="-98598"/>
            <a:chExt cx="2012666" cy="3600400"/>
          </a:xfrm>
        </p:grpSpPr>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396" y="-98598"/>
              <a:ext cx="44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1850292" y="1293888"/>
              <a:ext cx="2012666" cy="2207914"/>
              <a:chOff x="1850292" y="1293888"/>
              <a:chExt cx="2012666" cy="2207914"/>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292" y="1293888"/>
                <a:ext cx="1940658" cy="220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176399" y="1629594"/>
                <a:ext cx="1686559" cy="1615827"/>
              </a:xfrm>
              <a:prstGeom prst="rect">
                <a:avLst/>
              </a:prstGeom>
              <a:noFill/>
              <a:ln>
                <a:noFill/>
              </a:ln>
            </p:spPr>
            <p:txBody>
              <a:bodyPr wrap="square" rtlCol="0">
                <a:spAutoFit/>
              </a:bodyPr>
              <a:lstStyle/>
              <a:p>
                <a:pPr>
                  <a:lnSpc>
                    <a:spcPct val="150000"/>
                  </a:lnSpc>
                </a:pPr>
                <a:r>
                  <a:rPr lang="en-US" altLang="zh-CN" sz="7200" dirty="0">
                    <a:solidFill>
                      <a:schemeClr val="bg1"/>
                    </a:solidFill>
                    <a:latin typeface="微软雅黑" panose="020B0503020204020204" pitchFamily="34" charset="-122"/>
                    <a:ea typeface="微软雅黑" panose="020B0503020204020204" pitchFamily="34" charset="-122"/>
                  </a:rPr>
                  <a:t>04</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sp>
        <p:nvSpPr>
          <p:cNvPr id="26" name="TextBox 25"/>
          <p:cNvSpPr txBox="1"/>
          <p:nvPr/>
        </p:nvSpPr>
        <p:spPr>
          <a:xfrm>
            <a:off x="5448984" y="4639448"/>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业务拓展</a:t>
            </a:r>
          </a:p>
        </p:txBody>
      </p:sp>
      <p:sp>
        <p:nvSpPr>
          <p:cNvPr id="28" name="TextBox 27"/>
          <p:cNvSpPr txBox="1"/>
          <p:nvPr/>
        </p:nvSpPr>
        <p:spPr>
          <a:xfrm>
            <a:off x="7967414" y="4639448"/>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主要措施</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strVal val="#ppt_w*0.7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55"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strVal val="#ppt_w*0.70"/>
                                          </p:val>
                                        </p:tav>
                                        <p:tav tm="100000">
                                          <p:val>
                                            <p:strVal val="#ppt_w"/>
                                          </p:val>
                                        </p:tav>
                                      </p:tavLst>
                                    </p:anim>
                                    <p:anim calcmode="lin" valueType="num">
                                      <p:cBhvr>
                                        <p:cTn id="31" dur="500" fill="hold"/>
                                        <p:tgtEl>
                                          <p:spTgt spid="19"/>
                                        </p:tgtEl>
                                        <p:attrNameLst>
                                          <p:attrName>ppt_h</p:attrName>
                                        </p:attrNameLst>
                                      </p:cBhvr>
                                      <p:tavLst>
                                        <p:tav tm="0">
                                          <p:val>
                                            <p:strVal val="#ppt_h"/>
                                          </p:val>
                                        </p:tav>
                                        <p:tav tm="100000">
                                          <p:val>
                                            <p:strVal val="#ppt_h"/>
                                          </p:val>
                                        </p:tav>
                                      </p:tavLst>
                                    </p:anim>
                                    <p:animEffect transition="in" filter="fade">
                                      <p:cBhvr>
                                        <p:cTn id="32" dur="500"/>
                                        <p:tgtEl>
                                          <p:spTgt spid="19"/>
                                        </p:tgtEl>
                                      </p:cBhvr>
                                    </p:animEffect>
                                  </p:childTnLst>
                                </p:cTn>
                              </p:par>
                            </p:childTnLst>
                          </p:cTn>
                        </p:par>
                        <p:par>
                          <p:cTn id="33" fill="hold">
                            <p:stCondLst>
                              <p:cond delay="3000"/>
                            </p:stCondLst>
                            <p:childTnLst>
                              <p:par>
                                <p:cTn id="34" presetID="55"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strVal val="#ppt_w*0.70"/>
                                          </p:val>
                                        </p:tav>
                                        <p:tav tm="100000">
                                          <p:val>
                                            <p:strVal val="#ppt_w"/>
                                          </p:val>
                                        </p:tav>
                                      </p:tavLst>
                                    </p:anim>
                                    <p:anim calcmode="lin" valueType="num">
                                      <p:cBhvr>
                                        <p:cTn id="37" dur="500" fill="hold"/>
                                        <p:tgtEl>
                                          <p:spTgt spid="20"/>
                                        </p:tgtEl>
                                        <p:attrNameLst>
                                          <p:attrName>ppt_h</p:attrName>
                                        </p:attrNameLst>
                                      </p:cBhvr>
                                      <p:tavLst>
                                        <p:tav tm="0">
                                          <p:val>
                                            <p:strVal val="#ppt_h"/>
                                          </p:val>
                                        </p:tav>
                                        <p:tav tm="100000">
                                          <p:val>
                                            <p:strVal val="#ppt_h"/>
                                          </p:val>
                                        </p:tav>
                                      </p:tavLst>
                                    </p:anim>
                                    <p:animEffect transition="in" filter="fade">
                                      <p:cBhvr>
                                        <p:cTn id="38" dur="500"/>
                                        <p:tgtEl>
                                          <p:spTgt spid="20"/>
                                        </p:tgtEl>
                                      </p:cBhvr>
                                    </p:animEffect>
                                  </p:childTnLst>
                                </p:cTn>
                              </p:par>
                            </p:childTnLst>
                          </p:cTn>
                        </p:par>
                        <p:par>
                          <p:cTn id="39" fill="hold">
                            <p:stCondLst>
                              <p:cond delay="3500"/>
                            </p:stCondLst>
                            <p:childTnLst>
                              <p:par>
                                <p:cTn id="40" presetID="55"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strVal val="#ppt_w*0.70"/>
                                          </p:val>
                                        </p:tav>
                                        <p:tav tm="100000">
                                          <p:val>
                                            <p:strVal val="#ppt_w"/>
                                          </p:val>
                                        </p:tav>
                                      </p:tavLst>
                                    </p:anim>
                                    <p:anim calcmode="lin" valueType="num">
                                      <p:cBhvr>
                                        <p:cTn id="43" dur="500" fill="hold"/>
                                        <p:tgtEl>
                                          <p:spTgt spid="26"/>
                                        </p:tgtEl>
                                        <p:attrNameLst>
                                          <p:attrName>ppt_h</p:attrName>
                                        </p:attrNameLst>
                                      </p:cBhvr>
                                      <p:tavLst>
                                        <p:tav tm="0">
                                          <p:val>
                                            <p:strVal val="#ppt_h"/>
                                          </p:val>
                                        </p:tav>
                                        <p:tav tm="100000">
                                          <p:val>
                                            <p:strVal val="#ppt_h"/>
                                          </p:val>
                                        </p:tav>
                                      </p:tavLst>
                                    </p:anim>
                                    <p:animEffect transition="in" filter="fade">
                                      <p:cBhvr>
                                        <p:cTn id="44" dur="500"/>
                                        <p:tgtEl>
                                          <p:spTgt spid="26"/>
                                        </p:tgtEl>
                                      </p:cBhvr>
                                    </p:animEffect>
                                  </p:childTnLst>
                                </p:cTn>
                              </p:par>
                            </p:childTnLst>
                          </p:cTn>
                        </p:par>
                        <p:par>
                          <p:cTn id="45" fill="hold">
                            <p:stCondLst>
                              <p:cond delay="4000"/>
                            </p:stCondLst>
                            <p:childTnLst>
                              <p:par>
                                <p:cTn id="46" presetID="55"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strVal val="#ppt_w*0.70"/>
                                          </p:val>
                                        </p:tav>
                                        <p:tav tm="100000">
                                          <p:val>
                                            <p:strVal val="#ppt_w"/>
                                          </p:val>
                                        </p:tav>
                                      </p:tavLst>
                                    </p:anim>
                                    <p:anim calcmode="lin" valueType="num">
                                      <p:cBhvr>
                                        <p:cTn id="49" dur="500" fill="hold"/>
                                        <p:tgtEl>
                                          <p:spTgt spid="28"/>
                                        </p:tgtEl>
                                        <p:attrNameLst>
                                          <p:attrName>ppt_h</p:attrName>
                                        </p:attrNameLst>
                                      </p:cBhvr>
                                      <p:tavLst>
                                        <p:tav tm="0">
                                          <p:val>
                                            <p:strVal val="#ppt_h"/>
                                          </p:val>
                                        </p:tav>
                                        <p:tav tm="100000">
                                          <p:val>
                                            <p:strVal val="#ppt_h"/>
                                          </p:val>
                                        </p:tav>
                                      </p:tavLst>
                                    </p:anim>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6"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endCxn id="2054" idx="0"/>
          </p:cNvCxnSpPr>
          <p:nvPr/>
        </p:nvCxnSpPr>
        <p:spPr>
          <a:xfrm>
            <a:off x="2279420" y="0"/>
            <a:ext cx="0" cy="2137054"/>
          </a:xfrm>
          <a:prstGeom prst="line">
            <a:avLst/>
          </a:prstGeom>
          <a:ln w="254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582562" y="2137054"/>
            <a:ext cx="1393715" cy="1580772"/>
            <a:chOff x="5785751" y="1413570"/>
            <a:chExt cx="1393715" cy="1580772"/>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751" y="1413570"/>
              <a:ext cx="1393715" cy="158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035014" y="1709782"/>
              <a:ext cx="1140312" cy="988347"/>
            </a:xfrm>
            <a:prstGeom prst="rect">
              <a:avLst/>
            </a:prstGeom>
            <a:noFill/>
            <a:ln>
              <a:noFill/>
            </a:ln>
          </p:spPr>
          <p:txBody>
            <a:bodyPr wrap="square" rtlCol="0">
              <a:spAutoFit/>
            </a:bodyPr>
            <a:lstStyle/>
            <a:p>
              <a:pPr>
                <a:lnSpc>
                  <a:spcPct val="150000"/>
                </a:lnSpc>
              </a:pPr>
              <a:r>
                <a:rPr lang="en-US" altLang="zh-CN" sz="4400" dirty="0">
                  <a:solidFill>
                    <a:schemeClr val="tx2">
                      <a:lumMod val="75000"/>
                    </a:schemeClr>
                  </a:solidFill>
                  <a:latin typeface="微软雅黑" panose="020B0503020204020204" pitchFamily="34" charset="-122"/>
                  <a:ea typeface="微软雅黑" panose="020B0503020204020204" pitchFamily="34" charset="-122"/>
                </a:rPr>
                <a:t>01</a:t>
              </a:r>
              <a:endParaRPr lang="zh-CN" altLang="en-US" sz="4400" dirty="0">
                <a:solidFill>
                  <a:schemeClr val="tx2">
                    <a:lumMod val="75000"/>
                  </a:schemeClr>
                </a:solidFill>
                <a:latin typeface="微软雅黑" panose="020B0503020204020204" pitchFamily="34" charset="-122"/>
                <a:ea typeface="微软雅黑" panose="020B0503020204020204" pitchFamily="34" charset="-122"/>
              </a:endParaRPr>
            </a:p>
          </p:txBody>
        </p:sp>
      </p:grpSp>
      <p:cxnSp>
        <p:nvCxnSpPr>
          <p:cNvPr id="26" name="直接连接符 25"/>
          <p:cNvCxnSpPr>
            <a:endCxn id="2055" idx="0"/>
          </p:cNvCxnSpPr>
          <p:nvPr/>
        </p:nvCxnSpPr>
        <p:spPr>
          <a:xfrm>
            <a:off x="4803636" y="0"/>
            <a:ext cx="0" cy="2137054"/>
          </a:xfrm>
          <a:prstGeom prst="line">
            <a:avLst/>
          </a:prstGeom>
          <a:ln w="254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108922" y="2137054"/>
            <a:ext cx="1389428" cy="1580772"/>
            <a:chOff x="7153902" y="2637292"/>
            <a:chExt cx="1389428" cy="1580772"/>
          </a:xfrm>
        </p:grpSpPr>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902" y="2637292"/>
              <a:ext cx="1389428" cy="158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403018" y="2938632"/>
              <a:ext cx="1140312" cy="988347"/>
            </a:xfrm>
            <a:prstGeom prst="rect">
              <a:avLst/>
            </a:prstGeom>
            <a:noFill/>
            <a:ln>
              <a:noFill/>
            </a:ln>
          </p:spPr>
          <p:txBody>
            <a:bodyPr wrap="square" rtlCol="0">
              <a:spAutoFit/>
            </a:bodyPr>
            <a:lstStyle/>
            <a:p>
              <a:pPr>
                <a:lnSpc>
                  <a:spcPct val="150000"/>
                </a:lnSpc>
              </a:pPr>
              <a:r>
                <a:rPr lang="en-US" altLang="zh-CN" sz="4400" dirty="0">
                  <a:solidFill>
                    <a:schemeClr val="tx2">
                      <a:lumMod val="75000"/>
                    </a:schemeClr>
                  </a:solidFill>
                  <a:latin typeface="微软雅黑" panose="020B0503020204020204" pitchFamily="34" charset="-122"/>
                  <a:ea typeface="微软雅黑" panose="020B0503020204020204" pitchFamily="34" charset="-122"/>
                </a:rPr>
                <a:t>02</a:t>
              </a:r>
              <a:endParaRPr lang="zh-CN" altLang="en-US" sz="4400" dirty="0">
                <a:solidFill>
                  <a:schemeClr val="tx2">
                    <a:lumMod val="75000"/>
                  </a:schemeClr>
                </a:solidFill>
                <a:latin typeface="微软雅黑" panose="020B0503020204020204" pitchFamily="34" charset="-122"/>
                <a:ea typeface="微软雅黑" panose="020B0503020204020204" pitchFamily="34" charset="-122"/>
              </a:endParaRPr>
            </a:p>
          </p:txBody>
        </p:sp>
      </p:grpSp>
      <p:cxnSp>
        <p:nvCxnSpPr>
          <p:cNvPr id="32" name="直接连接符 31"/>
          <p:cNvCxnSpPr>
            <a:endCxn id="31" idx="0"/>
          </p:cNvCxnSpPr>
          <p:nvPr/>
        </p:nvCxnSpPr>
        <p:spPr>
          <a:xfrm>
            <a:off x="7365984" y="0"/>
            <a:ext cx="0" cy="2137054"/>
          </a:xfrm>
          <a:prstGeom prst="line">
            <a:avLst/>
          </a:prstGeom>
          <a:ln w="254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671270" y="2137054"/>
            <a:ext cx="1389428" cy="1580772"/>
            <a:chOff x="8522054" y="3607348"/>
            <a:chExt cx="1389428" cy="1580772"/>
          </a:xfrm>
        </p:grpSpPr>
        <p:pic>
          <p:nvPicPr>
            <p:cNvPr id="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054" y="3607348"/>
              <a:ext cx="1389428" cy="158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8771170" y="3916382"/>
              <a:ext cx="1140312" cy="988347"/>
            </a:xfrm>
            <a:prstGeom prst="rect">
              <a:avLst/>
            </a:prstGeom>
            <a:noFill/>
            <a:ln>
              <a:noFill/>
            </a:ln>
          </p:spPr>
          <p:txBody>
            <a:bodyPr wrap="square" rtlCol="0">
              <a:spAutoFit/>
            </a:bodyPr>
            <a:lstStyle/>
            <a:p>
              <a:pPr>
                <a:lnSpc>
                  <a:spcPct val="150000"/>
                </a:lnSpc>
              </a:pPr>
              <a:r>
                <a:rPr lang="en-US" altLang="zh-CN" sz="4400" dirty="0">
                  <a:solidFill>
                    <a:schemeClr val="tx2">
                      <a:lumMod val="75000"/>
                    </a:schemeClr>
                  </a:solidFill>
                  <a:latin typeface="微软雅黑" panose="020B0503020204020204" pitchFamily="34" charset="-122"/>
                  <a:ea typeface="微软雅黑" panose="020B0503020204020204" pitchFamily="34" charset="-122"/>
                </a:rPr>
                <a:t>03</a:t>
              </a:r>
              <a:endParaRPr lang="zh-CN" altLang="en-US" sz="4400" dirty="0">
                <a:solidFill>
                  <a:schemeClr val="tx2">
                    <a:lumMod val="75000"/>
                  </a:schemeClr>
                </a:solidFill>
                <a:latin typeface="微软雅黑" panose="020B0503020204020204" pitchFamily="34" charset="-122"/>
                <a:ea typeface="微软雅黑" panose="020B0503020204020204" pitchFamily="34" charset="-122"/>
              </a:endParaRPr>
            </a:p>
          </p:txBody>
        </p:sp>
      </p:grpSp>
      <p:cxnSp>
        <p:nvCxnSpPr>
          <p:cNvPr id="36" name="直接连接符 35"/>
          <p:cNvCxnSpPr>
            <a:endCxn id="35" idx="0"/>
          </p:cNvCxnSpPr>
          <p:nvPr/>
        </p:nvCxnSpPr>
        <p:spPr>
          <a:xfrm>
            <a:off x="9870599" y="0"/>
            <a:ext cx="1" cy="2137054"/>
          </a:xfrm>
          <a:prstGeom prst="line">
            <a:avLst/>
          </a:prstGeom>
          <a:ln w="254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173742" y="2137054"/>
            <a:ext cx="1393715" cy="1580772"/>
            <a:chOff x="9839622" y="4698046"/>
            <a:chExt cx="1393715" cy="1580772"/>
          </a:xfrm>
        </p:grpSpPr>
        <p:pic>
          <p:nvPicPr>
            <p:cNvPr id="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622" y="4698046"/>
              <a:ext cx="1393715" cy="158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0067461" y="4994257"/>
              <a:ext cx="996296" cy="988347"/>
            </a:xfrm>
            <a:prstGeom prst="rect">
              <a:avLst/>
            </a:prstGeom>
            <a:noFill/>
            <a:ln>
              <a:noFill/>
            </a:ln>
          </p:spPr>
          <p:txBody>
            <a:bodyPr wrap="square" rtlCol="0">
              <a:spAutoFit/>
            </a:bodyPr>
            <a:lstStyle/>
            <a:p>
              <a:pPr>
                <a:lnSpc>
                  <a:spcPct val="150000"/>
                </a:lnSpc>
              </a:pPr>
              <a:r>
                <a:rPr lang="en-US" altLang="zh-CN" sz="4400" dirty="0">
                  <a:solidFill>
                    <a:schemeClr val="tx2">
                      <a:lumMod val="75000"/>
                    </a:schemeClr>
                  </a:solidFill>
                  <a:latin typeface="微软雅黑" panose="020B0503020204020204" pitchFamily="34" charset="-122"/>
                  <a:ea typeface="微软雅黑" panose="020B0503020204020204" pitchFamily="34" charset="-122"/>
                </a:rPr>
                <a:t>04</a:t>
              </a:r>
              <a:endParaRPr lang="zh-CN" altLang="en-US" sz="4400" dirty="0">
                <a:solidFill>
                  <a:schemeClr val="tx2">
                    <a:lumMod val="75000"/>
                  </a:schemeClr>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0" y="3717826"/>
            <a:ext cx="12190413" cy="31417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1102794" y="3865324"/>
            <a:ext cx="2400124" cy="1246495"/>
          </a:xfrm>
          <a:prstGeom prst="rect">
            <a:avLst/>
          </a:prstGeom>
          <a:noFill/>
          <a:ln>
            <a:noFill/>
          </a:ln>
        </p:spPr>
        <p:txBody>
          <a:bodyPr wrap="square" rtlCol="0">
            <a:spAutoFit/>
          </a:bodyPr>
          <a:lstStyle/>
          <a:p>
            <a:pPr algn="ctr">
              <a:lnSpc>
                <a:spcPct val="150000"/>
              </a:lnSpc>
            </a:pPr>
            <a:r>
              <a:rPr lang="zh-CN" altLang="en-US" sz="3200" dirty="0">
                <a:solidFill>
                  <a:schemeClr val="bg1"/>
                </a:solidFill>
                <a:latin typeface="微软雅黑" panose="020B0503020204020204" pitchFamily="34" charset="-122"/>
                <a:ea typeface="微软雅黑" panose="020B0503020204020204" pitchFamily="34" charset="-122"/>
              </a:rPr>
              <a:t>关于我</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ABOUT ME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060816" y="3865324"/>
            <a:ext cx="3394430" cy="1292662"/>
          </a:xfrm>
          <a:prstGeom prst="rect">
            <a:avLst/>
          </a:prstGeom>
          <a:noFill/>
          <a:ln>
            <a:noFill/>
          </a:ln>
        </p:spPr>
        <p:txBody>
          <a:bodyPr wrap="square" rtlCol="0">
            <a:spAutoFit/>
          </a:bodyPr>
          <a:lstStyle/>
          <a:p>
            <a:pPr algn="ctr">
              <a:lnSpc>
                <a:spcPct val="150000"/>
              </a:lnSpc>
            </a:pPr>
            <a:r>
              <a:rPr lang="zh-CN" altLang="en-US" sz="3200" dirty="0">
                <a:solidFill>
                  <a:schemeClr val="bg1"/>
                </a:solidFill>
                <a:latin typeface="微软雅黑" panose="020B0503020204020204" pitchFamily="34" charset="-122"/>
                <a:ea typeface="微软雅黑" panose="020B0503020204020204" pitchFamily="34" charset="-122"/>
              </a:rPr>
              <a:t>岗位认识</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dirty="0">
                <a:solidFill>
                  <a:schemeClr val="bg1"/>
                </a:solidFill>
                <a:latin typeface="微软雅黑" panose="020B0503020204020204" pitchFamily="34" charset="-122"/>
                <a:ea typeface="微软雅黑" panose="020B0503020204020204" pitchFamily="34" charset="-122"/>
              </a:rPr>
              <a:t>POST COGNITION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5725112" y="3865324"/>
            <a:ext cx="3394430" cy="1292662"/>
          </a:xfrm>
          <a:prstGeom prst="rect">
            <a:avLst/>
          </a:prstGeom>
          <a:noFill/>
          <a:ln>
            <a:noFill/>
          </a:ln>
        </p:spPr>
        <p:txBody>
          <a:bodyPr wrap="square" rtlCol="0">
            <a:spAutoFit/>
          </a:bodyPr>
          <a:lstStyle/>
          <a:p>
            <a:pPr algn="ctr">
              <a:lnSpc>
                <a:spcPct val="150000"/>
              </a:lnSpc>
            </a:pPr>
            <a:r>
              <a:rPr lang="zh-CN" altLang="en-US" sz="3200" dirty="0">
                <a:solidFill>
                  <a:schemeClr val="bg1"/>
                </a:solidFill>
                <a:latin typeface="微软雅黑" panose="020B0503020204020204" pitchFamily="34" charset="-122"/>
                <a:ea typeface="微软雅黑" panose="020B0503020204020204" pitchFamily="34" charset="-122"/>
              </a:rPr>
              <a:t>胜任能力</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dirty="0">
                <a:solidFill>
                  <a:schemeClr val="bg1"/>
                </a:solidFill>
                <a:latin typeface="微软雅黑" panose="020B0503020204020204" pitchFamily="34" charset="-122"/>
                <a:ea typeface="微软雅黑" panose="020B0503020204020204" pitchFamily="34" charset="-122"/>
              </a:rPr>
              <a:t>MY ABILITY</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8245392" y="3865324"/>
            <a:ext cx="3394430" cy="1292662"/>
          </a:xfrm>
          <a:prstGeom prst="rect">
            <a:avLst/>
          </a:prstGeom>
          <a:noFill/>
          <a:ln>
            <a:noFill/>
          </a:ln>
        </p:spPr>
        <p:txBody>
          <a:bodyPr wrap="square" rtlCol="0">
            <a:spAutoFit/>
          </a:bodyPr>
          <a:lstStyle/>
          <a:p>
            <a:pPr algn="ctr">
              <a:lnSpc>
                <a:spcPct val="150000"/>
              </a:lnSpc>
            </a:pPr>
            <a:r>
              <a:rPr lang="zh-CN" altLang="en-US" sz="3200" dirty="0">
                <a:solidFill>
                  <a:schemeClr val="bg1"/>
                </a:solidFill>
                <a:latin typeface="微软雅黑" panose="020B0503020204020204" pitchFamily="34" charset="-122"/>
                <a:ea typeface="微软雅黑" panose="020B0503020204020204" pitchFamily="34" charset="-122"/>
              </a:rPr>
              <a:t>后期规划</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dirty="0">
                <a:solidFill>
                  <a:schemeClr val="bg1"/>
                </a:solidFill>
                <a:latin typeface="微软雅黑" panose="020B0503020204020204" pitchFamily="34" charset="-122"/>
                <a:ea typeface="微软雅黑" panose="020B0503020204020204" pitchFamily="34" charset="-122"/>
              </a:rPr>
              <a:t>MY FUTUR</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22" presetClass="entr" presetSubtype="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par>
                                <p:cTn id="25" presetID="2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1500"/>
                            </p:stCondLst>
                            <p:childTnLst>
                              <p:par>
                                <p:cTn id="40" presetID="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0-#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整体思路</a:t>
              </a:r>
            </a:p>
          </p:txBody>
        </p:sp>
      </p:grpSp>
      <p:cxnSp>
        <p:nvCxnSpPr>
          <p:cNvPr id="26" name="Elbow Connector 61"/>
          <p:cNvCxnSpPr/>
          <p:nvPr/>
        </p:nvCxnSpPr>
        <p:spPr>
          <a:xfrm>
            <a:off x="2291793" y="3446070"/>
            <a:ext cx="3270771" cy="327277"/>
          </a:xfrm>
          <a:prstGeom prst="bentConnector3">
            <a:avLst>
              <a:gd name="adj1" fmla="val 43646"/>
            </a:avLst>
          </a:prstGeom>
          <a:ln w="254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62"/>
          <p:cNvCxnSpPr/>
          <p:nvPr/>
        </p:nvCxnSpPr>
        <p:spPr>
          <a:xfrm>
            <a:off x="2624668" y="3933001"/>
            <a:ext cx="1612078" cy="1500725"/>
          </a:xfrm>
          <a:prstGeom prst="bentConnector3">
            <a:avLst>
              <a:gd name="adj1" fmla="val 58594"/>
            </a:avLst>
          </a:prstGeom>
          <a:ln w="25400">
            <a:solidFill>
              <a:srgbClr val="0089B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63"/>
          <p:cNvCxnSpPr/>
          <p:nvPr/>
        </p:nvCxnSpPr>
        <p:spPr>
          <a:xfrm rot="10800000" flipH="1">
            <a:off x="2298908" y="2332669"/>
            <a:ext cx="1849969" cy="2093432"/>
          </a:xfrm>
          <a:prstGeom prst="bentConnector3">
            <a:avLst>
              <a:gd name="adj1" fmla="val 49001"/>
            </a:avLst>
          </a:prstGeom>
          <a:ln w="25400">
            <a:solidFill>
              <a:srgbClr val="0089BF"/>
            </a:solidFill>
            <a:tailEnd type="triangle"/>
          </a:ln>
        </p:spPr>
        <p:style>
          <a:lnRef idx="1">
            <a:schemeClr val="accent1"/>
          </a:lnRef>
          <a:fillRef idx="0">
            <a:schemeClr val="accent1"/>
          </a:fillRef>
          <a:effectRef idx="0">
            <a:schemeClr val="accent1"/>
          </a:effectRef>
          <a:fontRef idx="minor">
            <a:schemeClr val="tx1"/>
          </a:fontRef>
        </p:style>
      </p:cxnSp>
      <p:sp>
        <p:nvSpPr>
          <p:cNvPr id="29" name="Oval 19"/>
          <p:cNvSpPr>
            <a:spLocks noChangeArrowheads="1"/>
          </p:cNvSpPr>
          <p:nvPr/>
        </p:nvSpPr>
        <p:spPr bwMode="auto">
          <a:xfrm>
            <a:off x="1202670" y="3169142"/>
            <a:ext cx="1532232" cy="1528034"/>
          </a:xfrm>
          <a:prstGeom prst="ellipse">
            <a:avLst/>
          </a:prstGeom>
          <a:solidFill>
            <a:schemeClr val="tx2">
              <a:lumMod val="75000"/>
            </a:schemeClr>
          </a:solidFill>
          <a:ln>
            <a:solidFill>
              <a:schemeClr val="tx2">
                <a:lumMod val="75000"/>
              </a:schemeClr>
            </a:solidFill>
          </a:ln>
        </p:spPr>
        <p:txBody>
          <a:bodyPr vert="horz" wrap="square" lIns="91440" tIns="45720" rIns="91440" bIns="45720" numCol="1" anchor="ctr" anchorCtr="0" compatLnSpc="1"/>
          <a:lstStyle/>
          <a:p>
            <a:pPr algn="ctr"/>
            <a:r>
              <a:rPr lang="zh-CN" altLang="en-US" sz="3200" dirty="0">
                <a:solidFill>
                  <a:schemeClr val="bg1"/>
                </a:solidFill>
                <a:latin typeface="微软雅黑" panose="020B0503020204020204" pitchFamily="34" charset="-122"/>
                <a:ea typeface="微软雅黑" panose="020B0503020204020204" pitchFamily="34" charset="-122"/>
              </a:rPr>
              <a:t>核心思路</a:t>
            </a:r>
            <a:endParaRPr lang="en-US" sz="32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175062" y="2056673"/>
            <a:ext cx="551992" cy="551992"/>
            <a:chOff x="3973552" y="1725395"/>
            <a:chExt cx="551992" cy="551992"/>
          </a:xfrm>
        </p:grpSpPr>
        <p:sp>
          <p:nvSpPr>
            <p:cNvPr id="18" name="Oval 53"/>
            <p:cNvSpPr>
              <a:spLocks noChangeAspect="1"/>
            </p:cNvSpPr>
            <p:nvPr/>
          </p:nvSpPr>
          <p:spPr>
            <a:xfrm flipH="1">
              <a:off x="3973552" y="1725395"/>
              <a:ext cx="551992" cy="551992"/>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FontAwesome" pitchFamily="2" charset="0"/>
                </a:rPr>
                <a:t></a:t>
              </a:r>
            </a:p>
          </p:txBody>
        </p:sp>
        <p:sp>
          <p:nvSpPr>
            <p:cNvPr id="2" name="TextBox 1"/>
            <p:cNvSpPr txBox="1"/>
            <p:nvPr/>
          </p:nvSpPr>
          <p:spPr>
            <a:xfrm>
              <a:off x="4078982" y="1773610"/>
              <a:ext cx="360040"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615222" y="3497112"/>
            <a:ext cx="551992" cy="551992"/>
            <a:chOff x="5431614" y="3123947"/>
            <a:chExt cx="551992" cy="551992"/>
          </a:xfrm>
          <a:solidFill>
            <a:schemeClr val="tx2">
              <a:lumMod val="75000"/>
            </a:schemeClr>
          </a:solidFill>
        </p:grpSpPr>
        <p:sp>
          <p:nvSpPr>
            <p:cNvPr id="21" name="Oval 56"/>
            <p:cNvSpPr>
              <a:spLocks noChangeAspect="1"/>
            </p:cNvSpPr>
            <p:nvPr/>
          </p:nvSpPr>
          <p:spPr>
            <a:xfrm flipH="1">
              <a:off x="5431614" y="3123947"/>
              <a:ext cx="551992" cy="551992"/>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FontAwesome" pitchFamily="2" charset="0"/>
                </a:rPr>
                <a:t></a:t>
              </a:r>
              <a:endParaRPr lang="en-US" dirty="0">
                <a:solidFill>
                  <a:srgbClr val="FFFFFF"/>
                </a:solidFill>
                <a:latin typeface="FontAwesome" pitchFamily="2" charset="0"/>
              </a:endParaRPr>
            </a:p>
          </p:txBody>
        </p:sp>
        <p:sp>
          <p:nvSpPr>
            <p:cNvPr id="32" name="TextBox 31"/>
            <p:cNvSpPr txBox="1"/>
            <p:nvPr/>
          </p:nvSpPr>
          <p:spPr>
            <a:xfrm>
              <a:off x="5519142" y="3184153"/>
              <a:ext cx="360040" cy="461665"/>
            </a:xfrm>
            <a:prstGeom prst="rect">
              <a:avLst/>
            </a:prstGeom>
            <a:noFill/>
            <a:ln>
              <a:noFill/>
            </a:ln>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314453" y="5201232"/>
            <a:ext cx="551992" cy="551992"/>
            <a:chOff x="4002349" y="4792642"/>
            <a:chExt cx="551992" cy="551992"/>
          </a:xfrm>
        </p:grpSpPr>
        <p:sp>
          <p:nvSpPr>
            <p:cNvPr id="24" name="Oval 59"/>
            <p:cNvSpPr>
              <a:spLocks noChangeAspect="1"/>
            </p:cNvSpPr>
            <p:nvPr/>
          </p:nvSpPr>
          <p:spPr>
            <a:xfrm flipH="1">
              <a:off x="4002349" y="4792642"/>
              <a:ext cx="551992" cy="551992"/>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FontAwesome" pitchFamily="2" charset="0"/>
                </a:rPr>
                <a:t></a:t>
              </a:r>
            </a:p>
          </p:txBody>
        </p:sp>
        <p:sp>
          <p:nvSpPr>
            <p:cNvPr id="34" name="TextBox 33"/>
            <p:cNvSpPr txBox="1"/>
            <p:nvPr/>
          </p:nvSpPr>
          <p:spPr>
            <a:xfrm>
              <a:off x="4098325" y="4840337"/>
              <a:ext cx="360040"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5040559" y="2171115"/>
            <a:ext cx="4727055"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在此录入具体内容在此录入具体内容在此录入具体内容在此录入具体内容在此录入具体内容在此录入具体内容在此录入具体内容在此录入具体内容。</a:t>
            </a:r>
          </a:p>
        </p:txBody>
      </p:sp>
      <p:sp>
        <p:nvSpPr>
          <p:cNvPr id="37" name="矩形 36"/>
          <p:cNvSpPr/>
          <p:nvPr/>
        </p:nvSpPr>
        <p:spPr>
          <a:xfrm>
            <a:off x="5015086" y="1701602"/>
            <a:ext cx="1467068"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录入关键字</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348908" y="3827299"/>
            <a:ext cx="4390982"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在此录入具体内容在此录入具体内容在此录入具体内容在此录入具体内容在此录入具体内容在此录入具体内容在此录入具体内容在此录入具体内容。</a:t>
            </a:r>
          </a:p>
        </p:txBody>
      </p:sp>
      <p:sp>
        <p:nvSpPr>
          <p:cNvPr id="39" name="矩形 38"/>
          <p:cNvSpPr/>
          <p:nvPr/>
        </p:nvSpPr>
        <p:spPr>
          <a:xfrm>
            <a:off x="6296527" y="3357786"/>
            <a:ext cx="1467068"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录入关键字</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057138" y="5105152"/>
            <a:ext cx="4708497"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在此录入具体内容在此录入具体内容在此录入具体内容在此录入具体内容在此录入具体内容在此录入具体内容在此录入具体内容在此录入具体内容。</a:t>
            </a:r>
          </a:p>
        </p:txBody>
      </p:sp>
      <p:sp>
        <p:nvSpPr>
          <p:cNvPr id="41" name="矩形 40"/>
          <p:cNvSpPr/>
          <p:nvPr/>
        </p:nvSpPr>
        <p:spPr>
          <a:xfrm>
            <a:off x="3993520" y="4639316"/>
            <a:ext cx="1467068"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录入关键字</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7000"/>
                            </p:stCondLst>
                            <p:childTnLst>
                              <p:par>
                                <p:cTn id="68" presetID="2" presetClass="entr" presetSubtype="4"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ppt_x"/>
                                          </p:val>
                                        </p:tav>
                                        <p:tav tm="100000">
                                          <p:val>
                                            <p:strVal val="#ppt_x"/>
                                          </p:val>
                                        </p:tav>
                                      </p:tavLst>
                                    </p:anim>
                                    <p:anim calcmode="lin" valueType="num">
                                      <p:cBhvr additive="base">
                                        <p:cTn id="71" dur="500" fill="hold"/>
                                        <p:tgtEl>
                                          <p:spTgt spid="41"/>
                                        </p:tgtEl>
                                        <p:attrNameLst>
                                          <p:attrName>ppt_y</p:attrName>
                                        </p:attrNameLst>
                                      </p:cBhvr>
                                      <p:tavLst>
                                        <p:tav tm="0">
                                          <p:val>
                                            <p:strVal val="1+#ppt_h/2"/>
                                          </p:val>
                                        </p:tav>
                                        <p:tav tm="100000">
                                          <p:val>
                                            <p:strVal val="#ppt_y"/>
                                          </p:val>
                                        </p:tav>
                                      </p:tavLst>
                                    </p:anim>
                                  </p:childTnLst>
                                </p:cTn>
                              </p:par>
                            </p:childTnLst>
                          </p:cTn>
                        </p:par>
                        <p:par>
                          <p:cTn id="72" fill="hold">
                            <p:stCondLst>
                              <p:cond delay="7500"/>
                            </p:stCondLst>
                            <p:childTnLst>
                              <p:par>
                                <p:cTn id="73" presetID="42" presetClass="entr" presetSubtype="0"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P spid="37" grpId="0"/>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835304" y="3210045"/>
            <a:ext cx="4115752" cy="1376007"/>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团队建设</a:t>
              </a:r>
            </a:p>
          </p:txBody>
        </p:sp>
      </p:grpSp>
      <p:grpSp>
        <p:nvGrpSpPr>
          <p:cNvPr id="5" name="组合 4"/>
          <p:cNvGrpSpPr/>
          <p:nvPr/>
        </p:nvGrpSpPr>
        <p:grpSpPr>
          <a:xfrm>
            <a:off x="4064356" y="2738039"/>
            <a:ext cx="1428790" cy="1396529"/>
            <a:chOff x="3741507" y="2818491"/>
            <a:chExt cx="1563269" cy="1527971"/>
          </a:xfrm>
        </p:grpSpPr>
        <p:sp>
          <p:nvSpPr>
            <p:cNvPr id="6" name="泪滴形 5"/>
            <p:cNvSpPr/>
            <p:nvPr/>
          </p:nvSpPr>
          <p:spPr>
            <a:xfrm rot="5666667">
              <a:off x="3741507" y="2818491"/>
              <a:ext cx="1527971" cy="1527971"/>
            </a:xfrm>
            <a:prstGeom prst="teardrop">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rot="2439054">
              <a:off x="4099172" y="3341130"/>
              <a:ext cx="1205604" cy="662555"/>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效率</a:t>
              </a:r>
            </a:p>
          </p:txBody>
        </p:sp>
      </p:grpSp>
      <p:grpSp>
        <p:nvGrpSpPr>
          <p:cNvPr id="4" name="组合 3"/>
          <p:cNvGrpSpPr/>
          <p:nvPr/>
        </p:nvGrpSpPr>
        <p:grpSpPr>
          <a:xfrm>
            <a:off x="6336841" y="2763327"/>
            <a:ext cx="1398589" cy="1396529"/>
            <a:chOff x="6009867" y="2843779"/>
            <a:chExt cx="1530225" cy="1527971"/>
          </a:xfrm>
        </p:grpSpPr>
        <p:sp>
          <p:nvSpPr>
            <p:cNvPr id="7" name="泪滴形 6"/>
            <p:cNvSpPr/>
            <p:nvPr/>
          </p:nvSpPr>
          <p:spPr>
            <a:xfrm rot="10626046">
              <a:off x="6012121" y="2843779"/>
              <a:ext cx="1527971" cy="1527971"/>
            </a:xfrm>
            <a:prstGeom prst="teardrop">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rot="19126429">
              <a:off x="6009867" y="3190265"/>
              <a:ext cx="1493637" cy="73866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执行力</a:t>
              </a:r>
            </a:p>
          </p:txBody>
        </p:sp>
      </p:grpSp>
      <p:grpSp>
        <p:nvGrpSpPr>
          <p:cNvPr id="8" name="组合 7"/>
          <p:cNvGrpSpPr/>
          <p:nvPr/>
        </p:nvGrpSpPr>
        <p:grpSpPr>
          <a:xfrm>
            <a:off x="4905574" y="1773610"/>
            <a:ext cx="2007896" cy="2007896"/>
            <a:chOff x="4528221" y="1796521"/>
            <a:chExt cx="2196880" cy="2196880"/>
          </a:xfrm>
        </p:grpSpPr>
        <p:sp>
          <p:nvSpPr>
            <p:cNvPr id="2" name="泪滴形 1"/>
            <p:cNvSpPr/>
            <p:nvPr/>
          </p:nvSpPr>
          <p:spPr>
            <a:xfrm rot="8078533">
              <a:off x="4528221" y="1796521"/>
              <a:ext cx="2196880" cy="2196880"/>
            </a:xfrm>
            <a:prstGeom prst="teardrop">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822328" y="2393759"/>
              <a:ext cx="1774725" cy="825419"/>
            </a:xfrm>
            <a:prstGeom prst="rect">
              <a:avLst/>
            </a:prstGeom>
            <a:noFill/>
            <a:ln>
              <a:noFill/>
            </a:ln>
          </p:spPr>
          <p:txBody>
            <a:bodyPr wrap="square" rtlCol="0">
              <a:spAutoFit/>
            </a:bodyPr>
            <a:lstStyle/>
            <a:p>
              <a:pPr>
                <a:lnSpc>
                  <a:spcPct val="150000"/>
                </a:lnSpc>
              </a:pPr>
              <a:r>
                <a:rPr lang="zh-CN" altLang="en-US" sz="3600" dirty="0">
                  <a:solidFill>
                    <a:schemeClr val="bg1"/>
                  </a:solidFill>
                  <a:latin typeface="微软雅黑" panose="020B0503020204020204" pitchFamily="34" charset="-122"/>
                  <a:ea typeface="微软雅黑" panose="020B0503020204020204" pitchFamily="34" charset="-122"/>
                </a:rPr>
                <a:t>凝聚力</a:t>
              </a:r>
            </a:p>
          </p:txBody>
        </p:sp>
      </p:grpSp>
      <p:sp>
        <p:nvSpPr>
          <p:cNvPr id="23" name="TextBox 22"/>
          <p:cNvSpPr txBox="1"/>
          <p:nvPr/>
        </p:nvSpPr>
        <p:spPr>
          <a:xfrm>
            <a:off x="1099001" y="3518498"/>
            <a:ext cx="2547934"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24" name="矩形 23"/>
          <p:cNvSpPr/>
          <p:nvPr/>
        </p:nvSpPr>
        <p:spPr>
          <a:xfrm>
            <a:off x="1732924" y="3051335"/>
            <a:ext cx="1814348" cy="553998"/>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工作完成效率</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8155784" y="3359815"/>
            <a:ext cx="2547934"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26" name="矩形 25"/>
          <p:cNvSpPr/>
          <p:nvPr/>
        </p:nvSpPr>
        <p:spPr>
          <a:xfrm>
            <a:off x="8155784" y="2892652"/>
            <a:ext cx="1526316" cy="553998"/>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任务执行力</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835304" y="5055893"/>
            <a:ext cx="4320479"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在此录入具体内容在此录入具体内容在此录入具体内容在此录入具体内容在此录入具体内容在此录入具体内容在此录入具体内容在此录入具体内容。</a:t>
            </a:r>
          </a:p>
        </p:txBody>
      </p:sp>
      <p:sp>
        <p:nvSpPr>
          <p:cNvPr id="28" name="矩形 27"/>
          <p:cNvSpPr/>
          <p:nvPr/>
        </p:nvSpPr>
        <p:spPr>
          <a:xfrm>
            <a:off x="4843416" y="4593088"/>
            <a:ext cx="1814348" cy="499624"/>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团队凝聚力</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down)">
                                      <p:cBhvr>
                                        <p:cTn id="19" dur="500"/>
                                        <p:tgtEl>
                                          <p:spTgt spid="5"/>
                                        </p:tgtEl>
                                      </p:cBhvr>
                                    </p:animEffect>
                                  </p:childTnLst>
                                </p:cTn>
                              </p:par>
                              <p:par>
                                <p:cTn id="20" presetID="12"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24"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业务拓展</a:t>
              </a:r>
            </a:p>
          </p:txBody>
        </p:sp>
      </p:grpSp>
      <p:sp>
        <p:nvSpPr>
          <p:cNvPr id="51" name="Freeform 70"/>
          <p:cNvSpPr/>
          <p:nvPr/>
        </p:nvSpPr>
        <p:spPr bwMode="auto">
          <a:xfrm rot="5400000">
            <a:off x="2254354" y="2257968"/>
            <a:ext cx="639763" cy="1830387"/>
          </a:xfrm>
          <a:custGeom>
            <a:avLst/>
            <a:gdLst>
              <a:gd name="T0" fmla="*/ 2147483646 w 465"/>
              <a:gd name="T1" fmla="*/ 2147483646 h 644"/>
              <a:gd name="T2" fmla="*/ 0 w 465"/>
              <a:gd name="T3" fmla="*/ 0 h 644"/>
              <a:gd name="T4" fmla="*/ 0 w 465"/>
              <a:gd name="T5" fmla="*/ 2147483646 h 644"/>
              <a:gd name="T6" fmla="*/ 2147483646 w 465"/>
              <a:gd name="T7" fmla="*/ 2147483646 h 644"/>
              <a:gd name="T8" fmla="*/ 2147483646 w 465"/>
              <a:gd name="T9" fmla="*/ 2147483646 h 644"/>
              <a:gd name="T10" fmla="*/ 0 60000 65536"/>
              <a:gd name="T11" fmla="*/ 0 60000 65536"/>
              <a:gd name="T12" fmla="*/ 0 60000 65536"/>
              <a:gd name="T13" fmla="*/ 0 60000 65536"/>
              <a:gd name="T14" fmla="*/ 0 60000 65536"/>
              <a:gd name="T15" fmla="*/ 0 w 465"/>
              <a:gd name="T16" fmla="*/ 0 h 644"/>
              <a:gd name="T17" fmla="*/ 465 w 465"/>
              <a:gd name="T18" fmla="*/ 644 h 644"/>
            </a:gdLst>
            <a:ahLst/>
            <a:cxnLst>
              <a:cxn ang="T10">
                <a:pos x="T0" y="T1"/>
              </a:cxn>
              <a:cxn ang="T11">
                <a:pos x="T2" y="T3"/>
              </a:cxn>
              <a:cxn ang="T12">
                <a:pos x="T4" y="T5"/>
              </a:cxn>
              <a:cxn ang="T13">
                <a:pos x="T6" y="T7"/>
              </a:cxn>
              <a:cxn ang="T14">
                <a:pos x="T8" y="T9"/>
              </a:cxn>
            </a:cxnLst>
            <a:rect l="T15" t="T16" r="T17" b="T18"/>
            <a:pathLst>
              <a:path w="465" h="644">
                <a:moveTo>
                  <a:pt x="465" y="178"/>
                </a:moveTo>
                <a:lnTo>
                  <a:pt x="0" y="0"/>
                </a:lnTo>
                <a:lnTo>
                  <a:pt x="0" y="364"/>
                </a:lnTo>
                <a:lnTo>
                  <a:pt x="465" y="644"/>
                </a:lnTo>
                <a:lnTo>
                  <a:pt x="465" y="178"/>
                </a:lnTo>
                <a:close/>
              </a:path>
            </a:pathLst>
          </a:custGeom>
          <a:solidFill>
            <a:schemeClr val="tx2">
              <a:lumMod val="75000"/>
            </a:schemeClr>
          </a:solidFill>
          <a:ln w="9525">
            <a:solidFill>
              <a:srgbClr val="000000"/>
            </a:solidFill>
            <a:round/>
          </a:ln>
        </p:spPr>
        <p:txBody>
          <a:bodyPr/>
          <a:lstStyle/>
          <a:p>
            <a:endParaRPr lang="zh-CN" altLang="en-US"/>
          </a:p>
        </p:txBody>
      </p:sp>
      <p:sp>
        <p:nvSpPr>
          <p:cNvPr id="52" name="Freeform 73"/>
          <p:cNvSpPr/>
          <p:nvPr/>
        </p:nvSpPr>
        <p:spPr bwMode="auto">
          <a:xfrm rot="5400000">
            <a:off x="3795817" y="2102393"/>
            <a:ext cx="1025525" cy="1755775"/>
          </a:xfrm>
          <a:custGeom>
            <a:avLst/>
            <a:gdLst>
              <a:gd name="T0" fmla="*/ 2147483646 w 746"/>
              <a:gd name="T1" fmla="*/ 2147483646 h 618"/>
              <a:gd name="T2" fmla="*/ 0 w 746"/>
              <a:gd name="T3" fmla="*/ 0 h 618"/>
              <a:gd name="T4" fmla="*/ 0 w 746"/>
              <a:gd name="T5" fmla="*/ 2147483646 h 618"/>
              <a:gd name="T6" fmla="*/ 2147483646 w 746"/>
              <a:gd name="T7" fmla="*/ 2147483646 h 618"/>
              <a:gd name="T8" fmla="*/ 2147483646 w 746"/>
              <a:gd name="T9" fmla="*/ 2147483646 h 618"/>
              <a:gd name="T10" fmla="*/ 0 60000 65536"/>
              <a:gd name="T11" fmla="*/ 0 60000 65536"/>
              <a:gd name="T12" fmla="*/ 0 60000 65536"/>
              <a:gd name="T13" fmla="*/ 0 60000 65536"/>
              <a:gd name="T14" fmla="*/ 0 60000 65536"/>
              <a:gd name="T15" fmla="*/ 0 w 746"/>
              <a:gd name="T16" fmla="*/ 0 h 618"/>
              <a:gd name="T17" fmla="*/ 746 w 746"/>
              <a:gd name="T18" fmla="*/ 618 h 618"/>
            </a:gdLst>
            <a:ahLst/>
            <a:cxnLst>
              <a:cxn ang="T10">
                <a:pos x="T0" y="T1"/>
              </a:cxn>
              <a:cxn ang="T11">
                <a:pos x="T2" y="T3"/>
              </a:cxn>
              <a:cxn ang="T12">
                <a:pos x="T4" y="T5"/>
              </a:cxn>
              <a:cxn ang="T13">
                <a:pos x="T6" y="T7"/>
              </a:cxn>
              <a:cxn ang="T14">
                <a:pos x="T8" y="T9"/>
              </a:cxn>
            </a:cxnLst>
            <a:rect l="T15" t="T16" r="T17" b="T18"/>
            <a:pathLst>
              <a:path w="746" h="618">
                <a:moveTo>
                  <a:pt x="746" y="112"/>
                </a:moveTo>
                <a:lnTo>
                  <a:pt x="0" y="0"/>
                </a:lnTo>
                <a:lnTo>
                  <a:pt x="0" y="394"/>
                </a:lnTo>
                <a:lnTo>
                  <a:pt x="746" y="618"/>
                </a:lnTo>
                <a:lnTo>
                  <a:pt x="746" y="112"/>
                </a:lnTo>
                <a:close/>
              </a:path>
            </a:pathLst>
          </a:custGeom>
          <a:solidFill>
            <a:srgbClr val="0089BF"/>
          </a:solidFill>
          <a:ln>
            <a:noFill/>
          </a:ln>
          <a:extLst>
            <a:ext uri="{91240B29-F687-4F45-9708-019B960494DF}">
              <a14:hiddenLine xmlns:a14="http://schemas.microsoft.com/office/drawing/2010/main" w="9525">
                <a:solidFill>
                  <a:srgbClr val="0089BF"/>
                </a:solidFill>
                <a:round/>
              </a14:hiddenLine>
            </a:ext>
          </a:extLst>
        </p:spPr>
        <p:txBody>
          <a:bodyPr/>
          <a:lstStyle/>
          <a:p>
            <a:endParaRPr lang="zh-CN" altLang="en-US"/>
          </a:p>
        </p:txBody>
      </p:sp>
      <p:sp>
        <p:nvSpPr>
          <p:cNvPr id="53" name="Freeform 76"/>
          <p:cNvSpPr/>
          <p:nvPr/>
        </p:nvSpPr>
        <p:spPr bwMode="auto">
          <a:xfrm rot="5400000">
            <a:off x="9183791" y="2257968"/>
            <a:ext cx="639763" cy="1830388"/>
          </a:xfrm>
          <a:custGeom>
            <a:avLst/>
            <a:gdLst>
              <a:gd name="T0" fmla="*/ 2147483646 w 465"/>
              <a:gd name="T1" fmla="*/ 2147483646 h 644"/>
              <a:gd name="T2" fmla="*/ 0 w 465"/>
              <a:gd name="T3" fmla="*/ 2147483646 h 644"/>
              <a:gd name="T4" fmla="*/ 0 w 465"/>
              <a:gd name="T5" fmla="*/ 2147483646 h 644"/>
              <a:gd name="T6" fmla="*/ 2147483646 w 465"/>
              <a:gd name="T7" fmla="*/ 0 h 644"/>
              <a:gd name="T8" fmla="*/ 2147483646 w 465"/>
              <a:gd name="T9" fmla="*/ 2147483646 h 644"/>
              <a:gd name="T10" fmla="*/ 0 60000 65536"/>
              <a:gd name="T11" fmla="*/ 0 60000 65536"/>
              <a:gd name="T12" fmla="*/ 0 60000 65536"/>
              <a:gd name="T13" fmla="*/ 0 60000 65536"/>
              <a:gd name="T14" fmla="*/ 0 60000 65536"/>
              <a:gd name="T15" fmla="*/ 0 w 465"/>
              <a:gd name="T16" fmla="*/ 0 h 644"/>
              <a:gd name="T17" fmla="*/ 465 w 465"/>
              <a:gd name="T18" fmla="*/ 644 h 644"/>
            </a:gdLst>
            <a:ahLst/>
            <a:cxnLst>
              <a:cxn ang="T10">
                <a:pos x="T0" y="T1"/>
              </a:cxn>
              <a:cxn ang="T11">
                <a:pos x="T2" y="T3"/>
              </a:cxn>
              <a:cxn ang="T12">
                <a:pos x="T4" y="T5"/>
              </a:cxn>
              <a:cxn ang="T13">
                <a:pos x="T6" y="T7"/>
              </a:cxn>
              <a:cxn ang="T14">
                <a:pos x="T8" y="T9"/>
              </a:cxn>
            </a:cxnLst>
            <a:rect l="T15" t="T16" r="T17" b="T18"/>
            <a:pathLst>
              <a:path w="465" h="644">
                <a:moveTo>
                  <a:pt x="465" y="467"/>
                </a:moveTo>
                <a:lnTo>
                  <a:pt x="0" y="644"/>
                </a:lnTo>
                <a:lnTo>
                  <a:pt x="0" y="280"/>
                </a:lnTo>
                <a:lnTo>
                  <a:pt x="465" y="0"/>
                </a:lnTo>
                <a:lnTo>
                  <a:pt x="465" y="467"/>
                </a:lnTo>
                <a:close/>
              </a:path>
            </a:pathLst>
          </a:custGeom>
          <a:solidFill>
            <a:schemeClr val="tx2">
              <a:lumMod val="75000"/>
            </a:schemeClr>
          </a:solidFill>
          <a:ln>
            <a:solidFill>
              <a:schemeClr val="tx2">
                <a:lumMod val="75000"/>
              </a:schemeClr>
            </a:solidFill>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Freeform 79"/>
          <p:cNvSpPr/>
          <p:nvPr/>
        </p:nvSpPr>
        <p:spPr bwMode="auto">
          <a:xfrm rot="5400000">
            <a:off x="7256566" y="2103981"/>
            <a:ext cx="1025525" cy="1752600"/>
          </a:xfrm>
          <a:custGeom>
            <a:avLst/>
            <a:gdLst>
              <a:gd name="T0" fmla="*/ 2147483646 w 746"/>
              <a:gd name="T1" fmla="*/ 2147483646 h 617"/>
              <a:gd name="T2" fmla="*/ 0 w 746"/>
              <a:gd name="T3" fmla="*/ 2147483646 h 617"/>
              <a:gd name="T4" fmla="*/ 0 w 746"/>
              <a:gd name="T5" fmla="*/ 2147483646 h 617"/>
              <a:gd name="T6" fmla="*/ 2147483646 w 746"/>
              <a:gd name="T7" fmla="*/ 0 h 617"/>
              <a:gd name="T8" fmla="*/ 2147483646 w 746"/>
              <a:gd name="T9" fmla="*/ 2147483646 h 617"/>
              <a:gd name="T10" fmla="*/ 0 60000 65536"/>
              <a:gd name="T11" fmla="*/ 0 60000 65536"/>
              <a:gd name="T12" fmla="*/ 0 60000 65536"/>
              <a:gd name="T13" fmla="*/ 0 60000 65536"/>
              <a:gd name="T14" fmla="*/ 0 60000 65536"/>
              <a:gd name="T15" fmla="*/ 0 w 746"/>
              <a:gd name="T16" fmla="*/ 0 h 617"/>
              <a:gd name="T17" fmla="*/ 746 w 746"/>
              <a:gd name="T18" fmla="*/ 617 h 617"/>
            </a:gdLst>
            <a:ahLst/>
            <a:cxnLst>
              <a:cxn ang="T10">
                <a:pos x="T0" y="T1"/>
              </a:cxn>
              <a:cxn ang="T11">
                <a:pos x="T2" y="T3"/>
              </a:cxn>
              <a:cxn ang="T12">
                <a:pos x="T4" y="T5"/>
              </a:cxn>
              <a:cxn ang="T13">
                <a:pos x="T6" y="T7"/>
              </a:cxn>
              <a:cxn ang="T14">
                <a:pos x="T8" y="T9"/>
              </a:cxn>
            </a:cxnLst>
            <a:rect l="T15" t="T16" r="T17" b="T18"/>
            <a:pathLst>
              <a:path w="746" h="617">
                <a:moveTo>
                  <a:pt x="746" y="506"/>
                </a:moveTo>
                <a:lnTo>
                  <a:pt x="0" y="617"/>
                </a:lnTo>
                <a:lnTo>
                  <a:pt x="0" y="224"/>
                </a:lnTo>
                <a:lnTo>
                  <a:pt x="746" y="0"/>
                </a:lnTo>
                <a:lnTo>
                  <a:pt x="746" y="506"/>
                </a:lnTo>
                <a:close/>
              </a:path>
            </a:pathLst>
          </a:custGeom>
          <a:solidFill>
            <a:srgbClr val="0089BF"/>
          </a:solidFill>
          <a:ln>
            <a:noFill/>
          </a:ln>
          <a:extLst>
            <a:ext uri="{91240B29-F687-4F45-9708-019B960494DF}">
              <a14:hiddenLine xmlns:a14="http://schemas.microsoft.com/office/drawing/2010/main" w="9525">
                <a:solidFill>
                  <a:srgbClr val="0089BF"/>
                </a:solidFill>
                <a:round/>
              </a14:hiddenLine>
            </a:ext>
          </a:extLst>
        </p:spPr>
        <p:txBody>
          <a:bodyPr/>
          <a:lstStyle/>
          <a:p>
            <a:endParaRPr lang="zh-CN" altLang="en-US"/>
          </a:p>
        </p:txBody>
      </p:sp>
      <p:sp>
        <p:nvSpPr>
          <p:cNvPr id="55" name="Freeform 81"/>
          <p:cNvSpPr/>
          <p:nvPr/>
        </p:nvSpPr>
        <p:spPr bwMode="auto">
          <a:xfrm rot="5400000">
            <a:off x="5333310" y="1876175"/>
            <a:ext cx="1412875" cy="1820862"/>
          </a:xfrm>
          <a:custGeom>
            <a:avLst/>
            <a:gdLst>
              <a:gd name="T0" fmla="*/ 2147483646 w 1027"/>
              <a:gd name="T1" fmla="*/ 2147483646 h 641"/>
              <a:gd name="T2" fmla="*/ 0 w 1027"/>
              <a:gd name="T3" fmla="*/ 2147483646 h 641"/>
              <a:gd name="T4" fmla="*/ 0 w 1027"/>
              <a:gd name="T5" fmla="*/ 2147483646 h 641"/>
              <a:gd name="T6" fmla="*/ 2147483646 w 1027"/>
              <a:gd name="T7" fmla="*/ 0 h 641"/>
              <a:gd name="T8" fmla="*/ 2147483646 w 1027"/>
              <a:gd name="T9" fmla="*/ 2147483646 h 641"/>
              <a:gd name="T10" fmla="*/ 0 60000 65536"/>
              <a:gd name="T11" fmla="*/ 0 60000 65536"/>
              <a:gd name="T12" fmla="*/ 0 60000 65536"/>
              <a:gd name="T13" fmla="*/ 0 60000 65536"/>
              <a:gd name="T14" fmla="*/ 0 60000 65536"/>
              <a:gd name="T15" fmla="*/ 0 w 1027"/>
              <a:gd name="T16" fmla="*/ 0 h 641"/>
              <a:gd name="T17" fmla="*/ 1027 w 1027"/>
              <a:gd name="T18" fmla="*/ 641 h 641"/>
            </a:gdLst>
            <a:ahLst/>
            <a:cxnLst>
              <a:cxn ang="T10">
                <a:pos x="T0" y="T1"/>
              </a:cxn>
              <a:cxn ang="T11">
                <a:pos x="T2" y="T3"/>
              </a:cxn>
              <a:cxn ang="T12">
                <a:pos x="T4" y="T5"/>
              </a:cxn>
              <a:cxn ang="T13">
                <a:pos x="T6" y="T7"/>
              </a:cxn>
              <a:cxn ang="T14">
                <a:pos x="T8" y="T9"/>
              </a:cxn>
            </a:cxnLst>
            <a:rect l="T15" t="T16" r="T17" b="T18"/>
            <a:pathLst>
              <a:path w="1027" h="641">
                <a:moveTo>
                  <a:pt x="1027" y="641"/>
                </a:moveTo>
                <a:lnTo>
                  <a:pt x="0" y="532"/>
                </a:lnTo>
                <a:lnTo>
                  <a:pt x="0" y="111"/>
                </a:lnTo>
                <a:lnTo>
                  <a:pt x="1027" y="0"/>
                </a:lnTo>
                <a:lnTo>
                  <a:pt x="1027" y="641"/>
                </a:lnTo>
                <a:close/>
              </a:path>
            </a:pathLst>
          </a:custGeom>
          <a:solidFill>
            <a:schemeClr val="tx2">
              <a:lumMod val="75000"/>
            </a:schemeClr>
          </a:solidFill>
          <a:ln w="9525">
            <a:solidFill>
              <a:srgbClr val="000000"/>
            </a:solidFill>
            <a:round/>
          </a:ln>
        </p:spPr>
        <p:txBody>
          <a:bodyPr/>
          <a:lstStyle/>
          <a:p>
            <a:endParaRPr lang="zh-CN" altLang="en-US"/>
          </a:p>
        </p:txBody>
      </p:sp>
      <p:sp>
        <p:nvSpPr>
          <p:cNvPr id="56" name="Oval 36"/>
          <p:cNvSpPr/>
          <p:nvPr/>
        </p:nvSpPr>
        <p:spPr>
          <a:xfrm>
            <a:off x="2182917" y="3350168"/>
            <a:ext cx="285750" cy="285750"/>
          </a:xfrm>
          <a:prstGeom prst="ellipse">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rgbClr val="FFFFFF"/>
                </a:solidFill>
                <a:latin typeface="微软雅黑" panose="020B0503020204020204" pitchFamily="34" charset="-122"/>
                <a:ea typeface="微软雅黑" panose="020B0503020204020204" pitchFamily="34" charset="-122"/>
              </a:rPr>
              <a:t>1</a:t>
            </a:r>
          </a:p>
        </p:txBody>
      </p:sp>
      <p:sp>
        <p:nvSpPr>
          <p:cNvPr id="57" name="Oval 38"/>
          <p:cNvSpPr/>
          <p:nvPr/>
        </p:nvSpPr>
        <p:spPr>
          <a:xfrm>
            <a:off x="4021242" y="3350168"/>
            <a:ext cx="285750" cy="285750"/>
          </a:xfrm>
          <a:prstGeom prst="ellipse">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rgbClr val="FFFFFF"/>
                </a:solidFill>
                <a:latin typeface="微软雅黑" panose="020B0503020204020204" pitchFamily="34" charset="-122"/>
                <a:ea typeface="微软雅黑" panose="020B0503020204020204" pitchFamily="34" charset="-122"/>
              </a:rPr>
              <a:t>2</a:t>
            </a:r>
          </a:p>
        </p:txBody>
      </p:sp>
      <p:sp>
        <p:nvSpPr>
          <p:cNvPr id="58" name="Oval 40"/>
          <p:cNvSpPr/>
          <p:nvPr/>
        </p:nvSpPr>
        <p:spPr>
          <a:xfrm>
            <a:off x="5894492" y="3350168"/>
            <a:ext cx="285750" cy="285750"/>
          </a:xfrm>
          <a:prstGeom prst="ellipse">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rgbClr val="FFFFFF"/>
                </a:solidFill>
                <a:latin typeface="微软雅黑" panose="020B0503020204020204" pitchFamily="34" charset="-122"/>
                <a:ea typeface="微软雅黑" panose="020B0503020204020204" pitchFamily="34" charset="-122"/>
              </a:rPr>
              <a:t>3</a:t>
            </a:r>
          </a:p>
        </p:txBody>
      </p:sp>
      <p:sp>
        <p:nvSpPr>
          <p:cNvPr id="59" name="Oval 42"/>
          <p:cNvSpPr/>
          <p:nvPr/>
        </p:nvSpPr>
        <p:spPr>
          <a:xfrm>
            <a:off x="7737579" y="3350168"/>
            <a:ext cx="285750" cy="285750"/>
          </a:xfrm>
          <a:prstGeom prst="ellipse">
            <a:avLst/>
          </a:prstGeom>
          <a:solidFill>
            <a:srgbClr val="0089B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rgbClr val="FFFFFF"/>
                </a:solidFill>
                <a:latin typeface="微软雅黑" panose="020B0503020204020204" pitchFamily="34" charset="-122"/>
                <a:ea typeface="微软雅黑" panose="020B0503020204020204" pitchFamily="34" charset="-122"/>
              </a:rPr>
              <a:t>4</a:t>
            </a:r>
          </a:p>
        </p:txBody>
      </p:sp>
      <p:sp>
        <p:nvSpPr>
          <p:cNvPr id="106" name="Oval 44"/>
          <p:cNvSpPr/>
          <p:nvPr/>
        </p:nvSpPr>
        <p:spPr>
          <a:xfrm>
            <a:off x="9580667" y="3350168"/>
            <a:ext cx="285750" cy="285750"/>
          </a:xfrm>
          <a:prstGeom prst="ellipse">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rgbClr val="FFFFFF"/>
                </a:solidFill>
                <a:latin typeface="微软雅黑" panose="020B0503020204020204" pitchFamily="34" charset="-122"/>
                <a:ea typeface="微软雅黑" panose="020B0503020204020204" pitchFamily="34" charset="-122"/>
              </a:rPr>
              <a:t>5</a:t>
            </a:r>
          </a:p>
        </p:txBody>
      </p:sp>
      <p:grpSp>
        <p:nvGrpSpPr>
          <p:cNvPr id="142" name="Group 9"/>
          <p:cNvGrpSpPr/>
          <p:nvPr/>
        </p:nvGrpSpPr>
        <p:grpSpPr>
          <a:xfrm>
            <a:off x="8959327" y="2493690"/>
            <a:ext cx="359206" cy="259080"/>
            <a:chOff x="5876678" y="4111406"/>
            <a:chExt cx="645594" cy="465639"/>
          </a:xfrm>
          <a:solidFill>
            <a:schemeClr val="tx2">
              <a:lumMod val="75000"/>
            </a:schemeClr>
          </a:solidFill>
        </p:grpSpPr>
        <p:sp>
          <p:nvSpPr>
            <p:cNvPr id="143" name="Freeform 22"/>
            <p:cNvSpPr/>
            <p:nvPr/>
          </p:nvSpPr>
          <p:spPr bwMode="auto">
            <a:xfrm>
              <a:off x="5876678" y="4147397"/>
              <a:ext cx="454391" cy="429648"/>
            </a:xfrm>
            <a:custGeom>
              <a:avLst/>
              <a:gdLst>
                <a:gd name="T0" fmla="*/ 321 w 405"/>
                <a:gd name="T1" fmla="*/ 0 h 382"/>
                <a:gd name="T2" fmla="*/ 84 w 405"/>
                <a:gd name="T3" fmla="*/ 0 h 382"/>
                <a:gd name="T4" fmla="*/ 84 w 405"/>
                <a:gd name="T5" fmla="*/ 0 h 382"/>
                <a:gd name="T6" fmla="*/ 67 w 405"/>
                <a:gd name="T7" fmla="*/ 2 h 382"/>
                <a:gd name="T8" fmla="*/ 50 w 405"/>
                <a:gd name="T9" fmla="*/ 5 h 382"/>
                <a:gd name="T10" fmla="*/ 37 w 405"/>
                <a:gd name="T11" fmla="*/ 13 h 382"/>
                <a:gd name="T12" fmla="*/ 24 w 405"/>
                <a:gd name="T13" fmla="*/ 22 h 382"/>
                <a:gd name="T14" fmla="*/ 15 w 405"/>
                <a:gd name="T15" fmla="*/ 33 h 382"/>
                <a:gd name="T16" fmla="*/ 6 w 405"/>
                <a:gd name="T17" fmla="*/ 46 h 382"/>
                <a:gd name="T18" fmla="*/ 2 w 405"/>
                <a:gd name="T19" fmla="*/ 61 h 382"/>
                <a:gd name="T20" fmla="*/ 0 w 405"/>
                <a:gd name="T21" fmla="*/ 76 h 382"/>
                <a:gd name="T22" fmla="*/ 0 w 405"/>
                <a:gd name="T23" fmla="*/ 200 h 382"/>
                <a:gd name="T24" fmla="*/ 0 w 405"/>
                <a:gd name="T25" fmla="*/ 200 h 382"/>
                <a:gd name="T26" fmla="*/ 2 w 405"/>
                <a:gd name="T27" fmla="*/ 215 h 382"/>
                <a:gd name="T28" fmla="*/ 6 w 405"/>
                <a:gd name="T29" fmla="*/ 230 h 382"/>
                <a:gd name="T30" fmla="*/ 15 w 405"/>
                <a:gd name="T31" fmla="*/ 243 h 382"/>
                <a:gd name="T32" fmla="*/ 24 w 405"/>
                <a:gd name="T33" fmla="*/ 254 h 382"/>
                <a:gd name="T34" fmla="*/ 37 w 405"/>
                <a:gd name="T35" fmla="*/ 263 h 382"/>
                <a:gd name="T36" fmla="*/ 50 w 405"/>
                <a:gd name="T37" fmla="*/ 270 h 382"/>
                <a:gd name="T38" fmla="*/ 67 w 405"/>
                <a:gd name="T39" fmla="*/ 274 h 382"/>
                <a:gd name="T40" fmla="*/ 84 w 405"/>
                <a:gd name="T41" fmla="*/ 276 h 382"/>
                <a:gd name="T42" fmla="*/ 95 w 405"/>
                <a:gd name="T43" fmla="*/ 276 h 382"/>
                <a:gd name="T44" fmla="*/ 95 w 405"/>
                <a:gd name="T45" fmla="*/ 276 h 382"/>
                <a:gd name="T46" fmla="*/ 52 w 405"/>
                <a:gd name="T47" fmla="*/ 382 h 382"/>
                <a:gd name="T48" fmla="*/ 52 w 405"/>
                <a:gd name="T49" fmla="*/ 382 h 382"/>
                <a:gd name="T50" fmla="*/ 113 w 405"/>
                <a:gd name="T51" fmla="*/ 339 h 382"/>
                <a:gd name="T52" fmla="*/ 202 w 405"/>
                <a:gd name="T53" fmla="*/ 276 h 382"/>
                <a:gd name="T54" fmla="*/ 321 w 405"/>
                <a:gd name="T55" fmla="*/ 276 h 382"/>
                <a:gd name="T56" fmla="*/ 321 w 405"/>
                <a:gd name="T57" fmla="*/ 276 h 382"/>
                <a:gd name="T58" fmla="*/ 338 w 405"/>
                <a:gd name="T59" fmla="*/ 274 h 382"/>
                <a:gd name="T60" fmla="*/ 353 w 405"/>
                <a:gd name="T61" fmla="*/ 270 h 382"/>
                <a:gd name="T62" fmla="*/ 367 w 405"/>
                <a:gd name="T63" fmla="*/ 263 h 382"/>
                <a:gd name="T64" fmla="*/ 380 w 405"/>
                <a:gd name="T65" fmla="*/ 254 h 382"/>
                <a:gd name="T66" fmla="*/ 390 w 405"/>
                <a:gd name="T67" fmla="*/ 243 h 382"/>
                <a:gd name="T68" fmla="*/ 397 w 405"/>
                <a:gd name="T69" fmla="*/ 230 h 382"/>
                <a:gd name="T70" fmla="*/ 403 w 405"/>
                <a:gd name="T71" fmla="*/ 215 h 382"/>
                <a:gd name="T72" fmla="*/ 405 w 405"/>
                <a:gd name="T73" fmla="*/ 200 h 382"/>
                <a:gd name="T74" fmla="*/ 405 w 405"/>
                <a:gd name="T75" fmla="*/ 76 h 382"/>
                <a:gd name="T76" fmla="*/ 405 w 405"/>
                <a:gd name="T77" fmla="*/ 76 h 382"/>
                <a:gd name="T78" fmla="*/ 403 w 405"/>
                <a:gd name="T79" fmla="*/ 61 h 382"/>
                <a:gd name="T80" fmla="*/ 397 w 405"/>
                <a:gd name="T81" fmla="*/ 46 h 382"/>
                <a:gd name="T82" fmla="*/ 390 w 405"/>
                <a:gd name="T83" fmla="*/ 33 h 382"/>
                <a:gd name="T84" fmla="*/ 380 w 405"/>
                <a:gd name="T85" fmla="*/ 22 h 382"/>
                <a:gd name="T86" fmla="*/ 367 w 405"/>
                <a:gd name="T87" fmla="*/ 13 h 382"/>
                <a:gd name="T88" fmla="*/ 353 w 405"/>
                <a:gd name="T89" fmla="*/ 5 h 382"/>
                <a:gd name="T90" fmla="*/ 338 w 405"/>
                <a:gd name="T91" fmla="*/ 2 h 382"/>
                <a:gd name="T92" fmla="*/ 321 w 405"/>
                <a:gd name="T93" fmla="*/ 0 h 382"/>
                <a:gd name="T94" fmla="*/ 321 w 405"/>
                <a:gd name="T95"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5" h="382">
                  <a:moveTo>
                    <a:pt x="321" y="0"/>
                  </a:moveTo>
                  <a:lnTo>
                    <a:pt x="84" y="0"/>
                  </a:lnTo>
                  <a:lnTo>
                    <a:pt x="84" y="0"/>
                  </a:lnTo>
                  <a:lnTo>
                    <a:pt x="67" y="2"/>
                  </a:lnTo>
                  <a:lnTo>
                    <a:pt x="50" y="5"/>
                  </a:lnTo>
                  <a:lnTo>
                    <a:pt x="37" y="13"/>
                  </a:lnTo>
                  <a:lnTo>
                    <a:pt x="24" y="22"/>
                  </a:lnTo>
                  <a:lnTo>
                    <a:pt x="15" y="33"/>
                  </a:lnTo>
                  <a:lnTo>
                    <a:pt x="6" y="46"/>
                  </a:lnTo>
                  <a:lnTo>
                    <a:pt x="2" y="61"/>
                  </a:lnTo>
                  <a:lnTo>
                    <a:pt x="0" y="76"/>
                  </a:lnTo>
                  <a:lnTo>
                    <a:pt x="0" y="200"/>
                  </a:lnTo>
                  <a:lnTo>
                    <a:pt x="0" y="200"/>
                  </a:lnTo>
                  <a:lnTo>
                    <a:pt x="2" y="215"/>
                  </a:lnTo>
                  <a:lnTo>
                    <a:pt x="6" y="230"/>
                  </a:lnTo>
                  <a:lnTo>
                    <a:pt x="15" y="243"/>
                  </a:lnTo>
                  <a:lnTo>
                    <a:pt x="24" y="254"/>
                  </a:lnTo>
                  <a:lnTo>
                    <a:pt x="37" y="263"/>
                  </a:lnTo>
                  <a:lnTo>
                    <a:pt x="50" y="270"/>
                  </a:lnTo>
                  <a:lnTo>
                    <a:pt x="67" y="274"/>
                  </a:lnTo>
                  <a:lnTo>
                    <a:pt x="84" y="276"/>
                  </a:lnTo>
                  <a:lnTo>
                    <a:pt x="95" y="276"/>
                  </a:lnTo>
                  <a:lnTo>
                    <a:pt x="95" y="276"/>
                  </a:lnTo>
                  <a:lnTo>
                    <a:pt x="52" y="382"/>
                  </a:lnTo>
                  <a:lnTo>
                    <a:pt x="52" y="382"/>
                  </a:lnTo>
                  <a:lnTo>
                    <a:pt x="113" y="339"/>
                  </a:lnTo>
                  <a:lnTo>
                    <a:pt x="202" y="276"/>
                  </a:lnTo>
                  <a:lnTo>
                    <a:pt x="321" y="276"/>
                  </a:lnTo>
                  <a:lnTo>
                    <a:pt x="321" y="276"/>
                  </a:lnTo>
                  <a:lnTo>
                    <a:pt x="338" y="274"/>
                  </a:lnTo>
                  <a:lnTo>
                    <a:pt x="353" y="270"/>
                  </a:lnTo>
                  <a:lnTo>
                    <a:pt x="367" y="263"/>
                  </a:lnTo>
                  <a:lnTo>
                    <a:pt x="380" y="254"/>
                  </a:lnTo>
                  <a:lnTo>
                    <a:pt x="390" y="243"/>
                  </a:lnTo>
                  <a:lnTo>
                    <a:pt x="397" y="230"/>
                  </a:lnTo>
                  <a:lnTo>
                    <a:pt x="403" y="215"/>
                  </a:lnTo>
                  <a:lnTo>
                    <a:pt x="405" y="200"/>
                  </a:lnTo>
                  <a:lnTo>
                    <a:pt x="405" y="76"/>
                  </a:lnTo>
                  <a:lnTo>
                    <a:pt x="405" y="76"/>
                  </a:lnTo>
                  <a:lnTo>
                    <a:pt x="403" y="61"/>
                  </a:lnTo>
                  <a:lnTo>
                    <a:pt x="397" y="46"/>
                  </a:lnTo>
                  <a:lnTo>
                    <a:pt x="390" y="33"/>
                  </a:lnTo>
                  <a:lnTo>
                    <a:pt x="380" y="22"/>
                  </a:lnTo>
                  <a:lnTo>
                    <a:pt x="367" y="13"/>
                  </a:lnTo>
                  <a:lnTo>
                    <a:pt x="353" y="5"/>
                  </a:lnTo>
                  <a:lnTo>
                    <a:pt x="338" y="2"/>
                  </a:lnTo>
                  <a:lnTo>
                    <a:pt x="321" y="0"/>
                  </a:lnTo>
                  <a:lnTo>
                    <a:pt x="321" y="0"/>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44" name="Freeform 23"/>
            <p:cNvSpPr/>
            <p:nvPr/>
          </p:nvSpPr>
          <p:spPr bwMode="auto">
            <a:xfrm>
              <a:off x="6193851" y="4111406"/>
              <a:ext cx="328421" cy="348667"/>
            </a:xfrm>
            <a:custGeom>
              <a:avLst/>
              <a:gdLst>
                <a:gd name="T0" fmla="*/ 225 w 293"/>
                <a:gd name="T1" fmla="*/ 0 h 312"/>
                <a:gd name="T2" fmla="*/ 30 w 293"/>
                <a:gd name="T3" fmla="*/ 0 h 312"/>
                <a:gd name="T4" fmla="*/ 30 w 293"/>
                <a:gd name="T5" fmla="*/ 0 h 312"/>
                <a:gd name="T6" fmla="*/ 15 w 293"/>
                <a:gd name="T7" fmla="*/ 0 h 312"/>
                <a:gd name="T8" fmla="*/ 0 w 293"/>
                <a:gd name="T9" fmla="*/ 6 h 312"/>
                <a:gd name="T10" fmla="*/ 56 w 293"/>
                <a:gd name="T11" fmla="*/ 6 h 312"/>
                <a:gd name="T12" fmla="*/ 56 w 293"/>
                <a:gd name="T13" fmla="*/ 6 h 312"/>
                <a:gd name="T14" fmla="*/ 76 w 293"/>
                <a:gd name="T15" fmla="*/ 8 h 312"/>
                <a:gd name="T16" fmla="*/ 93 w 293"/>
                <a:gd name="T17" fmla="*/ 13 h 312"/>
                <a:gd name="T18" fmla="*/ 110 w 293"/>
                <a:gd name="T19" fmla="*/ 21 h 312"/>
                <a:gd name="T20" fmla="*/ 123 w 293"/>
                <a:gd name="T21" fmla="*/ 32 h 312"/>
                <a:gd name="T22" fmla="*/ 136 w 293"/>
                <a:gd name="T23" fmla="*/ 45 h 312"/>
                <a:gd name="T24" fmla="*/ 143 w 293"/>
                <a:gd name="T25" fmla="*/ 60 h 312"/>
                <a:gd name="T26" fmla="*/ 149 w 293"/>
                <a:gd name="T27" fmla="*/ 76 h 312"/>
                <a:gd name="T28" fmla="*/ 150 w 293"/>
                <a:gd name="T29" fmla="*/ 93 h 312"/>
                <a:gd name="T30" fmla="*/ 150 w 293"/>
                <a:gd name="T31" fmla="*/ 236 h 312"/>
                <a:gd name="T32" fmla="*/ 150 w 293"/>
                <a:gd name="T33" fmla="*/ 236 h 312"/>
                <a:gd name="T34" fmla="*/ 150 w 293"/>
                <a:gd name="T35" fmla="*/ 241 h 312"/>
                <a:gd name="T36" fmla="*/ 150 w 293"/>
                <a:gd name="T37" fmla="*/ 241 h 312"/>
                <a:gd name="T38" fmla="*/ 215 w 293"/>
                <a:gd name="T39" fmla="*/ 288 h 312"/>
                <a:gd name="T40" fmla="*/ 251 w 293"/>
                <a:gd name="T41" fmla="*/ 312 h 312"/>
                <a:gd name="T42" fmla="*/ 251 w 293"/>
                <a:gd name="T43" fmla="*/ 312 h 312"/>
                <a:gd name="T44" fmla="*/ 215 w 293"/>
                <a:gd name="T45" fmla="*/ 225 h 312"/>
                <a:gd name="T46" fmla="*/ 225 w 293"/>
                <a:gd name="T47" fmla="*/ 225 h 312"/>
                <a:gd name="T48" fmla="*/ 225 w 293"/>
                <a:gd name="T49" fmla="*/ 225 h 312"/>
                <a:gd name="T50" fmla="*/ 240 w 293"/>
                <a:gd name="T51" fmla="*/ 225 h 312"/>
                <a:gd name="T52" fmla="*/ 251 w 293"/>
                <a:gd name="T53" fmla="*/ 221 h 312"/>
                <a:gd name="T54" fmla="*/ 264 w 293"/>
                <a:gd name="T55" fmla="*/ 215 h 312"/>
                <a:gd name="T56" fmla="*/ 273 w 293"/>
                <a:gd name="T57" fmla="*/ 208 h 312"/>
                <a:gd name="T58" fmla="*/ 282 w 293"/>
                <a:gd name="T59" fmla="*/ 199 h 312"/>
                <a:gd name="T60" fmla="*/ 288 w 293"/>
                <a:gd name="T61" fmla="*/ 188 h 312"/>
                <a:gd name="T62" fmla="*/ 291 w 293"/>
                <a:gd name="T63" fmla="*/ 176 h 312"/>
                <a:gd name="T64" fmla="*/ 293 w 293"/>
                <a:gd name="T65" fmla="*/ 164 h 312"/>
                <a:gd name="T66" fmla="*/ 293 w 293"/>
                <a:gd name="T67" fmla="*/ 61 h 312"/>
                <a:gd name="T68" fmla="*/ 293 w 293"/>
                <a:gd name="T69" fmla="*/ 61 h 312"/>
                <a:gd name="T70" fmla="*/ 291 w 293"/>
                <a:gd name="T71" fmla="*/ 49 h 312"/>
                <a:gd name="T72" fmla="*/ 288 w 293"/>
                <a:gd name="T73" fmla="*/ 37 h 312"/>
                <a:gd name="T74" fmla="*/ 282 w 293"/>
                <a:gd name="T75" fmla="*/ 26 h 312"/>
                <a:gd name="T76" fmla="*/ 273 w 293"/>
                <a:gd name="T77" fmla="*/ 17 h 312"/>
                <a:gd name="T78" fmla="*/ 264 w 293"/>
                <a:gd name="T79" fmla="*/ 10 h 312"/>
                <a:gd name="T80" fmla="*/ 251 w 293"/>
                <a:gd name="T81" fmla="*/ 4 h 312"/>
                <a:gd name="T82" fmla="*/ 240 w 293"/>
                <a:gd name="T83" fmla="*/ 0 h 312"/>
                <a:gd name="T84" fmla="*/ 225 w 293"/>
                <a:gd name="T85" fmla="*/ 0 h 312"/>
                <a:gd name="T86" fmla="*/ 225 w 293"/>
                <a:gd name="T8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3" h="312">
                  <a:moveTo>
                    <a:pt x="225" y="0"/>
                  </a:moveTo>
                  <a:lnTo>
                    <a:pt x="30" y="0"/>
                  </a:lnTo>
                  <a:lnTo>
                    <a:pt x="30" y="0"/>
                  </a:lnTo>
                  <a:lnTo>
                    <a:pt x="15" y="0"/>
                  </a:lnTo>
                  <a:lnTo>
                    <a:pt x="0" y="6"/>
                  </a:lnTo>
                  <a:lnTo>
                    <a:pt x="56" y="6"/>
                  </a:lnTo>
                  <a:lnTo>
                    <a:pt x="56" y="6"/>
                  </a:lnTo>
                  <a:lnTo>
                    <a:pt x="76" y="8"/>
                  </a:lnTo>
                  <a:lnTo>
                    <a:pt x="93" y="13"/>
                  </a:lnTo>
                  <a:lnTo>
                    <a:pt x="110" y="21"/>
                  </a:lnTo>
                  <a:lnTo>
                    <a:pt x="123" y="32"/>
                  </a:lnTo>
                  <a:lnTo>
                    <a:pt x="136" y="45"/>
                  </a:lnTo>
                  <a:lnTo>
                    <a:pt x="143" y="60"/>
                  </a:lnTo>
                  <a:lnTo>
                    <a:pt x="149" y="76"/>
                  </a:lnTo>
                  <a:lnTo>
                    <a:pt x="150" y="93"/>
                  </a:lnTo>
                  <a:lnTo>
                    <a:pt x="150" y="236"/>
                  </a:lnTo>
                  <a:lnTo>
                    <a:pt x="150" y="236"/>
                  </a:lnTo>
                  <a:lnTo>
                    <a:pt x="150" y="241"/>
                  </a:lnTo>
                  <a:lnTo>
                    <a:pt x="150" y="241"/>
                  </a:lnTo>
                  <a:lnTo>
                    <a:pt x="215" y="288"/>
                  </a:lnTo>
                  <a:lnTo>
                    <a:pt x="251" y="312"/>
                  </a:lnTo>
                  <a:lnTo>
                    <a:pt x="251" y="312"/>
                  </a:lnTo>
                  <a:lnTo>
                    <a:pt x="215" y="225"/>
                  </a:lnTo>
                  <a:lnTo>
                    <a:pt x="225" y="225"/>
                  </a:lnTo>
                  <a:lnTo>
                    <a:pt x="225" y="225"/>
                  </a:lnTo>
                  <a:lnTo>
                    <a:pt x="240" y="225"/>
                  </a:lnTo>
                  <a:lnTo>
                    <a:pt x="251" y="221"/>
                  </a:lnTo>
                  <a:lnTo>
                    <a:pt x="264" y="215"/>
                  </a:lnTo>
                  <a:lnTo>
                    <a:pt x="273" y="208"/>
                  </a:lnTo>
                  <a:lnTo>
                    <a:pt x="282" y="199"/>
                  </a:lnTo>
                  <a:lnTo>
                    <a:pt x="288" y="188"/>
                  </a:lnTo>
                  <a:lnTo>
                    <a:pt x="291" y="176"/>
                  </a:lnTo>
                  <a:lnTo>
                    <a:pt x="293" y="164"/>
                  </a:lnTo>
                  <a:lnTo>
                    <a:pt x="293" y="61"/>
                  </a:lnTo>
                  <a:lnTo>
                    <a:pt x="293" y="61"/>
                  </a:lnTo>
                  <a:lnTo>
                    <a:pt x="291" y="49"/>
                  </a:lnTo>
                  <a:lnTo>
                    <a:pt x="288" y="37"/>
                  </a:lnTo>
                  <a:lnTo>
                    <a:pt x="282" y="26"/>
                  </a:lnTo>
                  <a:lnTo>
                    <a:pt x="273" y="17"/>
                  </a:lnTo>
                  <a:lnTo>
                    <a:pt x="264" y="10"/>
                  </a:lnTo>
                  <a:lnTo>
                    <a:pt x="251" y="4"/>
                  </a:lnTo>
                  <a:lnTo>
                    <a:pt x="240" y="0"/>
                  </a:lnTo>
                  <a:lnTo>
                    <a:pt x="225" y="0"/>
                  </a:lnTo>
                  <a:lnTo>
                    <a:pt x="225" y="0"/>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grpSp>
      <p:sp>
        <p:nvSpPr>
          <p:cNvPr id="148" name="Freeform 45"/>
          <p:cNvSpPr>
            <a:spLocks noEditPoints="1"/>
          </p:cNvSpPr>
          <p:nvPr/>
        </p:nvSpPr>
        <p:spPr bwMode="auto">
          <a:xfrm>
            <a:off x="7322523" y="2061642"/>
            <a:ext cx="343048" cy="304785"/>
          </a:xfrm>
          <a:custGeom>
            <a:avLst/>
            <a:gdLst>
              <a:gd name="T0" fmla="*/ 2147483646 w 366"/>
              <a:gd name="T1" fmla="*/ 2147483646 h 327"/>
              <a:gd name="T2" fmla="*/ 2147483646 w 366"/>
              <a:gd name="T3" fmla="*/ 2147483646 h 327"/>
              <a:gd name="T4" fmla="*/ 2147483646 w 366"/>
              <a:gd name="T5" fmla="*/ 2147483646 h 327"/>
              <a:gd name="T6" fmla="*/ 2147483646 w 366"/>
              <a:gd name="T7" fmla="*/ 2147483646 h 327"/>
              <a:gd name="T8" fmla="*/ 2147483646 w 366"/>
              <a:gd name="T9" fmla="*/ 2147483646 h 327"/>
              <a:gd name="T10" fmla="*/ 2147483646 w 366"/>
              <a:gd name="T11" fmla="*/ 2147483646 h 327"/>
              <a:gd name="T12" fmla="*/ 2147483646 w 366"/>
              <a:gd name="T13" fmla="*/ 2147483646 h 327"/>
              <a:gd name="T14" fmla="*/ 2147483646 w 366"/>
              <a:gd name="T15" fmla="*/ 2147483646 h 327"/>
              <a:gd name="T16" fmla="*/ 2147483646 w 366"/>
              <a:gd name="T17" fmla="*/ 2147483646 h 327"/>
              <a:gd name="T18" fmla="*/ 2147483646 w 366"/>
              <a:gd name="T19" fmla="*/ 2147483646 h 327"/>
              <a:gd name="T20" fmla="*/ 2147483646 w 366"/>
              <a:gd name="T21" fmla="*/ 2147483646 h 327"/>
              <a:gd name="T22" fmla="*/ 2147483646 w 366"/>
              <a:gd name="T23" fmla="*/ 2147483646 h 327"/>
              <a:gd name="T24" fmla="*/ 2147483646 w 366"/>
              <a:gd name="T25" fmla="*/ 2147483646 h 327"/>
              <a:gd name="T26" fmla="*/ 2147483646 w 366"/>
              <a:gd name="T27" fmla="*/ 2147483646 h 327"/>
              <a:gd name="T28" fmla="*/ 2147483646 w 366"/>
              <a:gd name="T29" fmla="*/ 2147483646 h 327"/>
              <a:gd name="T30" fmla="*/ 2147483646 w 366"/>
              <a:gd name="T31" fmla="*/ 2147483646 h 327"/>
              <a:gd name="T32" fmla="*/ 2147483646 w 366"/>
              <a:gd name="T33" fmla="*/ 2147483646 h 327"/>
              <a:gd name="T34" fmla="*/ 2147483646 w 366"/>
              <a:gd name="T35" fmla="*/ 2147483646 h 327"/>
              <a:gd name="T36" fmla="*/ 2147483646 w 366"/>
              <a:gd name="T37" fmla="*/ 2147483646 h 327"/>
              <a:gd name="T38" fmla="*/ 2147483646 w 366"/>
              <a:gd name="T39" fmla="*/ 2147483646 h 327"/>
              <a:gd name="T40" fmla="*/ 2147483646 w 366"/>
              <a:gd name="T41" fmla="*/ 2147483646 h 327"/>
              <a:gd name="T42" fmla="*/ 2147483646 w 366"/>
              <a:gd name="T43" fmla="*/ 2147483646 h 327"/>
              <a:gd name="T44" fmla="*/ 2147483646 w 366"/>
              <a:gd name="T45" fmla="*/ 2147483646 h 327"/>
              <a:gd name="T46" fmla="*/ 2147483646 w 366"/>
              <a:gd name="T47" fmla="*/ 2147483646 h 327"/>
              <a:gd name="T48" fmla="*/ 2147483646 w 366"/>
              <a:gd name="T49" fmla="*/ 2147483646 h 327"/>
              <a:gd name="T50" fmla="*/ 2147483646 w 366"/>
              <a:gd name="T51" fmla="*/ 2147483646 h 327"/>
              <a:gd name="T52" fmla="*/ 2147483646 w 366"/>
              <a:gd name="T53" fmla="*/ 2147483646 h 327"/>
              <a:gd name="T54" fmla="*/ 2147483646 w 366"/>
              <a:gd name="T55" fmla="*/ 2147483646 h 327"/>
              <a:gd name="T56" fmla="*/ 2147483646 w 366"/>
              <a:gd name="T57" fmla="*/ 2147483646 h 327"/>
              <a:gd name="T58" fmla="*/ 2147483646 w 366"/>
              <a:gd name="T59" fmla="*/ 2147483646 h 327"/>
              <a:gd name="T60" fmla="*/ 2147483646 w 366"/>
              <a:gd name="T61" fmla="*/ 2147483646 h 327"/>
              <a:gd name="T62" fmla="*/ 2147483646 w 366"/>
              <a:gd name="T63" fmla="*/ 2147483646 h 327"/>
              <a:gd name="T64" fmla="*/ 2147483646 w 366"/>
              <a:gd name="T65" fmla="*/ 2147483646 h 327"/>
              <a:gd name="T66" fmla="*/ 0 w 366"/>
              <a:gd name="T67" fmla="*/ 2147483646 h 327"/>
              <a:gd name="T68" fmla="*/ 2147483646 w 366"/>
              <a:gd name="T69" fmla="*/ 2147483646 h 327"/>
              <a:gd name="T70" fmla="*/ 2147483646 w 366"/>
              <a:gd name="T71" fmla="*/ 2147483646 h 327"/>
              <a:gd name="T72" fmla="*/ 2147483646 w 366"/>
              <a:gd name="T73" fmla="*/ 2147483646 h 327"/>
              <a:gd name="T74" fmla="*/ 2147483646 w 366"/>
              <a:gd name="T75" fmla="*/ 0 h 327"/>
              <a:gd name="T76" fmla="*/ 2147483646 w 366"/>
              <a:gd name="T77" fmla="*/ 2147483646 h 327"/>
              <a:gd name="T78" fmla="*/ 2147483646 w 366"/>
              <a:gd name="T79" fmla="*/ 2147483646 h 327"/>
              <a:gd name="T80" fmla="*/ 2147483646 w 366"/>
              <a:gd name="T81" fmla="*/ 2147483646 h 327"/>
              <a:gd name="T82" fmla="*/ 2147483646 w 366"/>
              <a:gd name="T83" fmla="*/ 2147483646 h 327"/>
              <a:gd name="T84" fmla="*/ 2147483646 w 366"/>
              <a:gd name="T85" fmla="*/ 2147483646 h 327"/>
              <a:gd name="T86" fmla="*/ 2147483646 w 366"/>
              <a:gd name="T87" fmla="*/ 2147483646 h 327"/>
              <a:gd name="T88" fmla="*/ 2147483646 w 366"/>
              <a:gd name="T89" fmla="*/ 2147483646 h 327"/>
              <a:gd name="T90" fmla="*/ 2147483646 w 366"/>
              <a:gd name="T91" fmla="*/ 2147483646 h 327"/>
              <a:gd name="T92" fmla="*/ 2147483646 w 366"/>
              <a:gd name="T93" fmla="*/ 2147483646 h 327"/>
              <a:gd name="T94" fmla="*/ 2147483646 w 366"/>
              <a:gd name="T95" fmla="*/ 2147483646 h 327"/>
              <a:gd name="T96" fmla="*/ 2147483646 w 366"/>
              <a:gd name="T97" fmla="*/ 2147483646 h 327"/>
              <a:gd name="T98" fmla="*/ 2147483646 w 366"/>
              <a:gd name="T99" fmla="*/ 2147483646 h 327"/>
              <a:gd name="T100" fmla="*/ 2147483646 w 366"/>
              <a:gd name="T101" fmla="*/ 2147483646 h 3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6"/>
              <a:gd name="T154" fmla="*/ 0 h 327"/>
              <a:gd name="T155" fmla="*/ 366 w 366"/>
              <a:gd name="T156" fmla="*/ 327 h 3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6" h="327">
                <a:moveTo>
                  <a:pt x="359" y="178"/>
                </a:moveTo>
                <a:lnTo>
                  <a:pt x="359" y="178"/>
                </a:lnTo>
                <a:lnTo>
                  <a:pt x="351" y="195"/>
                </a:lnTo>
                <a:lnTo>
                  <a:pt x="340" y="212"/>
                </a:lnTo>
                <a:lnTo>
                  <a:pt x="327" y="226"/>
                </a:lnTo>
                <a:lnTo>
                  <a:pt x="312" y="241"/>
                </a:lnTo>
                <a:lnTo>
                  <a:pt x="294" y="252"/>
                </a:lnTo>
                <a:lnTo>
                  <a:pt x="277" y="262"/>
                </a:lnTo>
                <a:lnTo>
                  <a:pt x="260" y="267"/>
                </a:lnTo>
                <a:lnTo>
                  <a:pt x="242" y="269"/>
                </a:lnTo>
                <a:lnTo>
                  <a:pt x="234" y="269"/>
                </a:lnTo>
                <a:lnTo>
                  <a:pt x="223" y="265"/>
                </a:lnTo>
                <a:lnTo>
                  <a:pt x="216" y="262"/>
                </a:lnTo>
                <a:lnTo>
                  <a:pt x="212" y="256"/>
                </a:lnTo>
                <a:lnTo>
                  <a:pt x="206" y="241"/>
                </a:lnTo>
                <a:lnTo>
                  <a:pt x="193" y="250"/>
                </a:lnTo>
                <a:lnTo>
                  <a:pt x="179" y="258"/>
                </a:lnTo>
                <a:lnTo>
                  <a:pt x="162" y="263"/>
                </a:lnTo>
                <a:lnTo>
                  <a:pt x="145" y="265"/>
                </a:lnTo>
                <a:lnTo>
                  <a:pt x="132" y="263"/>
                </a:lnTo>
                <a:lnTo>
                  <a:pt x="121" y="260"/>
                </a:lnTo>
                <a:lnTo>
                  <a:pt x="114" y="256"/>
                </a:lnTo>
                <a:lnTo>
                  <a:pt x="106" y="252"/>
                </a:lnTo>
                <a:lnTo>
                  <a:pt x="101" y="247"/>
                </a:lnTo>
                <a:lnTo>
                  <a:pt x="97" y="239"/>
                </a:lnTo>
                <a:lnTo>
                  <a:pt x="93" y="232"/>
                </a:lnTo>
                <a:lnTo>
                  <a:pt x="91" y="225"/>
                </a:lnTo>
                <a:lnTo>
                  <a:pt x="90" y="206"/>
                </a:lnTo>
                <a:lnTo>
                  <a:pt x="90" y="191"/>
                </a:lnTo>
                <a:lnTo>
                  <a:pt x="93" y="176"/>
                </a:lnTo>
                <a:lnTo>
                  <a:pt x="99" y="161"/>
                </a:lnTo>
                <a:lnTo>
                  <a:pt x="104" y="148"/>
                </a:lnTo>
                <a:lnTo>
                  <a:pt x="115" y="132"/>
                </a:lnTo>
                <a:lnTo>
                  <a:pt x="125" y="117"/>
                </a:lnTo>
                <a:lnTo>
                  <a:pt x="138" y="104"/>
                </a:lnTo>
                <a:lnTo>
                  <a:pt x="149" y="93"/>
                </a:lnTo>
                <a:lnTo>
                  <a:pt x="164" y="84"/>
                </a:lnTo>
                <a:lnTo>
                  <a:pt x="177" y="76"/>
                </a:lnTo>
                <a:lnTo>
                  <a:pt x="192" y="72"/>
                </a:lnTo>
                <a:lnTo>
                  <a:pt x="206" y="71"/>
                </a:lnTo>
                <a:lnTo>
                  <a:pt x="216" y="71"/>
                </a:lnTo>
                <a:lnTo>
                  <a:pt x="223" y="72"/>
                </a:lnTo>
                <a:lnTo>
                  <a:pt x="234" y="76"/>
                </a:lnTo>
                <a:lnTo>
                  <a:pt x="245" y="84"/>
                </a:lnTo>
                <a:lnTo>
                  <a:pt x="258" y="100"/>
                </a:lnTo>
                <a:lnTo>
                  <a:pt x="270" y="80"/>
                </a:lnTo>
                <a:lnTo>
                  <a:pt x="307" y="80"/>
                </a:lnTo>
                <a:lnTo>
                  <a:pt x="249" y="210"/>
                </a:lnTo>
                <a:lnTo>
                  <a:pt x="244" y="223"/>
                </a:lnTo>
                <a:lnTo>
                  <a:pt x="242" y="234"/>
                </a:lnTo>
                <a:lnTo>
                  <a:pt x="244" y="239"/>
                </a:lnTo>
                <a:lnTo>
                  <a:pt x="245" y="243"/>
                </a:lnTo>
                <a:lnTo>
                  <a:pt x="253" y="243"/>
                </a:lnTo>
                <a:lnTo>
                  <a:pt x="257" y="245"/>
                </a:lnTo>
                <a:lnTo>
                  <a:pt x="271" y="241"/>
                </a:lnTo>
                <a:lnTo>
                  <a:pt x="286" y="236"/>
                </a:lnTo>
                <a:lnTo>
                  <a:pt x="301" y="225"/>
                </a:lnTo>
                <a:lnTo>
                  <a:pt x="316" y="208"/>
                </a:lnTo>
                <a:lnTo>
                  <a:pt x="329" y="191"/>
                </a:lnTo>
                <a:lnTo>
                  <a:pt x="338" y="171"/>
                </a:lnTo>
                <a:lnTo>
                  <a:pt x="344" y="152"/>
                </a:lnTo>
                <a:lnTo>
                  <a:pt x="346" y="132"/>
                </a:lnTo>
                <a:lnTo>
                  <a:pt x="344" y="121"/>
                </a:lnTo>
                <a:lnTo>
                  <a:pt x="342" y="110"/>
                </a:lnTo>
                <a:lnTo>
                  <a:pt x="340" y="98"/>
                </a:lnTo>
                <a:lnTo>
                  <a:pt x="334" y="89"/>
                </a:lnTo>
                <a:lnTo>
                  <a:pt x="329" y="80"/>
                </a:lnTo>
                <a:lnTo>
                  <a:pt x="323" y="71"/>
                </a:lnTo>
                <a:lnTo>
                  <a:pt x="314" y="61"/>
                </a:lnTo>
                <a:lnTo>
                  <a:pt x="305" y="54"/>
                </a:lnTo>
                <a:lnTo>
                  <a:pt x="284" y="41"/>
                </a:lnTo>
                <a:lnTo>
                  <a:pt x="262" y="30"/>
                </a:lnTo>
                <a:lnTo>
                  <a:pt x="238" y="24"/>
                </a:lnTo>
                <a:lnTo>
                  <a:pt x="212" y="22"/>
                </a:lnTo>
                <a:lnTo>
                  <a:pt x="203" y="22"/>
                </a:lnTo>
                <a:lnTo>
                  <a:pt x="197" y="22"/>
                </a:lnTo>
                <a:lnTo>
                  <a:pt x="180" y="24"/>
                </a:lnTo>
                <a:lnTo>
                  <a:pt x="166" y="28"/>
                </a:lnTo>
                <a:lnTo>
                  <a:pt x="149" y="33"/>
                </a:lnTo>
                <a:lnTo>
                  <a:pt x="134" y="39"/>
                </a:lnTo>
                <a:lnTo>
                  <a:pt x="121" y="46"/>
                </a:lnTo>
                <a:lnTo>
                  <a:pt x="106" y="54"/>
                </a:lnTo>
                <a:lnTo>
                  <a:pt x="93" y="65"/>
                </a:lnTo>
                <a:lnTo>
                  <a:pt x="80" y="76"/>
                </a:lnTo>
                <a:lnTo>
                  <a:pt x="69" y="87"/>
                </a:lnTo>
                <a:lnTo>
                  <a:pt x="60" y="100"/>
                </a:lnTo>
                <a:lnTo>
                  <a:pt x="52" y="113"/>
                </a:lnTo>
                <a:lnTo>
                  <a:pt x="45" y="126"/>
                </a:lnTo>
                <a:lnTo>
                  <a:pt x="39" y="139"/>
                </a:lnTo>
                <a:lnTo>
                  <a:pt x="36" y="152"/>
                </a:lnTo>
                <a:lnTo>
                  <a:pt x="34" y="167"/>
                </a:lnTo>
                <a:lnTo>
                  <a:pt x="32" y="182"/>
                </a:lnTo>
                <a:lnTo>
                  <a:pt x="34" y="195"/>
                </a:lnTo>
                <a:lnTo>
                  <a:pt x="36" y="208"/>
                </a:lnTo>
                <a:lnTo>
                  <a:pt x="38" y="219"/>
                </a:lnTo>
                <a:lnTo>
                  <a:pt x="43" y="230"/>
                </a:lnTo>
                <a:lnTo>
                  <a:pt x="49" y="241"/>
                </a:lnTo>
                <a:lnTo>
                  <a:pt x="54" y="250"/>
                </a:lnTo>
                <a:lnTo>
                  <a:pt x="64" y="260"/>
                </a:lnTo>
                <a:lnTo>
                  <a:pt x="73" y="269"/>
                </a:lnTo>
                <a:lnTo>
                  <a:pt x="84" y="278"/>
                </a:lnTo>
                <a:lnTo>
                  <a:pt x="95" y="284"/>
                </a:lnTo>
                <a:lnTo>
                  <a:pt x="108" y="291"/>
                </a:lnTo>
                <a:lnTo>
                  <a:pt x="123" y="295"/>
                </a:lnTo>
                <a:lnTo>
                  <a:pt x="136" y="301"/>
                </a:lnTo>
                <a:lnTo>
                  <a:pt x="153" y="302"/>
                </a:lnTo>
                <a:lnTo>
                  <a:pt x="169" y="304"/>
                </a:lnTo>
                <a:lnTo>
                  <a:pt x="186" y="304"/>
                </a:lnTo>
                <a:lnTo>
                  <a:pt x="208" y="304"/>
                </a:lnTo>
                <a:lnTo>
                  <a:pt x="231" y="301"/>
                </a:lnTo>
                <a:lnTo>
                  <a:pt x="253" y="295"/>
                </a:lnTo>
                <a:lnTo>
                  <a:pt x="273" y="289"/>
                </a:lnTo>
                <a:lnTo>
                  <a:pt x="295" y="278"/>
                </a:lnTo>
                <a:lnTo>
                  <a:pt x="321" y="263"/>
                </a:lnTo>
                <a:lnTo>
                  <a:pt x="334" y="273"/>
                </a:lnTo>
                <a:lnTo>
                  <a:pt x="318" y="284"/>
                </a:lnTo>
                <a:lnTo>
                  <a:pt x="301" y="295"/>
                </a:lnTo>
                <a:lnTo>
                  <a:pt x="284" y="304"/>
                </a:lnTo>
                <a:lnTo>
                  <a:pt x="268" y="312"/>
                </a:lnTo>
                <a:lnTo>
                  <a:pt x="247" y="319"/>
                </a:lnTo>
                <a:lnTo>
                  <a:pt x="227" y="323"/>
                </a:lnTo>
                <a:lnTo>
                  <a:pt x="206" y="327"/>
                </a:lnTo>
                <a:lnTo>
                  <a:pt x="186" y="327"/>
                </a:lnTo>
                <a:lnTo>
                  <a:pt x="167" y="327"/>
                </a:lnTo>
                <a:lnTo>
                  <a:pt x="149" y="325"/>
                </a:lnTo>
                <a:lnTo>
                  <a:pt x="132" y="321"/>
                </a:lnTo>
                <a:lnTo>
                  <a:pt x="115" y="317"/>
                </a:lnTo>
                <a:lnTo>
                  <a:pt x="101" y="312"/>
                </a:lnTo>
                <a:lnTo>
                  <a:pt x="86" y="304"/>
                </a:lnTo>
                <a:lnTo>
                  <a:pt x="71" y="297"/>
                </a:lnTo>
                <a:lnTo>
                  <a:pt x="58" y="288"/>
                </a:lnTo>
                <a:lnTo>
                  <a:pt x="45" y="278"/>
                </a:lnTo>
                <a:lnTo>
                  <a:pt x="32" y="265"/>
                </a:lnTo>
                <a:lnTo>
                  <a:pt x="23" y="254"/>
                </a:lnTo>
                <a:lnTo>
                  <a:pt x="15" y="241"/>
                </a:lnTo>
                <a:lnTo>
                  <a:pt x="10" y="228"/>
                </a:lnTo>
                <a:lnTo>
                  <a:pt x="4" y="213"/>
                </a:lnTo>
                <a:lnTo>
                  <a:pt x="2" y="200"/>
                </a:lnTo>
                <a:lnTo>
                  <a:pt x="0" y="184"/>
                </a:lnTo>
                <a:lnTo>
                  <a:pt x="2" y="167"/>
                </a:lnTo>
                <a:lnTo>
                  <a:pt x="4" y="152"/>
                </a:lnTo>
                <a:lnTo>
                  <a:pt x="8" y="135"/>
                </a:lnTo>
                <a:lnTo>
                  <a:pt x="15" y="121"/>
                </a:lnTo>
                <a:lnTo>
                  <a:pt x="23" y="106"/>
                </a:lnTo>
                <a:lnTo>
                  <a:pt x="32" y="91"/>
                </a:lnTo>
                <a:lnTo>
                  <a:pt x="43" y="76"/>
                </a:lnTo>
                <a:lnTo>
                  <a:pt x="56" y="61"/>
                </a:lnTo>
                <a:lnTo>
                  <a:pt x="71" y="46"/>
                </a:lnTo>
                <a:lnTo>
                  <a:pt x="88" y="35"/>
                </a:lnTo>
                <a:lnTo>
                  <a:pt x="104" y="24"/>
                </a:lnTo>
                <a:lnTo>
                  <a:pt x="121" y="15"/>
                </a:lnTo>
                <a:lnTo>
                  <a:pt x="140" y="9"/>
                </a:lnTo>
                <a:lnTo>
                  <a:pt x="158" y="4"/>
                </a:lnTo>
                <a:lnTo>
                  <a:pt x="179" y="2"/>
                </a:lnTo>
                <a:lnTo>
                  <a:pt x="199" y="0"/>
                </a:lnTo>
                <a:lnTo>
                  <a:pt x="216" y="0"/>
                </a:lnTo>
                <a:lnTo>
                  <a:pt x="232" y="2"/>
                </a:lnTo>
                <a:lnTo>
                  <a:pt x="249" y="6"/>
                </a:lnTo>
                <a:lnTo>
                  <a:pt x="264" y="9"/>
                </a:lnTo>
                <a:lnTo>
                  <a:pt x="279" y="15"/>
                </a:lnTo>
                <a:lnTo>
                  <a:pt x="294" y="20"/>
                </a:lnTo>
                <a:lnTo>
                  <a:pt x="307" y="28"/>
                </a:lnTo>
                <a:lnTo>
                  <a:pt x="318" y="37"/>
                </a:lnTo>
                <a:lnTo>
                  <a:pt x="329" y="46"/>
                </a:lnTo>
                <a:lnTo>
                  <a:pt x="340" y="58"/>
                </a:lnTo>
                <a:lnTo>
                  <a:pt x="347" y="67"/>
                </a:lnTo>
                <a:lnTo>
                  <a:pt x="355" y="80"/>
                </a:lnTo>
                <a:lnTo>
                  <a:pt x="359" y="91"/>
                </a:lnTo>
                <a:lnTo>
                  <a:pt x="364" y="104"/>
                </a:lnTo>
                <a:lnTo>
                  <a:pt x="366" y="117"/>
                </a:lnTo>
                <a:lnTo>
                  <a:pt x="366" y="132"/>
                </a:lnTo>
                <a:lnTo>
                  <a:pt x="364" y="154"/>
                </a:lnTo>
                <a:lnTo>
                  <a:pt x="359" y="178"/>
                </a:lnTo>
                <a:close/>
                <a:moveTo>
                  <a:pt x="227" y="91"/>
                </a:moveTo>
                <a:lnTo>
                  <a:pt x="227" y="91"/>
                </a:lnTo>
                <a:lnTo>
                  <a:pt x="216" y="87"/>
                </a:lnTo>
                <a:lnTo>
                  <a:pt x="206" y="89"/>
                </a:lnTo>
                <a:lnTo>
                  <a:pt x="195" y="93"/>
                </a:lnTo>
                <a:lnTo>
                  <a:pt x="186" y="100"/>
                </a:lnTo>
                <a:lnTo>
                  <a:pt x="175" y="111"/>
                </a:lnTo>
                <a:lnTo>
                  <a:pt x="166" y="121"/>
                </a:lnTo>
                <a:lnTo>
                  <a:pt x="156" y="132"/>
                </a:lnTo>
                <a:lnTo>
                  <a:pt x="141" y="160"/>
                </a:lnTo>
                <a:lnTo>
                  <a:pt x="130" y="189"/>
                </a:lnTo>
                <a:lnTo>
                  <a:pt x="125" y="206"/>
                </a:lnTo>
                <a:lnTo>
                  <a:pt x="125" y="219"/>
                </a:lnTo>
                <a:lnTo>
                  <a:pt x="125" y="228"/>
                </a:lnTo>
                <a:lnTo>
                  <a:pt x="127" y="236"/>
                </a:lnTo>
                <a:lnTo>
                  <a:pt x="132" y="241"/>
                </a:lnTo>
                <a:lnTo>
                  <a:pt x="140" y="245"/>
                </a:lnTo>
                <a:lnTo>
                  <a:pt x="147" y="247"/>
                </a:lnTo>
                <a:lnTo>
                  <a:pt x="156" y="249"/>
                </a:lnTo>
                <a:lnTo>
                  <a:pt x="169" y="247"/>
                </a:lnTo>
                <a:lnTo>
                  <a:pt x="180" y="239"/>
                </a:lnTo>
                <a:lnTo>
                  <a:pt x="192" y="230"/>
                </a:lnTo>
                <a:lnTo>
                  <a:pt x="203" y="215"/>
                </a:lnTo>
                <a:lnTo>
                  <a:pt x="208" y="204"/>
                </a:lnTo>
                <a:lnTo>
                  <a:pt x="221" y="180"/>
                </a:lnTo>
                <a:lnTo>
                  <a:pt x="231" y="163"/>
                </a:lnTo>
                <a:lnTo>
                  <a:pt x="236" y="148"/>
                </a:lnTo>
                <a:lnTo>
                  <a:pt x="242" y="130"/>
                </a:lnTo>
                <a:lnTo>
                  <a:pt x="244" y="117"/>
                </a:lnTo>
                <a:lnTo>
                  <a:pt x="242" y="108"/>
                </a:lnTo>
                <a:lnTo>
                  <a:pt x="240" y="100"/>
                </a:lnTo>
                <a:lnTo>
                  <a:pt x="234" y="95"/>
                </a:lnTo>
                <a:lnTo>
                  <a:pt x="227" y="91"/>
                </a:lnTo>
                <a:close/>
              </a:path>
            </a:pathLst>
          </a:custGeom>
          <a:solidFill>
            <a:srgbClr val="0089BF"/>
          </a:solidFill>
          <a:ln w="9525">
            <a:solidFill>
              <a:srgbClr val="0089BF"/>
            </a:solidFill>
            <a:round/>
          </a:ln>
        </p:spPr>
        <p:txBody>
          <a:bodyPr/>
          <a:lstStyle/>
          <a:p>
            <a:endParaRPr lang="zh-CN" altLang="en-US"/>
          </a:p>
        </p:txBody>
      </p:sp>
      <p:grpSp>
        <p:nvGrpSpPr>
          <p:cNvPr id="150" name="Group 153"/>
          <p:cNvGrpSpPr/>
          <p:nvPr/>
        </p:nvGrpSpPr>
        <p:grpSpPr>
          <a:xfrm>
            <a:off x="2857108" y="2419596"/>
            <a:ext cx="304868" cy="324326"/>
            <a:chOff x="552450" y="2801144"/>
            <a:chExt cx="298450" cy="317500"/>
          </a:xfrm>
          <a:solidFill>
            <a:schemeClr val="tx2">
              <a:lumMod val="75000"/>
            </a:schemeClr>
          </a:solidFill>
        </p:grpSpPr>
        <p:sp>
          <p:nvSpPr>
            <p:cNvPr id="151" name="Freeform 1003"/>
            <p:cNvSpPr/>
            <p:nvPr/>
          </p:nvSpPr>
          <p:spPr bwMode="auto">
            <a:xfrm>
              <a:off x="588962" y="2801144"/>
              <a:ext cx="225425" cy="180975"/>
            </a:xfrm>
            <a:custGeom>
              <a:avLst/>
              <a:gdLst>
                <a:gd name="T0" fmla="*/ 487 w 570"/>
                <a:gd name="T1" fmla="*/ 454 h 455"/>
                <a:gd name="T2" fmla="*/ 453 w 570"/>
                <a:gd name="T3" fmla="*/ 439 h 455"/>
                <a:gd name="T4" fmla="*/ 443 w 570"/>
                <a:gd name="T5" fmla="*/ 428 h 455"/>
                <a:gd name="T6" fmla="*/ 431 w 570"/>
                <a:gd name="T7" fmla="*/ 407 h 455"/>
                <a:gd name="T8" fmla="*/ 428 w 570"/>
                <a:gd name="T9" fmla="*/ 384 h 455"/>
                <a:gd name="T10" fmla="*/ 430 w 570"/>
                <a:gd name="T11" fmla="*/ 365 h 455"/>
                <a:gd name="T12" fmla="*/ 444 w 570"/>
                <a:gd name="T13" fmla="*/ 340 h 455"/>
                <a:gd name="T14" fmla="*/ 465 w 570"/>
                <a:gd name="T15" fmla="*/ 321 h 455"/>
                <a:gd name="T16" fmla="*/ 465 w 570"/>
                <a:gd name="T17" fmla="*/ 318 h 455"/>
                <a:gd name="T18" fmla="*/ 458 w 570"/>
                <a:gd name="T19" fmla="*/ 238 h 455"/>
                <a:gd name="T20" fmla="*/ 436 w 570"/>
                <a:gd name="T21" fmla="*/ 168 h 455"/>
                <a:gd name="T22" fmla="*/ 401 w 570"/>
                <a:gd name="T23" fmla="*/ 111 h 455"/>
                <a:gd name="T24" fmla="*/ 359 w 570"/>
                <a:gd name="T25" fmla="*/ 71 h 455"/>
                <a:gd name="T26" fmla="*/ 309 w 570"/>
                <a:gd name="T27" fmla="*/ 51 h 455"/>
                <a:gd name="T28" fmla="*/ 273 w 570"/>
                <a:gd name="T29" fmla="*/ 51 h 455"/>
                <a:gd name="T30" fmla="*/ 222 w 570"/>
                <a:gd name="T31" fmla="*/ 71 h 455"/>
                <a:gd name="T32" fmla="*/ 180 w 570"/>
                <a:gd name="T33" fmla="*/ 111 h 455"/>
                <a:gd name="T34" fmla="*/ 146 w 570"/>
                <a:gd name="T35" fmla="*/ 168 h 455"/>
                <a:gd name="T36" fmla="*/ 124 w 570"/>
                <a:gd name="T37" fmla="*/ 238 h 455"/>
                <a:gd name="T38" fmla="*/ 116 w 570"/>
                <a:gd name="T39" fmla="*/ 318 h 455"/>
                <a:gd name="T40" fmla="*/ 116 w 570"/>
                <a:gd name="T41" fmla="*/ 329 h 455"/>
                <a:gd name="T42" fmla="*/ 132 w 570"/>
                <a:gd name="T43" fmla="*/ 347 h 455"/>
                <a:gd name="T44" fmla="*/ 141 w 570"/>
                <a:gd name="T45" fmla="*/ 368 h 455"/>
                <a:gd name="T46" fmla="*/ 142 w 570"/>
                <a:gd name="T47" fmla="*/ 384 h 455"/>
                <a:gd name="T48" fmla="*/ 134 w 570"/>
                <a:gd name="T49" fmla="*/ 419 h 455"/>
                <a:gd name="T50" fmla="*/ 121 w 570"/>
                <a:gd name="T51" fmla="*/ 435 h 455"/>
                <a:gd name="T52" fmla="*/ 102 w 570"/>
                <a:gd name="T53" fmla="*/ 449 h 455"/>
                <a:gd name="T54" fmla="*/ 80 w 570"/>
                <a:gd name="T55" fmla="*/ 455 h 455"/>
                <a:gd name="T56" fmla="*/ 57 w 570"/>
                <a:gd name="T57" fmla="*/ 454 h 455"/>
                <a:gd name="T58" fmla="*/ 35 w 570"/>
                <a:gd name="T59" fmla="*/ 445 h 455"/>
                <a:gd name="T60" fmla="*/ 12 w 570"/>
                <a:gd name="T61" fmla="*/ 424 h 455"/>
                <a:gd name="T62" fmla="*/ 1 w 570"/>
                <a:gd name="T63" fmla="*/ 395 h 455"/>
                <a:gd name="T64" fmla="*/ 1 w 570"/>
                <a:gd name="T65" fmla="*/ 373 h 455"/>
                <a:gd name="T66" fmla="*/ 12 w 570"/>
                <a:gd name="T67" fmla="*/ 344 h 455"/>
                <a:gd name="T68" fmla="*/ 36 w 570"/>
                <a:gd name="T69" fmla="*/ 323 h 455"/>
                <a:gd name="T70" fmla="*/ 47 w 570"/>
                <a:gd name="T71" fmla="*/ 315 h 455"/>
                <a:gd name="T72" fmla="*/ 56 w 570"/>
                <a:gd name="T73" fmla="*/ 290 h 455"/>
                <a:gd name="T74" fmla="*/ 75 w 570"/>
                <a:gd name="T75" fmla="*/ 228 h 455"/>
                <a:gd name="T76" fmla="*/ 89 w 570"/>
                <a:gd name="T77" fmla="*/ 180 h 455"/>
                <a:gd name="T78" fmla="*/ 117 w 570"/>
                <a:gd name="T79" fmla="*/ 116 h 455"/>
                <a:gd name="T80" fmla="*/ 156 w 570"/>
                <a:gd name="T81" fmla="*/ 64 h 455"/>
                <a:gd name="T82" fmla="*/ 202 w 570"/>
                <a:gd name="T83" fmla="*/ 26 h 455"/>
                <a:gd name="T84" fmla="*/ 254 w 570"/>
                <a:gd name="T85" fmla="*/ 5 h 455"/>
                <a:gd name="T86" fmla="*/ 291 w 570"/>
                <a:gd name="T87" fmla="*/ 0 h 455"/>
                <a:gd name="T88" fmla="*/ 345 w 570"/>
                <a:gd name="T89" fmla="*/ 10 h 455"/>
                <a:gd name="T90" fmla="*/ 395 w 570"/>
                <a:gd name="T91" fmla="*/ 38 h 455"/>
                <a:gd name="T92" fmla="*/ 439 w 570"/>
                <a:gd name="T93" fmla="*/ 80 h 455"/>
                <a:gd name="T94" fmla="*/ 475 w 570"/>
                <a:gd name="T95" fmla="*/ 138 h 455"/>
                <a:gd name="T96" fmla="*/ 500 w 570"/>
                <a:gd name="T97" fmla="*/ 205 h 455"/>
                <a:gd name="T98" fmla="*/ 510 w 570"/>
                <a:gd name="T99" fmla="*/ 244 h 455"/>
                <a:gd name="T100" fmla="*/ 524 w 570"/>
                <a:gd name="T101" fmla="*/ 286 h 455"/>
                <a:gd name="T102" fmla="*/ 537 w 570"/>
                <a:gd name="T103" fmla="*/ 324 h 455"/>
                <a:gd name="T104" fmla="*/ 552 w 570"/>
                <a:gd name="T105" fmla="*/ 335 h 455"/>
                <a:gd name="T106" fmla="*/ 565 w 570"/>
                <a:gd name="T107" fmla="*/ 358 h 455"/>
                <a:gd name="T108" fmla="*/ 570 w 570"/>
                <a:gd name="T109" fmla="*/ 384 h 455"/>
                <a:gd name="T110" fmla="*/ 568 w 570"/>
                <a:gd name="T111" fmla="*/ 404 h 455"/>
                <a:gd name="T112" fmla="*/ 554 w 570"/>
                <a:gd name="T113" fmla="*/ 430 h 455"/>
                <a:gd name="T114" fmla="*/ 530 w 570"/>
                <a:gd name="T115" fmla="*/ 448 h 455"/>
                <a:gd name="T116" fmla="*/ 515 w 570"/>
                <a:gd name="T117" fmla="*/ 454 h 455"/>
                <a:gd name="T118" fmla="*/ 499 w 570"/>
                <a:gd name="T119"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 h="455">
                  <a:moveTo>
                    <a:pt x="499" y="455"/>
                  </a:moveTo>
                  <a:lnTo>
                    <a:pt x="499" y="455"/>
                  </a:lnTo>
                  <a:lnTo>
                    <a:pt x="487" y="454"/>
                  </a:lnTo>
                  <a:lnTo>
                    <a:pt x="475" y="452"/>
                  </a:lnTo>
                  <a:lnTo>
                    <a:pt x="464" y="445"/>
                  </a:lnTo>
                  <a:lnTo>
                    <a:pt x="453" y="439"/>
                  </a:lnTo>
                  <a:lnTo>
                    <a:pt x="453" y="439"/>
                  </a:lnTo>
                  <a:lnTo>
                    <a:pt x="448" y="433"/>
                  </a:lnTo>
                  <a:lnTo>
                    <a:pt x="443" y="428"/>
                  </a:lnTo>
                  <a:lnTo>
                    <a:pt x="438" y="420"/>
                  </a:lnTo>
                  <a:lnTo>
                    <a:pt x="435" y="414"/>
                  </a:lnTo>
                  <a:lnTo>
                    <a:pt x="431" y="407"/>
                  </a:lnTo>
                  <a:lnTo>
                    <a:pt x="430" y="399"/>
                  </a:lnTo>
                  <a:lnTo>
                    <a:pt x="429" y="392"/>
                  </a:lnTo>
                  <a:lnTo>
                    <a:pt x="428" y="384"/>
                  </a:lnTo>
                  <a:lnTo>
                    <a:pt x="428" y="384"/>
                  </a:lnTo>
                  <a:lnTo>
                    <a:pt x="429" y="374"/>
                  </a:lnTo>
                  <a:lnTo>
                    <a:pt x="430" y="365"/>
                  </a:lnTo>
                  <a:lnTo>
                    <a:pt x="434" y="357"/>
                  </a:lnTo>
                  <a:lnTo>
                    <a:pt x="438" y="348"/>
                  </a:lnTo>
                  <a:lnTo>
                    <a:pt x="444" y="340"/>
                  </a:lnTo>
                  <a:lnTo>
                    <a:pt x="450" y="333"/>
                  </a:lnTo>
                  <a:lnTo>
                    <a:pt x="458" y="326"/>
                  </a:lnTo>
                  <a:lnTo>
                    <a:pt x="465" y="321"/>
                  </a:lnTo>
                  <a:lnTo>
                    <a:pt x="465" y="321"/>
                  </a:lnTo>
                  <a:lnTo>
                    <a:pt x="465" y="318"/>
                  </a:lnTo>
                  <a:lnTo>
                    <a:pt x="465" y="318"/>
                  </a:lnTo>
                  <a:lnTo>
                    <a:pt x="465" y="290"/>
                  </a:lnTo>
                  <a:lnTo>
                    <a:pt x="463" y="264"/>
                  </a:lnTo>
                  <a:lnTo>
                    <a:pt x="458" y="238"/>
                  </a:lnTo>
                  <a:lnTo>
                    <a:pt x="451" y="214"/>
                  </a:lnTo>
                  <a:lnTo>
                    <a:pt x="445" y="190"/>
                  </a:lnTo>
                  <a:lnTo>
                    <a:pt x="436" y="168"/>
                  </a:lnTo>
                  <a:lnTo>
                    <a:pt x="425" y="148"/>
                  </a:lnTo>
                  <a:lnTo>
                    <a:pt x="414" y="129"/>
                  </a:lnTo>
                  <a:lnTo>
                    <a:pt x="401" y="111"/>
                  </a:lnTo>
                  <a:lnTo>
                    <a:pt x="389" y="95"/>
                  </a:lnTo>
                  <a:lnTo>
                    <a:pt x="374" y="83"/>
                  </a:lnTo>
                  <a:lnTo>
                    <a:pt x="359" y="71"/>
                  </a:lnTo>
                  <a:lnTo>
                    <a:pt x="343" y="61"/>
                  </a:lnTo>
                  <a:lnTo>
                    <a:pt x="326" y="55"/>
                  </a:lnTo>
                  <a:lnTo>
                    <a:pt x="309" y="51"/>
                  </a:lnTo>
                  <a:lnTo>
                    <a:pt x="291" y="50"/>
                  </a:lnTo>
                  <a:lnTo>
                    <a:pt x="291" y="50"/>
                  </a:lnTo>
                  <a:lnTo>
                    <a:pt x="273" y="51"/>
                  </a:lnTo>
                  <a:lnTo>
                    <a:pt x="255" y="55"/>
                  </a:lnTo>
                  <a:lnTo>
                    <a:pt x="239" y="61"/>
                  </a:lnTo>
                  <a:lnTo>
                    <a:pt x="222" y="71"/>
                  </a:lnTo>
                  <a:lnTo>
                    <a:pt x="207" y="83"/>
                  </a:lnTo>
                  <a:lnTo>
                    <a:pt x="192" y="95"/>
                  </a:lnTo>
                  <a:lnTo>
                    <a:pt x="180" y="111"/>
                  </a:lnTo>
                  <a:lnTo>
                    <a:pt x="167" y="129"/>
                  </a:lnTo>
                  <a:lnTo>
                    <a:pt x="156" y="148"/>
                  </a:lnTo>
                  <a:lnTo>
                    <a:pt x="146" y="168"/>
                  </a:lnTo>
                  <a:lnTo>
                    <a:pt x="137" y="190"/>
                  </a:lnTo>
                  <a:lnTo>
                    <a:pt x="130" y="214"/>
                  </a:lnTo>
                  <a:lnTo>
                    <a:pt x="124" y="238"/>
                  </a:lnTo>
                  <a:lnTo>
                    <a:pt x="119" y="264"/>
                  </a:lnTo>
                  <a:lnTo>
                    <a:pt x="116" y="290"/>
                  </a:lnTo>
                  <a:lnTo>
                    <a:pt x="116" y="318"/>
                  </a:lnTo>
                  <a:lnTo>
                    <a:pt x="116" y="318"/>
                  </a:lnTo>
                  <a:lnTo>
                    <a:pt x="116" y="329"/>
                  </a:lnTo>
                  <a:lnTo>
                    <a:pt x="116" y="329"/>
                  </a:lnTo>
                  <a:lnTo>
                    <a:pt x="122" y="334"/>
                  </a:lnTo>
                  <a:lnTo>
                    <a:pt x="127" y="340"/>
                  </a:lnTo>
                  <a:lnTo>
                    <a:pt x="132" y="347"/>
                  </a:lnTo>
                  <a:lnTo>
                    <a:pt x="136" y="353"/>
                  </a:lnTo>
                  <a:lnTo>
                    <a:pt x="139" y="360"/>
                  </a:lnTo>
                  <a:lnTo>
                    <a:pt x="141" y="368"/>
                  </a:lnTo>
                  <a:lnTo>
                    <a:pt x="142" y="377"/>
                  </a:lnTo>
                  <a:lnTo>
                    <a:pt x="142" y="384"/>
                  </a:lnTo>
                  <a:lnTo>
                    <a:pt x="142" y="384"/>
                  </a:lnTo>
                  <a:lnTo>
                    <a:pt x="141" y="397"/>
                  </a:lnTo>
                  <a:lnTo>
                    <a:pt x="139" y="408"/>
                  </a:lnTo>
                  <a:lnTo>
                    <a:pt x="134" y="419"/>
                  </a:lnTo>
                  <a:lnTo>
                    <a:pt x="127" y="429"/>
                  </a:lnTo>
                  <a:lnTo>
                    <a:pt x="127" y="429"/>
                  </a:lnTo>
                  <a:lnTo>
                    <a:pt x="121" y="435"/>
                  </a:lnTo>
                  <a:lnTo>
                    <a:pt x="116" y="440"/>
                  </a:lnTo>
                  <a:lnTo>
                    <a:pt x="109" y="445"/>
                  </a:lnTo>
                  <a:lnTo>
                    <a:pt x="102" y="449"/>
                  </a:lnTo>
                  <a:lnTo>
                    <a:pt x="95" y="452"/>
                  </a:lnTo>
                  <a:lnTo>
                    <a:pt x="87" y="454"/>
                  </a:lnTo>
                  <a:lnTo>
                    <a:pt x="80" y="455"/>
                  </a:lnTo>
                  <a:lnTo>
                    <a:pt x="71" y="455"/>
                  </a:lnTo>
                  <a:lnTo>
                    <a:pt x="71" y="455"/>
                  </a:lnTo>
                  <a:lnTo>
                    <a:pt x="57" y="454"/>
                  </a:lnTo>
                  <a:lnTo>
                    <a:pt x="44" y="450"/>
                  </a:lnTo>
                  <a:lnTo>
                    <a:pt x="44" y="450"/>
                  </a:lnTo>
                  <a:lnTo>
                    <a:pt x="35" y="445"/>
                  </a:lnTo>
                  <a:lnTo>
                    <a:pt x="26" y="439"/>
                  </a:lnTo>
                  <a:lnTo>
                    <a:pt x="19" y="432"/>
                  </a:lnTo>
                  <a:lnTo>
                    <a:pt x="12" y="424"/>
                  </a:lnTo>
                  <a:lnTo>
                    <a:pt x="7" y="415"/>
                  </a:lnTo>
                  <a:lnTo>
                    <a:pt x="4" y="405"/>
                  </a:lnTo>
                  <a:lnTo>
                    <a:pt x="1" y="395"/>
                  </a:lnTo>
                  <a:lnTo>
                    <a:pt x="0" y="384"/>
                  </a:lnTo>
                  <a:lnTo>
                    <a:pt x="0" y="384"/>
                  </a:lnTo>
                  <a:lnTo>
                    <a:pt x="1" y="373"/>
                  </a:lnTo>
                  <a:lnTo>
                    <a:pt x="4" y="363"/>
                  </a:lnTo>
                  <a:lnTo>
                    <a:pt x="7" y="353"/>
                  </a:lnTo>
                  <a:lnTo>
                    <a:pt x="12" y="344"/>
                  </a:lnTo>
                  <a:lnTo>
                    <a:pt x="20" y="335"/>
                  </a:lnTo>
                  <a:lnTo>
                    <a:pt x="27" y="328"/>
                  </a:lnTo>
                  <a:lnTo>
                    <a:pt x="36" y="323"/>
                  </a:lnTo>
                  <a:lnTo>
                    <a:pt x="46" y="318"/>
                  </a:lnTo>
                  <a:lnTo>
                    <a:pt x="46" y="318"/>
                  </a:lnTo>
                  <a:lnTo>
                    <a:pt x="47" y="315"/>
                  </a:lnTo>
                  <a:lnTo>
                    <a:pt x="47" y="315"/>
                  </a:lnTo>
                  <a:lnTo>
                    <a:pt x="56" y="290"/>
                  </a:lnTo>
                  <a:lnTo>
                    <a:pt x="56" y="290"/>
                  </a:lnTo>
                  <a:lnTo>
                    <a:pt x="67" y="259"/>
                  </a:lnTo>
                  <a:lnTo>
                    <a:pt x="72" y="243"/>
                  </a:lnTo>
                  <a:lnTo>
                    <a:pt x="75" y="228"/>
                  </a:lnTo>
                  <a:lnTo>
                    <a:pt x="75" y="228"/>
                  </a:lnTo>
                  <a:lnTo>
                    <a:pt x="81" y="204"/>
                  </a:lnTo>
                  <a:lnTo>
                    <a:pt x="89" y="180"/>
                  </a:lnTo>
                  <a:lnTo>
                    <a:pt x="97" y="158"/>
                  </a:lnTo>
                  <a:lnTo>
                    <a:pt x="107" y="136"/>
                  </a:lnTo>
                  <a:lnTo>
                    <a:pt x="117" y="116"/>
                  </a:lnTo>
                  <a:lnTo>
                    <a:pt x="130" y="98"/>
                  </a:lnTo>
                  <a:lnTo>
                    <a:pt x="142" y="80"/>
                  </a:lnTo>
                  <a:lnTo>
                    <a:pt x="156" y="64"/>
                  </a:lnTo>
                  <a:lnTo>
                    <a:pt x="171" y="50"/>
                  </a:lnTo>
                  <a:lnTo>
                    <a:pt x="186" y="38"/>
                  </a:lnTo>
                  <a:lnTo>
                    <a:pt x="202" y="26"/>
                  </a:lnTo>
                  <a:lnTo>
                    <a:pt x="219" y="17"/>
                  </a:lnTo>
                  <a:lnTo>
                    <a:pt x="236" y="10"/>
                  </a:lnTo>
                  <a:lnTo>
                    <a:pt x="254" y="5"/>
                  </a:lnTo>
                  <a:lnTo>
                    <a:pt x="273" y="1"/>
                  </a:lnTo>
                  <a:lnTo>
                    <a:pt x="291" y="0"/>
                  </a:lnTo>
                  <a:lnTo>
                    <a:pt x="291" y="0"/>
                  </a:lnTo>
                  <a:lnTo>
                    <a:pt x="309" y="1"/>
                  </a:lnTo>
                  <a:lnTo>
                    <a:pt x="328" y="5"/>
                  </a:lnTo>
                  <a:lnTo>
                    <a:pt x="345" y="10"/>
                  </a:lnTo>
                  <a:lnTo>
                    <a:pt x="363" y="17"/>
                  </a:lnTo>
                  <a:lnTo>
                    <a:pt x="379" y="26"/>
                  </a:lnTo>
                  <a:lnTo>
                    <a:pt x="395" y="38"/>
                  </a:lnTo>
                  <a:lnTo>
                    <a:pt x="411" y="50"/>
                  </a:lnTo>
                  <a:lnTo>
                    <a:pt x="425" y="65"/>
                  </a:lnTo>
                  <a:lnTo>
                    <a:pt x="439" y="80"/>
                  </a:lnTo>
                  <a:lnTo>
                    <a:pt x="453" y="98"/>
                  </a:lnTo>
                  <a:lnTo>
                    <a:pt x="464" y="116"/>
                  </a:lnTo>
                  <a:lnTo>
                    <a:pt x="475" y="138"/>
                  </a:lnTo>
                  <a:lnTo>
                    <a:pt x="485" y="159"/>
                  </a:lnTo>
                  <a:lnTo>
                    <a:pt x="493" y="181"/>
                  </a:lnTo>
                  <a:lnTo>
                    <a:pt x="500" y="205"/>
                  </a:lnTo>
                  <a:lnTo>
                    <a:pt x="507" y="230"/>
                  </a:lnTo>
                  <a:lnTo>
                    <a:pt x="507" y="230"/>
                  </a:lnTo>
                  <a:lnTo>
                    <a:pt x="510" y="244"/>
                  </a:lnTo>
                  <a:lnTo>
                    <a:pt x="514" y="258"/>
                  </a:lnTo>
                  <a:lnTo>
                    <a:pt x="524" y="286"/>
                  </a:lnTo>
                  <a:lnTo>
                    <a:pt x="524" y="286"/>
                  </a:lnTo>
                  <a:lnTo>
                    <a:pt x="534" y="315"/>
                  </a:lnTo>
                  <a:lnTo>
                    <a:pt x="534" y="315"/>
                  </a:lnTo>
                  <a:lnTo>
                    <a:pt x="537" y="324"/>
                  </a:lnTo>
                  <a:lnTo>
                    <a:pt x="537" y="324"/>
                  </a:lnTo>
                  <a:lnTo>
                    <a:pt x="544" y="329"/>
                  </a:lnTo>
                  <a:lnTo>
                    <a:pt x="552" y="335"/>
                  </a:lnTo>
                  <a:lnTo>
                    <a:pt x="557" y="342"/>
                  </a:lnTo>
                  <a:lnTo>
                    <a:pt x="562" y="349"/>
                  </a:lnTo>
                  <a:lnTo>
                    <a:pt x="565" y="358"/>
                  </a:lnTo>
                  <a:lnTo>
                    <a:pt x="569" y="367"/>
                  </a:lnTo>
                  <a:lnTo>
                    <a:pt x="570" y="375"/>
                  </a:lnTo>
                  <a:lnTo>
                    <a:pt x="570" y="384"/>
                  </a:lnTo>
                  <a:lnTo>
                    <a:pt x="570" y="384"/>
                  </a:lnTo>
                  <a:lnTo>
                    <a:pt x="570" y="394"/>
                  </a:lnTo>
                  <a:lnTo>
                    <a:pt x="568" y="404"/>
                  </a:lnTo>
                  <a:lnTo>
                    <a:pt x="565" y="413"/>
                  </a:lnTo>
                  <a:lnTo>
                    <a:pt x="560" y="422"/>
                  </a:lnTo>
                  <a:lnTo>
                    <a:pt x="554" y="430"/>
                  </a:lnTo>
                  <a:lnTo>
                    <a:pt x="548" y="437"/>
                  </a:lnTo>
                  <a:lnTo>
                    <a:pt x="539" y="443"/>
                  </a:lnTo>
                  <a:lnTo>
                    <a:pt x="530" y="448"/>
                  </a:lnTo>
                  <a:lnTo>
                    <a:pt x="530" y="448"/>
                  </a:lnTo>
                  <a:lnTo>
                    <a:pt x="523" y="452"/>
                  </a:lnTo>
                  <a:lnTo>
                    <a:pt x="515" y="454"/>
                  </a:lnTo>
                  <a:lnTo>
                    <a:pt x="508" y="455"/>
                  </a:lnTo>
                  <a:lnTo>
                    <a:pt x="499" y="455"/>
                  </a:lnTo>
                  <a:lnTo>
                    <a:pt x="499" y="455"/>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52" name="Freeform 1004"/>
            <p:cNvSpPr/>
            <p:nvPr/>
          </p:nvSpPr>
          <p:spPr bwMode="auto">
            <a:xfrm>
              <a:off x="638175" y="2926556"/>
              <a:ext cx="130175" cy="11112"/>
            </a:xfrm>
            <a:custGeom>
              <a:avLst/>
              <a:gdLst>
                <a:gd name="T0" fmla="*/ 16 w 328"/>
                <a:gd name="T1" fmla="*/ 25 h 25"/>
                <a:gd name="T2" fmla="*/ 305 w 328"/>
                <a:gd name="T3" fmla="*/ 25 h 25"/>
                <a:gd name="T4" fmla="*/ 305 w 328"/>
                <a:gd name="T5" fmla="*/ 25 h 25"/>
                <a:gd name="T6" fmla="*/ 310 w 328"/>
                <a:gd name="T7" fmla="*/ 17 h 25"/>
                <a:gd name="T8" fmla="*/ 315 w 328"/>
                <a:gd name="T9" fmla="*/ 11 h 25"/>
                <a:gd name="T10" fmla="*/ 321 w 328"/>
                <a:gd name="T11" fmla="*/ 5 h 25"/>
                <a:gd name="T12" fmla="*/ 328 w 328"/>
                <a:gd name="T13" fmla="*/ 0 h 25"/>
                <a:gd name="T14" fmla="*/ 0 w 328"/>
                <a:gd name="T15" fmla="*/ 0 h 25"/>
                <a:gd name="T16" fmla="*/ 0 w 328"/>
                <a:gd name="T17" fmla="*/ 0 h 25"/>
                <a:gd name="T18" fmla="*/ 1 w 328"/>
                <a:gd name="T19" fmla="*/ 6 h 25"/>
                <a:gd name="T20" fmla="*/ 1 w 328"/>
                <a:gd name="T21" fmla="*/ 6 h 25"/>
                <a:gd name="T22" fmla="*/ 9 w 328"/>
                <a:gd name="T23" fmla="*/ 15 h 25"/>
                <a:gd name="T24" fmla="*/ 16 w 328"/>
                <a:gd name="T25" fmla="*/ 25 h 25"/>
                <a:gd name="T26" fmla="*/ 16 w 328"/>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25">
                  <a:moveTo>
                    <a:pt x="16" y="25"/>
                  </a:moveTo>
                  <a:lnTo>
                    <a:pt x="305" y="25"/>
                  </a:lnTo>
                  <a:lnTo>
                    <a:pt x="305" y="25"/>
                  </a:lnTo>
                  <a:lnTo>
                    <a:pt x="310" y="17"/>
                  </a:lnTo>
                  <a:lnTo>
                    <a:pt x="315" y="11"/>
                  </a:lnTo>
                  <a:lnTo>
                    <a:pt x="321" y="5"/>
                  </a:lnTo>
                  <a:lnTo>
                    <a:pt x="328" y="0"/>
                  </a:lnTo>
                  <a:lnTo>
                    <a:pt x="0" y="0"/>
                  </a:lnTo>
                  <a:lnTo>
                    <a:pt x="0" y="0"/>
                  </a:lnTo>
                  <a:lnTo>
                    <a:pt x="1" y="6"/>
                  </a:lnTo>
                  <a:lnTo>
                    <a:pt x="1" y="6"/>
                  </a:lnTo>
                  <a:lnTo>
                    <a:pt x="9" y="15"/>
                  </a:lnTo>
                  <a:lnTo>
                    <a:pt x="16" y="25"/>
                  </a:lnTo>
                  <a:lnTo>
                    <a:pt x="16" y="25"/>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53" name="Freeform 1006"/>
            <p:cNvSpPr/>
            <p:nvPr/>
          </p:nvSpPr>
          <p:spPr bwMode="auto">
            <a:xfrm>
              <a:off x="669925" y="2940844"/>
              <a:ext cx="63500" cy="39687"/>
            </a:xfrm>
            <a:custGeom>
              <a:avLst/>
              <a:gdLst>
                <a:gd name="T0" fmla="*/ 159 w 159"/>
                <a:gd name="T1" fmla="*/ 0 h 99"/>
                <a:gd name="T2" fmla="*/ 159 w 159"/>
                <a:gd name="T3" fmla="*/ 79 h 99"/>
                <a:gd name="T4" fmla="*/ 159 w 159"/>
                <a:gd name="T5" fmla="*/ 79 h 99"/>
                <a:gd name="T6" fmla="*/ 159 w 159"/>
                <a:gd name="T7" fmla="*/ 82 h 99"/>
                <a:gd name="T8" fmla="*/ 158 w 159"/>
                <a:gd name="T9" fmla="*/ 86 h 99"/>
                <a:gd name="T10" fmla="*/ 153 w 159"/>
                <a:gd name="T11" fmla="*/ 92 h 99"/>
                <a:gd name="T12" fmla="*/ 147 w 159"/>
                <a:gd name="T13" fmla="*/ 96 h 99"/>
                <a:gd name="T14" fmla="*/ 144 w 159"/>
                <a:gd name="T15" fmla="*/ 97 h 99"/>
                <a:gd name="T16" fmla="*/ 139 w 159"/>
                <a:gd name="T17" fmla="*/ 99 h 99"/>
                <a:gd name="T18" fmla="*/ 19 w 159"/>
                <a:gd name="T19" fmla="*/ 99 h 99"/>
                <a:gd name="T20" fmla="*/ 19 w 159"/>
                <a:gd name="T21" fmla="*/ 99 h 99"/>
                <a:gd name="T22" fmla="*/ 15 w 159"/>
                <a:gd name="T23" fmla="*/ 97 h 99"/>
                <a:gd name="T24" fmla="*/ 11 w 159"/>
                <a:gd name="T25" fmla="*/ 96 h 99"/>
                <a:gd name="T26" fmla="*/ 5 w 159"/>
                <a:gd name="T27" fmla="*/ 92 h 99"/>
                <a:gd name="T28" fmla="*/ 1 w 159"/>
                <a:gd name="T29" fmla="*/ 86 h 99"/>
                <a:gd name="T30" fmla="*/ 0 w 159"/>
                <a:gd name="T31" fmla="*/ 82 h 99"/>
                <a:gd name="T32" fmla="*/ 0 w 159"/>
                <a:gd name="T33" fmla="*/ 79 h 99"/>
                <a:gd name="T34" fmla="*/ 0 w 159"/>
                <a:gd name="T35" fmla="*/ 0 h 99"/>
                <a:gd name="T36" fmla="*/ 159 w 159"/>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99">
                  <a:moveTo>
                    <a:pt x="159" y="0"/>
                  </a:moveTo>
                  <a:lnTo>
                    <a:pt x="159" y="79"/>
                  </a:lnTo>
                  <a:lnTo>
                    <a:pt x="159" y="79"/>
                  </a:lnTo>
                  <a:lnTo>
                    <a:pt x="159" y="82"/>
                  </a:lnTo>
                  <a:lnTo>
                    <a:pt x="158" y="86"/>
                  </a:lnTo>
                  <a:lnTo>
                    <a:pt x="153" y="92"/>
                  </a:lnTo>
                  <a:lnTo>
                    <a:pt x="147" y="96"/>
                  </a:lnTo>
                  <a:lnTo>
                    <a:pt x="144" y="97"/>
                  </a:lnTo>
                  <a:lnTo>
                    <a:pt x="139" y="99"/>
                  </a:lnTo>
                  <a:lnTo>
                    <a:pt x="19" y="99"/>
                  </a:lnTo>
                  <a:lnTo>
                    <a:pt x="19" y="99"/>
                  </a:lnTo>
                  <a:lnTo>
                    <a:pt x="15" y="97"/>
                  </a:lnTo>
                  <a:lnTo>
                    <a:pt x="11" y="96"/>
                  </a:lnTo>
                  <a:lnTo>
                    <a:pt x="5" y="92"/>
                  </a:lnTo>
                  <a:lnTo>
                    <a:pt x="1" y="86"/>
                  </a:lnTo>
                  <a:lnTo>
                    <a:pt x="0" y="82"/>
                  </a:lnTo>
                  <a:lnTo>
                    <a:pt x="0" y="79"/>
                  </a:lnTo>
                  <a:lnTo>
                    <a:pt x="0" y="0"/>
                  </a:lnTo>
                  <a:lnTo>
                    <a:pt x="159" y="0"/>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54" name="Freeform 1007"/>
            <p:cNvSpPr/>
            <p:nvPr/>
          </p:nvSpPr>
          <p:spPr bwMode="auto">
            <a:xfrm>
              <a:off x="669925" y="2940844"/>
              <a:ext cx="63500" cy="39687"/>
            </a:xfrm>
            <a:custGeom>
              <a:avLst/>
              <a:gdLst>
                <a:gd name="T0" fmla="*/ 159 w 159"/>
                <a:gd name="T1" fmla="*/ 0 h 99"/>
                <a:gd name="T2" fmla="*/ 159 w 159"/>
                <a:gd name="T3" fmla="*/ 79 h 99"/>
                <a:gd name="T4" fmla="*/ 159 w 159"/>
                <a:gd name="T5" fmla="*/ 79 h 99"/>
                <a:gd name="T6" fmla="*/ 159 w 159"/>
                <a:gd name="T7" fmla="*/ 82 h 99"/>
                <a:gd name="T8" fmla="*/ 158 w 159"/>
                <a:gd name="T9" fmla="*/ 86 h 99"/>
                <a:gd name="T10" fmla="*/ 153 w 159"/>
                <a:gd name="T11" fmla="*/ 92 h 99"/>
                <a:gd name="T12" fmla="*/ 147 w 159"/>
                <a:gd name="T13" fmla="*/ 96 h 99"/>
                <a:gd name="T14" fmla="*/ 144 w 159"/>
                <a:gd name="T15" fmla="*/ 97 h 99"/>
                <a:gd name="T16" fmla="*/ 139 w 159"/>
                <a:gd name="T17" fmla="*/ 99 h 99"/>
                <a:gd name="T18" fmla="*/ 19 w 159"/>
                <a:gd name="T19" fmla="*/ 99 h 99"/>
                <a:gd name="T20" fmla="*/ 19 w 159"/>
                <a:gd name="T21" fmla="*/ 99 h 99"/>
                <a:gd name="T22" fmla="*/ 15 w 159"/>
                <a:gd name="T23" fmla="*/ 97 h 99"/>
                <a:gd name="T24" fmla="*/ 11 w 159"/>
                <a:gd name="T25" fmla="*/ 96 h 99"/>
                <a:gd name="T26" fmla="*/ 5 w 159"/>
                <a:gd name="T27" fmla="*/ 92 h 99"/>
                <a:gd name="T28" fmla="*/ 1 w 159"/>
                <a:gd name="T29" fmla="*/ 86 h 99"/>
                <a:gd name="T30" fmla="*/ 0 w 159"/>
                <a:gd name="T31" fmla="*/ 82 h 99"/>
                <a:gd name="T32" fmla="*/ 0 w 159"/>
                <a:gd name="T33" fmla="*/ 79 h 99"/>
                <a:gd name="T34" fmla="*/ 0 w 159"/>
                <a:gd name="T3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99">
                  <a:moveTo>
                    <a:pt x="159" y="0"/>
                  </a:moveTo>
                  <a:lnTo>
                    <a:pt x="159" y="79"/>
                  </a:lnTo>
                  <a:lnTo>
                    <a:pt x="159" y="79"/>
                  </a:lnTo>
                  <a:lnTo>
                    <a:pt x="159" y="82"/>
                  </a:lnTo>
                  <a:lnTo>
                    <a:pt x="158" y="86"/>
                  </a:lnTo>
                  <a:lnTo>
                    <a:pt x="153" y="92"/>
                  </a:lnTo>
                  <a:lnTo>
                    <a:pt x="147" y="96"/>
                  </a:lnTo>
                  <a:lnTo>
                    <a:pt x="144" y="97"/>
                  </a:lnTo>
                  <a:lnTo>
                    <a:pt x="139" y="99"/>
                  </a:lnTo>
                  <a:lnTo>
                    <a:pt x="19" y="99"/>
                  </a:lnTo>
                  <a:lnTo>
                    <a:pt x="19" y="99"/>
                  </a:lnTo>
                  <a:lnTo>
                    <a:pt x="15" y="97"/>
                  </a:lnTo>
                  <a:lnTo>
                    <a:pt x="11" y="96"/>
                  </a:lnTo>
                  <a:lnTo>
                    <a:pt x="5" y="92"/>
                  </a:lnTo>
                  <a:lnTo>
                    <a:pt x="1" y="86"/>
                  </a:lnTo>
                  <a:lnTo>
                    <a:pt x="0" y="82"/>
                  </a:lnTo>
                  <a:lnTo>
                    <a:pt x="0" y="79"/>
                  </a:lnTo>
                  <a:lnTo>
                    <a:pt x="0" y="0"/>
                  </a:lnTo>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55" name="Freeform 1008"/>
            <p:cNvSpPr/>
            <p:nvPr/>
          </p:nvSpPr>
          <p:spPr bwMode="auto">
            <a:xfrm>
              <a:off x="727075" y="2940844"/>
              <a:ext cx="3175" cy="34925"/>
            </a:xfrm>
            <a:custGeom>
              <a:avLst/>
              <a:gdLst>
                <a:gd name="T0" fmla="*/ 7 w 7"/>
                <a:gd name="T1" fmla="*/ 79 h 87"/>
                <a:gd name="T2" fmla="*/ 7 w 7"/>
                <a:gd name="T3" fmla="*/ 0 h 87"/>
                <a:gd name="T4" fmla="*/ 0 w 7"/>
                <a:gd name="T5" fmla="*/ 0 h 87"/>
                <a:gd name="T6" fmla="*/ 0 w 7"/>
                <a:gd name="T7" fmla="*/ 87 h 87"/>
                <a:gd name="T8" fmla="*/ 0 w 7"/>
                <a:gd name="T9" fmla="*/ 87 h 87"/>
                <a:gd name="T10" fmla="*/ 3 w 7"/>
                <a:gd name="T11" fmla="*/ 86 h 87"/>
                <a:gd name="T12" fmla="*/ 6 w 7"/>
                <a:gd name="T13" fmla="*/ 85 h 87"/>
                <a:gd name="T14" fmla="*/ 7 w 7"/>
                <a:gd name="T15" fmla="*/ 81 h 87"/>
                <a:gd name="T16" fmla="*/ 7 w 7"/>
                <a:gd name="T17" fmla="*/ 79 h 87"/>
                <a:gd name="T18" fmla="*/ 7 w 7"/>
                <a:gd name="T19" fmla="*/ 7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7">
                  <a:moveTo>
                    <a:pt x="7" y="79"/>
                  </a:moveTo>
                  <a:lnTo>
                    <a:pt x="7" y="0"/>
                  </a:lnTo>
                  <a:lnTo>
                    <a:pt x="0" y="0"/>
                  </a:lnTo>
                  <a:lnTo>
                    <a:pt x="0" y="87"/>
                  </a:lnTo>
                  <a:lnTo>
                    <a:pt x="0" y="87"/>
                  </a:lnTo>
                  <a:lnTo>
                    <a:pt x="3" y="86"/>
                  </a:lnTo>
                  <a:lnTo>
                    <a:pt x="6" y="85"/>
                  </a:lnTo>
                  <a:lnTo>
                    <a:pt x="7" y="81"/>
                  </a:lnTo>
                  <a:lnTo>
                    <a:pt x="7" y="79"/>
                  </a:lnTo>
                  <a:lnTo>
                    <a:pt x="7" y="79"/>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56" name="Freeform 1009"/>
            <p:cNvSpPr/>
            <p:nvPr/>
          </p:nvSpPr>
          <p:spPr bwMode="auto">
            <a:xfrm>
              <a:off x="727075" y="2940844"/>
              <a:ext cx="123825" cy="177800"/>
            </a:xfrm>
            <a:custGeom>
              <a:avLst/>
              <a:gdLst>
                <a:gd name="T0" fmla="*/ 226 w 312"/>
                <a:gd name="T1" fmla="*/ 0 h 445"/>
                <a:gd name="T2" fmla="*/ 229 w 312"/>
                <a:gd name="T3" fmla="*/ 7 h 445"/>
                <a:gd name="T4" fmla="*/ 232 w 312"/>
                <a:gd name="T5" fmla="*/ 24 h 445"/>
                <a:gd name="T6" fmla="*/ 232 w 312"/>
                <a:gd name="T7" fmla="*/ 31 h 445"/>
                <a:gd name="T8" fmla="*/ 230 w 312"/>
                <a:gd name="T9" fmla="*/ 54 h 445"/>
                <a:gd name="T10" fmla="*/ 221 w 312"/>
                <a:gd name="T11" fmla="*/ 75 h 445"/>
                <a:gd name="T12" fmla="*/ 206 w 312"/>
                <a:gd name="T13" fmla="*/ 91 h 445"/>
                <a:gd name="T14" fmla="*/ 187 w 312"/>
                <a:gd name="T15" fmla="*/ 104 h 445"/>
                <a:gd name="T16" fmla="*/ 179 w 312"/>
                <a:gd name="T17" fmla="*/ 107 h 445"/>
                <a:gd name="T18" fmla="*/ 161 w 312"/>
                <a:gd name="T19" fmla="*/ 112 h 445"/>
                <a:gd name="T20" fmla="*/ 151 w 312"/>
                <a:gd name="T21" fmla="*/ 112 h 445"/>
                <a:gd name="T22" fmla="*/ 123 w 312"/>
                <a:gd name="T23" fmla="*/ 107 h 445"/>
                <a:gd name="T24" fmla="*/ 98 w 312"/>
                <a:gd name="T25" fmla="*/ 94 h 445"/>
                <a:gd name="T26" fmla="*/ 92 w 312"/>
                <a:gd name="T27" fmla="*/ 87 h 445"/>
                <a:gd name="T28" fmla="*/ 82 w 312"/>
                <a:gd name="T29" fmla="*/ 74 h 445"/>
                <a:gd name="T30" fmla="*/ 75 w 312"/>
                <a:gd name="T31" fmla="*/ 57 h 445"/>
                <a:gd name="T32" fmla="*/ 71 w 312"/>
                <a:gd name="T33" fmla="*/ 40 h 445"/>
                <a:gd name="T34" fmla="*/ 70 w 312"/>
                <a:gd name="T35" fmla="*/ 31 h 445"/>
                <a:gd name="T36" fmla="*/ 72 w 312"/>
                <a:gd name="T37" fmla="*/ 15 h 445"/>
                <a:gd name="T38" fmla="*/ 77 w 312"/>
                <a:gd name="T39" fmla="*/ 0 h 445"/>
                <a:gd name="T40" fmla="*/ 27 w 312"/>
                <a:gd name="T41" fmla="*/ 79 h 445"/>
                <a:gd name="T42" fmla="*/ 27 w 312"/>
                <a:gd name="T43" fmla="*/ 84 h 445"/>
                <a:gd name="T44" fmla="*/ 22 w 312"/>
                <a:gd name="T45" fmla="*/ 94 h 445"/>
                <a:gd name="T46" fmla="*/ 15 w 312"/>
                <a:gd name="T47" fmla="*/ 102 h 445"/>
                <a:gd name="T48" fmla="*/ 6 w 312"/>
                <a:gd name="T49" fmla="*/ 107 h 445"/>
                <a:gd name="T50" fmla="*/ 0 w 312"/>
                <a:gd name="T51" fmla="*/ 445 h 445"/>
                <a:gd name="T52" fmla="*/ 229 w 312"/>
                <a:gd name="T53" fmla="*/ 445 h 445"/>
                <a:gd name="T54" fmla="*/ 257 w 312"/>
                <a:gd name="T55" fmla="*/ 443 h 445"/>
                <a:gd name="T56" fmla="*/ 272 w 312"/>
                <a:gd name="T57" fmla="*/ 436 h 445"/>
                <a:gd name="T58" fmla="*/ 286 w 312"/>
                <a:gd name="T59" fmla="*/ 429 h 445"/>
                <a:gd name="T60" fmla="*/ 296 w 312"/>
                <a:gd name="T61" fmla="*/ 419 h 445"/>
                <a:gd name="T62" fmla="*/ 304 w 312"/>
                <a:gd name="T63" fmla="*/ 405 h 445"/>
                <a:gd name="T64" fmla="*/ 310 w 312"/>
                <a:gd name="T65" fmla="*/ 390 h 445"/>
                <a:gd name="T66" fmla="*/ 312 w 312"/>
                <a:gd name="T67" fmla="*/ 361 h 445"/>
                <a:gd name="T68" fmla="*/ 312 w 312"/>
                <a:gd name="T69" fmla="*/ 84 h 445"/>
                <a:gd name="T70" fmla="*/ 310 w 312"/>
                <a:gd name="T71" fmla="*/ 55 h 445"/>
                <a:gd name="T72" fmla="*/ 305 w 312"/>
                <a:gd name="T73" fmla="*/ 39 h 445"/>
                <a:gd name="T74" fmla="*/ 297 w 312"/>
                <a:gd name="T75" fmla="*/ 26 h 445"/>
                <a:gd name="T76" fmla="*/ 286 w 312"/>
                <a:gd name="T77" fmla="*/ 15 h 445"/>
                <a:gd name="T78" fmla="*/ 274 w 312"/>
                <a:gd name="T79" fmla="*/ 7 h 445"/>
                <a:gd name="T80" fmla="*/ 257 w 312"/>
                <a:gd name="T81" fmla="*/ 2 h 445"/>
                <a:gd name="T82" fmla="*/ 229 w 312"/>
                <a:gd name="T8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5">
                  <a:moveTo>
                    <a:pt x="229" y="0"/>
                  </a:moveTo>
                  <a:lnTo>
                    <a:pt x="226" y="0"/>
                  </a:lnTo>
                  <a:lnTo>
                    <a:pt x="226" y="0"/>
                  </a:lnTo>
                  <a:lnTo>
                    <a:pt x="229" y="7"/>
                  </a:lnTo>
                  <a:lnTo>
                    <a:pt x="231" y="15"/>
                  </a:lnTo>
                  <a:lnTo>
                    <a:pt x="232" y="24"/>
                  </a:lnTo>
                  <a:lnTo>
                    <a:pt x="232" y="31"/>
                  </a:lnTo>
                  <a:lnTo>
                    <a:pt x="232" y="31"/>
                  </a:lnTo>
                  <a:lnTo>
                    <a:pt x="232" y="42"/>
                  </a:lnTo>
                  <a:lnTo>
                    <a:pt x="230" y="54"/>
                  </a:lnTo>
                  <a:lnTo>
                    <a:pt x="226" y="65"/>
                  </a:lnTo>
                  <a:lnTo>
                    <a:pt x="221" y="75"/>
                  </a:lnTo>
                  <a:lnTo>
                    <a:pt x="214" y="84"/>
                  </a:lnTo>
                  <a:lnTo>
                    <a:pt x="206" y="91"/>
                  </a:lnTo>
                  <a:lnTo>
                    <a:pt x="197" y="99"/>
                  </a:lnTo>
                  <a:lnTo>
                    <a:pt x="187" y="104"/>
                  </a:lnTo>
                  <a:lnTo>
                    <a:pt x="187" y="104"/>
                  </a:lnTo>
                  <a:lnTo>
                    <a:pt x="179" y="107"/>
                  </a:lnTo>
                  <a:lnTo>
                    <a:pt x="170" y="110"/>
                  </a:lnTo>
                  <a:lnTo>
                    <a:pt x="161" y="112"/>
                  </a:lnTo>
                  <a:lnTo>
                    <a:pt x="151" y="112"/>
                  </a:lnTo>
                  <a:lnTo>
                    <a:pt x="151" y="112"/>
                  </a:lnTo>
                  <a:lnTo>
                    <a:pt x="137" y="111"/>
                  </a:lnTo>
                  <a:lnTo>
                    <a:pt x="123" y="107"/>
                  </a:lnTo>
                  <a:lnTo>
                    <a:pt x="111" y="101"/>
                  </a:lnTo>
                  <a:lnTo>
                    <a:pt x="98" y="94"/>
                  </a:lnTo>
                  <a:lnTo>
                    <a:pt x="98" y="94"/>
                  </a:lnTo>
                  <a:lnTo>
                    <a:pt x="92" y="87"/>
                  </a:lnTo>
                  <a:lnTo>
                    <a:pt x="87" y="80"/>
                  </a:lnTo>
                  <a:lnTo>
                    <a:pt x="82" y="74"/>
                  </a:lnTo>
                  <a:lnTo>
                    <a:pt x="77" y="65"/>
                  </a:lnTo>
                  <a:lnTo>
                    <a:pt x="75" y="57"/>
                  </a:lnTo>
                  <a:lnTo>
                    <a:pt x="72" y="49"/>
                  </a:lnTo>
                  <a:lnTo>
                    <a:pt x="71" y="40"/>
                  </a:lnTo>
                  <a:lnTo>
                    <a:pt x="70" y="31"/>
                  </a:lnTo>
                  <a:lnTo>
                    <a:pt x="70" y="31"/>
                  </a:lnTo>
                  <a:lnTo>
                    <a:pt x="71" y="24"/>
                  </a:lnTo>
                  <a:lnTo>
                    <a:pt x="72" y="15"/>
                  </a:lnTo>
                  <a:lnTo>
                    <a:pt x="75" y="7"/>
                  </a:lnTo>
                  <a:lnTo>
                    <a:pt x="77" y="0"/>
                  </a:lnTo>
                  <a:lnTo>
                    <a:pt x="27" y="0"/>
                  </a:lnTo>
                  <a:lnTo>
                    <a:pt x="27" y="79"/>
                  </a:lnTo>
                  <a:lnTo>
                    <a:pt x="27" y="79"/>
                  </a:lnTo>
                  <a:lnTo>
                    <a:pt x="27" y="84"/>
                  </a:lnTo>
                  <a:lnTo>
                    <a:pt x="25" y="90"/>
                  </a:lnTo>
                  <a:lnTo>
                    <a:pt x="22" y="94"/>
                  </a:lnTo>
                  <a:lnTo>
                    <a:pt x="20" y="99"/>
                  </a:lnTo>
                  <a:lnTo>
                    <a:pt x="15" y="102"/>
                  </a:lnTo>
                  <a:lnTo>
                    <a:pt x="11" y="105"/>
                  </a:lnTo>
                  <a:lnTo>
                    <a:pt x="6" y="107"/>
                  </a:lnTo>
                  <a:lnTo>
                    <a:pt x="0" y="107"/>
                  </a:lnTo>
                  <a:lnTo>
                    <a:pt x="0" y="445"/>
                  </a:lnTo>
                  <a:lnTo>
                    <a:pt x="229" y="445"/>
                  </a:lnTo>
                  <a:lnTo>
                    <a:pt x="229" y="445"/>
                  </a:lnTo>
                  <a:lnTo>
                    <a:pt x="249" y="444"/>
                  </a:lnTo>
                  <a:lnTo>
                    <a:pt x="257" y="443"/>
                  </a:lnTo>
                  <a:lnTo>
                    <a:pt x="265" y="440"/>
                  </a:lnTo>
                  <a:lnTo>
                    <a:pt x="272" y="436"/>
                  </a:lnTo>
                  <a:lnTo>
                    <a:pt x="280" y="434"/>
                  </a:lnTo>
                  <a:lnTo>
                    <a:pt x="286" y="429"/>
                  </a:lnTo>
                  <a:lnTo>
                    <a:pt x="291" y="424"/>
                  </a:lnTo>
                  <a:lnTo>
                    <a:pt x="296" y="419"/>
                  </a:lnTo>
                  <a:lnTo>
                    <a:pt x="301" y="413"/>
                  </a:lnTo>
                  <a:lnTo>
                    <a:pt x="304" y="405"/>
                  </a:lnTo>
                  <a:lnTo>
                    <a:pt x="307" y="398"/>
                  </a:lnTo>
                  <a:lnTo>
                    <a:pt x="310" y="390"/>
                  </a:lnTo>
                  <a:lnTo>
                    <a:pt x="311" y="381"/>
                  </a:lnTo>
                  <a:lnTo>
                    <a:pt x="312" y="361"/>
                  </a:lnTo>
                  <a:lnTo>
                    <a:pt x="312" y="84"/>
                  </a:lnTo>
                  <a:lnTo>
                    <a:pt x="312" y="84"/>
                  </a:lnTo>
                  <a:lnTo>
                    <a:pt x="311" y="64"/>
                  </a:lnTo>
                  <a:lnTo>
                    <a:pt x="310" y="55"/>
                  </a:lnTo>
                  <a:lnTo>
                    <a:pt x="307" y="46"/>
                  </a:lnTo>
                  <a:lnTo>
                    <a:pt x="305" y="39"/>
                  </a:lnTo>
                  <a:lnTo>
                    <a:pt x="301" y="31"/>
                  </a:lnTo>
                  <a:lnTo>
                    <a:pt x="297" y="26"/>
                  </a:lnTo>
                  <a:lnTo>
                    <a:pt x="292" y="20"/>
                  </a:lnTo>
                  <a:lnTo>
                    <a:pt x="286" y="15"/>
                  </a:lnTo>
                  <a:lnTo>
                    <a:pt x="280" y="11"/>
                  </a:lnTo>
                  <a:lnTo>
                    <a:pt x="274" y="7"/>
                  </a:lnTo>
                  <a:lnTo>
                    <a:pt x="266" y="5"/>
                  </a:lnTo>
                  <a:lnTo>
                    <a:pt x="257" y="2"/>
                  </a:lnTo>
                  <a:lnTo>
                    <a:pt x="249" y="1"/>
                  </a:lnTo>
                  <a:lnTo>
                    <a:pt x="229" y="0"/>
                  </a:lnTo>
                  <a:lnTo>
                    <a:pt x="229" y="0"/>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57" name="Rectangle 1010"/>
            <p:cNvSpPr>
              <a:spLocks noChangeArrowheads="1"/>
            </p:cNvSpPr>
            <p:nvPr/>
          </p:nvSpPr>
          <p:spPr bwMode="auto">
            <a:xfrm>
              <a:off x="681037" y="2983706"/>
              <a:ext cx="41275" cy="134937"/>
            </a:xfrm>
            <a:prstGeom prst="rect">
              <a:avLst/>
            </a:pr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58" name="Rectangle 1011"/>
            <p:cNvSpPr>
              <a:spLocks noChangeArrowheads="1"/>
            </p:cNvSpPr>
            <p:nvPr/>
          </p:nvSpPr>
          <p:spPr bwMode="auto">
            <a:xfrm>
              <a:off x="681037" y="2940844"/>
              <a:ext cx="41275" cy="34925"/>
            </a:xfrm>
            <a:prstGeom prst="rect">
              <a:avLst/>
            </a:pr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59" name="Freeform 1012"/>
            <p:cNvSpPr/>
            <p:nvPr/>
          </p:nvSpPr>
          <p:spPr bwMode="auto">
            <a:xfrm>
              <a:off x="552450" y="2940844"/>
              <a:ext cx="123825" cy="177800"/>
            </a:xfrm>
            <a:custGeom>
              <a:avLst/>
              <a:gdLst>
                <a:gd name="T0" fmla="*/ 285 w 311"/>
                <a:gd name="T1" fmla="*/ 0 h 445"/>
                <a:gd name="T2" fmla="*/ 235 w 311"/>
                <a:gd name="T3" fmla="*/ 0 h 445"/>
                <a:gd name="T4" fmla="*/ 240 w 311"/>
                <a:gd name="T5" fmla="*/ 15 h 445"/>
                <a:gd name="T6" fmla="*/ 241 w 311"/>
                <a:gd name="T7" fmla="*/ 31 h 445"/>
                <a:gd name="T8" fmla="*/ 240 w 311"/>
                <a:gd name="T9" fmla="*/ 45 h 445"/>
                <a:gd name="T10" fmla="*/ 231 w 311"/>
                <a:gd name="T11" fmla="*/ 71 h 445"/>
                <a:gd name="T12" fmla="*/ 224 w 311"/>
                <a:gd name="T13" fmla="*/ 82 h 445"/>
                <a:gd name="T14" fmla="*/ 211 w 311"/>
                <a:gd name="T15" fmla="*/ 95 h 445"/>
                <a:gd name="T16" fmla="*/ 195 w 311"/>
                <a:gd name="T17" fmla="*/ 105 h 445"/>
                <a:gd name="T18" fmla="*/ 179 w 311"/>
                <a:gd name="T19" fmla="*/ 111 h 445"/>
                <a:gd name="T20" fmla="*/ 160 w 311"/>
                <a:gd name="T21" fmla="*/ 112 h 445"/>
                <a:gd name="T22" fmla="*/ 153 w 311"/>
                <a:gd name="T23" fmla="*/ 112 h 445"/>
                <a:gd name="T24" fmla="*/ 136 w 311"/>
                <a:gd name="T25" fmla="*/ 109 h 445"/>
                <a:gd name="T26" fmla="*/ 129 w 311"/>
                <a:gd name="T27" fmla="*/ 106 h 445"/>
                <a:gd name="T28" fmla="*/ 109 w 311"/>
                <a:gd name="T29" fmla="*/ 94 h 445"/>
                <a:gd name="T30" fmla="*/ 93 w 311"/>
                <a:gd name="T31" fmla="*/ 76 h 445"/>
                <a:gd name="T32" fmla="*/ 83 w 311"/>
                <a:gd name="T33" fmla="*/ 55 h 445"/>
                <a:gd name="T34" fmla="*/ 79 w 311"/>
                <a:gd name="T35" fmla="*/ 31 h 445"/>
                <a:gd name="T36" fmla="*/ 80 w 311"/>
                <a:gd name="T37" fmla="*/ 24 h 445"/>
                <a:gd name="T38" fmla="*/ 83 w 311"/>
                <a:gd name="T39" fmla="*/ 7 h 445"/>
                <a:gd name="T40" fmla="*/ 84 w 311"/>
                <a:gd name="T41" fmla="*/ 0 h 445"/>
                <a:gd name="T42" fmla="*/ 64 w 311"/>
                <a:gd name="T43" fmla="*/ 1 h 445"/>
                <a:gd name="T44" fmla="*/ 46 w 311"/>
                <a:gd name="T45" fmla="*/ 5 h 445"/>
                <a:gd name="T46" fmla="*/ 31 w 311"/>
                <a:gd name="T47" fmla="*/ 11 h 445"/>
                <a:gd name="T48" fmla="*/ 20 w 311"/>
                <a:gd name="T49" fmla="*/ 20 h 445"/>
                <a:gd name="T50" fmla="*/ 11 w 311"/>
                <a:gd name="T51" fmla="*/ 31 h 445"/>
                <a:gd name="T52" fmla="*/ 5 w 311"/>
                <a:gd name="T53" fmla="*/ 46 h 445"/>
                <a:gd name="T54" fmla="*/ 1 w 311"/>
                <a:gd name="T55" fmla="*/ 64 h 445"/>
                <a:gd name="T56" fmla="*/ 0 w 311"/>
                <a:gd name="T57" fmla="*/ 361 h 445"/>
                <a:gd name="T58" fmla="*/ 1 w 311"/>
                <a:gd name="T59" fmla="*/ 383 h 445"/>
                <a:gd name="T60" fmla="*/ 4 w 311"/>
                <a:gd name="T61" fmla="*/ 400 h 445"/>
                <a:gd name="T62" fmla="*/ 10 w 311"/>
                <a:gd name="T63" fmla="*/ 414 h 445"/>
                <a:gd name="T64" fmla="*/ 19 w 311"/>
                <a:gd name="T65" fmla="*/ 426 h 445"/>
                <a:gd name="T66" fmla="*/ 30 w 311"/>
                <a:gd name="T67" fmla="*/ 435 h 445"/>
                <a:gd name="T68" fmla="*/ 45 w 311"/>
                <a:gd name="T69" fmla="*/ 440 h 445"/>
                <a:gd name="T70" fmla="*/ 62 w 311"/>
                <a:gd name="T71" fmla="*/ 444 h 445"/>
                <a:gd name="T72" fmla="*/ 311 w 311"/>
                <a:gd name="T73" fmla="*/ 445 h 445"/>
                <a:gd name="T74" fmla="*/ 311 w 311"/>
                <a:gd name="T75" fmla="*/ 107 h 445"/>
                <a:gd name="T76" fmla="*/ 301 w 311"/>
                <a:gd name="T77" fmla="*/ 105 h 445"/>
                <a:gd name="T78" fmla="*/ 293 w 311"/>
                <a:gd name="T79" fmla="*/ 99 h 445"/>
                <a:gd name="T80" fmla="*/ 286 w 311"/>
                <a:gd name="T81" fmla="*/ 90 h 445"/>
                <a:gd name="T82" fmla="*/ 285 w 311"/>
                <a:gd name="T83" fmla="*/ 7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445">
                  <a:moveTo>
                    <a:pt x="285" y="79"/>
                  </a:moveTo>
                  <a:lnTo>
                    <a:pt x="285" y="0"/>
                  </a:lnTo>
                  <a:lnTo>
                    <a:pt x="235" y="0"/>
                  </a:lnTo>
                  <a:lnTo>
                    <a:pt x="235" y="0"/>
                  </a:lnTo>
                  <a:lnTo>
                    <a:pt x="238" y="7"/>
                  </a:lnTo>
                  <a:lnTo>
                    <a:pt x="240" y="15"/>
                  </a:lnTo>
                  <a:lnTo>
                    <a:pt x="241" y="24"/>
                  </a:lnTo>
                  <a:lnTo>
                    <a:pt x="241" y="31"/>
                  </a:lnTo>
                  <a:lnTo>
                    <a:pt x="241" y="31"/>
                  </a:lnTo>
                  <a:lnTo>
                    <a:pt x="240" y="45"/>
                  </a:lnTo>
                  <a:lnTo>
                    <a:pt x="236" y="59"/>
                  </a:lnTo>
                  <a:lnTo>
                    <a:pt x="231" y="71"/>
                  </a:lnTo>
                  <a:lnTo>
                    <a:pt x="224" y="82"/>
                  </a:lnTo>
                  <a:lnTo>
                    <a:pt x="224" y="82"/>
                  </a:lnTo>
                  <a:lnTo>
                    <a:pt x="218" y="89"/>
                  </a:lnTo>
                  <a:lnTo>
                    <a:pt x="211" y="95"/>
                  </a:lnTo>
                  <a:lnTo>
                    <a:pt x="204" y="100"/>
                  </a:lnTo>
                  <a:lnTo>
                    <a:pt x="195" y="105"/>
                  </a:lnTo>
                  <a:lnTo>
                    <a:pt x="188" y="109"/>
                  </a:lnTo>
                  <a:lnTo>
                    <a:pt x="179" y="111"/>
                  </a:lnTo>
                  <a:lnTo>
                    <a:pt x="170" y="112"/>
                  </a:lnTo>
                  <a:lnTo>
                    <a:pt x="160" y="112"/>
                  </a:lnTo>
                  <a:lnTo>
                    <a:pt x="160" y="112"/>
                  </a:lnTo>
                  <a:lnTo>
                    <a:pt x="153" y="112"/>
                  </a:lnTo>
                  <a:lnTo>
                    <a:pt x="144" y="111"/>
                  </a:lnTo>
                  <a:lnTo>
                    <a:pt x="136" y="109"/>
                  </a:lnTo>
                  <a:lnTo>
                    <a:pt x="129" y="106"/>
                  </a:lnTo>
                  <a:lnTo>
                    <a:pt x="129" y="106"/>
                  </a:lnTo>
                  <a:lnTo>
                    <a:pt x="118" y="101"/>
                  </a:lnTo>
                  <a:lnTo>
                    <a:pt x="109" y="94"/>
                  </a:lnTo>
                  <a:lnTo>
                    <a:pt x="100" y="86"/>
                  </a:lnTo>
                  <a:lnTo>
                    <a:pt x="93" y="76"/>
                  </a:lnTo>
                  <a:lnTo>
                    <a:pt x="88" y="66"/>
                  </a:lnTo>
                  <a:lnTo>
                    <a:pt x="83" y="55"/>
                  </a:lnTo>
                  <a:lnTo>
                    <a:pt x="80" y="44"/>
                  </a:lnTo>
                  <a:lnTo>
                    <a:pt x="79" y="31"/>
                  </a:lnTo>
                  <a:lnTo>
                    <a:pt x="79" y="31"/>
                  </a:lnTo>
                  <a:lnTo>
                    <a:pt x="80" y="24"/>
                  </a:lnTo>
                  <a:lnTo>
                    <a:pt x="81" y="15"/>
                  </a:lnTo>
                  <a:lnTo>
                    <a:pt x="83" y="7"/>
                  </a:lnTo>
                  <a:lnTo>
                    <a:pt x="86" y="0"/>
                  </a:lnTo>
                  <a:lnTo>
                    <a:pt x="84" y="0"/>
                  </a:lnTo>
                  <a:lnTo>
                    <a:pt x="84" y="0"/>
                  </a:lnTo>
                  <a:lnTo>
                    <a:pt x="64" y="1"/>
                  </a:lnTo>
                  <a:lnTo>
                    <a:pt x="54" y="2"/>
                  </a:lnTo>
                  <a:lnTo>
                    <a:pt x="46" y="5"/>
                  </a:lnTo>
                  <a:lnTo>
                    <a:pt x="39" y="7"/>
                  </a:lnTo>
                  <a:lnTo>
                    <a:pt x="31" y="11"/>
                  </a:lnTo>
                  <a:lnTo>
                    <a:pt x="25" y="15"/>
                  </a:lnTo>
                  <a:lnTo>
                    <a:pt x="20" y="20"/>
                  </a:lnTo>
                  <a:lnTo>
                    <a:pt x="15" y="26"/>
                  </a:lnTo>
                  <a:lnTo>
                    <a:pt x="11" y="31"/>
                  </a:lnTo>
                  <a:lnTo>
                    <a:pt x="7" y="39"/>
                  </a:lnTo>
                  <a:lnTo>
                    <a:pt x="5" y="46"/>
                  </a:lnTo>
                  <a:lnTo>
                    <a:pt x="2" y="55"/>
                  </a:lnTo>
                  <a:lnTo>
                    <a:pt x="1" y="64"/>
                  </a:lnTo>
                  <a:lnTo>
                    <a:pt x="0" y="84"/>
                  </a:lnTo>
                  <a:lnTo>
                    <a:pt x="0" y="361"/>
                  </a:lnTo>
                  <a:lnTo>
                    <a:pt x="0" y="361"/>
                  </a:lnTo>
                  <a:lnTo>
                    <a:pt x="1" y="383"/>
                  </a:lnTo>
                  <a:lnTo>
                    <a:pt x="2" y="391"/>
                  </a:lnTo>
                  <a:lnTo>
                    <a:pt x="4" y="400"/>
                  </a:lnTo>
                  <a:lnTo>
                    <a:pt x="6" y="408"/>
                  </a:lnTo>
                  <a:lnTo>
                    <a:pt x="10" y="414"/>
                  </a:lnTo>
                  <a:lnTo>
                    <a:pt x="14" y="420"/>
                  </a:lnTo>
                  <a:lnTo>
                    <a:pt x="19" y="426"/>
                  </a:lnTo>
                  <a:lnTo>
                    <a:pt x="24" y="430"/>
                  </a:lnTo>
                  <a:lnTo>
                    <a:pt x="30" y="435"/>
                  </a:lnTo>
                  <a:lnTo>
                    <a:pt x="37" y="438"/>
                  </a:lnTo>
                  <a:lnTo>
                    <a:pt x="45" y="440"/>
                  </a:lnTo>
                  <a:lnTo>
                    <a:pt x="54" y="443"/>
                  </a:lnTo>
                  <a:lnTo>
                    <a:pt x="62" y="444"/>
                  </a:lnTo>
                  <a:lnTo>
                    <a:pt x="84" y="445"/>
                  </a:lnTo>
                  <a:lnTo>
                    <a:pt x="311" y="445"/>
                  </a:lnTo>
                  <a:lnTo>
                    <a:pt x="311" y="107"/>
                  </a:lnTo>
                  <a:lnTo>
                    <a:pt x="311" y="107"/>
                  </a:lnTo>
                  <a:lnTo>
                    <a:pt x="306" y="107"/>
                  </a:lnTo>
                  <a:lnTo>
                    <a:pt x="301" y="105"/>
                  </a:lnTo>
                  <a:lnTo>
                    <a:pt x="296" y="102"/>
                  </a:lnTo>
                  <a:lnTo>
                    <a:pt x="293" y="99"/>
                  </a:lnTo>
                  <a:lnTo>
                    <a:pt x="289" y="94"/>
                  </a:lnTo>
                  <a:lnTo>
                    <a:pt x="286" y="90"/>
                  </a:lnTo>
                  <a:lnTo>
                    <a:pt x="285" y="84"/>
                  </a:lnTo>
                  <a:lnTo>
                    <a:pt x="285" y="79"/>
                  </a:lnTo>
                  <a:lnTo>
                    <a:pt x="285" y="79"/>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60" name="Freeform 1013"/>
            <p:cNvSpPr/>
            <p:nvPr/>
          </p:nvSpPr>
          <p:spPr bwMode="auto">
            <a:xfrm>
              <a:off x="673100" y="2940844"/>
              <a:ext cx="3175" cy="34925"/>
            </a:xfrm>
            <a:custGeom>
              <a:avLst/>
              <a:gdLst>
                <a:gd name="T0" fmla="*/ 7 w 7"/>
                <a:gd name="T1" fmla="*/ 87 h 87"/>
                <a:gd name="T2" fmla="*/ 7 w 7"/>
                <a:gd name="T3" fmla="*/ 0 h 87"/>
                <a:gd name="T4" fmla="*/ 0 w 7"/>
                <a:gd name="T5" fmla="*/ 0 h 87"/>
                <a:gd name="T6" fmla="*/ 0 w 7"/>
                <a:gd name="T7" fmla="*/ 79 h 87"/>
                <a:gd name="T8" fmla="*/ 0 w 7"/>
                <a:gd name="T9" fmla="*/ 79 h 87"/>
                <a:gd name="T10" fmla="*/ 1 w 7"/>
                <a:gd name="T11" fmla="*/ 81 h 87"/>
                <a:gd name="T12" fmla="*/ 2 w 7"/>
                <a:gd name="T13" fmla="*/ 85 h 87"/>
                <a:gd name="T14" fmla="*/ 5 w 7"/>
                <a:gd name="T15" fmla="*/ 86 h 87"/>
                <a:gd name="T16" fmla="*/ 7 w 7"/>
                <a:gd name="T17" fmla="*/ 87 h 87"/>
                <a:gd name="T18" fmla="*/ 7 w 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7">
                  <a:moveTo>
                    <a:pt x="7" y="87"/>
                  </a:moveTo>
                  <a:lnTo>
                    <a:pt x="7" y="0"/>
                  </a:lnTo>
                  <a:lnTo>
                    <a:pt x="0" y="0"/>
                  </a:lnTo>
                  <a:lnTo>
                    <a:pt x="0" y="79"/>
                  </a:lnTo>
                  <a:lnTo>
                    <a:pt x="0" y="79"/>
                  </a:lnTo>
                  <a:lnTo>
                    <a:pt x="1" y="81"/>
                  </a:lnTo>
                  <a:lnTo>
                    <a:pt x="2" y="85"/>
                  </a:lnTo>
                  <a:lnTo>
                    <a:pt x="5" y="86"/>
                  </a:lnTo>
                  <a:lnTo>
                    <a:pt x="7" y="87"/>
                  </a:lnTo>
                  <a:lnTo>
                    <a:pt x="7" y="87"/>
                  </a:lnTo>
                  <a:close/>
                </a:path>
              </a:pathLst>
            </a:custGeom>
            <a:grp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grpSp>
      <p:grpSp>
        <p:nvGrpSpPr>
          <p:cNvPr id="161" name="Group 143"/>
          <p:cNvGrpSpPr/>
          <p:nvPr/>
        </p:nvGrpSpPr>
        <p:grpSpPr>
          <a:xfrm>
            <a:off x="4442203" y="2133650"/>
            <a:ext cx="331743" cy="239086"/>
            <a:chOff x="8620125" y="3048529"/>
            <a:chExt cx="460375" cy="331789"/>
          </a:xfrm>
          <a:solidFill>
            <a:schemeClr val="tx2">
              <a:lumMod val="75000"/>
            </a:schemeClr>
          </a:solidFill>
        </p:grpSpPr>
        <p:sp>
          <p:nvSpPr>
            <p:cNvPr id="162" name="Rectangle 1091"/>
            <p:cNvSpPr>
              <a:spLocks noChangeArrowheads="1"/>
            </p:cNvSpPr>
            <p:nvPr/>
          </p:nvSpPr>
          <p:spPr bwMode="auto">
            <a:xfrm>
              <a:off x="8637588" y="3224742"/>
              <a:ext cx="430213" cy="155575"/>
            </a:xfrm>
            <a:prstGeom prst="rect">
              <a:avLst/>
            </a:pr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sp>
          <p:nvSpPr>
            <p:cNvPr id="163" name="Freeform 1092"/>
            <p:cNvSpPr/>
            <p:nvPr/>
          </p:nvSpPr>
          <p:spPr bwMode="auto">
            <a:xfrm>
              <a:off x="8620125" y="3135842"/>
              <a:ext cx="460375" cy="106363"/>
            </a:xfrm>
            <a:custGeom>
              <a:avLst/>
              <a:gdLst>
                <a:gd name="T0" fmla="*/ 580 w 580"/>
                <a:gd name="T1" fmla="*/ 125 h 135"/>
                <a:gd name="T2" fmla="*/ 580 w 580"/>
                <a:gd name="T3" fmla="*/ 125 h 135"/>
                <a:gd name="T4" fmla="*/ 579 w 580"/>
                <a:gd name="T5" fmla="*/ 129 h 135"/>
                <a:gd name="T6" fmla="*/ 578 w 580"/>
                <a:gd name="T7" fmla="*/ 133 h 135"/>
                <a:gd name="T8" fmla="*/ 574 w 580"/>
                <a:gd name="T9" fmla="*/ 134 h 135"/>
                <a:gd name="T10" fmla="*/ 570 w 580"/>
                <a:gd name="T11" fmla="*/ 135 h 135"/>
                <a:gd name="T12" fmla="*/ 10 w 580"/>
                <a:gd name="T13" fmla="*/ 135 h 135"/>
                <a:gd name="T14" fmla="*/ 10 w 580"/>
                <a:gd name="T15" fmla="*/ 135 h 135"/>
                <a:gd name="T16" fmla="*/ 6 w 580"/>
                <a:gd name="T17" fmla="*/ 134 h 135"/>
                <a:gd name="T18" fmla="*/ 3 w 580"/>
                <a:gd name="T19" fmla="*/ 133 h 135"/>
                <a:gd name="T20" fmla="*/ 1 w 580"/>
                <a:gd name="T21" fmla="*/ 129 h 135"/>
                <a:gd name="T22" fmla="*/ 0 w 580"/>
                <a:gd name="T23" fmla="*/ 125 h 135"/>
                <a:gd name="T24" fmla="*/ 0 w 580"/>
                <a:gd name="T25" fmla="*/ 11 h 135"/>
                <a:gd name="T26" fmla="*/ 0 w 580"/>
                <a:gd name="T27" fmla="*/ 11 h 135"/>
                <a:gd name="T28" fmla="*/ 1 w 580"/>
                <a:gd name="T29" fmla="*/ 6 h 135"/>
                <a:gd name="T30" fmla="*/ 3 w 580"/>
                <a:gd name="T31" fmla="*/ 4 h 135"/>
                <a:gd name="T32" fmla="*/ 6 w 580"/>
                <a:gd name="T33" fmla="*/ 2 h 135"/>
                <a:gd name="T34" fmla="*/ 10 w 580"/>
                <a:gd name="T35" fmla="*/ 0 h 135"/>
                <a:gd name="T36" fmla="*/ 570 w 580"/>
                <a:gd name="T37" fmla="*/ 0 h 135"/>
                <a:gd name="T38" fmla="*/ 570 w 580"/>
                <a:gd name="T39" fmla="*/ 0 h 135"/>
                <a:gd name="T40" fmla="*/ 574 w 580"/>
                <a:gd name="T41" fmla="*/ 2 h 135"/>
                <a:gd name="T42" fmla="*/ 578 w 580"/>
                <a:gd name="T43" fmla="*/ 4 h 135"/>
                <a:gd name="T44" fmla="*/ 579 w 580"/>
                <a:gd name="T45" fmla="*/ 6 h 135"/>
                <a:gd name="T46" fmla="*/ 580 w 580"/>
                <a:gd name="T47" fmla="*/ 11 h 135"/>
                <a:gd name="T48" fmla="*/ 580 w 580"/>
                <a:gd name="T49" fmla="*/ 1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135">
                  <a:moveTo>
                    <a:pt x="580" y="125"/>
                  </a:moveTo>
                  <a:lnTo>
                    <a:pt x="580" y="125"/>
                  </a:lnTo>
                  <a:lnTo>
                    <a:pt x="579" y="129"/>
                  </a:lnTo>
                  <a:lnTo>
                    <a:pt x="578" y="133"/>
                  </a:lnTo>
                  <a:lnTo>
                    <a:pt x="574" y="134"/>
                  </a:lnTo>
                  <a:lnTo>
                    <a:pt x="570" y="135"/>
                  </a:lnTo>
                  <a:lnTo>
                    <a:pt x="10" y="135"/>
                  </a:lnTo>
                  <a:lnTo>
                    <a:pt x="10" y="135"/>
                  </a:lnTo>
                  <a:lnTo>
                    <a:pt x="6" y="134"/>
                  </a:lnTo>
                  <a:lnTo>
                    <a:pt x="3" y="133"/>
                  </a:lnTo>
                  <a:lnTo>
                    <a:pt x="1" y="129"/>
                  </a:lnTo>
                  <a:lnTo>
                    <a:pt x="0" y="125"/>
                  </a:lnTo>
                  <a:lnTo>
                    <a:pt x="0" y="11"/>
                  </a:lnTo>
                  <a:lnTo>
                    <a:pt x="0" y="11"/>
                  </a:lnTo>
                  <a:lnTo>
                    <a:pt x="1" y="6"/>
                  </a:lnTo>
                  <a:lnTo>
                    <a:pt x="3" y="4"/>
                  </a:lnTo>
                  <a:lnTo>
                    <a:pt x="6" y="2"/>
                  </a:lnTo>
                  <a:lnTo>
                    <a:pt x="10" y="0"/>
                  </a:lnTo>
                  <a:lnTo>
                    <a:pt x="570" y="0"/>
                  </a:lnTo>
                  <a:lnTo>
                    <a:pt x="570" y="0"/>
                  </a:lnTo>
                  <a:lnTo>
                    <a:pt x="574" y="2"/>
                  </a:lnTo>
                  <a:lnTo>
                    <a:pt x="578" y="4"/>
                  </a:lnTo>
                  <a:lnTo>
                    <a:pt x="579" y="6"/>
                  </a:lnTo>
                  <a:lnTo>
                    <a:pt x="580" y="11"/>
                  </a:lnTo>
                  <a:lnTo>
                    <a:pt x="580" y="125"/>
                  </a:lnTo>
                  <a:close/>
                </a:path>
              </a:pathLst>
            </a:cu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sp>
          <p:nvSpPr>
            <p:cNvPr id="164" name="Rectangle 1093"/>
            <p:cNvSpPr>
              <a:spLocks noChangeArrowheads="1"/>
            </p:cNvSpPr>
            <p:nvPr/>
          </p:nvSpPr>
          <p:spPr bwMode="auto">
            <a:xfrm>
              <a:off x="8758238" y="3135842"/>
              <a:ext cx="60325" cy="106363"/>
            </a:xfrm>
            <a:prstGeom prst="rect">
              <a:avLst/>
            </a:pr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sp>
          <p:nvSpPr>
            <p:cNvPr id="165" name="Rectangle 1094"/>
            <p:cNvSpPr>
              <a:spLocks noChangeArrowheads="1"/>
            </p:cNvSpPr>
            <p:nvPr/>
          </p:nvSpPr>
          <p:spPr bwMode="auto">
            <a:xfrm>
              <a:off x="8767763" y="3242205"/>
              <a:ext cx="58738" cy="138113"/>
            </a:xfrm>
            <a:prstGeom prst="rect">
              <a:avLst/>
            </a:pr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sp>
          <p:nvSpPr>
            <p:cNvPr id="166" name="Rectangle 1095"/>
            <p:cNvSpPr>
              <a:spLocks noChangeArrowheads="1"/>
            </p:cNvSpPr>
            <p:nvPr/>
          </p:nvSpPr>
          <p:spPr bwMode="auto">
            <a:xfrm>
              <a:off x="8874125" y="3242205"/>
              <a:ext cx="58738" cy="138113"/>
            </a:xfrm>
            <a:prstGeom prst="rect">
              <a:avLst/>
            </a:pr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sp>
          <p:nvSpPr>
            <p:cNvPr id="167" name="Rectangle 1096"/>
            <p:cNvSpPr>
              <a:spLocks noChangeArrowheads="1"/>
            </p:cNvSpPr>
            <p:nvPr/>
          </p:nvSpPr>
          <p:spPr bwMode="auto">
            <a:xfrm>
              <a:off x="8882063" y="3135842"/>
              <a:ext cx="60325" cy="106363"/>
            </a:xfrm>
            <a:prstGeom prst="rect">
              <a:avLst/>
            </a:pr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sp>
          <p:nvSpPr>
            <p:cNvPr id="168" name="Freeform 1097"/>
            <p:cNvSpPr/>
            <p:nvPr/>
          </p:nvSpPr>
          <p:spPr bwMode="auto">
            <a:xfrm>
              <a:off x="8694738" y="3048530"/>
              <a:ext cx="153988" cy="87313"/>
            </a:xfrm>
            <a:custGeom>
              <a:avLst/>
              <a:gdLst>
                <a:gd name="T0" fmla="*/ 93 w 194"/>
                <a:gd name="T1" fmla="*/ 17 h 109"/>
                <a:gd name="T2" fmla="*/ 93 w 194"/>
                <a:gd name="T3" fmla="*/ 17 h 109"/>
                <a:gd name="T4" fmla="*/ 92 w 194"/>
                <a:gd name="T5" fmla="*/ 16 h 109"/>
                <a:gd name="T6" fmla="*/ 91 w 194"/>
                <a:gd name="T7" fmla="*/ 15 h 109"/>
                <a:gd name="T8" fmla="*/ 91 w 194"/>
                <a:gd name="T9" fmla="*/ 15 h 109"/>
                <a:gd name="T10" fmla="*/ 91 w 194"/>
                <a:gd name="T11" fmla="*/ 15 h 109"/>
                <a:gd name="T12" fmla="*/ 83 w 194"/>
                <a:gd name="T13" fmla="*/ 9 h 109"/>
                <a:gd name="T14" fmla="*/ 73 w 194"/>
                <a:gd name="T15" fmla="*/ 5 h 109"/>
                <a:gd name="T16" fmla="*/ 65 w 194"/>
                <a:gd name="T17" fmla="*/ 1 h 109"/>
                <a:gd name="T18" fmla="*/ 54 w 194"/>
                <a:gd name="T19" fmla="*/ 0 h 109"/>
                <a:gd name="T20" fmla="*/ 54 w 194"/>
                <a:gd name="T21" fmla="*/ 0 h 109"/>
                <a:gd name="T22" fmla="*/ 43 w 194"/>
                <a:gd name="T23" fmla="*/ 1 h 109"/>
                <a:gd name="T24" fmla="*/ 33 w 194"/>
                <a:gd name="T25" fmla="*/ 5 h 109"/>
                <a:gd name="T26" fmla="*/ 23 w 194"/>
                <a:gd name="T27" fmla="*/ 10 h 109"/>
                <a:gd name="T28" fmla="*/ 16 w 194"/>
                <a:gd name="T29" fmla="*/ 16 h 109"/>
                <a:gd name="T30" fmla="*/ 8 w 194"/>
                <a:gd name="T31" fmla="*/ 25 h 109"/>
                <a:gd name="T32" fmla="*/ 3 w 194"/>
                <a:gd name="T33" fmla="*/ 35 h 109"/>
                <a:gd name="T34" fmla="*/ 1 w 194"/>
                <a:gd name="T35" fmla="*/ 44 h 109"/>
                <a:gd name="T36" fmla="*/ 0 w 194"/>
                <a:gd name="T37" fmla="*/ 55 h 109"/>
                <a:gd name="T38" fmla="*/ 0 w 194"/>
                <a:gd name="T39" fmla="*/ 55 h 109"/>
                <a:gd name="T40" fmla="*/ 1 w 194"/>
                <a:gd name="T41" fmla="*/ 66 h 109"/>
                <a:gd name="T42" fmla="*/ 3 w 194"/>
                <a:gd name="T43" fmla="*/ 76 h 109"/>
                <a:gd name="T44" fmla="*/ 8 w 194"/>
                <a:gd name="T45" fmla="*/ 86 h 109"/>
                <a:gd name="T46" fmla="*/ 16 w 194"/>
                <a:gd name="T47" fmla="*/ 93 h 109"/>
                <a:gd name="T48" fmla="*/ 23 w 194"/>
                <a:gd name="T49" fmla="*/ 101 h 109"/>
                <a:gd name="T50" fmla="*/ 33 w 194"/>
                <a:gd name="T51" fmla="*/ 106 h 109"/>
                <a:gd name="T52" fmla="*/ 43 w 194"/>
                <a:gd name="T53" fmla="*/ 108 h 109"/>
                <a:gd name="T54" fmla="*/ 54 w 194"/>
                <a:gd name="T55" fmla="*/ 109 h 109"/>
                <a:gd name="T56" fmla="*/ 194 w 194"/>
                <a:gd name="T57" fmla="*/ 109 h 109"/>
                <a:gd name="T58" fmla="*/ 93 w 194"/>
                <a:gd name="T59"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 h="109">
                  <a:moveTo>
                    <a:pt x="93" y="17"/>
                  </a:moveTo>
                  <a:lnTo>
                    <a:pt x="93" y="17"/>
                  </a:lnTo>
                  <a:lnTo>
                    <a:pt x="92" y="16"/>
                  </a:lnTo>
                  <a:lnTo>
                    <a:pt x="91" y="15"/>
                  </a:lnTo>
                  <a:lnTo>
                    <a:pt x="91" y="15"/>
                  </a:lnTo>
                  <a:lnTo>
                    <a:pt x="91" y="15"/>
                  </a:lnTo>
                  <a:lnTo>
                    <a:pt x="83" y="9"/>
                  </a:lnTo>
                  <a:lnTo>
                    <a:pt x="73" y="5"/>
                  </a:lnTo>
                  <a:lnTo>
                    <a:pt x="65" y="1"/>
                  </a:lnTo>
                  <a:lnTo>
                    <a:pt x="54" y="0"/>
                  </a:lnTo>
                  <a:lnTo>
                    <a:pt x="54" y="0"/>
                  </a:lnTo>
                  <a:lnTo>
                    <a:pt x="43" y="1"/>
                  </a:lnTo>
                  <a:lnTo>
                    <a:pt x="33" y="5"/>
                  </a:lnTo>
                  <a:lnTo>
                    <a:pt x="23" y="10"/>
                  </a:lnTo>
                  <a:lnTo>
                    <a:pt x="16" y="16"/>
                  </a:lnTo>
                  <a:lnTo>
                    <a:pt x="8" y="25"/>
                  </a:lnTo>
                  <a:lnTo>
                    <a:pt x="3" y="35"/>
                  </a:lnTo>
                  <a:lnTo>
                    <a:pt x="1" y="44"/>
                  </a:lnTo>
                  <a:lnTo>
                    <a:pt x="0" y="55"/>
                  </a:lnTo>
                  <a:lnTo>
                    <a:pt x="0" y="55"/>
                  </a:lnTo>
                  <a:lnTo>
                    <a:pt x="1" y="66"/>
                  </a:lnTo>
                  <a:lnTo>
                    <a:pt x="3" y="76"/>
                  </a:lnTo>
                  <a:lnTo>
                    <a:pt x="8" y="86"/>
                  </a:lnTo>
                  <a:lnTo>
                    <a:pt x="16" y="93"/>
                  </a:lnTo>
                  <a:lnTo>
                    <a:pt x="23" y="101"/>
                  </a:lnTo>
                  <a:lnTo>
                    <a:pt x="33" y="106"/>
                  </a:lnTo>
                  <a:lnTo>
                    <a:pt x="43" y="108"/>
                  </a:lnTo>
                  <a:lnTo>
                    <a:pt x="54" y="109"/>
                  </a:lnTo>
                  <a:lnTo>
                    <a:pt x="194" y="109"/>
                  </a:lnTo>
                  <a:lnTo>
                    <a:pt x="93" y="17"/>
                  </a:lnTo>
                  <a:close/>
                </a:path>
              </a:pathLst>
            </a:cu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sp>
          <p:nvSpPr>
            <p:cNvPr id="169" name="Rectangle 1098"/>
            <p:cNvSpPr>
              <a:spLocks noChangeArrowheads="1"/>
            </p:cNvSpPr>
            <p:nvPr/>
          </p:nvSpPr>
          <p:spPr bwMode="auto">
            <a:xfrm>
              <a:off x="8818563" y="3107267"/>
              <a:ext cx="63500" cy="28575"/>
            </a:xfrm>
            <a:prstGeom prst="rect">
              <a:avLst/>
            </a:pr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sp>
          <p:nvSpPr>
            <p:cNvPr id="170" name="Freeform 1099"/>
            <p:cNvSpPr/>
            <p:nvPr/>
          </p:nvSpPr>
          <p:spPr bwMode="auto">
            <a:xfrm>
              <a:off x="8848720" y="3048529"/>
              <a:ext cx="155575" cy="87313"/>
            </a:xfrm>
            <a:custGeom>
              <a:avLst/>
              <a:gdLst>
                <a:gd name="T0" fmla="*/ 101 w 194"/>
                <a:gd name="T1" fmla="*/ 17 h 109"/>
                <a:gd name="T2" fmla="*/ 101 w 194"/>
                <a:gd name="T3" fmla="*/ 17 h 109"/>
                <a:gd name="T4" fmla="*/ 102 w 194"/>
                <a:gd name="T5" fmla="*/ 16 h 109"/>
                <a:gd name="T6" fmla="*/ 104 w 194"/>
                <a:gd name="T7" fmla="*/ 15 h 109"/>
                <a:gd name="T8" fmla="*/ 104 w 194"/>
                <a:gd name="T9" fmla="*/ 15 h 109"/>
                <a:gd name="T10" fmla="*/ 104 w 194"/>
                <a:gd name="T11" fmla="*/ 15 h 109"/>
                <a:gd name="T12" fmla="*/ 111 w 194"/>
                <a:gd name="T13" fmla="*/ 9 h 109"/>
                <a:gd name="T14" fmla="*/ 121 w 194"/>
                <a:gd name="T15" fmla="*/ 5 h 109"/>
                <a:gd name="T16" fmla="*/ 129 w 194"/>
                <a:gd name="T17" fmla="*/ 1 h 109"/>
                <a:gd name="T18" fmla="*/ 141 w 194"/>
                <a:gd name="T19" fmla="*/ 0 h 109"/>
                <a:gd name="T20" fmla="*/ 141 w 194"/>
                <a:gd name="T21" fmla="*/ 0 h 109"/>
                <a:gd name="T22" fmla="*/ 152 w 194"/>
                <a:gd name="T23" fmla="*/ 1 h 109"/>
                <a:gd name="T24" fmla="*/ 161 w 194"/>
                <a:gd name="T25" fmla="*/ 5 h 109"/>
                <a:gd name="T26" fmla="*/ 171 w 194"/>
                <a:gd name="T27" fmla="*/ 10 h 109"/>
                <a:gd name="T28" fmla="*/ 179 w 194"/>
                <a:gd name="T29" fmla="*/ 16 h 109"/>
                <a:gd name="T30" fmla="*/ 186 w 194"/>
                <a:gd name="T31" fmla="*/ 25 h 109"/>
                <a:gd name="T32" fmla="*/ 191 w 194"/>
                <a:gd name="T33" fmla="*/ 35 h 109"/>
                <a:gd name="T34" fmla="*/ 193 w 194"/>
                <a:gd name="T35" fmla="*/ 44 h 109"/>
                <a:gd name="T36" fmla="*/ 194 w 194"/>
                <a:gd name="T37" fmla="*/ 55 h 109"/>
                <a:gd name="T38" fmla="*/ 194 w 194"/>
                <a:gd name="T39" fmla="*/ 55 h 109"/>
                <a:gd name="T40" fmla="*/ 193 w 194"/>
                <a:gd name="T41" fmla="*/ 66 h 109"/>
                <a:gd name="T42" fmla="*/ 191 w 194"/>
                <a:gd name="T43" fmla="*/ 76 h 109"/>
                <a:gd name="T44" fmla="*/ 186 w 194"/>
                <a:gd name="T45" fmla="*/ 86 h 109"/>
                <a:gd name="T46" fmla="*/ 179 w 194"/>
                <a:gd name="T47" fmla="*/ 93 h 109"/>
                <a:gd name="T48" fmla="*/ 171 w 194"/>
                <a:gd name="T49" fmla="*/ 101 h 109"/>
                <a:gd name="T50" fmla="*/ 161 w 194"/>
                <a:gd name="T51" fmla="*/ 106 h 109"/>
                <a:gd name="T52" fmla="*/ 152 w 194"/>
                <a:gd name="T53" fmla="*/ 108 h 109"/>
                <a:gd name="T54" fmla="*/ 141 w 194"/>
                <a:gd name="T55" fmla="*/ 109 h 109"/>
                <a:gd name="T56" fmla="*/ 0 w 194"/>
                <a:gd name="T57" fmla="*/ 109 h 109"/>
                <a:gd name="T58" fmla="*/ 101 w 194"/>
                <a:gd name="T59"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 h="109">
                  <a:moveTo>
                    <a:pt x="101" y="17"/>
                  </a:moveTo>
                  <a:lnTo>
                    <a:pt x="101" y="17"/>
                  </a:lnTo>
                  <a:lnTo>
                    <a:pt x="102" y="16"/>
                  </a:lnTo>
                  <a:lnTo>
                    <a:pt x="104" y="15"/>
                  </a:lnTo>
                  <a:lnTo>
                    <a:pt x="104" y="15"/>
                  </a:lnTo>
                  <a:lnTo>
                    <a:pt x="104" y="15"/>
                  </a:lnTo>
                  <a:lnTo>
                    <a:pt x="111" y="9"/>
                  </a:lnTo>
                  <a:lnTo>
                    <a:pt x="121" y="5"/>
                  </a:lnTo>
                  <a:lnTo>
                    <a:pt x="129" y="1"/>
                  </a:lnTo>
                  <a:lnTo>
                    <a:pt x="141" y="0"/>
                  </a:lnTo>
                  <a:lnTo>
                    <a:pt x="141" y="0"/>
                  </a:lnTo>
                  <a:lnTo>
                    <a:pt x="152" y="1"/>
                  </a:lnTo>
                  <a:lnTo>
                    <a:pt x="161" y="5"/>
                  </a:lnTo>
                  <a:lnTo>
                    <a:pt x="171" y="10"/>
                  </a:lnTo>
                  <a:lnTo>
                    <a:pt x="179" y="16"/>
                  </a:lnTo>
                  <a:lnTo>
                    <a:pt x="186" y="25"/>
                  </a:lnTo>
                  <a:lnTo>
                    <a:pt x="191" y="35"/>
                  </a:lnTo>
                  <a:lnTo>
                    <a:pt x="193" y="44"/>
                  </a:lnTo>
                  <a:lnTo>
                    <a:pt x="194" y="55"/>
                  </a:lnTo>
                  <a:lnTo>
                    <a:pt x="194" y="55"/>
                  </a:lnTo>
                  <a:lnTo>
                    <a:pt x="193" y="66"/>
                  </a:lnTo>
                  <a:lnTo>
                    <a:pt x="191" y="76"/>
                  </a:lnTo>
                  <a:lnTo>
                    <a:pt x="186" y="86"/>
                  </a:lnTo>
                  <a:lnTo>
                    <a:pt x="179" y="93"/>
                  </a:lnTo>
                  <a:lnTo>
                    <a:pt x="171" y="101"/>
                  </a:lnTo>
                  <a:lnTo>
                    <a:pt x="161" y="106"/>
                  </a:lnTo>
                  <a:lnTo>
                    <a:pt x="152" y="108"/>
                  </a:lnTo>
                  <a:lnTo>
                    <a:pt x="141" y="109"/>
                  </a:lnTo>
                  <a:lnTo>
                    <a:pt x="0" y="109"/>
                  </a:lnTo>
                  <a:lnTo>
                    <a:pt x="101" y="17"/>
                  </a:lnTo>
                  <a:close/>
                </a:path>
              </a:pathLst>
            </a:custGeom>
            <a:solidFill>
              <a:srgbClr val="0089BF"/>
            </a:solidFill>
            <a:ln>
              <a:solidFill>
                <a:srgbClr val="0089BF"/>
              </a:solidFill>
            </a:ln>
          </p:spPr>
          <p:txBody>
            <a:bodyPr/>
            <a:lstStyle/>
            <a:p>
              <a:pPr eaLnBrk="1" fontAlgn="auto" hangingPunct="1">
                <a:spcBef>
                  <a:spcPts val="0"/>
                </a:spcBef>
                <a:spcAft>
                  <a:spcPts val="0"/>
                </a:spcAft>
                <a:defRPr/>
              </a:pPr>
              <a:endParaRPr lang="en-US">
                <a:latin typeface="+mn-lt"/>
              </a:endParaRPr>
            </a:p>
          </p:txBody>
        </p:sp>
      </p:grpSp>
      <p:grpSp>
        <p:nvGrpSpPr>
          <p:cNvPr id="2" name="组合 1"/>
          <p:cNvGrpSpPr/>
          <p:nvPr/>
        </p:nvGrpSpPr>
        <p:grpSpPr>
          <a:xfrm>
            <a:off x="5839816" y="1701602"/>
            <a:ext cx="361543" cy="343528"/>
            <a:chOff x="5692619" y="1845618"/>
            <a:chExt cx="361543" cy="343528"/>
          </a:xfrm>
        </p:grpSpPr>
        <p:sp>
          <p:nvSpPr>
            <p:cNvPr id="171" name="Freeform 1071"/>
            <p:cNvSpPr/>
            <p:nvPr/>
          </p:nvSpPr>
          <p:spPr bwMode="auto">
            <a:xfrm>
              <a:off x="5974600" y="2026753"/>
              <a:ext cx="66484" cy="162393"/>
            </a:xfrm>
            <a:custGeom>
              <a:avLst/>
              <a:gdLst>
                <a:gd name="T0" fmla="*/ 0 w 121"/>
                <a:gd name="T1" fmla="*/ 22 h 298"/>
                <a:gd name="T2" fmla="*/ 0 w 121"/>
                <a:gd name="T3" fmla="*/ 22 h 298"/>
                <a:gd name="T4" fmla="*/ 6 w 121"/>
                <a:gd name="T5" fmla="*/ 43 h 298"/>
                <a:gd name="T6" fmla="*/ 12 w 121"/>
                <a:gd name="T7" fmla="*/ 66 h 298"/>
                <a:gd name="T8" fmla="*/ 19 w 121"/>
                <a:gd name="T9" fmla="*/ 99 h 298"/>
                <a:gd name="T10" fmla="*/ 26 w 121"/>
                <a:gd name="T11" fmla="*/ 138 h 298"/>
                <a:gd name="T12" fmla="*/ 32 w 121"/>
                <a:gd name="T13" fmla="*/ 186 h 298"/>
                <a:gd name="T14" fmla="*/ 33 w 121"/>
                <a:gd name="T15" fmla="*/ 212 h 298"/>
                <a:gd name="T16" fmla="*/ 34 w 121"/>
                <a:gd name="T17" fmla="*/ 239 h 298"/>
                <a:gd name="T18" fmla="*/ 35 w 121"/>
                <a:gd name="T19" fmla="*/ 267 h 298"/>
                <a:gd name="T20" fmla="*/ 35 w 121"/>
                <a:gd name="T21" fmla="*/ 298 h 298"/>
                <a:gd name="T22" fmla="*/ 72 w 121"/>
                <a:gd name="T23" fmla="*/ 298 h 298"/>
                <a:gd name="T24" fmla="*/ 72 w 121"/>
                <a:gd name="T25" fmla="*/ 298 h 298"/>
                <a:gd name="T26" fmla="*/ 72 w 121"/>
                <a:gd name="T27" fmla="*/ 261 h 298"/>
                <a:gd name="T28" fmla="*/ 73 w 121"/>
                <a:gd name="T29" fmla="*/ 222 h 298"/>
                <a:gd name="T30" fmla="*/ 76 w 121"/>
                <a:gd name="T31" fmla="*/ 175 h 298"/>
                <a:gd name="T32" fmla="*/ 78 w 121"/>
                <a:gd name="T33" fmla="*/ 151 h 298"/>
                <a:gd name="T34" fmla="*/ 82 w 121"/>
                <a:gd name="T35" fmla="*/ 125 h 298"/>
                <a:gd name="T36" fmla="*/ 86 w 121"/>
                <a:gd name="T37" fmla="*/ 100 h 298"/>
                <a:gd name="T38" fmla="*/ 91 w 121"/>
                <a:gd name="T39" fmla="*/ 76 h 298"/>
                <a:gd name="T40" fmla="*/ 97 w 121"/>
                <a:gd name="T41" fmla="*/ 54 h 298"/>
                <a:gd name="T42" fmla="*/ 103 w 121"/>
                <a:gd name="T43" fmla="*/ 33 h 298"/>
                <a:gd name="T44" fmla="*/ 111 w 121"/>
                <a:gd name="T45" fmla="*/ 16 h 298"/>
                <a:gd name="T46" fmla="*/ 116 w 121"/>
                <a:gd name="T47" fmla="*/ 7 h 298"/>
                <a:gd name="T48" fmla="*/ 121 w 121"/>
                <a:gd name="T49" fmla="*/ 0 h 298"/>
                <a:gd name="T50" fmla="*/ 0 w 121"/>
                <a:gd name="T51" fmla="*/ 2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298">
                  <a:moveTo>
                    <a:pt x="0" y="22"/>
                  </a:moveTo>
                  <a:lnTo>
                    <a:pt x="0" y="22"/>
                  </a:lnTo>
                  <a:lnTo>
                    <a:pt x="6" y="43"/>
                  </a:lnTo>
                  <a:lnTo>
                    <a:pt x="12" y="66"/>
                  </a:lnTo>
                  <a:lnTo>
                    <a:pt x="19" y="99"/>
                  </a:lnTo>
                  <a:lnTo>
                    <a:pt x="26" y="138"/>
                  </a:lnTo>
                  <a:lnTo>
                    <a:pt x="32" y="186"/>
                  </a:lnTo>
                  <a:lnTo>
                    <a:pt x="33" y="212"/>
                  </a:lnTo>
                  <a:lnTo>
                    <a:pt x="34" y="239"/>
                  </a:lnTo>
                  <a:lnTo>
                    <a:pt x="35" y="267"/>
                  </a:lnTo>
                  <a:lnTo>
                    <a:pt x="35" y="298"/>
                  </a:lnTo>
                  <a:lnTo>
                    <a:pt x="72" y="298"/>
                  </a:lnTo>
                  <a:lnTo>
                    <a:pt x="72" y="298"/>
                  </a:lnTo>
                  <a:lnTo>
                    <a:pt x="72" y="261"/>
                  </a:lnTo>
                  <a:lnTo>
                    <a:pt x="73" y="222"/>
                  </a:lnTo>
                  <a:lnTo>
                    <a:pt x="76" y="175"/>
                  </a:lnTo>
                  <a:lnTo>
                    <a:pt x="78" y="151"/>
                  </a:lnTo>
                  <a:lnTo>
                    <a:pt x="82" y="125"/>
                  </a:lnTo>
                  <a:lnTo>
                    <a:pt x="86" y="100"/>
                  </a:lnTo>
                  <a:lnTo>
                    <a:pt x="91" y="76"/>
                  </a:lnTo>
                  <a:lnTo>
                    <a:pt x="97" y="54"/>
                  </a:lnTo>
                  <a:lnTo>
                    <a:pt x="103" y="33"/>
                  </a:lnTo>
                  <a:lnTo>
                    <a:pt x="111" y="16"/>
                  </a:lnTo>
                  <a:lnTo>
                    <a:pt x="116" y="7"/>
                  </a:lnTo>
                  <a:lnTo>
                    <a:pt x="121" y="0"/>
                  </a:lnTo>
                  <a:lnTo>
                    <a:pt x="0" y="22"/>
                  </a:lnTo>
                  <a:close/>
                </a:path>
              </a:pathLst>
            </a:custGeom>
            <a:solidFill>
              <a:schemeClr val="tx2">
                <a:lumMod val="75000"/>
              </a:schemeClr>
            </a:solid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sp>
          <p:nvSpPr>
            <p:cNvPr id="172" name="Freeform 1072"/>
            <p:cNvSpPr/>
            <p:nvPr/>
          </p:nvSpPr>
          <p:spPr bwMode="auto">
            <a:xfrm>
              <a:off x="5692619" y="1845618"/>
              <a:ext cx="361543" cy="343528"/>
            </a:xfrm>
            <a:custGeom>
              <a:avLst/>
              <a:gdLst>
                <a:gd name="T0" fmla="*/ 466 w 562"/>
                <a:gd name="T1" fmla="*/ 0 h 534"/>
                <a:gd name="T2" fmla="*/ 449 w 562"/>
                <a:gd name="T3" fmla="*/ 15 h 534"/>
                <a:gd name="T4" fmla="*/ 418 w 562"/>
                <a:gd name="T5" fmla="*/ 48 h 534"/>
                <a:gd name="T6" fmla="*/ 392 w 562"/>
                <a:gd name="T7" fmla="*/ 82 h 534"/>
                <a:gd name="T8" fmla="*/ 364 w 562"/>
                <a:gd name="T9" fmla="*/ 126 h 534"/>
                <a:gd name="T10" fmla="*/ 335 w 562"/>
                <a:gd name="T11" fmla="*/ 182 h 534"/>
                <a:gd name="T12" fmla="*/ 307 w 562"/>
                <a:gd name="T13" fmla="*/ 249 h 534"/>
                <a:gd name="T14" fmla="*/ 293 w 562"/>
                <a:gd name="T15" fmla="*/ 286 h 534"/>
                <a:gd name="T16" fmla="*/ 277 w 562"/>
                <a:gd name="T17" fmla="*/ 323 h 534"/>
                <a:gd name="T18" fmla="*/ 257 w 562"/>
                <a:gd name="T19" fmla="*/ 350 h 534"/>
                <a:gd name="T20" fmla="*/ 234 w 562"/>
                <a:gd name="T21" fmla="*/ 372 h 534"/>
                <a:gd name="T22" fmla="*/ 211 w 562"/>
                <a:gd name="T23" fmla="*/ 386 h 534"/>
                <a:gd name="T24" fmla="*/ 189 w 562"/>
                <a:gd name="T25" fmla="*/ 397 h 534"/>
                <a:gd name="T26" fmla="*/ 159 w 562"/>
                <a:gd name="T27" fmla="*/ 407 h 534"/>
                <a:gd name="T28" fmla="*/ 154 w 562"/>
                <a:gd name="T29" fmla="*/ 407 h 534"/>
                <a:gd name="T30" fmla="*/ 118 w 562"/>
                <a:gd name="T31" fmla="*/ 408 h 534"/>
                <a:gd name="T32" fmla="*/ 71 w 562"/>
                <a:gd name="T33" fmla="*/ 417 h 534"/>
                <a:gd name="T34" fmla="*/ 47 w 562"/>
                <a:gd name="T35" fmla="*/ 426 h 534"/>
                <a:gd name="T36" fmla="*/ 26 w 562"/>
                <a:gd name="T37" fmla="*/ 438 h 534"/>
                <a:gd name="T38" fmla="*/ 10 w 562"/>
                <a:gd name="T39" fmla="*/ 454 h 534"/>
                <a:gd name="T40" fmla="*/ 4 w 562"/>
                <a:gd name="T41" fmla="*/ 464 h 534"/>
                <a:gd name="T42" fmla="*/ 0 w 562"/>
                <a:gd name="T43" fmla="*/ 482 h 534"/>
                <a:gd name="T44" fmla="*/ 7 w 562"/>
                <a:gd name="T45" fmla="*/ 497 h 534"/>
                <a:gd name="T46" fmla="*/ 26 w 562"/>
                <a:gd name="T47" fmla="*/ 510 h 534"/>
                <a:gd name="T48" fmla="*/ 55 w 562"/>
                <a:gd name="T49" fmla="*/ 519 h 534"/>
                <a:gd name="T50" fmla="*/ 96 w 562"/>
                <a:gd name="T51" fmla="*/ 526 h 534"/>
                <a:gd name="T52" fmla="*/ 148 w 562"/>
                <a:gd name="T53" fmla="*/ 531 h 534"/>
                <a:gd name="T54" fmla="*/ 250 w 562"/>
                <a:gd name="T55" fmla="*/ 534 h 534"/>
                <a:gd name="T56" fmla="*/ 251 w 562"/>
                <a:gd name="T57" fmla="*/ 534 h 534"/>
                <a:gd name="T58" fmla="*/ 265 w 562"/>
                <a:gd name="T59" fmla="*/ 530 h 534"/>
                <a:gd name="T60" fmla="*/ 278 w 562"/>
                <a:gd name="T61" fmla="*/ 520 h 534"/>
                <a:gd name="T62" fmla="*/ 288 w 562"/>
                <a:gd name="T63" fmla="*/ 507 h 534"/>
                <a:gd name="T64" fmla="*/ 298 w 562"/>
                <a:gd name="T65" fmla="*/ 488 h 534"/>
                <a:gd name="T66" fmla="*/ 305 w 562"/>
                <a:gd name="T67" fmla="*/ 462 h 534"/>
                <a:gd name="T68" fmla="*/ 309 w 562"/>
                <a:gd name="T69" fmla="*/ 446 h 534"/>
                <a:gd name="T70" fmla="*/ 318 w 562"/>
                <a:gd name="T71" fmla="*/ 411 h 534"/>
                <a:gd name="T72" fmla="*/ 332 w 562"/>
                <a:gd name="T73" fmla="*/ 379 h 534"/>
                <a:gd name="T74" fmla="*/ 349 w 562"/>
                <a:gd name="T75" fmla="*/ 352 h 534"/>
                <a:gd name="T76" fmla="*/ 369 w 562"/>
                <a:gd name="T77" fmla="*/ 329 h 534"/>
                <a:gd name="T78" fmla="*/ 391 w 562"/>
                <a:gd name="T79" fmla="*/ 308 h 534"/>
                <a:gd name="T80" fmla="*/ 435 w 562"/>
                <a:gd name="T81" fmla="*/ 277 h 534"/>
                <a:gd name="T82" fmla="*/ 456 w 562"/>
                <a:gd name="T83" fmla="*/ 267 h 534"/>
                <a:gd name="T84" fmla="*/ 505 w 562"/>
                <a:gd name="T85" fmla="*/ 249 h 534"/>
                <a:gd name="T86" fmla="*/ 538 w 562"/>
                <a:gd name="T87" fmla="*/ 237 h 534"/>
                <a:gd name="T88" fmla="*/ 549 w 562"/>
                <a:gd name="T89" fmla="*/ 221 h 534"/>
                <a:gd name="T90" fmla="*/ 557 w 562"/>
                <a:gd name="T91" fmla="*/ 202 h 534"/>
                <a:gd name="T92" fmla="*/ 562 w 562"/>
                <a:gd name="T93" fmla="*/ 176 h 534"/>
                <a:gd name="T94" fmla="*/ 558 w 562"/>
                <a:gd name="T95" fmla="*/ 141 h 534"/>
                <a:gd name="T96" fmla="*/ 543 w 562"/>
                <a:gd name="T97" fmla="*/ 101 h 534"/>
                <a:gd name="T98" fmla="*/ 514 w 562"/>
                <a:gd name="T99" fmla="*/ 53 h 534"/>
                <a:gd name="T100" fmla="*/ 466 w 562"/>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2" h="534">
                  <a:moveTo>
                    <a:pt x="466" y="0"/>
                  </a:moveTo>
                  <a:lnTo>
                    <a:pt x="466" y="0"/>
                  </a:lnTo>
                  <a:lnTo>
                    <a:pt x="462" y="4"/>
                  </a:lnTo>
                  <a:lnTo>
                    <a:pt x="449" y="15"/>
                  </a:lnTo>
                  <a:lnTo>
                    <a:pt x="430" y="35"/>
                  </a:lnTo>
                  <a:lnTo>
                    <a:pt x="418" y="48"/>
                  </a:lnTo>
                  <a:lnTo>
                    <a:pt x="406" y="64"/>
                  </a:lnTo>
                  <a:lnTo>
                    <a:pt x="392" y="82"/>
                  </a:lnTo>
                  <a:lnTo>
                    <a:pt x="379" y="103"/>
                  </a:lnTo>
                  <a:lnTo>
                    <a:pt x="364" y="126"/>
                  </a:lnTo>
                  <a:lnTo>
                    <a:pt x="349" y="153"/>
                  </a:lnTo>
                  <a:lnTo>
                    <a:pt x="335" y="182"/>
                  </a:lnTo>
                  <a:lnTo>
                    <a:pt x="321" y="214"/>
                  </a:lnTo>
                  <a:lnTo>
                    <a:pt x="307" y="249"/>
                  </a:lnTo>
                  <a:lnTo>
                    <a:pt x="293" y="286"/>
                  </a:lnTo>
                  <a:lnTo>
                    <a:pt x="293" y="286"/>
                  </a:lnTo>
                  <a:lnTo>
                    <a:pt x="286" y="305"/>
                  </a:lnTo>
                  <a:lnTo>
                    <a:pt x="277" y="323"/>
                  </a:lnTo>
                  <a:lnTo>
                    <a:pt x="267" y="337"/>
                  </a:lnTo>
                  <a:lnTo>
                    <a:pt x="257" y="350"/>
                  </a:lnTo>
                  <a:lnTo>
                    <a:pt x="245" y="362"/>
                  </a:lnTo>
                  <a:lnTo>
                    <a:pt x="234" y="372"/>
                  </a:lnTo>
                  <a:lnTo>
                    <a:pt x="222" y="380"/>
                  </a:lnTo>
                  <a:lnTo>
                    <a:pt x="211" y="386"/>
                  </a:lnTo>
                  <a:lnTo>
                    <a:pt x="200" y="393"/>
                  </a:lnTo>
                  <a:lnTo>
                    <a:pt x="189" y="397"/>
                  </a:lnTo>
                  <a:lnTo>
                    <a:pt x="172" y="404"/>
                  </a:lnTo>
                  <a:lnTo>
                    <a:pt x="159" y="407"/>
                  </a:lnTo>
                  <a:lnTo>
                    <a:pt x="154" y="407"/>
                  </a:lnTo>
                  <a:lnTo>
                    <a:pt x="154" y="407"/>
                  </a:lnTo>
                  <a:lnTo>
                    <a:pt x="136" y="407"/>
                  </a:lnTo>
                  <a:lnTo>
                    <a:pt x="118" y="408"/>
                  </a:lnTo>
                  <a:lnTo>
                    <a:pt x="96" y="412"/>
                  </a:lnTo>
                  <a:lnTo>
                    <a:pt x="71" y="417"/>
                  </a:lnTo>
                  <a:lnTo>
                    <a:pt x="59" y="421"/>
                  </a:lnTo>
                  <a:lnTo>
                    <a:pt x="47" y="426"/>
                  </a:lnTo>
                  <a:lnTo>
                    <a:pt x="36" y="431"/>
                  </a:lnTo>
                  <a:lnTo>
                    <a:pt x="26" y="438"/>
                  </a:lnTo>
                  <a:lnTo>
                    <a:pt x="17" y="445"/>
                  </a:lnTo>
                  <a:lnTo>
                    <a:pt x="10" y="454"/>
                  </a:lnTo>
                  <a:lnTo>
                    <a:pt x="10" y="454"/>
                  </a:lnTo>
                  <a:lnTo>
                    <a:pt x="4" y="464"/>
                  </a:lnTo>
                  <a:lnTo>
                    <a:pt x="1" y="473"/>
                  </a:lnTo>
                  <a:lnTo>
                    <a:pt x="0" y="482"/>
                  </a:lnTo>
                  <a:lnTo>
                    <a:pt x="2" y="491"/>
                  </a:lnTo>
                  <a:lnTo>
                    <a:pt x="7" y="497"/>
                  </a:lnTo>
                  <a:lnTo>
                    <a:pt x="15" y="504"/>
                  </a:lnTo>
                  <a:lnTo>
                    <a:pt x="26" y="510"/>
                  </a:lnTo>
                  <a:lnTo>
                    <a:pt x="39" y="515"/>
                  </a:lnTo>
                  <a:lnTo>
                    <a:pt x="55" y="519"/>
                  </a:lnTo>
                  <a:lnTo>
                    <a:pt x="74" y="524"/>
                  </a:lnTo>
                  <a:lnTo>
                    <a:pt x="96" y="526"/>
                  </a:lnTo>
                  <a:lnTo>
                    <a:pt x="121" y="529"/>
                  </a:lnTo>
                  <a:lnTo>
                    <a:pt x="148" y="531"/>
                  </a:lnTo>
                  <a:lnTo>
                    <a:pt x="179" y="532"/>
                  </a:lnTo>
                  <a:lnTo>
                    <a:pt x="250" y="534"/>
                  </a:lnTo>
                  <a:lnTo>
                    <a:pt x="250" y="534"/>
                  </a:lnTo>
                  <a:lnTo>
                    <a:pt x="251" y="534"/>
                  </a:lnTo>
                  <a:lnTo>
                    <a:pt x="256" y="532"/>
                  </a:lnTo>
                  <a:lnTo>
                    <a:pt x="265" y="530"/>
                  </a:lnTo>
                  <a:lnTo>
                    <a:pt x="273" y="524"/>
                  </a:lnTo>
                  <a:lnTo>
                    <a:pt x="278" y="520"/>
                  </a:lnTo>
                  <a:lnTo>
                    <a:pt x="283" y="514"/>
                  </a:lnTo>
                  <a:lnTo>
                    <a:pt x="288" y="507"/>
                  </a:lnTo>
                  <a:lnTo>
                    <a:pt x="293" y="498"/>
                  </a:lnTo>
                  <a:lnTo>
                    <a:pt x="298" y="488"/>
                  </a:lnTo>
                  <a:lnTo>
                    <a:pt x="302" y="476"/>
                  </a:lnTo>
                  <a:lnTo>
                    <a:pt x="305" y="462"/>
                  </a:lnTo>
                  <a:lnTo>
                    <a:pt x="309" y="446"/>
                  </a:lnTo>
                  <a:lnTo>
                    <a:pt x="309" y="446"/>
                  </a:lnTo>
                  <a:lnTo>
                    <a:pt x="313" y="428"/>
                  </a:lnTo>
                  <a:lnTo>
                    <a:pt x="318" y="411"/>
                  </a:lnTo>
                  <a:lnTo>
                    <a:pt x="325" y="395"/>
                  </a:lnTo>
                  <a:lnTo>
                    <a:pt x="332" y="379"/>
                  </a:lnTo>
                  <a:lnTo>
                    <a:pt x="340" y="366"/>
                  </a:lnTo>
                  <a:lnTo>
                    <a:pt x="349" y="352"/>
                  </a:lnTo>
                  <a:lnTo>
                    <a:pt x="359" y="340"/>
                  </a:lnTo>
                  <a:lnTo>
                    <a:pt x="369" y="329"/>
                  </a:lnTo>
                  <a:lnTo>
                    <a:pt x="380" y="318"/>
                  </a:lnTo>
                  <a:lnTo>
                    <a:pt x="391" y="308"/>
                  </a:lnTo>
                  <a:lnTo>
                    <a:pt x="413" y="292"/>
                  </a:lnTo>
                  <a:lnTo>
                    <a:pt x="435" y="277"/>
                  </a:lnTo>
                  <a:lnTo>
                    <a:pt x="456" y="267"/>
                  </a:lnTo>
                  <a:lnTo>
                    <a:pt x="456" y="267"/>
                  </a:lnTo>
                  <a:lnTo>
                    <a:pt x="477" y="259"/>
                  </a:lnTo>
                  <a:lnTo>
                    <a:pt x="505" y="249"/>
                  </a:lnTo>
                  <a:lnTo>
                    <a:pt x="538" y="237"/>
                  </a:lnTo>
                  <a:lnTo>
                    <a:pt x="538" y="237"/>
                  </a:lnTo>
                  <a:lnTo>
                    <a:pt x="542" y="233"/>
                  </a:lnTo>
                  <a:lnTo>
                    <a:pt x="549" y="221"/>
                  </a:lnTo>
                  <a:lnTo>
                    <a:pt x="553" y="212"/>
                  </a:lnTo>
                  <a:lnTo>
                    <a:pt x="557" y="202"/>
                  </a:lnTo>
                  <a:lnTo>
                    <a:pt x="559" y="189"/>
                  </a:lnTo>
                  <a:lnTo>
                    <a:pt x="562" y="176"/>
                  </a:lnTo>
                  <a:lnTo>
                    <a:pt x="560" y="160"/>
                  </a:lnTo>
                  <a:lnTo>
                    <a:pt x="558" y="141"/>
                  </a:lnTo>
                  <a:lnTo>
                    <a:pt x="552" y="122"/>
                  </a:lnTo>
                  <a:lnTo>
                    <a:pt x="543" y="101"/>
                  </a:lnTo>
                  <a:lnTo>
                    <a:pt x="531" y="77"/>
                  </a:lnTo>
                  <a:lnTo>
                    <a:pt x="514" y="53"/>
                  </a:lnTo>
                  <a:lnTo>
                    <a:pt x="493" y="27"/>
                  </a:lnTo>
                  <a:lnTo>
                    <a:pt x="466" y="0"/>
                  </a:lnTo>
                  <a:close/>
                </a:path>
              </a:pathLst>
            </a:custGeom>
            <a:solidFill>
              <a:schemeClr val="tx2">
                <a:lumMod val="75000"/>
              </a:schemeClr>
            </a:solidFill>
            <a:ln>
              <a:solidFill>
                <a:schemeClr val="tx2">
                  <a:lumMod val="75000"/>
                </a:schemeClr>
              </a:solidFill>
            </a:ln>
          </p:spPr>
          <p:txBody>
            <a:bodyPr/>
            <a:lstStyle/>
            <a:p>
              <a:pPr eaLnBrk="1" fontAlgn="auto" hangingPunct="1">
                <a:spcBef>
                  <a:spcPts val="0"/>
                </a:spcBef>
                <a:spcAft>
                  <a:spcPts val="0"/>
                </a:spcAft>
                <a:defRPr/>
              </a:pPr>
              <a:endParaRPr lang="en-US">
                <a:latin typeface="+mn-lt"/>
              </a:endParaRPr>
            </a:p>
          </p:txBody>
        </p:sp>
      </p:grpSp>
      <p:sp>
        <p:nvSpPr>
          <p:cNvPr id="173" name="TextBox 172"/>
          <p:cNvSpPr txBox="1"/>
          <p:nvPr/>
        </p:nvSpPr>
        <p:spPr>
          <a:xfrm>
            <a:off x="1299002" y="4133031"/>
            <a:ext cx="1674603"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174" name="矩形 173"/>
          <p:cNvSpPr/>
          <p:nvPr/>
        </p:nvSpPr>
        <p:spPr>
          <a:xfrm>
            <a:off x="1299002" y="3665868"/>
            <a:ext cx="1529065" cy="553998"/>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录入内容</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75" name="TextBox 174"/>
          <p:cNvSpPr txBox="1"/>
          <p:nvPr/>
        </p:nvSpPr>
        <p:spPr>
          <a:xfrm>
            <a:off x="3243218" y="4112981"/>
            <a:ext cx="1674603"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176" name="矩形 175"/>
          <p:cNvSpPr/>
          <p:nvPr/>
        </p:nvSpPr>
        <p:spPr>
          <a:xfrm>
            <a:off x="3387234" y="3645818"/>
            <a:ext cx="1397565" cy="499624"/>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录入内容</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77" name="TextBox 176"/>
          <p:cNvSpPr txBox="1"/>
          <p:nvPr/>
        </p:nvSpPr>
        <p:spPr>
          <a:xfrm>
            <a:off x="5241023" y="4133031"/>
            <a:ext cx="1674603"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178" name="矩形 177"/>
          <p:cNvSpPr/>
          <p:nvPr/>
        </p:nvSpPr>
        <p:spPr>
          <a:xfrm>
            <a:off x="5331450" y="3665868"/>
            <a:ext cx="1397565" cy="499624"/>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录入内容</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79" name="TextBox 178"/>
          <p:cNvSpPr txBox="1"/>
          <p:nvPr/>
        </p:nvSpPr>
        <p:spPr>
          <a:xfrm>
            <a:off x="7131650" y="4133031"/>
            <a:ext cx="1674603"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180" name="矩形 179"/>
          <p:cNvSpPr/>
          <p:nvPr/>
        </p:nvSpPr>
        <p:spPr>
          <a:xfrm>
            <a:off x="7246253" y="3665868"/>
            <a:ext cx="1397565" cy="499624"/>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录入内容</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81" name="TextBox 180"/>
          <p:cNvSpPr txBox="1"/>
          <p:nvPr/>
        </p:nvSpPr>
        <p:spPr>
          <a:xfrm>
            <a:off x="9029115" y="4112981"/>
            <a:ext cx="1674603"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182" name="矩形 181"/>
          <p:cNvSpPr/>
          <p:nvPr/>
        </p:nvSpPr>
        <p:spPr>
          <a:xfrm>
            <a:off x="9147874" y="3645818"/>
            <a:ext cx="1397565" cy="499624"/>
          </a:xfrm>
          <a:prstGeom prst="rect">
            <a:avLst/>
          </a:prstGeom>
        </p:spPr>
        <p:txBody>
          <a:bodyPr wrap="squar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录入内容</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fade">
                                      <p:cBhvr>
                                        <p:cTn id="16" dur="500"/>
                                        <p:tgtEl>
                                          <p:spTgt spid="150"/>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fill="hold"/>
                                        <p:tgtEl>
                                          <p:spTgt spid="56"/>
                                        </p:tgtEl>
                                        <p:attrNameLst>
                                          <p:attrName>ppt_x</p:attrName>
                                        </p:attrNameLst>
                                      </p:cBhvr>
                                      <p:tavLst>
                                        <p:tav tm="0">
                                          <p:val>
                                            <p:strVal val="#ppt_x"/>
                                          </p:val>
                                        </p:tav>
                                        <p:tav tm="100000">
                                          <p:val>
                                            <p:strVal val="#ppt_x"/>
                                          </p:val>
                                        </p:tav>
                                      </p:tavLst>
                                    </p:anim>
                                    <p:anim calcmode="lin" valueType="num">
                                      <p:cBhvr additive="base">
                                        <p:cTn id="21" dur="500" fill="hold"/>
                                        <p:tgtEl>
                                          <p:spTgt spid="5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fill="hold"/>
                                        <p:tgtEl>
                                          <p:spTgt spid="174"/>
                                        </p:tgtEl>
                                        <p:attrNameLst>
                                          <p:attrName>ppt_x</p:attrName>
                                        </p:attrNameLst>
                                      </p:cBhvr>
                                      <p:tavLst>
                                        <p:tav tm="0">
                                          <p:val>
                                            <p:strVal val="#ppt_x"/>
                                          </p:val>
                                        </p:tav>
                                        <p:tav tm="100000">
                                          <p:val>
                                            <p:strVal val="#ppt_x"/>
                                          </p:val>
                                        </p:tav>
                                      </p:tavLst>
                                    </p:anim>
                                    <p:anim calcmode="lin" valueType="num">
                                      <p:cBhvr additive="base">
                                        <p:cTn id="26" dur="500" fill="hold"/>
                                        <p:tgtEl>
                                          <p:spTgt spid="1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73"/>
                                        </p:tgtEl>
                                        <p:attrNameLst>
                                          <p:attrName>style.visibility</p:attrName>
                                        </p:attrNameLst>
                                      </p:cBhvr>
                                      <p:to>
                                        <p:strVal val="visible"/>
                                      </p:to>
                                    </p:set>
                                    <p:animEffect transition="in" filter="fade">
                                      <p:cBhvr>
                                        <p:cTn id="30" dur="1000"/>
                                        <p:tgtEl>
                                          <p:spTgt spid="173"/>
                                        </p:tgtEl>
                                      </p:cBhvr>
                                    </p:animEffect>
                                    <p:anim calcmode="lin" valueType="num">
                                      <p:cBhvr>
                                        <p:cTn id="31" dur="1000" fill="hold"/>
                                        <p:tgtEl>
                                          <p:spTgt spid="173"/>
                                        </p:tgtEl>
                                        <p:attrNameLst>
                                          <p:attrName>ppt_x</p:attrName>
                                        </p:attrNameLst>
                                      </p:cBhvr>
                                      <p:tavLst>
                                        <p:tav tm="0">
                                          <p:val>
                                            <p:strVal val="#ppt_x"/>
                                          </p:val>
                                        </p:tav>
                                        <p:tav tm="100000">
                                          <p:val>
                                            <p:strVal val="#ppt_x"/>
                                          </p:val>
                                        </p:tav>
                                      </p:tavLst>
                                    </p:anim>
                                    <p:anim calcmode="lin" valueType="num">
                                      <p:cBhvr>
                                        <p:cTn id="32" dur="1000" fill="hold"/>
                                        <p:tgtEl>
                                          <p:spTgt spid="17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61"/>
                                        </p:tgtEl>
                                        <p:attrNameLst>
                                          <p:attrName>style.visibility</p:attrName>
                                        </p:attrNameLst>
                                      </p:cBhvr>
                                      <p:to>
                                        <p:strVal val="visible"/>
                                      </p:to>
                                    </p:set>
                                    <p:animEffect transition="in" filter="fade">
                                      <p:cBhvr>
                                        <p:cTn id="40" dur="500"/>
                                        <p:tgtEl>
                                          <p:spTgt spid="161"/>
                                        </p:tgtEl>
                                      </p:cBhvr>
                                    </p:animEffect>
                                  </p:childTnLst>
                                </p:cTn>
                              </p:par>
                            </p:childTnLst>
                          </p:cTn>
                        </p:par>
                        <p:par>
                          <p:cTn id="41" fill="hold">
                            <p:stCondLst>
                              <p:cond delay="4500"/>
                            </p:stCondLst>
                            <p:childTnLst>
                              <p:par>
                                <p:cTn id="42" presetID="2" presetClass="entr" presetSubtype="4"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fill="hold"/>
                                        <p:tgtEl>
                                          <p:spTgt spid="57"/>
                                        </p:tgtEl>
                                        <p:attrNameLst>
                                          <p:attrName>ppt_x</p:attrName>
                                        </p:attrNameLst>
                                      </p:cBhvr>
                                      <p:tavLst>
                                        <p:tav tm="0">
                                          <p:val>
                                            <p:strVal val="#ppt_x"/>
                                          </p:val>
                                        </p:tav>
                                        <p:tav tm="100000">
                                          <p:val>
                                            <p:strVal val="#ppt_x"/>
                                          </p:val>
                                        </p:tav>
                                      </p:tavLst>
                                    </p:anim>
                                    <p:anim calcmode="lin" valueType="num">
                                      <p:cBhvr additive="base">
                                        <p:cTn id="45" dur="500" fill="hold"/>
                                        <p:tgtEl>
                                          <p:spTgt spid="57"/>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4" fill="hold" grpId="0" nodeType="afterEffect">
                                  <p:stCondLst>
                                    <p:cond delay="0"/>
                                  </p:stCondLst>
                                  <p:childTnLst>
                                    <p:set>
                                      <p:cBhvr>
                                        <p:cTn id="48" dur="1" fill="hold">
                                          <p:stCondLst>
                                            <p:cond delay="0"/>
                                          </p:stCondLst>
                                        </p:cTn>
                                        <p:tgtEl>
                                          <p:spTgt spid="176"/>
                                        </p:tgtEl>
                                        <p:attrNameLst>
                                          <p:attrName>style.visibility</p:attrName>
                                        </p:attrNameLst>
                                      </p:cBhvr>
                                      <p:to>
                                        <p:strVal val="visible"/>
                                      </p:to>
                                    </p:set>
                                    <p:anim calcmode="lin" valueType="num">
                                      <p:cBhvr additive="base">
                                        <p:cTn id="49" dur="500" fill="hold"/>
                                        <p:tgtEl>
                                          <p:spTgt spid="176"/>
                                        </p:tgtEl>
                                        <p:attrNameLst>
                                          <p:attrName>ppt_x</p:attrName>
                                        </p:attrNameLst>
                                      </p:cBhvr>
                                      <p:tavLst>
                                        <p:tav tm="0">
                                          <p:val>
                                            <p:strVal val="#ppt_x"/>
                                          </p:val>
                                        </p:tav>
                                        <p:tav tm="100000">
                                          <p:val>
                                            <p:strVal val="#ppt_x"/>
                                          </p:val>
                                        </p:tav>
                                      </p:tavLst>
                                    </p:anim>
                                    <p:anim calcmode="lin" valueType="num">
                                      <p:cBhvr additive="base">
                                        <p:cTn id="50" dur="500" fill="hold"/>
                                        <p:tgtEl>
                                          <p:spTgt spid="176"/>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175"/>
                                        </p:tgtEl>
                                        <p:attrNameLst>
                                          <p:attrName>style.visibility</p:attrName>
                                        </p:attrNameLst>
                                      </p:cBhvr>
                                      <p:to>
                                        <p:strVal val="visible"/>
                                      </p:to>
                                    </p:set>
                                    <p:animEffect transition="in" filter="fade">
                                      <p:cBhvr>
                                        <p:cTn id="54" dur="1000"/>
                                        <p:tgtEl>
                                          <p:spTgt spid="175"/>
                                        </p:tgtEl>
                                      </p:cBhvr>
                                    </p:animEffect>
                                    <p:anim calcmode="lin" valueType="num">
                                      <p:cBhvr>
                                        <p:cTn id="55" dur="1000" fill="hold"/>
                                        <p:tgtEl>
                                          <p:spTgt spid="175"/>
                                        </p:tgtEl>
                                        <p:attrNameLst>
                                          <p:attrName>ppt_x</p:attrName>
                                        </p:attrNameLst>
                                      </p:cBhvr>
                                      <p:tavLst>
                                        <p:tav tm="0">
                                          <p:val>
                                            <p:strVal val="#ppt_x"/>
                                          </p:val>
                                        </p:tav>
                                        <p:tav tm="100000">
                                          <p:val>
                                            <p:strVal val="#ppt_x"/>
                                          </p:val>
                                        </p:tav>
                                      </p:tavLst>
                                    </p:anim>
                                    <p:anim calcmode="lin" valueType="num">
                                      <p:cBhvr>
                                        <p:cTn id="56" dur="1000" fill="hold"/>
                                        <p:tgtEl>
                                          <p:spTgt spid="175"/>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down)">
                                      <p:cBhvr>
                                        <p:cTn id="60" dur="500"/>
                                        <p:tgtEl>
                                          <p:spTgt spid="55"/>
                                        </p:tgtEl>
                                      </p:cBhvr>
                                    </p:animEffect>
                                  </p:childTnLst>
                                </p:cTn>
                              </p:par>
                            </p:childTnLst>
                          </p:cTn>
                        </p:par>
                        <p:par>
                          <p:cTn id="61" fill="hold">
                            <p:stCondLst>
                              <p:cond delay="7000"/>
                            </p:stCondLst>
                            <p:childTnLst>
                              <p:par>
                                <p:cTn id="62" presetID="10" presetClass="entr" presetSubtype="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7500"/>
                            </p:stCondLst>
                            <p:childTnLst>
                              <p:par>
                                <p:cTn id="66" presetID="2" presetClass="entr" presetSubtype="4"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500" fill="hold"/>
                                        <p:tgtEl>
                                          <p:spTgt spid="58"/>
                                        </p:tgtEl>
                                        <p:attrNameLst>
                                          <p:attrName>ppt_x</p:attrName>
                                        </p:attrNameLst>
                                      </p:cBhvr>
                                      <p:tavLst>
                                        <p:tav tm="0">
                                          <p:val>
                                            <p:strVal val="#ppt_x"/>
                                          </p:val>
                                        </p:tav>
                                        <p:tav tm="100000">
                                          <p:val>
                                            <p:strVal val="#ppt_x"/>
                                          </p:val>
                                        </p:tav>
                                      </p:tavLst>
                                    </p:anim>
                                    <p:anim calcmode="lin" valueType="num">
                                      <p:cBhvr additive="base">
                                        <p:cTn id="69" dur="500" fill="hold"/>
                                        <p:tgtEl>
                                          <p:spTgt spid="58"/>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2" presetClass="entr" presetSubtype="4" fill="hold" grpId="0" nodeType="afterEffect">
                                  <p:stCondLst>
                                    <p:cond delay="0"/>
                                  </p:stCondLst>
                                  <p:childTnLst>
                                    <p:set>
                                      <p:cBhvr>
                                        <p:cTn id="72" dur="1" fill="hold">
                                          <p:stCondLst>
                                            <p:cond delay="0"/>
                                          </p:stCondLst>
                                        </p:cTn>
                                        <p:tgtEl>
                                          <p:spTgt spid="178"/>
                                        </p:tgtEl>
                                        <p:attrNameLst>
                                          <p:attrName>style.visibility</p:attrName>
                                        </p:attrNameLst>
                                      </p:cBhvr>
                                      <p:to>
                                        <p:strVal val="visible"/>
                                      </p:to>
                                    </p:set>
                                    <p:anim calcmode="lin" valueType="num">
                                      <p:cBhvr additive="base">
                                        <p:cTn id="73" dur="500" fill="hold"/>
                                        <p:tgtEl>
                                          <p:spTgt spid="178"/>
                                        </p:tgtEl>
                                        <p:attrNameLst>
                                          <p:attrName>ppt_x</p:attrName>
                                        </p:attrNameLst>
                                      </p:cBhvr>
                                      <p:tavLst>
                                        <p:tav tm="0">
                                          <p:val>
                                            <p:strVal val="#ppt_x"/>
                                          </p:val>
                                        </p:tav>
                                        <p:tav tm="100000">
                                          <p:val>
                                            <p:strVal val="#ppt_x"/>
                                          </p:val>
                                        </p:tav>
                                      </p:tavLst>
                                    </p:anim>
                                    <p:anim calcmode="lin" valueType="num">
                                      <p:cBhvr additive="base">
                                        <p:cTn id="74" dur="500" fill="hold"/>
                                        <p:tgtEl>
                                          <p:spTgt spid="178"/>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177"/>
                                        </p:tgtEl>
                                        <p:attrNameLst>
                                          <p:attrName>style.visibility</p:attrName>
                                        </p:attrNameLst>
                                      </p:cBhvr>
                                      <p:to>
                                        <p:strVal val="visible"/>
                                      </p:to>
                                    </p:set>
                                    <p:animEffect transition="in" filter="fade">
                                      <p:cBhvr>
                                        <p:cTn id="78" dur="1000"/>
                                        <p:tgtEl>
                                          <p:spTgt spid="177"/>
                                        </p:tgtEl>
                                      </p:cBhvr>
                                    </p:animEffect>
                                    <p:anim calcmode="lin" valueType="num">
                                      <p:cBhvr>
                                        <p:cTn id="79" dur="1000" fill="hold"/>
                                        <p:tgtEl>
                                          <p:spTgt spid="177"/>
                                        </p:tgtEl>
                                        <p:attrNameLst>
                                          <p:attrName>ppt_x</p:attrName>
                                        </p:attrNameLst>
                                      </p:cBhvr>
                                      <p:tavLst>
                                        <p:tav tm="0">
                                          <p:val>
                                            <p:strVal val="#ppt_x"/>
                                          </p:val>
                                        </p:tav>
                                        <p:tav tm="100000">
                                          <p:val>
                                            <p:strVal val="#ppt_x"/>
                                          </p:val>
                                        </p:tav>
                                      </p:tavLst>
                                    </p:anim>
                                    <p:anim calcmode="lin" valueType="num">
                                      <p:cBhvr>
                                        <p:cTn id="80" dur="1000" fill="hold"/>
                                        <p:tgtEl>
                                          <p:spTgt spid="177"/>
                                        </p:tgtEl>
                                        <p:attrNameLst>
                                          <p:attrName>ppt_y</p:attrName>
                                        </p:attrNameLst>
                                      </p:cBhvr>
                                      <p:tavLst>
                                        <p:tav tm="0">
                                          <p:val>
                                            <p:strVal val="#ppt_y+.1"/>
                                          </p:val>
                                        </p:tav>
                                        <p:tav tm="100000">
                                          <p:val>
                                            <p:strVal val="#ppt_y"/>
                                          </p:val>
                                        </p:tav>
                                      </p:tavLst>
                                    </p:anim>
                                  </p:childTnLst>
                                </p:cTn>
                              </p:par>
                            </p:childTnLst>
                          </p:cTn>
                        </p:par>
                        <p:par>
                          <p:cTn id="81" fill="hold">
                            <p:stCondLst>
                              <p:cond delay="9500"/>
                            </p:stCondLst>
                            <p:childTnLst>
                              <p:par>
                                <p:cTn id="82" presetID="22" presetClass="entr" presetSubtype="4"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wipe(down)">
                                      <p:cBhvr>
                                        <p:cTn id="84" dur="500"/>
                                        <p:tgtEl>
                                          <p:spTgt spid="54"/>
                                        </p:tgtEl>
                                      </p:cBhvr>
                                    </p:animEffect>
                                  </p:childTnLst>
                                </p:cTn>
                              </p:par>
                            </p:childTnLst>
                          </p:cTn>
                        </p:par>
                        <p:par>
                          <p:cTn id="85" fill="hold">
                            <p:stCondLst>
                              <p:cond delay="10000"/>
                            </p:stCondLst>
                            <p:childTnLst>
                              <p:par>
                                <p:cTn id="86" presetID="10"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Effect transition="in" filter="fade">
                                      <p:cBhvr>
                                        <p:cTn id="88" dur="500"/>
                                        <p:tgtEl>
                                          <p:spTgt spid="148"/>
                                        </p:tgtEl>
                                      </p:cBhvr>
                                    </p:animEffect>
                                  </p:childTnLst>
                                </p:cTn>
                              </p:par>
                            </p:childTnLst>
                          </p:cTn>
                        </p:par>
                        <p:par>
                          <p:cTn id="89" fill="hold">
                            <p:stCondLst>
                              <p:cond delay="10500"/>
                            </p:stCondLst>
                            <p:childTnLst>
                              <p:par>
                                <p:cTn id="90" presetID="2" presetClass="entr" presetSubtype="4"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additive="base">
                                        <p:cTn id="92" dur="500" fill="hold"/>
                                        <p:tgtEl>
                                          <p:spTgt spid="59"/>
                                        </p:tgtEl>
                                        <p:attrNameLst>
                                          <p:attrName>ppt_x</p:attrName>
                                        </p:attrNameLst>
                                      </p:cBhvr>
                                      <p:tavLst>
                                        <p:tav tm="0">
                                          <p:val>
                                            <p:strVal val="#ppt_x"/>
                                          </p:val>
                                        </p:tav>
                                        <p:tav tm="100000">
                                          <p:val>
                                            <p:strVal val="#ppt_x"/>
                                          </p:val>
                                        </p:tav>
                                      </p:tavLst>
                                    </p:anim>
                                    <p:anim calcmode="lin" valueType="num">
                                      <p:cBhvr additive="base">
                                        <p:cTn id="93" dur="500" fill="hold"/>
                                        <p:tgtEl>
                                          <p:spTgt spid="59"/>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2" presetClass="entr" presetSubtype="4" fill="hold" grpId="0" nodeType="afterEffect">
                                  <p:stCondLst>
                                    <p:cond delay="0"/>
                                  </p:stCondLst>
                                  <p:childTnLst>
                                    <p:set>
                                      <p:cBhvr>
                                        <p:cTn id="96" dur="1" fill="hold">
                                          <p:stCondLst>
                                            <p:cond delay="0"/>
                                          </p:stCondLst>
                                        </p:cTn>
                                        <p:tgtEl>
                                          <p:spTgt spid="180"/>
                                        </p:tgtEl>
                                        <p:attrNameLst>
                                          <p:attrName>style.visibility</p:attrName>
                                        </p:attrNameLst>
                                      </p:cBhvr>
                                      <p:to>
                                        <p:strVal val="visible"/>
                                      </p:to>
                                    </p:set>
                                    <p:anim calcmode="lin" valueType="num">
                                      <p:cBhvr additive="base">
                                        <p:cTn id="97" dur="500" fill="hold"/>
                                        <p:tgtEl>
                                          <p:spTgt spid="180"/>
                                        </p:tgtEl>
                                        <p:attrNameLst>
                                          <p:attrName>ppt_x</p:attrName>
                                        </p:attrNameLst>
                                      </p:cBhvr>
                                      <p:tavLst>
                                        <p:tav tm="0">
                                          <p:val>
                                            <p:strVal val="#ppt_x"/>
                                          </p:val>
                                        </p:tav>
                                        <p:tav tm="100000">
                                          <p:val>
                                            <p:strVal val="#ppt_x"/>
                                          </p:val>
                                        </p:tav>
                                      </p:tavLst>
                                    </p:anim>
                                    <p:anim calcmode="lin" valueType="num">
                                      <p:cBhvr additive="base">
                                        <p:cTn id="98" dur="500" fill="hold"/>
                                        <p:tgtEl>
                                          <p:spTgt spid="180"/>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42" presetClass="entr" presetSubtype="0" fill="hold" grpId="0" nodeType="afterEffect">
                                  <p:stCondLst>
                                    <p:cond delay="0"/>
                                  </p:stCondLst>
                                  <p:childTnLst>
                                    <p:set>
                                      <p:cBhvr>
                                        <p:cTn id="101" dur="1" fill="hold">
                                          <p:stCondLst>
                                            <p:cond delay="0"/>
                                          </p:stCondLst>
                                        </p:cTn>
                                        <p:tgtEl>
                                          <p:spTgt spid="179"/>
                                        </p:tgtEl>
                                        <p:attrNameLst>
                                          <p:attrName>style.visibility</p:attrName>
                                        </p:attrNameLst>
                                      </p:cBhvr>
                                      <p:to>
                                        <p:strVal val="visible"/>
                                      </p:to>
                                    </p:set>
                                    <p:animEffect transition="in" filter="fade">
                                      <p:cBhvr>
                                        <p:cTn id="102" dur="1000"/>
                                        <p:tgtEl>
                                          <p:spTgt spid="179"/>
                                        </p:tgtEl>
                                      </p:cBhvr>
                                    </p:animEffect>
                                    <p:anim calcmode="lin" valueType="num">
                                      <p:cBhvr>
                                        <p:cTn id="103" dur="1000" fill="hold"/>
                                        <p:tgtEl>
                                          <p:spTgt spid="179"/>
                                        </p:tgtEl>
                                        <p:attrNameLst>
                                          <p:attrName>ppt_x</p:attrName>
                                        </p:attrNameLst>
                                      </p:cBhvr>
                                      <p:tavLst>
                                        <p:tav tm="0">
                                          <p:val>
                                            <p:strVal val="#ppt_x"/>
                                          </p:val>
                                        </p:tav>
                                        <p:tav tm="100000">
                                          <p:val>
                                            <p:strVal val="#ppt_x"/>
                                          </p:val>
                                        </p:tav>
                                      </p:tavLst>
                                    </p:anim>
                                    <p:anim calcmode="lin" valueType="num">
                                      <p:cBhvr>
                                        <p:cTn id="104" dur="1000" fill="hold"/>
                                        <p:tgtEl>
                                          <p:spTgt spid="179"/>
                                        </p:tgtEl>
                                        <p:attrNameLst>
                                          <p:attrName>ppt_y</p:attrName>
                                        </p:attrNameLst>
                                      </p:cBhvr>
                                      <p:tavLst>
                                        <p:tav tm="0">
                                          <p:val>
                                            <p:strVal val="#ppt_y+.1"/>
                                          </p:val>
                                        </p:tav>
                                        <p:tav tm="100000">
                                          <p:val>
                                            <p:strVal val="#ppt_y"/>
                                          </p:val>
                                        </p:tav>
                                      </p:tavLst>
                                    </p:anim>
                                  </p:childTnLst>
                                </p:cTn>
                              </p:par>
                            </p:childTnLst>
                          </p:cTn>
                        </p:par>
                        <p:par>
                          <p:cTn id="105" fill="hold">
                            <p:stCondLst>
                              <p:cond delay="12500"/>
                            </p:stCondLst>
                            <p:childTnLst>
                              <p:par>
                                <p:cTn id="106" presetID="22" presetClass="entr" presetSubtype="4"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wipe(down)">
                                      <p:cBhvr>
                                        <p:cTn id="108" dur="500"/>
                                        <p:tgtEl>
                                          <p:spTgt spid="53"/>
                                        </p:tgtEl>
                                      </p:cBhvr>
                                    </p:animEffect>
                                  </p:childTnLst>
                                </p:cTn>
                              </p:par>
                            </p:childTnLst>
                          </p:cTn>
                        </p:par>
                        <p:par>
                          <p:cTn id="109" fill="hold">
                            <p:stCondLst>
                              <p:cond delay="13000"/>
                            </p:stCondLst>
                            <p:childTnLst>
                              <p:par>
                                <p:cTn id="110" presetID="10" presetClass="entr" presetSubtype="0" fill="hold" nodeType="after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fade">
                                      <p:cBhvr>
                                        <p:cTn id="112" dur="500"/>
                                        <p:tgtEl>
                                          <p:spTgt spid="142"/>
                                        </p:tgtEl>
                                      </p:cBhvr>
                                    </p:animEffect>
                                  </p:childTnLst>
                                </p:cTn>
                              </p:par>
                            </p:childTnLst>
                          </p:cTn>
                        </p:par>
                        <p:par>
                          <p:cTn id="113" fill="hold">
                            <p:stCondLst>
                              <p:cond delay="13500"/>
                            </p:stCondLst>
                            <p:childTnLst>
                              <p:par>
                                <p:cTn id="114" presetID="2" presetClass="entr" presetSubtype="4" fill="hold" grpId="0"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additive="base">
                                        <p:cTn id="116" dur="500" fill="hold"/>
                                        <p:tgtEl>
                                          <p:spTgt spid="106"/>
                                        </p:tgtEl>
                                        <p:attrNameLst>
                                          <p:attrName>ppt_x</p:attrName>
                                        </p:attrNameLst>
                                      </p:cBhvr>
                                      <p:tavLst>
                                        <p:tav tm="0">
                                          <p:val>
                                            <p:strVal val="#ppt_x"/>
                                          </p:val>
                                        </p:tav>
                                        <p:tav tm="100000">
                                          <p:val>
                                            <p:strVal val="#ppt_x"/>
                                          </p:val>
                                        </p:tav>
                                      </p:tavLst>
                                    </p:anim>
                                    <p:anim calcmode="lin" valueType="num">
                                      <p:cBhvr additive="base">
                                        <p:cTn id="117" dur="500" fill="hold"/>
                                        <p:tgtEl>
                                          <p:spTgt spid="106"/>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2" presetClass="entr" presetSubtype="4" fill="hold" grpId="0" nodeType="afterEffect">
                                  <p:stCondLst>
                                    <p:cond delay="0"/>
                                  </p:stCondLst>
                                  <p:childTnLst>
                                    <p:set>
                                      <p:cBhvr>
                                        <p:cTn id="120" dur="1" fill="hold">
                                          <p:stCondLst>
                                            <p:cond delay="0"/>
                                          </p:stCondLst>
                                        </p:cTn>
                                        <p:tgtEl>
                                          <p:spTgt spid="182"/>
                                        </p:tgtEl>
                                        <p:attrNameLst>
                                          <p:attrName>style.visibility</p:attrName>
                                        </p:attrNameLst>
                                      </p:cBhvr>
                                      <p:to>
                                        <p:strVal val="visible"/>
                                      </p:to>
                                    </p:set>
                                    <p:anim calcmode="lin" valueType="num">
                                      <p:cBhvr additive="base">
                                        <p:cTn id="121" dur="500" fill="hold"/>
                                        <p:tgtEl>
                                          <p:spTgt spid="182"/>
                                        </p:tgtEl>
                                        <p:attrNameLst>
                                          <p:attrName>ppt_x</p:attrName>
                                        </p:attrNameLst>
                                      </p:cBhvr>
                                      <p:tavLst>
                                        <p:tav tm="0">
                                          <p:val>
                                            <p:strVal val="#ppt_x"/>
                                          </p:val>
                                        </p:tav>
                                        <p:tav tm="100000">
                                          <p:val>
                                            <p:strVal val="#ppt_x"/>
                                          </p:val>
                                        </p:tav>
                                      </p:tavLst>
                                    </p:anim>
                                    <p:anim calcmode="lin" valueType="num">
                                      <p:cBhvr additive="base">
                                        <p:cTn id="122" dur="500" fill="hold"/>
                                        <p:tgtEl>
                                          <p:spTgt spid="182"/>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181"/>
                                        </p:tgtEl>
                                        <p:attrNameLst>
                                          <p:attrName>style.visibility</p:attrName>
                                        </p:attrNameLst>
                                      </p:cBhvr>
                                      <p:to>
                                        <p:strVal val="visible"/>
                                      </p:to>
                                    </p:set>
                                    <p:animEffect transition="in" filter="fade">
                                      <p:cBhvr>
                                        <p:cTn id="126" dur="1000"/>
                                        <p:tgtEl>
                                          <p:spTgt spid="181"/>
                                        </p:tgtEl>
                                      </p:cBhvr>
                                    </p:animEffect>
                                    <p:anim calcmode="lin" valueType="num">
                                      <p:cBhvr>
                                        <p:cTn id="127" dur="1000" fill="hold"/>
                                        <p:tgtEl>
                                          <p:spTgt spid="181"/>
                                        </p:tgtEl>
                                        <p:attrNameLst>
                                          <p:attrName>ppt_x</p:attrName>
                                        </p:attrNameLst>
                                      </p:cBhvr>
                                      <p:tavLst>
                                        <p:tav tm="0">
                                          <p:val>
                                            <p:strVal val="#ppt_x"/>
                                          </p:val>
                                        </p:tav>
                                        <p:tav tm="100000">
                                          <p:val>
                                            <p:strVal val="#ppt_x"/>
                                          </p:val>
                                        </p:tav>
                                      </p:tavLst>
                                    </p:anim>
                                    <p:anim calcmode="lin" valueType="num">
                                      <p:cBhvr>
                                        <p:cTn id="128"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106" grpId="0" animBg="1"/>
      <p:bldP spid="148" grpId="0" animBg="1"/>
      <p:bldP spid="173" grpId="0"/>
      <p:bldP spid="174" grpId="0"/>
      <p:bldP spid="175" grpId="0"/>
      <p:bldP spid="176" grpId="0"/>
      <p:bldP spid="177" grpId="0"/>
      <p:bldP spid="178" grpId="0"/>
      <p:bldP spid="179" grpId="0"/>
      <p:bldP spid="180" grpId="0"/>
      <p:bldP spid="181" grpId="0"/>
      <p:bldP spid="1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主要措施</a:t>
              </a:r>
            </a:p>
          </p:txBody>
        </p:sp>
      </p:grpSp>
      <p:grpSp>
        <p:nvGrpSpPr>
          <p:cNvPr id="55" name="Group 42"/>
          <p:cNvGrpSpPr/>
          <p:nvPr/>
        </p:nvGrpSpPr>
        <p:grpSpPr>
          <a:xfrm>
            <a:off x="2457929" y="3768529"/>
            <a:ext cx="803529" cy="282073"/>
            <a:chOff x="1652259" y="4256917"/>
            <a:chExt cx="1206254" cy="360191"/>
          </a:xfrm>
        </p:grpSpPr>
        <p:cxnSp>
          <p:nvCxnSpPr>
            <p:cNvPr id="56" name="Straight Connector 43"/>
            <p:cNvCxnSpPr/>
            <p:nvPr/>
          </p:nvCxnSpPr>
          <p:spPr>
            <a:xfrm flipH="1">
              <a:off x="1652259" y="4256917"/>
              <a:ext cx="1206254"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44"/>
            <p:cNvCxnSpPr/>
            <p:nvPr/>
          </p:nvCxnSpPr>
          <p:spPr>
            <a:xfrm flipH="1">
              <a:off x="1652259" y="4256917"/>
              <a:ext cx="0" cy="360191"/>
            </a:xfrm>
            <a:prstGeom prst="line">
              <a:avLst/>
            </a:prstGeom>
            <a:ln w="25400">
              <a:solidFill>
                <a:schemeClr val="tx2">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1" name="Group 48"/>
          <p:cNvGrpSpPr/>
          <p:nvPr/>
        </p:nvGrpSpPr>
        <p:grpSpPr>
          <a:xfrm rot="16200000" flipH="1">
            <a:off x="6916216" y="2068522"/>
            <a:ext cx="299684" cy="702122"/>
            <a:chOff x="1652259" y="4256917"/>
            <a:chExt cx="1206254" cy="360191"/>
          </a:xfrm>
        </p:grpSpPr>
        <p:cxnSp>
          <p:nvCxnSpPr>
            <p:cNvPr id="62" name="Straight Connector 49"/>
            <p:cNvCxnSpPr/>
            <p:nvPr/>
          </p:nvCxnSpPr>
          <p:spPr>
            <a:xfrm flipH="1">
              <a:off x="1652259" y="4256917"/>
              <a:ext cx="1206254"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50"/>
            <p:cNvCxnSpPr/>
            <p:nvPr/>
          </p:nvCxnSpPr>
          <p:spPr>
            <a:xfrm flipH="1">
              <a:off x="1652259" y="4256917"/>
              <a:ext cx="0" cy="360191"/>
            </a:xfrm>
            <a:prstGeom prst="line">
              <a:avLst/>
            </a:prstGeom>
            <a:ln w="25400">
              <a:solidFill>
                <a:schemeClr val="tx2">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4" name="Group 51"/>
          <p:cNvGrpSpPr/>
          <p:nvPr/>
        </p:nvGrpSpPr>
        <p:grpSpPr>
          <a:xfrm rot="16200000" flipH="1">
            <a:off x="8176894" y="2946879"/>
            <a:ext cx="341293" cy="512632"/>
            <a:chOff x="1652259" y="4256917"/>
            <a:chExt cx="1206254" cy="360191"/>
          </a:xfrm>
        </p:grpSpPr>
        <p:cxnSp>
          <p:nvCxnSpPr>
            <p:cNvPr id="65" name="Straight Connector 52"/>
            <p:cNvCxnSpPr/>
            <p:nvPr/>
          </p:nvCxnSpPr>
          <p:spPr>
            <a:xfrm flipH="1">
              <a:off x="1652259" y="4256917"/>
              <a:ext cx="1206254"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53"/>
            <p:cNvCxnSpPr/>
            <p:nvPr/>
          </p:nvCxnSpPr>
          <p:spPr>
            <a:xfrm flipH="1">
              <a:off x="1652259" y="4256917"/>
              <a:ext cx="0" cy="360191"/>
            </a:xfrm>
            <a:prstGeom prst="line">
              <a:avLst/>
            </a:prstGeom>
            <a:ln w="25400">
              <a:solidFill>
                <a:schemeClr val="tx2">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70" name="Group 57"/>
          <p:cNvGrpSpPr/>
          <p:nvPr/>
        </p:nvGrpSpPr>
        <p:grpSpPr>
          <a:xfrm>
            <a:off x="3724704" y="4513781"/>
            <a:ext cx="247052" cy="373158"/>
            <a:chOff x="1652259" y="4256917"/>
            <a:chExt cx="1206254" cy="360191"/>
          </a:xfrm>
        </p:grpSpPr>
        <p:cxnSp>
          <p:nvCxnSpPr>
            <p:cNvPr id="71" name="Straight Connector 58"/>
            <p:cNvCxnSpPr/>
            <p:nvPr/>
          </p:nvCxnSpPr>
          <p:spPr>
            <a:xfrm flipH="1">
              <a:off x="1652259" y="4256917"/>
              <a:ext cx="1206254"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59"/>
            <p:cNvCxnSpPr/>
            <p:nvPr/>
          </p:nvCxnSpPr>
          <p:spPr>
            <a:xfrm flipH="1">
              <a:off x="1652259" y="4256917"/>
              <a:ext cx="0" cy="360191"/>
            </a:xfrm>
            <a:prstGeom prst="line">
              <a:avLst/>
            </a:prstGeom>
            <a:ln w="25400">
              <a:solidFill>
                <a:schemeClr val="tx2">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569406" y="2378135"/>
            <a:ext cx="1450330" cy="1674013"/>
            <a:chOff x="4713422" y="2421836"/>
            <a:chExt cx="1450330" cy="1674013"/>
          </a:xfrm>
        </p:grpSpPr>
        <p:sp>
          <p:nvSpPr>
            <p:cNvPr id="36" name="Freeform 5"/>
            <p:cNvSpPr/>
            <p:nvPr/>
          </p:nvSpPr>
          <p:spPr bwMode="auto">
            <a:xfrm flipH="1">
              <a:off x="4713422" y="2421836"/>
              <a:ext cx="1450330" cy="1674013"/>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tx2">
                <a:lumMod val="75000"/>
              </a:schemeClr>
            </a:solidFill>
            <a:ln>
              <a:solidFill>
                <a:schemeClr val="tx2">
                  <a:lumMod val="75000"/>
                </a:schemeClr>
              </a:solidFill>
            </a:ln>
          </p:spPr>
          <p:txBody>
            <a:bodyPr vert="horz" wrap="square" lIns="91440" tIns="45720" rIns="91440" bIns="45720" numCol="1" anchor="ctr" anchorCtr="0" compatLnSpc="1"/>
            <a:lstStyle/>
            <a:p>
              <a:pPr lvl="0" algn="ctr"/>
              <a:r>
                <a:rPr lang="en-AU" sz="5400" dirty="0">
                  <a:solidFill>
                    <a:srgbClr val="FFFFFF"/>
                  </a:solidFill>
                  <a:latin typeface="FontAwesome" pitchFamily="2" charset="0"/>
                </a:rPr>
                <a:t></a:t>
              </a:r>
              <a:endParaRPr lang="en-US" sz="5400" dirty="0"/>
            </a:p>
          </p:txBody>
        </p:sp>
        <p:sp>
          <p:nvSpPr>
            <p:cNvPr id="74" name="TextBox 73"/>
            <p:cNvSpPr txBox="1"/>
            <p:nvPr/>
          </p:nvSpPr>
          <p:spPr>
            <a:xfrm>
              <a:off x="4978726" y="2763719"/>
              <a:ext cx="1116480" cy="954107"/>
            </a:xfrm>
            <a:prstGeom prst="rect">
              <a:avLst/>
            </a:prstGeom>
            <a:noFill/>
            <a:ln>
              <a:noFill/>
            </a:ln>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绩效考评</a:t>
              </a:r>
            </a:p>
          </p:txBody>
        </p:sp>
      </p:grpSp>
      <p:grpSp>
        <p:nvGrpSpPr>
          <p:cNvPr id="2048" name="组合 2047"/>
          <p:cNvGrpSpPr/>
          <p:nvPr/>
        </p:nvGrpSpPr>
        <p:grpSpPr>
          <a:xfrm>
            <a:off x="6528247" y="3205058"/>
            <a:ext cx="1295151" cy="1476442"/>
            <a:chOff x="6672263" y="3248759"/>
            <a:chExt cx="1295151" cy="1476442"/>
          </a:xfrm>
        </p:grpSpPr>
        <p:sp>
          <p:nvSpPr>
            <p:cNvPr id="39" name="Freeform 5"/>
            <p:cNvSpPr/>
            <p:nvPr/>
          </p:nvSpPr>
          <p:spPr bwMode="auto">
            <a:xfrm flipH="1">
              <a:off x="6672263" y="3248759"/>
              <a:ext cx="1279158" cy="147644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0089BF"/>
            </a:solidFill>
            <a:ln>
              <a:noFill/>
            </a:ln>
          </p:spPr>
          <p:txBody>
            <a:bodyPr vert="horz" wrap="square" lIns="91440" tIns="45720" rIns="91440" bIns="45720" numCol="1" anchor="ctr" anchorCtr="0" compatLnSpc="1"/>
            <a:lstStyle/>
            <a:p>
              <a:pPr algn="ctr"/>
              <a:r>
                <a:rPr lang="en-AU" sz="4800" dirty="0">
                  <a:solidFill>
                    <a:schemeClr val="bg1"/>
                  </a:solidFill>
                  <a:latin typeface="FontAwesome" pitchFamily="2" charset="0"/>
                </a:rPr>
                <a:t></a:t>
              </a:r>
              <a:endParaRPr lang="en-US" sz="4800" dirty="0">
                <a:solidFill>
                  <a:schemeClr val="bg1"/>
                </a:solidFill>
                <a:latin typeface="FontAwesome" pitchFamily="2" charset="0"/>
              </a:endParaRPr>
            </a:p>
          </p:txBody>
        </p:sp>
        <p:sp>
          <p:nvSpPr>
            <p:cNvPr id="75" name="TextBox 74"/>
            <p:cNvSpPr txBox="1"/>
            <p:nvPr/>
          </p:nvSpPr>
          <p:spPr>
            <a:xfrm>
              <a:off x="6850934" y="3501802"/>
              <a:ext cx="1116480" cy="954107"/>
            </a:xfrm>
            <a:prstGeom prst="rect">
              <a:avLst/>
            </a:prstGeom>
            <a:noFill/>
            <a:ln>
              <a:noFill/>
            </a:ln>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晋升制度</a:t>
              </a:r>
            </a:p>
          </p:txBody>
        </p:sp>
      </p:grpSp>
      <p:grpSp>
        <p:nvGrpSpPr>
          <p:cNvPr id="2049" name="组合 2048"/>
          <p:cNvGrpSpPr/>
          <p:nvPr/>
        </p:nvGrpSpPr>
        <p:grpSpPr>
          <a:xfrm>
            <a:off x="3344599" y="3348954"/>
            <a:ext cx="734383" cy="795287"/>
            <a:chOff x="3488615" y="3392655"/>
            <a:chExt cx="734383" cy="795287"/>
          </a:xfrm>
        </p:grpSpPr>
        <p:sp>
          <p:nvSpPr>
            <p:cNvPr id="41" name="Freeform 5"/>
            <p:cNvSpPr/>
            <p:nvPr/>
          </p:nvSpPr>
          <p:spPr bwMode="auto">
            <a:xfrm flipH="1">
              <a:off x="3488615" y="3392655"/>
              <a:ext cx="689020" cy="79528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0089BF"/>
            </a:solidFill>
            <a:ln>
              <a:noFill/>
            </a:ln>
          </p:spPr>
          <p:txBody>
            <a:bodyPr vert="horz" wrap="square" lIns="91440" tIns="45720" rIns="91440" bIns="45720" numCol="1" anchor="ctr" anchorCtr="0" compatLnSpc="1"/>
            <a:lstStyle/>
            <a:p>
              <a:pPr lvl="0" algn="ctr"/>
              <a:r>
                <a:rPr lang="en-AU" sz="2400" dirty="0">
                  <a:solidFill>
                    <a:srgbClr val="FFFFFF"/>
                  </a:solidFill>
                  <a:latin typeface="FontAwesome" pitchFamily="2" charset="0"/>
                </a:rPr>
                <a:t></a:t>
              </a:r>
              <a:endParaRPr lang="en-US" sz="2400" dirty="0"/>
            </a:p>
          </p:txBody>
        </p:sp>
        <p:sp>
          <p:nvSpPr>
            <p:cNvPr id="78" name="TextBox 77"/>
            <p:cNvSpPr txBox="1"/>
            <p:nvPr/>
          </p:nvSpPr>
          <p:spPr>
            <a:xfrm>
              <a:off x="3513709" y="3554646"/>
              <a:ext cx="709289" cy="523220"/>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050" name="组合 2049"/>
          <p:cNvGrpSpPr/>
          <p:nvPr/>
        </p:nvGrpSpPr>
        <p:grpSpPr>
          <a:xfrm>
            <a:off x="4097917" y="3709046"/>
            <a:ext cx="924136" cy="1066664"/>
            <a:chOff x="4241933" y="3752747"/>
            <a:chExt cx="924136" cy="1066664"/>
          </a:xfrm>
        </p:grpSpPr>
        <p:sp>
          <p:nvSpPr>
            <p:cNvPr id="37" name="Freeform 5"/>
            <p:cNvSpPr/>
            <p:nvPr/>
          </p:nvSpPr>
          <p:spPr bwMode="auto">
            <a:xfrm flipH="1">
              <a:off x="4241933" y="3752747"/>
              <a:ext cx="924136" cy="1066664"/>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tx2">
                <a:lumMod val="75000"/>
              </a:schemeClr>
            </a:solidFill>
            <a:ln>
              <a:solidFill>
                <a:schemeClr val="tx2">
                  <a:lumMod val="75000"/>
                </a:schemeClr>
              </a:solidFill>
            </a:ln>
          </p:spPr>
          <p:txBody>
            <a:bodyPr vert="horz" wrap="square" lIns="91440" tIns="45720" rIns="91440" bIns="45720" numCol="1" anchor="ctr" anchorCtr="0" compatLnSpc="1"/>
            <a:lstStyle/>
            <a:p>
              <a:pPr lvl="0" algn="ctr"/>
              <a:r>
                <a:rPr lang="en-AU" sz="3200" dirty="0">
                  <a:solidFill>
                    <a:srgbClr val="FFFFFF"/>
                  </a:solidFill>
                  <a:latin typeface="FontAwesome" pitchFamily="2" charset="0"/>
                </a:rPr>
                <a:t></a:t>
              </a:r>
              <a:endParaRPr lang="en-US" sz="3200" dirty="0"/>
            </a:p>
          </p:txBody>
        </p:sp>
        <p:sp>
          <p:nvSpPr>
            <p:cNvPr id="80" name="TextBox 79"/>
            <p:cNvSpPr txBox="1"/>
            <p:nvPr/>
          </p:nvSpPr>
          <p:spPr>
            <a:xfrm>
              <a:off x="4367014" y="4058702"/>
              <a:ext cx="675785" cy="523220"/>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051" name="组合 2050"/>
          <p:cNvGrpSpPr/>
          <p:nvPr/>
        </p:nvGrpSpPr>
        <p:grpSpPr>
          <a:xfrm>
            <a:off x="6095107" y="2569425"/>
            <a:ext cx="864195" cy="939984"/>
            <a:chOff x="6239123" y="2613126"/>
            <a:chExt cx="864195" cy="939984"/>
          </a:xfrm>
        </p:grpSpPr>
        <p:sp>
          <p:nvSpPr>
            <p:cNvPr id="38" name="Freeform 5"/>
            <p:cNvSpPr/>
            <p:nvPr/>
          </p:nvSpPr>
          <p:spPr bwMode="auto">
            <a:xfrm flipH="1">
              <a:off x="6239123" y="2613126"/>
              <a:ext cx="814382" cy="939984"/>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0089BF"/>
            </a:solidFill>
            <a:ln>
              <a:noFill/>
            </a:ln>
          </p:spPr>
          <p:txBody>
            <a:bodyPr vert="horz" wrap="square" lIns="91440" tIns="45720" rIns="91440" bIns="45720" numCol="1" anchor="ctr" anchorCtr="0" compatLnSpc="1"/>
            <a:lstStyle/>
            <a:p>
              <a:pPr lvl="0" algn="ctr"/>
              <a:r>
                <a:rPr lang="en-AU" sz="2000" dirty="0">
                  <a:solidFill>
                    <a:schemeClr val="bg1"/>
                  </a:solidFill>
                  <a:latin typeface="FontAwesome" pitchFamily="2" charset="0"/>
                </a:rPr>
                <a:t></a:t>
              </a:r>
              <a:endParaRPr lang="en-US" sz="2000" dirty="0"/>
            </a:p>
          </p:txBody>
        </p:sp>
        <p:sp>
          <p:nvSpPr>
            <p:cNvPr id="82" name="TextBox 81"/>
            <p:cNvSpPr txBox="1"/>
            <p:nvPr/>
          </p:nvSpPr>
          <p:spPr>
            <a:xfrm>
              <a:off x="6350587" y="2834566"/>
              <a:ext cx="752731" cy="523220"/>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052" name="组合 2051"/>
          <p:cNvGrpSpPr/>
          <p:nvPr/>
        </p:nvGrpSpPr>
        <p:grpSpPr>
          <a:xfrm>
            <a:off x="7890547" y="3373841"/>
            <a:ext cx="739931" cy="795287"/>
            <a:chOff x="8034563" y="3417542"/>
            <a:chExt cx="739931" cy="795287"/>
          </a:xfrm>
        </p:grpSpPr>
        <p:sp>
          <p:nvSpPr>
            <p:cNvPr id="40" name="Freeform 5"/>
            <p:cNvSpPr/>
            <p:nvPr/>
          </p:nvSpPr>
          <p:spPr bwMode="auto">
            <a:xfrm flipH="1">
              <a:off x="8034563" y="3417542"/>
              <a:ext cx="689020" cy="79528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tx2">
                <a:lumMod val="75000"/>
              </a:schemeClr>
            </a:solidFill>
            <a:ln>
              <a:solidFill>
                <a:schemeClr val="tx2">
                  <a:lumMod val="75000"/>
                </a:schemeClr>
              </a:solidFill>
            </a:ln>
          </p:spPr>
          <p:txBody>
            <a:bodyPr vert="horz" wrap="square" lIns="91440" tIns="45720" rIns="91440" bIns="45720" numCol="1" anchor="ctr" anchorCtr="0" compatLnSpc="1"/>
            <a:lstStyle/>
            <a:p>
              <a:pPr lvl="0" algn="ctr"/>
              <a:r>
                <a:rPr lang="en-US" sz="2400" dirty="0">
                  <a:solidFill>
                    <a:schemeClr val="bg1"/>
                  </a:solidFill>
                  <a:latin typeface="FontAwesome" pitchFamily="2" charset="0"/>
                </a:rPr>
                <a:t></a:t>
              </a:r>
              <a:endParaRPr lang="en-US" sz="2400" dirty="0"/>
            </a:p>
          </p:txBody>
        </p:sp>
        <p:sp>
          <p:nvSpPr>
            <p:cNvPr id="84" name="TextBox 83"/>
            <p:cNvSpPr txBox="1"/>
            <p:nvPr/>
          </p:nvSpPr>
          <p:spPr>
            <a:xfrm>
              <a:off x="8072141" y="3535587"/>
              <a:ext cx="702353" cy="523220"/>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86" name="TextBox 85"/>
          <p:cNvSpPr txBox="1"/>
          <p:nvPr/>
        </p:nvSpPr>
        <p:spPr>
          <a:xfrm>
            <a:off x="1270670" y="4106173"/>
            <a:ext cx="2232248"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87" name="TextBox 86"/>
          <p:cNvSpPr txBox="1"/>
          <p:nvPr/>
        </p:nvSpPr>
        <p:spPr>
          <a:xfrm>
            <a:off x="3286894" y="4960253"/>
            <a:ext cx="2227228"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89" name="TextBox 88"/>
          <p:cNvSpPr txBox="1"/>
          <p:nvPr/>
        </p:nvSpPr>
        <p:spPr>
          <a:xfrm>
            <a:off x="7559741" y="1657901"/>
            <a:ext cx="2207873" cy="1061829"/>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
        <p:nvSpPr>
          <p:cNvPr id="90" name="TextBox 89"/>
          <p:cNvSpPr txBox="1"/>
          <p:nvPr/>
        </p:nvSpPr>
        <p:spPr>
          <a:xfrm>
            <a:off x="8831510" y="2793186"/>
            <a:ext cx="1872208" cy="1384995"/>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049"/>
                                        </p:tgtEl>
                                        <p:attrNameLst>
                                          <p:attrName>style.visibility</p:attrName>
                                        </p:attrNameLst>
                                      </p:cBhvr>
                                      <p:to>
                                        <p:strVal val="visible"/>
                                      </p:to>
                                    </p:set>
                                    <p:anim calcmode="lin" valueType="num">
                                      <p:cBhvr>
                                        <p:cTn id="18" dur="500" fill="hold"/>
                                        <p:tgtEl>
                                          <p:spTgt spid="2049"/>
                                        </p:tgtEl>
                                        <p:attrNameLst>
                                          <p:attrName>ppt_w</p:attrName>
                                        </p:attrNameLst>
                                      </p:cBhvr>
                                      <p:tavLst>
                                        <p:tav tm="0">
                                          <p:val>
                                            <p:fltVal val="0"/>
                                          </p:val>
                                        </p:tav>
                                        <p:tav tm="100000">
                                          <p:val>
                                            <p:strVal val="#ppt_w"/>
                                          </p:val>
                                        </p:tav>
                                      </p:tavLst>
                                    </p:anim>
                                    <p:anim calcmode="lin" valueType="num">
                                      <p:cBhvr>
                                        <p:cTn id="19" dur="500" fill="hold"/>
                                        <p:tgtEl>
                                          <p:spTgt spid="2049"/>
                                        </p:tgtEl>
                                        <p:attrNameLst>
                                          <p:attrName>ppt_h</p:attrName>
                                        </p:attrNameLst>
                                      </p:cBhvr>
                                      <p:tavLst>
                                        <p:tav tm="0">
                                          <p:val>
                                            <p:fltVal val="0"/>
                                          </p:val>
                                        </p:tav>
                                        <p:tav tm="100000">
                                          <p:val>
                                            <p:strVal val="#ppt_h"/>
                                          </p:val>
                                        </p:tav>
                                      </p:tavLst>
                                    </p:anim>
                                    <p:animEffect transition="in" filter="fade">
                                      <p:cBhvr>
                                        <p:cTn id="20" dur="500"/>
                                        <p:tgtEl>
                                          <p:spTgt spid="2049"/>
                                        </p:tgtEl>
                                      </p:cBhvr>
                                    </p:animEffect>
                                  </p:childTnLst>
                                </p:cTn>
                              </p:par>
                              <p:par>
                                <p:cTn id="21" presetID="53" presetClass="entr" presetSubtype="16"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500" fill="hold"/>
                                        <p:tgtEl>
                                          <p:spTgt spid="2050"/>
                                        </p:tgtEl>
                                        <p:attrNameLst>
                                          <p:attrName>ppt_w</p:attrName>
                                        </p:attrNameLst>
                                      </p:cBhvr>
                                      <p:tavLst>
                                        <p:tav tm="0">
                                          <p:val>
                                            <p:fltVal val="0"/>
                                          </p:val>
                                        </p:tav>
                                        <p:tav tm="100000">
                                          <p:val>
                                            <p:strVal val="#ppt_w"/>
                                          </p:val>
                                        </p:tav>
                                      </p:tavLst>
                                    </p:anim>
                                    <p:anim calcmode="lin" valueType="num">
                                      <p:cBhvr>
                                        <p:cTn id="24" dur="500" fill="hold"/>
                                        <p:tgtEl>
                                          <p:spTgt spid="2050"/>
                                        </p:tgtEl>
                                        <p:attrNameLst>
                                          <p:attrName>ppt_h</p:attrName>
                                        </p:attrNameLst>
                                      </p:cBhvr>
                                      <p:tavLst>
                                        <p:tav tm="0">
                                          <p:val>
                                            <p:fltVal val="0"/>
                                          </p:val>
                                        </p:tav>
                                        <p:tav tm="100000">
                                          <p:val>
                                            <p:strVal val="#ppt_h"/>
                                          </p:val>
                                        </p:tav>
                                      </p:tavLst>
                                    </p:anim>
                                    <p:animEffect transition="in" filter="fade">
                                      <p:cBhvr>
                                        <p:cTn id="25" dur="500"/>
                                        <p:tgtEl>
                                          <p:spTgt spid="2050"/>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right)">
                                      <p:cBhvr>
                                        <p:cTn id="29" dur="500"/>
                                        <p:tgtEl>
                                          <p:spTgt spid="5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048"/>
                                        </p:tgtEl>
                                        <p:attrNameLst>
                                          <p:attrName>style.visibility</p:attrName>
                                        </p:attrNameLst>
                                      </p:cBhvr>
                                      <p:to>
                                        <p:strVal val="visible"/>
                                      </p:to>
                                    </p:set>
                                    <p:anim calcmode="lin" valueType="num">
                                      <p:cBhvr>
                                        <p:cTn id="45" dur="500" fill="hold"/>
                                        <p:tgtEl>
                                          <p:spTgt spid="2048"/>
                                        </p:tgtEl>
                                        <p:attrNameLst>
                                          <p:attrName>ppt_w</p:attrName>
                                        </p:attrNameLst>
                                      </p:cBhvr>
                                      <p:tavLst>
                                        <p:tav tm="0">
                                          <p:val>
                                            <p:fltVal val="0"/>
                                          </p:val>
                                        </p:tav>
                                        <p:tav tm="100000">
                                          <p:val>
                                            <p:strVal val="#ppt_w"/>
                                          </p:val>
                                        </p:tav>
                                      </p:tavLst>
                                    </p:anim>
                                    <p:anim calcmode="lin" valueType="num">
                                      <p:cBhvr>
                                        <p:cTn id="46" dur="500" fill="hold"/>
                                        <p:tgtEl>
                                          <p:spTgt spid="2048"/>
                                        </p:tgtEl>
                                        <p:attrNameLst>
                                          <p:attrName>ppt_h</p:attrName>
                                        </p:attrNameLst>
                                      </p:cBhvr>
                                      <p:tavLst>
                                        <p:tav tm="0">
                                          <p:val>
                                            <p:fltVal val="0"/>
                                          </p:val>
                                        </p:tav>
                                        <p:tav tm="100000">
                                          <p:val>
                                            <p:strVal val="#ppt_h"/>
                                          </p:val>
                                        </p:tav>
                                      </p:tavLst>
                                    </p:anim>
                                    <p:animEffect transition="in" filter="fade">
                                      <p:cBhvr>
                                        <p:cTn id="47" dur="500"/>
                                        <p:tgtEl>
                                          <p:spTgt spid="2048"/>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051"/>
                                        </p:tgtEl>
                                        <p:attrNameLst>
                                          <p:attrName>style.visibility</p:attrName>
                                        </p:attrNameLst>
                                      </p:cBhvr>
                                      <p:to>
                                        <p:strVal val="visible"/>
                                      </p:to>
                                    </p:set>
                                    <p:anim calcmode="lin" valueType="num">
                                      <p:cBhvr>
                                        <p:cTn id="51" dur="500" fill="hold"/>
                                        <p:tgtEl>
                                          <p:spTgt spid="2051"/>
                                        </p:tgtEl>
                                        <p:attrNameLst>
                                          <p:attrName>ppt_w</p:attrName>
                                        </p:attrNameLst>
                                      </p:cBhvr>
                                      <p:tavLst>
                                        <p:tav tm="0">
                                          <p:val>
                                            <p:fltVal val="0"/>
                                          </p:val>
                                        </p:tav>
                                        <p:tav tm="100000">
                                          <p:val>
                                            <p:strVal val="#ppt_w"/>
                                          </p:val>
                                        </p:tav>
                                      </p:tavLst>
                                    </p:anim>
                                    <p:anim calcmode="lin" valueType="num">
                                      <p:cBhvr>
                                        <p:cTn id="52" dur="500" fill="hold"/>
                                        <p:tgtEl>
                                          <p:spTgt spid="2051"/>
                                        </p:tgtEl>
                                        <p:attrNameLst>
                                          <p:attrName>ppt_h</p:attrName>
                                        </p:attrNameLst>
                                      </p:cBhvr>
                                      <p:tavLst>
                                        <p:tav tm="0">
                                          <p:val>
                                            <p:fltVal val="0"/>
                                          </p:val>
                                        </p:tav>
                                        <p:tav tm="100000">
                                          <p:val>
                                            <p:strVal val="#ppt_h"/>
                                          </p:val>
                                        </p:tav>
                                      </p:tavLst>
                                    </p:anim>
                                    <p:animEffect transition="in" filter="fade">
                                      <p:cBhvr>
                                        <p:cTn id="53" dur="500"/>
                                        <p:tgtEl>
                                          <p:spTgt spid="2051"/>
                                        </p:tgtEl>
                                      </p:cBhvr>
                                    </p:animEffect>
                                  </p:childTnLst>
                                </p:cTn>
                              </p:par>
                              <p:par>
                                <p:cTn id="54" presetID="53" presetClass="entr" presetSubtype="16" fill="hold" nodeType="withEffect">
                                  <p:stCondLst>
                                    <p:cond delay="0"/>
                                  </p:stCondLst>
                                  <p:childTnLst>
                                    <p:set>
                                      <p:cBhvr>
                                        <p:cTn id="55" dur="1" fill="hold">
                                          <p:stCondLst>
                                            <p:cond delay="0"/>
                                          </p:stCondLst>
                                        </p:cTn>
                                        <p:tgtEl>
                                          <p:spTgt spid="2052"/>
                                        </p:tgtEl>
                                        <p:attrNameLst>
                                          <p:attrName>style.visibility</p:attrName>
                                        </p:attrNameLst>
                                      </p:cBhvr>
                                      <p:to>
                                        <p:strVal val="visible"/>
                                      </p:to>
                                    </p:set>
                                    <p:anim calcmode="lin" valueType="num">
                                      <p:cBhvr>
                                        <p:cTn id="56" dur="500" fill="hold"/>
                                        <p:tgtEl>
                                          <p:spTgt spid="2052"/>
                                        </p:tgtEl>
                                        <p:attrNameLst>
                                          <p:attrName>ppt_w</p:attrName>
                                        </p:attrNameLst>
                                      </p:cBhvr>
                                      <p:tavLst>
                                        <p:tav tm="0">
                                          <p:val>
                                            <p:fltVal val="0"/>
                                          </p:val>
                                        </p:tav>
                                        <p:tav tm="100000">
                                          <p:val>
                                            <p:strVal val="#ppt_w"/>
                                          </p:val>
                                        </p:tav>
                                      </p:tavLst>
                                    </p:anim>
                                    <p:anim calcmode="lin" valueType="num">
                                      <p:cBhvr>
                                        <p:cTn id="57" dur="500" fill="hold"/>
                                        <p:tgtEl>
                                          <p:spTgt spid="2052"/>
                                        </p:tgtEl>
                                        <p:attrNameLst>
                                          <p:attrName>ppt_h</p:attrName>
                                        </p:attrNameLst>
                                      </p:cBhvr>
                                      <p:tavLst>
                                        <p:tav tm="0">
                                          <p:val>
                                            <p:fltVal val="0"/>
                                          </p:val>
                                        </p:tav>
                                        <p:tav tm="100000">
                                          <p:val>
                                            <p:strVal val="#ppt_h"/>
                                          </p:val>
                                        </p:tav>
                                      </p:tavLst>
                                    </p:anim>
                                    <p:animEffect transition="in" filter="fade">
                                      <p:cBhvr>
                                        <p:cTn id="58" dur="500"/>
                                        <p:tgtEl>
                                          <p:spTgt spid="2052"/>
                                        </p:tgtEl>
                                      </p:cBhvr>
                                    </p:animEffect>
                                  </p:childTnLst>
                                </p:cTn>
                              </p:par>
                            </p:childTnLst>
                          </p:cTn>
                        </p:par>
                        <p:par>
                          <p:cTn id="59" fill="hold">
                            <p:stCondLst>
                              <p:cond delay="450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500"/>
                                        <p:tgtEl>
                                          <p:spTgt spid="61"/>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fade">
                                      <p:cBhvr>
                                        <p:cTn id="66" dur="500"/>
                                        <p:tgtEl>
                                          <p:spTgt spid="89"/>
                                        </p:tgtEl>
                                      </p:cBhvr>
                                    </p:animEffect>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left)">
                                      <p:cBhvr>
                                        <p:cTn id="70" dur="500"/>
                                        <p:tgtEl>
                                          <p:spTgt spid="64"/>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9" grpId="0"/>
      <p:bldP spid="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rot="10800000">
            <a:off x="-4" y="3240358"/>
            <a:ext cx="12190413" cy="36192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862958" y="3387110"/>
            <a:ext cx="6740888" cy="1338828"/>
          </a:xfrm>
          <a:prstGeom prst="rect">
            <a:avLst/>
          </a:prstGeom>
          <a:noFill/>
          <a:ln>
            <a:noFill/>
          </a:ln>
        </p:spPr>
        <p:txBody>
          <a:bodyPr wrap="square" rtlCol="0">
            <a:spAutoFit/>
          </a:bodyPr>
          <a:lstStyle/>
          <a:p>
            <a:pPr>
              <a:lnSpc>
                <a:spcPct val="150000"/>
              </a:lnSpc>
            </a:pPr>
            <a:r>
              <a:rPr lang="zh-CN" altLang="en-US" sz="5400" dirty="0">
                <a:solidFill>
                  <a:schemeClr val="bg1"/>
                </a:solidFill>
                <a:latin typeface="微软雅黑" panose="020B0503020204020204" pitchFamily="34" charset="-122"/>
                <a:ea typeface="微软雅黑" panose="020B0503020204020204" pitchFamily="34" charset="-122"/>
              </a:rPr>
              <a:t>谢谢您查阅我的简历</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40" y="0"/>
            <a:ext cx="2196006" cy="433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477" y="21540"/>
            <a:ext cx="1287529" cy="25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0800000">
            <a:off x="-2" y="0"/>
            <a:ext cx="12190413" cy="357381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90" y="-170606"/>
            <a:ext cx="1033758" cy="243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655046" y="1660659"/>
            <a:ext cx="4032448" cy="1985159"/>
          </a:xfrm>
          <a:prstGeom prst="rect">
            <a:avLst/>
          </a:prstGeom>
          <a:noFill/>
          <a:ln>
            <a:noFill/>
          </a:ln>
        </p:spPr>
        <p:txBody>
          <a:bodyPr wrap="square" rtlCol="0">
            <a:spAutoFit/>
          </a:bodyPr>
          <a:lstStyle/>
          <a:p>
            <a:pPr>
              <a:lnSpc>
                <a:spcPct val="150000"/>
              </a:lnSpc>
            </a:pPr>
            <a:r>
              <a:rPr lang="zh-CN" altLang="en-US" sz="5400" dirty="0">
                <a:solidFill>
                  <a:schemeClr val="bg1"/>
                </a:solidFill>
                <a:latin typeface="微软雅黑" panose="020B0503020204020204" pitchFamily="34" charset="-122"/>
                <a:ea typeface="微软雅黑" panose="020B0503020204020204" pitchFamily="34" charset="-122"/>
              </a:rPr>
              <a:t>关于我</a:t>
            </a:r>
            <a:endParaRPr lang="en-US" altLang="zh-CN" sz="5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        ABOUT ME</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423098" y="3881054"/>
            <a:ext cx="1872208" cy="73866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个人信息</a:t>
            </a:r>
          </a:p>
        </p:txBody>
      </p:sp>
      <p:sp>
        <p:nvSpPr>
          <p:cNvPr id="20" name="TextBox 19"/>
          <p:cNvSpPr txBox="1"/>
          <p:nvPr/>
        </p:nvSpPr>
        <p:spPr>
          <a:xfrm>
            <a:off x="7941528" y="3881054"/>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教育背景</a:t>
            </a:r>
          </a:p>
        </p:txBody>
      </p:sp>
      <p:grpSp>
        <p:nvGrpSpPr>
          <p:cNvPr id="4" name="组合 3"/>
          <p:cNvGrpSpPr/>
          <p:nvPr/>
        </p:nvGrpSpPr>
        <p:grpSpPr>
          <a:xfrm>
            <a:off x="1731922" y="-98598"/>
            <a:ext cx="2012666" cy="3600400"/>
            <a:chOff x="1850292" y="-98598"/>
            <a:chExt cx="2012666" cy="3600400"/>
          </a:xfrm>
        </p:grpSpPr>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396" y="-98598"/>
              <a:ext cx="44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1850292" y="1293888"/>
              <a:ext cx="2012666" cy="2207914"/>
              <a:chOff x="1850292" y="1293888"/>
              <a:chExt cx="2012666" cy="2207914"/>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292" y="1293888"/>
                <a:ext cx="1940658" cy="220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176399" y="1629594"/>
                <a:ext cx="1686559" cy="1615827"/>
              </a:xfrm>
              <a:prstGeom prst="rect">
                <a:avLst/>
              </a:prstGeom>
              <a:noFill/>
              <a:ln>
                <a:noFill/>
              </a:ln>
            </p:spPr>
            <p:txBody>
              <a:bodyPr wrap="square" rtlCol="0">
                <a:spAutoFit/>
              </a:bodyPr>
              <a:lstStyle/>
              <a:p>
                <a:pPr>
                  <a:lnSpc>
                    <a:spcPct val="150000"/>
                  </a:lnSpc>
                </a:pPr>
                <a:r>
                  <a:rPr lang="en-US" altLang="zh-CN" sz="7200" dirty="0">
                    <a:solidFill>
                      <a:schemeClr val="bg1"/>
                    </a:solidFill>
                    <a:latin typeface="微软雅黑" panose="020B0503020204020204" pitchFamily="34" charset="-122"/>
                    <a:ea typeface="微软雅黑" panose="020B0503020204020204" pitchFamily="34" charset="-122"/>
                  </a:rPr>
                  <a:t>01</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sp>
        <p:nvSpPr>
          <p:cNvPr id="26" name="TextBox 25"/>
          <p:cNvSpPr txBox="1"/>
          <p:nvPr/>
        </p:nvSpPr>
        <p:spPr>
          <a:xfrm>
            <a:off x="5448984" y="4639448"/>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工作经历</a:t>
            </a:r>
          </a:p>
        </p:txBody>
      </p:sp>
      <p:sp>
        <p:nvSpPr>
          <p:cNvPr id="28" name="TextBox 27"/>
          <p:cNvSpPr txBox="1"/>
          <p:nvPr/>
        </p:nvSpPr>
        <p:spPr>
          <a:xfrm>
            <a:off x="7967414" y="4639448"/>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突出技能</a:t>
            </a:r>
            <a:endParaRPr lang="en-US"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458062" y="5399158"/>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所得荣誉</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strVal val="#ppt_w*0.7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55"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strVal val="#ppt_w*0.70"/>
                                          </p:val>
                                        </p:tav>
                                        <p:tav tm="100000">
                                          <p:val>
                                            <p:strVal val="#ppt_w"/>
                                          </p:val>
                                        </p:tav>
                                      </p:tavLst>
                                    </p:anim>
                                    <p:anim calcmode="lin" valueType="num">
                                      <p:cBhvr>
                                        <p:cTn id="31" dur="500" fill="hold"/>
                                        <p:tgtEl>
                                          <p:spTgt spid="19"/>
                                        </p:tgtEl>
                                        <p:attrNameLst>
                                          <p:attrName>ppt_h</p:attrName>
                                        </p:attrNameLst>
                                      </p:cBhvr>
                                      <p:tavLst>
                                        <p:tav tm="0">
                                          <p:val>
                                            <p:strVal val="#ppt_h"/>
                                          </p:val>
                                        </p:tav>
                                        <p:tav tm="100000">
                                          <p:val>
                                            <p:strVal val="#ppt_h"/>
                                          </p:val>
                                        </p:tav>
                                      </p:tavLst>
                                    </p:anim>
                                    <p:animEffect transition="in" filter="fade">
                                      <p:cBhvr>
                                        <p:cTn id="32" dur="500"/>
                                        <p:tgtEl>
                                          <p:spTgt spid="19"/>
                                        </p:tgtEl>
                                      </p:cBhvr>
                                    </p:animEffect>
                                  </p:childTnLst>
                                </p:cTn>
                              </p:par>
                            </p:childTnLst>
                          </p:cTn>
                        </p:par>
                        <p:par>
                          <p:cTn id="33" fill="hold">
                            <p:stCondLst>
                              <p:cond delay="3000"/>
                            </p:stCondLst>
                            <p:childTnLst>
                              <p:par>
                                <p:cTn id="34" presetID="55"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strVal val="#ppt_w*0.70"/>
                                          </p:val>
                                        </p:tav>
                                        <p:tav tm="100000">
                                          <p:val>
                                            <p:strVal val="#ppt_w"/>
                                          </p:val>
                                        </p:tav>
                                      </p:tavLst>
                                    </p:anim>
                                    <p:anim calcmode="lin" valueType="num">
                                      <p:cBhvr>
                                        <p:cTn id="37" dur="500" fill="hold"/>
                                        <p:tgtEl>
                                          <p:spTgt spid="20"/>
                                        </p:tgtEl>
                                        <p:attrNameLst>
                                          <p:attrName>ppt_h</p:attrName>
                                        </p:attrNameLst>
                                      </p:cBhvr>
                                      <p:tavLst>
                                        <p:tav tm="0">
                                          <p:val>
                                            <p:strVal val="#ppt_h"/>
                                          </p:val>
                                        </p:tav>
                                        <p:tav tm="100000">
                                          <p:val>
                                            <p:strVal val="#ppt_h"/>
                                          </p:val>
                                        </p:tav>
                                      </p:tavLst>
                                    </p:anim>
                                    <p:animEffect transition="in" filter="fade">
                                      <p:cBhvr>
                                        <p:cTn id="38" dur="500"/>
                                        <p:tgtEl>
                                          <p:spTgt spid="20"/>
                                        </p:tgtEl>
                                      </p:cBhvr>
                                    </p:animEffect>
                                  </p:childTnLst>
                                </p:cTn>
                              </p:par>
                            </p:childTnLst>
                          </p:cTn>
                        </p:par>
                        <p:par>
                          <p:cTn id="39" fill="hold">
                            <p:stCondLst>
                              <p:cond delay="3500"/>
                            </p:stCondLst>
                            <p:childTnLst>
                              <p:par>
                                <p:cTn id="40" presetID="55"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strVal val="#ppt_w*0.70"/>
                                          </p:val>
                                        </p:tav>
                                        <p:tav tm="100000">
                                          <p:val>
                                            <p:strVal val="#ppt_w"/>
                                          </p:val>
                                        </p:tav>
                                      </p:tavLst>
                                    </p:anim>
                                    <p:anim calcmode="lin" valueType="num">
                                      <p:cBhvr>
                                        <p:cTn id="43" dur="500" fill="hold"/>
                                        <p:tgtEl>
                                          <p:spTgt spid="26"/>
                                        </p:tgtEl>
                                        <p:attrNameLst>
                                          <p:attrName>ppt_h</p:attrName>
                                        </p:attrNameLst>
                                      </p:cBhvr>
                                      <p:tavLst>
                                        <p:tav tm="0">
                                          <p:val>
                                            <p:strVal val="#ppt_h"/>
                                          </p:val>
                                        </p:tav>
                                        <p:tav tm="100000">
                                          <p:val>
                                            <p:strVal val="#ppt_h"/>
                                          </p:val>
                                        </p:tav>
                                      </p:tavLst>
                                    </p:anim>
                                    <p:animEffect transition="in" filter="fade">
                                      <p:cBhvr>
                                        <p:cTn id="44" dur="500"/>
                                        <p:tgtEl>
                                          <p:spTgt spid="26"/>
                                        </p:tgtEl>
                                      </p:cBhvr>
                                    </p:animEffect>
                                  </p:childTnLst>
                                </p:cTn>
                              </p:par>
                            </p:childTnLst>
                          </p:cTn>
                        </p:par>
                        <p:par>
                          <p:cTn id="45" fill="hold">
                            <p:stCondLst>
                              <p:cond delay="4000"/>
                            </p:stCondLst>
                            <p:childTnLst>
                              <p:par>
                                <p:cTn id="46" presetID="55"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strVal val="#ppt_w*0.70"/>
                                          </p:val>
                                        </p:tav>
                                        <p:tav tm="100000">
                                          <p:val>
                                            <p:strVal val="#ppt_w"/>
                                          </p:val>
                                        </p:tav>
                                      </p:tavLst>
                                    </p:anim>
                                    <p:anim calcmode="lin" valueType="num">
                                      <p:cBhvr>
                                        <p:cTn id="49" dur="500" fill="hold"/>
                                        <p:tgtEl>
                                          <p:spTgt spid="28"/>
                                        </p:tgtEl>
                                        <p:attrNameLst>
                                          <p:attrName>ppt_h</p:attrName>
                                        </p:attrNameLst>
                                      </p:cBhvr>
                                      <p:tavLst>
                                        <p:tav tm="0">
                                          <p:val>
                                            <p:strVal val="#ppt_h"/>
                                          </p:val>
                                        </p:tav>
                                        <p:tav tm="100000">
                                          <p:val>
                                            <p:strVal val="#ppt_h"/>
                                          </p:val>
                                        </p:tav>
                                      </p:tavLst>
                                    </p:anim>
                                    <p:animEffect transition="in" filter="fade">
                                      <p:cBhvr>
                                        <p:cTn id="50" dur="500"/>
                                        <p:tgtEl>
                                          <p:spTgt spid="28"/>
                                        </p:tgtEl>
                                      </p:cBhvr>
                                    </p:animEffect>
                                  </p:childTnLst>
                                </p:cTn>
                              </p:par>
                            </p:childTnLst>
                          </p:cTn>
                        </p:par>
                        <p:par>
                          <p:cTn id="51" fill="hold">
                            <p:stCondLst>
                              <p:cond delay="4500"/>
                            </p:stCondLst>
                            <p:childTnLst>
                              <p:par>
                                <p:cTn id="52" presetID="55"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strVal val="#ppt_w*0.70"/>
                                          </p:val>
                                        </p:tav>
                                        <p:tav tm="100000">
                                          <p:val>
                                            <p:strVal val="#ppt_w"/>
                                          </p:val>
                                        </p:tav>
                                      </p:tavLst>
                                    </p:anim>
                                    <p:anim calcmode="lin" valueType="num">
                                      <p:cBhvr>
                                        <p:cTn id="55" dur="500" fill="hold"/>
                                        <p:tgtEl>
                                          <p:spTgt spid="14"/>
                                        </p:tgtEl>
                                        <p:attrNameLst>
                                          <p:attrName>ppt_h</p:attrName>
                                        </p:attrNameLst>
                                      </p:cBhvr>
                                      <p:tavLst>
                                        <p:tav tm="0">
                                          <p:val>
                                            <p:strVal val="#ppt_h"/>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6" grpId="0"/>
      <p:bldP spid="2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组合 2050"/>
          <p:cNvGrpSpPr/>
          <p:nvPr/>
        </p:nvGrpSpPr>
        <p:grpSpPr>
          <a:xfrm>
            <a:off x="1126654" y="2267131"/>
            <a:ext cx="3034871" cy="3034871"/>
            <a:chOff x="1337068" y="1088443"/>
            <a:chExt cx="3755635" cy="3755635"/>
          </a:xfrm>
        </p:grpSpPr>
        <p:grpSp>
          <p:nvGrpSpPr>
            <p:cNvPr id="7" name="组合 6"/>
            <p:cNvGrpSpPr/>
            <p:nvPr/>
          </p:nvGrpSpPr>
          <p:grpSpPr>
            <a:xfrm>
              <a:off x="1337068" y="1088443"/>
              <a:ext cx="3755635" cy="3755635"/>
              <a:chOff x="1342678" y="909514"/>
              <a:chExt cx="4327802" cy="4327802"/>
            </a:xfrm>
          </p:grpSpPr>
          <p:pic>
            <p:nvPicPr>
              <p:cNvPr id="29" name="Picture 14" descr="C:\Users\Administrator\Desktop\1435134679_ulqu22_副本.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2906" y="1425807"/>
                <a:ext cx="3607347" cy="3375683"/>
              </a:xfrm>
              <a:prstGeom prst="rect">
                <a:avLst/>
              </a:prstGeom>
              <a:noFill/>
              <a:extLst>
                <a:ext uri="{909E8E84-426E-40DD-AFC4-6F175D3DCCD1}">
                  <a14:hiddenFill xmlns:a14="http://schemas.microsoft.com/office/drawing/2010/main">
                    <a:solidFill>
                      <a:srgbClr val="FFFFFF"/>
                    </a:solidFill>
                  </a14:hiddenFill>
                </a:ext>
              </a:extLst>
            </p:spPr>
          </p:pic>
          <p:sp>
            <p:nvSpPr>
              <p:cNvPr id="6" name="椭圆 5"/>
              <p:cNvSpPr/>
              <p:nvPr/>
            </p:nvSpPr>
            <p:spPr>
              <a:xfrm>
                <a:off x="1342678" y="909514"/>
                <a:ext cx="4327802" cy="4327802"/>
              </a:xfrm>
              <a:custGeom>
                <a:avLst/>
                <a:gdLst/>
                <a:ahLst/>
                <a:cxnLst/>
                <a:rect l="l" t="t" r="r" b="b"/>
                <a:pathLst>
                  <a:path w="4327802" h="4327802">
                    <a:moveTo>
                      <a:pt x="2163901" y="504056"/>
                    </a:moveTo>
                    <a:cubicBezTo>
                      <a:pt x="1189562" y="504056"/>
                      <a:pt x="399705" y="1293913"/>
                      <a:pt x="399705" y="2268252"/>
                    </a:cubicBezTo>
                    <a:cubicBezTo>
                      <a:pt x="399705" y="3242591"/>
                      <a:pt x="1189562" y="4032448"/>
                      <a:pt x="2163901" y="4032448"/>
                    </a:cubicBezTo>
                    <a:cubicBezTo>
                      <a:pt x="3138240" y="4032448"/>
                      <a:pt x="3928097" y="3242591"/>
                      <a:pt x="3928097" y="2268252"/>
                    </a:cubicBezTo>
                    <a:cubicBezTo>
                      <a:pt x="3928097" y="1293913"/>
                      <a:pt x="3138240" y="504056"/>
                      <a:pt x="2163901" y="504056"/>
                    </a:cubicBezTo>
                    <a:close/>
                    <a:moveTo>
                      <a:pt x="0" y="0"/>
                    </a:moveTo>
                    <a:lnTo>
                      <a:pt x="4327802" y="0"/>
                    </a:lnTo>
                    <a:lnTo>
                      <a:pt x="4327802" y="4327802"/>
                    </a:lnTo>
                    <a:lnTo>
                      <a:pt x="0" y="432780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1558702" y="1413570"/>
              <a:ext cx="3312368" cy="3312368"/>
            </a:xfrm>
            <a:prstGeom prst="ellipse">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个人信息</a:t>
              </a:r>
            </a:p>
          </p:txBody>
        </p:sp>
      </p:grpSp>
      <p:grpSp>
        <p:nvGrpSpPr>
          <p:cNvPr id="2049" name="组合 2048"/>
          <p:cNvGrpSpPr/>
          <p:nvPr/>
        </p:nvGrpSpPr>
        <p:grpSpPr>
          <a:xfrm>
            <a:off x="1425221" y="5302002"/>
            <a:ext cx="2448272" cy="737235"/>
            <a:chOff x="1609611" y="96182"/>
            <a:chExt cx="2448272" cy="737235"/>
          </a:xfrm>
        </p:grpSpPr>
        <p:grpSp>
          <p:nvGrpSpPr>
            <p:cNvPr id="2048" name="组合 2047"/>
            <p:cNvGrpSpPr/>
            <p:nvPr/>
          </p:nvGrpSpPr>
          <p:grpSpPr>
            <a:xfrm>
              <a:off x="1609611" y="528230"/>
              <a:ext cx="2405871" cy="288032"/>
              <a:chOff x="1465595" y="528230"/>
              <a:chExt cx="2405871" cy="288032"/>
            </a:xfrm>
          </p:grpSpPr>
          <p:sp>
            <p:nvSpPr>
              <p:cNvPr id="8" name="椭圆 7"/>
              <p:cNvSpPr/>
              <p:nvPr/>
            </p:nvSpPr>
            <p:spPr>
              <a:xfrm>
                <a:off x="3583434" y="528230"/>
                <a:ext cx="288032" cy="28803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1639218" y="816262"/>
                <a:ext cx="2079724" cy="0"/>
              </a:xfrm>
              <a:prstGeom prst="line">
                <a:avLst/>
              </a:prstGeom>
              <a:ln w="2540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465595" y="528230"/>
                <a:ext cx="288032" cy="28803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5"/>
            <p:cNvSpPr txBox="1"/>
            <p:nvPr/>
          </p:nvSpPr>
          <p:spPr>
            <a:xfrm>
              <a:off x="2185675" y="96182"/>
              <a:ext cx="1872208" cy="737235"/>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张</a:t>
              </a:r>
              <a:r>
                <a:rPr lang="en-US" altLang="zh-CN" sz="2800" dirty="0">
                  <a:solidFill>
                    <a:schemeClr val="tx2">
                      <a:lumMod val="75000"/>
                    </a:schemeClr>
                  </a:solidFill>
                  <a:latin typeface="微软雅黑" panose="020B0503020204020204" pitchFamily="34" charset="-122"/>
                  <a:ea typeface="微软雅黑" panose="020B0503020204020204" pitchFamily="34" charset="-122"/>
                </a:rPr>
                <a:t>XX</a:t>
              </a:r>
            </a:p>
          </p:txBody>
        </p:sp>
      </p:grpSp>
      <p:sp>
        <p:nvSpPr>
          <p:cNvPr id="18" name="TextBox 17"/>
          <p:cNvSpPr txBox="1"/>
          <p:nvPr/>
        </p:nvSpPr>
        <p:spPr>
          <a:xfrm>
            <a:off x="4871070" y="1612253"/>
            <a:ext cx="2391531"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学历：</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大学本科</a:t>
            </a:r>
          </a:p>
        </p:txBody>
      </p:sp>
      <p:sp>
        <p:nvSpPr>
          <p:cNvPr id="20" name="TextBox 19"/>
          <p:cNvSpPr txBox="1"/>
          <p:nvPr/>
        </p:nvSpPr>
        <p:spPr>
          <a:xfrm>
            <a:off x="7262601" y="1633308"/>
            <a:ext cx="2876783"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专业：</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人力资源管理</a:t>
            </a:r>
          </a:p>
        </p:txBody>
      </p:sp>
      <p:sp>
        <p:nvSpPr>
          <p:cNvPr id="21" name="TextBox 20"/>
          <p:cNvSpPr txBox="1"/>
          <p:nvPr/>
        </p:nvSpPr>
        <p:spPr>
          <a:xfrm>
            <a:off x="4871070" y="2094243"/>
            <a:ext cx="2272371"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籍贯：</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湖南长沙</a:t>
            </a:r>
          </a:p>
        </p:txBody>
      </p:sp>
      <p:sp>
        <p:nvSpPr>
          <p:cNvPr id="22" name="TextBox 21"/>
          <p:cNvSpPr txBox="1"/>
          <p:nvPr/>
        </p:nvSpPr>
        <p:spPr>
          <a:xfrm>
            <a:off x="7232248" y="2144185"/>
            <a:ext cx="3615486"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出生年月：</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1989</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年</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12</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月</a:t>
            </a:r>
          </a:p>
        </p:txBody>
      </p:sp>
      <p:sp>
        <p:nvSpPr>
          <p:cNvPr id="23" name="TextBox 22"/>
          <p:cNvSpPr txBox="1"/>
          <p:nvPr/>
        </p:nvSpPr>
        <p:spPr>
          <a:xfrm>
            <a:off x="4871070" y="2742315"/>
            <a:ext cx="5768879"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联系方式：</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12345678901</a:t>
            </a:r>
            <a:endParaRPr lang="zh-CN" altLang="en-US" sz="20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871070" y="3750427"/>
            <a:ext cx="5768879"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通讯地址：</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湖南省长沙市雨花区</a:t>
            </a:r>
          </a:p>
        </p:txBody>
      </p:sp>
      <p:sp>
        <p:nvSpPr>
          <p:cNvPr id="25" name="TextBox 24"/>
          <p:cNvSpPr txBox="1"/>
          <p:nvPr/>
        </p:nvSpPr>
        <p:spPr>
          <a:xfrm>
            <a:off x="4871070" y="3246371"/>
            <a:ext cx="5768879"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邮       箱：</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e-mail@qq.com</a:t>
            </a:r>
            <a:endParaRPr lang="zh-CN" altLang="en-US" sz="20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871070" y="4254483"/>
            <a:ext cx="5768879"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所持证书：</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英语</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CT-6</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，计算机二级</a:t>
            </a:r>
          </a:p>
        </p:txBody>
      </p:sp>
      <p:sp>
        <p:nvSpPr>
          <p:cNvPr id="28" name="TextBox 27"/>
          <p:cNvSpPr txBox="1"/>
          <p:nvPr/>
        </p:nvSpPr>
        <p:spPr>
          <a:xfrm>
            <a:off x="4871070" y="4791638"/>
            <a:ext cx="5976664" cy="1384995"/>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自我评价：</a:t>
            </a:r>
            <a:r>
              <a:rPr lang="zh-CN" altLang="en-US" dirty="0">
                <a:solidFill>
                  <a:schemeClr val="tx2">
                    <a:lumMod val="75000"/>
                  </a:schemeClr>
                </a:solidFill>
                <a:latin typeface="微软雅黑" panose="020B0503020204020204" pitchFamily="34" charset="-122"/>
                <a:ea typeface="微软雅黑" panose="020B0503020204020204" pitchFamily="34" charset="-122"/>
              </a:rPr>
              <a:t>本人性格开朗、为人诚恳、乐观向上、兴趣广泛、拥有较强的组织能力和适应能力、并具有较强的管理策划与组织管理协调能力。</a:t>
            </a:r>
          </a:p>
        </p:txBody>
      </p:sp>
      <p:cxnSp>
        <p:nvCxnSpPr>
          <p:cNvPr id="4" name="直接连接符 3"/>
          <p:cNvCxnSpPr/>
          <p:nvPr/>
        </p:nvCxnSpPr>
        <p:spPr>
          <a:xfrm>
            <a:off x="4655046" y="1809781"/>
            <a:ext cx="0" cy="4284309"/>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barn(inVertical)">
                                      <p:cBhvr>
                                        <p:cTn id="12" dur="500"/>
                                        <p:tgtEl>
                                          <p:spTgt spid="204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 calcmode="lin" valueType="num">
                                      <p:cBhvr>
                                        <p:cTn id="16" dur="500" fill="hold"/>
                                        <p:tgtEl>
                                          <p:spTgt spid="2051"/>
                                        </p:tgtEl>
                                        <p:attrNameLst>
                                          <p:attrName>ppt_w</p:attrName>
                                        </p:attrNameLst>
                                      </p:cBhvr>
                                      <p:tavLst>
                                        <p:tav tm="0">
                                          <p:val>
                                            <p:fltVal val="0"/>
                                          </p:val>
                                        </p:tav>
                                        <p:tav tm="100000">
                                          <p:val>
                                            <p:strVal val="#ppt_w"/>
                                          </p:val>
                                        </p:tav>
                                      </p:tavLst>
                                    </p:anim>
                                    <p:anim calcmode="lin" valueType="num">
                                      <p:cBhvr>
                                        <p:cTn id="17" dur="500" fill="hold"/>
                                        <p:tgtEl>
                                          <p:spTgt spid="2051"/>
                                        </p:tgtEl>
                                        <p:attrNameLst>
                                          <p:attrName>ppt_h</p:attrName>
                                        </p:attrNameLst>
                                      </p:cBhvr>
                                      <p:tavLst>
                                        <p:tav tm="0">
                                          <p:val>
                                            <p:fltVal val="0"/>
                                          </p:val>
                                        </p:tav>
                                        <p:tav tm="100000">
                                          <p:val>
                                            <p:strVal val="#ppt_h"/>
                                          </p:val>
                                        </p:tav>
                                      </p:tavLst>
                                    </p:anim>
                                    <p:animEffect transition="in" filter="fade">
                                      <p:cBhvr>
                                        <p:cTn id="18" dur="500"/>
                                        <p:tgtEl>
                                          <p:spTgt spid="2051"/>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1+#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1+#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1+#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1+#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5"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教育背景</a:t>
              </a:r>
            </a:p>
          </p:txBody>
        </p:sp>
      </p:gr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02717" y="4149873"/>
            <a:ext cx="2314025" cy="72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62796" y="3472669"/>
            <a:ext cx="2073196" cy="65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62795" y="2886713"/>
            <a:ext cx="1741145" cy="54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直接连接符 34"/>
          <p:cNvCxnSpPr>
            <a:stCxn id="37" idx="0"/>
            <a:endCxn id="45" idx="4"/>
          </p:cNvCxnSpPr>
          <p:nvPr/>
        </p:nvCxnSpPr>
        <p:spPr>
          <a:xfrm>
            <a:off x="4727054" y="2097813"/>
            <a:ext cx="0" cy="3996277"/>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4583038" y="2097813"/>
            <a:ext cx="288032" cy="28803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5279850" y="1964718"/>
            <a:ext cx="3934967" cy="1015663"/>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大学本科    </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2007</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年</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-2011</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年</a:t>
            </a:r>
            <a:endParaRPr lang="en-US" altLang="zh-CN" sz="2000"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2">
                    <a:lumMod val="75000"/>
                  </a:schemeClr>
                </a:solidFill>
                <a:latin typeface="微软雅黑" panose="020B0503020204020204" pitchFamily="34" charset="-122"/>
                <a:ea typeface="微软雅黑" panose="020B0503020204020204" pitchFamily="34" charset="-122"/>
              </a:rPr>
              <a:t>湖南大学，人力资源管理专业</a:t>
            </a:r>
          </a:p>
        </p:txBody>
      </p:sp>
      <p:sp>
        <p:nvSpPr>
          <p:cNvPr id="41" name="椭圆 40"/>
          <p:cNvSpPr/>
          <p:nvPr/>
        </p:nvSpPr>
        <p:spPr>
          <a:xfrm>
            <a:off x="4583038" y="3377190"/>
            <a:ext cx="288032" cy="28803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5279850" y="4437906"/>
            <a:ext cx="3934967" cy="1015663"/>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在职工商管理    </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2018</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年至今</a:t>
            </a:r>
            <a:endParaRPr lang="en-US" altLang="zh-CN" sz="2000"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2">
                    <a:lumMod val="75000"/>
                  </a:schemeClr>
                </a:solidFill>
                <a:latin typeface="微软雅黑" panose="020B0503020204020204" pitchFamily="34" charset="-122"/>
                <a:ea typeface="微软雅黑" panose="020B0503020204020204" pitchFamily="34" charset="-122"/>
              </a:rPr>
              <a:t>湖南大学</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MBA</a:t>
            </a:r>
            <a:endParaRPr lang="zh-CN" altLang="en-US" sz="20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279850" y="3213770"/>
            <a:ext cx="5855916" cy="1015663"/>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助理人力资源管理师</a:t>
            </a:r>
            <a:r>
              <a:rPr lang="en-US" altLang="zh-CN" sz="20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2013</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年</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-2014</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年</a:t>
            </a:r>
            <a:endParaRPr lang="en-US" altLang="zh-CN" sz="2000"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2">
                    <a:lumMod val="75000"/>
                  </a:schemeClr>
                </a:solidFill>
                <a:latin typeface="微软雅黑" panose="020B0503020204020204" pitchFamily="34" charset="-122"/>
                <a:ea typeface="微软雅黑" panose="020B0503020204020204" pitchFamily="34" charset="-122"/>
              </a:rPr>
              <a:t>国家职业资格二级</a:t>
            </a:r>
          </a:p>
        </p:txBody>
      </p:sp>
      <p:sp>
        <p:nvSpPr>
          <p:cNvPr id="44" name="椭圆 43"/>
          <p:cNvSpPr/>
          <p:nvPr/>
        </p:nvSpPr>
        <p:spPr>
          <a:xfrm>
            <a:off x="4583038" y="4598751"/>
            <a:ext cx="288032" cy="28803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583038" y="5806058"/>
            <a:ext cx="288032" cy="28803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5279850" y="5666474"/>
            <a:ext cx="3934967" cy="553998"/>
          </a:xfrm>
          <a:prstGeom prst="rect">
            <a:avLst/>
          </a:prstGeom>
          <a:noFill/>
          <a:ln>
            <a:noFill/>
          </a:ln>
        </p:spPr>
        <p:txBody>
          <a:bodyPr wrap="square" rtlCol="0">
            <a:spAutoFit/>
          </a:bodyPr>
          <a:lstStyle/>
          <a:p>
            <a:pP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国外访问交流     </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2018</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年</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7</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月</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additive="base">
                                        <p:cTn id="12" dur="500" fill="hold"/>
                                        <p:tgtEl>
                                          <p:spTgt spid="3080"/>
                                        </p:tgtEl>
                                        <p:attrNameLst>
                                          <p:attrName>ppt_x</p:attrName>
                                        </p:attrNameLst>
                                      </p:cBhvr>
                                      <p:tavLst>
                                        <p:tav tm="0">
                                          <p:val>
                                            <p:strVal val="#ppt_x"/>
                                          </p:val>
                                        </p:tav>
                                        <p:tav tm="100000">
                                          <p:val>
                                            <p:strVal val="#ppt_x"/>
                                          </p:val>
                                        </p:tav>
                                      </p:tavLst>
                                    </p:anim>
                                    <p:anim calcmode="lin" valueType="num">
                                      <p:cBhvr additive="base">
                                        <p:cTn id="13" dur="500" fill="hold"/>
                                        <p:tgtEl>
                                          <p:spTgt spid="308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081"/>
                                        </p:tgtEl>
                                        <p:attrNameLst>
                                          <p:attrName>style.visibility</p:attrName>
                                        </p:attrNameLst>
                                      </p:cBhvr>
                                      <p:to>
                                        <p:strVal val="visible"/>
                                      </p:to>
                                    </p:set>
                                    <p:anim calcmode="lin" valueType="num">
                                      <p:cBhvr additive="base">
                                        <p:cTn id="17" dur="500" fill="hold"/>
                                        <p:tgtEl>
                                          <p:spTgt spid="3081"/>
                                        </p:tgtEl>
                                        <p:attrNameLst>
                                          <p:attrName>ppt_x</p:attrName>
                                        </p:attrNameLst>
                                      </p:cBhvr>
                                      <p:tavLst>
                                        <p:tav tm="0">
                                          <p:val>
                                            <p:strVal val="#ppt_x"/>
                                          </p:val>
                                        </p:tav>
                                        <p:tav tm="100000">
                                          <p:val>
                                            <p:strVal val="#ppt_x"/>
                                          </p:val>
                                        </p:tav>
                                      </p:tavLst>
                                    </p:anim>
                                    <p:anim calcmode="lin" valueType="num">
                                      <p:cBhvr additive="base">
                                        <p:cTn id="18" dur="500" fill="hold"/>
                                        <p:tgtEl>
                                          <p:spTgt spid="308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082"/>
                                        </p:tgtEl>
                                        <p:attrNameLst>
                                          <p:attrName>style.visibility</p:attrName>
                                        </p:attrNameLst>
                                      </p:cBhvr>
                                      <p:to>
                                        <p:strVal val="visible"/>
                                      </p:to>
                                    </p:set>
                                    <p:anim calcmode="lin" valueType="num">
                                      <p:cBhvr additive="base">
                                        <p:cTn id="22" dur="500" fill="hold"/>
                                        <p:tgtEl>
                                          <p:spTgt spid="3082"/>
                                        </p:tgtEl>
                                        <p:attrNameLst>
                                          <p:attrName>ppt_x</p:attrName>
                                        </p:attrNameLst>
                                      </p:cBhvr>
                                      <p:tavLst>
                                        <p:tav tm="0">
                                          <p:val>
                                            <p:strVal val="#ppt_x"/>
                                          </p:val>
                                        </p:tav>
                                        <p:tav tm="100000">
                                          <p:val>
                                            <p:strVal val="#ppt_x"/>
                                          </p:val>
                                        </p:tav>
                                      </p:tavLst>
                                    </p:anim>
                                    <p:anim calcmode="lin" valueType="num">
                                      <p:cBhvr additive="base">
                                        <p:cTn id="23" dur="500" fill="hold"/>
                                        <p:tgtEl>
                                          <p:spTgt spid="308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1+#ppt_w/2"/>
                                          </p:val>
                                        </p:tav>
                                        <p:tav tm="100000">
                                          <p:val>
                                            <p:strVal val="#ppt_x"/>
                                          </p:val>
                                        </p:tav>
                                      </p:tavLst>
                                    </p:anim>
                                    <p:anim calcmode="lin" valueType="num">
                                      <p:cBhvr additive="base">
                                        <p:cTn id="37" dur="500" fill="hold"/>
                                        <p:tgtEl>
                                          <p:spTgt spid="39"/>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Effect transition="in" filter="fade">
                                      <p:cBhvr>
                                        <p:cTn id="53" dur="500"/>
                                        <p:tgtEl>
                                          <p:spTgt spid="44"/>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1+#ppt_w/2"/>
                                          </p:val>
                                        </p:tav>
                                        <p:tav tm="100000">
                                          <p:val>
                                            <p:strVal val="#ppt_x"/>
                                          </p:val>
                                        </p:tav>
                                      </p:tavLst>
                                    </p:anim>
                                    <p:anim calcmode="lin" valueType="num">
                                      <p:cBhvr additive="base">
                                        <p:cTn id="57" dur="500" fill="hold"/>
                                        <p:tgtEl>
                                          <p:spTgt spid="42"/>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par>
                                <p:cTn id="64" presetID="2" presetClass="entr" presetSubtype="2"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1+#ppt_w/2"/>
                                          </p:val>
                                        </p:tav>
                                        <p:tav tm="100000">
                                          <p:val>
                                            <p:strVal val="#ppt_x"/>
                                          </p:val>
                                        </p:tav>
                                      </p:tavLst>
                                    </p:anim>
                                    <p:anim calcmode="lin" valueType="num">
                                      <p:cBhvr additive="base">
                                        <p:cTn id="67"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41" grpId="0" animBg="1"/>
      <p:bldP spid="42" grpId="0"/>
      <p:bldP spid="43" grpId="0"/>
      <p:bldP spid="44" grpId="0" animBg="1"/>
      <p:bldP spid="4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工作经历</a:t>
              </a:r>
            </a:p>
          </p:txBody>
        </p:sp>
      </p:grpSp>
      <p:cxnSp>
        <p:nvCxnSpPr>
          <p:cNvPr id="17" name="直接连接符 16"/>
          <p:cNvCxnSpPr/>
          <p:nvPr/>
        </p:nvCxnSpPr>
        <p:spPr>
          <a:xfrm>
            <a:off x="0" y="3239893"/>
            <a:ext cx="12190413"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16" y="1648115"/>
            <a:ext cx="959410" cy="130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64" y="2951861"/>
            <a:ext cx="798022" cy="79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751" y="2632886"/>
            <a:ext cx="1039055" cy="103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710831" y="3425726"/>
            <a:ext cx="2520280" cy="2308324"/>
          </a:xfrm>
          <a:prstGeom prst="rect">
            <a:avLst/>
          </a:prstGeom>
          <a:noFill/>
          <a:ln>
            <a:noFill/>
          </a:ln>
        </p:spPr>
        <p:txBody>
          <a:bodyPr wrap="square" rtlCol="0">
            <a:spAutoFit/>
          </a:bodyPr>
          <a:lstStyle/>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公司：</a:t>
            </a:r>
            <a:r>
              <a:rPr lang="zh-CN" altLang="en-US" dirty="0">
                <a:solidFill>
                  <a:schemeClr val="tx2">
                    <a:lumMod val="75000"/>
                  </a:schemeClr>
                </a:solidFill>
                <a:latin typeface="微软雅黑" panose="020B0503020204020204" pitchFamily="34" charset="-122"/>
                <a:ea typeface="微软雅黑" panose="020B0503020204020204" pitchFamily="34" charset="-122"/>
              </a:rPr>
              <a:t>录入公司名称</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岗位：</a:t>
            </a:r>
            <a:r>
              <a:rPr lang="zh-CN" altLang="en-US" dirty="0">
                <a:solidFill>
                  <a:schemeClr val="tx2">
                    <a:lumMod val="75000"/>
                  </a:schemeClr>
                </a:solidFill>
                <a:latin typeface="微软雅黑" panose="020B0503020204020204" pitchFamily="34" charset="-122"/>
                <a:ea typeface="微软雅黑" panose="020B0503020204020204" pitchFamily="34" charset="-122"/>
              </a:rPr>
              <a:t>人事专员</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工作内容：</a:t>
            </a: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在此录入主要工作内容在此录入主要工作内容在此录入主要工作内容在此录入主要工作内容。</a:t>
            </a:r>
          </a:p>
        </p:txBody>
      </p:sp>
      <p:grpSp>
        <p:nvGrpSpPr>
          <p:cNvPr id="6" name="组合 5"/>
          <p:cNvGrpSpPr/>
          <p:nvPr/>
        </p:nvGrpSpPr>
        <p:grpSpPr>
          <a:xfrm>
            <a:off x="2976127" y="2492707"/>
            <a:ext cx="1822935" cy="510629"/>
            <a:chOff x="3772253" y="2682608"/>
            <a:chExt cx="1822935" cy="510629"/>
          </a:xfrm>
        </p:grpSpPr>
        <p:sp>
          <p:nvSpPr>
            <p:cNvPr id="4" name="矩形 3"/>
            <p:cNvSpPr/>
            <p:nvPr/>
          </p:nvSpPr>
          <p:spPr>
            <a:xfrm>
              <a:off x="3772253" y="2682608"/>
              <a:ext cx="1822935" cy="5106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72253" y="2682608"/>
              <a:ext cx="1822935" cy="507831"/>
            </a:xfrm>
            <a:prstGeom prst="rect">
              <a:avLst/>
            </a:prstGeom>
          </p:spPr>
          <p:txBody>
            <a:bodyPr wrap="non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2011</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-2012</a:t>
              </a:r>
              <a:r>
                <a:rPr lang="zh-CN" altLang="en-US" dirty="0">
                  <a:solidFill>
                    <a:schemeClr val="bg1"/>
                  </a:solidFill>
                  <a:latin typeface="微软雅黑" panose="020B0503020204020204" pitchFamily="34" charset="-122"/>
                  <a:ea typeface="微软雅黑" panose="020B0503020204020204" pitchFamily="34" charset="-122"/>
                </a:rPr>
                <a:t>年</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
        <p:nvSpPr>
          <p:cNvPr id="31" name="椭圆 30"/>
          <p:cNvSpPr/>
          <p:nvPr/>
        </p:nvSpPr>
        <p:spPr>
          <a:xfrm>
            <a:off x="3686503" y="3100780"/>
            <a:ext cx="288032" cy="28803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591150" y="3425726"/>
            <a:ext cx="2592287" cy="2308324"/>
          </a:xfrm>
          <a:prstGeom prst="rect">
            <a:avLst/>
          </a:prstGeom>
          <a:noFill/>
          <a:ln>
            <a:noFill/>
          </a:ln>
        </p:spPr>
        <p:txBody>
          <a:bodyPr wrap="square" rtlCol="0">
            <a:spAutoFit/>
          </a:bodyPr>
          <a:lstStyle/>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公司：</a:t>
            </a:r>
            <a:r>
              <a:rPr lang="zh-CN" altLang="en-US" dirty="0">
                <a:solidFill>
                  <a:schemeClr val="tx2">
                    <a:lumMod val="75000"/>
                  </a:schemeClr>
                </a:solidFill>
                <a:latin typeface="微软雅黑" panose="020B0503020204020204" pitchFamily="34" charset="-122"/>
                <a:ea typeface="微软雅黑" panose="020B0503020204020204" pitchFamily="34" charset="-122"/>
              </a:rPr>
              <a:t>录入公司名称</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岗位：</a:t>
            </a:r>
            <a:r>
              <a:rPr lang="zh-CN" altLang="en-US" dirty="0">
                <a:solidFill>
                  <a:schemeClr val="tx2">
                    <a:lumMod val="75000"/>
                  </a:schemeClr>
                </a:solidFill>
                <a:latin typeface="微软雅黑" panose="020B0503020204020204" pitchFamily="34" charset="-122"/>
                <a:ea typeface="微软雅黑" panose="020B0503020204020204" pitchFamily="34" charset="-122"/>
              </a:rPr>
              <a:t>人力资源助理</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工作内容：</a:t>
            </a: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在此录入主要工作内容在此录入主要工作内容在此录入主要工作内容在此录入主要工作内容。</a:t>
            </a:r>
          </a:p>
        </p:txBody>
      </p:sp>
      <p:grpSp>
        <p:nvGrpSpPr>
          <p:cNvPr id="34" name="组合 33"/>
          <p:cNvGrpSpPr/>
          <p:nvPr/>
        </p:nvGrpSpPr>
        <p:grpSpPr>
          <a:xfrm>
            <a:off x="5856447" y="2492707"/>
            <a:ext cx="1822935" cy="510629"/>
            <a:chOff x="3772253" y="2682608"/>
            <a:chExt cx="1822935" cy="510629"/>
          </a:xfrm>
        </p:grpSpPr>
        <p:sp>
          <p:nvSpPr>
            <p:cNvPr id="36" name="矩形 35"/>
            <p:cNvSpPr/>
            <p:nvPr/>
          </p:nvSpPr>
          <p:spPr>
            <a:xfrm>
              <a:off x="3772253" y="2682608"/>
              <a:ext cx="1822935" cy="510629"/>
            </a:xfrm>
            <a:prstGeom prst="rect">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772253" y="2682608"/>
              <a:ext cx="1822935" cy="507831"/>
            </a:xfrm>
            <a:prstGeom prst="rect">
              <a:avLst/>
            </a:prstGeom>
            <a:solidFill>
              <a:srgbClr val="0089BF"/>
            </a:solidFill>
          </p:spPr>
          <p:txBody>
            <a:bodyPr wrap="non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2013</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-2018</a:t>
              </a:r>
              <a:r>
                <a:rPr lang="zh-CN" altLang="en-US" dirty="0">
                  <a:solidFill>
                    <a:schemeClr val="bg1"/>
                  </a:solidFill>
                  <a:latin typeface="微软雅黑" panose="020B0503020204020204" pitchFamily="34" charset="-122"/>
                  <a:ea typeface="微软雅黑" panose="020B0503020204020204" pitchFamily="34" charset="-122"/>
                </a:rPr>
                <a:t>年</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
        <p:nvSpPr>
          <p:cNvPr id="40" name="椭圆 39"/>
          <p:cNvSpPr/>
          <p:nvPr/>
        </p:nvSpPr>
        <p:spPr>
          <a:xfrm>
            <a:off x="6566823" y="3100780"/>
            <a:ext cx="288032" cy="288032"/>
          </a:xfrm>
          <a:prstGeom prst="ellips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8543478" y="3425726"/>
            <a:ext cx="2664296" cy="2308324"/>
          </a:xfrm>
          <a:prstGeom prst="rect">
            <a:avLst/>
          </a:prstGeom>
          <a:noFill/>
          <a:ln>
            <a:noFill/>
          </a:ln>
        </p:spPr>
        <p:txBody>
          <a:bodyPr wrap="square" rtlCol="0">
            <a:spAutoFit/>
          </a:bodyPr>
          <a:lstStyle/>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公司：</a:t>
            </a:r>
            <a:r>
              <a:rPr lang="zh-CN" altLang="en-US" dirty="0">
                <a:solidFill>
                  <a:schemeClr val="tx2">
                    <a:lumMod val="75000"/>
                  </a:schemeClr>
                </a:solidFill>
                <a:latin typeface="微软雅黑" panose="020B0503020204020204" pitchFamily="34" charset="-122"/>
                <a:ea typeface="微软雅黑" panose="020B0503020204020204" pitchFamily="34" charset="-122"/>
              </a:rPr>
              <a:t>录入公司名称</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岗位：</a:t>
            </a:r>
            <a:r>
              <a:rPr lang="zh-CN" altLang="en-US" dirty="0">
                <a:solidFill>
                  <a:schemeClr val="tx2">
                    <a:lumMod val="75000"/>
                  </a:schemeClr>
                </a:solidFill>
                <a:latin typeface="微软雅黑" panose="020B0503020204020204" pitchFamily="34" charset="-122"/>
                <a:ea typeface="微软雅黑" panose="020B0503020204020204" pitchFamily="34" charset="-122"/>
              </a:rPr>
              <a:t>人力资源主管</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工作内容：</a:t>
            </a: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在此录入主要工作内容在此录入主要工作内容在此录入主要工作内容在此录入主要工作内容。</a:t>
            </a:r>
          </a:p>
        </p:txBody>
      </p:sp>
      <p:grpSp>
        <p:nvGrpSpPr>
          <p:cNvPr id="49" name="组合 48"/>
          <p:cNvGrpSpPr/>
          <p:nvPr/>
        </p:nvGrpSpPr>
        <p:grpSpPr>
          <a:xfrm>
            <a:off x="8808775" y="2492707"/>
            <a:ext cx="1822935" cy="510629"/>
            <a:chOff x="3772253" y="2682608"/>
            <a:chExt cx="1822935" cy="510629"/>
          </a:xfrm>
        </p:grpSpPr>
        <p:sp>
          <p:nvSpPr>
            <p:cNvPr id="50" name="矩形 49"/>
            <p:cNvSpPr/>
            <p:nvPr/>
          </p:nvSpPr>
          <p:spPr>
            <a:xfrm>
              <a:off x="3772253" y="2682608"/>
              <a:ext cx="1822935" cy="5106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772253" y="2682608"/>
              <a:ext cx="1822935" cy="507831"/>
            </a:xfrm>
            <a:prstGeom prst="rect">
              <a:avLst/>
            </a:prstGeom>
          </p:spPr>
          <p:txBody>
            <a:bodyPr wrap="non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2018</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-2018</a:t>
              </a:r>
              <a:r>
                <a:rPr lang="zh-CN" altLang="en-US" dirty="0">
                  <a:solidFill>
                    <a:schemeClr val="bg1"/>
                  </a:solidFill>
                  <a:latin typeface="微软雅黑" panose="020B0503020204020204" pitchFamily="34" charset="-122"/>
                  <a:ea typeface="微软雅黑" panose="020B0503020204020204" pitchFamily="34" charset="-122"/>
                </a:rPr>
                <a:t>年</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
        <p:nvSpPr>
          <p:cNvPr id="52" name="椭圆 51"/>
          <p:cNvSpPr/>
          <p:nvPr/>
        </p:nvSpPr>
        <p:spPr>
          <a:xfrm>
            <a:off x="9519150" y="3100780"/>
            <a:ext cx="288032" cy="28803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103"/>
                                        </p:tgtEl>
                                        <p:attrNameLst>
                                          <p:attrName>style.visibility</p:attrName>
                                        </p:attrNameLst>
                                      </p:cBhvr>
                                      <p:to>
                                        <p:strVal val="visible"/>
                                      </p:to>
                                    </p:set>
                                    <p:anim calcmode="lin" valueType="num">
                                      <p:cBhvr>
                                        <p:cTn id="22" dur="500" fill="hold"/>
                                        <p:tgtEl>
                                          <p:spTgt spid="4103"/>
                                        </p:tgtEl>
                                        <p:attrNameLst>
                                          <p:attrName>ppt_w</p:attrName>
                                        </p:attrNameLst>
                                      </p:cBhvr>
                                      <p:tavLst>
                                        <p:tav tm="0">
                                          <p:val>
                                            <p:fltVal val="0"/>
                                          </p:val>
                                        </p:tav>
                                        <p:tav tm="100000">
                                          <p:val>
                                            <p:strVal val="#ppt_w"/>
                                          </p:val>
                                        </p:tav>
                                      </p:tavLst>
                                    </p:anim>
                                    <p:anim calcmode="lin" valueType="num">
                                      <p:cBhvr>
                                        <p:cTn id="23" dur="500" fill="hold"/>
                                        <p:tgtEl>
                                          <p:spTgt spid="4103"/>
                                        </p:tgtEl>
                                        <p:attrNameLst>
                                          <p:attrName>ppt_h</p:attrName>
                                        </p:attrNameLst>
                                      </p:cBhvr>
                                      <p:tavLst>
                                        <p:tav tm="0">
                                          <p:val>
                                            <p:fltVal val="0"/>
                                          </p:val>
                                        </p:tav>
                                        <p:tav tm="100000">
                                          <p:val>
                                            <p:strVal val="#ppt_h"/>
                                          </p:val>
                                        </p:tav>
                                      </p:tavLst>
                                    </p:anim>
                                    <p:animEffect transition="in" filter="fade">
                                      <p:cBhvr>
                                        <p:cTn id="24" dur="500"/>
                                        <p:tgtEl>
                                          <p:spTgt spid="4103"/>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4099"/>
                                        </p:tgtEl>
                                        <p:attrNameLst>
                                          <p:attrName>style.visibility</p:attrName>
                                        </p:attrNameLst>
                                      </p:cBhvr>
                                      <p:to>
                                        <p:strVal val="visible"/>
                                      </p:to>
                                    </p:set>
                                    <p:anim calcmode="lin" valueType="num">
                                      <p:cBhvr additive="base">
                                        <p:cTn id="28" dur="500" fill="hold"/>
                                        <p:tgtEl>
                                          <p:spTgt spid="4099"/>
                                        </p:tgtEl>
                                        <p:attrNameLst>
                                          <p:attrName>ppt_x</p:attrName>
                                        </p:attrNameLst>
                                      </p:cBhvr>
                                      <p:tavLst>
                                        <p:tav tm="0">
                                          <p:val>
                                            <p:strVal val="0-#ppt_w/2"/>
                                          </p:val>
                                        </p:tav>
                                        <p:tav tm="100000">
                                          <p:val>
                                            <p:strVal val="#ppt_x"/>
                                          </p:val>
                                        </p:tav>
                                      </p:tavLst>
                                    </p:anim>
                                    <p:anim calcmode="lin" valueType="num">
                                      <p:cBhvr additive="base">
                                        <p:cTn id="29" dur="500" fill="hold"/>
                                        <p:tgtEl>
                                          <p:spTgt spid="4099"/>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ppt_x"/>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 presetClass="entr" presetSubtype="4"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p:cTn id="72" dur="500" fill="hold"/>
                                        <p:tgtEl>
                                          <p:spTgt spid="52"/>
                                        </p:tgtEl>
                                        <p:attrNameLst>
                                          <p:attrName>ppt_w</p:attrName>
                                        </p:attrNameLst>
                                      </p:cBhvr>
                                      <p:tavLst>
                                        <p:tav tm="0">
                                          <p:val>
                                            <p:fltVal val="0"/>
                                          </p:val>
                                        </p:tav>
                                        <p:tav tm="100000">
                                          <p:val>
                                            <p:strVal val="#ppt_w"/>
                                          </p:val>
                                        </p:tav>
                                      </p:tavLst>
                                    </p:anim>
                                    <p:anim calcmode="lin" valueType="num">
                                      <p:cBhvr>
                                        <p:cTn id="73" dur="500" fill="hold"/>
                                        <p:tgtEl>
                                          <p:spTgt spid="52"/>
                                        </p:tgtEl>
                                        <p:attrNameLst>
                                          <p:attrName>ppt_h</p:attrName>
                                        </p:attrNameLst>
                                      </p:cBhvr>
                                      <p:tavLst>
                                        <p:tav tm="0">
                                          <p:val>
                                            <p:fltVal val="0"/>
                                          </p:val>
                                        </p:tav>
                                        <p:tav tm="100000">
                                          <p:val>
                                            <p:strVal val="#ppt_h"/>
                                          </p:val>
                                        </p:tav>
                                      </p:tavLst>
                                    </p:anim>
                                    <p:animEffect transition="in" filter="fade">
                                      <p:cBhvr>
                                        <p:cTn id="74" dur="500"/>
                                        <p:tgtEl>
                                          <p:spTgt spid="52"/>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3" grpId="0"/>
      <p:bldP spid="40" grpId="0" animBg="1"/>
      <p:bldP spid="48" grpId="0"/>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4752528" y="-98598"/>
            <a:ext cx="1990750" cy="944807"/>
            <a:chOff x="1" y="-98598"/>
            <a:chExt cx="1990750" cy="944807"/>
          </a:xfrm>
        </p:grpSpPr>
        <p:sp>
          <p:nvSpPr>
            <p:cNvPr id="50" name="五边形 49"/>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TextBox 50"/>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突出技能</a:t>
              </a:r>
            </a:p>
          </p:txBody>
        </p:sp>
      </p:grpSp>
      <p:cxnSp>
        <p:nvCxnSpPr>
          <p:cNvPr id="8" name="直接连接符 7"/>
          <p:cNvCxnSpPr/>
          <p:nvPr/>
        </p:nvCxnSpPr>
        <p:spPr>
          <a:xfrm>
            <a:off x="3430910" y="3798218"/>
            <a:ext cx="0" cy="2151856"/>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745727" y="3798218"/>
            <a:ext cx="0" cy="2151856"/>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111430" y="3798218"/>
            <a:ext cx="0" cy="2151856"/>
          </a:xfrm>
          <a:prstGeom prst="line">
            <a:avLst/>
          </a:prstGeom>
          <a:ln w="25400">
            <a:solidFill>
              <a:srgbClr val="0089BF"/>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646934" y="1734933"/>
            <a:ext cx="1572680" cy="1425869"/>
            <a:chOff x="3812072" y="1845618"/>
            <a:chExt cx="1429599" cy="1296145"/>
          </a:xfrm>
        </p:grpSpPr>
        <p:sp>
          <p:nvSpPr>
            <p:cNvPr id="2" name="等腰三角形 1"/>
            <p:cNvSpPr/>
            <p:nvPr/>
          </p:nvSpPr>
          <p:spPr>
            <a:xfrm flipV="1">
              <a:off x="3812072" y="1917626"/>
              <a:ext cx="1429599" cy="1224137"/>
            </a:xfrm>
            <a:prstGeom prst="triangl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矩形 18"/>
            <p:cNvSpPr/>
            <p:nvPr/>
          </p:nvSpPr>
          <p:spPr>
            <a:xfrm>
              <a:off x="4078982" y="1845618"/>
              <a:ext cx="820674" cy="602276"/>
            </a:xfrm>
            <a:prstGeom prst="rect">
              <a:avLst/>
            </a:prstGeom>
          </p:spPr>
          <p:txBody>
            <a:bodyPr wrap="none">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写作</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311230" y="1734933"/>
            <a:ext cx="1572680" cy="1425869"/>
            <a:chOff x="6249783" y="1845618"/>
            <a:chExt cx="1429599" cy="1296145"/>
          </a:xfrm>
        </p:grpSpPr>
        <p:sp>
          <p:nvSpPr>
            <p:cNvPr id="39" name="等腰三角形 38"/>
            <p:cNvSpPr/>
            <p:nvPr/>
          </p:nvSpPr>
          <p:spPr>
            <a:xfrm flipV="1">
              <a:off x="6249783" y="1917626"/>
              <a:ext cx="1429599" cy="1224137"/>
            </a:xfrm>
            <a:prstGeom prst="triangle">
              <a:avLst/>
            </a:prstGeom>
            <a:solidFill>
              <a:srgbClr val="0089BF"/>
            </a:solidFill>
            <a:ln>
              <a:solidFill>
                <a:srgbClr val="00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矩形 19"/>
            <p:cNvSpPr/>
            <p:nvPr/>
          </p:nvSpPr>
          <p:spPr>
            <a:xfrm>
              <a:off x="6568159" y="1845618"/>
              <a:ext cx="820674" cy="602276"/>
            </a:xfrm>
            <a:prstGeom prst="rect">
              <a:avLst/>
            </a:prstGeom>
          </p:spPr>
          <p:txBody>
            <a:bodyPr wrap="none">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英语</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809623" y="1701602"/>
            <a:ext cx="1861647" cy="1709973"/>
            <a:chOff x="4881632" y="1812287"/>
            <a:chExt cx="1692276" cy="1554401"/>
          </a:xfrm>
        </p:grpSpPr>
        <p:sp>
          <p:nvSpPr>
            <p:cNvPr id="38" name="等腰三角形 37"/>
            <p:cNvSpPr/>
            <p:nvPr/>
          </p:nvSpPr>
          <p:spPr>
            <a:xfrm flipV="1">
              <a:off x="4881632" y="1917626"/>
              <a:ext cx="1692276" cy="1449062"/>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231110" y="1812287"/>
              <a:ext cx="1013419" cy="825419"/>
            </a:xfrm>
            <a:prstGeom prst="rect">
              <a:avLst/>
            </a:prstGeom>
          </p:spPr>
          <p:txBody>
            <a:bodyPr wrap="none">
              <a:spAutoFit/>
            </a:bodyPr>
            <a:lstStyle/>
            <a:p>
              <a:pPr>
                <a:lnSpc>
                  <a:spcPct val="150000"/>
                </a:lnSpc>
              </a:pPr>
              <a:r>
                <a:rPr lang="en-US" altLang="zh-CN" sz="3600" dirty="0">
                  <a:solidFill>
                    <a:schemeClr val="bg1"/>
                  </a:solidFill>
                  <a:latin typeface="微软雅黑" panose="020B0503020204020204" pitchFamily="34" charset="-122"/>
                  <a:ea typeface="微软雅黑" panose="020B0503020204020204" pitchFamily="34" charset="-122"/>
                </a:rPr>
                <a:t>PPT</a:t>
              </a:r>
            </a:p>
          </p:txBody>
        </p:sp>
      </p:grpSp>
      <p:sp>
        <p:nvSpPr>
          <p:cNvPr id="24" name="TextBox 23"/>
          <p:cNvSpPr txBox="1"/>
          <p:nvPr/>
        </p:nvSpPr>
        <p:spPr>
          <a:xfrm>
            <a:off x="1316360" y="4141490"/>
            <a:ext cx="2114550"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14" name="矩形 13"/>
          <p:cNvSpPr/>
          <p:nvPr/>
        </p:nvSpPr>
        <p:spPr>
          <a:xfrm>
            <a:off x="2638822" y="3645818"/>
            <a:ext cx="697627"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写作</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620616" y="4145442"/>
            <a:ext cx="2114550"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27" name="矩形 26"/>
          <p:cNvSpPr/>
          <p:nvPr/>
        </p:nvSpPr>
        <p:spPr>
          <a:xfrm>
            <a:off x="4871070" y="3641866"/>
            <a:ext cx="681597" cy="499624"/>
          </a:xfrm>
          <a:prstGeom prst="rect">
            <a:avLst/>
          </a:prstGeom>
        </p:spPr>
        <p:txBody>
          <a:bodyPr wrap="none">
            <a:spAutoFit/>
          </a:bodyPr>
          <a:lstStyle/>
          <a:p>
            <a:pPr algn="r">
              <a:lnSpc>
                <a:spcPct val="150000"/>
              </a:lnSpc>
            </a:pPr>
            <a:r>
              <a:rPr lang="en-US" altLang="zh-CN" sz="2000" b="1" dirty="0">
                <a:solidFill>
                  <a:schemeClr val="tx2">
                    <a:lumMod val="75000"/>
                  </a:schemeClr>
                </a:solidFill>
                <a:latin typeface="微软雅黑" panose="020B0503020204020204" pitchFamily="34" charset="-122"/>
                <a:ea typeface="微软雅黑" panose="020B0503020204020204" pitchFamily="34" charset="-122"/>
              </a:rPr>
              <a:t>PPT</a:t>
            </a:r>
          </a:p>
        </p:txBody>
      </p:sp>
      <p:sp>
        <p:nvSpPr>
          <p:cNvPr id="28" name="TextBox 27"/>
          <p:cNvSpPr txBox="1"/>
          <p:nvPr/>
        </p:nvSpPr>
        <p:spPr>
          <a:xfrm>
            <a:off x="5958724" y="4149394"/>
            <a:ext cx="2114550"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29" name="矩形 28"/>
          <p:cNvSpPr/>
          <p:nvPr/>
        </p:nvSpPr>
        <p:spPr>
          <a:xfrm>
            <a:off x="7247334" y="3645818"/>
            <a:ext cx="697627"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英语</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255446" y="4149394"/>
            <a:ext cx="2114550" cy="1708160"/>
          </a:xfrm>
          <a:prstGeom prst="rect">
            <a:avLst/>
          </a:prstGeom>
          <a:noFill/>
          <a:ln>
            <a:noFill/>
          </a:ln>
        </p:spPr>
        <p:txBody>
          <a:bodyPr wrap="square" rtlCol="0">
            <a:spAutoFit/>
          </a:bodyPr>
          <a:lstStyle/>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在此录入具体内容在此录入具体内容在此录入具体内容在此录入具体内容在此录入具体内容在此录入具体内容。</a:t>
            </a:r>
          </a:p>
        </p:txBody>
      </p:sp>
      <p:sp>
        <p:nvSpPr>
          <p:cNvPr id="31" name="矩形 30"/>
          <p:cNvSpPr/>
          <p:nvPr/>
        </p:nvSpPr>
        <p:spPr>
          <a:xfrm>
            <a:off x="9551590" y="3645818"/>
            <a:ext cx="697627" cy="499624"/>
          </a:xfrm>
          <a:prstGeom prst="rect">
            <a:avLst/>
          </a:prstGeom>
        </p:spPr>
        <p:txBody>
          <a:bodyPr wrap="none">
            <a:spAutoFit/>
          </a:bodyPr>
          <a:lstStyle/>
          <a:p>
            <a:pPr algn="r">
              <a:lnSpc>
                <a:spcPct val="150000"/>
              </a:lnSpc>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其他</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down)">
                                      <p:cBhvr>
                                        <p:cTn id="13" dur="500"/>
                                        <p:tgtEl>
                                          <p:spTgt spid="11"/>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down)">
                                      <p:cBhvr>
                                        <p:cTn id="18" dur="500"/>
                                        <p:tgtEl>
                                          <p:spTgt spid="12"/>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par>
                          <p:cTn id="72" fill="hold">
                            <p:stCondLst>
                              <p:cond delay="7500"/>
                            </p:stCondLst>
                            <p:childTnLst>
                              <p:par>
                                <p:cTn id="73" presetID="42"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组合 2056"/>
          <p:cNvGrpSpPr/>
          <p:nvPr/>
        </p:nvGrpSpPr>
        <p:grpSpPr>
          <a:xfrm>
            <a:off x="4752528" y="-98598"/>
            <a:ext cx="1990750" cy="944807"/>
            <a:chOff x="1" y="-98598"/>
            <a:chExt cx="1990750" cy="944807"/>
          </a:xfrm>
        </p:grpSpPr>
        <p:sp>
          <p:nvSpPr>
            <p:cNvPr id="2056" name="五边形 2055"/>
            <p:cNvSpPr/>
            <p:nvPr/>
          </p:nvSpPr>
          <p:spPr>
            <a:xfrm rot="5400000" flipV="1">
              <a:off x="563326" y="-581215"/>
              <a:ext cx="864099" cy="199075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TextBox 46"/>
            <p:cNvSpPr txBox="1"/>
            <p:nvPr/>
          </p:nvSpPr>
          <p:spPr>
            <a:xfrm>
              <a:off x="216026" y="-98598"/>
              <a:ext cx="1774725" cy="662554"/>
            </a:xfrm>
            <a:prstGeom prst="rect">
              <a:avLst/>
            </a:prstGeom>
            <a:noFill/>
            <a:ln>
              <a:noFill/>
            </a:ln>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所得荣誉</a:t>
              </a:r>
            </a:p>
          </p:txBody>
        </p:sp>
      </p:grpSp>
      <p:cxnSp>
        <p:nvCxnSpPr>
          <p:cNvPr id="17" name="直接连接符 16"/>
          <p:cNvCxnSpPr/>
          <p:nvPr/>
        </p:nvCxnSpPr>
        <p:spPr>
          <a:xfrm>
            <a:off x="0" y="3221372"/>
            <a:ext cx="12190413"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00" y="2493690"/>
            <a:ext cx="873354" cy="120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90988" y="2754862"/>
            <a:ext cx="1454244" cy="458908"/>
          </a:xfrm>
          <a:prstGeom prst="rect">
            <a:avLst/>
          </a:prstGeom>
        </p:spPr>
        <p:txBody>
          <a:bodyPr wrap="none">
            <a:spAutoFit/>
          </a:bodyPr>
          <a:lstStyle/>
          <a:p>
            <a:pPr>
              <a:lnSpc>
                <a:spcPct val="150000"/>
              </a:lnSpc>
            </a:pPr>
            <a:r>
              <a:rPr lang="en-US" altLang="zh-CN" dirty="0">
                <a:solidFill>
                  <a:schemeClr val="tx2">
                    <a:lumMod val="75000"/>
                  </a:schemeClr>
                </a:solidFill>
                <a:latin typeface="微软雅黑" panose="020B0503020204020204" pitchFamily="34" charset="-122"/>
                <a:ea typeface="微软雅黑" panose="020B0503020204020204" pitchFamily="34" charset="-122"/>
              </a:rPr>
              <a:t>2008</a:t>
            </a:r>
            <a:r>
              <a:rPr lang="zh-CN" altLang="en-US" dirty="0">
                <a:solidFill>
                  <a:schemeClr val="tx2">
                    <a:lumMod val="75000"/>
                  </a:schemeClr>
                </a:solidFill>
                <a:latin typeface="微软雅黑" panose="020B0503020204020204" pitchFamily="34" charset="-122"/>
                <a:ea typeface="微软雅黑" panose="020B0503020204020204" pitchFamily="34" charset="-122"/>
              </a:rPr>
              <a:t>年</a:t>
            </a:r>
            <a:r>
              <a:rPr lang="en-US" altLang="zh-CN" dirty="0">
                <a:solidFill>
                  <a:schemeClr val="tx2">
                    <a:lumMod val="75000"/>
                  </a:schemeClr>
                </a:solidFill>
                <a:latin typeface="微软雅黑" panose="020B0503020204020204" pitchFamily="34" charset="-122"/>
                <a:ea typeface="微软雅黑" panose="020B0503020204020204" pitchFamily="34" charset="-122"/>
              </a:rPr>
              <a:t>12</a:t>
            </a:r>
            <a:r>
              <a:rPr lang="zh-CN" altLang="en-US" dirty="0">
                <a:solidFill>
                  <a:schemeClr val="tx2">
                    <a:lumMod val="75000"/>
                  </a:schemeClr>
                </a:solidFill>
                <a:latin typeface="微软雅黑" panose="020B0503020204020204" pitchFamily="34" charset="-122"/>
                <a:ea typeface="微软雅黑" panose="020B0503020204020204" pitchFamily="34" charset="-122"/>
              </a:rPr>
              <a:t>月</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627292" y="2754862"/>
            <a:ext cx="1319592" cy="458908"/>
          </a:xfrm>
          <a:prstGeom prst="rect">
            <a:avLst/>
          </a:prstGeom>
        </p:spPr>
        <p:txBody>
          <a:bodyPr wrap="none">
            <a:spAutoFit/>
          </a:bodyPr>
          <a:lstStyle/>
          <a:p>
            <a:pPr>
              <a:lnSpc>
                <a:spcPct val="150000"/>
              </a:lnSpc>
            </a:pPr>
            <a:r>
              <a:rPr lang="en-US" altLang="zh-CN" dirty="0">
                <a:solidFill>
                  <a:schemeClr val="tx2">
                    <a:lumMod val="75000"/>
                  </a:schemeClr>
                </a:solidFill>
                <a:latin typeface="微软雅黑" panose="020B0503020204020204" pitchFamily="34" charset="-122"/>
                <a:ea typeface="微软雅黑" panose="020B0503020204020204" pitchFamily="34" charset="-122"/>
              </a:rPr>
              <a:t>2011</a:t>
            </a:r>
            <a:r>
              <a:rPr lang="zh-CN" altLang="en-US" dirty="0">
                <a:solidFill>
                  <a:schemeClr val="tx2">
                    <a:lumMod val="75000"/>
                  </a:schemeClr>
                </a:solidFill>
                <a:latin typeface="微软雅黑" panose="020B0503020204020204" pitchFamily="34" charset="-122"/>
                <a:ea typeface="微软雅黑" panose="020B0503020204020204" pitchFamily="34" charset="-122"/>
              </a:rPr>
              <a:t>年</a:t>
            </a:r>
            <a:r>
              <a:rPr lang="en-US" altLang="zh-CN" dirty="0">
                <a:solidFill>
                  <a:schemeClr val="tx2">
                    <a:lumMod val="75000"/>
                  </a:schemeClr>
                </a:solidFill>
                <a:latin typeface="微软雅黑" panose="020B0503020204020204" pitchFamily="34" charset="-122"/>
                <a:ea typeface="微软雅黑" panose="020B0503020204020204" pitchFamily="34" charset="-122"/>
              </a:rPr>
              <a:t>7</a:t>
            </a:r>
            <a:r>
              <a:rPr lang="zh-CN" altLang="en-US" dirty="0">
                <a:solidFill>
                  <a:schemeClr val="tx2">
                    <a:lumMod val="75000"/>
                  </a:schemeClr>
                </a:solidFill>
                <a:latin typeface="微软雅黑" panose="020B0503020204020204" pitchFamily="34" charset="-122"/>
                <a:ea typeface="微软雅黑" panose="020B0503020204020204" pitchFamily="34" charset="-122"/>
              </a:rPr>
              <a:t>月</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484" y="2493689"/>
            <a:ext cx="873354" cy="120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矩形 31"/>
          <p:cNvSpPr/>
          <p:nvPr/>
        </p:nvSpPr>
        <p:spPr>
          <a:xfrm>
            <a:off x="7219580" y="2754862"/>
            <a:ext cx="1319592" cy="458908"/>
          </a:xfrm>
          <a:prstGeom prst="rect">
            <a:avLst/>
          </a:prstGeom>
        </p:spPr>
        <p:txBody>
          <a:bodyPr wrap="none">
            <a:spAutoFit/>
          </a:bodyPr>
          <a:lstStyle/>
          <a:p>
            <a:pPr>
              <a:lnSpc>
                <a:spcPct val="150000"/>
              </a:lnSpc>
            </a:pPr>
            <a:r>
              <a:rPr lang="en-US" altLang="zh-CN" dirty="0">
                <a:solidFill>
                  <a:schemeClr val="tx2">
                    <a:lumMod val="75000"/>
                  </a:schemeClr>
                </a:solidFill>
                <a:latin typeface="微软雅黑" panose="020B0503020204020204" pitchFamily="34" charset="-122"/>
                <a:ea typeface="微软雅黑" panose="020B0503020204020204" pitchFamily="34" charset="-122"/>
              </a:rPr>
              <a:t>2004</a:t>
            </a:r>
            <a:r>
              <a:rPr lang="zh-CN" altLang="en-US" dirty="0">
                <a:solidFill>
                  <a:schemeClr val="tx2">
                    <a:lumMod val="75000"/>
                  </a:schemeClr>
                </a:solidFill>
                <a:latin typeface="微软雅黑" panose="020B0503020204020204" pitchFamily="34" charset="-122"/>
                <a:ea typeface="微软雅黑" panose="020B0503020204020204" pitchFamily="34" charset="-122"/>
              </a:rPr>
              <a:t>年</a:t>
            </a:r>
            <a:r>
              <a:rPr lang="en-US" altLang="zh-CN" dirty="0">
                <a:solidFill>
                  <a:schemeClr val="tx2">
                    <a:lumMod val="75000"/>
                  </a:schemeClr>
                </a:solidFill>
                <a:latin typeface="微软雅黑" panose="020B0503020204020204" pitchFamily="34" charset="-122"/>
                <a:ea typeface="微软雅黑" panose="020B0503020204020204" pitchFamily="34" charset="-122"/>
              </a:rPr>
              <a:t>3</a:t>
            </a:r>
            <a:r>
              <a:rPr lang="zh-CN" altLang="en-US" dirty="0">
                <a:solidFill>
                  <a:schemeClr val="tx2">
                    <a:lumMod val="75000"/>
                  </a:schemeClr>
                </a:solidFill>
                <a:latin typeface="微软雅黑" panose="020B0503020204020204" pitchFamily="34" charset="-122"/>
                <a:ea typeface="微软雅黑" panose="020B0503020204020204" pitchFamily="34" charset="-122"/>
              </a:rPr>
              <a:t>月</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9739860" y="2754862"/>
            <a:ext cx="1319592" cy="507831"/>
          </a:xfrm>
          <a:prstGeom prst="rect">
            <a:avLst/>
          </a:prstGeom>
        </p:spPr>
        <p:txBody>
          <a:bodyPr wrap="none">
            <a:spAutoFit/>
          </a:bodyPr>
          <a:lstStyle/>
          <a:p>
            <a:pPr>
              <a:lnSpc>
                <a:spcPct val="150000"/>
              </a:lnSpc>
            </a:pPr>
            <a:r>
              <a:rPr lang="en-US" altLang="zh-CN" dirty="0">
                <a:solidFill>
                  <a:schemeClr val="tx2">
                    <a:lumMod val="75000"/>
                  </a:schemeClr>
                </a:solidFill>
                <a:latin typeface="微软雅黑" panose="020B0503020204020204" pitchFamily="34" charset="-122"/>
                <a:ea typeface="微软雅黑" panose="020B0503020204020204" pitchFamily="34" charset="-122"/>
              </a:rPr>
              <a:t>2018</a:t>
            </a:r>
            <a:r>
              <a:rPr lang="zh-CN" altLang="en-US" dirty="0">
                <a:solidFill>
                  <a:schemeClr val="tx2">
                    <a:lumMod val="75000"/>
                  </a:schemeClr>
                </a:solidFill>
                <a:latin typeface="微软雅黑" panose="020B0503020204020204" pitchFamily="34" charset="-122"/>
                <a:ea typeface="微软雅黑" panose="020B0503020204020204" pitchFamily="34" charset="-122"/>
              </a:rPr>
              <a:t>年</a:t>
            </a:r>
            <a:r>
              <a:rPr lang="en-US" altLang="zh-CN" dirty="0">
                <a:solidFill>
                  <a:schemeClr val="tx2">
                    <a:lumMod val="75000"/>
                  </a:schemeClr>
                </a:solidFill>
                <a:latin typeface="微软雅黑" panose="020B0503020204020204" pitchFamily="34" charset="-122"/>
                <a:ea typeface="微软雅黑" panose="020B0503020204020204" pitchFamily="34" charset="-122"/>
              </a:rPr>
              <a:t>8</a:t>
            </a:r>
            <a:r>
              <a:rPr lang="zh-CN" altLang="en-US" dirty="0">
                <a:solidFill>
                  <a:schemeClr val="tx2">
                    <a:lumMod val="75000"/>
                  </a:schemeClr>
                </a:solidFill>
                <a:latin typeface="微软雅黑" panose="020B0503020204020204" pitchFamily="34" charset="-122"/>
                <a:ea typeface="微软雅黑" panose="020B0503020204020204" pitchFamily="34" charset="-122"/>
              </a:rPr>
              <a:t>月</a:t>
            </a:r>
            <a:endParaRPr lang="en-US" altLang="zh-CN"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982638" y="3789834"/>
            <a:ext cx="2074355" cy="1477328"/>
          </a:xfrm>
          <a:prstGeom prst="rect">
            <a:avLst/>
          </a:prstGeom>
          <a:noFill/>
          <a:ln>
            <a:noFill/>
          </a:ln>
        </p:spPr>
        <p:txBody>
          <a:bodyPr wrap="square" rtlCol="0">
            <a:spAutoFit/>
          </a:bodyPr>
          <a:lstStyle/>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在此录入具体奖项</a:t>
            </a:r>
            <a:endParaRPr lang="en-US" altLang="zh-CN" b="1"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奖项补充内容奖项补充内容奖项补充内容奖项补充内容奖项补充内容。</a:t>
            </a:r>
          </a:p>
        </p:txBody>
      </p:sp>
      <p:sp>
        <p:nvSpPr>
          <p:cNvPr id="41" name="TextBox 40"/>
          <p:cNvSpPr txBox="1"/>
          <p:nvPr/>
        </p:nvSpPr>
        <p:spPr>
          <a:xfrm>
            <a:off x="3646934" y="3789834"/>
            <a:ext cx="2074355" cy="1477328"/>
          </a:xfrm>
          <a:prstGeom prst="rect">
            <a:avLst/>
          </a:prstGeom>
          <a:noFill/>
          <a:ln>
            <a:noFill/>
          </a:ln>
        </p:spPr>
        <p:txBody>
          <a:bodyPr wrap="square" rtlCol="0">
            <a:spAutoFit/>
          </a:bodyPr>
          <a:lstStyle/>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在此录入具体奖项</a:t>
            </a:r>
            <a:endParaRPr lang="en-US" altLang="zh-CN" b="1"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奖项补充内容奖项补充内容奖项补充内容奖项补充内容奖项补充内容。</a:t>
            </a:r>
          </a:p>
        </p:txBody>
      </p:sp>
      <p:sp>
        <p:nvSpPr>
          <p:cNvPr id="42" name="TextBox 41"/>
          <p:cNvSpPr txBox="1"/>
          <p:nvPr/>
        </p:nvSpPr>
        <p:spPr>
          <a:xfrm>
            <a:off x="6239222" y="3789834"/>
            <a:ext cx="2074355" cy="1477328"/>
          </a:xfrm>
          <a:prstGeom prst="rect">
            <a:avLst/>
          </a:prstGeom>
          <a:noFill/>
          <a:ln>
            <a:noFill/>
          </a:ln>
        </p:spPr>
        <p:txBody>
          <a:bodyPr wrap="square" rtlCol="0">
            <a:spAutoFit/>
          </a:bodyPr>
          <a:lstStyle/>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在此录入具体奖项</a:t>
            </a:r>
            <a:endParaRPr lang="en-US" altLang="zh-CN" b="1"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奖项补充内容奖项补充内容奖项补充内容奖项补充内容奖项补充内容。</a:t>
            </a:r>
          </a:p>
        </p:txBody>
      </p:sp>
      <p:sp>
        <p:nvSpPr>
          <p:cNvPr id="43" name="TextBox 42"/>
          <p:cNvSpPr txBox="1"/>
          <p:nvPr/>
        </p:nvSpPr>
        <p:spPr>
          <a:xfrm>
            <a:off x="8817633" y="3789834"/>
            <a:ext cx="2074355" cy="1477328"/>
          </a:xfrm>
          <a:prstGeom prst="rect">
            <a:avLst/>
          </a:prstGeom>
          <a:noFill/>
          <a:ln>
            <a:noFill/>
          </a:ln>
        </p:spPr>
        <p:txBody>
          <a:bodyPr wrap="square" rtlCol="0">
            <a:spAutoFit/>
          </a:bodyPr>
          <a:lstStyle/>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在此录入具体奖项</a:t>
            </a:r>
            <a:endParaRPr lang="en-US" altLang="zh-CN" b="1"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2">
                    <a:lumMod val="75000"/>
                  </a:schemeClr>
                </a:solidFill>
                <a:latin typeface="微软雅黑" panose="020B0503020204020204" pitchFamily="34" charset="-122"/>
                <a:ea typeface="微软雅黑" panose="020B0503020204020204" pitchFamily="34" charset="-122"/>
              </a:rPr>
              <a:t>奖项补充内容奖项补充内容奖项补充内容奖项补充内容奖项补充内容。</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188" y="2493688"/>
            <a:ext cx="865697" cy="119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8531" y="2504258"/>
            <a:ext cx="865697" cy="119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additive="base">
                                        <p:cTn id="16" dur="500"/>
                                        <p:tgtEl>
                                          <p:spTgt spid="5122"/>
                                        </p:tgtEl>
                                        <p:attrNameLst>
                                          <p:attrName>ppt_y</p:attrName>
                                        </p:attrNameLst>
                                      </p:cBhvr>
                                      <p:tavLst>
                                        <p:tav tm="0">
                                          <p:val>
                                            <p:strVal val="#ppt_y+#ppt_h*1.125000"/>
                                          </p:val>
                                        </p:tav>
                                        <p:tav tm="100000">
                                          <p:val>
                                            <p:strVal val="#ppt_y"/>
                                          </p:val>
                                        </p:tav>
                                      </p:tavLst>
                                    </p:anim>
                                    <p:animEffect transition="in" filter="wipe(up)">
                                      <p:cBhvr>
                                        <p:cTn id="17" dur="500"/>
                                        <p:tgtEl>
                                          <p:spTgt spid="5122"/>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p:tgtEl>
                                          <p:spTgt spid="1026"/>
                                        </p:tgtEl>
                                        <p:attrNameLst>
                                          <p:attrName>ppt_y</p:attrName>
                                        </p:attrNameLst>
                                      </p:cBhvr>
                                      <p:tavLst>
                                        <p:tav tm="0">
                                          <p:val>
                                            <p:strVal val="#ppt_y+#ppt_h*1.125000"/>
                                          </p:val>
                                        </p:tav>
                                        <p:tav tm="100000">
                                          <p:val>
                                            <p:strVal val="#ppt_y"/>
                                          </p:val>
                                        </p:tav>
                                      </p:tavLst>
                                    </p:anim>
                                    <p:animEffect transition="in" filter="wipe(up)">
                                      <p:cBhvr>
                                        <p:cTn id="30" dur="500"/>
                                        <p:tgtEl>
                                          <p:spTgt spid="102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arn(inVertical)">
                                      <p:cBhvr>
                                        <p:cTn id="38" dur="500"/>
                                        <p:tgtEl>
                                          <p:spTgt spid="41"/>
                                        </p:tgtEl>
                                      </p:cBhvr>
                                    </p:animEffect>
                                  </p:childTnLst>
                                </p:cTn>
                              </p:par>
                            </p:childTnLst>
                          </p:cTn>
                        </p:par>
                        <p:par>
                          <p:cTn id="39" fill="hold">
                            <p:stCondLst>
                              <p:cond delay="4000"/>
                            </p:stCondLst>
                            <p:childTnLst>
                              <p:par>
                                <p:cTn id="40" presetID="12" presetClass="entr" presetSubtype="4"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p:tgtEl>
                                          <p:spTgt spid="30"/>
                                        </p:tgtEl>
                                        <p:attrNameLst>
                                          <p:attrName>ppt_y</p:attrName>
                                        </p:attrNameLst>
                                      </p:cBhvr>
                                      <p:tavLst>
                                        <p:tav tm="0">
                                          <p:val>
                                            <p:strVal val="#ppt_y+#ppt_h*1.125000"/>
                                          </p:val>
                                        </p:tav>
                                        <p:tav tm="100000">
                                          <p:val>
                                            <p:strVal val="#ppt_y"/>
                                          </p:val>
                                        </p:tav>
                                      </p:tavLst>
                                    </p:anim>
                                    <p:animEffect transition="in" filter="wipe(up)">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ppt_y</p:attrName>
                                        </p:attrNameLst>
                                      </p:cBhvr>
                                      <p:tavLst>
                                        <p:tav tm="0">
                                          <p:val>
                                            <p:strVal val="#ppt_y+#ppt_h*1.125000"/>
                                          </p:val>
                                        </p:tav>
                                        <p:tav tm="100000">
                                          <p:val>
                                            <p:strVal val="#ppt_y"/>
                                          </p:val>
                                        </p:tav>
                                      </p:tavLst>
                                    </p:anim>
                                    <p:animEffect transition="in" filter="wipe(up)">
                                      <p:cBhvr>
                                        <p:cTn id="56" dur="500"/>
                                        <p:tgtEl>
                                          <p:spTgt spid="19"/>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par>
                          <p:cTn id="61" fill="hold">
                            <p:stCondLst>
                              <p:cond delay="6500"/>
                            </p:stCondLst>
                            <p:childTnLst>
                              <p:par>
                                <p:cTn id="62" presetID="16" presetClass="entr" presetSubtype="2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arn(inVertical)">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2" grpId="0"/>
      <p:bldP spid="37" grpId="0"/>
      <p:bldP spid="39"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0800000">
            <a:off x="-2" y="0"/>
            <a:ext cx="12190413" cy="357381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90" y="-170606"/>
            <a:ext cx="1033758" cy="243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655046" y="1660659"/>
            <a:ext cx="4608512" cy="1985159"/>
          </a:xfrm>
          <a:prstGeom prst="rect">
            <a:avLst/>
          </a:prstGeom>
          <a:noFill/>
          <a:ln>
            <a:noFill/>
          </a:ln>
        </p:spPr>
        <p:txBody>
          <a:bodyPr wrap="square" rtlCol="0">
            <a:spAutoFit/>
          </a:bodyPr>
          <a:lstStyle/>
          <a:p>
            <a:pPr>
              <a:lnSpc>
                <a:spcPct val="150000"/>
              </a:lnSpc>
            </a:pPr>
            <a:r>
              <a:rPr lang="zh-CN" altLang="en-US" sz="5400" dirty="0">
                <a:solidFill>
                  <a:schemeClr val="bg1"/>
                </a:solidFill>
                <a:latin typeface="微软雅黑" panose="020B0503020204020204" pitchFamily="34" charset="-122"/>
                <a:ea typeface="微软雅黑" panose="020B0503020204020204" pitchFamily="34" charset="-122"/>
              </a:rPr>
              <a:t>岗位认知</a:t>
            </a:r>
            <a:endParaRPr lang="en-US" altLang="zh-CN" sz="5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       POST COGNITION </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423098" y="3881054"/>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行业概述</a:t>
            </a:r>
          </a:p>
        </p:txBody>
      </p:sp>
      <p:sp>
        <p:nvSpPr>
          <p:cNvPr id="20" name="TextBox 19"/>
          <p:cNvSpPr txBox="1"/>
          <p:nvPr/>
        </p:nvSpPr>
        <p:spPr>
          <a:xfrm>
            <a:off x="7941528" y="3881054"/>
            <a:ext cx="2978214"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竞争优势</a:t>
            </a:r>
          </a:p>
        </p:txBody>
      </p:sp>
      <p:grpSp>
        <p:nvGrpSpPr>
          <p:cNvPr id="4" name="组合 3"/>
          <p:cNvGrpSpPr/>
          <p:nvPr/>
        </p:nvGrpSpPr>
        <p:grpSpPr>
          <a:xfrm>
            <a:off x="1731922" y="-98598"/>
            <a:ext cx="2012666" cy="3600400"/>
            <a:chOff x="1850292" y="-98598"/>
            <a:chExt cx="2012666" cy="3600400"/>
          </a:xfrm>
        </p:grpSpPr>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396" y="-98598"/>
              <a:ext cx="44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1850292" y="1293888"/>
              <a:ext cx="2012666" cy="2207914"/>
              <a:chOff x="1850292" y="1293888"/>
              <a:chExt cx="2012666" cy="2207914"/>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292" y="1293888"/>
                <a:ext cx="1940658" cy="220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176399" y="1629594"/>
                <a:ext cx="1686559" cy="1615827"/>
              </a:xfrm>
              <a:prstGeom prst="rect">
                <a:avLst/>
              </a:prstGeom>
              <a:noFill/>
              <a:ln>
                <a:noFill/>
              </a:ln>
            </p:spPr>
            <p:txBody>
              <a:bodyPr wrap="square" rtlCol="0">
                <a:spAutoFit/>
              </a:bodyPr>
              <a:lstStyle/>
              <a:p>
                <a:pPr>
                  <a:lnSpc>
                    <a:spcPct val="150000"/>
                  </a:lnSpc>
                </a:pPr>
                <a:r>
                  <a:rPr lang="en-US" altLang="zh-CN" sz="7200" dirty="0">
                    <a:solidFill>
                      <a:schemeClr val="bg1"/>
                    </a:solidFill>
                    <a:latin typeface="微软雅黑" panose="020B0503020204020204" pitchFamily="34" charset="-122"/>
                    <a:ea typeface="微软雅黑" panose="020B0503020204020204" pitchFamily="34" charset="-122"/>
                  </a:rPr>
                  <a:t>02</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sp>
        <p:nvSpPr>
          <p:cNvPr id="26" name="TextBox 25"/>
          <p:cNvSpPr txBox="1"/>
          <p:nvPr/>
        </p:nvSpPr>
        <p:spPr>
          <a:xfrm>
            <a:off x="5448984" y="4639448"/>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面临问题</a:t>
            </a:r>
          </a:p>
        </p:txBody>
      </p:sp>
      <p:sp>
        <p:nvSpPr>
          <p:cNvPr id="28" name="TextBox 27"/>
          <p:cNvSpPr txBox="1"/>
          <p:nvPr/>
        </p:nvSpPr>
        <p:spPr>
          <a:xfrm>
            <a:off x="7967414" y="4639448"/>
            <a:ext cx="1872208" cy="662554"/>
          </a:xfrm>
          <a:prstGeom prst="rect">
            <a:avLst/>
          </a:prstGeom>
          <a:noFill/>
          <a:ln>
            <a:noFill/>
          </a:ln>
        </p:spPr>
        <p:txBody>
          <a:bodyPr wrap="square" rtlCol="0">
            <a:spAutoFit/>
          </a:bodyPr>
          <a:lstStyle/>
          <a:p>
            <a:pPr>
              <a:lnSpc>
                <a:spcPct val="150000"/>
              </a:lnSpc>
            </a:pPr>
            <a:r>
              <a:rPr lang="zh-CN" altLang="en-US" sz="2800" dirty="0">
                <a:solidFill>
                  <a:schemeClr val="tx2">
                    <a:lumMod val="75000"/>
                  </a:schemeClr>
                </a:solidFill>
                <a:latin typeface="微软雅黑" panose="020B0503020204020204" pitchFamily="34" charset="-122"/>
                <a:ea typeface="微软雅黑" panose="020B0503020204020204" pitchFamily="34" charset="-122"/>
              </a:rPr>
              <a:t>岗位职责</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strVal val="#ppt_w*0.7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55"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strVal val="#ppt_w*0.70"/>
                                          </p:val>
                                        </p:tav>
                                        <p:tav tm="100000">
                                          <p:val>
                                            <p:strVal val="#ppt_w"/>
                                          </p:val>
                                        </p:tav>
                                      </p:tavLst>
                                    </p:anim>
                                    <p:anim calcmode="lin" valueType="num">
                                      <p:cBhvr>
                                        <p:cTn id="31" dur="500" fill="hold"/>
                                        <p:tgtEl>
                                          <p:spTgt spid="19"/>
                                        </p:tgtEl>
                                        <p:attrNameLst>
                                          <p:attrName>ppt_h</p:attrName>
                                        </p:attrNameLst>
                                      </p:cBhvr>
                                      <p:tavLst>
                                        <p:tav tm="0">
                                          <p:val>
                                            <p:strVal val="#ppt_h"/>
                                          </p:val>
                                        </p:tav>
                                        <p:tav tm="100000">
                                          <p:val>
                                            <p:strVal val="#ppt_h"/>
                                          </p:val>
                                        </p:tav>
                                      </p:tavLst>
                                    </p:anim>
                                    <p:animEffect transition="in" filter="fade">
                                      <p:cBhvr>
                                        <p:cTn id="32" dur="500"/>
                                        <p:tgtEl>
                                          <p:spTgt spid="19"/>
                                        </p:tgtEl>
                                      </p:cBhvr>
                                    </p:animEffect>
                                  </p:childTnLst>
                                </p:cTn>
                              </p:par>
                            </p:childTnLst>
                          </p:cTn>
                        </p:par>
                        <p:par>
                          <p:cTn id="33" fill="hold">
                            <p:stCondLst>
                              <p:cond delay="3000"/>
                            </p:stCondLst>
                            <p:childTnLst>
                              <p:par>
                                <p:cTn id="34" presetID="55"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strVal val="#ppt_w*0.70"/>
                                          </p:val>
                                        </p:tav>
                                        <p:tav tm="100000">
                                          <p:val>
                                            <p:strVal val="#ppt_w"/>
                                          </p:val>
                                        </p:tav>
                                      </p:tavLst>
                                    </p:anim>
                                    <p:anim calcmode="lin" valueType="num">
                                      <p:cBhvr>
                                        <p:cTn id="37" dur="500" fill="hold"/>
                                        <p:tgtEl>
                                          <p:spTgt spid="20"/>
                                        </p:tgtEl>
                                        <p:attrNameLst>
                                          <p:attrName>ppt_h</p:attrName>
                                        </p:attrNameLst>
                                      </p:cBhvr>
                                      <p:tavLst>
                                        <p:tav tm="0">
                                          <p:val>
                                            <p:strVal val="#ppt_h"/>
                                          </p:val>
                                        </p:tav>
                                        <p:tav tm="100000">
                                          <p:val>
                                            <p:strVal val="#ppt_h"/>
                                          </p:val>
                                        </p:tav>
                                      </p:tavLst>
                                    </p:anim>
                                    <p:animEffect transition="in" filter="fade">
                                      <p:cBhvr>
                                        <p:cTn id="38" dur="500"/>
                                        <p:tgtEl>
                                          <p:spTgt spid="20"/>
                                        </p:tgtEl>
                                      </p:cBhvr>
                                    </p:animEffect>
                                  </p:childTnLst>
                                </p:cTn>
                              </p:par>
                            </p:childTnLst>
                          </p:cTn>
                        </p:par>
                        <p:par>
                          <p:cTn id="39" fill="hold">
                            <p:stCondLst>
                              <p:cond delay="3500"/>
                            </p:stCondLst>
                            <p:childTnLst>
                              <p:par>
                                <p:cTn id="40" presetID="55"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strVal val="#ppt_w*0.70"/>
                                          </p:val>
                                        </p:tav>
                                        <p:tav tm="100000">
                                          <p:val>
                                            <p:strVal val="#ppt_w"/>
                                          </p:val>
                                        </p:tav>
                                      </p:tavLst>
                                    </p:anim>
                                    <p:anim calcmode="lin" valueType="num">
                                      <p:cBhvr>
                                        <p:cTn id="43" dur="500" fill="hold"/>
                                        <p:tgtEl>
                                          <p:spTgt spid="26"/>
                                        </p:tgtEl>
                                        <p:attrNameLst>
                                          <p:attrName>ppt_h</p:attrName>
                                        </p:attrNameLst>
                                      </p:cBhvr>
                                      <p:tavLst>
                                        <p:tav tm="0">
                                          <p:val>
                                            <p:strVal val="#ppt_h"/>
                                          </p:val>
                                        </p:tav>
                                        <p:tav tm="100000">
                                          <p:val>
                                            <p:strVal val="#ppt_h"/>
                                          </p:val>
                                        </p:tav>
                                      </p:tavLst>
                                    </p:anim>
                                    <p:animEffect transition="in" filter="fade">
                                      <p:cBhvr>
                                        <p:cTn id="44" dur="500"/>
                                        <p:tgtEl>
                                          <p:spTgt spid="26"/>
                                        </p:tgtEl>
                                      </p:cBhvr>
                                    </p:animEffect>
                                  </p:childTnLst>
                                </p:cTn>
                              </p:par>
                            </p:childTnLst>
                          </p:cTn>
                        </p:par>
                        <p:par>
                          <p:cTn id="45" fill="hold">
                            <p:stCondLst>
                              <p:cond delay="4000"/>
                            </p:stCondLst>
                            <p:childTnLst>
                              <p:par>
                                <p:cTn id="46" presetID="55"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strVal val="#ppt_w*0.70"/>
                                          </p:val>
                                        </p:tav>
                                        <p:tav tm="100000">
                                          <p:val>
                                            <p:strVal val="#ppt_w"/>
                                          </p:val>
                                        </p:tav>
                                      </p:tavLst>
                                    </p:anim>
                                    <p:anim calcmode="lin" valueType="num">
                                      <p:cBhvr>
                                        <p:cTn id="49" dur="500" fill="hold"/>
                                        <p:tgtEl>
                                          <p:spTgt spid="28"/>
                                        </p:tgtEl>
                                        <p:attrNameLst>
                                          <p:attrName>ppt_h</p:attrName>
                                        </p:attrNameLst>
                                      </p:cBhvr>
                                      <p:tavLst>
                                        <p:tav tm="0">
                                          <p:val>
                                            <p:strVal val="#ppt_h"/>
                                          </p:val>
                                        </p:tav>
                                        <p:tav tm="100000">
                                          <p:val>
                                            <p:strVal val="#ppt_h"/>
                                          </p:val>
                                        </p:tav>
                                      </p:tavLst>
                                    </p:anim>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6"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幸运球简历竞聘个人简历述职报告PPT模板.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1794</Words>
  <Application>Microsoft Office PowerPoint</Application>
  <PresentationFormat>自定义</PresentationFormat>
  <Paragraphs>275</Paragraphs>
  <Slides>24</Slides>
  <Notes>24</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FontAwesome</vt:lpstr>
      <vt:lpstr>Gill Sans</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2020-11-15T01:52:26Z</dcterms:created>
  <dcterms:modified xsi:type="dcterms:W3CDTF">2021-01-05T16:19:44Z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