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6" r:id="rId12"/>
    <p:sldId id="267" r:id="rId13"/>
    <p:sldId id="268" r:id="rId14"/>
    <p:sldId id="269" r:id="rId15"/>
    <p:sldId id="286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78" r:id="rId24"/>
    <p:sldId id="279" r:id="rId25"/>
    <p:sldId id="280" r:id="rId26"/>
    <p:sldId id="281" r:id="rId27"/>
    <p:sldId id="282" r:id="rId28"/>
    <p:sldId id="284" r:id="rId29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A36"/>
    <a:srgbClr val="36475C"/>
    <a:srgbClr val="30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8" y="72"/>
      </p:cViewPr>
      <p:guideLst>
        <p:guide orient="horz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45BCB-67B2-4C5C-8322-7D05FC5E32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5A05C-F0C7-42B6-A6FD-D285A38D14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484631" y="453961"/>
            <a:ext cx="9225914" cy="6115739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8291" y="3126671"/>
            <a:ext cx="6572255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5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TITLE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8291" y="3949172"/>
            <a:ext cx="6572255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1"/>
            <a:ext cx="11439605" cy="6858001"/>
          </a:xfrm>
          <a:prstGeom prst="rect">
            <a:avLst/>
          </a:prstGeom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499" y="1177753"/>
            <a:ext cx="2832375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CONTENTS TITLE</a:t>
            </a:r>
            <a:endParaRPr lang="ko-KR" altLang="en-US" dirty="0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41195" y="1188942"/>
            <a:ext cx="5858176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01. CONTENTS TITLE</a:t>
            </a:r>
            <a:endParaRPr lang="ko-KR" altLang="en-US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41195" y="2468894"/>
            <a:ext cx="5858176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02. CONTENTS TITLE</a:t>
            </a:r>
            <a:endParaRPr lang="ko-KR" altLang="en-US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1195" y="3696945"/>
            <a:ext cx="5858176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03. CONTENTS TITLE</a:t>
            </a:r>
            <a:endParaRPr lang="ko-KR" altLang="en-US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118" y="1587997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01-1. CONTENTS SUB TITLE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118" y="1903072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01-2. CONTENTS SUB TITLE</a:t>
            </a:r>
            <a:endParaRPr lang="ko-KR" altLang="en-US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118" y="2855486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02-1. CONTENTS SUB TITLE</a:t>
            </a:r>
            <a:endParaRPr lang="ko-KR" altLang="en-US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118" y="3170561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02-2. CONTENTS SUB TITLE</a:t>
            </a:r>
            <a:endParaRPr lang="ko-KR" altLang="en-US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118" y="4084773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03-1. CONTENTS SUB TITLE</a:t>
            </a:r>
            <a:endParaRPr lang="ko-KR" altLang="en-US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8118" y="4399848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03-2. CONTENTS SUB TITLE</a:t>
            </a:r>
            <a:endParaRPr lang="ko-KR" altLang="en-US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1195" y="4956301"/>
            <a:ext cx="5858176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04. CONTENTS TITLE</a:t>
            </a:r>
            <a:endParaRPr lang="ko-KR" altLang="en-US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8118" y="5344129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04-1. CONTENTS SUB TITLE</a:t>
            </a:r>
            <a:endParaRPr lang="ko-KR" altLang="en-US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118" y="5659204"/>
            <a:ext cx="5274519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04-2. CONTENTS SUB TITLE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338818" y="278516"/>
            <a:ext cx="9517539" cy="649110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 rot="698491" flipV="1">
            <a:off x="8822550" y="1905125"/>
            <a:ext cx="1267130" cy="4737187"/>
          </a:xfrm>
          <a:prstGeom prst="rect">
            <a:avLst/>
          </a:prstGeom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6541" y="3556391"/>
            <a:ext cx="6694324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6541" y="4145207"/>
            <a:ext cx="6694324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6541" y="2027362"/>
            <a:ext cx="2080667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10925" y="0"/>
            <a:ext cx="11373326" cy="1325219"/>
          </a:xfrm>
          <a:prstGeom prst="rect">
            <a:avLst/>
          </a:prstGeom>
        </p:spPr>
      </p:pic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4817" y="6445472"/>
            <a:ext cx="2845541" cy="345373"/>
          </a:xfrm>
          <a:prstGeom prst="rect">
            <a:avLst/>
          </a:prstGeom>
        </p:spPr>
        <p:txBody>
          <a:bodyPr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496982-6B67-48BF-BE88-CEE75E286A2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8065" y="270014"/>
            <a:ext cx="103590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8065" y="744483"/>
            <a:ext cx="1035904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34157" y="507487"/>
            <a:ext cx="7926864" cy="5651005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5339" y="3212976"/>
            <a:ext cx="5124713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446E7-EB3A-4DF4-831F-424C53C8C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1D201-DA2E-4C82-BBD6-BB08B62CF8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media1.mp3"/><Relationship Id="rId5" Type="http://schemas.microsoft.com/office/2007/relationships/media" Target="../media/media1.mp3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A_文本框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65854" y="2528802"/>
            <a:ext cx="3473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个人简历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0" name="PA_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16623" y="4077072"/>
            <a:ext cx="1555541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求职人：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xiazaii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8" name="PA_文本框 667"/>
          <p:cNvSpPr txBox="1"/>
          <p:nvPr>
            <p:custDataLst>
              <p:tags r:id="rId3"/>
            </p:custDataLst>
          </p:nvPr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32" name="PA_文本框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65854" y="3501008"/>
            <a:ext cx="6988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框架完整个性简历求职竞聘动态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</a:p>
        </p:txBody>
      </p:sp>
      <p:pic>
        <p:nvPicPr>
          <p:cNvPr id="12" name="PA_TimeWill Tell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64680" y="-2361710"/>
            <a:ext cx="336542" cy="336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99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99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57" grpId="0"/>
      <p:bldP spid="660" grpId="0"/>
      <p:bldP spid="668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4"/>
          <p:cNvSpPr txBox="1"/>
          <p:nvPr/>
        </p:nvSpPr>
        <p:spPr>
          <a:xfrm>
            <a:off x="2641203" y="3171540"/>
            <a:ext cx="288032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73251" y="4119088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岗位理解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513411" y="4119088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知识技能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073251" y="4479708"/>
            <a:ext cx="1436675" cy="215444"/>
            <a:chOff x="4369395" y="3284984"/>
            <a:chExt cx="1436675" cy="215444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责任义务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950086" y="4103612"/>
            <a:ext cx="1436675" cy="215444"/>
            <a:chOff x="4369395" y="3284984"/>
            <a:chExt cx="1436675" cy="215444"/>
          </a:xfrm>
        </p:grpSpPr>
        <p:sp>
          <p:nvSpPr>
            <p:cNvPr id="4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解决问题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52" name="直接连接符 51"/>
          <p:cNvCxnSpPr/>
          <p:nvPr/>
        </p:nvCxnSpPr>
        <p:spPr>
          <a:xfrm>
            <a:off x="3121766" y="3830476"/>
            <a:ext cx="3839917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>
          <a:xfrm flipH="1">
            <a:off x="3073251" y="2082856"/>
            <a:ext cx="2080667" cy="914096"/>
          </a:xfrm>
        </p:spPr>
        <p:txBody>
          <a:bodyPr/>
          <a:lstStyle/>
          <a:p>
            <a:r>
              <a:rPr lang="en-US" altLang="zh-CN" sz="6600" dirty="0"/>
              <a:t>02</a:t>
            </a:r>
            <a:endParaRPr lang="zh-CN" altLang="en-US" sz="6600" dirty="0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/>
          <p:nvPr/>
        </p:nvSpPr>
        <p:spPr>
          <a:xfrm>
            <a:off x="7547907" y="2106687"/>
            <a:ext cx="3442990" cy="2332788"/>
          </a:xfrm>
          <a:prstGeom prst="rect">
            <a:avLst/>
          </a:prstGeom>
          <a:blipFill rotWithShape="1">
            <a:blip r:embed="rId3" cstate="print"/>
            <a:srcRect/>
            <a:stretch>
              <a:fillRect l="8176" r="-3574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"/>
          <p:cNvSpPr/>
          <p:nvPr/>
        </p:nvSpPr>
        <p:spPr>
          <a:xfrm>
            <a:off x="1283211" y="2106687"/>
            <a:ext cx="3168352" cy="2332788"/>
          </a:xfrm>
          <a:prstGeom prst="rect">
            <a:avLst/>
          </a:prstGeom>
          <a:blipFill rotWithShape="1">
            <a:blip r:embed="rId4"/>
            <a:srcRect/>
            <a:stretch>
              <a:fillRect l="-3587" t="-4012" r="3587" b="-710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"/>
          <p:cNvSpPr/>
          <p:nvPr/>
        </p:nvSpPr>
        <p:spPr>
          <a:xfrm>
            <a:off x="4297387" y="2106687"/>
            <a:ext cx="3600400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7059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 flipH="1">
            <a:off x="4513411" y="2499271"/>
            <a:ext cx="2630914" cy="393320"/>
          </a:xfrm>
          <a:prstGeom prst="rect">
            <a:avLst/>
          </a:prstGeom>
          <a:noFill/>
          <a:ln>
            <a:noFill/>
          </a:ln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精诚合作互助</a:t>
            </a: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513806" y="2843542"/>
            <a:ext cx="3154563" cy="140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毫无疑问进入这个大家庭，每个人都是公司一份子，各司其职为公司的正常运作尽心尽力。因此领导，下级，同事之间关系尤为重要，这样才能更好开展我们的工作。</a:t>
            </a:r>
          </a:p>
        </p:txBody>
      </p:sp>
      <p:sp>
        <p:nvSpPr>
          <p:cNvPr id="31" name="Freeform 12"/>
          <p:cNvSpPr/>
          <p:nvPr/>
        </p:nvSpPr>
        <p:spPr bwMode="auto">
          <a:xfrm>
            <a:off x="1608509" y="479065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Freeform 12"/>
          <p:cNvSpPr/>
          <p:nvPr/>
        </p:nvSpPr>
        <p:spPr bwMode="auto">
          <a:xfrm flipH="1" flipV="1">
            <a:off x="10202043" y="5707087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8549" y="5104854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岗位理解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28" dur="500" spd="-99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32" dur="500" spd="-99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animBg="1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/>
          <p:nvPr/>
        </p:nvCxnSpPr>
        <p:spPr>
          <a:xfrm flipV="1">
            <a:off x="3721323" y="2566456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>
            <a:off x="3721323" y="3643165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630771" y="2232134"/>
            <a:ext cx="546935" cy="54693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6" name="标题 4"/>
          <p:cNvSpPr txBox="1"/>
          <p:nvPr/>
        </p:nvSpPr>
        <p:spPr>
          <a:xfrm>
            <a:off x="6659900" y="2326707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</a:p>
        </p:txBody>
      </p:sp>
      <p:cxnSp>
        <p:nvCxnSpPr>
          <p:cNvPr id="27" name="肘形连接符 26"/>
          <p:cNvCxnSpPr/>
          <p:nvPr/>
        </p:nvCxnSpPr>
        <p:spPr>
          <a:xfrm flipV="1">
            <a:off x="4340267" y="3554255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/>
          <p:nvPr/>
        </p:nvCxnSpPr>
        <p:spPr>
          <a:xfrm>
            <a:off x="4297387" y="4631007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7350852" y="3240246"/>
            <a:ext cx="546935" cy="54693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0" name="标题 4"/>
          <p:cNvSpPr txBox="1"/>
          <p:nvPr/>
        </p:nvSpPr>
        <p:spPr>
          <a:xfrm>
            <a:off x="7379981" y="3334819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</a:p>
        </p:txBody>
      </p:sp>
      <p:sp>
        <p:nvSpPr>
          <p:cNvPr id="31" name="椭圆 30"/>
          <p:cNvSpPr/>
          <p:nvPr/>
        </p:nvSpPr>
        <p:spPr>
          <a:xfrm>
            <a:off x="6558764" y="4147221"/>
            <a:ext cx="546935" cy="54693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6587893" y="4241794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</a:p>
        </p:txBody>
      </p:sp>
      <p:sp>
        <p:nvSpPr>
          <p:cNvPr id="33" name="椭圆 32"/>
          <p:cNvSpPr/>
          <p:nvPr/>
        </p:nvSpPr>
        <p:spPr>
          <a:xfrm>
            <a:off x="7278844" y="5155333"/>
            <a:ext cx="546935" cy="54693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7307973" y="5249906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</a:p>
        </p:txBody>
      </p:sp>
      <p:sp>
        <p:nvSpPr>
          <p:cNvPr id="35" name="Freeform 9"/>
          <p:cNvSpPr/>
          <p:nvPr/>
        </p:nvSpPr>
        <p:spPr bwMode="auto">
          <a:xfrm flipH="1">
            <a:off x="1633091" y="2851077"/>
            <a:ext cx="2952328" cy="1843589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2683259" y="3455700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8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8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8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8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8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93818" y="4237277"/>
            <a:ext cx="208754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知识技能</a:t>
            </a: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1876288" y="4822625"/>
            <a:ext cx="24931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9" name="矩形 38"/>
          <p:cNvSpPr/>
          <p:nvPr/>
        </p:nvSpPr>
        <p:spPr>
          <a:xfrm>
            <a:off x="7394418" y="2086321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初级注册会计师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7393731" y="2387562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具有一定会计专业水平，经考核取得证书、可以接受当事人委托。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86506" y="3166441"/>
            <a:ext cx="318813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英语六级证书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185819" y="3467682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日常基本口语基本没问题，口语和外国客户简单对话。</a:t>
            </a:r>
          </a:p>
        </p:txBody>
      </p:sp>
      <p:sp>
        <p:nvSpPr>
          <p:cNvPr id="43" name="矩形 42"/>
          <p:cNvSpPr/>
          <p:nvPr/>
        </p:nvSpPr>
        <p:spPr>
          <a:xfrm>
            <a:off x="7394418" y="4021253"/>
            <a:ext cx="21235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ADOBE</a:t>
            </a: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393731" y="4331778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获得美国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Adobe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公司平面技能证书，熟练掌握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photoshop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软件。</a:t>
            </a:r>
          </a:p>
        </p:txBody>
      </p:sp>
      <p:sp>
        <p:nvSpPr>
          <p:cNvPr id="45" name="矩形 44"/>
          <p:cNvSpPr/>
          <p:nvPr/>
        </p:nvSpPr>
        <p:spPr>
          <a:xfrm>
            <a:off x="8114498" y="5038649"/>
            <a:ext cx="22330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8113811" y="5339890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熟练操作办公软件，能够独立完成会议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培训工作。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知识技能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5" grpId="1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795322" y="2395364"/>
            <a:ext cx="2557424" cy="907751"/>
            <a:chOff x="3666731" y="1984470"/>
            <a:chExt cx="2636520" cy="1447800"/>
          </a:xfrm>
        </p:grpSpPr>
        <p:sp>
          <p:nvSpPr>
            <p:cNvPr id="24" name="任意多边形 23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35"/>
            <p:cNvSpPr txBox="1"/>
            <p:nvPr/>
          </p:nvSpPr>
          <p:spPr>
            <a:xfrm>
              <a:off x="397172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问题分析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57801" y="2395364"/>
            <a:ext cx="2557424" cy="907751"/>
            <a:chOff x="1436370" y="1984470"/>
            <a:chExt cx="2636520" cy="1447800"/>
          </a:xfrm>
        </p:grpSpPr>
        <p:sp>
          <p:nvSpPr>
            <p:cNvPr id="27" name="任意多边形 26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43"/>
            <p:cNvSpPr txBox="1"/>
            <p:nvPr/>
          </p:nvSpPr>
          <p:spPr>
            <a:xfrm>
              <a:off x="1709209" y="2365161"/>
              <a:ext cx="2293960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发现问题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070363" y="2395364"/>
            <a:ext cx="2557424" cy="907751"/>
            <a:chOff x="8127453" y="1984470"/>
            <a:chExt cx="2636520" cy="1447800"/>
          </a:xfrm>
        </p:grpSpPr>
        <p:sp>
          <p:nvSpPr>
            <p:cNvPr id="30" name="任意多边形 29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文本框 46"/>
            <p:cNvSpPr txBox="1"/>
            <p:nvPr/>
          </p:nvSpPr>
          <p:spPr>
            <a:xfrm>
              <a:off x="843901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检验假设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32842" y="2395364"/>
            <a:ext cx="2557424" cy="907751"/>
            <a:chOff x="5897092" y="1984470"/>
            <a:chExt cx="2636520" cy="1447800"/>
          </a:xfrm>
        </p:grpSpPr>
        <p:sp>
          <p:nvSpPr>
            <p:cNvPr id="33" name="任意多边形 32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49"/>
            <p:cNvSpPr txBox="1"/>
            <p:nvPr/>
          </p:nvSpPr>
          <p:spPr>
            <a:xfrm>
              <a:off x="6227711" y="2365166"/>
              <a:ext cx="2205655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提出假设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2211079" y="358111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1916690" y="4060238"/>
            <a:ext cx="1907885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4378384" y="358111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4126666" y="4060238"/>
            <a:ext cx="1875361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545689" y="358111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304118" y="4060238"/>
            <a:ext cx="1892607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1" name="矩形 40"/>
          <p:cNvSpPr/>
          <p:nvPr/>
        </p:nvSpPr>
        <p:spPr>
          <a:xfrm>
            <a:off x="8712993" y="358111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498816" y="4060238"/>
            <a:ext cx="187499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解决问题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/>
          <p:nvPr/>
        </p:nvSpPr>
        <p:spPr>
          <a:xfrm>
            <a:off x="1744586" y="1772816"/>
            <a:ext cx="5257193" cy="2736304"/>
          </a:xfrm>
          <a:prstGeom prst="rect">
            <a:avLst/>
          </a:prstGeom>
          <a:blipFill rotWithShape="1">
            <a:blip r:embed="rId3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3"/>
          <p:cNvSpPr/>
          <p:nvPr/>
        </p:nvSpPr>
        <p:spPr>
          <a:xfrm>
            <a:off x="5796779" y="1988840"/>
            <a:ext cx="1996480" cy="432048"/>
          </a:xfrm>
          <a:prstGeom prst="rect">
            <a:avLst/>
          </a:prstGeom>
          <a:solidFill>
            <a:srgbClr val="C00000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796780" y="2031178"/>
            <a:ext cx="1996480" cy="33854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及时完成上级任务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7897787" y="1922188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8" name="Rectangle 3"/>
          <p:cNvSpPr/>
          <p:nvPr/>
        </p:nvSpPr>
        <p:spPr>
          <a:xfrm>
            <a:off x="5796779" y="2924944"/>
            <a:ext cx="1996480" cy="432048"/>
          </a:xfrm>
          <a:prstGeom prst="rect">
            <a:avLst/>
          </a:prstGeom>
          <a:solidFill>
            <a:srgbClr val="C00000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96780" y="2967282"/>
            <a:ext cx="1996480" cy="33854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同事之间团结友爱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7845523" y="2891618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2" name="Rectangle 3"/>
          <p:cNvSpPr/>
          <p:nvPr/>
        </p:nvSpPr>
        <p:spPr>
          <a:xfrm>
            <a:off x="5777035" y="3861048"/>
            <a:ext cx="1996480" cy="432048"/>
          </a:xfrm>
          <a:prstGeom prst="rect">
            <a:avLst/>
          </a:prstGeom>
          <a:solidFill>
            <a:srgbClr val="C00000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57291" y="3903386"/>
            <a:ext cx="1996480" cy="33854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对待下属互帮互助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7897787" y="3827722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6" name="Freeform 12"/>
          <p:cNvSpPr/>
          <p:nvPr/>
        </p:nvSpPr>
        <p:spPr bwMode="auto">
          <a:xfrm>
            <a:off x="1608509" y="4816822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Freeform 12"/>
          <p:cNvSpPr/>
          <p:nvPr/>
        </p:nvSpPr>
        <p:spPr bwMode="auto">
          <a:xfrm flipH="1" flipV="1">
            <a:off x="10202043" y="573325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68549" y="5131023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责任义务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43" dur="500" spd="-99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47" dur="500" spd="-99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animBg="1"/>
      <p:bldP spid="25" grpId="0"/>
      <p:bldP spid="27" grpId="0"/>
      <p:bldP spid="28" grpId="0" animBg="1"/>
      <p:bldP spid="29" grpId="0"/>
      <p:bldP spid="31" grpId="0"/>
      <p:bldP spid="32" grpId="0" animBg="1"/>
      <p:bldP spid="33" grpId="0"/>
      <p:bldP spid="35" grpId="0"/>
      <p:bldP spid="36" grpId="0" animBg="1"/>
      <p:bldP spid="36" grpId="1" animBg="1"/>
      <p:bldP spid="37" grpId="0" animBg="1"/>
      <p:bldP spid="37" grpId="1" animBg="1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4"/>
          <p:cNvSpPr txBox="1"/>
          <p:nvPr/>
        </p:nvSpPr>
        <p:spPr>
          <a:xfrm>
            <a:off x="2641203" y="3171540"/>
            <a:ext cx="288032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73251" y="4119088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核心竞争力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513411" y="4119088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领导力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073251" y="4479708"/>
            <a:ext cx="1436675" cy="215444"/>
            <a:chOff x="4369395" y="3284984"/>
            <a:chExt cx="1436675" cy="215444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团队合作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513411" y="4479708"/>
            <a:ext cx="1436675" cy="215444"/>
            <a:chOff x="4369395" y="3284984"/>
            <a:chExt cx="1436675" cy="215444"/>
          </a:xfrm>
        </p:grpSpPr>
        <p:sp>
          <p:nvSpPr>
            <p:cNvPr id="3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协作能力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950086" y="4103612"/>
            <a:ext cx="1436675" cy="215444"/>
            <a:chOff x="4369395" y="3284984"/>
            <a:chExt cx="1436675" cy="215444"/>
          </a:xfrm>
        </p:grpSpPr>
        <p:sp>
          <p:nvSpPr>
            <p:cNvPr id="4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950086" y="4445259"/>
            <a:ext cx="1436675" cy="215444"/>
            <a:chOff x="4369395" y="3284984"/>
            <a:chExt cx="1436675" cy="215444"/>
          </a:xfrm>
        </p:grpSpPr>
        <p:sp>
          <p:nvSpPr>
            <p:cNvPr id="4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创新能力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52" name="直接连接符 51"/>
          <p:cNvCxnSpPr/>
          <p:nvPr/>
        </p:nvCxnSpPr>
        <p:spPr>
          <a:xfrm>
            <a:off x="3121766" y="3830476"/>
            <a:ext cx="3839917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>
          <a:xfrm flipH="1">
            <a:off x="3073251" y="2082856"/>
            <a:ext cx="2080667" cy="914096"/>
          </a:xfrm>
        </p:spPr>
        <p:txBody>
          <a:bodyPr/>
          <a:lstStyle/>
          <a:p>
            <a:r>
              <a:rPr lang="en-US" altLang="zh-CN" sz="6600" dirty="0"/>
              <a:t>03</a:t>
            </a:r>
            <a:endParaRPr lang="zh-CN" altLang="en-US" sz="6600" dirty="0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2209155" y="3645024"/>
            <a:ext cx="2485289" cy="2485289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5" name="TextBox 24"/>
          <p:cNvSpPr txBox="1"/>
          <p:nvPr/>
        </p:nvSpPr>
        <p:spPr>
          <a:xfrm>
            <a:off x="2448271" y="4680861"/>
            <a:ext cx="20019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核心竞争力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209155" y="1628800"/>
            <a:ext cx="2485289" cy="2485289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KSO_Shape"/>
          <p:cNvSpPr/>
          <p:nvPr/>
        </p:nvSpPr>
        <p:spPr bwMode="auto">
          <a:xfrm>
            <a:off x="2625191" y="2295974"/>
            <a:ext cx="1648122" cy="1150939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8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8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61483" y="2113944"/>
            <a:ext cx="576622" cy="576785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738621" y="2418776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890363" y="2088882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领导力</a:t>
            </a: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6889674" y="2411880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在管辖的范围内，充分地利用人力和客观条件。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161483" y="2906032"/>
            <a:ext cx="576622" cy="576785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738621" y="3210864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6890363" y="2880970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执行力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6889674" y="3203968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有效利用客观资源、保质保量达成目标的能力。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5161483" y="3698120"/>
            <a:ext cx="576622" cy="576785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5738621" y="4002952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6890363" y="367305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团队合作</a:t>
            </a: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6889674" y="3996056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群策群力，更好的调动运转事件的有效的发展。</a:t>
            </a:r>
          </a:p>
        </p:txBody>
      </p:sp>
      <p:sp>
        <p:nvSpPr>
          <p:cNvPr id="60" name="椭圆 59"/>
          <p:cNvSpPr/>
          <p:nvPr/>
        </p:nvSpPr>
        <p:spPr>
          <a:xfrm>
            <a:off x="5161483" y="4490208"/>
            <a:ext cx="576622" cy="576785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5738621" y="4706232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6890363" y="4465146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协调能力</a:t>
            </a: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889674" y="4788144"/>
            <a:ext cx="4241043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人际关系协调能力和工作协调能力两个方面。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161483" y="5337504"/>
            <a:ext cx="576622" cy="576785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5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5738621" y="5642336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6890363" y="5312442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创新合作</a:t>
            </a: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6889674" y="5635440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在经验积累，革新技术提高效率，更好完成任务。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核心竞争力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 animBg="1"/>
      <p:bldP spid="28" grpId="0" animBg="1"/>
      <p:bldP spid="30" grpId="0"/>
      <p:bldP spid="31" grpId="0"/>
      <p:bldP spid="52" grpId="0" animBg="1"/>
      <p:bldP spid="54" grpId="0"/>
      <p:bldP spid="55" grpId="0"/>
      <p:bldP spid="56" grpId="0" animBg="1"/>
      <p:bldP spid="58" grpId="0"/>
      <p:bldP spid="59" grpId="0"/>
      <p:bldP spid="60" grpId="0" animBg="1"/>
      <p:bldP spid="62" grpId="0"/>
      <p:bldP spid="63" grpId="0"/>
      <p:bldP spid="64" grpId="0" animBg="1"/>
      <p:bldP spid="66" grpId="0"/>
      <p:bldP spid="67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6313611" y="2460962"/>
            <a:ext cx="1796700" cy="1976578"/>
            <a:chOff x="5987173" y="3044094"/>
            <a:chExt cx="1796700" cy="1976578"/>
          </a:xfrm>
        </p:grpSpPr>
        <p:sp>
          <p:nvSpPr>
            <p:cNvPr id="24" name="任意多边形 23"/>
            <p:cNvSpPr/>
            <p:nvPr/>
          </p:nvSpPr>
          <p:spPr>
            <a:xfrm>
              <a:off x="5987173" y="3044094"/>
              <a:ext cx="1796700" cy="1976578"/>
            </a:xfrm>
            <a:custGeom>
              <a:avLst/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8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36475C">
                <a:alpha val="9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8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8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8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8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8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62"/>
            <p:cNvSpPr txBox="1"/>
            <p:nvPr/>
          </p:nvSpPr>
          <p:spPr>
            <a:xfrm>
              <a:off x="6329723" y="3989043"/>
              <a:ext cx="1237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决策能力</a:t>
              </a: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1805209" y="4567857"/>
            <a:ext cx="884020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1705099" y="4494657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0572211" y="4494657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123724" y="4494657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121036" y="4494657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153659" y="4494657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933134" y="4494657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425179" y="2689153"/>
            <a:ext cx="1575740" cy="1759852"/>
            <a:chOff x="2940476" y="3272285"/>
            <a:chExt cx="1575740" cy="1759852"/>
          </a:xfrm>
        </p:grpSpPr>
        <p:sp>
          <p:nvSpPr>
            <p:cNvPr id="35" name="任意多边形 34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36475C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3513033" y="3586933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8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8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8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8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59"/>
            <p:cNvSpPr txBox="1"/>
            <p:nvPr/>
          </p:nvSpPr>
          <p:spPr>
            <a:xfrm>
              <a:off x="3102008" y="4128107"/>
              <a:ext cx="1357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组织能力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66519" y="1895523"/>
            <a:ext cx="2369358" cy="2553482"/>
            <a:chOff x="4078604" y="2478655"/>
            <a:chExt cx="2369358" cy="2553482"/>
          </a:xfrm>
        </p:grpSpPr>
        <p:sp>
          <p:nvSpPr>
            <p:cNvPr id="39" name="任意多边形 38"/>
            <p:cNvSpPr/>
            <p:nvPr/>
          </p:nvSpPr>
          <p:spPr>
            <a:xfrm>
              <a:off x="4078604" y="2478655"/>
              <a:ext cx="2369358" cy="2553482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36475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614176" y="3268683"/>
              <a:ext cx="1562853" cy="1004204"/>
              <a:chOff x="4716874" y="2621791"/>
              <a:chExt cx="1562853" cy="1004204"/>
            </a:xfrm>
          </p:grpSpPr>
          <p:sp>
            <p:nvSpPr>
              <p:cNvPr id="41" name="KSO_Shape"/>
              <p:cNvSpPr/>
              <p:nvPr/>
            </p:nvSpPr>
            <p:spPr bwMode="auto">
              <a:xfrm>
                <a:off x="5143687" y="2621791"/>
                <a:ext cx="441100" cy="441836"/>
              </a:xfrm>
              <a:custGeom>
                <a:avLst/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20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60"/>
              <p:cNvSpPr txBox="1"/>
              <p:nvPr/>
            </p:nvSpPr>
            <p:spPr>
              <a:xfrm>
                <a:off x="4716874" y="3225885"/>
                <a:ext cx="156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学习能力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079085" y="2444377"/>
            <a:ext cx="1834926" cy="1997677"/>
            <a:chOff x="7567273" y="3027509"/>
            <a:chExt cx="1834926" cy="1997677"/>
          </a:xfrm>
        </p:grpSpPr>
        <p:sp>
          <p:nvSpPr>
            <p:cNvPr id="44" name="任意多边形 43"/>
            <p:cNvSpPr/>
            <p:nvPr/>
          </p:nvSpPr>
          <p:spPr>
            <a:xfrm>
              <a:off x="7567273" y="3027509"/>
              <a:ext cx="1834926" cy="1997677"/>
            </a:xfrm>
            <a:custGeom>
              <a:avLst/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36475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63"/>
            <p:cNvSpPr txBox="1"/>
            <p:nvPr/>
          </p:nvSpPr>
          <p:spPr>
            <a:xfrm>
              <a:off x="7925165" y="3989043"/>
              <a:ext cx="1477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感召能力</a:t>
              </a:r>
            </a:p>
          </p:txBody>
        </p:sp>
      </p:grpSp>
      <p:sp>
        <p:nvSpPr>
          <p:cNvPr id="47" name="矩形 46"/>
          <p:cNvSpPr/>
          <p:nvPr/>
        </p:nvSpPr>
        <p:spPr>
          <a:xfrm>
            <a:off x="2281163" y="4736640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48" name="矩形 47"/>
          <p:cNvSpPr/>
          <p:nvPr/>
        </p:nvSpPr>
        <p:spPr>
          <a:xfrm>
            <a:off x="4319633" y="469564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49" name="矩形 48"/>
          <p:cNvSpPr/>
          <p:nvPr/>
        </p:nvSpPr>
        <p:spPr>
          <a:xfrm>
            <a:off x="6313611" y="469564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0" name="矩形 49"/>
          <p:cNvSpPr/>
          <p:nvPr/>
        </p:nvSpPr>
        <p:spPr>
          <a:xfrm>
            <a:off x="8136057" y="469564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领导力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7" grpId="0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799641" y="2194739"/>
            <a:ext cx="6120680" cy="3682533"/>
            <a:chOff x="3022028" y="1587732"/>
            <a:chExt cx="6120680" cy="3682533"/>
          </a:xfrm>
        </p:grpSpPr>
        <p:pic>
          <p:nvPicPr>
            <p:cNvPr id="24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燕尾形 25"/>
          <p:cNvSpPr/>
          <p:nvPr/>
        </p:nvSpPr>
        <p:spPr>
          <a:xfrm rot="5400000">
            <a:off x="7033691" y="2424076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213711" y="3000140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550709" y="1979556"/>
            <a:ext cx="133881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537747" y="2318742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制度的实施取决于制度执行力，公司利益和文化得失在于执行力。</a:t>
            </a:r>
          </a:p>
        </p:txBody>
      </p:sp>
      <p:sp>
        <p:nvSpPr>
          <p:cNvPr id="30" name="燕尾形 29"/>
          <p:cNvSpPr/>
          <p:nvPr/>
        </p:nvSpPr>
        <p:spPr>
          <a:xfrm rot="5400000">
            <a:off x="7033691" y="3792228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213711" y="436829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550709" y="3347708"/>
            <a:ext cx="133881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7537747" y="3686894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临危不乱，遇事不急的心态能够在稍纵即逝的时机取得更大的成果。</a:t>
            </a:r>
          </a:p>
        </p:txBody>
      </p:sp>
      <p:sp>
        <p:nvSpPr>
          <p:cNvPr id="34" name="燕尾形 33"/>
          <p:cNvSpPr/>
          <p:nvPr/>
        </p:nvSpPr>
        <p:spPr>
          <a:xfrm rot="5400000">
            <a:off x="7033691" y="5232388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213711" y="580845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7550709" y="4787868"/>
            <a:ext cx="133881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7537747" y="5127054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通过一套有组织系统的规章制度和战略目标，可以更快的实现梦想。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执行力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 animBg="1"/>
      <p:bldP spid="32" grpId="0"/>
      <p:bldP spid="33" grpId="0"/>
      <p:bldP spid="34" grpId="0" animBg="1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2998462" y="2325279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93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202A36">
                <a:alpha val="8902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098235" y="3478206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96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364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133002" y="3019471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99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7473866" y="3311173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102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364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4" name="TextBox 51"/>
          <p:cNvSpPr txBox="1"/>
          <p:nvPr/>
        </p:nvSpPr>
        <p:spPr>
          <a:xfrm>
            <a:off x="1480680" y="3011203"/>
            <a:ext cx="127165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</a:p>
        </p:txBody>
      </p:sp>
      <p:sp>
        <p:nvSpPr>
          <p:cNvPr id="105" name="矩形 104"/>
          <p:cNvSpPr/>
          <p:nvPr/>
        </p:nvSpPr>
        <p:spPr>
          <a:xfrm>
            <a:off x="3069203" y="1772816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表达与沟通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53"/>
          <p:cNvSpPr txBox="1"/>
          <p:nvPr/>
        </p:nvSpPr>
        <p:spPr>
          <a:xfrm>
            <a:off x="1849272" y="4800492"/>
            <a:ext cx="1981594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4455545" y="5922345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做事主动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55"/>
          <p:cNvSpPr txBox="1"/>
          <p:nvPr/>
        </p:nvSpPr>
        <p:spPr>
          <a:xfrm>
            <a:off x="8105552" y="2314315"/>
            <a:ext cx="1752017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050349" y="2445831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敬业的品质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TextBox 57"/>
          <p:cNvSpPr txBox="1"/>
          <p:nvPr/>
        </p:nvSpPr>
        <p:spPr>
          <a:xfrm>
            <a:off x="9564445" y="4544316"/>
            <a:ext cx="167067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</a:t>
            </a:r>
          </a:p>
        </p:txBody>
      </p:sp>
      <p:sp>
        <p:nvSpPr>
          <p:cNvPr id="111" name="矩形 110"/>
          <p:cNvSpPr/>
          <p:nvPr/>
        </p:nvSpPr>
        <p:spPr>
          <a:xfrm>
            <a:off x="7577962" y="5289945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互帮互助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2" name="肘形连接符 111"/>
          <p:cNvCxnSpPr/>
          <p:nvPr/>
        </p:nvCxnSpPr>
        <p:spPr>
          <a:xfrm rot="10800000" flipV="1">
            <a:off x="1555653" y="3060895"/>
            <a:ext cx="1530873" cy="834621"/>
          </a:xfrm>
          <a:prstGeom prst="bentConnector3">
            <a:avLst>
              <a:gd name="adj1" fmla="val 20581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肘形连接符 112"/>
          <p:cNvCxnSpPr/>
          <p:nvPr/>
        </p:nvCxnSpPr>
        <p:spPr>
          <a:xfrm rot="10800000">
            <a:off x="1950914" y="4736662"/>
            <a:ext cx="2473569" cy="569324"/>
          </a:xfrm>
          <a:prstGeom prst="bentConnector3">
            <a:avLst>
              <a:gd name="adj1" fmla="val 21861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肘形连接符 113"/>
          <p:cNvCxnSpPr/>
          <p:nvPr/>
        </p:nvCxnSpPr>
        <p:spPr>
          <a:xfrm rot="10800000" flipV="1">
            <a:off x="8671403" y="4486642"/>
            <a:ext cx="2424229" cy="640975"/>
          </a:xfrm>
          <a:prstGeom prst="bentConnector3">
            <a:avLst>
              <a:gd name="adj1" fmla="val 66889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肘形连接符 114"/>
          <p:cNvCxnSpPr/>
          <p:nvPr/>
        </p:nvCxnSpPr>
        <p:spPr>
          <a:xfrm rot="10800000" flipV="1">
            <a:off x="7449279" y="2258690"/>
            <a:ext cx="2267929" cy="997559"/>
          </a:xfrm>
          <a:prstGeom prst="bentConnector3">
            <a:avLst>
              <a:gd name="adj1" fmla="val 74673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团队合作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0" dur="8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4" dur="7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1" dur="6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529635" y="1196752"/>
            <a:ext cx="1759329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基本资料</a:t>
            </a:r>
          </a:p>
          <a:p>
            <a:pPr>
              <a:spcAft>
                <a:spcPts val="0"/>
              </a:spcAft>
              <a:defRPr/>
            </a:pPr>
            <a:r>
              <a:rPr lang="en-US" altLang="zh-CN" sz="1400" b="1" dirty="0"/>
              <a:t>BASIC INFORMATION</a:t>
            </a:r>
            <a:endParaRPr lang="zh-CN" altLang="zh-CN" sz="1400" kern="1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597347" y="1431809"/>
            <a:ext cx="626458" cy="629230"/>
            <a:chOff x="5568335" y="1431809"/>
            <a:chExt cx="626458" cy="629230"/>
          </a:xfrm>
        </p:grpSpPr>
        <p:sp>
          <p:nvSpPr>
            <p:cNvPr id="24" name="Oval 4"/>
            <p:cNvSpPr/>
            <p:nvPr/>
          </p:nvSpPr>
          <p:spPr>
            <a:xfrm>
              <a:off x="5568335" y="1431809"/>
              <a:ext cx="626458" cy="62923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25" name="Group 4"/>
            <p:cNvGrpSpPr>
              <a:grpSpLocks noChangeAspect="1"/>
            </p:cNvGrpSpPr>
            <p:nvPr/>
          </p:nvGrpSpPr>
          <p:grpSpPr bwMode="auto">
            <a:xfrm>
              <a:off x="5776455" y="1577966"/>
              <a:ext cx="210218" cy="336917"/>
              <a:chOff x="4638" y="-33"/>
              <a:chExt cx="667" cy="1069"/>
            </a:xfrm>
            <a:solidFill>
              <a:schemeClr val="bg1"/>
            </a:solidFill>
          </p:grpSpPr>
          <p:sp>
            <p:nvSpPr>
              <p:cNvPr id="26" name="Freeform 5"/>
              <p:cNvSpPr/>
              <p:nvPr/>
            </p:nvSpPr>
            <p:spPr bwMode="auto">
              <a:xfrm>
                <a:off x="4638" y="556"/>
                <a:ext cx="667" cy="480"/>
              </a:xfrm>
              <a:custGeom>
                <a:avLst/>
                <a:gdLst>
                  <a:gd name="T0" fmla="*/ 67 w 67"/>
                  <a:gd name="T1" fmla="*/ 15 h 49"/>
                  <a:gd name="T2" fmla="*/ 52 w 67"/>
                  <a:gd name="T3" fmla="*/ 0 h 49"/>
                  <a:gd name="T4" fmla="*/ 38 w 67"/>
                  <a:gd name="T5" fmla="*/ 24 h 49"/>
                  <a:gd name="T6" fmla="*/ 36 w 67"/>
                  <a:gd name="T7" fmla="*/ 13 h 49"/>
                  <a:gd name="T8" fmla="*/ 38 w 67"/>
                  <a:gd name="T9" fmla="*/ 9 h 49"/>
                  <a:gd name="T10" fmla="*/ 34 w 67"/>
                  <a:gd name="T11" fmla="*/ 5 h 49"/>
                  <a:gd name="T12" fmla="*/ 30 w 67"/>
                  <a:gd name="T13" fmla="*/ 9 h 49"/>
                  <a:gd name="T14" fmla="*/ 31 w 67"/>
                  <a:gd name="T15" fmla="*/ 13 h 49"/>
                  <a:gd name="T16" fmla="*/ 30 w 67"/>
                  <a:gd name="T17" fmla="*/ 24 h 49"/>
                  <a:gd name="T18" fmla="*/ 16 w 67"/>
                  <a:gd name="T19" fmla="*/ 0 h 49"/>
                  <a:gd name="T20" fmla="*/ 1 w 67"/>
                  <a:gd name="T21" fmla="*/ 15 h 49"/>
                  <a:gd name="T22" fmla="*/ 0 w 67"/>
                  <a:gd name="T23" fmla="*/ 15 h 49"/>
                  <a:gd name="T24" fmla="*/ 0 w 67"/>
                  <a:gd name="T25" fmla="*/ 45 h 49"/>
                  <a:gd name="T26" fmla="*/ 1 w 67"/>
                  <a:gd name="T27" fmla="*/ 45 h 49"/>
                  <a:gd name="T28" fmla="*/ 34 w 67"/>
                  <a:gd name="T29" fmla="*/ 49 h 49"/>
                  <a:gd name="T30" fmla="*/ 66 w 67"/>
                  <a:gd name="T31" fmla="*/ 45 h 49"/>
                  <a:gd name="T32" fmla="*/ 67 w 67"/>
                  <a:gd name="T33" fmla="*/ 45 h 49"/>
                  <a:gd name="T34" fmla="*/ 67 w 67"/>
                  <a:gd name="T35" fmla="*/ 1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49">
                    <a:moveTo>
                      <a:pt x="67" y="15"/>
                    </a:moveTo>
                    <a:cubicBezTo>
                      <a:pt x="66" y="9"/>
                      <a:pt x="60" y="3"/>
                      <a:pt x="52" y="0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2"/>
                      <a:pt x="38" y="11"/>
                      <a:pt x="38" y="9"/>
                    </a:cubicBezTo>
                    <a:cubicBezTo>
                      <a:pt x="38" y="7"/>
                      <a:pt x="36" y="5"/>
                      <a:pt x="34" y="5"/>
                    </a:cubicBezTo>
                    <a:cubicBezTo>
                      <a:pt x="31" y="5"/>
                      <a:pt x="30" y="7"/>
                      <a:pt x="30" y="9"/>
                    </a:cubicBezTo>
                    <a:cubicBezTo>
                      <a:pt x="30" y="11"/>
                      <a:pt x="30" y="12"/>
                      <a:pt x="31" y="13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3"/>
                      <a:pt x="2" y="9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4" y="47"/>
                      <a:pt x="18" y="49"/>
                      <a:pt x="34" y="49"/>
                    </a:cubicBezTo>
                    <a:cubicBezTo>
                      <a:pt x="50" y="49"/>
                      <a:pt x="63" y="47"/>
                      <a:pt x="66" y="45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15"/>
                      <a:pt x="67" y="15"/>
                      <a:pt x="6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6"/>
              <p:cNvSpPr>
                <a:spLocks noEditPoints="1"/>
              </p:cNvSpPr>
              <p:nvPr/>
            </p:nvSpPr>
            <p:spPr bwMode="auto">
              <a:xfrm>
                <a:off x="4737" y="-33"/>
                <a:ext cx="449" cy="589"/>
              </a:xfrm>
              <a:custGeom>
                <a:avLst/>
                <a:gdLst>
                  <a:gd name="T0" fmla="*/ 3 w 45"/>
                  <a:gd name="T1" fmla="*/ 38 h 60"/>
                  <a:gd name="T2" fmla="*/ 7 w 45"/>
                  <a:gd name="T3" fmla="*/ 43 h 60"/>
                  <a:gd name="T4" fmla="*/ 23 w 45"/>
                  <a:gd name="T5" fmla="*/ 60 h 60"/>
                  <a:gd name="T6" fmla="*/ 40 w 45"/>
                  <a:gd name="T7" fmla="*/ 43 h 60"/>
                  <a:gd name="T8" fmla="*/ 40 w 45"/>
                  <a:gd name="T9" fmla="*/ 43 h 60"/>
                  <a:gd name="T10" fmla="*/ 44 w 45"/>
                  <a:gd name="T11" fmla="*/ 38 h 60"/>
                  <a:gd name="T12" fmla="*/ 41 w 45"/>
                  <a:gd name="T13" fmla="*/ 33 h 60"/>
                  <a:gd name="T14" fmla="*/ 41 w 45"/>
                  <a:gd name="T15" fmla="*/ 33 h 60"/>
                  <a:gd name="T16" fmla="*/ 36 w 45"/>
                  <a:gd name="T17" fmla="*/ 13 h 60"/>
                  <a:gd name="T18" fmla="*/ 12 w 45"/>
                  <a:gd name="T19" fmla="*/ 10 h 60"/>
                  <a:gd name="T20" fmla="*/ 6 w 45"/>
                  <a:gd name="T21" fmla="*/ 33 h 60"/>
                  <a:gd name="T22" fmla="*/ 6 w 45"/>
                  <a:gd name="T23" fmla="*/ 33 h 60"/>
                  <a:gd name="T24" fmla="*/ 3 w 45"/>
                  <a:gd name="T25" fmla="*/ 38 h 60"/>
                  <a:gd name="T26" fmla="*/ 8 w 45"/>
                  <a:gd name="T27" fmla="*/ 34 h 60"/>
                  <a:gd name="T28" fmla="*/ 8 w 45"/>
                  <a:gd name="T29" fmla="*/ 34 h 60"/>
                  <a:gd name="T30" fmla="*/ 8 w 45"/>
                  <a:gd name="T31" fmla="*/ 34 h 60"/>
                  <a:gd name="T32" fmla="*/ 8 w 45"/>
                  <a:gd name="T33" fmla="*/ 32 h 60"/>
                  <a:gd name="T34" fmla="*/ 9 w 45"/>
                  <a:gd name="T35" fmla="*/ 25 h 60"/>
                  <a:gd name="T36" fmla="*/ 11 w 45"/>
                  <a:gd name="T37" fmla="*/ 23 h 60"/>
                  <a:gd name="T38" fmla="*/ 29 w 45"/>
                  <a:gd name="T39" fmla="*/ 19 h 60"/>
                  <a:gd name="T40" fmla="*/ 38 w 45"/>
                  <a:gd name="T41" fmla="*/ 34 h 60"/>
                  <a:gd name="T42" fmla="*/ 38 w 45"/>
                  <a:gd name="T43" fmla="*/ 34 h 60"/>
                  <a:gd name="T44" fmla="*/ 39 w 45"/>
                  <a:gd name="T45" fmla="*/ 34 h 60"/>
                  <a:gd name="T46" fmla="*/ 40 w 45"/>
                  <a:gd name="T47" fmla="*/ 34 h 60"/>
                  <a:gd name="T48" fmla="*/ 42 w 45"/>
                  <a:gd name="T49" fmla="*/ 35 h 60"/>
                  <a:gd name="T50" fmla="*/ 43 w 45"/>
                  <a:gd name="T51" fmla="*/ 38 h 60"/>
                  <a:gd name="T52" fmla="*/ 42 w 45"/>
                  <a:gd name="T53" fmla="*/ 41 h 60"/>
                  <a:gd name="T54" fmla="*/ 40 w 45"/>
                  <a:gd name="T55" fmla="*/ 42 h 60"/>
                  <a:gd name="T56" fmla="*/ 40 w 45"/>
                  <a:gd name="T57" fmla="*/ 42 h 60"/>
                  <a:gd name="T58" fmla="*/ 39 w 45"/>
                  <a:gd name="T59" fmla="*/ 42 h 60"/>
                  <a:gd name="T60" fmla="*/ 38 w 45"/>
                  <a:gd name="T61" fmla="*/ 43 h 60"/>
                  <a:gd name="T62" fmla="*/ 33 w 45"/>
                  <a:gd name="T63" fmla="*/ 54 h 60"/>
                  <a:gd name="T64" fmla="*/ 29 w 45"/>
                  <a:gd name="T65" fmla="*/ 58 h 60"/>
                  <a:gd name="T66" fmla="*/ 23 w 45"/>
                  <a:gd name="T67" fmla="*/ 59 h 60"/>
                  <a:gd name="T68" fmla="*/ 18 w 45"/>
                  <a:gd name="T69" fmla="*/ 58 h 60"/>
                  <a:gd name="T70" fmla="*/ 14 w 45"/>
                  <a:gd name="T71" fmla="*/ 54 h 60"/>
                  <a:gd name="T72" fmla="*/ 8 w 45"/>
                  <a:gd name="T73" fmla="*/ 43 h 60"/>
                  <a:gd name="T74" fmla="*/ 8 w 45"/>
                  <a:gd name="T75" fmla="*/ 42 h 60"/>
                  <a:gd name="T76" fmla="*/ 7 w 45"/>
                  <a:gd name="T77" fmla="*/ 42 h 60"/>
                  <a:gd name="T78" fmla="*/ 5 w 45"/>
                  <a:gd name="T79" fmla="*/ 38 h 60"/>
                  <a:gd name="T80" fmla="*/ 5 w 45"/>
                  <a:gd name="T81" fmla="*/ 35 h 60"/>
                  <a:gd name="T82" fmla="*/ 8 w 45"/>
                  <a:gd name="T83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" h="60">
                    <a:moveTo>
                      <a:pt x="3" y="38"/>
                    </a:moveTo>
                    <a:cubicBezTo>
                      <a:pt x="3" y="40"/>
                      <a:pt x="5" y="43"/>
                      <a:pt x="7" y="43"/>
                    </a:cubicBezTo>
                    <a:cubicBezTo>
                      <a:pt x="9" y="53"/>
                      <a:pt x="16" y="60"/>
                      <a:pt x="23" y="60"/>
                    </a:cubicBezTo>
                    <a:cubicBezTo>
                      <a:pt x="31" y="60"/>
                      <a:pt x="38" y="5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3"/>
                      <a:pt x="44" y="41"/>
                      <a:pt x="44" y="38"/>
                    </a:cubicBezTo>
                    <a:cubicBezTo>
                      <a:pt x="44" y="35"/>
                      <a:pt x="43" y="33"/>
                      <a:pt x="41" y="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3"/>
                      <a:pt x="45" y="18"/>
                      <a:pt x="36" y="13"/>
                    </a:cubicBezTo>
                    <a:cubicBezTo>
                      <a:pt x="35" y="0"/>
                      <a:pt x="12" y="10"/>
                      <a:pt x="12" y="10"/>
                    </a:cubicBezTo>
                    <a:cubicBezTo>
                      <a:pt x="0" y="17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4"/>
                      <a:pt x="3" y="36"/>
                      <a:pt x="3" y="38"/>
                    </a:cubicBezTo>
                    <a:close/>
                    <a:moveTo>
                      <a:pt x="8" y="34"/>
                    </a:move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3"/>
                      <a:pt x="11" y="23"/>
                    </a:cubicBezTo>
                    <a:cubicBezTo>
                      <a:pt x="21" y="24"/>
                      <a:pt x="29" y="19"/>
                      <a:pt x="29" y="19"/>
                    </a:cubicBezTo>
                    <a:cubicBezTo>
                      <a:pt x="36" y="13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2" y="35"/>
                    </a:cubicBezTo>
                    <a:cubicBezTo>
                      <a:pt x="43" y="35"/>
                      <a:pt x="43" y="37"/>
                      <a:pt x="43" y="38"/>
                    </a:cubicBezTo>
                    <a:cubicBezTo>
                      <a:pt x="43" y="39"/>
                      <a:pt x="43" y="40"/>
                      <a:pt x="42" y="41"/>
                    </a:cubicBezTo>
                    <a:cubicBezTo>
                      <a:pt x="41" y="41"/>
                      <a:pt x="41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7"/>
                      <a:pt x="36" y="51"/>
                      <a:pt x="33" y="54"/>
                    </a:cubicBezTo>
                    <a:cubicBezTo>
                      <a:pt x="32" y="56"/>
                      <a:pt x="30" y="57"/>
                      <a:pt x="29" y="58"/>
                    </a:cubicBezTo>
                    <a:cubicBezTo>
                      <a:pt x="27" y="58"/>
                      <a:pt x="25" y="59"/>
                      <a:pt x="23" y="59"/>
                    </a:cubicBezTo>
                    <a:cubicBezTo>
                      <a:pt x="22" y="59"/>
                      <a:pt x="20" y="58"/>
                      <a:pt x="18" y="58"/>
                    </a:cubicBezTo>
                    <a:cubicBezTo>
                      <a:pt x="17" y="57"/>
                      <a:pt x="15" y="56"/>
                      <a:pt x="14" y="54"/>
                    </a:cubicBezTo>
                    <a:cubicBezTo>
                      <a:pt x="11" y="51"/>
                      <a:pt x="9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6" y="42"/>
                      <a:pt x="5" y="40"/>
                      <a:pt x="5" y="38"/>
                    </a:cubicBezTo>
                    <a:cubicBezTo>
                      <a:pt x="5" y="37"/>
                      <a:pt x="5" y="35"/>
                      <a:pt x="5" y="35"/>
                    </a:cubicBezTo>
                    <a:cubicBezTo>
                      <a:pt x="6" y="34"/>
                      <a:pt x="7" y="34"/>
                      <a:pt x="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5597347" y="2634131"/>
            <a:ext cx="626458" cy="629230"/>
            <a:chOff x="5610853" y="2848399"/>
            <a:chExt cx="626458" cy="629230"/>
          </a:xfrm>
        </p:grpSpPr>
        <p:sp>
          <p:nvSpPr>
            <p:cNvPr id="31" name="Oval 4"/>
            <p:cNvSpPr/>
            <p:nvPr/>
          </p:nvSpPr>
          <p:spPr>
            <a:xfrm>
              <a:off x="5610853" y="2848399"/>
              <a:ext cx="626458" cy="62923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 rot="19469485">
              <a:off x="5744701" y="2971872"/>
              <a:ext cx="358763" cy="382284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529635" y="2423672"/>
            <a:ext cx="1439946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</a:p>
          <a:p>
            <a:pPr>
              <a:spcBef>
                <a:spcPts val="500"/>
              </a:spcBef>
              <a:defRPr/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岗位认知</a:t>
            </a:r>
          </a:p>
          <a:p>
            <a:pPr>
              <a:defRPr/>
            </a:pPr>
            <a:r>
              <a:rPr lang="en-US" altLang="zh-CN" sz="1400" b="1" dirty="0"/>
              <a:t>POST COGNITIVE</a:t>
            </a:r>
            <a:endParaRPr lang="zh-CN" altLang="zh-CN" sz="1400" kern="1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597347" y="3836453"/>
            <a:ext cx="626458" cy="629230"/>
            <a:chOff x="5626047" y="3947321"/>
            <a:chExt cx="626458" cy="629230"/>
          </a:xfrm>
        </p:grpSpPr>
        <p:sp>
          <p:nvSpPr>
            <p:cNvPr id="39" name="Oval 4"/>
            <p:cNvSpPr/>
            <p:nvPr/>
          </p:nvSpPr>
          <p:spPr>
            <a:xfrm>
              <a:off x="5626047" y="3947321"/>
              <a:ext cx="626458" cy="62923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0" name="Freeform 145"/>
            <p:cNvSpPr>
              <a:spLocks noEditPoints="1"/>
            </p:cNvSpPr>
            <p:nvPr/>
          </p:nvSpPr>
          <p:spPr bwMode="auto">
            <a:xfrm>
              <a:off x="5829326" y="4096111"/>
              <a:ext cx="219900" cy="331651"/>
            </a:xfrm>
            <a:custGeom>
              <a:avLst/>
              <a:gdLst>
                <a:gd name="T0" fmla="*/ 92 w 122"/>
                <a:gd name="T1" fmla="*/ 98 h 184"/>
                <a:gd name="T2" fmla="*/ 80 w 122"/>
                <a:gd name="T3" fmla="*/ 55 h 184"/>
                <a:gd name="T4" fmla="*/ 111 w 122"/>
                <a:gd name="T5" fmla="*/ 73 h 184"/>
                <a:gd name="T6" fmla="*/ 122 w 122"/>
                <a:gd name="T7" fmla="*/ 117 h 184"/>
                <a:gd name="T8" fmla="*/ 92 w 122"/>
                <a:gd name="T9" fmla="*/ 98 h 184"/>
                <a:gd name="T10" fmla="*/ 31 w 122"/>
                <a:gd name="T11" fmla="*/ 36 h 184"/>
                <a:gd name="T12" fmla="*/ 18 w 122"/>
                <a:gd name="T13" fmla="*/ 0 h 184"/>
                <a:gd name="T14" fmla="*/ 80 w 122"/>
                <a:gd name="T15" fmla="*/ 0 h 184"/>
                <a:gd name="T16" fmla="*/ 67 w 122"/>
                <a:gd name="T17" fmla="*/ 36 h 184"/>
                <a:gd name="T18" fmla="*/ 31 w 122"/>
                <a:gd name="T19" fmla="*/ 36 h 184"/>
                <a:gd name="T20" fmla="*/ 67 w 122"/>
                <a:gd name="T21" fmla="*/ 43 h 184"/>
                <a:gd name="T22" fmla="*/ 89 w 122"/>
                <a:gd name="T23" fmla="*/ 112 h 184"/>
                <a:gd name="T24" fmla="*/ 90 w 122"/>
                <a:gd name="T25" fmla="*/ 112 h 184"/>
                <a:gd name="T26" fmla="*/ 89 w 122"/>
                <a:gd name="T27" fmla="*/ 113 h 184"/>
                <a:gd name="T28" fmla="*/ 98 w 122"/>
                <a:gd name="T29" fmla="*/ 141 h 184"/>
                <a:gd name="T30" fmla="*/ 49 w 122"/>
                <a:gd name="T31" fmla="*/ 184 h 184"/>
                <a:gd name="T32" fmla="*/ 0 w 122"/>
                <a:gd name="T33" fmla="*/ 141 h 184"/>
                <a:gd name="T34" fmla="*/ 31 w 122"/>
                <a:gd name="T35" fmla="*/ 43 h 184"/>
                <a:gd name="T36" fmla="*/ 67 w 122"/>
                <a:gd name="T37" fmla="*/ 43 h 184"/>
                <a:gd name="T38" fmla="*/ 55 w 122"/>
                <a:gd name="T39" fmla="*/ 55 h 184"/>
                <a:gd name="T40" fmla="*/ 43 w 122"/>
                <a:gd name="T41" fmla="*/ 55 h 184"/>
                <a:gd name="T42" fmla="*/ 35 w 122"/>
                <a:gd name="T43" fmla="*/ 81 h 184"/>
                <a:gd name="T44" fmla="*/ 56 w 122"/>
                <a:gd name="T45" fmla="*/ 60 h 184"/>
                <a:gd name="T46" fmla="*/ 55 w 122"/>
                <a:gd name="T47" fmla="*/ 55 h 184"/>
                <a:gd name="T48" fmla="*/ 49 w 122"/>
                <a:gd name="T49" fmla="*/ 166 h 184"/>
                <a:gd name="T50" fmla="*/ 80 w 122"/>
                <a:gd name="T51" fmla="*/ 135 h 184"/>
                <a:gd name="T52" fmla="*/ 77 w 122"/>
                <a:gd name="T53" fmla="*/ 125 h 184"/>
                <a:gd name="T54" fmla="*/ 43 w 122"/>
                <a:gd name="T55" fmla="*/ 160 h 184"/>
                <a:gd name="T56" fmla="*/ 49 w 122"/>
                <a:gd name="T57" fmla="*/ 166 h 184"/>
                <a:gd name="T58" fmla="*/ 33 w 122"/>
                <a:gd name="T59" fmla="*/ 149 h 184"/>
                <a:gd name="T60" fmla="*/ 72 w 122"/>
                <a:gd name="T61" fmla="*/ 110 h 184"/>
                <a:gd name="T62" fmla="*/ 68 w 122"/>
                <a:gd name="T63" fmla="*/ 98 h 184"/>
                <a:gd name="T64" fmla="*/ 25 w 122"/>
                <a:gd name="T65" fmla="*/ 141 h 184"/>
                <a:gd name="T66" fmla="*/ 33 w 122"/>
                <a:gd name="T67" fmla="*/ 149 h 184"/>
                <a:gd name="T68" fmla="*/ 21 w 122"/>
                <a:gd name="T69" fmla="*/ 128 h 184"/>
                <a:gd name="T70" fmla="*/ 64 w 122"/>
                <a:gd name="T71" fmla="*/ 84 h 184"/>
                <a:gd name="T72" fmla="*/ 61 w 122"/>
                <a:gd name="T73" fmla="*/ 73 h 184"/>
                <a:gd name="T74" fmla="*/ 27 w 122"/>
                <a:gd name="T75" fmla="*/ 106 h 184"/>
                <a:gd name="T76" fmla="*/ 21 w 122"/>
                <a:gd name="T77" fmla="*/ 1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184">
                  <a:moveTo>
                    <a:pt x="92" y="98"/>
                  </a:moveTo>
                  <a:lnTo>
                    <a:pt x="80" y="55"/>
                  </a:lnTo>
                  <a:lnTo>
                    <a:pt x="111" y="73"/>
                  </a:lnTo>
                  <a:lnTo>
                    <a:pt x="122" y="117"/>
                  </a:lnTo>
                  <a:lnTo>
                    <a:pt x="92" y="98"/>
                  </a:lnTo>
                  <a:close/>
                  <a:moveTo>
                    <a:pt x="31" y="36"/>
                  </a:moveTo>
                  <a:lnTo>
                    <a:pt x="18" y="0"/>
                  </a:lnTo>
                  <a:lnTo>
                    <a:pt x="80" y="0"/>
                  </a:lnTo>
                  <a:lnTo>
                    <a:pt x="67" y="36"/>
                  </a:lnTo>
                  <a:lnTo>
                    <a:pt x="31" y="36"/>
                  </a:lnTo>
                  <a:close/>
                  <a:moveTo>
                    <a:pt x="67" y="43"/>
                  </a:moveTo>
                  <a:lnTo>
                    <a:pt x="89" y="112"/>
                  </a:lnTo>
                  <a:lnTo>
                    <a:pt x="90" y="112"/>
                  </a:lnTo>
                  <a:lnTo>
                    <a:pt x="89" y="113"/>
                  </a:lnTo>
                  <a:lnTo>
                    <a:pt x="98" y="141"/>
                  </a:lnTo>
                  <a:lnTo>
                    <a:pt x="49" y="184"/>
                  </a:lnTo>
                  <a:lnTo>
                    <a:pt x="0" y="141"/>
                  </a:lnTo>
                  <a:lnTo>
                    <a:pt x="31" y="43"/>
                  </a:lnTo>
                  <a:lnTo>
                    <a:pt x="67" y="43"/>
                  </a:lnTo>
                  <a:close/>
                  <a:moveTo>
                    <a:pt x="55" y="55"/>
                  </a:moveTo>
                  <a:lnTo>
                    <a:pt x="43" y="55"/>
                  </a:lnTo>
                  <a:lnTo>
                    <a:pt x="35" y="81"/>
                  </a:lnTo>
                  <a:lnTo>
                    <a:pt x="56" y="60"/>
                  </a:lnTo>
                  <a:lnTo>
                    <a:pt x="55" y="55"/>
                  </a:lnTo>
                  <a:close/>
                  <a:moveTo>
                    <a:pt x="49" y="166"/>
                  </a:moveTo>
                  <a:lnTo>
                    <a:pt x="80" y="135"/>
                  </a:lnTo>
                  <a:lnTo>
                    <a:pt x="77" y="125"/>
                  </a:lnTo>
                  <a:lnTo>
                    <a:pt x="43" y="160"/>
                  </a:lnTo>
                  <a:lnTo>
                    <a:pt x="49" y="166"/>
                  </a:lnTo>
                  <a:close/>
                  <a:moveTo>
                    <a:pt x="33" y="149"/>
                  </a:moveTo>
                  <a:lnTo>
                    <a:pt x="72" y="110"/>
                  </a:lnTo>
                  <a:lnTo>
                    <a:pt x="68" y="98"/>
                  </a:lnTo>
                  <a:lnTo>
                    <a:pt x="25" y="141"/>
                  </a:lnTo>
                  <a:lnTo>
                    <a:pt x="33" y="149"/>
                  </a:lnTo>
                  <a:close/>
                  <a:moveTo>
                    <a:pt x="21" y="128"/>
                  </a:moveTo>
                  <a:lnTo>
                    <a:pt x="64" y="84"/>
                  </a:lnTo>
                  <a:lnTo>
                    <a:pt x="61" y="73"/>
                  </a:lnTo>
                  <a:lnTo>
                    <a:pt x="27" y="106"/>
                  </a:lnTo>
                  <a:lnTo>
                    <a:pt x="21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6529635" y="3650592"/>
            <a:ext cx="1268552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</a:p>
          <a:p>
            <a:pPr>
              <a:spcBef>
                <a:spcPts val="500"/>
              </a:spcBef>
              <a:defRPr/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胜任能力</a:t>
            </a:r>
          </a:p>
          <a:p>
            <a:pPr>
              <a:defRPr/>
            </a:pPr>
            <a:r>
              <a:rPr lang="en-US" altLang="zh-CN" sz="1400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/>
              <a:t>COMPETENCE</a:t>
            </a:r>
            <a:endParaRPr lang="zh-CN" altLang="zh-CN" sz="1400" kern="1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597347" y="5038776"/>
            <a:ext cx="626458" cy="629230"/>
            <a:chOff x="5626360" y="5038776"/>
            <a:chExt cx="626458" cy="629230"/>
          </a:xfrm>
        </p:grpSpPr>
        <p:sp>
          <p:nvSpPr>
            <p:cNvPr id="43" name="Oval 4"/>
            <p:cNvSpPr/>
            <p:nvPr/>
          </p:nvSpPr>
          <p:spPr>
            <a:xfrm>
              <a:off x="5626360" y="5038776"/>
              <a:ext cx="626458" cy="62923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4" name="Freeform 206"/>
            <p:cNvSpPr>
              <a:spLocks noChangeAspect="1" noEditPoints="1"/>
            </p:cNvSpPr>
            <p:nvPr/>
          </p:nvSpPr>
          <p:spPr bwMode="auto">
            <a:xfrm>
              <a:off x="5807657" y="5193913"/>
              <a:ext cx="263865" cy="318957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529635" y="4877511"/>
            <a:ext cx="1574214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</a:p>
          <a:p>
            <a:pPr>
              <a:spcBef>
                <a:spcPts val="500"/>
              </a:spcBef>
              <a:defRPr/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目标规划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1400" b="1" dirty="0"/>
              <a:t>OBJECT PROGRAM</a:t>
            </a:r>
            <a:endParaRPr lang="zh-CN" altLang="zh-CN" sz="1400" b="1" kern="1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1" name="Rectangle 45"/>
          <p:cNvSpPr/>
          <p:nvPr/>
        </p:nvSpPr>
        <p:spPr bwMode="auto">
          <a:xfrm>
            <a:off x="1968557" y="1052736"/>
            <a:ext cx="2256822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目  录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2" name="Rectangle 14"/>
          <p:cNvSpPr/>
          <p:nvPr/>
        </p:nvSpPr>
        <p:spPr bwMode="auto">
          <a:xfrm>
            <a:off x="1129035" y="2006793"/>
            <a:ext cx="3096343" cy="11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语言描述尽量简洁生动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5" name="Rectangle 45"/>
          <p:cNvSpPr/>
          <p:nvPr/>
        </p:nvSpPr>
        <p:spPr bwMode="auto">
          <a:xfrm>
            <a:off x="861573" y="1484784"/>
            <a:ext cx="3363805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 algn="r"/>
            <a:r>
              <a:rPr lang="en-US" altLang="ko-KR" sz="2400" dirty="0">
                <a:solidFill>
                  <a:schemeClr val="bg1"/>
                </a:solidFill>
              </a:rPr>
              <a:t>CONTENTS TITLE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41" grpId="0"/>
      <p:bldP spid="45" grpId="0"/>
      <p:bldP spid="46" grpId="0"/>
      <p:bldP spid="21" grpId="0"/>
      <p:bldP spid="22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660794" y="2001170"/>
            <a:ext cx="2779537" cy="2779537"/>
            <a:chOff x="3325860" y="1074902"/>
            <a:chExt cx="2531533" cy="2531533"/>
          </a:xfrm>
        </p:grpSpPr>
        <p:sp>
          <p:nvSpPr>
            <p:cNvPr id="29" name="椭圆 28"/>
            <p:cNvSpPr/>
            <p:nvPr/>
          </p:nvSpPr>
          <p:spPr>
            <a:xfrm>
              <a:off x="3325860" y="1074902"/>
              <a:ext cx="2531533" cy="2531533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627"/>
            <p:cNvSpPr>
              <a:spLocks noEditPoints="1"/>
            </p:cNvSpPr>
            <p:nvPr/>
          </p:nvSpPr>
          <p:spPr bwMode="auto">
            <a:xfrm>
              <a:off x="4400627" y="1777117"/>
              <a:ext cx="381999" cy="475170"/>
            </a:xfrm>
            <a:custGeom>
              <a:avLst/>
              <a:gdLst>
                <a:gd name="T0" fmla="*/ 7 w 123"/>
                <a:gd name="T1" fmla="*/ 0 h 153"/>
                <a:gd name="T2" fmla="*/ 116 w 123"/>
                <a:gd name="T3" fmla="*/ 0 h 153"/>
                <a:gd name="T4" fmla="*/ 123 w 123"/>
                <a:gd name="T5" fmla="*/ 0 h 153"/>
                <a:gd name="T6" fmla="*/ 123 w 123"/>
                <a:gd name="T7" fmla="*/ 4 h 153"/>
                <a:gd name="T8" fmla="*/ 123 w 123"/>
                <a:gd name="T9" fmla="*/ 146 h 153"/>
                <a:gd name="T10" fmla="*/ 123 w 123"/>
                <a:gd name="T11" fmla="*/ 153 h 153"/>
                <a:gd name="T12" fmla="*/ 116 w 123"/>
                <a:gd name="T13" fmla="*/ 153 h 153"/>
                <a:gd name="T14" fmla="*/ 38 w 123"/>
                <a:gd name="T15" fmla="*/ 153 h 153"/>
                <a:gd name="T16" fmla="*/ 38 w 123"/>
                <a:gd name="T17" fmla="*/ 153 h 153"/>
                <a:gd name="T18" fmla="*/ 36 w 123"/>
                <a:gd name="T19" fmla="*/ 153 h 153"/>
                <a:gd name="T20" fmla="*/ 3 w 123"/>
                <a:gd name="T21" fmla="*/ 127 h 153"/>
                <a:gd name="T22" fmla="*/ 0 w 123"/>
                <a:gd name="T23" fmla="*/ 127 h 153"/>
                <a:gd name="T24" fmla="*/ 0 w 123"/>
                <a:gd name="T25" fmla="*/ 123 h 153"/>
                <a:gd name="T26" fmla="*/ 0 w 123"/>
                <a:gd name="T27" fmla="*/ 4 h 153"/>
                <a:gd name="T28" fmla="*/ 0 w 123"/>
                <a:gd name="T29" fmla="*/ 0 h 153"/>
                <a:gd name="T30" fmla="*/ 7 w 123"/>
                <a:gd name="T31" fmla="*/ 0 h 153"/>
                <a:gd name="T32" fmla="*/ 7 w 123"/>
                <a:gd name="T33" fmla="*/ 0 h 153"/>
                <a:gd name="T34" fmla="*/ 12 w 123"/>
                <a:gd name="T35" fmla="*/ 115 h 153"/>
                <a:gd name="T36" fmla="*/ 33 w 123"/>
                <a:gd name="T37" fmla="*/ 108 h 153"/>
                <a:gd name="T38" fmla="*/ 36 w 123"/>
                <a:gd name="T39" fmla="*/ 108 h 153"/>
                <a:gd name="T40" fmla="*/ 36 w 123"/>
                <a:gd name="T41" fmla="*/ 111 h 153"/>
                <a:gd name="T42" fmla="*/ 45 w 123"/>
                <a:gd name="T43" fmla="*/ 141 h 153"/>
                <a:gd name="T44" fmla="*/ 112 w 123"/>
                <a:gd name="T45" fmla="*/ 141 h 153"/>
                <a:gd name="T46" fmla="*/ 112 w 123"/>
                <a:gd name="T47" fmla="*/ 11 h 153"/>
                <a:gd name="T48" fmla="*/ 12 w 123"/>
                <a:gd name="T49" fmla="*/ 11 h 153"/>
                <a:gd name="T50" fmla="*/ 12 w 123"/>
                <a:gd name="T51" fmla="*/ 115 h 153"/>
                <a:gd name="T52" fmla="*/ 12 w 123"/>
                <a:gd name="T53" fmla="*/ 115 h 153"/>
                <a:gd name="T54" fmla="*/ 38 w 123"/>
                <a:gd name="T55" fmla="*/ 139 h 153"/>
                <a:gd name="T56" fmla="*/ 31 w 123"/>
                <a:gd name="T57" fmla="*/ 115 h 153"/>
                <a:gd name="T58" fmla="*/ 15 w 123"/>
                <a:gd name="T59" fmla="*/ 123 h 153"/>
                <a:gd name="T60" fmla="*/ 38 w 123"/>
                <a:gd name="T61" fmla="*/ 139 h 153"/>
                <a:gd name="T62" fmla="*/ 38 w 123"/>
                <a:gd name="T63" fmla="*/ 139 h 153"/>
                <a:gd name="T64" fmla="*/ 29 w 123"/>
                <a:gd name="T65" fmla="*/ 82 h 153"/>
                <a:gd name="T66" fmla="*/ 29 w 123"/>
                <a:gd name="T67" fmla="*/ 87 h 153"/>
                <a:gd name="T68" fmla="*/ 95 w 123"/>
                <a:gd name="T69" fmla="*/ 87 h 153"/>
                <a:gd name="T70" fmla="*/ 95 w 123"/>
                <a:gd name="T71" fmla="*/ 82 h 153"/>
                <a:gd name="T72" fmla="*/ 29 w 123"/>
                <a:gd name="T73" fmla="*/ 82 h 153"/>
                <a:gd name="T74" fmla="*/ 29 w 123"/>
                <a:gd name="T75" fmla="*/ 82 h 153"/>
                <a:gd name="T76" fmla="*/ 29 w 123"/>
                <a:gd name="T77" fmla="*/ 66 h 153"/>
                <a:gd name="T78" fmla="*/ 29 w 123"/>
                <a:gd name="T79" fmla="*/ 71 h 153"/>
                <a:gd name="T80" fmla="*/ 95 w 123"/>
                <a:gd name="T81" fmla="*/ 71 h 153"/>
                <a:gd name="T82" fmla="*/ 95 w 123"/>
                <a:gd name="T83" fmla="*/ 66 h 153"/>
                <a:gd name="T84" fmla="*/ 29 w 123"/>
                <a:gd name="T85" fmla="*/ 66 h 153"/>
                <a:gd name="T86" fmla="*/ 29 w 123"/>
                <a:gd name="T87" fmla="*/ 66 h 153"/>
                <a:gd name="T88" fmla="*/ 29 w 123"/>
                <a:gd name="T89" fmla="*/ 49 h 153"/>
                <a:gd name="T90" fmla="*/ 29 w 123"/>
                <a:gd name="T91" fmla="*/ 54 h 153"/>
                <a:gd name="T92" fmla="*/ 95 w 123"/>
                <a:gd name="T93" fmla="*/ 54 h 153"/>
                <a:gd name="T94" fmla="*/ 95 w 123"/>
                <a:gd name="T95" fmla="*/ 49 h 153"/>
                <a:gd name="T96" fmla="*/ 29 w 123"/>
                <a:gd name="T97" fmla="*/ 49 h 153"/>
                <a:gd name="T98" fmla="*/ 29 w 123"/>
                <a:gd name="T99" fmla="*/ 49 h 153"/>
                <a:gd name="T100" fmla="*/ 29 w 123"/>
                <a:gd name="T101" fmla="*/ 33 h 153"/>
                <a:gd name="T102" fmla="*/ 29 w 123"/>
                <a:gd name="T103" fmla="*/ 37 h 153"/>
                <a:gd name="T104" fmla="*/ 95 w 123"/>
                <a:gd name="T105" fmla="*/ 37 h 153"/>
                <a:gd name="T106" fmla="*/ 95 w 123"/>
                <a:gd name="T107" fmla="*/ 33 h 153"/>
                <a:gd name="T108" fmla="*/ 29 w 123"/>
                <a:gd name="T109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153">
                  <a:moveTo>
                    <a:pt x="7" y="0"/>
                  </a:moveTo>
                  <a:lnTo>
                    <a:pt x="116" y="0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3" y="146"/>
                  </a:lnTo>
                  <a:lnTo>
                    <a:pt x="123" y="153"/>
                  </a:lnTo>
                  <a:lnTo>
                    <a:pt x="116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6" y="153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2" y="115"/>
                  </a:moveTo>
                  <a:lnTo>
                    <a:pt x="33" y="108"/>
                  </a:lnTo>
                  <a:lnTo>
                    <a:pt x="36" y="108"/>
                  </a:lnTo>
                  <a:lnTo>
                    <a:pt x="36" y="111"/>
                  </a:lnTo>
                  <a:lnTo>
                    <a:pt x="45" y="141"/>
                  </a:lnTo>
                  <a:lnTo>
                    <a:pt x="112" y="141"/>
                  </a:lnTo>
                  <a:lnTo>
                    <a:pt x="112" y="11"/>
                  </a:lnTo>
                  <a:lnTo>
                    <a:pt x="12" y="11"/>
                  </a:lnTo>
                  <a:lnTo>
                    <a:pt x="12" y="115"/>
                  </a:lnTo>
                  <a:lnTo>
                    <a:pt x="12" y="115"/>
                  </a:lnTo>
                  <a:close/>
                  <a:moveTo>
                    <a:pt x="38" y="139"/>
                  </a:moveTo>
                  <a:lnTo>
                    <a:pt x="31" y="115"/>
                  </a:lnTo>
                  <a:lnTo>
                    <a:pt x="15" y="123"/>
                  </a:lnTo>
                  <a:lnTo>
                    <a:pt x="38" y="139"/>
                  </a:lnTo>
                  <a:lnTo>
                    <a:pt x="38" y="139"/>
                  </a:lnTo>
                  <a:close/>
                  <a:moveTo>
                    <a:pt x="29" y="82"/>
                  </a:moveTo>
                  <a:lnTo>
                    <a:pt x="29" y="87"/>
                  </a:lnTo>
                  <a:lnTo>
                    <a:pt x="95" y="87"/>
                  </a:lnTo>
                  <a:lnTo>
                    <a:pt x="95" y="82"/>
                  </a:lnTo>
                  <a:lnTo>
                    <a:pt x="29" y="82"/>
                  </a:lnTo>
                  <a:lnTo>
                    <a:pt x="29" y="82"/>
                  </a:lnTo>
                  <a:close/>
                  <a:moveTo>
                    <a:pt x="29" y="66"/>
                  </a:moveTo>
                  <a:lnTo>
                    <a:pt x="29" y="71"/>
                  </a:lnTo>
                  <a:lnTo>
                    <a:pt x="95" y="71"/>
                  </a:lnTo>
                  <a:lnTo>
                    <a:pt x="95" y="66"/>
                  </a:lnTo>
                  <a:lnTo>
                    <a:pt x="29" y="66"/>
                  </a:lnTo>
                  <a:lnTo>
                    <a:pt x="29" y="66"/>
                  </a:lnTo>
                  <a:close/>
                  <a:moveTo>
                    <a:pt x="29" y="49"/>
                  </a:moveTo>
                  <a:lnTo>
                    <a:pt x="29" y="54"/>
                  </a:lnTo>
                  <a:lnTo>
                    <a:pt x="95" y="54"/>
                  </a:lnTo>
                  <a:lnTo>
                    <a:pt x="95" y="49"/>
                  </a:lnTo>
                  <a:lnTo>
                    <a:pt x="29" y="49"/>
                  </a:lnTo>
                  <a:lnTo>
                    <a:pt x="29" y="49"/>
                  </a:lnTo>
                  <a:close/>
                  <a:moveTo>
                    <a:pt x="29" y="33"/>
                  </a:moveTo>
                  <a:lnTo>
                    <a:pt x="29" y="37"/>
                  </a:lnTo>
                  <a:lnTo>
                    <a:pt x="95" y="37"/>
                  </a:lnTo>
                  <a:lnTo>
                    <a:pt x="95" y="33"/>
                  </a:lnTo>
                  <a:lnTo>
                    <a:pt x="29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23"/>
            <p:cNvSpPr txBox="1"/>
            <p:nvPr/>
          </p:nvSpPr>
          <p:spPr>
            <a:xfrm>
              <a:off x="3505189" y="2341943"/>
              <a:ext cx="2172875" cy="364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协调能力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78343" y="2267397"/>
            <a:ext cx="939800" cy="939800"/>
            <a:chOff x="2386060" y="1495059"/>
            <a:chExt cx="939800" cy="939800"/>
          </a:xfrm>
        </p:grpSpPr>
        <p:sp>
          <p:nvSpPr>
            <p:cNvPr id="33" name="椭圆 32"/>
            <p:cNvSpPr/>
            <p:nvPr/>
          </p:nvSpPr>
          <p:spPr>
            <a:xfrm>
              <a:off x="2386060" y="1495059"/>
              <a:ext cx="939800" cy="939800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986"/>
            <p:cNvSpPr/>
            <p:nvPr/>
          </p:nvSpPr>
          <p:spPr bwMode="auto">
            <a:xfrm>
              <a:off x="2680513" y="1730231"/>
              <a:ext cx="366922" cy="346817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73534" y="1988840"/>
            <a:ext cx="939800" cy="939800"/>
            <a:chOff x="5454052" y="1074902"/>
            <a:chExt cx="939800" cy="939800"/>
          </a:xfrm>
        </p:grpSpPr>
        <p:sp>
          <p:nvSpPr>
            <p:cNvPr id="36" name="椭圆 35"/>
            <p:cNvSpPr/>
            <p:nvPr/>
          </p:nvSpPr>
          <p:spPr>
            <a:xfrm>
              <a:off x="5454052" y="1074902"/>
              <a:ext cx="939800" cy="939800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5729640" y="1309909"/>
              <a:ext cx="411300" cy="441104"/>
              <a:chOff x="5995987" y="547688"/>
              <a:chExt cx="219075" cy="234950"/>
            </a:xfrm>
            <a:solidFill>
              <a:schemeClr val="bg1"/>
            </a:solidFill>
          </p:grpSpPr>
          <p:sp>
            <p:nvSpPr>
              <p:cNvPr id="38" name="Freeform 1590"/>
              <p:cNvSpPr>
                <a:spLocks noEditPoints="1"/>
              </p:cNvSpPr>
              <p:nvPr/>
            </p:nvSpPr>
            <p:spPr bwMode="auto">
              <a:xfrm>
                <a:off x="5995987" y="547688"/>
                <a:ext cx="168275" cy="168275"/>
              </a:xfrm>
              <a:custGeom>
                <a:avLst/>
                <a:gdLst>
                  <a:gd name="T0" fmla="*/ 114 w 120"/>
                  <a:gd name="T1" fmla="*/ 70 h 120"/>
                  <a:gd name="T2" fmla="*/ 120 w 120"/>
                  <a:gd name="T3" fmla="*/ 64 h 120"/>
                  <a:gd name="T4" fmla="*/ 120 w 120"/>
                  <a:gd name="T5" fmla="*/ 56 h 120"/>
                  <a:gd name="T6" fmla="*/ 114 w 120"/>
                  <a:gd name="T7" fmla="*/ 50 h 120"/>
                  <a:gd name="T8" fmla="*/ 110 w 120"/>
                  <a:gd name="T9" fmla="*/ 50 h 120"/>
                  <a:gd name="T10" fmla="*/ 102 w 120"/>
                  <a:gd name="T11" fmla="*/ 45 h 120"/>
                  <a:gd name="T12" fmla="*/ 102 w 120"/>
                  <a:gd name="T13" fmla="*/ 32 h 120"/>
                  <a:gd name="T14" fmla="*/ 105 w 120"/>
                  <a:gd name="T15" fmla="*/ 29 h 120"/>
                  <a:gd name="T16" fmla="*/ 105 w 120"/>
                  <a:gd name="T17" fmla="*/ 20 h 120"/>
                  <a:gd name="T18" fmla="*/ 100 w 120"/>
                  <a:gd name="T19" fmla="*/ 15 h 120"/>
                  <a:gd name="T20" fmla="*/ 91 w 120"/>
                  <a:gd name="T21" fmla="*/ 15 h 120"/>
                  <a:gd name="T22" fmla="*/ 88 w 120"/>
                  <a:gd name="T23" fmla="*/ 18 h 120"/>
                  <a:gd name="T24" fmla="*/ 79 w 120"/>
                  <a:gd name="T25" fmla="*/ 20 h 120"/>
                  <a:gd name="T26" fmla="*/ 70 w 120"/>
                  <a:gd name="T27" fmla="*/ 10 h 120"/>
                  <a:gd name="T28" fmla="*/ 70 w 120"/>
                  <a:gd name="T29" fmla="*/ 6 h 120"/>
                  <a:gd name="T30" fmla="*/ 64 w 120"/>
                  <a:gd name="T31" fmla="*/ 0 h 120"/>
                  <a:gd name="T32" fmla="*/ 56 w 120"/>
                  <a:gd name="T33" fmla="*/ 0 h 120"/>
                  <a:gd name="T34" fmla="*/ 50 w 120"/>
                  <a:gd name="T35" fmla="*/ 6 h 120"/>
                  <a:gd name="T36" fmla="*/ 50 w 120"/>
                  <a:gd name="T37" fmla="*/ 10 h 120"/>
                  <a:gd name="T38" fmla="*/ 45 w 120"/>
                  <a:gd name="T39" fmla="*/ 18 h 120"/>
                  <a:gd name="T40" fmla="*/ 32 w 120"/>
                  <a:gd name="T41" fmla="*/ 18 h 120"/>
                  <a:gd name="T42" fmla="*/ 29 w 120"/>
                  <a:gd name="T43" fmla="*/ 15 h 120"/>
                  <a:gd name="T44" fmla="*/ 20 w 120"/>
                  <a:gd name="T45" fmla="*/ 15 h 120"/>
                  <a:gd name="T46" fmla="*/ 15 w 120"/>
                  <a:gd name="T47" fmla="*/ 20 h 120"/>
                  <a:gd name="T48" fmla="*/ 15 w 120"/>
                  <a:gd name="T49" fmla="*/ 29 h 120"/>
                  <a:gd name="T50" fmla="*/ 18 w 120"/>
                  <a:gd name="T51" fmla="*/ 32 h 120"/>
                  <a:gd name="T52" fmla="*/ 20 w 120"/>
                  <a:gd name="T53" fmla="*/ 41 h 120"/>
                  <a:gd name="T54" fmla="*/ 10 w 120"/>
                  <a:gd name="T55" fmla="*/ 50 h 120"/>
                  <a:gd name="T56" fmla="*/ 6 w 120"/>
                  <a:gd name="T57" fmla="*/ 50 h 120"/>
                  <a:gd name="T58" fmla="*/ 0 w 120"/>
                  <a:gd name="T59" fmla="*/ 56 h 120"/>
                  <a:gd name="T60" fmla="*/ 0 w 120"/>
                  <a:gd name="T61" fmla="*/ 64 h 120"/>
                  <a:gd name="T62" fmla="*/ 6 w 120"/>
                  <a:gd name="T63" fmla="*/ 70 h 120"/>
                  <a:gd name="T64" fmla="*/ 10 w 120"/>
                  <a:gd name="T65" fmla="*/ 70 h 120"/>
                  <a:gd name="T66" fmla="*/ 18 w 120"/>
                  <a:gd name="T67" fmla="*/ 75 h 120"/>
                  <a:gd name="T68" fmla="*/ 18 w 120"/>
                  <a:gd name="T69" fmla="*/ 88 h 120"/>
                  <a:gd name="T70" fmla="*/ 15 w 120"/>
                  <a:gd name="T71" fmla="*/ 91 h 120"/>
                  <a:gd name="T72" fmla="*/ 15 w 120"/>
                  <a:gd name="T73" fmla="*/ 100 h 120"/>
                  <a:gd name="T74" fmla="*/ 20 w 120"/>
                  <a:gd name="T75" fmla="*/ 105 h 120"/>
                  <a:gd name="T76" fmla="*/ 29 w 120"/>
                  <a:gd name="T77" fmla="*/ 105 h 120"/>
                  <a:gd name="T78" fmla="*/ 32 w 120"/>
                  <a:gd name="T79" fmla="*/ 102 h 120"/>
                  <a:gd name="T80" fmla="*/ 41 w 120"/>
                  <a:gd name="T81" fmla="*/ 100 h 120"/>
                  <a:gd name="T82" fmla="*/ 50 w 120"/>
                  <a:gd name="T83" fmla="*/ 110 h 120"/>
                  <a:gd name="T84" fmla="*/ 50 w 120"/>
                  <a:gd name="T85" fmla="*/ 114 h 120"/>
                  <a:gd name="T86" fmla="*/ 56 w 120"/>
                  <a:gd name="T87" fmla="*/ 120 h 120"/>
                  <a:gd name="T88" fmla="*/ 64 w 120"/>
                  <a:gd name="T89" fmla="*/ 120 h 120"/>
                  <a:gd name="T90" fmla="*/ 70 w 120"/>
                  <a:gd name="T91" fmla="*/ 114 h 120"/>
                  <a:gd name="T92" fmla="*/ 70 w 120"/>
                  <a:gd name="T93" fmla="*/ 110 h 120"/>
                  <a:gd name="T94" fmla="*/ 75 w 120"/>
                  <a:gd name="T95" fmla="*/ 102 h 120"/>
                  <a:gd name="T96" fmla="*/ 88 w 120"/>
                  <a:gd name="T97" fmla="*/ 102 h 120"/>
                  <a:gd name="T98" fmla="*/ 91 w 120"/>
                  <a:gd name="T99" fmla="*/ 105 h 120"/>
                  <a:gd name="T100" fmla="*/ 100 w 120"/>
                  <a:gd name="T101" fmla="*/ 105 h 120"/>
                  <a:gd name="T102" fmla="*/ 105 w 120"/>
                  <a:gd name="T103" fmla="*/ 100 h 120"/>
                  <a:gd name="T104" fmla="*/ 105 w 120"/>
                  <a:gd name="T105" fmla="*/ 91 h 120"/>
                  <a:gd name="T106" fmla="*/ 102 w 120"/>
                  <a:gd name="T107" fmla="*/ 88 h 120"/>
                  <a:gd name="T108" fmla="*/ 100 w 120"/>
                  <a:gd name="T109" fmla="*/ 79 h 120"/>
                  <a:gd name="T110" fmla="*/ 110 w 120"/>
                  <a:gd name="T111" fmla="*/ 70 h 120"/>
                  <a:gd name="T112" fmla="*/ 114 w 120"/>
                  <a:gd name="T113" fmla="*/ 70 h 120"/>
                  <a:gd name="T114" fmla="*/ 60 w 120"/>
                  <a:gd name="T115" fmla="*/ 86 h 120"/>
                  <a:gd name="T116" fmla="*/ 34 w 120"/>
                  <a:gd name="T117" fmla="*/ 60 h 120"/>
                  <a:gd name="T118" fmla="*/ 60 w 120"/>
                  <a:gd name="T119" fmla="*/ 34 h 120"/>
                  <a:gd name="T120" fmla="*/ 86 w 120"/>
                  <a:gd name="T121" fmla="*/ 60 h 120"/>
                  <a:gd name="T122" fmla="*/ 60 w 120"/>
                  <a:gd name="T123" fmla="*/ 8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0" h="120">
                    <a:moveTo>
                      <a:pt x="114" y="70"/>
                    </a:moveTo>
                    <a:cubicBezTo>
                      <a:pt x="117" y="70"/>
                      <a:pt x="120" y="67"/>
                      <a:pt x="120" y="64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53"/>
                      <a:pt x="117" y="50"/>
                      <a:pt x="114" y="50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7" y="50"/>
                      <a:pt x="103" y="48"/>
                      <a:pt x="102" y="45"/>
                    </a:cubicBezTo>
                    <a:cubicBezTo>
                      <a:pt x="101" y="42"/>
                      <a:pt x="100" y="34"/>
                      <a:pt x="102" y="32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8" y="27"/>
                      <a:pt x="108" y="23"/>
                      <a:pt x="105" y="20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7" y="12"/>
                      <a:pt x="93" y="12"/>
                      <a:pt x="91" y="15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6" y="20"/>
                      <a:pt x="82" y="21"/>
                      <a:pt x="79" y="20"/>
                    </a:cubicBezTo>
                    <a:cubicBezTo>
                      <a:pt x="77" y="18"/>
                      <a:pt x="70" y="13"/>
                      <a:pt x="70" y="10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50" y="3"/>
                      <a:pt x="50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3"/>
                      <a:pt x="48" y="17"/>
                      <a:pt x="45" y="18"/>
                    </a:cubicBezTo>
                    <a:cubicBezTo>
                      <a:pt x="42" y="19"/>
                      <a:pt x="34" y="20"/>
                      <a:pt x="32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2"/>
                      <a:pt x="23" y="12"/>
                      <a:pt x="20" y="1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2" y="23"/>
                      <a:pt x="12" y="27"/>
                      <a:pt x="15" y="29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0" y="34"/>
                      <a:pt x="21" y="38"/>
                      <a:pt x="20" y="41"/>
                    </a:cubicBezTo>
                    <a:cubicBezTo>
                      <a:pt x="18" y="43"/>
                      <a:pt x="13" y="50"/>
                      <a:pt x="10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3" y="50"/>
                      <a:pt x="0" y="53"/>
                      <a:pt x="0" y="5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0"/>
                      <a:pt x="6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3" y="70"/>
                      <a:pt x="17" y="72"/>
                      <a:pt x="18" y="75"/>
                    </a:cubicBezTo>
                    <a:cubicBezTo>
                      <a:pt x="19" y="78"/>
                      <a:pt x="20" y="86"/>
                      <a:pt x="18" y="88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2" y="93"/>
                      <a:pt x="12" y="97"/>
                      <a:pt x="15" y="100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3" y="108"/>
                      <a:pt x="27" y="108"/>
                      <a:pt x="29" y="105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0"/>
                      <a:pt x="38" y="99"/>
                      <a:pt x="41" y="100"/>
                    </a:cubicBezTo>
                    <a:cubicBezTo>
                      <a:pt x="43" y="102"/>
                      <a:pt x="50" y="107"/>
                      <a:pt x="50" y="110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7"/>
                      <a:pt x="53" y="120"/>
                      <a:pt x="56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7" y="120"/>
                      <a:pt x="70" y="117"/>
                      <a:pt x="70" y="114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07"/>
                      <a:pt x="72" y="103"/>
                      <a:pt x="75" y="102"/>
                    </a:cubicBezTo>
                    <a:cubicBezTo>
                      <a:pt x="78" y="101"/>
                      <a:pt x="86" y="100"/>
                      <a:pt x="88" y="102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3" y="108"/>
                      <a:pt x="97" y="108"/>
                      <a:pt x="100" y="105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8" y="97"/>
                      <a:pt x="108" y="93"/>
                      <a:pt x="105" y="91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0" y="86"/>
                      <a:pt x="99" y="82"/>
                      <a:pt x="100" y="79"/>
                    </a:cubicBezTo>
                    <a:cubicBezTo>
                      <a:pt x="102" y="77"/>
                      <a:pt x="107" y="70"/>
                      <a:pt x="110" y="70"/>
                    </a:cubicBezTo>
                    <a:lnTo>
                      <a:pt x="114" y="70"/>
                    </a:lnTo>
                    <a:close/>
                    <a:moveTo>
                      <a:pt x="60" y="86"/>
                    </a:moveTo>
                    <a:cubicBezTo>
                      <a:pt x="46" y="86"/>
                      <a:pt x="34" y="74"/>
                      <a:pt x="34" y="60"/>
                    </a:cubicBezTo>
                    <a:cubicBezTo>
                      <a:pt x="34" y="46"/>
                      <a:pt x="46" y="34"/>
                      <a:pt x="60" y="34"/>
                    </a:cubicBezTo>
                    <a:cubicBezTo>
                      <a:pt x="74" y="34"/>
                      <a:pt x="86" y="46"/>
                      <a:pt x="86" y="60"/>
                    </a:cubicBezTo>
                    <a:cubicBezTo>
                      <a:pt x="86" y="74"/>
                      <a:pt x="74" y="86"/>
                      <a:pt x="60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1591"/>
              <p:cNvSpPr>
                <a:spLocks noEditPoints="1"/>
              </p:cNvSpPr>
              <p:nvPr/>
            </p:nvSpPr>
            <p:spPr bwMode="auto">
              <a:xfrm>
                <a:off x="6130925" y="698500"/>
                <a:ext cx="84137" cy="84138"/>
              </a:xfrm>
              <a:custGeom>
                <a:avLst/>
                <a:gdLst>
                  <a:gd name="T0" fmla="*/ 57 w 60"/>
                  <a:gd name="T1" fmla="*/ 35 h 60"/>
                  <a:gd name="T2" fmla="*/ 60 w 60"/>
                  <a:gd name="T3" fmla="*/ 32 h 60"/>
                  <a:gd name="T4" fmla="*/ 60 w 60"/>
                  <a:gd name="T5" fmla="*/ 28 h 60"/>
                  <a:gd name="T6" fmla="*/ 57 w 60"/>
                  <a:gd name="T7" fmla="*/ 25 h 60"/>
                  <a:gd name="T8" fmla="*/ 55 w 60"/>
                  <a:gd name="T9" fmla="*/ 25 h 60"/>
                  <a:gd name="T10" fmla="*/ 51 w 60"/>
                  <a:gd name="T11" fmla="*/ 23 h 60"/>
                  <a:gd name="T12" fmla="*/ 51 w 60"/>
                  <a:gd name="T13" fmla="*/ 16 h 60"/>
                  <a:gd name="T14" fmla="*/ 53 w 60"/>
                  <a:gd name="T15" fmla="*/ 14 h 60"/>
                  <a:gd name="T16" fmla="*/ 53 w 60"/>
                  <a:gd name="T17" fmla="*/ 10 h 60"/>
                  <a:gd name="T18" fmla="*/ 50 w 60"/>
                  <a:gd name="T19" fmla="*/ 7 h 60"/>
                  <a:gd name="T20" fmla="*/ 46 w 60"/>
                  <a:gd name="T21" fmla="*/ 7 h 60"/>
                  <a:gd name="T22" fmla="*/ 44 w 60"/>
                  <a:gd name="T23" fmla="*/ 9 h 60"/>
                  <a:gd name="T24" fmla="*/ 40 w 60"/>
                  <a:gd name="T25" fmla="*/ 10 h 60"/>
                  <a:gd name="T26" fmla="*/ 35 w 60"/>
                  <a:gd name="T27" fmla="*/ 5 h 60"/>
                  <a:gd name="T28" fmla="*/ 35 w 60"/>
                  <a:gd name="T29" fmla="*/ 3 h 60"/>
                  <a:gd name="T30" fmla="*/ 32 w 60"/>
                  <a:gd name="T31" fmla="*/ 0 h 60"/>
                  <a:gd name="T32" fmla="*/ 28 w 60"/>
                  <a:gd name="T33" fmla="*/ 0 h 60"/>
                  <a:gd name="T34" fmla="*/ 25 w 60"/>
                  <a:gd name="T35" fmla="*/ 3 h 60"/>
                  <a:gd name="T36" fmla="*/ 25 w 60"/>
                  <a:gd name="T37" fmla="*/ 5 h 60"/>
                  <a:gd name="T38" fmla="*/ 23 w 60"/>
                  <a:gd name="T39" fmla="*/ 9 h 60"/>
                  <a:gd name="T40" fmla="*/ 16 w 60"/>
                  <a:gd name="T41" fmla="*/ 9 h 60"/>
                  <a:gd name="T42" fmla="*/ 14 w 60"/>
                  <a:gd name="T43" fmla="*/ 7 h 60"/>
                  <a:gd name="T44" fmla="*/ 10 w 60"/>
                  <a:gd name="T45" fmla="*/ 7 h 60"/>
                  <a:gd name="T46" fmla="*/ 7 w 60"/>
                  <a:gd name="T47" fmla="*/ 10 h 60"/>
                  <a:gd name="T48" fmla="*/ 7 w 60"/>
                  <a:gd name="T49" fmla="*/ 14 h 60"/>
                  <a:gd name="T50" fmla="*/ 9 w 60"/>
                  <a:gd name="T51" fmla="*/ 16 h 60"/>
                  <a:gd name="T52" fmla="*/ 10 w 60"/>
                  <a:gd name="T53" fmla="*/ 20 h 60"/>
                  <a:gd name="T54" fmla="*/ 5 w 60"/>
                  <a:gd name="T55" fmla="*/ 25 h 60"/>
                  <a:gd name="T56" fmla="*/ 3 w 60"/>
                  <a:gd name="T57" fmla="*/ 25 h 60"/>
                  <a:gd name="T58" fmla="*/ 0 w 60"/>
                  <a:gd name="T59" fmla="*/ 28 h 60"/>
                  <a:gd name="T60" fmla="*/ 0 w 60"/>
                  <a:gd name="T61" fmla="*/ 32 h 60"/>
                  <a:gd name="T62" fmla="*/ 3 w 60"/>
                  <a:gd name="T63" fmla="*/ 35 h 60"/>
                  <a:gd name="T64" fmla="*/ 5 w 60"/>
                  <a:gd name="T65" fmla="*/ 35 h 60"/>
                  <a:gd name="T66" fmla="*/ 9 w 60"/>
                  <a:gd name="T67" fmla="*/ 37 h 60"/>
                  <a:gd name="T68" fmla="*/ 9 w 60"/>
                  <a:gd name="T69" fmla="*/ 44 h 60"/>
                  <a:gd name="T70" fmla="*/ 7 w 60"/>
                  <a:gd name="T71" fmla="*/ 46 h 60"/>
                  <a:gd name="T72" fmla="*/ 7 w 60"/>
                  <a:gd name="T73" fmla="*/ 50 h 60"/>
                  <a:gd name="T74" fmla="*/ 10 w 60"/>
                  <a:gd name="T75" fmla="*/ 53 h 60"/>
                  <a:gd name="T76" fmla="*/ 14 w 60"/>
                  <a:gd name="T77" fmla="*/ 53 h 60"/>
                  <a:gd name="T78" fmla="*/ 16 w 60"/>
                  <a:gd name="T79" fmla="*/ 51 h 60"/>
                  <a:gd name="T80" fmla="*/ 20 w 60"/>
                  <a:gd name="T81" fmla="*/ 50 h 60"/>
                  <a:gd name="T82" fmla="*/ 25 w 60"/>
                  <a:gd name="T83" fmla="*/ 55 h 60"/>
                  <a:gd name="T84" fmla="*/ 25 w 60"/>
                  <a:gd name="T85" fmla="*/ 57 h 60"/>
                  <a:gd name="T86" fmla="*/ 28 w 60"/>
                  <a:gd name="T87" fmla="*/ 60 h 60"/>
                  <a:gd name="T88" fmla="*/ 32 w 60"/>
                  <a:gd name="T89" fmla="*/ 60 h 60"/>
                  <a:gd name="T90" fmla="*/ 35 w 60"/>
                  <a:gd name="T91" fmla="*/ 57 h 60"/>
                  <a:gd name="T92" fmla="*/ 35 w 60"/>
                  <a:gd name="T93" fmla="*/ 55 h 60"/>
                  <a:gd name="T94" fmla="*/ 37 w 60"/>
                  <a:gd name="T95" fmla="*/ 51 h 60"/>
                  <a:gd name="T96" fmla="*/ 44 w 60"/>
                  <a:gd name="T97" fmla="*/ 51 h 60"/>
                  <a:gd name="T98" fmla="*/ 46 w 60"/>
                  <a:gd name="T99" fmla="*/ 53 h 60"/>
                  <a:gd name="T100" fmla="*/ 50 w 60"/>
                  <a:gd name="T101" fmla="*/ 53 h 60"/>
                  <a:gd name="T102" fmla="*/ 53 w 60"/>
                  <a:gd name="T103" fmla="*/ 50 h 60"/>
                  <a:gd name="T104" fmla="*/ 53 w 60"/>
                  <a:gd name="T105" fmla="*/ 46 h 60"/>
                  <a:gd name="T106" fmla="*/ 51 w 60"/>
                  <a:gd name="T107" fmla="*/ 44 h 60"/>
                  <a:gd name="T108" fmla="*/ 50 w 60"/>
                  <a:gd name="T109" fmla="*/ 40 h 60"/>
                  <a:gd name="T110" fmla="*/ 55 w 60"/>
                  <a:gd name="T111" fmla="*/ 35 h 60"/>
                  <a:gd name="T112" fmla="*/ 57 w 60"/>
                  <a:gd name="T113" fmla="*/ 35 h 60"/>
                  <a:gd name="T114" fmla="*/ 40 w 60"/>
                  <a:gd name="T115" fmla="*/ 30 h 60"/>
                  <a:gd name="T116" fmla="*/ 30 w 60"/>
                  <a:gd name="T117" fmla="*/ 40 h 60"/>
                  <a:gd name="T118" fmla="*/ 20 w 60"/>
                  <a:gd name="T119" fmla="*/ 30 h 60"/>
                  <a:gd name="T120" fmla="*/ 30 w 60"/>
                  <a:gd name="T121" fmla="*/ 20 h 60"/>
                  <a:gd name="T122" fmla="*/ 40 w 60"/>
                  <a:gd name="T12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" h="60">
                    <a:moveTo>
                      <a:pt x="57" y="35"/>
                    </a:moveTo>
                    <a:cubicBezTo>
                      <a:pt x="59" y="35"/>
                      <a:pt x="60" y="34"/>
                      <a:pt x="60" y="32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6"/>
                      <a:pt x="59" y="25"/>
                      <a:pt x="57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1"/>
                      <a:pt x="50" y="17"/>
                      <a:pt x="51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3"/>
                      <a:pt x="54" y="11"/>
                      <a:pt x="53" y="1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6"/>
                      <a:pt x="47" y="6"/>
                      <a:pt x="46" y="7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1" y="10"/>
                      <a:pt x="40" y="10"/>
                    </a:cubicBezTo>
                    <a:cubicBezTo>
                      <a:pt x="39" y="9"/>
                      <a:pt x="35" y="7"/>
                      <a:pt x="35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1"/>
                      <a:pt x="25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8"/>
                      <a:pt x="23" y="9"/>
                    </a:cubicBezTo>
                    <a:cubicBezTo>
                      <a:pt x="21" y="9"/>
                      <a:pt x="17" y="10"/>
                      <a:pt x="16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9"/>
                      <a:pt x="10" y="20"/>
                    </a:cubicBezTo>
                    <a:cubicBezTo>
                      <a:pt x="9" y="21"/>
                      <a:pt x="7" y="25"/>
                      <a:pt x="5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1" y="35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7" y="35"/>
                      <a:pt x="8" y="36"/>
                      <a:pt x="9" y="37"/>
                    </a:cubicBezTo>
                    <a:cubicBezTo>
                      <a:pt x="9" y="39"/>
                      <a:pt x="10" y="43"/>
                      <a:pt x="9" y="44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7"/>
                      <a:pt x="6" y="49"/>
                      <a:pt x="7" y="50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1" y="54"/>
                      <a:pt x="13" y="54"/>
                      <a:pt x="14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50"/>
                      <a:pt x="19" y="50"/>
                      <a:pt x="20" y="50"/>
                    </a:cubicBezTo>
                    <a:cubicBezTo>
                      <a:pt x="21" y="51"/>
                      <a:pt x="25" y="53"/>
                      <a:pt x="25" y="5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9"/>
                      <a:pt x="26" y="60"/>
                      <a:pt x="28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0"/>
                      <a:pt x="35" y="59"/>
                      <a:pt x="35" y="57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3"/>
                      <a:pt x="36" y="52"/>
                      <a:pt x="37" y="51"/>
                    </a:cubicBezTo>
                    <a:cubicBezTo>
                      <a:pt x="39" y="51"/>
                      <a:pt x="43" y="50"/>
                      <a:pt x="44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4"/>
                      <a:pt x="49" y="54"/>
                      <a:pt x="50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9"/>
                      <a:pt x="54" y="47"/>
                      <a:pt x="53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0" y="43"/>
                      <a:pt x="50" y="41"/>
                      <a:pt x="50" y="40"/>
                    </a:cubicBezTo>
                    <a:cubicBezTo>
                      <a:pt x="51" y="39"/>
                      <a:pt x="53" y="35"/>
                      <a:pt x="55" y="35"/>
                    </a:cubicBezTo>
                    <a:lnTo>
                      <a:pt x="57" y="35"/>
                    </a:lnTo>
                    <a:close/>
                    <a:moveTo>
                      <a:pt x="40" y="30"/>
                    </a:moveTo>
                    <a:cubicBezTo>
                      <a:pt x="40" y="36"/>
                      <a:pt x="36" y="40"/>
                      <a:pt x="30" y="40"/>
                    </a:cubicBezTo>
                    <a:cubicBezTo>
                      <a:pt x="24" y="40"/>
                      <a:pt x="20" y="36"/>
                      <a:pt x="20" y="30"/>
                    </a:cubicBezTo>
                    <a:cubicBezTo>
                      <a:pt x="20" y="24"/>
                      <a:pt x="24" y="20"/>
                      <a:pt x="30" y="20"/>
                    </a:cubicBezTo>
                    <a:cubicBezTo>
                      <a:pt x="36" y="20"/>
                      <a:pt x="40" y="24"/>
                      <a:pt x="40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4548243" y="3892513"/>
            <a:ext cx="939800" cy="939800"/>
            <a:chOff x="3080330" y="2789142"/>
            <a:chExt cx="939800" cy="939800"/>
          </a:xfrm>
        </p:grpSpPr>
        <p:sp>
          <p:nvSpPr>
            <p:cNvPr id="41" name="椭圆 40"/>
            <p:cNvSpPr/>
            <p:nvPr/>
          </p:nvSpPr>
          <p:spPr>
            <a:xfrm>
              <a:off x="3080330" y="2789142"/>
              <a:ext cx="939800" cy="939800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294687" y="3010257"/>
              <a:ext cx="497794" cy="491067"/>
              <a:chOff x="8123237" y="3667126"/>
              <a:chExt cx="234950" cy="231775"/>
            </a:xfrm>
            <a:solidFill>
              <a:schemeClr val="bg1"/>
            </a:solidFill>
          </p:grpSpPr>
          <p:sp>
            <p:nvSpPr>
              <p:cNvPr id="43" name="Freeform 1086"/>
              <p:cNvSpPr>
                <a:spLocks noEditPoints="1"/>
              </p:cNvSpPr>
              <p:nvPr/>
            </p:nvSpPr>
            <p:spPr bwMode="auto">
              <a:xfrm>
                <a:off x="8123237" y="3667126"/>
                <a:ext cx="234950" cy="231775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50 w 100"/>
                  <a:gd name="T9" fmla="*/ 0 h 99"/>
                  <a:gd name="T10" fmla="*/ 50 w 100"/>
                  <a:gd name="T11" fmla="*/ 95 h 99"/>
                  <a:gd name="T12" fmla="*/ 4 w 100"/>
                  <a:gd name="T13" fmla="*/ 49 h 99"/>
                  <a:gd name="T14" fmla="*/ 50 w 100"/>
                  <a:gd name="T15" fmla="*/ 4 h 99"/>
                  <a:gd name="T16" fmla="*/ 96 w 100"/>
                  <a:gd name="T17" fmla="*/ 49 h 99"/>
                  <a:gd name="T18" fmla="*/ 50 w 100"/>
                  <a:gd name="T1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7" y="99"/>
                      <a:pt x="100" y="77"/>
                      <a:pt x="100" y="49"/>
                    </a:cubicBezTo>
                    <a:cubicBezTo>
                      <a:pt x="100" y="22"/>
                      <a:pt x="77" y="0"/>
                      <a:pt x="50" y="0"/>
                    </a:cubicBezTo>
                    <a:close/>
                    <a:moveTo>
                      <a:pt x="50" y="95"/>
                    </a:moveTo>
                    <a:cubicBezTo>
                      <a:pt x="25" y="95"/>
                      <a:pt x="4" y="75"/>
                      <a:pt x="4" y="49"/>
                    </a:cubicBezTo>
                    <a:cubicBezTo>
                      <a:pt x="4" y="24"/>
                      <a:pt x="25" y="4"/>
                      <a:pt x="50" y="4"/>
                    </a:cubicBezTo>
                    <a:cubicBezTo>
                      <a:pt x="75" y="4"/>
                      <a:pt x="96" y="24"/>
                      <a:pt x="96" y="49"/>
                    </a:cubicBezTo>
                    <a:cubicBezTo>
                      <a:pt x="96" y="75"/>
                      <a:pt x="75" y="95"/>
                      <a:pt x="50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1087"/>
              <p:cNvSpPr>
                <a:spLocks noEditPoints="1"/>
              </p:cNvSpPr>
              <p:nvPr/>
            </p:nvSpPr>
            <p:spPr bwMode="auto">
              <a:xfrm>
                <a:off x="8147050" y="3687763"/>
                <a:ext cx="188912" cy="188913"/>
              </a:xfrm>
              <a:custGeom>
                <a:avLst/>
                <a:gdLst>
                  <a:gd name="T0" fmla="*/ 40 w 80"/>
                  <a:gd name="T1" fmla="*/ 0 h 80"/>
                  <a:gd name="T2" fmla="*/ 0 w 80"/>
                  <a:gd name="T3" fmla="*/ 40 h 80"/>
                  <a:gd name="T4" fmla="*/ 40 w 80"/>
                  <a:gd name="T5" fmla="*/ 80 h 80"/>
                  <a:gd name="T6" fmla="*/ 80 w 80"/>
                  <a:gd name="T7" fmla="*/ 40 h 80"/>
                  <a:gd name="T8" fmla="*/ 40 w 80"/>
                  <a:gd name="T9" fmla="*/ 0 h 80"/>
                  <a:gd name="T10" fmla="*/ 55 w 80"/>
                  <a:gd name="T11" fmla="*/ 40 h 80"/>
                  <a:gd name="T12" fmla="*/ 55 w 80"/>
                  <a:gd name="T13" fmla="*/ 46 h 80"/>
                  <a:gd name="T14" fmla="*/ 43 w 80"/>
                  <a:gd name="T15" fmla="*/ 46 h 80"/>
                  <a:gd name="T16" fmla="*/ 43 w 80"/>
                  <a:gd name="T17" fmla="*/ 49 h 80"/>
                  <a:gd name="T18" fmla="*/ 55 w 80"/>
                  <a:gd name="T19" fmla="*/ 49 h 80"/>
                  <a:gd name="T20" fmla="*/ 55 w 80"/>
                  <a:gd name="T21" fmla="*/ 55 h 80"/>
                  <a:gd name="T22" fmla="*/ 43 w 80"/>
                  <a:gd name="T23" fmla="*/ 55 h 80"/>
                  <a:gd name="T24" fmla="*/ 43 w 80"/>
                  <a:gd name="T25" fmla="*/ 64 h 80"/>
                  <a:gd name="T26" fmla="*/ 37 w 80"/>
                  <a:gd name="T27" fmla="*/ 64 h 80"/>
                  <a:gd name="T28" fmla="*/ 37 w 80"/>
                  <a:gd name="T29" fmla="*/ 55 h 80"/>
                  <a:gd name="T30" fmla="*/ 25 w 80"/>
                  <a:gd name="T31" fmla="*/ 55 h 80"/>
                  <a:gd name="T32" fmla="*/ 25 w 80"/>
                  <a:gd name="T33" fmla="*/ 49 h 80"/>
                  <a:gd name="T34" fmla="*/ 37 w 80"/>
                  <a:gd name="T35" fmla="*/ 49 h 80"/>
                  <a:gd name="T36" fmla="*/ 37 w 80"/>
                  <a:gd name="T37" fmla="*/ 46 h 80"/>
                  <a:gd name="T38" fmla="*/ 25 w 80"/>
                  <a:gd name="T39" fmla="*/ 46 h 80"/>
                  <a:gd name="T40" fmla="*/ 25 w 80"/>
                  <a:gd name="T41" fmla="*/ 40 h 80"/>
                  <a:gd name="T42" fmla="*/ 34 w 80"/>
                  <a:gd name="T43" fmla="*/ 40 h 80"/>
                  <a:gd name="T44" fmla="*/ 23 w 80"/>
                  <a:gd name="T45" fmla="*/ 19 h 80"/>
                  <a:gd name="T46" fmla="*/ 30 w 80"/>
                  <a:gd name="T47" fmla="*/ 19 h 80"/>
                  <a:gd name="T48" fmla="*/ 38 w 80"/>
                  <a:gd name="T49" fmla="*/ 35 h 80"/>
                  <a:gd name="T50" fmla="*/ 40 w 80"/>
                  <a:gd name="T51" fmla="*/ 38 h 80"/>
                  <a:gd name="T52" fmla="*/ 42 w 80"/>
                  <a:gd name="T53" fmla="*/ 34 h 80"/>
                  <a:gd name="T54" fmla="*/ 50 w 80"/>
                  <a:gd name="T55" fmla="*/ 19 h 80"/>
                  <a:gd name="T56" fmla="*/ 57 w 80"/>
                  <a:gd name="T57" fmla="*/ 19 h 80"/>
                  <a:gd name="T58" fmla="*/ 46 w 80"/>
                  <a:gd name="T59" fmla="*/ 40 h 80"/>
                  <a:gd name="T60" fmla="*/ 55 w 80"/>
                  <a:gd name="T61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55" y="40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9" y="36"/>
                      <a:pt x="39" y="37"/>
                      <a:pt x="40" y="38"/>
                    </a:cubicBezTo>
                    <a:cubicBezTo>
                      <a:pt x="40" y="37"/>
                      <a:pt x="41" y="36"/>
                      <a:pt x="42" y="34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46" y="40"/>
                      <a:pt x="46" y="40"/>
                      <a:pt x="46" y="40"/>
                    </a:cubicBezTo>
                    <a:lnTo>
                      <a:pt x="5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076985" y="3637726"/>
            <a:ext cx="901165" cy="901165"/>
            <a:chOff x="5719249" y="3077288"/>
            <a:chExt cx="767347" cy="767347"/>
          </a:xfrm>
        </p:grpSpPr>
        <p:sp>
          <p:nvSpPr>
            <p:cNvPr id="46" name="椭圆 45"/>
            <p:cNvSpPr/>
            <p:nvPr/>
          </p:nvSpPr>
          <p:spPr>
            <a:xfrm>
              <a:off x="5719249" y="3077288"/>
              <a:ext cx="767347" cy="767347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748"/>
            <p:cNvSpPr>
              <a:spLocks noEditPoints="1"/>
            </p:cNvSpPr>
            <p:nvPr/>
          </p:nvSpPr>
          <p:spPr bwMode="auto">
            <a:xfrm>
              <a:off x="5947156" y="3271991"/>
              <a:ext cx="311533" cy="318115"/>
            </a:xfrm>
            <a:custGeom>
              <a:avLst/>
              <a:gdLst>
                <a:gd name="T0" fmla="*/ 38 w 60"/>
                <a:gd name="T1" fmla="*/ 8 h 61"/>
                <a:gd name="T2" fmla="*/ 22 w 60"/>
                <a:gd name="T3" fmla="*/ 8 h 61"/>
                <a:gd name="T4" fmla="*/ 45 w 60"/>
                <a:gd name="T5" fmla="*/ 41 h 61"/>
                <a:gd name="T6" fmla="*/ 50 w 60"/>
                <a:gd name="T7" fmla="*/ 58 h 61"/>
                <a:gd name="T8" fmla="*/ 51 w 60"/>
                <a:gd name="T9" fmla="*/ 44 h 61"/>
                <a:gd name="T10" fmla="*/ 55 w 60"/>
                <a:gd name="T11" fmla="*/ 58 h 61"/>
                <a:gd name="T12" fmla="*/ 55 w 60"/>
                <a:gd name="T13" fmla="*/ 38 h 61"/>
                <a:gd name="T14" fmla="*/ 56 w 60"/>
                <a:gd name="T15" fmla="*/ 29 h 61"/>
                <a:gd name="T16" fmla="*/ 60 w 60"/>
                <a:gd name="T17" fmla="*/ 38 h 61"/>
                <a:gd name="T18" fmla="*/ 56 w 60"/>
                <a:gd name="T19" fmla="*/ 21 h 61"/>
                <a:gd name="T20" fmla="*/ 47 w 60"/>
                <a:gd name="T21" fmla="*/ 23 h 61"/>
                <a:gd name="T22" fmla="*/ 45 w 60"/>
                <a:gd name="T23" fmla="*/ 41 h 61"/>
                <a:gd name="T24" fmla="*/ 37 w 60"/>
                <a:gd name="T25" fmla="*/ 26 h 61"/>
                <a:gd name="T26" fmla="*/ 36 w 60"/>
                <a:gd name="T27" fmla="*/ 37 h 61"/>
                <a:gd name="T28" fmla="*/ 36 w 60"/>
                <a:gd name="T29" fmla="*/ 61 h 61"/>
                <a:gd name="T30" fmla="*/ 31 w 60"/>
                <a:gd name="T31" fmla="*/ 44 h 61"/>
                <a:gd name="T32" fmla="*/ 30 w 60"/>
                <a:gd name="T33" fmla="*/ 61 h 61"/>
                <a:gd name="T34" fmla="*/ 24 w 60"/>
                <a:gd name="T35" fmla="*/ 40 h 61"/>
                <a:gd name="T36" fmla="*/ 24 w 60"/>
                <a:gd name="T37" fmla="*/ 26 h 61"/>
                <a:gd name="T38" fmla="*/ 23 w 60"/>
                <a:gd name="T39" fmla="*/ 37 h 61"/>
                <a:gd name="T40" fmla="*/ 18 w 60"/>
                <a:gd name="T41" fmla="*/ 22 h 61"/>
                <a:gd name="T42" fmla="*/ 37 w 60"/>
                <a:gd name="T43" fmla="*/ 17 h 61"/>
                <a:gd name="T44" fmla="*/ 43 w 60"/>
                <a:gd name="T45" fmla="*/ 37 h 61"/>
                <a:gd name="T46" fmla="*/ 15 w 60"/>
                <a:gd name="T47" fmla="*/ 41 h 61"/>
                <a:gd name="T48" fmla="*/ 10 w 60"/>
                <a:gd name="T49" fmla="*/ 58 h 61"/>
                <a:gd name="T50" fmla="*/ 9 w 60"/>
                <a:gd name="T51" fmla="*/ 44 h 61"/>
                <a:gd name="T52" fmla="*/ 5 w 60"/>
                <a:gd name="T53" fmla="*/ 58 h 61"/>
                <a:gd name="T54" fmla="*/ 5 w 60"/>
                <a:gd name="T55" fmla="*/ 38 h 61"/>
                <a:gd name="T56" fmla="*/ 4 w 60"/>
                <a:gd name="T57" fmla="*/ 29 h 61"/>
                <a:gd name="T58" fmla="*/ 0 w 60"/>
                <a:gd name="T59" fmla="*/ 38 h 61"/>
                <a:gd name="T60" fmla="*/ 4 w 60"/>
                <a:gd name="T61" fmla="*/ 21 h 61"/>
                <a:gd name="T62" fmla="*/ 13 w 60"/>
                <a:gd name="T63" fmla="*/ 23 h 61"/>
                <a:gd name="T64" fmla="*/ 15 w 60"/>
                <a:gd name="T65" fmla="*/ 41 h 61"/>
                <a:gd name="T66" fmla="*/ 16 w 60"/>
                <a:gd name="T67" fmla="*/ 14 h 61"/>
                <a:gd name="T68" fmla="*/ 15 w 60"/>
                <a:gd name="T69" fmla="*/ 18 h 61"/>
                <a:gd name="T70" fmla="*/ 3 w 60"/>
                <a:gd name="T71" fmla="*/ 14 h 61"/>
                <a:gd name="T72" fmla="*/ 50 w 60"/>
                <a:gd name="T73" fmla="*/ 7 h 61"/>
                <a:gd name="T74" fmla="*/ 45 w 60"/>
                <a:gd name="T75" fmla="*/ 18 h 61"/>
                <a:gd name="T76" fmla="*/ 50 w 60"/>
                <a:gd name="T77" fmla="*/ 20 h 61"/>
                <a:gd name="T78" fmla="*/ 50 w 60"/>
                <a:gd name="T79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35" y="0"/>
                    <a:pt x="38" y="3"/>
                    <a:pt x="38" y="8"/>
                  </a:cubicBezTo>
                  <a:cubicBezTo>
                    <a:pt x="38" y="12"/>
                    <a:pt x="35" y="16"/>
                    <a:pt x="30" y="16"/>
                  </a:cubicBezTo>
                  <a:cubicBezTo>
                    <a:pt x="26" y="16"/>
                    <a:pt x="22" y="12"/>
                    <a:pt x="22" y="8"/>
                  </a:cubicBezTo>
                  <a:cubicBezTo>
                    <a:pt x="22" y="3"/>
                    <a:pt x="26" y="0"/>
                    <a:pt x="30" y="0"/>
                  </a:cubicBezTo>
                  <a:close/>
                  <a:moveTo>
                    <a:pt x="45" y="41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8" y="21"/>
                    <a:pt x="5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37" y="3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9"/>
                    <a:pt x="20" y="17"/>
                    <a:pt x="23" y="17"/>
                  </a:cubicBezTo>
                  <a:cubicBezTo>
                    <a:pt x="38" y="17"/>
                    <a:pt x="22" y="17"/>
                    <a:pt x="37" y="17"/>
                  </a:cubicBezTo>
                  <a:cubicBezTo>
                    <a:pt x="40" y="17"/>
                    <a:pt x="43" y="19"/>
                    <a:pt x="43" y="2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0" y="37"/>
                    <a:pt x="37" y="37"/>
                  </a:cubicBezTo>
                  <a:close/>
                  <a:moveTo>
                    <a:pt x="15" y="41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7"/>
                  </a:moveTo>
                  <a:cubicBezTo>
                    <a:pt x="14" y="7"/>
                    <a:pt x="16" y="10"/>
                    <a:pt x="16" y="14"/>
                  </a:cubicBezTo>
                  <a:cubicBezTo>
                    <a:pt x="16" y="15"/>
                    <a:pt x="16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6" y="20"/>
                    <a:pt x="3" y="17"/>
                    <a:pt x="3" y="14"/>
                  </a:cubicBezTo>
                  <a:cubicBezTo>
                    <a:pt x="3" y="10"/>
                    <a:pt x="6" y="7"/>
                    <a:pt x="10" y="7"/>
                  </a:cubicBezTo>
                  <a:close/>
                  <a:moveTo>
                    <a:pt x="50" y="7"/>
                  </a:moveTo>
                  <a:cubicBezTo>
                    <a:pt x="46" y="7"/>
                    <a:pt x="43" y="10"/>
                    <a:pt x="43" y="14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4" y="20"/>
                    <a:pt x="57" y="17"/>
                    <a:pt x="57" y="14"/>
                  </a:cubicBezTo>
                  <a:cubicBezTo>
                    <a:pt x="57" y="10"/>
                    <a:pt x="54" y="7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857227" y="4256249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自觉加强学习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353171" y="2600065"/>
            <a:ext cx="18419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提高政治素养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825779" y="2168017"/>
            <a:ext cx="18419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提高业务能力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113811" y="3896209"/>
            <a:ext cx="2171800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锻炼心理素质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12"/>
          <p:cNvSpPr/>
          <p:nvPr/>
        </p:nvSpPr>
        <p:spPr bwMode="auto">
          <a:xfrm>
            <a:off x="1608509" y="4897822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Freeform 12"/>
          <p:cNvSpPr/>
          <p:nvPr/>
        </p:nvSpPr>
        <p:spPr bwMode="auto">
          <a:xfrm flipH="1" flipV="1">
            <a:off x="10202043" y="581425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68549" y="5212023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协调能力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49" dur="500" spd="-999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53" dur="500" spd="-999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  <p:bldP spid="54" grpId="0" animBg="1"/>
      <p:bldP spid="54" grpId="1" animBg="1"/>
      <p:bldP spid="55" grpId="0" animBg="1"/>
      <p:bldP spid="55" grpId="1" animBg="1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504316" y="1556792"/>
            <a:ext cx="9183369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6021643" y="3327781"/>
            <a:ext cx="4652394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6038166" y="2776124"/>
            <a:ext cx="1720650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95%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辛勤汗水</a:t>
            </a:r>
          </a:p>
        </p:txBody>
      </p:sp>
      <p:sp>
        <p:nvSpPr>
          <p:cNvPr id="26" name="矩形 25"/>
          <p:cNvSpPr/>
          <p:nvPr/>
        </p:nvSpPr>
        <p:spPr>
          <a:xfrm>
            <a:off x="6097289" y="3237075"/>
            <a:ext cx="599800" cy="40500"/>
          </a:xfrm>
          <a:prstGeom prst="rect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12139" y="3237075"/>
            <a:ext cx="1215000" cy="40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6021643" y="5048385"/>
            <a:ext cx="4652394" cy="11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右键点击图片选择设置图片格式可直接替换图片，在此录入上述图表的描述说明。您可以点击文字框输入您的描述说明，或者通过复制粘贴，在此录入上述图表的综合描述说明。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6038166" y="4496728"/>
            <a:ext cx="1831256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5%</a:t>
            </a:r>
            <a:r>
              <a: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天赋和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运气</a:t>
            </a:r>
          </a:p>
        </p:txBody>
      </p:sp>
      <p:sp>
        <p:nvSpPr>
          <p:cNvPr id="30" name="矩形 29"/>
          <p:cNvSpPr/>
          <p:nvPr/>
        </p:nvSpPr>
        <p:spPr>
          <a:xfrm>
            <a:off x="6097289" y="4957679"/>
            <a:ext cx="599800" cy="40500"/>
          </a:xfrm>
          <a:prstGeom prst="rect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12139" y="4957679"/>
            <a:ext cx="1215000" cy="40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625659" y="2840519"/>
            <a:ext cx="3915332" cy="3245473"/>
          </a:xfrm>
          <a:prstGeom prst="rect">
            <a:avLst/>
          </a:prstGeom>
          <a:blipFill rotWithShape="1">
            <a:blip r:embed="rId3"/>
            <a:srcRect/>
            <a:stretch>
              <a:fillRect l="-12168" r="-121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创新能力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bldLvl="0" animBg="1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4"/>
          <p:cNvSpPr txBox="1"/>
          <p:nvPr/>
        </p:nvSpPr>
        <p:spPr>
          <a:xfrm>
            <a:off x="2641203" y="3171540"/>
            <a:ext cx="288032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73251" y="4119088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五年计划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513411" y="4119088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实现步骤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073251" y="4479708"/>
            <a:ext cx="1436675" cy="215444"/>
            <a:chOff x="4369395" y="3284984"/>
            <a:chExt cx="1436675" cy="215444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保障措施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513411" y="4479708"/>
            <a:ext cx="1436675" cy="215444"/>
            <a:chOff x="4369395" y="3284984"/>
            <a:chExt cx="1436675" cy="215444"/>
          </a:xfrm>
        </p:grpSpPr>
        <p:sp>
          <p:nvSpPr>
            <p:cNvPr id="3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结束语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950086" y="4103612"/>
            <a:ext cx="1436675" cy="215444"/>
            <a:chOff x="4369395" y="3284984"/>
            <a:chExt cx="1436675" cy="215444"/>
          </a:xfrm>
        </p:grpSpPr>
        <p:sp>
          <p:nvSpPr>
            <p:cNvPr id="4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可行性评估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52" name="直接连接符 51"/>
          <p:cNvCxnSpPr/>
          <p:nvPr/>
        </p:nvCxnSpPr>
        <p:spPr>
          <a:xfrm>
            <a:off x="3121766" y="3830476"/>
            <a:ext cx="3839917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>
          <a:xfrm flipH="1">
            <a:off x="3073251" y="2082856"/>
            <a:ext cx="2080667" cy="914096"/>
          </a:xfrm>
        </p:spPr>
        <p:txBody>
          <a:bodyPr/>
          <a:lstStyle/>
          <a:p>
            <a:r>
              <a:rPr lang="en-US" altLang="zh-CN" sz="6600" dirty="0"/>
              <a:t>04</a:t>
            </a:r>
            <a:endParaRPr lang="zh-CN" altLang="en-US" sz="6600" dirty="0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任意多边形 84"/>
          <p:cNvSpPr/>
          <p:nvPr/>
        </p:nvSpPr>
        <p:spPr>
          <a:xfrm>
            <a:off x="-32084" y="3067494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563965" y="3423712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2018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b="1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87" name="矩形 86"/>
          <p:cNvSpPr/>
          <p:nvPr/>
        </p:nvSpPr>
        <p:spPr>
          <a:xfrm>
            <a:off x="2830958" y="3519689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2017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88" name="矩形 87"/>
          <p:cNvSpPr/>
          <p:nvPr/>
        </p:nvSpPr>
        <p:spPr>
          <a:xfrm>
            <a:off x="5107122" y="4029771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2018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89" name="矩形 88"/>
          <p:cNvSpPr/>
          <p:nvPr/>
        </p:nvSpPr>
        <p:spPr>
          <a:xfrm>
            <a:off x="7237244" y="2581260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2019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90" name="矩形 89"/>
          <p:cNvSpPr/>
          <p:nvPr/>
        </p:nvSpPr>
        <p:spPr>
          <a:xfrm>
            <a:off x="9472652" y="2453193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2020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1355999" y="2735931"/>
            <a:ext cx="663125" cy="663125"/>
            <a:chOff x="8077071" y="845254"/>
            <a:chExt cx="2036801" cy="2036802"/>
          </a:xfrm>
        </p:grpSpPr>
        <p:sp>
          <p:nvSpPr>
            <p:cNvPr id="92" name="椭圆 91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579178" y="2831908"/>
            <a:ext cx="663125" cy="663125"/>
            <a:chOff x="8125599" y="1434035"/>
            <a:chExt cx="2036802" cy="2036802"/>
          </a:xfrm>
        </p:grpSpPr>
        <p:sp>
          <p:nvSpPr>
            <p:cNvPr id="95" name="椭圆 9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855345" y="3341990"/>
            <a:ext cx="663125" cy="663125"/>
            <a:chOff x="8125599" y="1434035"/>
            <a:chExt cx="2036802" cy="2036802"/>
          </a:xfrm>
        </p:grpSpPr>
        <p:sp>
          <p:nvSpPr>
            <p:cNvPr id="98" name="椭圆 9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100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1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2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7985466" y="3937877"/>
            <a:ext cx="663125" cy="663125"/>
            <a:chOff x="8125599" y="1434035"/>
            <a:chExt cx="2036802" cy="2036802"/>
          </a:xfrm>
        </p:grpSpPr>
        <p:sp>
          <p:nvSpPr>
            <p:cNvPr id="104" name="椭圆 103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0215992" y="3859771"/>
            <a:ext cx="663125" cy="663125"/>
            <a:chOff x="8125599" y="1434035"/>
            <a:chExt cx="2036802" cy="2036802"/>
          </a:xfrm>
        </p:grpSpPr>
        <p:sp>
          <p:nvSpPr>
            <p:cNvPr id="107" name="椭圆 106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五年计划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7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8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5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6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3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4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2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86" grpId="0"/>
          <p:bldP spid="87" grpId="0"/>
          <p:bldP spid="88" grpId="0"/>
          <p:bldP spid="89" grpId="0"/>
          <p:bldP spid="90" grpId="0"/>
          <p:bldP spid="1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2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86" grpId="0"/>
          <p:bldP spid="87" grpId="0"/>
          <p:bldP spid="88" grpId="0"/>
          <p:bldP spid="89" grpId="0"/>
          <p:bldP spid="90" grpId="0"/>
          <p:bldP spid="10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stCxn id="25" idx="6"/>
            <a:endCxn id="50" idx="2"/>
          </p:cNvCxnSpPr>
          <p:nvPr/>
        </p:nvCxnSpPr>
        <p:spPr>
          <a:xfrm>
            <a:off x="4899620" y="2485329"/>
            <a:ext cx="5359962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143620" y="2107329"/>
            <a:ext cx="756000" cy="756000"/>
            <a:chOff x="4534974" y="2492893"/>
            <a:chExt cx="756000" cy="756000"/>
          </a:xfrm>
        </p:grpSpPr>
        <p:sp>
          <p:nvSpPr>
            <p:cNvPr id="25" name="椭圆 24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27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  <p:sp>
            <p:nvSpPr>
              <p:cNvPr id="28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</p:grpSp>
      </p:grpSp>
      <p:cxnSp>
        <p:nvCxnSpPr>
          <p:cNvPr id="29" name="肘形连接符 28"/>
          <p:cNvCxnSpPr>
            <a:stCxn id="31" idx="6"/>
            <a:endCxn id="52" idx="2"/>
          </p:cNvCxnSpPr>
          <p:nvPr/>
        </p:nvCxnSpPr>
        <p:spPr>
          <a:xfrm>
            <a:off x="4899620" y="4671961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4143620" y="4293961"/>
            <a:ext cx="756000" cy="756000"/>
            <a:chOff x="4534974" y="4368345"/>
            <a:chExt cx="756000" cy="756000"/>
          </a:xfrm>
        </p:grpSpPr>
        <p:sp>
          <p:nvSpPr>
            <p:cNvPr id="31" name="椭圆 30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3" name="肘形连接符 32"/>
          <p:cNvCxnSpPr>
            <a:stCxn id="35" idx="6"/>
            <a:endCxn id="51" idx="2"/>
          </p:cNvCxnSpPr>
          <p:nvPr/>
        </p:nvCxnSpPr>
        <p:spPr>
          <a:xfrm>
            <a:off x="4899620" y="3578645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4143620" y="3200645"/>
            <a:ext cx="756000" cy="756000"/>
            <a:chOff x="4534974" y="3430619"/>
            <a:chExt cx="756000" cy="756000"/>
          </a:xfrm>
        </p:grpSpPr>
        <p:sp>
          <p:nvSpPr>
            <p:cNvPr id="35" name="椭圆 34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6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37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38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39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</p:grpSp>
      </p:grpSp>
      <p:cxnSp>
        <p:nvCxnSpPr>
          <p:cNvPr id="40" name="直接连接符 39"/>
          <p:cNvCxnSpPr>
            <a:endCxn id="42" idx="6"/>
          </p:cNvCxnSpPr>
          <p:nvPr/>
        </p:nvCxnSpPr>
        <p:spPr>
          <a:xfrm flipH="1" flipV="1">
            <a:off x="4899620" y="5765276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4143620" y="5387276"/>
            <a:ext cx="756000" cy="756000"/>
            <a:chOff x="4534974" y="5306072"/>
            <a:chExt cx="756000" cy="756000"/>
          </a:xfrm>
        </p:grpSpPr>
        <p:sp>
          <p:nvSpPr>
            <p:cNvPr id="42" name="椭圆 41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44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5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6" name="任意多边形 45"/>
          <p:cNvSpPr/>
          <p:nvPr/>
        </p:nvSpPr>
        <p:spPr>
          <a:xfrm>
            <a:off x="9813031" y="2401457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8579015" y="4178476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7344997" y="4938577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5355331" y="5477250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0259582" y="3438299"/>
            <a:ext cx="288000" cy="288000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9025566" y="4419718"/>
            <a:ext cx="288000" cy="288000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7791548" y="5059692"/>
            <a:ext cx="288000" cy="288000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179706" y="5626710"/>
            <a:ext cx="288000" cy="288000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991738" y="2028652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536689" y="2408629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991738" y="3130473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536689" y="351045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91738" y="423229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536689" y="461227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991738" y="5334115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536689" y="571409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实现步骤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598155" y="2194013"/>
            <a:ext cx="2877871" cy="363241"/>
            <a:chOff x="3249264" y="1751685"/>
            <a:chExt cx="2994025" cy="363240"/>
          </a:xfrm>
        </p:grpSpPr>
        <p:grpSp>
          <p:nvGrpSpPr>
            <p:cNvPr id="24" name="组合 23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202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文本框 4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98155" y="2605079"/>
            <a:ext cx="2877871" cy="363241"/>
            <a:chOff x="3249264" y="2162753"/>
            <a:chExt cx="2994025" cy="363241"/>
          </a:xfrm>
        </p:grpSpPr>
        <p:grpSp>
          <p:nvGrpSpPr>
            <p:cNvPr id="29" name="组合 28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202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文本框 9"/>
            <p:cNvSpPr txBox="1"/>
            <p:nvPr/>
          </p:nvSpPr>
          <p:spPr>
            <a:xfrm>
              <a:off x="4118871" y="2162753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577307" y="4068453"/>
            <a:ext cx="2894725" cy="363241"/>
            <a:chOff x="3244272" y="3932941"/>
            <a:chExt cx="3011560" cy="363240"/>
          </a:xfrm>
        </p:grpSpPr>
        <p:sp>
          <p:nvSpPr>
            <p:cNvPr id="34" name="圆角矩形 33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文本框 15"/>
            <p:cNvSpPr txBox="1"/>
            <p:nvPr/>
          </p:nvSpPr>
          <p:spPr>
            <a:xfrm>
              <a:off x="4418923" y="3932941"/>
              <a:ext cx="90769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91266" y="4469800"/>
            <a:ext cx="2877871" cy="363241"/>
            <a:chOff x="3258789" y="4324968"/>
            <a:chExt cx="2994025" cy="363239"/>
          </a:xfrm>
        </p:grpSpPr>
        <p:sp>
          <p:nvSpPr>
            <p:cNvPr id="38" name="圆角矩形 3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330858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19"/>
            <p:cNvSpPr txBox="1"/>
            <p:nvPr/>
          </p:nvSpPr>
          <p:spPr>
            <a:xfrm>
              <a:off x="5326614" y="4324968"/>
              <a:ext cx="673754" cy="36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632822" y="1890004"/>
            <a:ext cx="2158455" cy="2196000"/>
            <a:chOff x="471707" y="1675770"/>
            <a:chExt cx="2158455" cy="2196000"/>
          </a:xfrm>
          <a:solidFill>
            <a:srgbClr val="202A36"/>
          </a:solidFill>
        </p:grpSpPr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46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组合 42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44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642897" y="3897296"/>
            <a:ext cx="2158455" cy="2196000"/>
            <a:chOff x="478903" y="4355475"/>
            <a:chExt cx="2158455" cy="2196000"/>
          </a:xfrm>
          <a:solidFill>
            <a:srgbClr val="36475C"/>
          </a:solidFill>
        </p:grpSpPr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55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2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7084548" y="1811864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7084548" y="2180639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7084548" y="3151208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7084548" y="3519982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61" name="矩形 60"/>
          <p:cNvSpPr/>
          <p:nvPr/>
        </p:nvSpPr>
        <p:spPr>
          <a:xfrm>
            <a:off x="7084548" y="4447352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7084548" y="4816125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63" name="矩形 62"/>
          <p:cNvSpPr/>
          <p:nvPr/>
        </p:nvSpPr>
        <p:spPr>
          <a:xfrm>
            <a:off x="3690988" y="1809922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3675225" y="2974413"/>
            <a:ext cx="281266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5" name="矩形 64"/>
          <p:cNvSpPr/>
          <p:nvPr/>
        </p:nvSpPr>
        <p:spPr>
          <a:xfrm>
            <a:off x="3675135" y="3708490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3659372" y="4866533"/>
            <a:ext cx="281266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可行性评估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5"/>
          <p:cNvSpPr/>
          <p:nvPr/>
        </p:nvSpPr>
        <p:spPr bwMode="auto">
          <a:xfrm>
            <a:off x="3152816" y="2261238"/>
            <a:ext cx="2449668" cy="978011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4" name="Freeform 6"/>
          <p:cNvSpPr/>
          <p:nvPr/>
        </p:nvSpPr>
        <p:spPr bwMode="auto">
          <a:xfrm>
            <a:off x="2595984" y="3239249"/>
            <a:ext cx="3561367" cy="97572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36475C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5" name="Freeform 7"/>
          <p:cNvSpPr/>
          <p:nvPr/>
        </p:nvSpPr>
        <p:spPr bwMode="auto">
          <a:xfrm>
            <a:off x="2043086" y="4214970"/>
            <a:ext cx="4667160" cy="973430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6" name="Freeform 8"/>
          <p:cNvSpPr/>
          <p:nvPr/>
        </p:nvSpPr>
        <p:spPr bwMode="auto">
          <a:xfrm>
            <a:off x="1486255" y="5188398"/>
            <a:ext cx="5780825" cy="97572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36475C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945179" y="5491592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945179" y="4517019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283593" y="3542443"/>
            <a:ext cx="218614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443488" y="2565577"/>
            <a:ext cx="186635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Oval 11"/>
          <p:cNvSpPr/>
          <p:nvPr/>
        </p:nvSpPr>
        <p:spPr>
          <a:xfrm>
            <a:off x="5162860" y="2608770"/>
            <a:ext cx="282947" cy="282947"/>
          </a:xfrm>
          <a:prstGeom prst="ellipse">
            <a:avLst/>
          </a:pr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2" name="Oval 12"/>
          <p:cNvSpPr/>
          <p:nvPr/>
        </p:nvSpPr>
        <p:spPr>
          <a:xfrm>
            <a:off x="5723806" y="3585636"/>
            <a:ext cx="282947" cy="282947"/>
          </a:xfrm>
          <a:prstGeom prst="ellipse">
            <a:avLst/>
          </a:prstGeom>
          <a:solidFill>
            <a:srgbClr val="36475C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Oval 13"/>
          <p:cNvSpPr/>
          <p:nvPr/>
        </p:nvSpPr>
        <p:spPr>
          <a:xfrm>
            <a:off x="6291751" y="4560212"/>
            <a:ext cx="282947" cy="282947"/>
          </a:xfrm>
          <a:prstGeom prst="ellipse">
            <a:avLst/>
          </a:pr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4" name="Oval 14"/>
          <p:cNvSpPr/>
          <p:nvPr/>
        </p:nvSpPr>
        <p:spPr>
          <a:xfrm>
            <a:off x="6848730" y="5534785"/>
            <a:ext cx="282947" cy="282947"/>
          </a:xfrm>
          <a:prstGeom prst="ellipse">
            <a:avLst/>
          </a:prstGeom>
          <a:solidFill>
            <a:srgbClr val="36475C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肘形接點 23"/>
          <p:cNvSpPr>
            <a:spLocks noChangeShapeType="1"/>
          </p:cNvSpPr>
          <p:nvPr/>
        </p:nvSpPr>
        <p:spPr bwMode="auto">
          <a:xfrm rot="5400000" flipH="1" flipV="1">
            <a:off x="6194499" y="1140284"/>
            <a:ext cx="703776" cy="2233195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200551"/>
              <a:gd name="connsiteX1-9" fmla="*/ 626447 w 626447"/>
              <a:gd name="connsiteY1-10" fmla="*/ 464024 h 2200551"/>
              <a:gd name="connsiteX2-11" fmla="*/ 622250 w 626447"/>
              <a:gd name="connsiteY2-12" fmla="*/ 2200551 h 22005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200551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876723" y="1512218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7876723" y="1862416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8" name="肘形接點 23"/>
          <p:cNvSpPr>
            <a:spLocks noChangeShapeType="1"/>
          </p:cNvSpPr>
          <p:nvPr/>
        </p:nvSpPr>
        <p:spPr bwMode="auto">
          <a:xfrm rot="5400000" flipH="1" flipV="1">
            <a:off x="6605709" y="2589823"/>
            <a:ext cx="458319" cy="1656230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084046"/>
              <a:gd name="connsiteX1-9" fmla="*/ 626447 w 626447"/>
              <a:gd name="connsiteY1-10" fmla="*/ 464024 h 2084046"/>
              <a:gd name="connsiteX2-11" fmla="*/ 626446 w 626447"/>
              <a:gd name="connsiteY2-12" fmla="*/ 2084046 h 20840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084046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876723" y="2797759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7876723" y="3147957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</a:p>
        </p:txBody>
      </p:sp>
      <p:cxnSp>
        <p:nvCxnSpPr>
          <p:cNvPr id="41" name="直接连接符 40"/>
          <p:cNvCxnSpPr>
            <a:stCxn id="33" idx="6"/>
          </p:cNvCxnSpPr>
          <p:nvPr/>
        </p:nvCxnSpPr>
        <p:spPr>
          <a:xfrm flipV="1">
            <a:off x="6574698" y="4693864"/>
            <a:ext cx="1088286" cy="7822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41"/>
          <p:cNvCxnSpPr/>
          <p:nvPr/>
        </p:nvCxnSpPr>
        <p:spPr>
          <a:xfrm flipV="1">
            <a:off x="7131677" y="5652410"/>
            <a:ext cx="531307" cy="1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矩形 42"/>
          <p:cNvSpPr/>
          <p:nvPr/>
        </p:nvSpPr>
        <p:spPr>
          <a:xfrm>
            <a:off x="7876723" y="4137842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876723" y="4488040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5" name="矩形 44"/>
          <p:cNvSpPr/>
          <p:nvPr/>
        </p:nvSpPr>
        <p:spPr>
          <a:xfrm>
            <a:off x="7876723" y="5477975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7876723" y="5828173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</a:p>
        </p:txBody>
      </p:sp>
      <p:sp>
        <p:nvSpPr>
          <p:cNvPr id="47" name="文本框 32"/>
          <p:cNvSpPr txBox="1"/>
          <p:nvPr/>
        </p:nvSpPr>
        <p:spPr>
          <a:xfrm>
            <a:off x="4001242" y="1770641"/>
            <a:ext cx="80020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 typeface="Arial" panose="020B0604020202020204" pitchFamily="34" charset="0"/>
              <a:buNone/>
              <a:defRPr sz="2935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dirty="0">
                <a:solidFill>
                  <a:srgbClr val="C00000"/>
                </a:solidFill>
              </a:rPr>
              <a:t>措施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保障措施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4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7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2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/>
          <p:nvPr/>
        </p:nvSpPr>
        <p:spPr>
          <a:xfrm>
            <a:off x="0" y="1956296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"/>
          <p:cNvSpPr/>
          <p:nvPr/>
        </p:nvSpPr>
        <p:spPr>
          <a:xfrm>
            <a:off x="6097587" y="1956296"/>
            <a:ext cx="4883150" cy="2332788"/>
          </a:xfrm>
          <a:prstGeom prst="rect">
            <a:avLst/>
          </a:prstGeom>
          <a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50530" y="2204864"/>
            <a:ext cx="103103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1489075" y="2657422"/>
            <a:ext cx="4359786" cy="136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7" name="Freeform 12"/>
          <p:cNvSpPr/>
          <p:nvPr/>
        </p:nvSpPr>
        <p:spPr bwMode="auto">
          <a:xfrm>
            <a:off x="1608509" y="4718645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Freeform 12"/>
          <p:cNvSpPr/>
          <p:nvPr/>
        </p:nvSpPr>
        <p:spPr bwMode="auto">
          <a:xfrm flipH="1" flipV="1">
            <a:off x="10202043" y="563507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68549" y="5032846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结束语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23" dur="500" spd="-99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27" dur="500" spd="-99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bldLvl="0" animBg="1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A_文本框 667"/>
          <p:cNvSpPr txBox="1"/>
          <p:nvPr>
            <p:custDataLst>
              <p:tags r:id="rId1"/>
            </p:custDataLst>
          </p:nvPr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9395" y="2924944"/>
            <a:ext cx="5124713" cy="850667"/>
          </a:xfrm>
        </p:spPr>
        <p:txBody>
          <a:bodyPr>
            <a:normAutofit/>
          </a:bodyPr>
          <a:lstStyle/>
          <a:p>
            <a:r>
              <a:rPr lang="zh-CN" altLang="en-US" sz="5400" spc="300" dirty="0"/>
              <a:t>谢谢指导！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4"/>
          <p:cNvSpPr txBox="1"/>
          <p:nvPr/>
        </p:nvSpPr>
        <p:spPr>
          <a:xfrm>
            <a:off x="2641203" y="3171540"/>
            <a:ext cx="288032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基本资料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73251" y="4119088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竞聘宣言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513411" y="4119088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基本资料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073251" y="4479708"/>
            <a:ext cx="1436675" cy="215444"/>
            <a:chOff x="4369395" y="3284984"/>
            <a:chExt cx="1436675" cy="215444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个人履历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513411" y="4479708"/>
            <a:ext cx="1436675" cy="215444"/>
            <a:chOff x="4369395" y="3284984"/>
            <a:chExt cx="1436675" cy="215444"/>
          </a:xfrm>
        </p:grpSpPr>
        <p:sp>
          <p:nvSpPr>
            <p:cNvPr id="3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荣誉奖项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950086" y="4103612"/>
            <a:ext cx="1436675" cy="215444"/>
            <a:chOff x="4369395" y="3284984"/>
            <a:chExt cx="1436675" cy="215444"/>
          </a:xfrm>
        </p:grpSpPr>
        <p:sp>
          <p:nvSpPr>
            <p:cNvPr id="4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语言能力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950086" y="4445259"/>
            <a:ext cx="1436675" cy="215444"/>
            <a:chOff x="4369395" y="3284984"/>
            <a:chExt cx="1436675" cy="215444"/>
          </a:xfrm>
        </p:grpSpPr>
        <p:sp>
          <p:nvSpPr>
            <p:cNvPr id="4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应聘岗位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52" name="直接连接符 51"/>
          <p:cNvCxnSpPr/>
          <p:nvPr/>
        </p:nvCxnSpPr>
        <p:spPr>
          <a:xfrm>
            <a:off x="3121766" y="3830476"/>
            <a:ext cx="3839917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>
          <a:xfrm flipH="1">
            <a:off x="3073251" y="2082856"/>
            <a:ext cx="2080667" cy="914096"/>
          </a:xfrm>
        </p:spPr>
        <p:txBody>
          <a:bodyPr/>
          <a:lstStyle/>
          <a:p>
            <a:r>
              <a:rPr lang="en-US" altLang="zh-CN" sz="6600" dirty="0"/>
              <a:t>01</a:t>
            </a:r>
            <a:endParaRPr lang="zh-CN" altLang="en-US" sz="6600" dirty="0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5233491" y="2136150"/>
            <a:ext cx="16561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竞聘宣言</a:t>
            </a:r>
            <a:endParaRPr 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902486" y="2622266"/>
            <a:ext cx="2376264" cy="0"/>
          </a:xfrm>
          <a:prstGeom prst="line">
            <a:avLst/>
          </a:prstGeom>
          <a:ln w="19050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787505" y="2622266"/>
            <a:ext cx="23272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b="1" dirty="0">
                <a:solidFill>
                  <a:srgbClr val="202A36"/>
                </a:solidFill>
              </a:rPr>
              <a:t>大熊猫 </a:t>
            </a:r>
            <a:r>
              <a:rPr lang="en-US" altLang="zh-CN" b="1" dirty="0">
                <a:solidFill>
                  <a:srgbClr val="202A36"/>
                </a:solidFill>
              </a:rPr>
              <a:t>DAXIONGMAO</a:t>
            </a:r>
          </a:p>
        </p:txBody>
      </p:sp>
      <p:sp>
        <p:nvSpPr>
          <p:cNvPr id="29" name="矩形 28"/>
          <p:cNvSpPr/>
          <p:nvPr/>
        </p:nvSpPr>
        <p:spPr>
          <a:xfrm>
            <a:off x="2569195" y="3212976"/>
            <a:ext cx="67121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我想我应该一个成为一个实干家，不需要那些美丽的辞藻来修饰。工作锻炼了我，生活造就了我。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戴尔卡耐基说过：不要怕推销自己，只要你自信，认为自己能行有才华，你就应该认为自己能够胜任这份工作以及职位，并承担相应的义务和压力。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前  言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699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13184\Desktop\简历头像\成人简历\pexels-photo-936593.jpegpexels-photo-9365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6705" y="1988185"/>
            <a:ext cx="1910080" cy="286575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"/>
                      </a14:imgEffect>
                      <a14:imgEffect>
                        <a14:sharpenSoften amount="-42000"/>
                      </a14:imgEffect>
                    </a14:imgLayer>
                  </a14:imgProps>
                </a:ext>
              </a:extLst>
            </a:blip>
            <a:stretch>
              <a:fillRect l="-195029" t="-73544" r="-43557" b="-69092"/>
            </a:stretch>
          </a:blipFill>
          <a:effectLst>
            <a:outerShdw blurRad="177800" dist="101600" dir="8100000" algn="tr" rotWithShape="0">
              <a:prstClr val="black">
                <a:alpha val="37000"/>
              </a:prstClr>
            </a:outerShdw>
          </a:effectLst>
        </p:spPr>
      </p:pic>
      <p:cxnSp>
        <p:nvCxnSpPr>
          <p:cNvPr id="26" name="直接连接符 25"/>
          <p:cNvCxnSpPr/>
          <p:nvPr/>
        </p:nvCxnSpPr>
        <p:spPr>
          <a:xfrm flipH="1">
            <a:off x="6001572" y="2356961"/>
            <a:ext cx="39124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001572" y="2805931"/>
            <a:ext cx="39124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6001573" y="3254901"/>
            <a:ext cx="391243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6001572" y="3703871"/>
            <a:ext cx="39124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001572" y="4224850"/>
            <a:ext cx="39124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01572" y="4690338"/>
            <a:ext cx="39124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6001572" y="5122790"/>
            <a:ext cx="39124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001573" y="5626442"/>
            <a:ext cx="391243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94543" y="199062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73635" y="1988287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96754" y="2457214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9544" y="245001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81169" y="1990620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大熊猫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50736" y="198828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3380" y="2457214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6645" y="245636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02532" y="335307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69265" y="3320317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69265" y="290177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93227" y="290417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11603" y="2904179"/>
            <a:ext cx="783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75kg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49541" y="2908122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177cm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92333" y="335307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17015" y="329303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4986" y="3794357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93345" y="4256692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93345" y="3797007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婚姻状况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18750" y="380254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未婚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90958" y="379264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16754" y="4254086"/>
            <a:ext cx="18243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12345678910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93345" y="469915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95738" y="4696552"/>
            <a:ext cx="24072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pandaword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@.com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93345" y="5226332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现在住址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08435" y="5223726"/>
            <a:ext cx="22593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上海市熊猫路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基本信息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342171" y="3755454"/>
            <a:ext cx="9579952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4"/>
          <p:cNvSpPr/>
          <p:nvPr/>
        </p:nvSpPr>
        <p:spPr>
          <a:xfrm>
            <a:off x="2602018" y="3440839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2602018" y="3590956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09443" y="4221088"/>
            <a:ext cx="1980029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1994-1998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就读于北京大学工商管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理专业，学士学位。</a:t>
            </a:r>
          </a:p>
        </p:txBody>
      </p:sp>
      <p:sp>
        <p:nvSpPr>
          <p:cNvPr id="29" name="Oval 4"/>
          <p:cNvSpPr/>
          <p:nvPr/>
        </p:nvSpPr>
        <p:spPr>
          <a:xfrm>
            <a:off x="4177504" y="3429000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4177504" y="3579117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457424" y="2459310"/>
            <a:ext cx="1980029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1998-2001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就读于芝加哥大学工商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管理专业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MBA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2" name="Oval 4"/>
          <p:cNvSpPr/>
          <p:nvPr/>
        </p:nvSpPr>
        <p:spPr>
          <a:xfrm>
            <a:off x="5770368" y="3447842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5770368" y="3597959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13608" y="4259510"/>
            <a:ext cx="1919115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2001-2006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市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XXX</a:t>
            </a: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公司销售部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经理一职。</a:t>
            </a:r>
            <a:endParaRPr lang="zh-CN" altLang="en-US" sz="1400" kern="1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Oval 4"/>
          <p:cNvSpPr/>
          <p:nvPr/>
        </p:nvSpPr>
        <p:spPr>
          <a:xfrm>
            <a:off x="7282536" y="3447842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7282536" y="3597959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69792" y="2459310"/>
            <a:ext cx="1560043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2006-2009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市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XXX</a:t>
            </a: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工业局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副局长一职。</a:t>
            </a:r>
            <a:endParaRPr lang="zh-CN" altLang="en-US" sz="1400" kern="1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Oval 4"/>
          <p:cNvSpPr/>
          <p:nvPr/>
        </p:nvSpPr>
        <p:spPr>
          <a:xfrm>
            <a:off x="8866712" y="3447842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8866712" y="3597959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05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425976" y="4259510"/>
            <a:ext cx="1560043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2009-2018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市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XXX</a:t>
            </a: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工业局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副书记一职。</a:t>
            </a:r>
            <a:endParaRPr lang="zh-CN" altLang="en-US" sz="1400" kern="1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个人履历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5"/>
          <p:cNvSpPr/>
          <p:nvPr/>
        </p:nvSpPr>
        <p:spPr>
          <a:xfrm rot="2919292">
            <a:off x="6196380" y="3391583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5"/>
          <p:cNvSpPr/>
          <p:nvPr/>
        </p:nvSpPr>
        <p:spPr>
          <a:xfrm rot="18719445">
            <a:off x="5063059" y="3325428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4516126" y="2784644"/>
            <a:ext cx="1008112" cy="1008112"/>
            <a:chOff x="4416945" y="2276872"/>
            <a:chExt cx="1008112" cy="1008112"/>
          </a:xfrm>
        </p:grpSpPr>
        <p:sp>
          <p:nvSpPr>
            <p:cNvPr id="47" name="椭圆 46"/>
            <p:cNvSpPr/>
            <p:nvPr/>
          </p:nvSpPr>
          <p:spPr>
            <a:xfrm>
              <a:off x="4416945" y="2276872"/>
              <a:ext cx="1008112" cy="100811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Freeform 92"/>
            <p:cNvSpPr>
              <a:spLocks noEditPoints="1"/>
            </p:cNvSpPr>
            <p:nvPr/>
          </p:nvSpPr>
          <p:spPr bwMode="auto">
            <a:xfrm>
              <a:off x="4780507" y="2642667"/>
              <a:ext cx="280988" cy="287338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389677" y="3576732"/>
            <a:ext cx="1285817" cy="1285817"/>
            <a:chOff x="5290496" y="3068960"/>
            <a:chExt cx="1285817" cy="1285817"/>
          </a:xfrm>
        </p:grpSpPr>
        <p:sp>
          <p:nvSpPr>
            <p:cNvPr id="50" name="椭圆 49"/>
            <p:cNvSpPr/>
            <p:nvPr/>
          </p:nvSpPr>
          <p:spPr>
            <a:xfrm>
              <a:off x="5290496" y="3068960"/>
              <a:ext cx="1285817" cy="1285817"/>
            </a:xfrm>
            <a:prstGeom prst="ellipse">
              <a:avLst/>
            </a:prstGeom>
            <a:solidFill>
              <a:srgbClr val="36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90"/>
            <p:cNvSpPr>
              <a:spLocks noEditPoints="1"/>
            </p:cNvSpPr>
            <p:nvPr/>
          </p:nvSpPr>
          <p:spPr bwMode="auto">
            <a:xfrm>
              <a:off x="5837798" y="3501008"/>
              <a:ext cx="332982" cy="354529"/>
            </a:xfrm>
            <a:custGeom>
              <a:avLst/>
              <a:gdLst>
                <a:gd name="T0" fmla="*/ 20 w 188"/>
                <a:gd name="T1" fmla="*/ 116 h 200"/>
                <a:gd name="T2" fmla="*/ 160 w 188"/>
                <a:gd name="T3" fmla="*/ 96 h 200"/>
                <a:gd name="T4" fmla="*/ 180 w 188"/>
                <a:gd name="T5" fmla="*/ 56 h 200"/>
                <a:gd name="T6" fmla="*/ 180 w 188"/>
                <a:gd name="T7" fmla="*/ 36 h 200"/>
                <a:gd name="T8" fmla="*/ 20 w 188"/>
                <a:gd name="T9" fmla="*/ 8 h 200"/>
                <a:gd name="T10" fmla="*/ 188 w 188"/>
                <a:gd name="T11" fmla="*/ 104 h 200"/>
                <a:gd name="T12" fmla="*/ 120 w 188"/>
                <a:gd name="T13" fmla="*/ 36 h 200"/>
                <a:gd name="T14" fmla="*/ 120 w 188"/>
                <a:gd name="T15" fmla="*/ 56 h 200"/>
                <a:gd name="T16" fmla="*/ 100 w 188"/>
                <a:gd name="T17" fmla="*/ 36 h 200"/>
                <a:gd name="T18" fmla="*/ 40 w 188"/>
                <a:gd name="T19" fmla="*/ 56 h 200"/>
                <a:gd name="T20" fmla="*/ 60 w 188"/>
                <a:gd name="T21" fmla="*/ 56 h 200"/>
                <a:gd name="T22" fmla="*/ 40 w 188"/>
                <a:gd name="T23" fmla="*/ 96 h 200"/>
                <a:gd name="T24" fmla="*/ 60 w 188"/>
                <a:gd name="T25" fmla="*/ 96 h 200"/>
                <a:gd name="T26" fmla="*/ 80 w 188"/>
                <a:gd name="T27" fmla="*/ 96 h 200"/>
                <a:gd name="T28" fmla="*/ 140 w 188"/>
                <a:gd name="T29" fmla="*/ 76 h 200"/>
                <a:gd name="T30" fmla="*/ 120 w 188"/>
                <a:gd name="T31" fmla="*/ 76 h 200"/>
                <a:gd name="T32" fmla="*/ 160 w 188"/>
                <a:gd name="T33" fmla="*/ 56 h 200"/>
                <a:gd name="T34" fmla="*/ 140 w 188"/>
                <a:gd name="T35" fmla="*/ 56 h 200"/>
                <a:gd name="T36" fmla="*/ 120 w 188"/>
                <a:gd name="T37" fmla="*/ 56 h 200"/>
                <a:gd name="T38" fmla="*/ 60 w 188"/>
                <a:gd name="T39" fmla="*/ 76 h 200"/>
                <a:gd name="T40" fmla="*/ 80 w 188"/>
                <a:gd name="T41" fmla="*/ 76 h 200"/>
                <a:gd name="T42" fmla="*/ 16 w 188"/>
                <a:gd name="T43" fmla="*/ 192 h 200"/>
                <a:gd name="T44" fmla="*/ 0 w 188"/>
                <a:gd name="T45" fmla="*/ 8 h 200"/>
                <a:gd name="T46" fmla="*/ 16 w 188"/>
                <a:gd name="T47" fmla="*/ 124 h 200"/>
                <a:gd name="T48" fmla="*/ 16 w 188"/>
                <a:gd name="T49" fmla="*/ 124 h 200"/>
                <a:gd name="T50" fmla="*/ 140 w 188"/>
                <a:gd name="T51" fmla="*/ 96 h 200"/>
                <a:gd name="T52" fmla="*/ 120 w 188"/>
                <a:gd name="T53" fmla="*/ 116 h 200"/>
                <a:gd name="T54" fmla="*/ 120 w 188"/>
                <a:gd name="T55" fmla="*/ 96 h 200"/>
                <a:gd name="T56" fmla="*/ 60 w 188"/>
                <a:gd name="T57" fmla="*/ 116 h 200"/>
                <a:gd name="T58" fmla="*/ 80 w 188"/>
                <a:gd name="T59" fmla="*/ 116 h 200"/>
                <a:gd name="T60" fmla="*/ 40 w 188"/>
                <a:gd name="T61" fmla="*/ 96 h 200"/>
                <a:gd name="T62" fmla="*/ 20 w 188"/>
                <a:gd name="T63" fmla="*/ 76 h 200"/>
                <a:gd name="T64" fmla="*/ 40 w 188"/>
                <a:gd name="T65" fmla="*/ 76 h 200"/>
                <a:gd name="T66" fmla="*/ 20 w 188"/>
                <a:gd name="T67" fmla="*/ 16 h 200"/>
                <a:gd name="T68" fmla="*/ 40 w 188"/>
                <a:gd name="T69" fmla="*/ 36 h 200"/>
                <a:gd name="T70" fmla="*/ 60 w 188"/>
                <a:gd name="T71" fmla="*/ 16 h 200"/>
                <a:gd name="T72" fmla="*/ 80 w 188"/>
                <a:gd name="T73" fmla="*/ 36 h 200"/>
                <a:gd name="T74" fmla="*/ 100 w 188"/>
                <a:gd name="T75" fmla="*/ 16 h 200"/>
                <a:gd name="T76" fmla="*/ 120 w 188"/>
                <a:gd name="T77" fmla="*/ 36 h 200"/>
                <a:gd name="T78" fmla="*/ 140 w 188"/>
                <a:gd name="T79" fmla="*/ 16 h 200"/>
                <a:gd name="T80" fmla="*/ 160 w 188"/>
                <a:gd name="T81" fmla="*/ 36 h 200"/>
                <a:gd name="T82" fmla="*/ 20 w 188"/>
                <a:gd name="T83" fmla="*/ 8 h 200"/>
                <a:gd name="T84" fmla="*/ 20 w 188"/>
                <a:gd name="T85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00">
                  <a:moveTo>
                    <a:pt x="168" y="124"/>
                  </a:moveTo>
                  <a:cubicBezTo>
                    <a:pt x="168" y="124"/>
                    <a:pt x="57" y="124"/>
                    <a:pt x="20" y="12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71" y="116"/>
                    <a:pt x="180" y="107"/>
                    <a:pt x="180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25"/>
                    <a:pt x="171" y="16"/>
                    <a:pt x="16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57" y="8"/>
                    <a:pt x="168" y="8"/>
                    <a:pt x="168" y="8"/>
                  </a:cubicBezTo>
                  <a:cubicBezTo>
                    <a:pt x="179" y="8"/>
                    <a:pt x="188" y="17"/>
                    <a:pt x="188" y="28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15"/>
                    <a:pt x="179" y="124"/>
                    <a:pt x="168" y="124"/>
                  </a:cubicBezTo>
                  <a:close/>
                  <a:moveTo>
                    <a:pt x="120" y="56"/>
                  </a:moveTo>
                  <a:cubicBezTo>
                    <a:pt x="120" y="36"/>
                    <a:pt x="120" y="36"/>
                    <a:pt x="12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56"/>
                    <a:pt x="140" y="56"/>
                    <a:pt x="140" y="56"/>
                  </a:cubicBezTo>
                  <a:lnTo>
                    <a:pt x="120" y="56"/>
                  </a:lnTo>
                  <a:close/>
                  <a:moveTo>
                    <a:pt x="80" y="56"/>
                  </a:moveTo>
                  <a:cubicBezTo>
                    <a:pt x="80" y="36"/>
                    <a:pt x="80" y="36"/>
                    <a:pt x="8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56"/>
                    <a:pt x="100" y="56"/>
                    <a:pt x="100" y="56"/>
                  </a:cubicBezTo>
                  <a:lnTo>
                    <a:pt x="80" y="56"/>
                  </a:lnTo>
                  <a:close/>
                  <a:moveTo>
                    <a:pt x="40" y="56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40" y="56"/>
                  </a:lnTo>
                  <a:close/>
                  <a:moveTo>
                    <a:pt x="60" y="96"/>
                  </a:moveTo>
                  <a:cubicBezTo>
                    <a:pt x="40" y="96"/>
                    <a:pt x="40" y="96"/>
                    <a:pt x="40" y="9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60" y="76"/>
                    <a:pt x="60" y="76"/>
                    <a:pt x="60" y="76"/>
                  </a:cubicBezTo>
                  <a:lnTo>
                    <a:pt x="60" y="96"/>
                  </a:lnTo>
                  <a:close/>
                  <a:moveTo>
                    <a:pt x="100" y="76"/>
                  </a:moveTo>
                  <a:cubicBezTo>
                    <a:pt x="100" y="96"/>
                    <a:pt x="100" y="96"/>
                    <a:pt x="10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100" y="76"/>
                  </a:lnTo>
                  <a:close/>
                  <a:moveTo>
                    <a:pt x="140" y="76"/>
                  </a:moveTo>
                  <a:cubicBezTo>
                    <a:pt x="140" y="96"/>
                    <a:pt x="140" y="96"/>
                    <a:pt x="14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40" y="76"/>
                  </a:lnTo>
                  <a:close/>
                  <a:moveTo>
                    <a:pt x="140" y="56"/>
                  </a:moveTo>
                  <a:cubicBezTo>
                    <a:pt x="160" y="56"/>
                    <a:pt x="160" y="56"/>
                    <a:pt x="160" y="5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40" y="76"/>
                    <a:pt x="140" y="76"/>
                    <a:pt x="140" y="76"/>
                  </a:cubicBezTo>
                  <a:lnTo>
                    <a:pt x="140" y="56"/>
                  </a:lnTo>
                  <a:close/>
                  <a:moveTo>
                    <a:pt x="100" y="7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00" y="76"/>
                  </a:lnTo>
                  <a:close/>
                  <a:moveTo>
                    <a:pt x="60" y="76"/>
                  </a:moveTo>
                  <a:cubicBezTo>
                    <a:pt x="60" y="56"/>
                    <a:pt x="60" y="56"/>
                    <a:pt x="6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60" y="76"/>
                  </a:lnTo>
                  <a:close/>
                  <a:moveTo>
                    <a:pt x="16" y="124"/>
                  </a:moveTo>
                  <a:cubicBezTo>
                    <a:pt x="16" y="192"/>
                    <a:pt x="16" y="192"/>
                    <a:pt x="16" y="192"/>
                  </a:cubicBezTo>
                  <a:cubicBezTo>
                    <a:pt x="16" y="196"/>
                    <a:pt x="12" y="200"/>
                    <a:pt x="8" y="200"/>
                  </a:cubicBezTo>
                  <a:cubicBezTo>
                    <a:pt x="3" y="200"/>
                    <a:pt x="0" y="196"/>
                    <a:pt x="0" y="19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7" y="124"/>
                    <a:pt x="18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8" y="124"/>
                    <a:pt x="17" y="124"/>
                    <a:pt x="16" y="124"/>
                  </a:cubicBezTo>
                  <a:close/>
                  <a:moveTo>
                    <a:pt x="160" y="116"/>
                  </a:moveTo>
                  <a:cubicBezTo>
                    <a:pt x="140" y="116"/>
                    <a:pt x="140" y="116"/>
                    <a:pt x="140" y="11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60" y="96"/>
                    <a:pt x="160" y="96"/>
                    <a:pt x="160" y="96"/>
                  </a:cubicBezTo>
                  <a:lnTo>
                    <a:pt x="160" y="116"/>
                  </a:lnTo>
                  <a:close/>
                  <a:moveTo>
                    <a:pt x="120" y="116"/>
                  </a:moveTo>
                  <a:cubicBezTo>
                    <a:pt x="100" y="116"/>
                    <a:pt x="100" y="116"/>
                    <a:pt x="100" y="11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20" y="96"/>
                    <a:pt x="120" y="96"/>
                    <a:pt x="120" y="96"/>
                  </a:cubicBezTo>
                  <a:lnTo>
                    <a:pt x="120" y="116"/>
                  </a:lnTo>
                  <a:close/>
                  <a:moveTo>
                    <a:pt x="80" y="116"/>
                  </a:moveTo>
                  <a:cubicBezTo>
                    <a:pt x="60" y="116"/>
                    <a:pt x="60" y="116"/>
                    <a:pt x="60" y="11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80" y="96"/>
                    <a:pt x="80" y="96"/>
                    <a:pt x="80" y="96"/>
                  </a:cubicBezTo>
                  <a:lnTo>
                    <a:pt x="80" y="116"/>
                  </a:lnTo>
                  <a:close/>
                  <a:moveTo>
                    <a:pt x="20" y="116"/>
                  </a:moveTo>
                  <a:cubicBezTo>
                    <a:pt x="20" y="96"/>
                    <a:pt x="20" y="96"/>
                    <a:pt x="2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116"/>
                    <a:pt x="40" y="116"/>
                    <a:pt x="40" y="116"/>
                  </a:cubicBezTo>
                  <a:lnTo>
                    <a:pt x="20" y="116"/>
                  </a:lnTo>
                  <a:close/>
                  <a:moveTo>
                    <a:pt x="20" y="7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76"/>
                    <a:pt x="40" y="76"/>
                    <a:pt x="40" y="76"/>
                  </a:cubicBezTo>
                  <a:lnTo>
                    <a:pt x="20" y="76"/>
                  </a:lnTo>
                  <a:close/>
                  <a:moveTo>
                    <a:pt x="20" y="3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60" y="36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60" y="36"/>
                    <a:pt x="60" y="36"/>
                    <a:pt x="60" y="36"/>
                  </a:cubicBezTo>
                  <a:close/>
                  <a:moveTo>
                    <a:pt x="100" y="36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00" y="36"/>
                    <a:pt x="100" y="36"/>
                    <a:pt x="100" y="36"/>
                  </a:cubicBezTo>
                  <a:close/>
                  <a:moveTo>
                    <a:pt x="140" y="36"/>
                  </a:moveTo>
                  <a:cubicBezTo>
                    <a:pt x="140" y="16"/>
                    <a:pt x="140" y="16"/>
                    <a:pt x="140" y="16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40" y="36"/>
                    <a:pt x="140" y="36"/>
                    <a:pt x="140" y="36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5" y="8"/>
                    <a:pt x="16" y="8"/>
                    <a:pt x="20" y="8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43" y="8"/>
                    <a:pt x="27" y="8"/>
                    <a:pt x="2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56808" y="2385558"/>
            <a:ext cx="1512168" cy="1512168"/>
            <a:chOff x="6457627" y="1877786"/>
            <a:chExt cx="1512168" cy="1512168"/>
          </a:xfrm>
        </p:grpSpPr>
        <p:sp>
          <p:nvSpPr>
            <p:cNvPr id="53" name="椭圆 52"/>
            <p:cNvSpPr/>
            <p:nvPr/>
          </p:nvSpPr>
          <p:spPr>
            <a:xfrm>
              <a:off x="6457627" y="1877786"/>
              <a:ext cx="1512168" cy="1512168"/>
            </a:xfrm>
            <a:prstGeom prst="ellipse">
              <a:avLst/>
            </a:prstGeom>
            <a:solidFill>
              <a:srgbClr val="303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96"/>
            <p:cNvSpPr>
              <a:spLocks noEditPoints="1"/>
            </p:cNvSpPr>
            <p:nvPr/>
          </p:nvSpPr>
          <p:spPr bwMode="auto">
            <a:xfrm>
              <a:off x="7030838" y="2430778"/>
              <a:ext cx="406183" cy="406183"/>
            </a:xfrm>
            <a:custGeom>
              <a:avLst/>
              <a:gdLst>
                <a:gd name="T0" fmla="*/ 140 w 200"/>
                <a:gd name="T1" fmla="*/ 200 h 200"/>
                <a:gd name="T2" fmla="*/ 140 w 200"/>
                <a:gd name="T3" fmla="*/ 184 h 200"/>
                <a:gd name="T4" fmla="*/ 200 w 200"/>
                <a:gd name="T5" fmla="*/ 184 h 200"/>
                <a:gd name="T6" fmla="*/ 200 w 200"/>
                <a:gd name="T7" fmla="*/ 200 h 200"/>
                <a:gd name="T8" fmla="*/ 140 w 200"/>
                <a:gd name="T9" fmla="*/ 200 h 200"/>
                <a:gd name="T10" fmla="*/ 160 w 200"/>
                <a:gd name="T11" fmla="*/ 87 h 200"/>
                <a:gd name="T12" fmla="*/ 40 w 200"/>
                <a:gd name="T13" fmla="*/ 87 h 200"/>
                <a:gd name="T14" fmla="*/ 40 w 200"/>
                <a:gd name="T15" fmla="*/ 180 h 200"/>
                <a:gd name="T16" fmla="*/ 20 w 200"/>
                <a:gd name="T17" fmla="*/ 180 h 200"/>
                <a:gd name="T18" fmla="*/ 20 w 200"/>
                <a:gd name="T19" fmla="*/ 10 h 200"/>
                <a:gd name="T20" fmla="*/ 30 w 200"/>
                <a:gd name="T21" fmla="*/ 0 h 200"/>
                <a:gd name="T22" fmla="*/ 40 w 200"/>
                <a:gd name="T23" fmla="*/ 10 h 200"/>
                <a:gd name="T24" fmla="*/ 40 w 200"/>
                <a:gd name="T25" fmla="*/ 28 h 200"/>
                <a:gd name="T26" fmla="*/ 160 w 200"/>
                <a:gd name="T27" fmla="*/ 28 h 200"/>
                <a:gd name="T28" fmla="*/ 160 w 200"/>
                <a:gd name="T29" fmla="*/ 10 h 200"/>
                <a:gd name="T30" fmla="*/ 170 w 200"/>
                <a:gd name="T31" fmla="*/ 0 h 200"/>
                <a:gd name="T32" fmla="*/ 180 w 200"/>
                <a:gd name="T33" fmla="*/ 10 h 200"/>
                <a:gd name="T34" fmla="*/ 180 w 200"/>
                <a:gd name="T35" fmla="*/ 180 h 200"/>
                <a:gd name="T36" fmla="*/ 160 w 200"/>
                <a:gd name="T37" fmla="*/ 180 h 200"/>
                <a:gd name="T38" fmla="*/ 160 w 200"/>
                <a:gd name="T39" fmla="*/ 87 h 200"/>
                <a:gd name="T40" fmla="*/ 140 w 200"/>
                <a:gd name="T41" fmla="*/ 40 h 200"/>
                <a:gd name="T42" fmla="*/ 140 w 200"/>
                <a:gd name="T43" fmla="*/ 60 h 200"/>
                <a:gd name="T44" fmla="*/ 120 w 200"/>
                <a:gd name="T45" fmla="*/ 60 h 200"/>
                <a:gd name="T46" fmla="*/ 120 w 200"/>
                <a:gd name="T47" fmla="*/ 40 h 200"/>
                <a:gd name="T48" fmla="*/ 100 w 200"/>
                <a:gd name="T49" fmla="*/ 40 h 200"/>
                <a:gd name="T50" fmla="*/ 100 w 200"/>
                <a:gd name="T51" fmla="*/ 60 h 200"/>
                <a:gd name="T52" fmla="*/ 80 w 200"/>
                <a:gd name="T53" fmla="*/ 60 h 200"/>
                <a:gd name="T54" fmla="*/ 80 w 200"/>
                <a:gd name="T55" fmla="*/ 40 h 200"/>
                <a:gd name="T56" fmla="*/ 60 w 200"/>
                <a:gd name="T57" fmla="*/ 40 h 200"/>
                <a:gd name="T58" fmla="*/ 60 w 200"/>
                <a:gd name="T59" fmla="*/ 60 h 200"/>
                <a:gd name="T60" fmla="*/ 40 w 200"/>
                <a:gd name="T61" fmla="*/ 60 h 200"/>
                <a:gd name="T62" fmla="*/ 40 w 200"/>
                <a:gd name="T63" fmla="*/ 80 h 200"/>
                <a:gd name="T64" fmla="*/ 60 w 200"/>
                <a:gd name="T65" fmla="*/ 80 h 200"/>
                <a:gd name="T66" fmla="*/ 60 w 200"/>
                <a:gd name="T67" fmla="*/ 60 h 200"/>
                <a:gd name="T68" fmla="*/ 80 w 200"/>
                <a:gd name="T69" fmla="*/ 60 h 200"/>
                <a:gd name="T70" fmla="*/ 80 w 200"/>
                <a:gd name="T71" fmla="*/ 80 h 200"/>
                <a:gd name="T72" fmla="*/ 100 w 200"/>
                <a:gd name="T73" fmla="*/ 80 h 200"/>
                <a:gd name="T74" fmla="*/ 100 w 200"/>
                <a:gd name="T75" fmla="*/ 60 h 200"/>
                <a:gd name="T76" fmla="*/ 120 w 200"/>
                <a:gd name="T77" fmla="*/ 60 h 200"/>
                <a:gd name="T78" fmla="*/ 120 w 200"/>
                <a:gd name="T79" fmla="*/ 80 h 200"/>
                <a:gd name="T80" fmla="*/ 140 w 200"/>
                <a:gd name="T81" fmla="*/ 80 h 200"/>
                <a:gd name="T82" fmla="*/ 140 w 200"/>
                <a:gd name="T83" fmla="*/ 60 h 200"/>
                <a:gd name="T84" fmla="*/ 160 w 200"/>
                <a:gd name="T85" fmla="*/ 60 h 200"/>
                <a:gd name="T86" fmla="*/ 160 w 200"/>
                <a:gd name="T87" fmla="*/ 40 h 200"/>
                <a:gd name="T88" fmla="*/ 140 w 200"/>
                <a:gd name="T89" fmla="*/ 40 h 200"/>
                <a:gd name="T90" fmla="*/ 60 w 200"/>
                <a:gd name="T91" fmla="*/ 200 h 200"/>
                <a:gd name="T92" fmla="*/ 0 w 200"/>
                <a:gd name="T93" fmla="*/ 200 h 200"/>
                <a:gd name="T94" fmla="*/ 0 w 200"/>
                <a:gd name="T95" fmla="*/ 184 h 200"/>
                <a:gd name="T96" fmla="*/ 60 w 200"/>
                <a:gd name="T97" fmla="*/ 184 h 200"/>
                <a:gd name="T98" fmla="*/ 60 w 200"/>
                <a:gd name="T9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200">
                  <a:moveTo>
                    <a:pt x="140" y="200"/>
                  </a:moveTo>
                  <a:cubicBezTo>
                    <a:pt x="140" y="184"/>
                    <a:pt x="140" y="184"/>
                    <a:pt x="140" y="184"/>
                  </a:cubicBezTo>
                  <a:cubicBezTo>
                    <a:pt x="200" y="184"/>
                    <a:pt x="200" y="184"/>
                    <a:pt x="200" y="184"/>
                  </a:cubicBezTo>
                  <a:cubicBezTo>
                    <a:pt x="200" y="200"/>
                    <a:pt x="200" y="200"/>
                    <a:pt x="200" y="200"/>
                  </a:cubicBezTo>
                  <a:lnTo>
                    <a:pt x="140" y="200"/>
                  </a:lnTo>
                  <a:close/>
                  <a:moveTo>
                    <a:pt x="160" y="87"/>
                  </a:moveTo>
                  <a:cubicBezTo>
                    <a:pt x="40" y="87"/>
                    <a:pt x="40" y="87"/>
                    <a:pt x="40" y="87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24" y="0"/>
                    <a:pt x="30" y="0"/>
                  </a:cubicBezTo>
                  <a:cubicBezTo>
                    <a:pt x="35" y="0"/>
                    <a:pt x="40" y="4"/>
                    <a:pt x="40" y="10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4"/>
                    <a:pt x="164" y="0"/>
                    <a:pt x="170" y="0"/>
                  </a:cubicBezTo>
                  <a:cubicBezTo>
                    <a:pt x="175" y="0"/>
                    <a:pt x="180" y="4"/>
                    <a:pt x="180" y="1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60" y="180"/>
                    <a:pt x="160" y="180"/>
                    <a:pt x="160" y="180"/>
                  </a:cubicBezTo>
                  <a:lnTo>
                    <a:pt x="160" y="87"/>
                  </a:lnTo>
                  <a:close/>
                  <a:moveTo>
                    <a:pt x="140" y="40"/>
                  </a:moveTo>
                  <a:cubicBezTo>
                    <a:pt x="140" y="60"/>
                    <a:pt x="140" y="60"/>
                    <a:pt x="14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40" y="40"/>
                  </a:lnTo>
                  <a:close/>
                  <a:moveTo>
                    <a:pt x="60" y="20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60" y="184"/>
                    <a:pt x="60" y="184"/>
                    <a:pt x="60" y="184"/>
                  </a:cubicBezTo>
                  <a:lnTo>
                    <a:pt x="60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弧形 54"/>
          <p:cNvSpPr/>
          <p:nvPr/>
        </p:nvSpPr>
        <p:spPr>
          <a:xfrm rot="15231781">
            <a:off x="4275713" y="2650198"/>
            <a:ext cx="1328675" cy="1328675"/>
          </a:xfrm>
          <a:prstGeom prst="arc">
            <a:avLst>
              <a:gd name="adj1" fmla="val 10956006"/>
              <a:gd name="adj2" fmla="val 0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弧形 55"/>
          <p:cNvSpPr/>
          <p:nvPr/>
        </p:nvSpPr>
        <p:spPr>
          <a:xfrm rot="8176387">
            <a:off x="5318376" y="3557410"/>
            <a:ext cx="1546686" cy="1546686"/>
          </a:xfrm>
          <a:prstGeom prst="arc">
            <a:avLst>
              <a:gd name="adj1" fmla="val 13244638"/>
              <a:gd name="adj2" fmla="val 56923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4760030" y="2516926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8" name="标题 4"/>
          <p:cNvSpPr txBox="1"/>
          <p:nvPr/>
        </p:nvSpPr>
        <p:spPr>
          <a:xfrm>
            <a:off x="4717151" y="2527628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</a:p>
        </p:txBody>
      </p:sp>
      <p:sp>
        <p:nvSpPr>
          <p:cNvPr id="59" name="椭圆 58"/>
          <p:cNvSpPr/>
          <p:nvPr/>
        </p:nvSpPr>
        <p:spPr>
          <a:xfrm>
            <a:off x="5289793" y="4502133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标题 4"/>
          <p:cNvSpPr txBox="1"/>
          <p:nvPr/>
        </p:nvSpPr>
        <p:spPr>
          <a:xfrm>
            <a:off x="5246914" y="4512835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</a:p>
        </p:txBody>
      </p:sp>
      <p:sp>
        <p:nvSpPr>
          <p:cNvPr id="61" name="椭圆 60"/>
          <p:cNvSpPr/>
          <p:nvPr/>
        </p:nvSpPr>
        <p:spPr>
          <a:xfrm>
            <a:off x="7378025" y="2136572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标题 4"/>
          <p:cNvSpPr txBox="1"/>
          <p:nvPr/>
        </p:nvSpPr>
        <p:spPr>
          <a:xfrm>
            <a:off x="7335146" y="2147274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</a:p>
        </p:txBody>
      </p:sp>
      <p:sp>
        <p:nvSpPr>
          <p:cNvPr id="63" name="矩形 62"/>
          <p:cNvSpPr/>
          <p:nvPr/>
        </p:nvSpPr>
        <p:spPr>
          <a:xfrm>
            <a:off x="2415931" y="2758353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2002</a:t>
            </a: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XX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</a:t>
            </a: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2415244" y="3081351"/>
            <a:ext cx="230425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获得“五一劳动奖章”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和荣誉证书。</a:t>
            </a:r>
          </a:p>
        </p:txBody>
      </p:sp>
      <p:sp>
        <p:nvSpPr>
          <p:cNvPr id="65" name="矩形 64"/>
          <p:cNvSpPr/>
          <p:nvPr/>
        </p:nvSpPr>
        <p:spPr>
          <a:xfrm>
            <a:off x="3459431" y="4728860"/>
            <a:ext cx="2146270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2005</a:t>
            </a: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XX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</a:t>
            </a: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3458744" y="5051858"/>
            <a:ext cx="2350811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年度销售冠军，并获得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“十佳进步青年”奖项。</a:t>
            </a:r>
          </a:p>
        </p:txBody>
      </p:sp>
      <p:sp>
        <p:nvSpPr>
          <p:cNvPr id="67" name="矩形 66"/>
          <p:cNvSpPr/>
          <p:nvPr/>
        </p:nvSpPr>
        <p:spPr>
          <a:xfrm>
            <a:off x="8258514" y="3288700"/>
            <a:ext cx="227639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2008</a:t>
            </a: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XX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</a:t>
            </a: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8257827" y="3611698"/>
            <a:ext cx="227708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荣幸成为北京奥运会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火炬手。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荣誉奖项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9"/>
          <p:cNvSpPr/>
          <p:nvPr/>
        </p:nvSpPr>
        <p:spPr bwMode="auto">
          <a:xfrm rot="13500000">
            <a:off x="2148295" y="3798190"/>
            <a:ext cx="2139941" cy="2139940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303F5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8" name="Freeform 9"/>
          <p:cNvSpPr/>
          <p:nvPr/>
        </p:nvSpPr>
        <p:spPr bwMode="auto">
          <a:xfrm rot="13500000">
            <a:off x="4484830" y="3798191"/>
            <a:ext cx="2139941" cy="2139940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303F5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9" name="Freeform 9"/>
          <p:cNvSpPr/>
          <p:nvPr/>
        </p:nvSpPr>
        <p:spPr bwMode="auto">
          <a:xfrm rot="2700000">
            <a:off x="3313290" y="1999989"/>
            <a:ext cx="2139941" cy="2139941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40" name="Group 10"/>
          <p:cNvGrpSpPr/>
          <p:nvPr/>
        </p:nvGrpSpPr>
        <p:grpSpPr>
          <a:xfrm>
            <a:off x="2369845" y="3985278"/>
            <a:ext cx="599208" cy="492388"/>
            <a:chOff x="7836195" y="3464708"/>
            <a:chExt cx="599208" cy="492388"/>
          </a:xfrm>
        </p:grpSpPr>
        <p:sp>
          <p:nvSpPr>
            <p:cNvPr id="41" name="Oval 11"/>
            <p:cNvSpPr/>
            <p:nvPr/>
          </p:nvSpPr>
          <p:spPr>
            <a:xfrm rot="2700000">
              <a:off x="7882236" y="3464708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303F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36195" y="3536805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</a:p>
          </p:txBody>
        </p:sp>
      </p:grpSp>
      <p:grpSp>
        <p:nvGrpSpPr>
          <p:cNvPr id="43" name="Group 13"/>
          <p:cNvGrpSpPr/>
          <p:nvPr/>
        </p:nvGrpSpPr>
        <p:grpSpPr>
          <a:xfrm>
            <a:off x="4079260" y="2476169"/>
            <a:ext cx="599208" cy="492388"/>
            <a:chOff x="9545610" y="1955599"/>
            <a:chExt cx="599208" cy="492388"/>
          </a:xfrm>
        </p:grpSpPr>
        <p:sp>
          <p:nvSpPr>
            <p:cNvPr id="44" name="Oval 14"/>
            <p:cNvSpPr/>
            <p:nvPr/>
          </p:nvSpPr>
          <p:spPr>
            <a:xfrm rot="2700000">
              <a:off x="9603416" y="1955599"/>
              <a:ext cx="492388" cy="492388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rgbClr val="202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45610" y="2019602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</a:p>
          </p:txBody>
        </p:sp>
      </p:grpSp>
      <p:grpSp>
        <p:nvGrpSpPr>
          <p:cNvPr id="46" name="Group 16"/>
          <p:cNvGrpSpPr/>
          <p:nvPr/>
        </p:nvGrpSpPr>
        <p:grpSpPr>
          <a:xfrm>
            <a:off x="5832060" y="3995847"/>
            <a:ext cx="599208" cy="492388"/>
            <a:chOff x="10716797" y="5108091"/>
            <a:chExt cx="599208" cy="492388"/>
          </a:xfrm>
        </p:grpSpPr>
        <p:sp>
          <p:nvSpPr>
            <p:cNvPr id="47" name="Oval 17"/>
            <p:cNvSpPr/>
            <p:nvPr/>
          </p:nvSpPr>
          <p:spPr>
            <a:xfrm rot="2700000">
              <a:off x="10774955" y="5108091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303F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716797" y="5178591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</a:p>
          </p:txBody>
        </p:sp>
      </p:grpSp>
      <p:sp>
        <p:nvSpPr>
          <p:cNvPr id="49" name="Freeform 19"/>
          <p:cNvSpPr>
            <a:spLocks noEditPoints="1"/>
          </p:cNvSpPr>
          <p:nvPr/>
        </p:nvSpPr>
        <p:spPr bwMode="auto">
          <a:xfrm>
            <a:off x="4149544" y="3463389"/>
            <a:ext cx="458640" cy="442874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0" name="Freeform 23"/>
          <p:cNvSpPr>
            <a:spLocks noEditPoints="1"/>
          </p:cNvSpPr>
          <p:nvPr/>
        </p:nvSpPr>
        <p:spPr bwMode="auto">
          <a:xfrm>
            <a:off x="2990974" y="4772570"/>
            <a:ext cx="442875" cy="335381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303F5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51" name="Group 24"/>
          <p:cNvGrpSpPr/>
          <p:nvPr/>
        </p:nvGrpSpPr>
        <p:grpSpPr>
          <a:xfrm>
            <a:off x="5324314" y="4717307"/>
            <a:ext cx="451474" cy="442875"/>
            <a:chOff x="6786562" y="796925"/>
            <a:chExt cx="500063" cy="490538"/>
          </a:xfrm>
          <a:solidFill>
            <a:srgbClr val="303F52"/>
          </a:solidFill>
        </p:grpSpPr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3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4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5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56" name="椭圆 55"/>
          <p:cNvSpPr/>
          <p:nvPr/>
        </p:nvSpPr>
        <p:spPr>
          <a:xfrm>
            <a:off x="7105699" y="2902479"/>
            <a:ext cx="576622" cy="576785"/>
          </a:xfrm>
          <a:prstGeom prst="ellipse">
            <a:avLst/>
          </a:prstGeom>
          <a:solidFill>
            <a:srgbClr val="303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endParaRPr lang="zh-CN" altLang="en-US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105700" y="3838583"/>
            <a:ext cx="576622" cy="57678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endParaRPr lang="zh-CN" altLang="en-US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7105700" y="4774687"/>
            <a:ext cx="576622" cy="576785"/>
          </a:xfrm>
          <a:prstGeom prst="ellipse">
            <a:avLst/>
          </a:prstGeom>
          <a:solidFill>
            <a:srgbClr val="303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endParaRPr lang="zh-CN" altLang="en-US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9" name="TextBox 498"/>
          <p:cNvSpPr txBox="1"/>
          <p:nvPr/>
        </p:nvSpPr>
        <p:spPr>
          <a:xfrm>
            <a:off x="7803838" y="2863961"/>
            <a:ext cx="130676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CHINESE</a:t>
            </a:r>
            <a:endParaRPr lang="zh-CN" altLang="en-US" b="1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0" name="TextBox 503"/>
          <p:cNvSpPr txBox="1"/>
          <p:nvPr/>
        </p:nvSpPr>
        <p:spPr>
          <a:xfrm>
            <a:off x="7816264" y="3178141"/>
            <a:ext cx="273339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汉语：普通话等级水平测试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级甲等成绩。</a:t>
            </a:r>
          </a:p>
        </p:txBody>
      </p:sp>
      <p:sp>
        <p:nvSpPr>
          <p:cNvPr id="61" name="TextBox 498"/>
          <p:cNvSpPr txBox="1"/>
          <p:nvPr/>
        </p:nvSpPr>
        <p:spPr>
          <a:xfrm>
            <a:off x="7803838" y="3872073"/>
            <a:ext cx="130676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ENGLISH</a:t>
            </a:r>
            <a:endParaRPr lang="zh-CN" altLang="en-US" b="1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2" name="TextBox 503"/>
          <p:cNvSpPr txBox="1"/>
          <p:nvPr/>
        </p:nvSpPr>
        <p:spPr>
          <a:xfrm>
            <a:off x="7816263" y="4186253"/>
            <a:ext cx="254530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英语：四六级专业证书，以及新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TOEFL120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498"/>
          <p:cNvSpPr txBox="1"/>
          <p:nvPr/>
        </p:nvSpPr>
        <p:spPr>
          <a:xfrm>
            <a:off x="7803838" y="4863385"/>
            <a:ext cx="15071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JAPANESE</a:t>
            </a:r>
            <a:endParaRPr lang="zh-CN" altLang="en-US" b="1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4" name="TextBox 503"/>
          <p:cNvSpPr txBox="1"/>
          <p:nvPr/>
        </p:nvSpPr>
        <p:spPr>
          <a:xfrm>
            <a:off x="7816264" y="5177565"/>
            <a:ext cx="2385780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日语：商务日语证书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语言能力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9" grpId="0" animBg="1"/>
      <p:bldP spid="50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648023" y="213662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35059" y="431572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782887" y="3193022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等腰三角形 27"/>
          <p:cNvSpPr>
            <a:spLocks noChangeAspect="1" noChangeArrowheads="1"/>
          </p:cNvSpPr>
          <p:nvPr/>
        </p:nvSpPr>
        <p:spPr bwMode="auto">
          <a:xfrm rot="5400000" flipV="1">
            <a:off x="7339678" y="2645562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6475C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7635061" y="2551365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30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39678" y="4828630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6475C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7635061" y="4734437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32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69367" y="3698674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6475C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777107" y="3604473"/>
            <a:ext cx="244325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在此录入图表的综合描述说明，在此录入上述图表的描述说明，在此录入上述图表的描述说明。在此录入上述图表的描述说明。</a:t>
            </a:r>
          </a:p>
        </p:txBody>
      </p:sp>
      <p:sp>
        <p:nvSpPr>
          <p:cNvPr id="34" name="形状 33"/>
          <p:cNvSpPr/>
          <p:nvPr/>
        </p:nvSpPr>
        <p:spPr>
          <a:xfrm>
            <a:off x="4635277" y="3121206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202A36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5" name="空心弧 34"/>
          <p:cNvSpPr/>
          <p:nvPr/>
        </p:nvSpPr>
        <p:spPr>
          <a:xfrm>
            <a:off x="5305528" y="4343750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202A36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 rot="2736489">
            <a:off x="5853855" y="2658959"/>
            <a:ext cx="578227" cy="506765"/>
            <a:chOff x="4212441" y="1835306"/>
            <a:chExt cx="645570" cy="565784"/>
          </a:xfrm>
          <a:solidFill>
            <a:srgbClr val="36475C"/>
          </a:solidFill>
        </p:grpSpPr>
        <p:sp>
          <p:nvSpPr>
            <p:cNvPr id="37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77283" y="3814770"/>
            <a:ext cx="554403" cy="442165"/>
            <a:chOff x="3009633" y="2833220"/>
            <a:chExt cx="591168" cy="471487"/>
          </a:xfrm>
          <a:solidFill>
            <a:srgbClr val="36475C"/>
          </a:solidFill>
        </p:grpSpPr>
        <p:sp>
          <p:nvSpPr>
            <p:cNvPr id="42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64139" y="4869309"/>
            <a:ext cx="425157" cy="554407"/>
            <a:chOff x="6889388" y="2720789"/>
            <a:chExt cx="453350" cy="591172"/>
          </a:xfrm>
          <a:solidFill>
            <a:srgbClr val="36475C"/>
          </a:solidFill>
        </p:grpSpPr>
        <p:sp>
          <p:nvSpPr>
            <p:cNvPr id="46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8" name="空心弧 47"/>
          <p:cNvSpPr/>
          <p:nvPr/>
        </p:nvSpPr>
        <p:spPr>
          <a:xfrm>
            <a:off x="5305528" y="4343750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202A36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 rot="17307692">
            <a:off x="5663027" y="2604267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任意多边形 49"/>
          <p:cNvSpPr/>
          <p:nvPr/>
        </p:nvSpPr>
        <p:spPr>
          <a:xfrm rot="17307692">
            <a:off x="5266953" y="2153121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674651" y="83975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应聘岗位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 believe in myself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8" grpId="1" animBg="1"/>
      <p:bldP spid="29" grpId="0"/>
      <p:bldP spid="30" grpId="0" animBg="1"/>
      <p:bldP spid="30" grpId="1" animBg="1"/>
      <p:bldP spid="31" grpId="0"/>
      <p:bldP spid="32" grpId="0" animBg="1"/>
      <p:bldP spid="32" grpId="1" animBg="1"/>
      <p:bldP spid="33" grpId="0"/>
      <p:bldP spid="49" grpId="0" animBg="1"/>
      <p:bldP spid="50" grpId="0" animBg="1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2097</Words>
  <Application>Microsoft Office PowerPoint</Application>
  <PresentationFormat>自定义</PresentationFormat>
  <Paragraphs>365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Impact MT Std</vt:lpstr>
      <vt:lpstr>方正兰亭黑简体</vt:lpstr>
      <vt:lpstr>微软雅黑</vt:lpstr>
      <vt:lpstr>Arial</vt:lpstr>
      <vt:lpstr>Calibri</vt:lpstr>
      <vt:lpstr>Tahoma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求职竞聘1</dc:title>
  <dc:creator>深度联盟http://www.deepbbs.org</dc:creator>
  <cp:lastModifiedBy>天 下</cp:lastModifiedBy>
  <cp:revision>127</cp:revision>
  <dcterms:created xsi:type="dcterms:W3CDTF">2015-12-10T01:38:00Z</dcterms:created>
  <dcterms:modified xsi:type="dcterms:W3CDTF">2021-01-05T16:19:52Z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