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4" r:id="rId3"/>
    <p:sldId id="257" r:id="rId4"/>
    <p:sldId id="258" r:id="rId5"/>
    <p:sldId id="259" r:id="rId6"/>
    <p:sldId id="270" r:id="rId7"/>
    <p:sldId id="328" r:id="rId8"/>
    <p:sldId id="272" r:id="rId9"/>
    <p:sldId id="335" r:id="rId10"/>
    <p:sldId id="273" r:id="rId11"/>
    <p:sldId id="283" r:id="rId12"/>
    <p:sldId id="343" r:id="rId13"/>
    <p:sldId id="336" r:id="rId14"/>
    <p:sldId id="351" r:id="rId15"/>
    <p:sldId id="345" r:id="rId16"/>
    <p:sldId id="338" r:id="rId17"/>
    <p:sldId id="344" r:id="rId18"/>
    <p:sldId id="352" r:id="rId19"/>
    <p:sldId id="347" r:id="rId20"/>
    <p:sldId id="339" r:id="rId21"/>
    <p:sldId id="353" r:id="rId22"/>
    <p:sldId id="349" r:id="rId23"/>
    <p:sldId id="346" r:id="rId24"/>
    <p:sldId id="348" r:id="rId25"/>
    <p:sldId id="354" r:id="rId26"/>
    <p:sldId id="356" r:id="rId27"/>
    <p:sldId id="350" r:id="rId28"/>
    <p:sldId id="355" r:id="rId29"/>
    <p:sldId id="342" r:id="rId30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3CC"/>
    <a:srgbClr val="F9BD6D"/>
    <a:srgbClr val="7CBE12"/>
    <a:srgbClr val="689A16"/>
    <a:srgbClr val="FF9300"/>
    <a:srgbClr val="F0D076"/>
    <a:srgbClr val="56DC79"/>
    <a:srgbClr val="1E923C"/>
    <a:srgbClr val="FF96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4485" autoAdjust="0"/>
  </p:normalViewPr>
  <p:slideViewPr>
    <p:cSldViewPr>
      <p:cViewPr varScale="1">
        <p:scale>
          <a:sx n="110" d="100"/>
          <a:sy n="110" d="100"/>
        </p:scale>
        <p:origin x="768" y="78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D39B-7168-44FB-859F-91309C5DFA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0E85-F7D5-41F8-952E-188E5A3EB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CA99-93AA-4A2B-B422-E3500CF272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59E4-5EE4-4D75-A261-4421B84AC4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59E4-5EE4-4D75-A261-4421B84AC4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4493" y="-24"/>
            <a:ext cx="12200312" cy="685802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圆角矩形 9"/>
          <p:cNvSpPr/>
          <p:nvPr userDrawn="1"/>
        </p:nvSpPr>
        <p:spPr>
          <a:xfrm flipH="1">
            <a:off x="6084470" y="5445276"/>
            <a:ext cx="2016000" cy="936000"/>
          </a:xfrm>
          <a:custGeom>
            <a:avLst/>
            <a:gdLst/>
            <a:ahLst/>
            <a:cxnLst/>
            <a:rect l="l" t="t" r="r" b="b"/>
            <a:pathLst>
              <a:path w="2078246" h="936000">
                <a:moveTo>
                  <a:pt x="156003" y="0"/>
                </a:moveTo>
                <a:lnTo>
                  <a:pt x="1207090" y="0"/>
                </a:lnTo>
                <a:lnTo>
                  <a:pt x="1922243" y="0"/>
                </a:lnTo>
                <a:lnTo>
                  <a:pt x="2078246" y="0"/>
                </a:lnTo>
                <a:lnTo>
                  <a:pt x="2078246" y="156003"/>
                </a:lnTo>
                <a:lnTo>
                  <a:pt x="2078246" y="779997"/>
                </a:lnTo>
                <a:lnTo>
                  <a:pt x="2078246" y="936000"/>
                </a:lnTo>
                <a:lnTo>
                  <a:pt x="1922243" y="936000"/>
                </a:lnTo>
                <a:lnTo>
                  <a:pt x="1207090" y="936000"/>
                </a:lnTo>
                <a:lnTo>
                  <a:pt x="156003" y="936000"/>
                </a:lnTo>
                <a:cubicBezTo>
                  <a:pt x="69845" y="936000"/>
                  <a:pt x="0" y="866155"/>
                  <a:pt x="0" y="779997"/>
                </a:cubicBezTo>
                <a:lnTo>
                  <a:pt x="0" y="156003"/>
                </a:lnTo>
                <a:cubicBezTo>
                  <a:pt x="0" y="69845"/>
                  <a:pt x="69845" y="0"/>
                  <a:pt x="1560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zh-CN" altLang="en-US" sz="4400">
              <a:solidFill>
                <a:srgbClr val="FF93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44493" y="0"/>
            <a:ext cx="6098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4135" y="1424076"/>
            <a:ext cx="101489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aseline="0" dirty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MINI</a:t>
            </a:r>
            <a:r>
              <a:rPr lang="zh-CN" altLang="en-US" sz="11500" baseline="0" dirty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8000" baseline="0" dirty="0">
                <a:solidFill>
                  <a:srgbClr val="F8F8F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咨询 </a:t>
            </a:r>
            <a:r>
              <a:rPr lang="zh-CN" altLang="en-US" sz="8000" baseline="0" dirty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服务手册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6098400" y="5445224"/>
            <a:ext cx="200207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dirty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咨询</a:t>
            </a:r>
          </a:p>
        </p:txBody>
      </p:sp>
      <p:sp>
        <p:nvSpPr>
          <p:cNvPr id="22" name="圆角矩形 9"/>
          <p:cNvSpPr/>
          <p:nvPr userDrawn="1"/>
        </p:nvSpPr>
        <p:spPr>
          <a:xfrm>
            <a:off x="4082400" y="5445276"/>
            <a:ext cx="2016000" cy="936000"/>
          </a:xfrm>
          <a:custGeom>
            <a:avLst/>
            <a:gdLst/>
            <a:ahLst/>
            <a:cxnLst/>
            <a:rect l="l" t="t" r="r" b="b"/>
            <a:pathLst>
              <a:path w="2078246" h="936000">
                <a:moveTo>
                  <a:pt x="156003" y="0"/>
                </a:moveTo>
                <a:lnTo>
                  <a:pt x="1207090" y="0"/>
                </a:lnTo>
                <a:lnTo>
                  <a:pt x="1922243" y="0"/>
                </a:lnTo>
                <a:lnTo>
                  <a:pt x="2078246" y="0"/>
                </a:lnTo>
                <a:lnTo>
                  <a:pt x="2078246" y="156003"/>
                </a:lnTo>
                <a:lnTo>
                  <a:pt x="2078246" y="779997"/>
                </a:lnTo>
                <a:lnTo>
                  <a:pt x="2078246" y="936000"/>
                </a:lnTo>
                <a:lnTo>
                  <a:pt x="1922243" y="936000"/>
                </a:lnTo>
                <a:lnTo>
                  <a:pt x="1207090" y="936000"/>
                </a:lnTo>
                <a:lnTo>
                  <a:pt x="156003" y="936000"/>
                </a:lnTo>
                <a:cubicBezTo>
                  <a:pt x="69845" y="936000"/>
                  <a:pt x="0" y="866155"/>
                  <a:pt x="0" y="779997"/>
                </a:cubicBezTo>
                <a:lnTo>
                  <a:pt x="0" y="156003"/>
                </a:lnTo>
                <a:cubicBezTo>
                  <a:pt x="0" y="69845"/>
                  <a:pt x="69845" y="0"/>
                  <a:pt x="156003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zh-CN" altLang="en-US" sz="4400">
              <a:solidFill>
                <a:srgbClr val="FF930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082951" y="5445224"/>
            <a:ext cx="201544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4400" dirty="0">
                <a:solidFill>
                  <a:schemeClr val="tx2"/>
                </a:solidFill>
                <a:latin typeface="华康俪金黑W8(P)" pitchFamily="34" charset="-122"/>
                <a:ea typeface="华康俪金黑W8(P)" pitchFamily="34" charset="-122"/>
              </a:rPr>
              <a:t>合易</a:t>
            </a:r>
          </a:p>
        </p:txBody>
      </p:sp>
      <p:sp>
        <p:nvSpPr>
          <p:cNvPr id="21" name="矩形 29"/>
          <p:cNvSpPr>
            <a:spLocks noChangeArrowheads="1"/>
          </p:cNvSpPr>
          <p:nvPr userDrawn="1"/>
        </p:nvSpPr>
        <p:spPr bwMode="auto">
          <a:xfrm>
            <a:off x="10222546" y="6478809"/>
            <a:ext cx="202029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www.heyeehrm.com</a:t>
            </a:r>
          </a:p>
        </p:txBody>
      </p:sp>
      <p:pic>
        <p:nvPicPr>
          <p:cNvPr id="26" name="图片 25" descr="B_H_B_07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893" y="1285861"/>
            <a:ext cx="1486835" cy="1356848"/>
          </a:xfrm>
          <a:prstGeom prst="hexagon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28" name="六边形 27"/>
          <p:cNvSpPr/>
          <p:nvPr userDrawn="1"/>
        </p:nvSpPr>
        <p:spPr>
          <a:xfrm>
            <a:off x="10456893" y="2905121"/>
            <a:ext cx="1000132" cy="952507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 userDrawn="1"/>
        </p:nvSpPr>
        <p:spPr>
          <a:xfrm>
            <a:off x="9849670" y="1214446"/>
            <a:ext cx="750099" cy="714380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873" name="Picture 1" descr="F:\QQ文件\新建文件夹 (2)\纳尼兔\PNG\彼格梨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9169028" y="3214687"/>
            <a:ext cx="1430741" cy="1167548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9874" name="Picture 2" descr="F:\QQ文件\新建文件夹 (2)\纳尼兔\PNG\滑板02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8456629" y="357166"/>
            <a:ext cx="1558400" cy="1214445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六边形 16"/>
          <p:cNvSpPr/>
          <p:nvPr userDrawn="1"/>
        </p:nvSpPr>
        <p:spPr>
          <a:xfrm>
            <a:off x="8742381" y="4286256"/>
            <a:ext cx="642942" cy="571504"/>
          </a:xfrm>
          <a:prstGeom prst="hexagon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875" name="Picture 3" descr="F:\QQ文件\新建文件夹 (2)\K兵\一边.png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7813687" y="4714884"/>
            <a:ext cx="1178727" cy="863209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图片 17" descr="图片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362778" y="5572140"/>
            <a:ext cx="1594313" cy="81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6" grpId="0"/>
      <p:bldP spid="16" grpId="1"/>
      <p:bldP spid="22" grpId="0" animBg="1"/>
      <p:bldP spid="15" grpId="0"/>
      <p:bldP spid="1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2"/>
          <p:cNvSpPr/>
          <p:nvPr userDrawn="1"/>
        </p:nvSpPr>
        <p:spPr>
          <a:xfrm>
            <a:off x="-11722" y="980184"/>
            <a:ext cx="2988996" cy="1581922"/>
          </a:xfrm>
          <a:custGeom>
            <a:avLst/>
            <a:gdLst>
              <a:gd name="connsiteX0" fmla="*/ 0 w 2988996"/>
              <a:gd name="connsiteY0" fmla="*/ 0 h 1581922"/>
              <a:gd name="connsiteX1" fmla="*/ 2977274 w 2988996"/>
              <a:gd name="connsiteY1" fmla="*/ 1042696 h 1581922"/>
              <a:gd name="connsiteX2" fmla="*/ 2988996 w 2988996"/>
              <a:gd name="connsiteY2" fmla="*/ 1581922 h 1581922"/>
              <a:gd name="connsiteX3" fmla="*/ 11723 w 2988996"/>
              <a:gd name="connsiteY3" fmla="*/ 1002590 h 1581922"/>
              <a:gd name="connsiteX4" fmla="*/ 0 w 2988996"/>
              <a:gd name="connsiteY4" fmla="*/ 0 h 1581922"/>
              <a:gd name="connsiteX0-1" fmla="*/ 0 w 2988996"/>
              <a:gd name="connsiteY0-2" fmla="*/ 0 h 1581922"/>
              <a:gd name="connsiteX1-3" fmla="*/ 2977274 w 2988996"/>
              <a:gd name="connsiteY1-4" fmla="*/ 1042696 h 1581922"/>
              <a:gd name="connsiteX2-5" fmla="*/ 2988996 w 2988996"/>
              <a:gd name="connsiteY2-6" fmla="*/ 1581922 h 1581922"/>
              <a:gd name="connsiteX3-7" fmla="*/ 0 w 2988996"/>
              <a:gd name="connsiteY3-8" fmla="*/ 779851 h 1581922"/>
              <a:gd name="connsiteX4-9" fmla="*/ 0 w 2988996"/>
              <a:gd name="connsiteY4-10" fmla="*/ 0 h 1581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88996" h="1581922">
                <a:moveTo>
                  <a:pt x="0" y="0"/>
                </a:moveTo>
                <a:lnTo>
                  <a:pt x="2977274" y="1042696"/>
                </a:lnTo>
                <a:lnTo>
                  <a:pt x="2988996" y="1581922"/>
                </a:lnTo>
                <a:lnTo>
                  <a:pt x="0" y="779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五边形 5"/>
          <p:cNvSpPr/>
          <p:nvPr userDrawn="1"/>
        </p:nvSpPr>
        <p:spPr>
          <a:xfrm>
            <a:off x="2964964" y="2540292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2964964" y="3548404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2964964" y="4556516"/>
            <a:ext cx="2127824" cy="504056"/>
          </a:xfrm>
          <a:prstGeom prst="homePlate">
            <a:avLst/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-11722" y="3300056"/>
            <a:ext cx="2976686" cy="992748"/>
          </a:xfrm>
          <a:custGeom>
            <a:avLst/>
            <a:gdLst>
              <a:gd name="connsiteX0" fmla="*/ 0 w 2964963"/>
              <a:gd name="connsiteY0" fmla="*/ 0 h 895715"/>
              <a:gd name="connsiteX1" fmla="*/ 2941517 w 2964963"/>
              <a:gd name="connsiteY1" fmla="*/ 344767 h 895715"/>
              <a:gd name="connsiteX2" fmla="*/ 2964963 w 2964963"/>
              <a:gd name="connsiteY2" fmla="*/ 895715 h 895715"/>
              <a:gd name="connsiteX3" fmla="*/ 0 w 2964963"/>
              <a:gd name="connsiteY3" fmla="*/ 746565 h 895715"/>
              <a:gd name="connsiteX4" fmla="*/ 0 w 2964963"/>
              <a:gd name="connsiteY4" fmla="*/ 0 h 895715"/>
              <a:gd name="connsiteX0-1" fmla="*/ 11723 w 2976686"/>
              <a:gd name="connsiteY0-2" fmla="*/ 0 h 895715"/>
              <a:gd name="connsiteX1-3" fmla="*/ 2953240 w 2976686"/>
              <a:gd name="connsiteY1-4" fmla="*/ 344767 h 895715"/>
              <a:gd name="connsiteX2-5" fmla="*/ 2976686 w 2976686"/>
              <a:gd name="connsiteY2-6" fmla="*/ 895715 h 895715"/>
              <a:gd name="connsiteX3-7" fmla="*/ 0 w 2976686"/>
              <a:gd name="connsiteY3-8" fmla="*/ 887241 h 895715"/>
              <a:gd name="connsiteX4-9" fmla="*/ 11723 w 2976686"/>
              <a:gd name="connsiteY4-10" fmla="*/ 0 h 895715"/>
              <a:gd name="connsiteX0-11" fmla="*/ 11723 w 2976686"/>
              <a:gd name="connsiteY0-12" fmla="*/ 0 h 1016195"/>
              <a:gd name="connsiteX1-13" fmla="*/ 2953240 w 2976686"/>
              <a:gd name="connsiteY1-14" fmla="*/ 344767 h 1016195"/>
              <a:gd name="connsiteX2-15" fmla="*/ 2976686 w 2976686"/>
              <a:gd name="connsiteY2-16" fmla="*/ 895715 h 1016195"/>
              <a:gd name="connsiteX3-17" fmla="*/ 0 w 2976686"/>
              <a:gd name="connsiteY3-18" fmla="*/ 1016195 h 1016195"/>
              <a:gd name="connsiteX4-19" fmla="*/ 11723 w 2976686"/>
              <a:gd name="connsiteY4-20" fmla="*/ 0 h 1016195"/>
              <a:gd name="connsiteX0-21" fmla="*/ 0 w 2976686"/>
              <a:gd name="connsiteY0-22" fmla="*/ 0 h 898964"/>
              <a:gd name="connsiteX1-23" fmla="*/ 2953240 w 2976686"/>
              <a:gd name="connsiteY1-24" fmla="*/ 227536 h 898964"/>
              <a:gd name="connsiteX2-25" fmla="*/ 2976686 w 2976686"/>
              <a:gd name="connsiteY2-26" fmla="*/ 778484 h 898964"/>
              <a:gd name="connsiteX3-27" fmla="*/ 0 w 2976686"/>
              <a:gd name="connsiteY3-28" fmla="*/ 898964 h 898964"/>
              <a:gd name="connsiteX4-29" fmla="*/ 0 w 2976686"/>
              <a:gd name="connsiteY4-30" fmla="*/ 0 h 898964"/>
              <a:gd name="connsiteX0-31" fmla="*/ 0 w 2976686"/>
              <a:gd name="connsiteY0-32" fmla="*/ 0 h 992748"/>
              <a:gd name="connsiteX1-33" fmla="*/ 2953240 w 2976686"/>
              <a:gd name="connsiteY1-34" fmla="*/ 227536 h 992748"/>
              <a:gd name="connsiteX2-35" fmla="*/ 2976686 w 2976686"/>
              <a:gd name="connsiteY2-36" fmla="*/ 778484 h 992748"/>
              <a:gd name="connsiteX3-37" fmla="*/ 0 w 2976686"/>
              <a:gd name="connsiteY3-38" fmla="*/ 992748 h 992748"/>
              <a:gd name="connsiteX4-39" fmla="*/ 0 w 2976686"/>
              <a:gd name="connsiteY4-40" fmla="*/ 0 h 9927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6686" h="992748">
                <a:moveTo>
                  <a:pt x="0" y="0"/>
                </a:moveTo>
                <a:lnTo>
                  <a:pt x="2953240" y="227536"/>
                </a:lnTo>
                <a:lnTo>
                  <a:pt x="2976686" y="778484"/>
                </a:lnTo>
                <a:lnTo>
                  <a:pt x="0" y="9927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2"/>
          <p:cNvSpPr/>
          <p:nvPr userDrawn="1"/>
        </p:nvSpPr>
        <p:spPr>
          <a:xfrm>
            <a:off x="1" y="1732096"/>
            <a:ext cx="2976687" cy="1312251"/>
          </a:xfrm>
          <a:custGeom>
            <a:avLst/>
            <a:gdLst>
              <a:gd name="connsiteX0" fmla="*/ 0 w 2976687"/>
              <a:gd name="connsiteY0" fmla="*/ 0 h 1312251"/>
              <a:gd name="connsiteX1" fmla="*/ 2953241 w 2976687"/>
              <a:gd name="connsiteY1" fmla="*/ 808196 h 1312251"/>
              <a:gd name="connsiteX2" fmla="*/ 2976687 w 2976687"/>
              <a:gd name="connsiteY2" fmla="*/ 1312251 h 1312251"/>
              <a:gd name="connsiteX3" fmla="*/ 0 w 2976687"/>
              <a:gd name="connsiteY3" fmla="*/ 769898 h 1312251"/>
              <a:gd name="connsiteX4" fmla="*/ 0 w 2976687"/>
              <a:gd name="connsiteY4" fmla="*/ 0 h 1312251"/>
              <a:gd name="connsiteX0-1" fmla="*/ 0 w 2976687"/>
              <a:gd name="connsiteY0-2" fmla="*/ 0 h 1312251"/>
              <a:gd name="connsiteX1-3" fmla="*/ 2953241 w 2976687"/>
              <a:gd name="connsiteY1-4" fmla="*/ 808196 h 1312251"/>
              <a:gd name="connsiteX2-5" fmla="*/ 2976687 w 2976687"/>
              <a:gd name="connsiteY2-6" fmla="*/ 1312251 h 1312251"/>
              <a:gd name="connsiteX3-7" fmla="*/ 0 w 2976687"/>
              <a:gd name="connsiteY3-8" fmla="*/ 664390 h 1312251"/>
              <a:gd name="connsiteX4-9" fmla="*/ 0 w 2976687"/>
              <a:gd name="connsiteY4-10" fmla="*/ 0 h 1312251"/>
              <a:gd name="connsiteX0-11" fmla="*/ 0 w 2976687"/>
              <a:gd name="connsiteY0-12" fmla="*/ 0 h 1312251"/>
              <a:gd name="connsiteX1-13" fmla="*/ 2953241 w 2976687"/>
              <a:gd name="connsiteY1-14" fmla="*/ 808196 h 1312251"/>
              <a:gd name="connsiteX2-15" fmla="*/ 2976687 w 2976687"/>
              <a:gd name="connsiteY2-16" fmla="*/ 1312251 h 1312251"/>
              <a:gd name="connsiteX3-17" fmla="*/ 0 w 2976687"/>
              <a:gd name="connsiteY3-18" fmla="*/ 711282 h 1312251"/>
              <a:gd name="connsiteX4-19" fmla="*/ 0 w 2976687"/>
              <a:gd name="connsiteY4-20" fmla="*/ 0 h 1312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6687" h="1312251">
                <a:moveTo>
                  <a:pt x="0" y="0"/>
                </a:moveTo>
                <a:lnTo>
                  <a:pt x="2953241" y="808196"/>
                </a:lnTo>
                <a:lnTo>
                  <a:pt x="2976687" y="1312251"/>
                </a:lnTo>
                <a:lnTo>
                  <a:pt x="0" y="7112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矩形 2"/>
          <p:cNvSpPr/>
          <p:nvPr userDrawn="1"/>
        </p:nvSpPr>
        <p:spPr>
          <a:xfrm>
            <a:off x="-11724" y="2445819"/>
            <a:ext cx="2976687" cy="1112800"/>
          </a:xfrm>
          <a:custGeom>
            <a:avLst/>
            <a:gdLst>
              <a:gd name="connsiteX0" fmla="*/ 0 w 2976687"/>
              <a:gd name="connsiteY0" fmla="*/ 0 h 1159692"/>
              <a:gd name="connsiteX1" fmla="*/ 2976687 w 2976687"/>
              <a:gd name="connsiteY1" fmla="*/ 632188 h 1159692"/>
              <a:gd name="connsiteX2" fmla="*/ 2964963 w 2976687"/>
              <a:gd name="connsiteY2" fmla="*/ 1159692 h 1159692"/>
              <a:gd name="connsiteX3" fmla="*/ 11723 w 2976687"/>
              <a:gd name="connsiteY3" fmla="*/ 781870 h 1159692"/>
              <a:gd name="connsiteX4" fmla="*/ 0 w 2976687"/>
              <a:gd name="connsiteY4" fmla="*/ 0 h 1159692"/>
              <a:gd name="connsiteX0-1" fmla="*/ 0 w 2976687"/>
              <a:gd name="connsiteY0-2" fmla="*/ 0 h 1159692"/>
              <a:gd name="connsiteX1-3" fmla="*/ 2976687 w 2976687"/>
              <a:gd name="connsiteY1-4" fmla="*/ 632188 h 1159692"/>
              <a:gd name="connsiteX2-5" fmla="*/ 2964963 w 2976687"/>
              <a:gd name="connsiteY2-6" fmla="*/ 1159692 h 1159692"/>
              <a:gd name="connsiteX3-7" fmla="*/ 11723 w 2976687"/>
              <a:gd name="connsiteY3-8" fmla="*/ 899100 h 1159692"/>
              <a:gd name="connsiteX4-9" fmla="*/ 0 w 2976687"/>
              <a:gd name="connsiteY4-10" fmla="*/ 0 h 1159692"/>
              <a:gd name="connsiteX0-11" fmla="*/ 0 w 2976687"/>
              <a:gd name="connsiteY0-12" fmla="*/ 0 h 1112800"/>
              <a:gd name="connsiteX1-13" fmla="*/ 2976687 w 2976687"/>
              <a:gd name="connsiteY1-14" fmla="*/ 585296 h 1112800"/>
              <a:gd name="connsiteX2-15" fmla="*/ 2964963 w 2976687"/>
              <a:gd name="connsiteY2-16" fmla="*/ 1112800 h 1112800"/>
              <a:gd name="connsiteX3-17" fmla="*/ 11723 w 2976687"/>
              <a:gd name="connsiteY3-18" fmla="*/ 852208 h 1112800"/>
              <a:gd name="connsiteX4-19" fmla="*/ 0 w 2976687"/>
              <a:gd name="connsiteY4-20" fmla="*/ 0 h 1112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6687" h="1112800">
                <a:moveTo>
                  <a:pt x="0" y="0"/>
                </a:moveTo>
                <a:lnTo>
                  <a:pt x="2976687" y="585296"/>
                </a:lnTo>
                <a:lnTo>
                  <a:pt x="2964963" y="1112800"/>
                </a:lnTo>
                <a:cubicBezTo>
                  <a:pt x="1980550" y="975136"/>
                  <a:pt x="996136" y="989872"/>
                  <a:pt x="11723" y="852208"/>
                </a:cubicBezTo>
                <a:cubicBezTo>
                  <a:pt x="11723" y="626754"/>
                  <a:pt x="0" y="225454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2"/>
          <p:cNvSpPr/>
          <p:nvPr userDrawn="1"/>
        </p:nvSpPr>
        <p:spPr>
          <a:xfrm>
            <a:off x="-11723" y="4556518"/>
            <a:ext cx="2977274" cy="1393554"/>
          </a:xfrm>
          <a:custGeom>
            <a:avLst/>
            <a:gdLst>
              <a:gd name="connsiteX0" fmla="*/ 2942105 w 2965551"/>
              <a:gd name="connsiteY0" fmla="*/ 0 h 1006692"/>
              <a:gd name="connsiteX1" fmla="*/ 2965551 w 2965551"/>
              <a:gd name="connsiteY1" fmla="*/ 504055 h 1006692"/>
              <a:gd name="connsiteX2" fmla="*/ 0 w 2965551"/>
              <a:gd name="connsiteY2" fmla="*/ 1006692 h 1006692"/>
              <a:gd name="connsiteX3" fmla="*/ 0 w 2965551"/>
              <a:gd name="connsiteY3" fmla="*/ 45621 h 1006692"/>
              <a:gd name="connsiteX4" fmla="*/ 2942105 w 2965551"/>
              <a:gd name="connsiteY4" fmla="*/ 0 h 1006692"/>
              <a:gd name="connsiteX0-1" fmla="*/ 2953828 w 2977274"/>
              <a:gd name="connsiteY0-2" fmla="*/ 0 h 1006692"/>
              <a:gd name="connsiteX1-3" fmla="*/ 2977274 w 2977274"/>
              <a:gd name="connsiteY1-4" fmla="*/ 504055 h 1006692"/>
              <a:gd name="connsiteX2-5" fmla="*/ 11723 w 2977274"/>
              <a:gd name="connsiteY2-6" fmla="*/ 1006692 h 1006692"/>
              <a:gd name="connsiteX3-7" fmla="*/ 0 w 2977274"/>
              <a:gd name="connsiteY3-8" fmla="*/ 186298 h 1006692"/>
              <a:gd name="connsiteX4-9" fmla="*/ 2953828 w 2977274"/>
              <a:gd name="connsiteY4-10" fmla="*/ 0 h 1006692"/>
              <a:gd name="connsiteX0-11" fmla="*/ 2953828 w 2977274"/>
              <a:gd name="connsiteY0-12" fmla="*/ 0 h 1205985"/>
              <a:gd name="connsiteX1-13" fmla="*/ 2977274 w 2977274"/>
              <a:gd name="connsiteY1-14" fmla="*/ 504055 h 1205985"/>
              <a:gd name="connsiteX2-15" fmla="*/ 11723 w 2977274"/>
              <a:gd name="connsiteY2-16" fmla="*/ 1205985 h 1205985"/>
              <a:gd name="connsiteX3-17" fmla="*/ 0 w 2977274"/>
              <a:gd name="connsiteY3-18" fmla="*/ 186298 h 1205985"/>
              <a:gd name="connsiteX4-19" fmla="*/ 2953828 w 2977274"/>
              <a:gd name="connsiteY4-20" fmla="*/ 0 h 1205985"/>
              <a:gd name="connsiteX0-21" fmla="*/ 2953828 w 2977274"/>
              <a:gd name="connsiteY0-22" fmla="*/ 0 h 1205985"/>
              <a:gd name="connsiteX1-23" fmla="*/ 2977274 w 2977274"/>
              <a:gd name="connsiteY1-24" fmla="*/ 504055 h 1205985"/>
              <a:gd name="connsiteX2-25" fmla="*/ 11723 w 2977274"/>
              <a:gd name="connsiteY2-26" fmla="*/ 1205985 h 1205985"/>
              <a:gd name="connsiteX3-27" fmla="*/ 0 w 2977274"/>
              <a:gd name="connsiteY3-28" fmla="*/ 362144 h 1205985"/>
              <a:gd name="connsiteX4-29" fmla="*/ 2953828 w 2977274"/>
              <a:gd name="connsiteY4-30" fmla="*/ 0 h 1205985"/>
              <a:gd name="connsiteX0-31" fmla="*/ 2953828 w 2977274"/>
              <a:gd name="connsiteY0-32" fmla="*/ 0 h 1393554"/>
              <a:gd name="connsiteX1-33" fmla="*/ 2977274 w 2977274"/>
              <a:gd name="connsiteY1-34" fmla="*/ 504055 h 1393554"/>
              <a:gd name="connsiteX2-35" fmla="*/ 11723 w 2977274"/>
              <a:gd name="connsiteY2-36" fmla="*/ 1393554 h 1393554"/>
              <a:gd name="connsiteX3-37" fmla="*/ 0 w 2977274"/>
              <a:gd name="connsiteY3-38" fmla="*/ 362144 h 1393554"/>
              <a:gd name="connsiteX4-39" fmla="*/ 2953828 w 2977274"/>
              <a:gd name="connsiteY4-40" fmla="*/ 0 h 1393554"/>
              <a:gd name="connsiteX0-41" fmla="*/ 2953828 w 2977274"/>
              <a:gd name="connsiteY0-42" fmla="*/ 0 h 1393554"/>
              <a:gd name="connsiteX1-43" fmla="*/ 2977274 w 2977274"/>
              <a:gd name="connsiteY1-44" fmla="*/ 504055 h 1393554"/>
              <a:gd name="connsiteX2-45" fmla="*/ 11723 w 2977274"/>
              <a:gd name="connsiteY2-46" fmla="*/ 1393554 h 1393554"/>
              <a:gd name="connsiteX3-47" fmla="*/ 0 w 2977274"/>
              <a:gd name="connsiteY3-48" fmla="*/ 491098 h 1393554"/>
              <a:gd name="connsiteX4-49" fmla="*/ 2953828 w 2977274"/>
              <a:gd name="connsiteY4-50" fmla="*/ 0 h 1393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7274" h="1393554">
                <a:moveTo>
                  <a:pt x="2953828" y="0"/>
                </a:moveTo>
                <a:lnTo>
                  <a:pt x="2977274" y="504055"/>
                </a:lnTo>
                <a:lnTo>
                  <a:pt x="11723" y="1393554"/>
                </a:lnTo>
                <a:lnTo>
                  <a:pt x="0" y="491098"/>
                </a:lnTo>
                <a:lnTo>
                  <a:pt x="2953828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2"/>
          <p:cNvSpPr/>
          <p:nvPr userDrawn="1"/>
        </p:nvSpPr>
        <p:spPr>
          <a:xfrm>
            <a:off x="-11724" y="4052460"/>
            <a:ext cx="2976687" cy="994636"/>
          </a:xfrm>
          <a:custGeom>
            <a:avLst/>
            <a:gdLst>
              <a:gd name="connsiteX0" fmla="*/ 0 w 2964964"/>
              <a:gd name="connsiteY0" fmla="*/ 0 h 828291"/>
              <a:gd name="connsiteX1" fmla="*/ 2953242 w 2964964"/>
              <a:gd name="connsiteY1" fmla="*/ 138455 h 828291"/>
              <a:gd name="connsiteX2" fmla="*/ 2964964 w 2964964"/>
              <a:gd name="connsiteY2" fmla="*/ 642512 h 828291"/>
              <a:gd name="connsiteX3" fmla="*/ 0 w 2964964"/>
              <a:gd name="connsiteY3" fmla="*/ 828291 h 828291"/>
              <a:gd name="connsiteX4" fmla="*/ 0 w 2964964"/>
              <a:gd name="connsiteY4" fmla="*/ 0 h 828291"/>
              <a:gd name="connsiteX0-1" fmla="*/ 0 w 2964964"/>
              <a:gd name="connsiteY0-2" fmla="*/ 13945 h 689836"/>
              <a:gd name="connsiteX1-3" fmla="*/ 2953242 w 2964964"/>
              <a:gd name="connsiteY1-4" fmla="*/ 0 h 689836"/>
              <a:gd name="connsiteX2-5" fmla="*/ 2964964 w 2964964"/>
              <a:gd name="connsiteY2-6" fmla="*/ 504057 h 689836"/>
              <a:gd name="connsiteX3-7" fmla="*/ 0 w 2964964"/>
              <a:gd name="connsiteY3-8" fmla="*/ 689836 h 689836"/>
              <a:gd name="connsiteX4-9" fmla="*/ 0 w 2964964"/>
              <a:gd name="connsiteY4-10" fmla="*/ 13945 h 689836"/>
              <a:gd name="connsiteX0-11" fmla="*/ 0 w 2964964"/>
              <a:gd name="connsiteY0-12" fmla="*/ 13945 h 853959"/>
              <a:gd name="connsiteX1-13" fmla="*/ 2953242 w 2964964"/>
              <a:gd name="connsiteY1-14" fmla="*/ 0 h 853959"/>
              <a:gd name="connsiteX2-15" fmla="*/ 2964964 w 2964964"/>
              <a:gd name="connsiteY2-16" fmla="*/ 504057 h 853959"/>
              <a:gd name="connsiteX3-17" fmla="*/ 0 w 2964964"/>
              <a:gd name="connsiteY3-18" fmla="*/ 853959 h 853959"/>
              <a:gd name="connsiteX4-19" fmla="*/ 0 w 2964964"/>
              <a:gd name="connsiteY4-20" fmla="*/ 13945 h 853959"/>
              <a:gd name="connsiteX0-21" fmla="*/ 0 w 2964964"/>
              <a:gd name="connsiteY0-22" fmla="*/ 154622 h 853959"/>
              <a:gd name="connsiteX1-23" fmla="*/ 2953242 w 2964964"/>
              <a:gd name="connsiteY1-24" fmla="*/ 0 h 853959"/>
              <a:gd name="connsiteX2-25" fmla="*/ 2964964 w 2964964"/>
              <a:gd name="connsiteY2-26" fmla="*/ 504057 h 853959"/>
              <a:gd name="connsiteX3-27" fmla="*/ 0 w 2964964"/>
              <a:gd name="connsiteY3-28" fmla="*/ 853959 h 853959"/>
              <a:gd name="connsiteX4-29" fmla="*/ 0 w 2964964"/>
              <a:gd name="connsiteY4-30" fmla="*/ 154622 h 853959"/>
              <a:gd name="connsiteX0-31" fmla="*/ 11723 w 2976687"/>
              <a:gd name="connsiteY0-32" fmla="*/ 154622 h 994636"/>
              <a:gd name="connsiteX1-33" fmla="*/ 2964965 w 2976687"/>
              <a:gd name="connsiteY1-34" fmla="*/ 0 h 994636"/>
              <a:gd name="connsiteX2-35" fmla="*/ 2976687 w 2976687"/>
              <a:gd name="connsiteY2-36" fmla="*/ 504057 h 994636"/>
              <a:gd name="connsiteX3-37" fmla="*/ 0 w 2976687"/>
              <a:gd name="connsiteY3-38" fmla="*/ 994636 h 994636"/>
              <a:gd name="connsiteX4-39" fmla="*/ 11723 w 2976687"/>
              <a:gd name="connsiteY4-40" fmla="*/ 154622 h 994636"/>
              <a:gd name="connsiteX0-41" fmla="*/ 11723 w 2976687"/>
              <a:gd name="connsiteY0-42" fmla="*/ 224960 h 994636"/>
              <a:gd name="connsiteX1-43" fmla="*/ 2964965 w 2976687"/>
              <a:gd name="connsiteY1-44" fmla="*/ 0 h 994636"/>
              <a:gd name="connsiteX2-45" fmla="*/ 2976687 w 2976687"/>
              <a:gd name="connsiteY2-46" fmla="*/ 504057 h 994636"/>
              <a:gd name="connsiteX3-47" fmla="*/ 0 w 2976687"/>
              <a:gd name="connsiteY3-48" fmla="*/ 994636 h 994636"/>
              <a:gd name="connsiteX4-49" fmla="*/ 11723 w 2976687"/>
              <a:gd name="connsiteY4-50" fmla="*/ 224960 h 994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76687" h="994636">
                <a:moveTo>
                  <a:pt x="11723" y="224960"/>
                </a:moveTo>
                <a:lnTo>
                  <a:pt x="2964965" y="0"/>
                </a:lnTo>
                <a:lnTo>
                  <a:pt x="2976687" y="504057"/>
                </a:lnTo>
                <a:lnTo>
                  <a:pt x="0" y="994636"/>
                </a:lnTo>
                <a:lnTo>
                  <a:pt x="11723" y="2249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11"/>
          <p:cNvSpPr txBox="1"/>
          <p:nvPr userDrawn="1"/>
        </p:nvSpPr>
        <p:spPr>
          <a:xfrm>
            <a:off x="5793856" y="2952527"/>
            <a:ext cx="402009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咨询工作程序</a:t>
            </a:r>
          </a:p>
        </p:txBody>
      </p:sp>
      <p:sp>
        <p:nvSpPr>
          <p:cNvPr id="17" name="TextBox 12"/>
          <p:cNvSpPr txBox="1"/>
          <p:nvPr userDrawn="1"/>
        </p:nvSpPr>
        <p:spPr>
          <a:xfrm>
            <a:off x="5670547" y="4000650"/>
            <a:ext cx="42344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咨询产品介绍</a:t>
            </a:r>
          </a:p>
        </p:txBody>
      </p:sp>
      <p:sp>
        <p:nvSpPr>
          <p:cNvPr id="18" name="五边形 17"/>
          <p:cNvSpPr/>
          <p:nvPr userDrawn="1"/>
        </p:nvSpPr>
        <p:spPr>
          <a:xfrm>
            <a:off x="2964964" y="2036236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14"/>
          <p:cNvSpPr txBox="1"/>
          <p:nvPr userDrawn="1"/>
        </p:nvSpPr>
        <p:spPr>
          <a:xfrm>
            <a:off x="3131840" y="2039775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20" name="五边形 19"/>
          <p:cNvSpPr/>
          <p:nvPr userDrawn="1"/>
        </p:nvSpPr>
        <p:spPr>
          <a:xfrm>
            <a:off x="2964964" y="3044348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3131840" y="3060371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22" name="五边形 21"/>
          <p:cNvSpPr/>
          <p:nvPr userDrawn="1"/>
        </p:nvSpPr>
        <p:spPr>
          <a:xfrm>
            <a:off x="2964964" y="4052460"/>
            <a:ext cx="2543140" cy="50405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TextBox 18"/>
          <p:cNvSpPr txBox="1"/>
          <p:nvPr userDrawn="1"/>
        </p:nvSpPr>
        <p:spPr>
          <a:xfrm>
            <a:off x="3131840" y="4077759"/>
            <a:ext cx="165618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24" name="矩形 23"/>
          <p:cNvSpPr/>
          <p:nvPr userDrawn="1"/>
        </p:nvSpPr>
        <p:spPr>
          <a:xfrm rot="5400000">
            <a:off x="-207640" y="3648244"/>
            <a:ext cx="6336000" cy="36000"/>
          </a:xfrm>
          <a:prstGeom prst="rect">
            <a:avLst/>
          </a:prstGeom>
          <a:gradFill>
            <a:gsLst>
              <a:gs pos="49628">
                <a:schemeClr val="accent1">
                  <a:lumMod val="75000"/>
                </a:schemeClr>
              </a:gs>
              <a:gs pos="2000">
                <a:sysClr val="window" lastClr="FFFFFF">
                  <a:alpha val="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五边形 2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TextBox 15"/>
          <p:cNvSpPr txBox="1"/>
          <p:nvPr userDrawn="1"/>
        </p:nvSpPr>
        <p:spPr>
          <a:xfrm>
            <a:off x="11379831" y="6032823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椭圆 26"/>
          <p:cNvSpPr/>
          <p:nvPr userDrawn="1"/>
        </p:nvSpPr>
        <p:spPr>
          <a:xfrm>
            <a:off x="10124971" y="260078"/>
            <a:ext cx="1760682" cy="16687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TextBox 15"/>
          <p:cNvSpPr txBox="1"/>
          <p:nvPr userDrawn="1"/>
        </p:nvSpPr>
        <p:spPr>
          <a:xfrm>
            <a:off x="10203631" y="1226210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</a:t>
            </a:r>
          </a:p>
        </p:txBody>
      </p:sp>
      <p:sp>
        <p:nvSpPr>
          <p:cNvPr id="29" name="文本框 8"/>
          <p:cNvSpPr txBox="1"/>
          <p:nvPr userDrawn="1"/>
        </p:nvSpPr>
        <p:spPr>
          <a:xfrm>
            <a:off x="10203631" y="785676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0" name="TextBox 11"/>
          <p:cNvSpPr txBox="1"/>
          <p:nvPr userDrawn="1"/>
        </p:nvSpPr>
        <p:spPr>
          <a:xfrm>
            <a:off x="5801125" y="1857364"/>
            <a:ext cx="40128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咨询服务特色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封面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12198350" cy="6097946"/>
          </a:xfrm>
          <a:prstGeom prst="rect">
            <a:avLst/>
          </a:prstGeom>
        </p:spPr>
      </p:pic>
      <p:pic>
        <p:nvPicPr>
          <p:cNvPr id="5" name="图片 4" descr="图片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85389" y="5786430"/>
            <a:ext cx="2086244" cy="107157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670679" y="1857364"/>
            <a:ext cx="52149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合易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MINI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咨询服务，把脉中小企业成长困惑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,</a:t>
            </a:r>
            <a:endParaRPr lang="zh-CN" altLang="en-US" sz="1800" kern="1200" baseline="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为中小微企业量身打造管理提升方案。务实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高效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性价比高，针对性解决中小企业成长问题！</a:t>
            </a:r>
          </a:p>
          <a:p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6742117" y="3643314"/>
            <a:ext cx="521497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MINI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咨询 “调研诊断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咨询式培训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现场辅导方案设计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+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跟踪实施”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,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不仅导入理念，对企业实行“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1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对</a:t>
            </a:r>
            <a:r>
              <a:rPr lang="en-US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1</a:t>
            </a:r>
            <a:r>
              <a:rPr lang="zh-CN" altLang="en-US" sz="1800" kern="1200" baseline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辅导，手把手设计”；咨询服务结束后，方案直接可用。</a:t>
            </a:r>
          </a:p>
          <a:p>
            <a:pPr marL="0" algn="l" defTabSz="914400" rtl="0" eaLnBrk="1" latinLnBrk="0" hangingPunct="1">
              <a:lnSpc>
                <a:spcPct val="150000"/>
              </a:lnSpc>
            </a:pPr>
            <a:endParaRPr lang="zh-CN" altLang="en-US" sz="1800" kern="1200" baseline="0" dirty="0">
              <a:solidFill>
                <a:srgbClr val="F8F8F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455705" y="657227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0" baseline="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致力于持久的为客户创造价值</a:t>
            </a:r>
            <a:endParaRPr lang="zh-CN" alt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 userDrawn="1"/>
        </p:nvSpPr>
        <p:spPr>
          <a:xfrm>
            <a:off x="10242579" y="331516"/>
            <a:ext cx="1546368" cy="15258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0203631" y="1226210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</a:t>
            </a:r>
          </a:p>
        </p:txBody>
      </p:sp>
      <p:sp>
        <p:nvSpPr>
          <p:cNvPr id="11" name="文本框 8"/>
          <p:cNvSpPr txBox="1"/>
          <p:nvPr userDrawn="1"/>
        </p:nvSpPr>
        <p:spPr>
          <a:xfrm>
            <a:off x="10203631" y="785676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过渡</a:t>
            </a:r>
          </a:p>
        </p:txBody>
      </p:sp>
      <p:sp>
        <p:nvSpPr>
          <p:cNvPr id="12" name="五边形 11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379831" y="6032823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8028001" y="246356"/>
            <a:ext cx="1260000" cy="468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服务特色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 userDrawn="1"/>
        </p:nvSpPr>
        <p:spPr>
          <a:xfrm>
            <a:off x="9339769" y="214290"/>
            <a:ext cx="1260000" cy="468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工作程序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 userDrawn="1"/>
        </p:nvSpPr>
        <p:spPr>
          <a:xfrm>
            <a:off x="10599769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 userDrawn="1"/>
        </p:nvSpPr>
        <p:spPr>
          <a:xfrm>
            <a:off x="10625653" y="224696"/>
            <a:ext cx="1260000" cy="468000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872728"/>
            <a:ext cx="12198350" cy="144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8115399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服务特色</a:t>
            </a:r>
          </a:p>
        </p:txBody>
      </p:sp>
      <p:sp>
        <p:nvSpPr>
          <p:cNvPr id="2" name="矩形 1"/>
          <p:cNvSpPr/>
          <p:nvPr/>
        </p:nvSpPr>
        <p:spPr>
          <a:xfrm>
            <a:off x="788618" y="872728"/>
            <a:ext cx="612000" cy="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4"/>
          <p:cNvSpPr>
            <a:spLocks noChangeAspect="1"/>
          </p:cNvSpPr>
          <p:nvPr/>
        </p:nvSpPr>
        <p:spPr bwMode="auto">
          <a:xfrm>
            <a:off x="813034" y="116632"/>
            <a:ext cx="563168" cy="72000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8575" y="207610"/>
            <a:ext cx="792087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fld id="{2EEF1883-7A0E-4F66-9932-E581691AD397}" type="slidenum">
              <a:rPr lang="zh-CN" altLang="en-US" sz="18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9321603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工作程序</a:t>
            </a:r>
          </a:p>
        </p:txBody>
      </p:sp>
      <p:sp>
        <p:nvSpPr>
          <p:cNvPr id="21" name="对角圆角矩形 20"/>
          <p:cNvSpPr/>
          <p:nvPr/>
        </p:nvSpPr>
        <p:spPr>
          <a:xfrm>
            <a:off x="10527807" y="224696"/>
            <a:ext cx="1260000" cy="468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08300" y="15214"/>
            <a:ext cx="146226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PPT</a:t>
            </a:r>
            <a:r>
              <a:rPr lang="zh-CN" altLang="en-US" sz="600" dirty="0">
                <a:solidFill>
                  <a:schemeClr val="bg1"/>
                </a:solidFill>
              </a:rPr>
              <a:t>模板下载：</a:t>
            </a:r>
            <a:r>
              <a:rPr lang="en-US" altLang="zh-CN" sz="600" dirty="0">
                <a:solidFill>
                  <a:schemeClr val="bg1"/>
                </a:solidFill>
              </a:rPr>
              <a:t>www.1ppt.com/moban/ 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>
            <a:stCxn id="26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矩形 20"/>
          <p:cNvSpPr/>
          <p:nvPr/>
        </p:nvSpPr>
        <p:spPr>
          <a:xfrm>
            <a:off x="5235473" y="3605296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组织执行力提升</a:t>
            </a:r>
          </a:p>
        </p:txBody>
      </p:sp>
      <p:sp>
        <p:nvSpPr>
          <p:cNvPr id="24" name="矩形 23"/>
          <p:cNvSpPr/>
          <p:nvPr/>
        </p:nvSpPr>
        <p:spPr>
          <a:xfrm>
            <a:off x="5235473" y="4071942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业绩加速器</a:t>
            </a:r>
          </a:p>
        </p:txBody>
      </p:sp>
      <p:sp>
        <p:nvSpPr>
          <p:cNvPr id="26" name="椭圆 25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燕尾形 26"/>
          <p:cNvSpPr/>
          <p:nvPr/>
        </p:nvSpPr>
        <p:spPr>
          <a:xfrm>
            <a:off x="2709441" y="2977479"/>
            <a:ext cx="666972" cy="87919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2296725" y="2999413"/>
            <a:ext cx="651060" cy="85821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3162099" y="2999413"/>
            <a:ext cx="651060" cy="858215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1919" y="4559866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组织规范化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098911" y="2708921"/>
            <a:ext cx="511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r>
              <a:rPr lang="zh-CN" altLang="en-US" sz="3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咨询产品介绍</a:t>
            </a:r>
          </a:p>
        </p:txBody>
      </p:sp>
      <p:sp>
        <p:nvSpPr>
          <p:cNvPr id="13" name="矩形 12"/>
          <p:cNvSpPr/>
          <p:nvPr/>
        </p:nvSpPr>
        <p:spPr>
          <a:xfrm>
            <a:off x="5234400" y="5072074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人气加油站</a:t>
            </a:r>
          </a:p>
        </p:txBody>
      </p:sp>
      <p:sp>
        <p:nvSpPr>
          <p:cNvPr id="14" name="矩形 13"/>
          <p:cNvSpPr/>
          <p:nvPr/>
        </p:nvSpPr>
        <p:spPr>
          <a:xfrm>
            <a:off x="5234400" y="5572140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干部试金石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6 L -3.14501E-6 -4.81481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1" grpId="0"/>
      <p:bldP spid="12" grpId="0"/>
      <p:bldP spid="12" grpId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41325" y="1500174"/>
            <a:ext cx="10382325" cy="514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Mini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咨询五大产品</a:t>
            </a:r>
            <a:endParaRPr lang="zh-CN" altLang="en-US" sz="2200" b="1" dirty="0">
              <a:solidFill>
                <a:srgbClr val="FF9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098911" y="5286412"/>
            <a:ext cx="3786214" cy="3357562"/>
          </a:xfrm>
          <a:prstGeom prst="blockArc">
            <a:avLst>
              <a:gd name="adj1" fmla="val 11434492"/>
              <a:gd name="adj2" fmla="val 20885895"/>
              <a:gd name="adj3" fmla="val 539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98911" y="600079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098911" y="600076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13291" y="5429264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13291" y="541712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2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13555" y="5357826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13555" y="534573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85059" y="60007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5059" y="600076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5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241523" y="2571768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84399" y="2714620"/>
            <a:ext cx="10715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</a:rPr>
              <a:t>组织执行力提升</a:t>
            </a:r>
            <a:endParaRPr lang="en-US" altLang="zh-CN" sz="1900" b="1" dirty="0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56035" y="2571768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98911" y="278608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业绩加速器</a:t>
            </a:r>
          </a:p>
        </p:txBody>
      </p:sp>
      <p:sp>
        <p:nvSpPr>
          <p:cNvPr id="21" name="椭圆 20"/>
          <p:cNvSpPr/>
          <p:nvPr/>
        </p:nvSpPr>
        <p:spPr>
          <a:xfrm>
            <a:off x="6884993" y="2643206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956431" y="285749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人气加油站</a:t>
            </a:r>
          </a:p>
        </p:txBody>
      </p:sp>
      <p:sp>
        <p:nvSpPr>
          <p:cNvPr id="26" name="椭圆 25"/>
          <p:cNvSpPr/>
          <p:nvPr/>
        </p:nvSpPr>
        <p:spPr>
          <a:xfrm>
            <a:off x="8528067" y="2643206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599505" y="285749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</a:rPr>
              <a:t>干部试金石</a:t>
            </a:r>
          </a:p>
        </p:txBody>
      </p:sp>
      <p:cxnSp>
        <p:nvCxnSpPr>
          <p:cNvPr id="35" name="直接连接符 34"/>
          <p:cNvCxnSpPr/>
          <p:nvPr/>
        </p:nvCxnSpPr>
        <p:spPr>
          <a:xfrm rot="5400000">
            <a:off x="2134366" y="4607751"/>
            <a:ext cx="1500198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H="1">
            <a:off x="2843587" y="5398728"/>
            <a:ext cx="642942" cy="561186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/>
        </p:nvCxnSpPr>
        <p:spPr>
          <a:xfrm rot="5400000">
            <a:off x="4063986" y="4321205"/>
            <a:ext cx="928694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9"/>
          <p:cNvCxnSpPr/>
          <p:nvPr/>
        </p:nvCxnSpPr>
        <p:spPr>
          <a:xfrm rot="16200000" flipH="1">
            <a:off x="4491820" y="4822065"/>
            <a:ext cx="214314" cy="142876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7062794" y="4392643"/>
            <a:ext cx="928694" cy="158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383471" y="4857784"/>
            <a:ext cx="142876" cy="142876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接连接符 61"/>
          <p:cNvCxnSpPr/>
          <p:nvPr/>
        </p:nvCxnSpPr>
        <p:spPr>
          <a:xfrm rot="5400000">
            <a:off x="8421704" y="4606957"/>
            <a:ext cx="1500198" cy="158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接连接符 62"/>
          <p:cNvCxnSpPr/>
          <p:nvPr/>
        </p:nvCxnSpPr>
        <p:spPr>
          <a:xfrm rot="10800000" flipV="1">
            <a:off x="8528067" y="5357056"/>
            <a:ext cx="654054" cy="572298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椭圆 29"/>
          <p:cNvSpPr/>
          <p:nvPr/>
        </p:nvSpPr>
        <p:spPr>
          <a:xfrm>
            <a:off x="5384795" y="2571744"/>
            <a:ext cx="1214446" cy="121444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527671" y="279255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组织规范化</a:t>
            </a:r>
          </a:p>
        </p:txBody>
      </p:sp>
      <p:cxnSp>
        <p:nvCxnSpPr>
          <p:cNvPr id="32" name="直接连接符 31"/>
          <p:cNvCxnSpPr/>
          <p:nvPr/>
        </p:nvCxnSpPr>
        <p:spPr>
          <a:xfrm rot="5400000">
            <a:off x="5492746" y="4321181"/>
            <a:ext cx="928694" cy="1588"/>
          </a:xfrm>
          <a:prstGeom prst="lin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椭圆 32"/>
          <p:cNvSpPr/>
          <p:nvPr/>
        </p:nvSpPr>
        <p:spPr>
          <a:xfrm>
            <a:off x="5813423" y="514351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813423" y="513139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3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49472" y="2000240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8400" y="2071678"/>
            <a:ext cx="5999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领导整天忙于开会和协调，但问题越来越多；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组织结构臃肿、协调困难、沟通不畅、决策缓慢；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部门“各自为政”，遇到问题推诿扯皮；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部门及岗位职责不清、责任不明，员工工作不积极，处于“等、靠、要”状态；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业务流程僵化，阻碍太多，影响了效率；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职责交叉，导致要么抢着管，要么无人管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上级做了下级的事儿，下级坐在那儿没有事儿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组织执行力提升</a:t>
            </a:r>
          </a:p>
        </p:txBody>
      </p:sp>
      <p:pic>
        <p:nvPicPr>
          <p:cNvPr id="20" name="图片 19" descr="3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组织执行力提升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8170877" y="235743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2764" y="1571612"/>
            <a:ext cx="7073156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64" y="1571612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929066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1871" y="1785926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64305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4" y="214311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通过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1-2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天的调研诊断，解析组织执行力低下的深层次原因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271462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4" y="321468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如何进行部门职能设计培训、演练：公司核心价值链分析、讨论；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392906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6" y="442913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关键业务流程梳理：案例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：某公司流程优化示例，案例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：某公司流程优化效果对比；企业关键业务流程梳理现场演练；</a:t>
            </a:r>
          </a:p>
        </p:txBody>
      </p:sp>
      <p:sp>
        <p:nvSpPr>
          <p:cNvPr id="13" name="流程图: 延期 12"/>
          <p:cNvSpPr/>
          <p:nvPr/>
        </p:nvSpPr>
        <p:spPr>
          <a:xfrm>
            <a:off x="1670814" y="514351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938" y="564357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组织效能诊断报告及提升方案汇报、讨论。</a:t>
            </a:r>
          </a:p>
        </p:txBody>
      </p:sp>
      <p:pic>
        <p:nvPicPr>
          <p:cNvPr id="15" name="图片 14" descr="4a1d4e6ed3816a62a1221e2693989e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3500438"/>
            <a:ext cx="3810000" cy="27051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599505" y="221455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组织执行力提升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7" y="235743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组织执行力提升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  <p:bldP spid="7" grpId="4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组织执行力提升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9505" y="1496785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组织执行力提升</a:t>
            </a:r>
          </a:p>
        </p:txBody>
      </p:sp>
      <p:sp>
        <p:nvSpPr>
          <p:cNvPr id="5" name="矩形 4"/>
          <p:cNvSpPr/>
          <p:nvPr/>
        </p:nvSpPr>
        <p:spPr>
          <a:xfrm>
            <a:off x="8170877" y="16309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成果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组织执行力诊断报告级提升方案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，含流程问题及建议、跨部门的职能调整、权责问题及建议、跨部门协调机制问题及建议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收益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：近期内理清职能、职责交叉、不清、扯皮的问题及流程不增值的环节；长远看，提高组织效率。</a:t>
            </a:r>
          </a:p>
          <a:p>
            <a:endParaRPr lang="zh-CN" altLang="en-US" dirty="0"/>
          </a:p>
        </p:txBody>
      </p:sp>
      <p:pic>
        <p:nvPicPr>
          <p:cNvPr id="13" name="图片 12" descr="lzujob_1300266536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49463" y="2000240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4729" y="2071678"/>
            <a:ext cx="59999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干好干坏一个样，奖励分配“大锅饭”，员工工作积极性不足；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绩效考核流于形式，指标量化不足，上下都在应付；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员工对绩效考核很抵触，绩效考核根本推行不下去；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感觉奖金发的不少了，但员工觉得不是对自己贡献的肯定；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大家工作都完成了，但是公司业绩没完成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业绩加速器</a:t>
            </a:r>
          </a:p>
        </p:txBody>
      </p:sp>
      <p:pic>
        <p:nvPicPr>
          <p:cNvPr id="20" name="图片 19" descr="3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2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业绩加速器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3.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78" y="3714752"/>
            <a:ext cx="3143272" cy="3143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2763" y="1357298"/>
            <a:ext cx="828680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64" y="1357298"/>
            <a:ext cx="642942" cy="200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357562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1875" y="1571612"/>
            <a:ext cx="492443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4287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3" y="1857364"/>
            <a:ext cx="728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解析员工积极性不高的深层次原因：标准不明确、目的性不强、没有触发激励点，通过培训，树立正确的绩效考核理念；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250030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3" y="3000372"/>
            <a:ext cx="735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如何选择有价值的目标：案例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：某公司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KPI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提炼过程的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CSF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透析，案例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：某企业指标体系；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371475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5" y="4214818"/>
            <a:ext cx="735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绩效管理的工具、方法、目标分解技巧：现场演练目标管理卡模板的撰写；现场点评、解答疑问，现场修订目标管理卡；</a:t>
            </a:r>
            <a:endParaRPr lang="zh-CN" altLang="en-US" dirty="0"/>
          </a:p>
          <a:p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3" name="流程图: 延期 12"/>
          <p:cNvSpPr/>
          <p:nvPr/>
        </p:nvSpPr>
        <p:spPr>
          <a:xfrm>
            <a:off x="1670814" y="4929198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9375" y="5429264"/>
            <a:ext cx="75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绩效考核结果运用及方法介绍：案例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：某企业绩效考核结果在晋升和评优方面的应用，案例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：某企业绩效考核结果在职称评定中的应用。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528199" y="1785926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业绩加速器</a:t>
            </a:r>
          </a:p>
        </p:txBody>
      </p:sp>
      <p:sp>
        <p:nvSpPr>
          <p:cNvPr id="17" name="椭圆 16"/>
          <p:cNvSpPr/>
          <p:nvPr/>
        </p:nvSpPr>
        <p:spPr>
          <a:xfrm>
            <a:off x="9171009" y="192880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242447" y="19288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2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业绩加速器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3.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78" y="3714752"/>
            <a:ext cx="3143272" cy="3143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2763" y="1357298"/>
            <a:ext cx="828680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64" y="1357298"/>
            <a:ext cx="642942" cy="200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357562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1875" y="1571612"/>
            <a:ext cx="492443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64305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3" y="2214554"/>
            <a:ext cx="728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绩效考核结果运用及方法介绍：案例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：某企业绩效考核结果在晋升和评优方面的应用，案例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：某企业绩效考核结果在职称评定中的应用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;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" name="流程图: 延期 8"/>
          <p:cNvSpPr/>
          <p:nvPr/>
        </p:nvSpPr>
        <p:spPr>
          <a:xfrm>
            <a:off x="1670814" y="30057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3" y="3559734"/>
            <a:ext cx="735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绩效运行及管理的关键要点：案例：某企业实施绩效管理模块全景分析。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422018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5" y="4720248"/>
            <a:ext cx="735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激励如何激到点子上讨论；成果汇报讨论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.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28199" y="1785926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业绩加速器</a:t>
            </a:r>
          </a:p>
        </p:txBody>
      </p:sp>
      <p:sp>
        <p:nvSpPr>
          <p:cNvPr id="17" name="椭圆 16"/>
          <p:cNvSpPr/>
          <p:nvPr/>
        </p:nvSpPr>
        <p:spPr>
          <a:xfrm>
            <a:off x="9171009" y="192880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242447" y="19288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2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业绩加速器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lzujob_1300266536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35" y="2714620"/>
            <a:ext cx="4419600" cy="381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业绩加速器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71448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9505" y="1571612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业绩加速器</a:t>
            </a:r>
          </a:p>
        </p:txBody>
      </p:sp>
      <p:sp>
        <p:nvSpPr>
          <p:cNvPr id="5" name="矩形 4"/>
          <p:cNvSpPr/>
          <p:nvPr/>
        </p:nvSpPr>
        <p:spPr>
          <a:xfrm>
            <a:off x="8170877" y="17737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2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成果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：公司及部门关键业绩（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KPI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）指标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各业务模块（营销人员、技术人员、生产人员、职能人员）考核模式建议方案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收益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：理清公司内部业绩增长机制乏力的问题，抓准部门考核激励的价值增值点，教会管理者考核指标选取和设置的技巧，理顺公司的考核模式。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0350" y="178592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70350" y="1785926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4170350" y="4143380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49463" y="2000240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针对的管理困惑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4729" y="2071678"/>
            <a:ext cx="5999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组织结构臃肿、协调困难、沟通不畅、决策缓慢；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部门“各自为政”，遇到问题推诿扯皮；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部门及岗位职责不清、责任不明，员工工作不积极，处于“等、靠、要”状态；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职责交叉，导致要么抢着管，要么无人管；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定工资无依据。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41325" y="2285992"/>
            <a:ext cx="285752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组织规范化</a:t>
            </a:r>
          </a:p>
        </p:txBody>
      </p:sp>
      <p:pic>
        <p:nvPicPr>
          <p:cNvPr id="20" name="图片 19" descr="3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5" y="3591894"/>
            <a:ext cx="2177420" cy="326613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12697" y="242886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12697" y="242886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3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组织规范化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3.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15" y="4260421"/>
            <a:ext cx="3884597" cy="25976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7011" y="1428736"/>
            <a:ext cx="7929617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7012" y="1428736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27012" y="3786190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6112" y="1643050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385062" y="157161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061" y="2000240"/>
            <a:ext cx="700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工作分析的意义：案例：如何论功行赏？案例：灰色地带怎么办？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385062" y="257174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5061" y="3005736"/>
            <a:ext cx="700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无边界职责梳理工具培训、讨论；某公司无边界职责梳理全景呈现、解析；企业部门职能优化讨论；部门与部门如何串起来？讨论、填写、分别点评：分管部门的职责梳理表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385062" y="400050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3624" y="442913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讨论、点评：你工作的输入输出是什么；</a:t>
            </a:r>
          </a:p>
        </p:txBody>
      </p:sp>
      <p:sp>
        <p:nvSpPr>
          <p:cNvPr id="13" name="流程图: 延期 12"/>
          <p:cNvSpPr/>
          <p:nvPr/>
        </p:nvSpPr>
        <p:spPr>
          <a:xfrm>
            <a:off x="1385062" y="5000636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2829" y="548856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部门职能问题及建议讨论、培训。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171009" y="2214554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组织规范化</a:t>
            </a:r>
          </a:p>
        </p:txBody>
      </p:sp>
      <p:sp>
        <p:nvSpPr>
          <p:cNvPr id="16" name="椭圆 15"/>
          <p:cNvSpPr/>
          <p:nvPr/>
        </p:nvSpPr>
        <p:spPr>
          <a:xfrm>
            <a:off x="8670943" y="235743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742381" y="23574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3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组织规范化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组织执行力提升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9505" y="1496785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组织规范化</a:t>
            </a:r>
          </a:p>
        </p:txBody>
      </p:sp>
      <p:sp>
        <p:nvSpPr>
          <p:cNvPr id="5" name="矩形 4"/>
          <p:cNvSpPr/>
          <p:nvPr/>
        </p:nvSpPr>
        <p:spPr>
          <a:xfrm>
            <a:off x="8170877" y="16309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3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成果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部门职责梳理表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部门职能调整建议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收益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：重点解决部门职能的系统化和规范化，解决部门职能的交叉、空白、不清</a:t>
            </a:r>
          </a:p>
          <a:p>
            <a:endParaRPr lang="zh-CN" altLang="en-US" dirty="0"/>
          </a:p>
        </p:txBody>
      </p:sp>
      <p:pic>
        <p:nvPicPr>
          <p:cNvPr id="13" name="图片 12" descr="lzujob_1300266536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5573" y="2143115"/>
            <a:ext cx="7143800" cy="264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5573" y="2214553"/>
            <a:ext cx="5999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员工的奖金不少了，但是员工认为不是对自己本职工作的肯定，依然不满意；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薪酬“大锅饭”，岗位与岗位之间、同岗位员工之间不公平；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新员工工资就是不能比老员工高或者新来的员工比老员工工资高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6884993" y="4143379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84993" y="2071678"/>
            <a:ext cx="642942" cy="2071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6956437" y="2143116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针对的管理困惑</a:t>
            </a:r>
          </a:p>
        </p:txBody>
      </p:sp>
      <p:pic>
        <p:nvPicPr>
          <p:cNvPr id="9" name="图片 8" descr="3.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3" y="3000348"/>
            <a:ext cx="3936380" cy="38576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599505" y="192880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人气加油站</a:t>
            </a:r>
          </a:p>
        </p:txBody>
      </p:sp>
      <p:sp>
        <p:nvSpPr>
          <p:cNvPr id="11" name="矩形 10"/>
          <p:cNvSpPr/>
          <p:nvPr/>
        </p:nvSpPr>
        <p:spPr>
          <a:xfrm>
            <a:off x="8170877" y="207167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70877" y="207167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242315" y="20716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3.4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人气加油站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8170877" y="200024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2764" y="1500174"/>
            <a:ext cx="7073156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64" y="1571612"/>
            <a:ext cx="642942" cy="2357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4" y="3929066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1871" y="1785926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1857364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814" y="241672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薪酬问题呈现及解析；案例：如何定工资？如何论功行赏？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3000372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814" y="342900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薪酬激励的“是与非”；工资越高越好吗？薪酬分配是“不患寡而患不均”吗？</a:t>
            </a:r>
          </a:p>
        </p:txBody>
      </p:sp>
      <p:sp>
        <p:nvSpPr>
          <p:cNvPr id="11" name="流程图: 延期 10"/>
          <p:cNvSpPr/>
          <p:nvPr/>
        </p:nvSpPr>
        <p:spPr>
          <a:xfrm>
            <a:off x="1670814" y="4282867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9376" y="4782933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老板为什么付薪、奖励；现场讨论、点评：你所在部门及相关岗位的价值贡献点是什么？ </a:t>
            </a:r>
          </a:p>
        </p:txBody>
      </p:sp>
      <p:sp>
        <p:nvSpPr>
          <p:cNvPr id="19" name="矩形 18"/>
          <p:cNvSpPr/>
          <p:nvPr/>
        </p:nvSpPr>
        <p:spPr>
          <a:xfrm>
            <a:off x="8599505" y="185736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人气加油站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7" y="200024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0" name="图片 19" descr="20120328041240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29" y="2967040"/>
            <a:ext cx="3315188" cy="3890984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3.4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人气加油站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8170877" y="2071678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2764" y="1500174"/>
            <a:ext cx="7073156" cy="464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64" y="1500174"/>
            <a:ext cx="642942" cy="2071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812762" y="3571876"/>
            <a:ext cx="642942" cy="642942"/>
          </a:xfrm>
          <a:prstGeom prst="triangle">
            <a:avLst>
              <a:gd name="adj" fmla="val 516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1871" y="1571612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核心工作模块</a:t>
            </a:r>
          </a:p>
        </p:txBody>
      </p:sp>
      <p:sp>
        <p:nvSpPr>
          <p:cNvPr id="7" name="流程图: 延期 6"/>
          <p:cNvSpPr/>
          <p:nvPr/>
        </p:nvSpPr>
        <p:spPr>
          <a:xfrm>
            <a:off x="1670814" y="307181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581" y="36433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某企业的考核激励办法全景解析：现场辅导、撰写：本部门的考核激励办法</a:t>
            </a:r>
          </a:p>
        </p:txBody>
      </p:sp>
      <p:sp>
        <p:nvSpPr>
          <p:cNvPr id="9" name="流程图: 延期 8"/>
          <p:cNvSpPr/>
          <p:nvPr/>
        </p:nvSpPr>
        <p:spPr>
          <a:xfrm>
            <a:off x="1670814" y="4500570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8581" y="500063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成果汇报讨论。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99505" y="192880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人气加油站</a:t>
            </a:r>
          </a:p>
        </p:txBody>
      </p:sp>
      <p:sp>
        <p:nvSpPr>
          <p:cNvPr id="16" name="矩形 15"/>
          <p:cNvSpPr/>
          <p:nvPr/>
        </p:nvSpPr>
        <p:spPr>
          <a:xfrm>
            <a:off x="8170877" y="207167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8" name="图片 27" descr="20120328041240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29" y="2967016"/>
            <a:ext cx="3315188" cy="3890984"/>
          </a:xfrm>
          <a:prstGeom prst="rect">
            <a:avLst/>
          </a:prstGeom>
        </p:spPr>
      </p:pic>
      <p:sp>
        <p:nvSpPr>
          <p:cNvPr id="29" name="流程图: 延期 28"/>
          <p:cNvSpPr/>
          <p:nvPr/>
        </p:nvSpPr>
        <p:spPr>
          <a:xfrm>
            <a:off x="1670814" y="1714488"/>
            <a:ext cx="1428760" cy="357190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模块四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7938" y="221455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非现金激励技巧：榜样、目标、工作丰富化等；互动：你是如何激励员工的？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3.4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人气加油站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3.4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人气加油站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9505" y="1496785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人气加油站</a:t>
            </a:r>
          </a:p>
        </p:txBody>
      </p:sp>
      <p:sp>
        <p:nvSpPr>
          <p:cNvPr id="5" name="矩形 4"/>
          <p:cNvSpPr/>
          <p:nvPr/>
        </p:nvSpPr>
        <p:spPr>
          <a:xfrm>
            <a:off x="8170877" y="16309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4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成果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zh-CN" altLang="en-US" dirty="0"/>
              <a:t> 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薪酬诊断报告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关键人群的激励方案，如业务人员、工人、研发、中高层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收益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：重点解决激励重点偏误和激励模式问题</a:t>
            </a:r>
          </a:p>
          <a:p>
            <a:endParaRPr lang="zh-CN" altLang="en-US" dirty="0"/>
          </a:p>
        </p:txBody>
      </p:sp>
      <p:pic>
        <p:nvPicPr>
          <p:cNvPr id="13" name="图片 12" descr="lzujob_1300266536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5639" y="1714488"/>
            <a:ext cx="6715171" cy="350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5639" y="1714488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955639" y="4071942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70018" y="2000240"/>
            <a:ext cx="5999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管理者选拔、任命主观性强；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管理者培训针对性不足；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管理者与公司企业文化是否匹配；</a:t>
            </a: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CN" altLang="en-US" dirty="0">
              <a:latin typeface="仿宋_GB2312" pitchFamily="49" charset="-122"/>
              <a:ea typeface="仿宋_GB2312" pitchFamily="49" charset="-12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选拔什么样的人做后备？岗位竞聘谁合适？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746" y="1857364"/>
            <a:ext cx="492443" cy="1928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解决的管理问题</a:t>
            </a:r>
          </a:p>
        </p:txBody>
      </p:sp>
      <p:pic>
        <p:nvPicPr>
          <p:cNvPr id="9" name="图片 8" descr="3.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25" y="2746959"/>
            <a:ext cx="4313225" cy="411104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599505" y="1496785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干部试金石</a:t>
            </a:r>
          </a:p>
        </p:txBody>
      </p:sp>
      <p:sp>
        <p:nvSpPr>
          <p:cNvPr id="12" name="矩形 11"/>
          <p:cNvSpPr/>
          <p:nvPr/>
        </p:nvSpPr>
        <p:spPr>
          <a:xfrm>
            <a:off x="8170877" y="16430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5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6742117" y="2285992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85059" y="2143116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干部试金石</a:t>
            </a:r>
          </a:p>
        </p:txBody>
      </p:sp>
      <p:sp>
        <p:nvSpPr>
          <p:cNvPr id="16" name="矩形 15"/>
          <p:cNvSpPr/>
          <p:nvPr/>
        </p:nvSpPr>
        <p:spPr>
          <a:xfrm>
            <a:off x="6742117" y="228599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5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1" name="图片 30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5639" y="2225704"/>
            <a:ext cx="1570373" cy="17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098515" y="2647417"/>
            <a:ext cx="1357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设计测评方案</a:t>
            </a:r>
          </a:p>
          <a:p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7" name="图片 36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8515" y="4581730"/>
            <a:ext cx="1571636" cy="17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70283" y="2214554"/>
            <a:ext cx="1570372" cy="17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70283" y="4510292"/>
            <a:ext cx="1571636" cy="17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241391" y="4891643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设计岗位胜任力模型、测评工具</a:t>
            </a:r>
          </a:p>
          <a:p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956035" y="507743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实施评价</a:t>
            </a:r>
          </a:p>
          <a:p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56035" y="2500306"/>
            <a:ext cx="1357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提供结果：</a:t>
            </a:r>
            <a:endParaRPr lang="en-US" altLang="zh-CN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测评成绩</a:t>
            </a:r>
            <a:endParaRPr lang="en-US" altLang="zh-CN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测评报告</a:t>
            </a:r>
          </a:p>
          <a:p>
            <a:endParaRPr lang="zh-CN" altLang="en-US" dirty="0"/>
          </a:p>
        </p:txBody>
      </p:sp>
      <p:sp>
        <p:nvSpPr>
          <p:cNvPr id="21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3.5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干部试金石</a:t>
            </a:r>
          </a:p>
        </p:txBody>
      </p:sp>
      <p:pic>
        <p:nvPicPr>
          <p:cNvPr id="28" name="图片 27" descr="3.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38" y="3000372"/>
            <a:ext cx="5934812" cy="3857628"/>
          </a:xfrm>
          <a:prstGeom prst="rect">
            <a:avLst/>
          </a:prstGeom>
        </p:spPr>
      </p:pic>
      <p:sp>
        <p:nvSpPr>
          <p:cNvPr id="30" name="左弧形箭头 29"/>
          <p:cNvSpPr/>
          <p:nvPr/>
        </p:nvSpPr>
        <p:spPr>
          <a:xfrm rot="21244172">
            <a:off x="913130" y="3705737"/>
            <a:ext cx="341854" cy="1137406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左弧形箭头 33"/>
          <p:cNvSpPr/>
          <p:nvPr/>
        </p:nvSpPr>
        <p:spPr>
          <a:xfrm rot="10800000">
            <a:off x="5170482" y="3500438"/>
            <a:ext cx="357190" cy="1214446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下弧形箭头 34"/>
          <p:cNvSpPr/>
          <p:nvPr/>
        </p:nvSpPr>
        <p:spPr>
          <a:xfrm>
            <a:off x="2527275" y="6000768"/>
            <a:ext cx="1357322" cy="285752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84201" y="1428736"/>
            <a:ext cx="6715171" cy="4714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3.5 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干部试金石</a:t>
            </a:r>
          </a:p>
        </p:txBody>
      </p:sp>
      <p:sp>
        <p:nvSpPr>
          <p:cNvPr id="3" name="椭圆 2"/>
          <p:cNvSpPr/>
          <p:nvPr/>
        </p:nvSpPr>
        <p:spPr>
          <a:xfrm>
            <a:off x="8099439" y="1643050"/>
            <a:ext cx="428628" cy="428628"/>
          </a:xfrm>
          <a:prstGeom prst="ellipse">
            <a:avLst/>
          </a:prstGeom>
          <a:solidFill>
            <a:schemeClr val="tx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9505" y="1496785"/>
            <a:ext cx="278608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干部试金石</a:t>
            </a:r>
          </a:p>
        </p:txBody>
      </p:sp>
      <p:sp>
        <p:nvSpPr>
          <p:cNvPr id="5" name="矩形 4"/>
          <p:cNvSpPr/>
          <p:nvPr/>
        </p:nvSpPr>
        <p:spPr>
          <a:xfrm>
            <a:off x="8170877" y="16309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5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741457" y="571480"/>
            <a:ext cx="642942" cy="23574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3241655" y="1428736"/>
            <a:ext cx="642942" cy="642942"/>
          </a:xfrm>
          <a:prstGeom prst="triangle">
            <a:avLst>
              <a:gd name="adj" fmla="val 516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55639" y="157161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咨询成果及收益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201" y="2428868"/>
            <a:ext cx="664373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成果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管理者素质能力测评维度、行为点及测评方案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管理者测评报告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，人数不超过</a:t>
            </a:r>
            <a:r>
              <a:rPr lang="en-US" altLang="en-US" dirty="0">
                <a:latin typeface="仿宋_GB2312" pitchFamily="49" charset="-122"/>
                <a:ea typeface="仿宋_GB2312" pitchFamily="49" charset="-122"/>
              </a:rPr>
              <a:t>15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人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收益</a:t>
            </a:r>
            <a:r>
              <a:rPr lang="zh-CN" altLang="en-US" dirty="0">
                <a:latin typeface="仿宋_GB2312" pitchFamily="49" charset="-122"/>
                <a:ea typeface="仿宋_GB2312" pitchFamily="49" charset="-122"/>
              </a:rPr>
              <a:t>：掌握管理者素质能力现状，为选拔任用培训提升提供参考</a:t>
            </a:r>
          </a:p>
          <a:p>
            <a:endParaRPr lang="zh-CN" altLang="en-US" dirty="0"/>
          </a:p>
        </p:txBody>
      </p:sp>
      <p:pic>
        <p:nvPicPr>
          <p:cNvPr id="13" name="图片 12" descr="lzujob_1300266536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2714620"/>
            <a:ext cx="4419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84333" y="1500174"/>
          <a:ext cx="9001188" cy="48577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301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咨询产品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人以下或年营收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100-150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人或年营收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2000-5000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人以下或年营收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万元以上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01"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组织执行力提升</a:t>
                      </a:r>
                      <a:endParaRPr lang="zh-CN" alt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业绩加速器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组织规范化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人气加油站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干部试金石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067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注：收费标准（万元）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服务期外，每增加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天现场时间，高级咨询顾问按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天收取费用；咨询顾问按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天收取费用；服务期外，每延长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个月辅导期，按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月收取费用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Mini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咨询系列产品收费标准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9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矩形 2"/>
          <p:cNvSpPr/>
          <p:nvPr/>
        </p:nvSpPr>
        <p:spPr>
          <a:xfrm>
            <a:off x="5235473" y="3605296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为中小微企业量身打造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4155559" y="2708921"/>
            <a:ext cx="511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r>
              <a:rPr lang="zh-CN" altLang="en-US" sz="3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咨询服务特色</a:t>
            </a:r>
          </a:p>
        </p:txBody>
      </p:sp>
      <p:sp>
        <p:nvSpPr>
          <p:cNvPr id="6" name="矩形 5"/>
          <p:cNvSpPr/>
          <p:nvPr/>
        </p:nvSpPr>
        <p:spPr>
          <a:xfrm>
            <a:off x="5235473" y="4000504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短、平、快</a:t>
            </a:r>
          </a:p>
        </p:txBody>
      </p:sp>
      <p:sp>
        <p:nvSpPr>
          <p:cNvPr id="7" name="矩形 6"/>
          <p:cNvSpPr/>
          <p:nvPr/>
        </p:nvSpPr>
        <p:spPr>
          <a:xfrm>
            <a:off x="5235473" y="4429132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2+5</a:t>
            </a: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服务模式</a:t>
            </a:r>
          </a:p>
        </p:txBody>
      </p:sp>
      <p:sp>
        <p:nvSpPr>
          <p:cNvPr id="9" name="椭圆 8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2592531" y="2907000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6 L -3.14501E-6 -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1.1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中小微企业成长的烦恼</a:t>
            </a:r>
          </a:p>
        </p:txBody>
      </p:sp>
      <p:sp>
        <p:nvSpPr>
          <p:cNvPr id="77" name="矩形 76"/>
          <p:cNvSpPr/>
          <p:nvPr/>
        </p:nvSpPr>
        <p:spPr>
          <a:xfrm>
            <a:off x="527011" y="2214554"/>
            <a:ext cx="2928958" cy="421484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527011" y="2857496"/>
            <a:ext cx="2857520" cy="3390842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955639" y="2324393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</a:rPr>
              <a:t>WHY?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98449" y="2928934"/>
            <a:ext cx="2714644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在经济新常态下，企业需要向管理要效率。企业进行内部管理的转型升级无疑是迈过门槛的必要途径。但动辄几十万、上百万的咨询费用，半年到一年的项目时间又让很多企业担心既浪费人力又浪费财力。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3027" y="285749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2003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6" name="图片 30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0481" y="2329954"/>
            <a:ext cx="185738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30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70745" y="4615970"/>
            <a:ext cx="185738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40962" y="4643446"/>
            <a:ext cx="185738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70283" y="4544532"/>
            <a:ext cx="185738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图片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813819" y="2329954"/>
            <a:ext cx="185738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直接连接符 34"/>
          <p:cNvCxnSpPr>
            <a:stCxn id="32" idx="0"/>
            <a:endCxn id="26" idx="1"/>
          </p:cNvCxnSpPr>
          <p:nvPr/>
        </p:nvCxnSpPr>
        <p:spPr>
          <a:xfrm rot="5400000" flipH="1" flipV="1">
            <a:off x="4302235" y="3676286"/>
            <a:ext cx="1164989" cy="571504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>
            <a:stCxn id="26" idx="3"/>
            <a:endCxn id="28" idx="0"/>
          </p:cNvCxnSpPr>
          <p:nvPr/>
        </p:nvCxnSpPr>
        <p:spPr>
          <a:xfrm>
            <a:off x="7027869" y="3379543"/>
            <a:ext cx="1071570" cy="1236427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>
            <a:stCxn id="28" idx="0"/>
            <a:endCxn id="33" idx="1"/>
          </p:cNvCxnSpPr>
          <p:nvPr/>
        </p:nvCxnSpPr>
        <p:spPr>
          <a:xfrm rot="5400000" flipH="1" flipV="1">
            <a:off x="7838416" y="3640567"/>
            <a:ext cx="1236427" cy="714380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>
            <a:stCxn id="33" idx="3"/>
            <a:endCxn id="31" idx="0"/>
          </p:cNvCxnSpPr>
          <p:nvPr/>
        </p:nvCxnSpPr>
        <p:spPr>
          <a:xfrm>
            <a:off x="10671207" y="3379543"/>
            <a:ext cx="598449" cy="1263903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1" name="TextBox 120"/>
          <p:cNvSpPr txBox="1"/>
          <p:nvPr/>
        </p:nvSpPr>
        <p:spPr>
          <a:xfrm>
            <a:off x="3956035" y="4901722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员工积极性不高，执行力差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456233" y="269250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人才流失居高不下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456497" y="4973160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组织效率不高，部门推诿扯皮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9099571" y="269250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老板忙于救火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0671207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。。。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669887" y="1142984"/>
            <a:ext cx="1071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很多中小微企业突破不了成长的瓶颈，深陷“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”魔咒：企业在冲击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千万、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千万、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千万、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个亿、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个亿、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个亿的业绩门槛时，总是冲不上去。原因何在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spect="1"/>
          </p:cNvSpPr>
          <p:nvPr/>
        </p:nvSpPr>
        <p:spPr>
          <a:xfrm rot="18640280">
            <a:off x="4005124" y="2692270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>
            <a:spLocks noChangeAspect="1"/>
          </p:cNvSpPr>
          <p:nvPr/>
        </p:nvSpPr>
        <p:spPr>
          <a:xfrm rot="18640280">
            <a:off x="1290479" y="2335079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1.2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短、平、快</a:t>
            </a:r>
          </a:p>
        </p:txBody>
      </p:sp>
      <p:sp>
        <p:nvSpPr>
          <p:cNvPr id="72" name="矩形 71"/>
          <p:cNvSpPr/>
          <p:nvPr/>
        </p:nvSpPr>
        <p:spPr>
          <a:xfrm>
            <a:off x="919920" y="3429000"/>
            <a:ext cx="182160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919919" y="3429000"/>
            <a:ext cx="1678794" cy="221457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848482" y="2643183"/>
            <a:ext cx="17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抓准关键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991358" y="3469377"/>
            <a:ext cx="1428761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400" dirty="0"/>
              <a:t> </a:t>
            </a:r>
            <a:r>
              <a:rPr lang="zh-CN" altLang="en-US" dirty="0"/>
              <a:t>针对性诊断调研</a:t>
            </a:r>
            <a:endParaRPr lang="en-US" altLang="zh-CN" dirty="0"/>
          </a:p>
          <a:p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 个性化解决方案</a:t>
            </a:r>
          </a:p>
        </p:txBody>
      </p:sp>
      <p:sp>
        <p:nvSpPr>
          <p:cNvPr id="79" name="矩形 78"/>
          <p:cNvSpPr/>
          <p:nvPr/>
        </p:nvSpPr>
        <p:spPr>
          <a:xfrm>
            <a:off x="3598846" y="3857628"/>
            <a:ext cx="182167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598845" y="3857628"/>
            <a:ext cx="1678795" cy="2206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3598847" y="3898005"/>
            <a:ext cx="1643074" cy="16927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400" dirty="0"/>
              <a:t> </a:t>
            </a:r>
            <a:r>
              <a:rPr lang="zh-CN" altLang="en-US" dirty="0"/>
              <a:t>输出实操文件</a:t>
            </a:r>
            <a:endParaRPr lang="en-US" altLang="zh-CN" dirty="0"/>
          </a:p>
          <a:p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 现场演练操作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sz="1400" dirty="0"/>
          </a:p>
        </p:txBody>
      </p:sp>
      <p:sp>
        <p:nvSpPr>
          <p:cNvPr id="88" name="矩形 87"/>
          <p:cNvSpPr>
            <a:spLocks noChangeAspect="1"/>
          </p:cNvSpPr>
          <p:nvPr/>
        </p:nvSpPr>
        <p:spPr>
          <a:xfrm rot="18640280">
            <a:off x="6614284" y="2443911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206331" y="3641644"/>
            <a:ext cx="1821670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206330" y="3641643"/>
            <a:ext cx="1678795" cy="222200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6349206" y="3713081"/>
            <a:ext cx="150019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实地远程辅导</a:t>
            </a:r>
            <a:endParaRPr lang="en-US" altLang="zh-CN" dirty="0"/>
          </a:p>
          <a:p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企业长期顾问</a:t>
            </a: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 rot="18640280">
            <a:off x="9184379" y="2620832"/>
            <a:ext cx="936000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8778100" y="3714752"/>
            <a:ext cx="1821669" cy="250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8778100" y="3714752"/>
            <a:ext cx="1678794" cy="228601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97" name="Rectangle 1"/>
          <p:cNvSpPr>
            <a:spLocks noChangeArrowheads="1"/>
          </p:cNvSpPr>
          <p:nvPr/>
        </p:nvSpPr>
        <p:spPr bwMode="auto">
          <a:xfrm>
            <a:off x="8849540" y="3793619"/>
            <a:ext cx="1500198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现场辅导设计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辅导落地实施</a:t>
            </a:r>
          </a:p>
        </p:txBody>
      </p:sp>
      <p:sp>
        <p:nvSpPr>
          <p:cNvPr id="103" name="矩形 102"/>
          <p:cNvSpPr/>
          <p:nvPr/>
        </p:nvSpPr>
        <p:spPr>
          <a:xfrm>
            <a:off x="884201" y="1357298"/>
            <a:ext cx="1021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针对中小微企业突出的内部管理问题，合易推出短、平、快的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Mini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咨询系列产品，适合成长中的中小微企业，收费合理，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天服务不仅输出思路、更输出工具和方案，全部干货！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8847" y="3000372"/>
            <a:ext cx="17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简单易行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2051" y="2714620"/>
            <a:ext cx="17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持续跟进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13819" y="2928934"/>
            <a:ext cx="175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落地辅导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88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817970" y="2813075"/>
            <a:ext cx="1871663" cy="1152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333908" y="1816125"/>
            <a:ext cx="1427162" cy="1933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2" idx="4"/>
          </p:cNvCxnSpPr>
          <p:nvPr/>
        </p:nvCxnSpPr>
        <p:spPr>
          <a:xfrm>
            <a:off x="6018245" y="1887562"/>
            <a:ext cx="61913" cy="1800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413408" y="2679725"/>
            <a:ext cx="446087" cy="1212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2" idx="3"/>
          </p:cNvCxnSpPr>
          <p:nvPr/>
        </p:nvCxnSpPr>
        <p:spPr>
          <a:xfrm flipH="1">
            <a:off x="5253070" y="1816125"/>
            <a:ext cx="581025" cy="86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6337333" y="2092350"/>
            <a:ext cx="792162" cy="1493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952783" y="3605237"/>
            <a:ext cx="2592387" cy="431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809908" y="4192612"/>
            <a:ext cx="3179762" cy="781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33" idx="6"/>
          </p:cNvCxnSpPr>
          <p:nvPr/>
        </p:nvCxnSpPr>
        <p:spPr>
          <a:xfrm flipV="1">
            <a:off x="3976720" y="4121175"/>
            <a:ext cx="1797050" cy="276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97358" y="4192612"/>
            <a:ext cx="1992312" cy="1265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3852895" y="4397400"/>
            <a:ext cx="11113" cy="1008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897470" y="4192612"/>
            <a:ext cx="1092200" cy="1931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897470" y="5837262"/>
            <a:ext cx="1512888" cy="287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H="1" flipV="1">
            <a:off x="4904345" y="5058320"/>
            <a:ext cx="2022469" cy="291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6134133" y="4192612"/>
            <a:ext cx="1511300" cy="2376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34" idx="1"/>
          </p:cNvCxnSpPr>
          <p:nvPr/>
        </p:nvCxnSpPr>
        <p:spPr>
          <a:xfrm flipH="1" flipV="1">
            <a:off x="6205570" y="4192612"/>
            <a:ext cx="2295525" cy="1428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6205570" y="4192612"/>
            <a:ext cx="294005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 flipV="1">
            <a:off x="6670679" y="3400450"/>
            <a:ext cx="2990880" cy="600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553233" y="3100412"/>
            <a:ext cx="1547812" cy="757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410358" y="2482875"/>
            <a:ext cx="1916112" cy="1354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6049995" y="1733575"/>
            <a:ext cx="1079500" cy="287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7273958" y="2165375"/>
            <a:ext cx="876300" cy="947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8210583" y="3100412"/>
            <a:ext cx="1595437" cy="15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137558" y="2381275"/>
            <a:ext cx="32385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061108" y="4192612"/>
            <a:ext cx="349250" cy="1573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205570" y="4192612"/>
            <a:ext cx="1679575" cy="636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956583" y="4684737"/>
            <a:ext cx="1189037" cy="215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777195" y="4684737"/>
            <a:ext cx="381000" cy="360363"/>
          </a:xfrm>
          <a:prstGeom prst="ellipse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529045" y="2536850"/>
            <a:ext cx="444500" cy="420687"/>
          </a:xfrm>
          <a:prstGeom prst="ellipse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57895" y="1395437"/>
            <a:ext cx="519113" cy="492125"/>
          </a:xfrm>
          <a:prstGeom prst="ellipse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673508" y="4252937"/>
            <a:ext cx="303212" cy="288925"/>
          </a:xfrm>
          <a:prstGeom prst="ellipse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426483" y="5549925"/>
            <a:ext cx="515937" cy="488950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985033" y="1747862"/>
            <a:ext cx="515937" cy="488950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484845" y="6143644"/>
            <a:ext cx="381000" cy="360362"/>
          </a:xfrm>
          <a:prstGeom prst="ellipse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197508" y="2392387"/>
            <a:ext cx="431800" cy="431800"/>
          </a:xfrm>
          <a:prstGeom prst="rect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955903" y="5357826"/>
            <a:ext cx="1074742" cy="92869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005795" y="2968650"/>
            <a:ext cx="431800" cy="431800"/>
          </a:xfrm>
          <a:prstGeom prst="rect">
            <a:avLst/>
          </a:prstGeom>
          <a:solidFill>
            <a:srgbClr val="3D0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061483" y="4489475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221695" y="2176487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621245" y="5921400"/>
            <a:ext cx="431800" cy="431800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624295" y="4218012"/>
            <a:ext cx="360363" cy="360363"/>
          </a:xfrm>
          <a:prstGeom prst="rect">
            <a:avLst/>
          </a:prstGeom>
          <a:solidFill>
            <a:srgbClr val="6C2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884334" y="3040087"/>
            <a:ext cx="1225612" cy="1152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317783" y="3040087"/>
            <a:ext cx="923872" cy="1152525"/>
          </a:xfrm>
          <a:prstGeom prst="rect">
            <a:avLst/>
          </a:prstGeom>
          <a:solidFill>
            <a:srgbClr val="3C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2365408" y="3040087"/>
            <a:ext cx="0" cy="1152525"/>
          </a:xfrm>
          <a:prstGeom prst="line">
            <a:avLst/>
          </a:prstGeom>
          <a:ln w="28575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7"/>
          <p:cNvSpPr txBox="1">
            <a:spLocks noChangeArrowheads="1"/>
          </p:cNvSpPr>
          <p:nvPr/>
        </p:nvSpPr>
        <p:spPr bwMode="auto">
          <a:xfrm>
            <a:off x="2354295" y="3205187"/>
            <a:ext cx="13684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68"/>
          <p:cNvSpPr txBox="1">
            <a:spLocks noChangeArrowheads="1"/>
          </p:cNvSpPr>
          <p:nvPr/>
        </p:nvSpPr>
        <p:spPr bwMode="auto">
          <a:xfrm>
            <a:off x="1884333" y="3214686"/>
            <a:ext cx="13684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</p:txBody>
      </p:sp>
      <p:grpSp>
        <p:nvGrpSpPr>
          <p:cNvPr id="50" name="组合 84"/>
          <p:cNvGrpSpPr/>
          <p:nvPr/>
        </p:nvGrpSpPr>
        <p:grpSpPr bwMode="auto">
          <a:xfrm>
            <a:off x="9310653" y="2752750"/>
            <a:ext cx="1860617" cy="1150937"/>
            <a:chOff x="7668706" y="1772816"/>
            <a:chExt cx="1398021" cy="1152128"/>
          </a:xfrm>
        </p:grpSpPr>
        <p:sp>
          <p:nvSpPr>
            <p:cNvPr id="51" name="矩形 50"/>
            <p:cNvSpPr/>
            <p:nvPr/>
          </p:nvSpPr>
          <p:spPr>
            <a:xfrm>
              <a:off x="7668706" y="1772816"/>
              <a:ext cx="1152295" cy="1152128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668706" y="1772816"/>
              <a:ext cx="792004" cy="1152128"/>
            </a:xfrm>
            <a:prstGeom prst="rect">
              <a:avLst/>
            </a:prstGeom>
            <a:solidFill>
              <a:srgbClr val="010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TextBox 73"/>
            <p:cNvSpPr txBox="1">
              <a:spLocks noChangeArrowheads="1"/>
            </p:cNvSpPr>
            <p:nvPr/>
          </p:nvSpPr>
          <p:spPr bwMode="auto">
            <a:xfrm>
              <a:off x="8422606" y="1949182"/>
              <a:ext cx="492333" cy="831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</a:p>
          </p:txBody>
        </p:sp>
        <p:sp>
          <p:nvSpPr>
            <p:cNvPr id="54" name="TextBox 198"/>
            <p:cNvSpPr txBox="1">
              <a:spLocks noChangeArrowheads="1"/>
            </p:cNvSpPr>
            <p:nvPr/>
          </p:nvSpPr>
          <p:spPr bwMode="auto">
            <a:xfrm>
              <a:off x="7698575" y="1928555"/>
              <a:ext cx="1368152" cy="831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跟踪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辅导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422606" y="1772816"/>
              <a:ext cx="0" cy="1152128"/>
            </a:xfrm>
            <a:prstGeom prst="line">
              <a:avLst/>
            </a:prstGeom>
            <a:ln w="28575">
              <a:solidFill>
                <a:srgbClr val="007D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85"/>
          <p:cNvGrpSpPr/>
          <p:nvPr/>
        </p:nvGrpSpPr>
        <p:grpSpPr bwMode="auto">
          <a:xfrm>
            <a:off x="3265517" y="1062062"/>
            <a:ext cx="1368425" cy="1237112"/>
            <a:chOff x="2132102" y="82061"/>
            <a:chExt cx="1368152" cy="1237781"/>
          </a:xfrm>
        </p:grpSpPr>
        <p:sp>
          <p:nvSpPr>
            <p:cNvPr id="57" name="矩形 56"/>
            <p:cNvSpPr/>
            <p:nvPr/>
          </p:nvSpPr>
          <p:spPr>
            <a:xfrm>
              <a:off x="2240030" y="117005"/>
              <a:ext cx="1152295" cy="115156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5400000">
              <a:off x="2419883" y="296122"/>
              <a:ext cx="792591" cy="1152295"/>
            </a:xfrm>
            <a:prstGeom prst="rect">
              <a:avLst/>
            </a:prstGeom>
            <a:solidFill>
              <a:srgbClr val="062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TextBox 204"/>
            <p:cNvSpPr txBox="1">
              <a:spLocks noChangeArrowheads="1"/>
            </p:cNvSpPr>
            <p:nvPr/>
          </p:nvSpPr>
          <p:spPr bwMode="auto">
            <a:xfrm>
              <a:off x="2132102" y="488396"/>
              <a:ext cx="1368152" cy="831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顾问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75"/>
            <p:cNvSpPr txBox="1">
              <a:spLocks noChangeArrowheads="1"/>
            </p:cNvSpPr>
            <p:nvPr/>
          </p:nvSpPr>
          <p:spPr bwMode="auto">
            <a:xfrm>
              <a:off x="2132102" y="82061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2240030" y="525213"/>
              <a:ext cx="1152295" cy="0"/>
            </a:xfrm>
            <a:prstGeom prst="line">
              <a:avLst/>
            </a:prstGeom>
            <a:ln w="28575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86"/>
          <p:cNvGrpSpPr/>
          <p:nvPr/>
        </p:nvGrpSpPr>
        <p:grpSpPr bwMode="auto">
          <a:xfrm>
            <a:off x="6850071" y="5589587"/>
            <a:ext cx="1150937" cy="1150937"/>
            <a:chOff x="5706339" y="5589421"/>
            <a:chExt cx="1152169" cy="1151212"/>
          </a:xfrm>
          <a:blipFill>
            <a:blip r:embed="rId3"/>
            <a:stretch>
              <a:fillRect/>
            </a:stretch>
          </a:blipFill>
        </p:grpSpPr>
        <p:sp>
          <p:nvSpPr>
            <p:cNvPr id="63" name="矩形 62"/>
            <p:cNvSpPr/>
            <p:nvPr/>
          </p:nvSpPr>
          <p:spPr>
            <a:xfrm>
              <a:off x="5706339" y="5589421"/>
              <a:ext cx="1152169" cy="11512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5400000">
              <a:off x="5886248" y="5409512"/>
              <a:ext cx="792351" cy="11521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5706339" y="6332549"/>
              <a:ext cx="1152169" cy="0"/>
            </a:xfrm>
            <a:prstGeom prst="line">
              <a:avLst/>
            </a:prstGeom>
            <a:grpFill/>
            <a:ln w="28575">
              <a:solidFill>
                <a:srgbClr val="9B4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6205570" y="5632475"/>
            <a:ext cx="504825" cy="504825"/>
          </a:xfrm>
          <a:prstGeom prst="rect">
            <a:avLst/>
          </a:prstGeom>
          <a:solidFill>
            <a:srgbClr val="0E4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TextBox 82"/>
          <p:cNvSpPr txBox="1">
            <a:spLocks noChangeArrowheads="1"/>
          </p:cNvSpPr>
          <p:nvPr/>
        </p:nvSpPr>
        <p:spPr bwMode="auto">
          <a:xfrm>
            <a:off x="8150258" y="2222525"/>
            <a:ext cx="1727200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71" name="TextBox 87"/>
          <p:cNvSpPr txBox="1">
            <a:spLocks noChangeArrowheads="1"/>
          </p:cNvSpPr>
          <p:nvPr/>
        </p:nvSpPr>
        <p:spPr bwMode="auto">
          <a:xfrm>
            <a:off x="6134133" y="5692800"/>
            <a:ext cx="17272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88"/>
          <p:cNvSpPr txBox="1">
            <a:spLocks noChangeArrowheads="1"/>
          </p:cNvSpPr>
          <p:nvPr/>
        </p:nvSpPr>
        <p:spPr bwMode="auto">
          <a:xfrm>
            <a:off x="5148295" y="2417787"/>
            <a:ext cx="1728788" cy="32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凝聚</a:t>
            </a:r>
          </a:p>
        </p:txBody>
      </p:sp>
      <p:sp>
        <p:nvSpPr>
          <p:cNvPr id="73" name="TextBox 89"/>
          <p:cNvSpPr txBox="1">
            <a:spLocks noChangeArrowheads="1"/>
          </p:cNvSpPr>
          <p:nvPr/>
        </p:nvSpPr>
        <p:spPr bwMode="auto">
          <a:xfrm>
            <a:off x="4549808" y="5992837"/>
            <a:ext cx="1331912" cy="32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辅导</a:t>
            </a:r>
          </a:p>
        </p:txBody>
      </p:sp>
      <p:sp>
        <p:nvSpPr>
          <p:cNvPr id="74" name="TextBox 90"/>
          <p:cNvSpPr txBox="1">
            <a:spLocks noChangeArrowheads="1"/>
          </p:cNvSpPr>
          <p:nvPr/>
        </p:nvSpPr>
        <p:spPr bwMode="auto">
          <a:xfrm>
            <a:off x="2546383" y="4756175"/>
            <a:ext cx="11525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91"/>
          <p:cNvSpPr txBox="1">
            <a:spLocks noChangeArrowheads="1"/>
          </p:cNvSpPr>
          <p:nvPr/>
        </p:nvSpPr>
        <p:spPr bwMode="auto">
          <a:xfrm>
            <a:off x="8409020" y="5632475"/>
            <a:ext cx="1728788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</a:t>
            </a:r>
          </a:p>
        </p:txBody>
      </p:sp>
      <p:sp>
        <p:nvSpPr>
          <p:cNvPr id="76" name="TextBox 92"/>
          <p:cNvSpPr txBox="1">
            <a:spLocks noChangeArrowheads="1"/>
          </p:cNvSpPr>
          <p:nvPr/>
        </p:nvSpPr>
        <p:spPr bwMode="auto">
          <a:xfrm>
            <a:off x="9013858" y="4552975"/>
            <a:ext cx="17287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</p:txBody>
      </p:sp>
      <p:sp>
        <p:nvSpPr>
          <p:cNvPr id="77" name="TextBox 94"/>
          <p:cNvSpPr txBox="1">
            <a:spLocks noChangeArrowheads="1"/>
          </p:cNvSpPr>
          <p:nvPr/>
        </p:nvSpPr>
        <p:spPr bwMode="auto">
          <a:xfrm>
            <a:off x="7961345" y="3025800"/>
            <a:ext cx="17287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前瞻</a:t>
            </a:r>
          </a:p>
        </p:txBody>
      </p:sp>
      <p:sp>
        <p:nvSpPr>
          <p:cNvPr id="78" name="TextBox 95"/>
          <p:cNvSpPr txBox="1">
            <a:spLocks noChangeArrowheads="1"/>
          </p:cNvSpPr>
          <p:nvPr/>
        </p:nvSpPr>
        <p:spPr bwMode="auto">
          <a:xfrm>
            <a:off x="5742020" y="1465287"/>
            <a:ext cx="1727200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</a:t>
            </a:r>
          </a:p>
        </p:txBody>
      </p:sp>
      <p:sp>
        <p:nvSpPr>
          <p:cNvPr id="79" name="TextBox 98"/>
          <p:cNvSpPr txBox="1">
            <a:spLocks noChangeArrowheads="1"/>
          </p:cNvSpPr>
          <p:nvPr/>
        </p:nvSpPr>
        <p:spPr bwMode="auto">
          <a:xfrm>
            <a:off x="3468720" y="2589237"/>
            <a:ext cx="11525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</a:p>
        </p:txBody>
      </p:sp>
      <p:sp>
        <p:nvSpPr>
          <p:cNvPr id="80" name="TextBox 99"/>
          <p:cNvSpPr txBox="1">
            <a:spLocks noChangeArrowheads="1"/>
          </p:cNvSpPr>
          <p:nvPr/>
        </p:nvSpPr>
        <p:spPr bwMode="auto">
          <a:xfrm>
            <a:off x="3532220" y="4245000"/>
            <a:ext cx="115093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晋升</a:t>
            </a:r>
          </a:p>
        </p:txBody>
      </p:sp>
      <p:sp>
        <p:nvSpPr>
          <p:cNvPr id="81" name="TextBox 100"/>
          <p:cNvSpPr txBox="1">
            <a:spLocks noChangeArrowheads="1"/>
          </p:cNvSpPr>
          <p:nvPr/>
        </p:nvSpPr>
        <p:spPr bwMode="auto">
          <a:xfrm>
            <a:off x="6959633" y="1825650"/>
            <a:ext cx="1728787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</a:p>
        </p:txBody>
      </p:sp>
      <p:sp>
        <p:nvSpPr>
          <p:cNvPr id="82" name="TextBox 101"/>
          <p:cNvSpPr txBox="1">
            <a:spLocks noChangeArrowheads="1"/>
          </p:cNvSpPr>
          <p:nvPr/>
        </p:nvSpPr>
        <p:spPr bwMode="auto">
          <a:xfrm>
            <a:off x="5384795" y="6192859"/>
            <a:ext cx="11525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87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1.3  2+5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服务模式</a:t>
            </a:r>
          </a:p>
        </p:txBody>
      </p:sp>
      <p:sp>
        <p:nvSpPr>
          <p:cNvPr id="88" name="矩形 87"/>
          <p:cNvSpPr/>
          <p:nvPr/>
        </p:nvSpPr>
        <p:spPr>
          <a:xfrm>
            <a:off x="5456233" y="3357562"/>
            <a:ext cx="1214446" cy="10054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5456233" y="357187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服务模式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579669" y="4659327"/>
            <a:ext cx="431800" cy="433387"/>
          </a:xfrm>
          <a:prstGeom prst="rect">
            <a:avLst/>
          </a:prstGeom>
          <a:solidFill>
            <a:srgbClr val="03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TextBox 90"/>
          <p:cNvSpPr txBox="1">
            <a:spLocks noChangeArrowheads="1"/>
          </p:cNvSpPr>
          <p:nvPr/>
        </p:nvSpPr>
        <p:spPr bwMode="auto">
          <a:xfrm>
            <a:off x="2520932" y="4719652"/>
            <a:ext cx="11525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2931" y="3429000"/>
            <a:ext cx="5436004" cy="0"/>
          </a:xfrm>
          <a:prstGeom prst="line">
            <a:avLst/>
          </a:pr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/>
        </p:nvSpPr>
        <p:spPr>
          <a:xfrm>
            <a:off x="5235473" y="3605296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调研诊断</a:t>
            </a:r>
          </a:p>
        </p:txBody>
      </p:sp>
      <p:sp>
        <p:nvSpPr>
          <p:cNvPr id="19" name="矩形 18"/>
          <p:cNvSpPr/>
          <p:nvPr/>
        </p:nvSpPr>
        <p:spPr>
          <a:xfrm>
            <a:off x="5235473" y="4037243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咨询式培训</a:t>
            </a:r>
          </a:p>
        </p:txBody>
      </p:sp>
      <p:sp>
        <p:nvSpPr>
          <p:cNvPr id="21" name="矩形 20"/>
          <p:cNvSpPr/>
          <p:nvPr/>
        </p:nvSpPr>
        <p:spPr>
          <a:xfrm>
            <a:off x="5235473" y="4469190"/>
            <a:ext cx="359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现场辅导方案设计</a:t>
            </a:r>
          </a:p>
        </p:txBody>
      </p:sp>
      <p:sp>
        <p:nvSpPr>
          <p:cNvPr id="22" name="矩形 21"/>
          <p:cNvSpPr/>
          <p:nvPr/>
        </p:nvSpPr>
        <p:spPr>
          <a:xfrm>
            <a:off x="5235473" y="4901138"/>
            <a:ext cx="4078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跟踪服务</a:t>
            </a:r>
            <a:endParaRPr lang="en-US" altLang="zh-CN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2731" y="2528900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2384399" y="2907000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947785" y="2928934"/>
            <a:ext cx="792000" cy="1044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155559" y="2708921"/>
            <a:ext cx="511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r>
              <a:rPr lang="zh-CN" altLang="en-US" sz="3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咨询工作程序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9 -4.81481E-6 L -3.14501E-6 -4.8148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41325" y="1428736"/>
            <a:ext cx="10572824" cy="4786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8"/>
          <p:cNvSpPr txBox="1"/>
          <p:nvPr/>
        </p:nvSpPr>
        <p:spPr>
          <a:xfrm>
            <a:off x="1418655" y="261809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2.1 Mini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咨询工作程序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blackWhite">
          <a:xfrm>
            <a:off x="2027209" y="1785926"/>
            <a:ext cx="1857388" cy="360363"/>
          </a:xfrm>
          <a:prstGeom prst="roundRect">
            <a:avLst>
              <a:gd name="adj" fmla="val 9106"/>
            </a:avLst>
          </a:prstGeom>
          <a:solidFill>
            <a:schemeClr val="tx2"/>
          </a:solidFill>
          <a:ln w="25400" algn="ctr">
            <a:noFill/>
            <a:rou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调研诊断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blackWhite">
          <a:xfrm>
            <a:off x="1812895" y="2786058"/>
            <a:ext cx="1785950" cy="360363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blackWhite">
          <a:xfrm>
            <a:off x="3884597" y="2786058"/>
            <a:ext cx="1785600" cy="360363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blackWhite">
          <a:xfrm>
            <a:off x="5956299" y="2786058"/>
            <a:ext cx="1785600" cy="360363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blackWhite">
          <a:xfrm>
            <a:off x="8028001" y="2786058"/>
            <a:ext cx="1785600" cy="360363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blackWhite">
          <a:xfrm>
            <a:off x="1830408" y="3214686"/>
            <a:ext cx="1785950" cy="2500330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blackWhite">
          <a:xfrm>
            <a:off x="3884597" y="3214686"/>
            <a:ext cx="1785600" cy="2500330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blackWhite">
          <a:xfrm>
            <a:off x="5959535" y="3214686"/>
            <a:ext cx="1785600" cy="2500330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blackWhite">
          <a:xfrm>
            <a:off x="8028001" y="3214686"/>
            <a:ext cx="1785600" cy="2500330"/>
          </a:xfrm>
          <a:prstGeom prst="roundRect">
            <a:avLst>
              <a:gd name="adj" fmla="val 910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12895" y="3286124"/>
            <a:ext cx="178595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调研诊断：深入企业，通过资料分析、沟通访谈、问卷调查、现场观察等方式进行调研；调研后整合、分析调研资料，撰写诊断报告及初步解决方案，优化培训课程和工具，确保培训针对性。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884597" y="3286124"/>
            <a:ext cx="1785600" cy="2160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咨询式培训：将咨询过程融入培训，培训针对企业的管理困惑，理念导入、工具、技巧方法融合案例实景展示，边培训边辅导工具的使用，现场点评，课后辅导修改</a:t>
            </a:r>
            <a:r>
              <a:rPr lang="zh-CN" altLang="en-US" sz="1400" dirty="0"/>
              <a:t>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56299" y="3214686"/>
            <a:ext cx="1717748" cy="1743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现场辅导方案设计：现场辅导方案设计、现场演练辅导工具使用、现场点评、现场辅导实施方案的设计。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956563" y="3214686"/>
            <a:ext cx="1785600" cy="2332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方案汇报、讨论、修改、方案宣贯；合易采用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天远程辅导（电话，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，邮件，视频等）的方式，协助企业进行咨询方案的推行实施及完善，确保方案的落地实施。</a:t>
            </a:r>
          </a:p>
        </p:txBody>
      </p:sp>
      <p:sp>
        <p:nvSpPr>
          <p:cNvPr id="28" name="左弧形箭头 27"/>
          <p:cNvSpPr/>
          <p:nvPr/>
        </p:nvSpPr>
        <p:spPr>
          <a:xfrm>
            <a:off x="1027077" y="1928802"/>
            <a:ext cx="642942" cy="64294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左弧形箭头 28"/>
          <p:cNvSpPr/>
          <p:nvPr/>
        </p:nvSpPr>
        <p:spPr>
          <a:xfrm flipH="1">
            <a:off x="10456893" y="1928802"/>
            <a:ext cx="642942" cy="64294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blackWhite">
          <a:xfrm>
            <a:off x="4884729" y="1785926"/>
            <a:ext cx="1857388" cy="360363"/>
          </a:xfrm>
          <a:prstGeom prst="roundRect">
            <a:avLst>
              <a:gd name="adj" fmla="val 9106"/>
            </a:avLst>
          </a:prstGeom>
          <a:solidFill>
            <a:schemeClr val="tx2"/>
          </a:solidFill>
          <a:ln w="25400" algn="ctr">
            <a:noFill/>
            <a:rou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咨询式培训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blackWhite">
          <a:xfrm>
            <a:off x="7385059" y="1785926"/>
            <a:ext cx="1857388" cy="360363"/>
          </a:xfrm>
          <a:prstGeom prst="roundRect">
            <a:avLst>
              <a:gd name="adj" fmla="val 9106"/>
            </a:avLst>
          </a:prstGeom>
          <a:solidFill>
            <a:schemeClr val="tx2"/>
          </a:solidFill>
          <a:ln w="25400" algn="ctr">
            <a:noFill/>
            <a:rou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现场辅导方案设计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blackWhite">
          <a:xfrm>
            <a:off x="3455969" y="2285992"/>
            <a:ext cx="1857388" cy="360363"/>
          </a:xfrm>
          <a:prstGeom prst="roundRect">
            <a:avLst>
              <a:gd name="adj" fmla="val 9106"/>
            </a:avLst>
          </a:prstGeom>
          <a:solidFill>
            <a:schemeClr val="tx2"/>
          </a:solidFill>
          <a:ln w="25400" algn="ctr">
            <a:noFill/>
            <a:rou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方案汇报、方案宣贯</a:t>
            </a: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blackWhite">
          <a:xfrm>
            <a:off x="6599241" y="2282819"/>
            <a:ext cx="1857388" cy="360363"/>
          </a:xfrm>
          <a:prstGeom prst="roundRect">
            <a:avLst>
              <a:gd name="adj" fmla="val 9106"/>
            </a:avLst>
          </a:prstGeom>
          <a:solidFill>
            <a:schemeClr val="tx2"/>
          </a:solidFill>
          <a:ln w="25400" algn="ctr">
            <a:noFill/>
            <a:rou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长期跟踪服务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57150">
          <a:solidFill>
            <a:srgbClr val="FF9300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1962</Words>
  <Application>Microsoft Office PowerPoint</Application>
  <PresentationFormat>自定义</PresentationFormat>
  <Paragraphs>297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 Unicode MS</vt:lpstr>
      <vt:lpstr>仿宋_GB2312</vt:lpstr>
      <vt:lpstr>黑体</vt:lpstr>
      <vt:lpstr>华康俪金黑W8(P)</vt:lpstr>
      <vt:lpstr>微软雅黑</vt:lpstr>
      <vt:lpstr>Agency FB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998</cp:revision>
  <dcterms:created xsi:type="dcterms:W3CDTF">2020-03-27T07:06:17Z</dcterms:created>
  <dcterms:modified xsi:type="dcterms:W3CDTF">2021-01-05T22:42:40Z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