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4" r:id="rId4"/>
    <p:sldId id="259" r:id="rId5"/>
    <p:sldId id="290" r:id="rId6"/>
    <p:sldId id="288" r:id="rId7"/>
    <p:sldId id="263" r:id="rId8"/>
    <p:sldId id="289" r:id="rId9"/>
    <p:sldId id="267" r:id="rId10"/>
    <p:sldId id="264" r:id="rId11"/>
    <p:sldId id="291" r:id="rId12"/>
    <p:sldId id="266" r:id="rId13"/>
    <p:sldId id="292" r:id="rId14"/>
    <p:sldId id="293" r:id="rId15"/>
    <p:sldId id="295" r:id="rId16"/>
    <p:sldId id="268" r:id="rId17"/>
    <p:sldId id="261" r:id="rId18"/>
    <p:sldId id="296" r:id="rId19"/>
    <p:sldId id="273" r:id="rId20"/>
    <p:sldId id="270" r:id="rId21"/>
    <p:sldId id="297" r:id="rId22"/>
    <p:sldId id="298" r:id="rId23"/>
    <p:sldId id="272" r:id="rId24"/>
    <p:sldId id="279" r:id="rId25"/>
    <p:sldId id="260" r:id="rId26"/>
    <p:sldId id="299" r:id="rId27"/>
    <p:sldId id="282" r:id="rId28"/>
    <p:sldId id="271" r:id="rId29"/>
    <p:sldId id="300" r:id="rId30"/>
    <p:sldId id="269" r:id="rId31"/>
    <p:sldId id="280" r:id="rId32"/>
    <p:sldId id="262" r:id="rId33"/>
    <p:sldId id="265" r:id="rId34"/>
    <p:sldId id="281" r:id="rId35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AE9"/>
    <a:srgbClr val="FCFCFC"/>
    <a:srgbClr val="CCD0D1"/>
    <a:srgbClr val="D7D9E1"/>
    <a:srgbClr val="D5D8E3"/>
    <a:srgbClr val="DADBDE"/>
    <a:srgbClr val="D9DDE7"/>
    <a:srgbClr val="ECECEC"/>
    <a:srgbClr val="E2E2E2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08" d="100"/>
          <a:sy n="108" d="100"/>
        </p:scale>
        <p:origin x="422" y="77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71" y="197982"/>
            <a:ext cx="913458" cy="280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0"/>
            <a:ext cx="9274221" cy="514349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128"/>
            <a:ext cx="9252520" cy="1833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854"/>
            <a:ext cx="9252520" cy="1636776"/>
          </a:xfrm>
          <a:prstGeom prst="rect">
            <a:avLst/>
          </a:prstGeom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4139952" y="3363838"/>
            <a:ext cx="4392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这里输入关于什么的创业、商业计划书或公司团队名称</a:t>
            </a:r>
          </a:p>
        </p:txBody>
      </p:sp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2555776" y="2355726"/>
            <a:ext cx="49685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科技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商业幻灯片模板</a:t>
            </a: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2555776" y="1707654"/>
            <a:ext cx="49685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ilyUPC" pitchFamily="34" charset="-34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LilyUPC" pitchFamily="34" charset="-34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076056" y="-30857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852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83772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450661" y="470202"/>
            <a:ext cx="343825" cy="309997"/>
            <a:chOff x="4634991" y="2138335"/>
            <a:chExt cx="428348" cy="386204"/>
          </a:xfrm>
        </p:grpSpPr>
        <p:sp>
          <p:nvSpPr>
            <p:cNvPr id="25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09900" y="470202"/>
            <a:ext cx="343825" cy="309997"/>
            <a:chOff x="5076056" y="2138335"/>
            <a:chExt cx="428348" cy="386204"/>
          </a:xfrm>
        </p:grpSpPr>
        <p:sp>
          <p:nvSpPr>
            <p:cNvPr id="27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7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7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7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7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7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69139" y="470202"/>
            <a:ext cx="343825" cy="309997"/>
            <a:chOff x="5557128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28378" y="470202"/>
            <a:ext cx="343825" cy="309997"/>
            <a:chOff x="6068610" y="2138335"/>
            <a:chExt cx="428348" cy="386204"/>
          </a:xfrm>
        </p:grpSpPr>
        <p:sp>
          <p:nvSpPr>
            <p:cNvPr id="31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7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87616" y="470202"/>
            <a:ext cx="343825" cy="309997"/>
            <a:chOff x="6623914" y="2138335"/>
            <a:chExt cx="428348" cy="386204"/>
          </a:xfrm>
        </p:grpSpPr>
        <p:sp>
          <p:nvSpPr>
            <p:cNvPr id="33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7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7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7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7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7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7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7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7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7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7528"/>
                  </a:lnTo>
                  <a:lnTo>
                    <a:pt x="3197710" y="2017845"/>
                  </a:lnTo>
                  <a:lnTo>
                    <a:pt x="3200250" y="2017162"/>
                  </a:lnTo>
                  <a:lnTo>
                    <a:pt x="3203106" y="2017479"/>
                  </a:lnTo>
                  <a:lnTo>
                    <a:pt x="3254843" y="2017479"/>
                  </a:lnTo>
                  <a:lnTo>
                    <a:pt x="3258017" y="2017162"/>
                  </a:lnTo>
                  <a:lnTo>
                    <a:pt x="3260556" y="2017845"/>
                  </a:lnTo>
                  <a:lnTo>
                    <a:pt x="3263413" y="2017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7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7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15616" y="339502"/>
            <a:ext cx="9329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99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99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99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/>
        </p:nvSpPr>
        <p:spPr bwMode="auto">
          <a:xfrm>
            <a:off x="697567" y="2052816"/>
            <a:ext cx="1538704" cy="138731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项目来源</a:t>
            </a:r>
          </a:p>
        </p:txBody>
      </p:sp>
      <p:sp>
        <p:nvSpPr>
          <p:cNvPr id="24" name="椭圆 22"/>
          <p:cNvSpPr/>
          <p:nvPr/>
        </p:nvSpPr>
        <p:spPr>
          <a:xfrm>
            <a:off x="2657061" y="1235232"/>
            <a:ext cx="3092394" cy="30935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2"/>
          <p:cNvSpPr/>
          <p:nvPr/>
        </p:nvSpPr>
        <p:spPr>
          <a:xfrm>
            <a:off x="2716696" y="1295695"/>
            <a:ext cx="2973124" cy="2972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076056" y="1534128"/>
            <a:ext cx="504056" cy="504056"/>
            <a:chOff x="2769119" y="1848492"/>
            <a:chExt cx="504056" cy="504056"/>
          </a:xfrm>
        </p:grpSpPr>
        <p:sp>
          <p:nvSpPr>
            <p:cNvPr id="27" name="椭圆 26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08589" y="1931243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5521" y="2529957"/>
            <a:ext cx="504056" cy="504056"/>
            <a:chOff x="2471142" y="2586760"/>
            <a:chExt cx="504056" cy="504056"/>
          </a:xfrm>
        </p:grpSpPr>
        <p:sp>
          <p:nvSpPr>
            <p:cNvPr id="30" name="椭圆 29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0612" y="2669511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76056" y="3509471"/>
            <a:ext cx="504056" cy="504056"/>
            <a:chOff x="2769119" y="3325028"/>
            <a:chExt cx="504056" cy="504056"/>
          </a:xfrm>
        </p:grpSpPr>
        <p:sp>
          <p:nvSpPr>
            <p:cNvPr id="35" name="椭圆 34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8589" y="3407779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178263" y="2759538"/>
            <a:ext cx="5119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73730" y="1507630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5829" y="249344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73730" y="3472958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7222" y="2392991"/>
            <a:ext cx="117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来源及背景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7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7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7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7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7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1951624"/>
            <a:ext cx="1872208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项目的背景介绍在这段文字中录入，根据你所录入的文字内容多少对字号的大小进行更改，切忌长篇大论。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25" grpId="0" animBg="1"/>
      <p:bldP spid="39" grpId="0"/>
      <p:bldP spid="40" grpId="0"/>
      <p:bldP spid="43" grpId="0"/>
      <p:bldP spid="4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需求分析</a:t>
            </a:r>
          </a:p>
        </p:txBody>
      </p:sp>
      <p:sp>
        <p:nvSpPr>
          <p:cNvPr id="3" name="椭圆 22"/>
          <p:cNvSpPr/>
          <p:nvPr/>
        </p:nvSpPr>
        <p:spPr>
          <a:xfrm>
            <a:off x="1298524" y="776883"/>
            <a:ext cx="1944572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42132" y="1014973"/>
            <a:ext cx="12573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现实需求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3848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3848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2500" y="2603080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项目所在传统行业的存在的危机状况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0552" y="3458016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0552" y="3729211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0552" y="401724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8484" y="4411977"/>
            <a:ext cx="280831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4246442" y="949664"/>
            <a:ext cx="931331" cy="382220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3640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3640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3640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3640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640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3640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3640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714950" y="110769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4950" y="166640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4950" y="222511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4950" y="278382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4950" y="334253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4950" y="390123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4950" y="4459944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0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7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7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7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7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7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项目解决了什么问题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77463" y="104311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</a:rPr>
              <a:t>输入标题文本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77463" y="1412443"/>
            <a:ext cx="289048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</p:grpSpPr>
        <p:sp>
          <p:nvSpPr>
            <p:cNvPr id="53" name="Freeform 7"/>
            <p:cNvSpPr/>
            <p:nvPr/>
          </p:nvSpPr>
          <p:spPr bwMode="auto">
            <a:xfrm>
              <a:off x="1042988" y="2273002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49987" y="245551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51814" y="2393960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</p:grpSpPr>
        <p:sp>
          <p:nvSpPr>
            <p:cNvPr id="57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0678" y="3522860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814" y="3445916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</p:grpSpPr>
        <p:sp>
          <p:nvSpPr>
            <p:cNvPr id="61" name="Freeform 5"/>
            <p:cNvSpPr/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80228" y="188905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5159007" y="182856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</p:grpSpPr>
        <p:sp>
          <p:nvSpPr>
            <p:cNvPr id="65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80227" y="296917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5159007" y="289908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7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7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7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7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7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行业前景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1030379" y="14275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50643" y="17725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发展趋势</a:t>
            </a:r>
          </a:p>
        </p:txBody>
      </p:sp>
      <p:sp>
        <p:nvSpPr>
          <p:cNvPr id="5" name="矩形 3"/>
          <p:cNvSpPr/>
          <p:nvPr/>
        </p:nvSpPr>
        <p:spPr>
          <a:xfrm>
            <a:off x="2309587" y="874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2225767" y="2141901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1030379" y="28372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矩形 3"/>
          <p:cNvSpPr/>
          <p:nvPr/>
        </p:nvSpPr>
        <p:spPr>
          <a:xfrm>
            <a:off x="3726907" y="2207538"/>
            <a:ext cx="4608541" cy="1158747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"/>
          <p:cNvSpPr/>
          <p:nvPr/>
        </p:nvSpPr>
        <p:spPr>
          <a:xfrm>
            <a:off x="2309587" y="3541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45625" y="1917889"/>
            <a:ext cx="360284" cy="324836"/>
            <a:chOff x="2142410" y="2298139"/>
            <a:chExt cx="360284" cy="324836"/>
          </a:xfrm>
        </p:grpSpPr>
        <p:sp>
          <p:nvSpPr>
            <p:cNvPr id="11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1796" y="2306669"/>
              <a:ext cx="2017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</a:rPr>
                <a:t>1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34126" y="2487664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消费习惯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29108" y="2633023"/>
            <a:ext cx="360284" cy="324836"/>
            <a:chOff x="2142410" y="2298139"/>
            <a:chExt cx="360284" cy="324836"/>
          </a:xfrm>
        </p:grpSpPr>
        <p:sp>
          <p:nvSpPr>
            <p:cNvPr id="15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1796" y="2306669"/>
              <a:ext cx="2017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</a:rPr>
                <a:t>2</a:t>
              </a:r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50643" y="31822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政策扶持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045625" y="3327589"/>
            <a:ext cx="360284" cy="324836"/>
            <a:chOff x="2142410" y="2298139"/>
            <a:chExt cx="360284" cy="324836"/>
          </a:xfrm>
        </p:grpSpPr>
        <p:sp>
          <p:nvSpPr>
            <p:cNvPr id="19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1796" y="2306669"/>
              <a:ext cx="2017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</a:rPr>
                <a:t>3</a:t>
              </a:r>
              <a:endParaRPr lang="zh-CN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70620" y="1273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9837" y="2526136"/>
            <a:ext cx="328900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0620" y="3940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7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7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7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7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7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7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平行四边形 37"/>
          <p:cNvSpPr/>
          <p:nvPr/>
        </p:nvSpPr>
        <p:spPr>
          <a:xfrm rot="16200000">
            <a:off x="3765519" y="2616966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平行四边形 36"/>
          <p:cNvSpPr/>
          <p:nvPr/>
        </p:nvSpPr>
        <p:spPr>
          <a:xfrm rot="16200000">
            <a:off x="3765517" y="1029210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3491880" y="1131589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竞争对手</a:t>
            </a:r>
          </a:p>
        </p:txBody>
      </p:sp>
      <p:sp>
        <p:nvSpPr>
          <p:cNvPr id="7" name="右箭头 6"/>
          <p:cNvSpPr/>
          <p:nvPr/>
        </p:nvSpPr>
        <p:spPr>
          <a:xfrm rot="10800000">
            <a:off x="2877716" y="1923677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3491880" y="2715765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2877716" y="3507853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00356" y="149537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处于起步阶段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4" y="1303016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28746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整体规模较小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0356" y="3079553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市场占有率低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387164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市场认知度低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2095105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942864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3734953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7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7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7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7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7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可行性分析</a:t>
            </a:r>
          </a:p>
        </p:txBody>
      </p:sp>
      <p:sp>
        <p:nvSpPr>
          <p:cNvPr id="3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 rot="1800000">
            <a:off x="4488702" y="1230118"/>
            <a:ext cx="1084398" cy="1555415"/>
          </a:xfrm>
          <a:custGeom>
            <a:avLst/>
            <a:gdLst>
              <a:gd name="T0" fmla="*/ 2366 w 4733"/>
              <a:gd name="T1" fmla="*/ 0 h 6775"/>
              <a:gd name="T2" fmla="*/ 4733 w 4733"/>
              <a:gd name="T3" fmla="*/ 2366 h 6775"/>
              <a:gd name="T4" fmla="*/ 4375 w 4733"/>
              <a:gd name="T5" fmla="*/ 3618 h 6775"/>
              <a:gd name="T6" fmla="*/ 4375 w 4733"/>
              <a:gd name="T7" fmla="*/ 3618 h 6775"/>
              <a:gd name="T8" fmla="*/ 4364 w 4733"/>
              <a:gd name="T9" fmla="*/ 3635 h 6775"/>
              <a:gd name="T10" fmla="*/ 4358 w 4733"/>
              <a:gd name="T11" fmla="*/ 3645 h 6775"/>
              <a:gd name="T12" fmla="*/ 2366 w 4733"/>
              <a:gd name="T13" fmla="*/ 6775 h 6775"/>
              <a:gd name="T14" fmla="*/ 375 w 4733"/>
              <a:gd name="T15" fmla="*/ 3645 h 6775"/>
              <a:gd name="T16" fmla="*/ 369 w 4733"/>
              <a:gd name="T17" fmla="*/ 3635 h 6775"/>
              <a:gd name="T18" fmla="*/ 357 w 4733"/>
              <a:gd name="T19" fmla="*/ 3618 h 6775"/>
              <a:gd name="T20" fmla="*/ 357 w 4733"/>
              <a:gd name="T21" fmla="*/ 3618 h 6775"/>
              <a:gd name="T22" fmla="*/ 0 w 4733"/>
              <a:gd name="T23" fmla="*/ 2366 h 6775"/>
              <a:gd name="T24" fmla="*/ 2366 w 4733"/>
              <a:gd name="T25" fmla="*/ 0 h 6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6"/>
          <p:cNvSpPr/>
          <p:nvPr/>
        </p:nvSpPr>
        <p:spPr bwMode="auto">
          <a:xfrm rot="1800000">
            <a:off x="3570901" y="2819795"/>
            <a:ext cx="1084398" cy="1555415"/>
          </a:xfrm>
          <a:custGeom>
            <a:avLst/>
            <a:gdLst>
              <a:gd name="T0" fmla="*/ 2366 w 4733"/>
              <a:gd name="T1" fmla="*/ 6776 h 6776"/>
              <a:gd name="T2" fmla="*/ 4733 w 4733"/>
              <a:gd name="T3" fmla="*/ 4409 h 6776"/>
              <a:gd name="T4" fmla="*/ 4375 w 4733"/>
              <a:gd name="T5" fmla="*/ 3158 h 6776"/>
              <a:gd name="T6" fmla="*/ 4375 w 4733"/>
              <a:gd name="T7" fmla="*/ 3158 h 6776"/>
              <a:gd name="T8" fmla="*/ 4364 w 4733"/>
              <a:gd name="T9" fmla="*/ 3140 h 6776"/>
              <a:gd name="T10" fmla="*/ 4358 w 4733"/>
              <a:gd name="T11" fmla="*/ 3130 h 6776"/>
              <a:gd name="T12" fmla="*/ 2366 w 4733"/>
              <a:gd name="T13" fmla="*/ 0 h 6776"/>
              <a:gd name="T14" fmla="*/ 375 w 4733"/>
              <a:gd name="T15" fmla="*/ 3130 h 6776"/>
              <a:gd name="T16" fmla="*/ 369 w 4733"/>
              <a:gd name="T17" fmla="*/ 3140 h 6776"/>
              <a:gd name="T18" fmla="*/ 357 w 4733"/>
              <a:gd name="T19" fmla="*/ 3158 h 6776"/>
              <a:gd name="T20" fmla="*/ 357 w 4733"/>
              <a:gd name="T21" fmla="*/ 3158 h 6776"/>
              <a:gd name="T22" fmla="*/ 0 w 4733"/>
              <a:gd name="T23" fmla="*/ 4409 h 6776"/>
              <a:gd name="T24" fmla="*/ 2366 w 4733"/>
              <a:gd name="T25" fmla="*/ 6776 h 6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1800000">
            <a:off x="3381612" y="1252491"/>
            <a:ext cx="1493320" cy="1166182"/>
          </a:xfrm>
          <a:custGeom>
            <a:avLst/>
            <a:gdLst>
              <a:gd name="T0" fmla="*/ 655 w 6517"/>
              <a:gd name="T1" fmla="*/ 1516 h 5082"/>
              <a:gd name="T2" fmla="*/ 3889 w 6517"/>
              <a:gd name="T3" fmla="*/ 655 h 5082"/>
              <a:gd name="T4" fmla="*/ 4792 w 6517"/>
              <a:gd name="T5" fmla="*/ 1592 h 5082"/>
              <a:gd name="T6" fmla="*/ 4792 w 6517"/>
              <a:gd name="T7" fmla="*/ 1592 h 5082"/>
              <a:gd name="T8" fmla="*/ 4802 w 6517"/>
              <a:gd name="T9" fmla="*/ 1610 h 5082"/>
              <a:gd name="T10" fmla="*/ 4808 w 6517"/>
              <a:gd name="T11" fmla="*/ 1621 h 5082"/>
              <a:gd name="T12" fmla="*/ 6517 w 6517"/>
              <a:gd name="T13" fmla="*/ 4913 h 5082"/>
              <a:gd name="T14" fmla="*/ 2811 w 6517"/>
              <a:gd name="T15" fmla="*/ 5067 h 5082"/>
              <a:gd name="T16" fmla="*/ 2799 w 6517"/>
              <a:gd name="T17" fmla="*/ 5067 h 5082"/>
              <a:gd name="T18" fmla="*/ 2778 w 6517"/>
              <a:gd name="T19" fmla="*/ 5068 h 5082"/>
              <a:gd name="T20" fmla="*/ 2778 w 6517"/>
              <a:gd name="T21" fmla="*/ 5068 h 5082"/>
              <a:gd name="T22" fmla="*/ 1516 w 6517"/>
              <a:gd name="T23" fmla="*/ 4750 h 5082"/>
              <a:gd name="T24" fmla="*/ 655 w 6517"/>
              <a:gd name="T25" fmla="*/ 151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 rot="1800000">
            <a:off x="4269826" y="3185343"/>
            <a:ext cx="1493320" cy="1166182"/>
          </a:xfrm>
          <a:custGeom>
            <a:avLst/>
            <a:gdLst>
              <a:gd name="T0" fmla="*/ 5863 w 6518"/>
              <a:gd name="T1" fmla="*/ 3566 h 5082"/>
              <a:gd name="T2" fmla="*/ 5002 w 6518"/>
              <a:gd name="T3" fmla="*/ 332 h 5082"/>
              <a:gd name="T4" fmla="*/ 3740 w 6518"/>
              <a:gd name="T5" fmla="*/ 14 h 5082"/>
              <a:gd name="T6" fmla="*/ 3740 w 6518"/>
              <a:gd name="T7" fmla="*/ 14 h 5082"/>
              <a:gd name="T8" fmla="*/ 3719 w 6518"/>
              <a:gd name="T9" fmla="*/ 14 h 5082"/>
              <a:gd name="T10" fmla="*/ 3707 w 6518"/>
              <a:gd name="T11" fmla="*/ 15 h 5082"/>
              <a:gd name="T12" fmla="*/ 0 w 6518"/>
              <a:gd name="T13" fmla="*/ 168 h 5082"/>
              <a:gd name="T14" fmla="*/ 1710 w 6518"/>
              <a:gd name="T15" fmla="*/ 3461 h 5082"/>
              <a:gd name="T16" fmla="*/ 1715 w 6518"/>
              <a:gd name="T17" fmla="*/ 3471 h 5082"/>
              <a:gd name="T18" fmla="*/ 1725 w 6518"/>
              <a:gd name="T19" fmla="*/ 3490 h 5082"/>
              <a:gd name="T20" fmla="*/ 1725 w 6518"/>
              <a:gd name="T21" fmla="*/ 3490 h 5082"/>
              <a:gd name="T22" fmla="*/ 2628 w 6518"/>
              <a:gd name="T23" fmla="*/ 4427 h 5082"/>
              <a:gd name="T24" fmla="*/ 5863 w 6518"/>
              <a:gd name="T25" fmla="*/ 356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9"/>
          <p:cNvSpPr/>
          <p:nvPr/>
        </p:nvSpPr>
        <p:spPr bwMode="auto">
          <a:xfrm rot="1800000">
            <a:off x="2766060" y="2315833"/>
            <a:ext cx="1494834" cy="1166182"/>
          </a:xfrm>
          <a:custGeom>
            <a:avLst/>
            <a:gdLst>
              <a:gd name="T0" fmla="*/ 653 w 6523"/>
              <a:gd name="T1" fmla="*/ 3563 h 5083"/>
              <a:gd name="T2" fmla="*/ 1521 w 6523"/>
              <a:gd name="T3" fmla="*/ 331 h 5083"/>
              <a:gd name="T4" fmla="*/ 2783 w 6523"/>
              <a:gd name="T5" fmla="*/ 15 h 5083"/>
              <a:gd name="T6" fmla="*/ 2783 w 6523"/>
              <a:gd name="T7" fmla="*/ 15 h 5083"/>
              <a:gd name="T8" fmla="*/ 2805 w 6523"/>
              <a:gd name="T9" fmla="*/ 16 h 5083"/>
              <a:gd name="T10" fmla="*/ 2816 w 6523"/>
              <a:gd name="T11" fmla="*/ 17 h 5083"/>
              <a:gd name="T12" fmla="*/ 6523 w 6523"/>
              <a:gd name="T13" fmla="*/ 178 h 5083"/>
              <a:gd name="T14" fmla="*/ 4806 w 6523"/>
              <a:gd name="T15" fmla="*/ 3467 h 5083"/>
              <a:gd name="T16" fmla="*/ 4800 w 6523"/>
              <a:gd name="T17" fmla="*/ 3477 h 5083"/>
              <a:gd name="T18" fmla="*/ 4791 w 6523"/>
              <a:gd name="T19" fmla="*/ 3496 h 5083"/>
              <a:gd name="T20" fmla="*/ 4790 w 6523"/>
              <a:gd name="T21" fmla="*/ 3496 h 5083"/>
              <a:gd name="T22" fmla="*/ 3885 w 6523"/>
              <a:gd name="T23" fmla="*/ 4431 h 5083"/>
              <a:gd name="T24" fmla="*/ 653 w 6523"/>
              <a:gd name="T25" fmla="*/ 3563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 bwMode="auto">
          <a:xfrm rot="1800000">
            <a:off x="4883106" y="2123313"/>
            <a:ext cx="1494834" cy="1166182"/>
          </a:xfrm>
          <a:custGeom>
            <a:avLst/>
            <a:gdLst>
              <a:gd name="T0" fmla="*/ 5870 w 6522"/>
              <a:gd name="T1" fmla="*/ 1521 h 5083"/>
              <a:gd name="T2" fmla="*/ 2637 w 6522"/>
              <a:gd name="T3" fmla="*/ 653 h 5083"/>
              <a:gd name="T4" fmla="*/ 1732 w 6522"/>
              <a:gd name="T5" fmla="*/ 1588 h 5083"/>
              <a:gd name="T6" fmla="*/ 1732 w 6522"/>
              <a:gd name="T7" fmla="*/ 1588 h 5083"/>
              <a:gd name="T8" fmla="*/ 1722 w 6522"/>
              <a:gd name="T9" fmla="*/ 1606 h 5083"/>
              <a:gd name="T10" fmla="*/ 1717 w 6522"/>
              <a:gd name="T11" fmla="*/ 1617 h 5083"/>
              <a:gd name="T12" fmla="*/ 0 w 6522"/>
              <a:gd name="T13" fmla="*/ 4905 h 5083"/>
              <a:gd name="T14" fmla="*/ 3706 w 6522"/>
              <a:gd name="T15" fmla="*/ 5067 h 5083"/>
              <a:gd name="T16" fmla="*/ 3718 w 6522"/>
              <a:gd name="T17" fmla="*/ 5068 h 5083"/>
              <a:gd name="T18" fmla="*/ 3739 w 6522"/>
              <a:gd name="T19" fmla="*/ 5068 h 5083"/>
              <a:gd name="T20" fmla="*/ 3739 w 6522"/>
              <a:gd name="T21" fmla="*/ 5068 h 5083"/>
              <a:gd name="T22" fmla="*/ 5002 w 6522"/>
              <a:gd name="T23" fmla="*/ 4753 h 5083"/>
              <a:gd name="T24" fmla="*/ 5870 w 6522"/>
              <a:gd name="T25" fmla="*/ 1521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591252" y="22736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01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4357" y="2671147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02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88768" y="3009915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03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68036" y="3011241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04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65926" y="263282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05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56648" y="23024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06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4824424" y="1560972"/>
            <a:ext cx="657605" cy="45155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5462928" y="2533132"/>
            <a:ext cx="612432" cy="6063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7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7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736097" y="1521149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7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7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7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6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团队协作能力强</a:t>
            </a:r>
          </a:p>
        </p:txBody>
      </p:sp>
      <p:sp>
        <p:nvSpPr>
          <p:cNvPr id="5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331554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31554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操作方式科学</a:t>
            </a:r>
          </a:p>
        </p:txBody>
      </p:sp>
      <p:sp>
        <p:nvSpPr>
          <p:cNvPr id="6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6136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资金准备充足</a:t>
            </a:r>
          </a:p>
        </p:txBody>
      </p:sp>
      <p:sp>
        <p:nvSpPr>
          <p:cNvPr id="6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59293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主要任务</a:t>
            </a:r>
          </a:p>
        </p:txBody>
      </p:sp>
      <p:sp>
        <p:nvSpPr>
          <p:cNvPr id="6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26898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9612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时间进度</a:t>
            </a:r>
          </a:p>
        </p:txBody>
      </p:sp>
      <p:sp>
        <p:nvSpPr>
          <p:cNvPr id="6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59293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效益预测</a:t>
            </a:r>
          </a:p>
        </p:txBody>
      </p:sp>
      <p:sp>
        <p:nvSpPr>
          <p:cNvPr id="70" name="KSO_Shape"/>
          <p:cNvSpPr/>
          <p:nvPr/>
        </p:nvSpPr>
        <p:spPr>
          <a:xfrm>
            <a:off x="4884882" y="3578113"/>
            <a:ext cx="536688" cy="536688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" name="KSO_Shape"/>
          <p:cNvSpPr/>
          <p:nvPr/>
        </p:nvSpPr>
        <p:spPr bwMode="auto">
          <a:xfrm>
            <a:off x="3754199" y="3576675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3075271" y="2465166"/>
            <a:ext cx="636562" cy="637624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7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7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7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7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7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9" grpId="0"/>
      <p:bldP spid="50" grpId="0"/>
      <p:bldP spid="51" grpId="0"/>
      <p:bldP spid="52" grpId="0"/>
      <p:bldP spid="53" grpId="0"/>
      <p:bldP spid="54" grpId="0"/>
      <p:bldP spid="23" grpId="0" animBg="1"/>
      <p:bldP spid="25" grpId="0" animBg="1"/>
      <p:bldP spid="26" grpId="0" animBg="1"/>
      <p:bldP spid="2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 animBg="1"/>
      <p:bldP spid="71" grpId="0" animBg="1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产品形式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网络营销方案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底面推广计划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代理推广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利润分析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195719" y="1834428"/>
            <a:ext cx="752562" cy="7450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7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7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0" grpId="0" animBg="1"/>
      <p:bldP spid="21" grpId="0"/>
      <p:bldP spid="22" grpId="0"/>
      <p:bldP spid="23" grpId="0"/>
      <p:bldP spid="24" grpId="0"/>
      <p:bldP spid="26" grpId="0"/>
      <p:bldP spid="27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产品概述</a:t>
            </a:r>
          </a:p>
        </p:txBody>
      </p:sp>
      <p:sp>
        <p:nvSpPr>
          <p:cNvPr id="63" name="矩形 21"/>
          <p:cNvSpPr/>
          <p:nvPr/>
        </p:nvSpPr>
        <p:spPr>
          <a:xfrm>
            <a:off x="2567237" y="1129409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3"/>
          <p:cNvSpPr/>
          <p:nvPr/>
        </p:nvSpPr>
        <p:spPr>
          <a:xfrm>
            <a:off x="811770" y="965672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21"/>
          <p:cNvSpPr/>
          <p:nvPr/>
        </p:nvSpPr>
        <p:spPr>
          <a:xfrm>
            <a:off x="811770" y="2282264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3"/>
          <p:cNvSpPr/>
          <p:nvPr/>
        </p:nvSpPr>
        <p:spPr>
          <a:xfrm>
            <a:off x="6228099" y="2118529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21"/>
          <p:cNvSpPr/>
          <p:nvPr/>
        </p:nvSpPr>
        <p:spPr>
          <a:xfrm>
            <a:off x="2567237" y="3435121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3"/>
          <p:cNvSpPr/>
          <p:nvPr/>
        </p:nvSpPr>
        <p:spPr>
          <a:xfrm>
            <a:off x="811770" y="3271384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3409813" y="1335429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有经济效益</a:t>
            </a: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67116" y="2488284"/>
            <a:ext cx="4176464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有利于民生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95308" y="3649925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有利于提升政府形象</a:t>
            </a: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7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7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产品形式</a:t>
            </a:r>
          </a:p>
        </p:txBody>
      </p:sp>
      <p:sp>
        <p:nvSpPr>
          <p:cNvPr id="3" name="椭圆 2"/>
          <p:cNvSpPr/>
          <p:nvPr/>
        </p:nvSpPr>
        <p:spPr>
          <a:xfrm>
            <a:off x="1115616" y="987574"/>
            <a:ext cx="2017224" cy="2017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672052" y="987574"/>
            <a:ext cx="2017224" cy="20172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228488" y="987574"/>
            <a:ext cx="2017224" cy="2017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65967" y="2087449"/>
            <a:ext cx="10368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线下门店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4505" y="2087449"/>
            <a:ext cx="13313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电脑客户端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3347" y="2087449"/>
            <a:ext cx="11665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324644" y="1314173"/>
            <a:ext cx="711040" cy="532094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6961479" y="1339588"/>
            <a:ext cx="570670" cy="48126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7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1800560" y="1268496"/>
            <a:ext cx="536164" cy="623448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46743" y="1840483"/>
            <a:ext cx="310406" cy="310406"/>
            <a:chOff x="3264324" y="1749600"/>
            <a:chExt cx="348156" cy="348156"/>
          </a:xfrm>
        </p:grpSpPr>
        <p:sp>
          <p:nvSpPr>
            <p:cNvPr id="19" name="矩形 18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3179" y="1840483"/>
            <a:ext cx="310406" cy="310406"/>
            <a:chOff x="3264324" y="1749600"/>
            <a:chExt cx="348156" cy="348156"/>
          </a:xfrm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75228" y="3544726"/>
            <a:ext cx="615412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1115616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"/>
          <p:cNvSpPr/>
          <p:nvPr/>
        </p:nvSpPr>
        <p:spPr bwMode="auto">
          <a:xfrm flipH="1">
            <a:off x="8008152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65967" y="2417862"/>
            <a:ext cx="10368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96911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347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</a:p>
        </p:txBody>
      </p:sp>
      <p:sp>
        <p:nvSpPr>
          <p:cNvPr id="28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7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7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0"/>
                            </p:stCondLst>
                            <p:childTnLst>
                              <p:par>
                                <p:cTn id="2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1" grpId="0" animBg="1"/>
      <p:bldP spid="13" grpId="0" animBg="1"/>
      <p:bldP spid="25" grpId="0"/>
      <p:bldP spid="26" grpId="0" animBg="1"/>
      <p:bldP spid="27" grpId="0" animBg="1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网络营销方案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3831275" y="982663"/>
            <a:ext cx="1536700" cy="3668713"/>
          </a:xfrm>
          <a:custGeom>
            <a:avLst/>
            <a:gdLst/>
            <a:ahLst/>
            <a:cxnLst/>
            <a:rect l="l" t="t" r="r" b="b"/>
            <a:pathLst>
              <a:path w="1536700" h="3668713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88549" y="122682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665539" y="20574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888549" y="2971801"/>
            <a:ext cx="629288" cy="6292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3665539" y="3764281"/>
            <a:ext cx="629288" cy="629286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966" y="152268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7966" y="122682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朋友圈推广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3470" y="235326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93470" y="205740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人人网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7966" y="329052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7966" y="299466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微博营销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3470" y="412110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3470" y="382524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微信营销</a:t>
            </a: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5021024" y="3142073"/>
            <a:ext cx="364338" cy="288742"/>
          </a:xfrm>
          <a:custGeom>
            <a:avLst/>
            <a:gdLst>
              <a:gd name="T0" fmla="*/ 1544 w 3234"/>
              <a:gd name="T1" fmla="*/ 1510 h 2566"/>
              <a:gd name="T2" fmla="*/ 1705 w 3234"/>
              <a:gd name="T3" fmla="*/ 1803 h 2566"/>
              <a:gd name="T4" fmla="*/ 1577 w 3234"/>
              <a:gd name="T5" fmla="*/ 2111 h 2566"/>
              <a:gd name="T6" fmla="*/ 1236 w 3234"/>
              <a:gd name="T7" fmla="*/ 2250 h 2566"/>
              <a:gd name="T8" fmla="*/ 878 w 3234"/>
              <a:gd name="T9" fmla="*/ 2140 h 2566"/>
              <a:gd name="T10" fmla="*/ 716 w 3234"/>
              <a:gd name="T11" fmla="*/ 1847 h 2566"/>
              <a:gd name="T12" fmla="*/ 845 w 3234"/>
              <a:gd name="T13" fmla="*/ 1539 h 2566"/>
              <a:gd name="T14" fmla="*/ 1186 w 3234"/>
              <a:gd name="T15" fmla="*/ 1400 h 2566"/>
              <a:gd name="T16" fmla="*/ 1970 w 3234"/>
              <a:gd name="T17" fmla="*/ 743 h 2566"/>
              <a:gd name="T18" fmla="*/ 2318 w 3234"/>
              <a:gd name="T19" fmla="*/ 824 h 2566"/>
              <a:gd name="T20" fmla="*/ 2351 w 3234"/>
              <a:gd name="T21" fmla="*/ 1079 h 2566"/>
              <a:gd name="T22" fmla="*/ 2310 w 3234"/>
              <a:gd name="T23" fmla="*/ 1229 h 2566"/>
              <a:gd name="T24" fmla="*/ 2669 w 3234"/>
              <a:gd name="T25" fmla="*/ 1458 h 2566"/>
              <a:gd name="T26" fmla="*/ 2697 w 3234"/>
              <a:gd name="T27" fmla="*/ 1893 h 2566"/>
              <a:gd name="T28" fmla="*/ 2009 w 3234"/>
              <a:gd name="T29" fmla="*/ 2454 h 2566"/>
              <a:gd name="T30" fmla="*/ 749 w 3234"/>
              <a:gd name="T31" fmla="*/ 2480 h 2566"/>
              <a:gd name="T32" fmla="*/ 70 w 3234"/>
              <a:gd name="T33" fmla="*/ 1960 h 2566"/>
              <a:gd name="T34" fmla="*/ 104 w 3234"/>
              <a:gd name="T35" fmla="*/ 1357 h 2566"/>
              <a:gd name="T36" fmla="*/ 619 w 3234"/>
              <a:gd name="T37" fmla="*/ 701 h 2566"/>
              <a:gd name="T38" fmla="*/ 1122 w 3234"/>
              <a:gd name="T39" fmla="*/ 398 h 2566"/>
              <a:gd name="T40" fmla="*/ 1472 w 3234"/>
              <a:gd name="T41" fmla="*/ 425 h 2566"/>
              <a:gd name="T42" fmla="*/ 1588 w 3234"/>
              <a:gd name="T43" fmla="*/ 601 h 2566"/>
              <a:gd name="T44" fmla="*/ 2277 w 3234"/>
              <a:gd name="T45" fmla="*/ 678 h 2566"/>
              <a:gd name="T46" fmla="*/ 2208 w 3234"/>
              <a:gd name="T47" fmla="*/ 565 h 2566"/>
              <a:gd name="T48" fmla="*/ 2300 w 3234"/>
              <a:gd name="T49" fmla="*/ 492 h 2566"/>
              <a:gd name="T50" fmla="*/ 2505 w 3234"/>
              <a:gd name="T51" fmla="*/ 533 h 2566"/>
              <a:gd name="T52" fmla="*/ 2715 w 3234"/>
              <a:gd name="T53" fmla="*/ 764 h 2566"/>
              <a:gd name="T54" fmla="*/ 2739 w 3234"/>
              <a:gd name="T55" fmla="*/ 953 h 2566"/>
              <a:gd name="T56" fmla="*/ 2675 w 3234"/>
              <a:gd name="T57" fmla="*/ 1063 h 2566"/>
              <a:gd name="T58" fmla="*/ 2553 w 3234"/>
              <a:gd name="T59" fmla="*/ 1011 h 2566"/>
              <a:gd name="T60" fmla="*/ 2554 w 3234"/>
              <a:gd name="T61" fmla="*/ 907 h 2566"/>
              <a:gd name="T62" fmla="*/ 2486 w 3234"/>
              <a:gd name="T63" fmla="*/ 746 h 2566"/>
              <a:gd name="T64" fmla="*/ 2325 w 3234"/>
              <a:gd name="T65" fmla="*/ 679 h 2566"/>
              <a:gd name="T66" fmla="*/ 2102 w 3234"/>
              <a:gd name="T67" fmla="*/ 298 h 2566"/>
              <a:gd name="T68" fmla="*/ 2038 w 3234"/>
              <a:gd name="T69" fmla="*/ 95 h 2566"/>
              <a:gd name="T70" fmla="*/ 2227 w 3234"/>
              <a:gd name="T71" fmla="*/ 6 h 2566"/>
              <a:gd name="T72" fmla="*/ 2574 w 3234"/>
              <a:gd name="T73" fmla="*/ 35 h 2566"/>
              <a:gd name="T74" fmla="*/ 2886 w 3234"/>
              <a:gd name="T75" fmla="*/ 194 h 2566"/>
              <a:gd name="T76" fmla="*/ 3113 w 3234"/>
              <a:gd name="T77" fmla="*/ 456 h 2566"/>
              <a:gd name="T78" fmla="*/ 3226 w 3234"/>
              <a:gd name="T79" fmla="*/ 791 h 2566"/>
              <a:gd name="T80" fmla="*/ 3225 w 3234"/>
              <a:gd name="T81" fmla="*/ 1029 h 2566"/>
              <a:gd name="T82" fmla="*/ 3090 w 3234"/>
              <a:gd name="T83" fmla="*/ 1227 h 2566"/>
              <a:gd name="T84" fmla="*/ 2916 w 3234"/>
              <a:gd name="T85" fmla="*/ 1107 h 2566"/>
              <a:gd name="T86" fmla="*/ 2933 w 3234"/>
              <a:gd name="T87" fmla="*/ 908 h 2566"/>
              <a:gd name="T88" fmla="*/ 2813 w 3234"/>
              <a:gd name="T89" fmla="*/ 544 h 2566"/>
              <a:gd name="T90" fmla="*/ 2417 w 3234"/>
              <a:gd name="T91" fmla="*/ 306 h 2566"/>
              <a:gd name="T92" fmla="*/ 1278 w 3234"/>
              <a:gd name="T93" fmla="*/ 1152 h 2566"/>
              <a:gd name="T94" fmla="*/ 1943 w 3234"/>
              <a:gd name="T95" fmla="*/ 1302 h 2566"/>
              <a:gd name="T96" fmla="*/ 2218 w 3234"/>
              <a:gd name="T97" fmla="*/ 1719 h 2566"/>
              <a:gd name="T98" fmla="*/ 1937 w 3234"/>
              <a:gd name="T99" fmla="*/ 2152 h 2566"/>
              <a:gd name="T100" fmla="*/ 1263 w 3234"/>
              <a:gd name="T101" fmla="*/ 2353 h 2566"/>
              <a:gd name="T102" fmla="*/ 598 w 3234"/>
              <a:gd name="T103" fmla="*/ 2202 h 2566"/>
              <a:gd name="T104" fmla="*/ 324 w 3234"/>
              <a:gd name="T105" fmla="*/ 1786 h 2566"/>
              <a:gd name="T106" fmla="*/ 604 w 3234"/>
              <a:gd name="T107" fmla="*/ 1353 h 2566"/>
              <a:gd name="T108" fmla="*/ 1306 w 3234"/>
              <a:gd name="T109" fmla="*/ 1702 h 2566"/>
              <a:gd name="T110" fmla="*/ 1363 w 3234"/>
              <a:gd name="T111" fmla="*/ 1760 h 2566"/>
              <a:gd name="T112" fmla="*/ 1306 w 3234"/>
              <a:gd name="T113" fmla="*/ 1818 h 2566"/>
              <a:gd name="T114" fmla="*/ 1248 w 3234"/>
              <a:gd name="T115" fmla="*/ 1760 h 2566"/>
              <a:gd name="T116" fmla="*/ 1306 w 3234"/>
              <a:gd name="T117" fmla="*/ 1702 h 2566"/>
              <a:gd name="T118" fmla="*/ 1192 w 3234"/>
              <a:gd name="T119" fmla="*/ 1900 h 2566"/>
              <a:gd name="T120" fmla="*/ 1060 w 3234"/>
              <a:gd name="T121" fmla="*/ 2062 h 2566"/>
              <a:gd name="T122" fmla="*/ 897 w 3234"/>
              <a:gd name="T123" fmla="*/ 1930 h 2566"/>
              <a:gd name="T124" fmla="*/ 1029 w 3234"/>
              <a:gd name="T125" fmla="*/ 1768 h 2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4" h="2566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3797940" y="3926436"/>
            <a:ext cx="364486" cy="304976"/>
            <a:chOff x="4178300" y="4422775"/>
            <a:chExt cx="388938" cy="325438"/>
          </a:xfrm>
          <a:solidFill>
            <a:srgbClr val="1E90B4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avLst/>
              <a:gdLst>
                <a:gd name="T0" fmla="*/ 742 w 744"/>
                <a:gd name="T1" fmla="*/ 283 h 683"/>
                <a:gd name="T2" fmla="*/ 727 w 744"/>
                <a:gd name="T3" fmla="*/ 221 h 683"/>
                <a:gd name="T4" fmla="*/ 699 w 744"/>
                <a:gd name="T5" fmla="*/ 164 h 683"/>
                <a:gd name="T6" fmla="*/ 659 w 744"/>
                <a:gd name="T7" fmla="*/ 114 h 683"/>
                <a:gd name="T8" fmla="*/ 608 w 744"/>
                <a:gd name="T9" fmla="*/ 72 h 683"/>
                <a:gd name="T10" fmla="*/ 549 w 744"/>
                <a:gd name="T11" fmla="*/ 37 h 683"/>
                <a:gd name="T12" fmla="*/ 483 w 744"/>
                <a:gd name="T13" fmla="*/ 14 h 683"/>
                <a:gd name="T14" fmla="*/ 410 w 744"/>
                <a:gd name="T15" fmla="*/ 1 h 683"/>
                <a:gd name="T16" fmla="*/ 353 w 744"/>
                <a:gd name="T17" fmla="*/ 0 h 683"/>
                <a:gd name="T18" fmla="*/ 278 w 744"/>
                <a:gd name="T19" fmla="*/ 9 h 683"/>
                <a:gd name="T20" fmla="*/ 210 w 744"/>
                <a:gd name="T21" fmla="*/ 30 h 683"/>
                <a:gd name="T22" fmla="*/ 148 w 744"/>
                <a:gd name="T23" fmla="*/ 63 h 683"/>
                <a:gd name="T24" fmla="*/ 96 w 744"/>
                <a:gd name="T25" fmla="*/ 102 h 683"/>
                <a:gd name="T26" fmla="*/ 53 w 744"/>
                <a:gd name="T27" fmla="*/ 151 h 683"/>
                <a:gd name="T28" fmla="*/ 22 w 744"/>
                <a:gd name="T29" fmla="*/ 206 h 683"/>
                <a:gd name="T30" fmla="*/ 3 w 744"/>
                <a:gd name="T31" fmla="*/ 267 h 683"/>
                <a:gd name="T32" fmla="*/ 0 w 744"/>
                <a:gd name="T33" fmla="*/ 316 h 683"/>
                <a:gd name="T34" fmla="*/ 7 w 744"/>
                <a:gd name="T35" fmla="*/ 379 h 683"/>
                <a:gd name="T36" fmla="*/ 29 w 744"/>
                <a:gd name="T37" fmla="*/ 438 h 683"/>
                <a:gd name="T38" fmla="*/ 62 w 744"/>
                <a:gd name="T39" fmla="*/ 492 h 683"/>
                <a:gd name="T40" fmla="*/ 108 w 744"/>
                <a:gd name="T41" fmla="*/ 538 h 683"/>
                <a:gd name="T42" fmla="*/ 163 w 744"/>
                <a:gd name="T43" fmla="*/ 577 h 683"/>
                <a:gd name="T44" fmla="*/ 226 w 744"/>
                <a:gd name="T45" fmla="*/ 606 h 683"/>
                <a:gd name="T46" fmla="*/ 297 w 744"/>
                <a:gd name="T47" fmla="*/ 625 h 683"/>
                <a:gd name="T48" fmla="*/ 371 w 744"/>
                <a:gd name="T49" fmla="*/ 631 h 683"/>
                <a:gd name="T50" fmla="*/ 462 w 744"/>
                <a:gd name="T51" fmla="*/ 621 h 683"/>
                <a:gd name="T52" fmla="*/ 593 w 744"/>
                <a:gd name="T53" fmla="*/ 569 h 683"/>
                <a:gd name="T54" fmla="*/ 656 w 744"/>
                <a:gd name="T55" fmla="*/ 520 h 683"/>
                <a:gd name="T56" fmla="*/ 703 w 744"/>
                <a:gd name="T57" fmla="*/ 459 h 683"/>
                <a:gd name="T58" fmla="*/ 734 w 744"/>
                <a:gd name="T59" fmla="*/ 390 h 683"/>
                <a:gd name="T60" fmla="*/ 744 w 744"/>
                <a:gd name="T61" fmla="*/ 316 h 683"/>
                <a:gd name="T62" fmla="*/ 248 w 744"/>
                <a:gd name="T63" fmla="*/ 273 h 683"/>
                <a:gd name="T64" fmla="*/ 217 w 744"/>
                <a:gd name="T65" fmla="*/ 252 h 683"/>
                <a:gd name="T66" fmla="*/ 208 w 744"/>
                <a:gd name="T67" fmla="*/ 224 h 683"/>
                <a:gd name="T68" fmla="*/ 223 w 744"/>
                <a:gd name="T69" fmla="*/ 187 h 683"/>
                <a:gd name="T70" fmla="*/ 257 w 744"/>
                <a:gd name="T71" fmla="*/ 173 h 683"/>
                <a:gd name="T72" fmla="*/ 285 w 744"/>
                <a:gd name="T73" fmla="*/ 182 h 683"/>
                <a:gd name="T74" fmla="*/ 306 w 744"/>
                <a:gd name="T75" fmla="*/ 213 h 683"/>
                <a:gd name="T76" fmla="*/ 304 w 744"/>
                <a:gd name="T77" fmla="*/ 242 h 683"/>
                <a:gd name="T78" fmla="*/ 277 w 744"/>
                <a:gd name="T79" fmla="*/ 269 h 683"/>
                <a:gd name="T80" fmla="*/ 499 w 744"/>
                <a:gd name="T81" fmla="*/ 274 h 683"/>
                <a:gd name="T82" fmla="*/ 471 w 744"/>
                <a:gd name="T83" fmla="*/ 264 h 683"/>
                <a:gd name="T84" fmla="*/ 450 w 744"/>
                <a:gd name="T85" fmla="*/ 233 h 683"/>
                <a:gd name="T86" fmla="*/ 453 w 744"/>
                <a:gd name="T87" fmla="*/ 204 h 683"/>
                <a:gd name="T88" fmla="*/ 479 w 744"/>
                <a:gd name="T89" fmla="*/ 177 h 683"/>
                <a:gd name="T90" fmla="*/ 509 w 744"/>
                <a:gd name="T91" fmla="*/ 173 h 683"/>
                <a:gd name="T92" fmla="*/ 541 w 744"/>
                <a:gd name="T93" fmla="*/ 194 h 683"/>
                <a:gd name="T94" fmla="*/ 549 w 744"/>
                <a:gd name="T95" fmla="*/ 224 h 683"/>
                <a:gd name="T96" fmla="*/ 534 w 744"/>
                <a:gd name="T97" fmla="*/ 259 h 683"/>
                <a:gd name="T98" fmla="*/ 499 w 744"/>
                <a:gd name="T99" fmla="*/ 27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4" h="683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avLst/>
              <a:gdLst>
                <a:gd name="T0" fmla="*/ 456 w 889"/>
                <a:gd name="T1" fmla="*/ 620 h 821"/>
                <a:gd name="T2" fmla="*/ 473 w 889"/>
                <a:gd name="T3" fmla="*/ 555 h 821"/>
                <a:gd name="T4" fmla="*/ 503 w 889"/>
                <a:gd name="T5" fmla="*/ 494 h 821"/>
                <a:gd name="T6" fmla="*/ 546 w 889"/>
                <a:gd name="T7" fmla="*/ 441 h 821"/>
                <a:gd name="T8" fmla="*/ 599 w 889"/>
                <a:gd name="T9" fmla="*/ 395 h 821"/>
                <a:gd name="T10" fmla="*/ 663 w 889"/>
                <a:gd name="T11" fmla="*/ 358 h 821"/>
                <a:gd name="T12" fmla="*/ 734 w 889"/>
                <a:gd name="T13" fmla="*/ 334 h 821"/>
                <a:gd name="T14" fmla="*/ 812 w 889"/>
                <a:gd name="T15" fmla="*/ 320 h 821"/>
                <a:gd name="T16" fmla="*/ 871 w 889"/>
                <a:gd name="T17" fmla="*/ 318 h 821"/>
                <a:gd name="T18" fmla="*/ 881 w 889"/>
                <a:gd name="T19" fmla="*/ 286 h 821"/>
                <a:gd name="T20" fmla="*/ 855 w 889"/>
                <a:gd name="T21" fmla="*/ 223 h 821"/>
                <a:gd name="T22" fmla="*/ 816 w 889"/>
                <a:gd name="T23" fmla="*/ 166 h 821"/>
                <a:gd name="T24" fmla="*/ 768 w 889"/>
                <a:gd name="T25" fmla="*/ 114 h 821"/>
                <a:gd name="T26" fmla="*/ 708 w 889"/>
                <a:gd name="T27" fmla="*/ 71 h 821"/>
                <a:gd name="T28" fmla="*/ 642 w 889"/>
                <a:gd name="T29" fmla="*/ 37 h 821"/>
                <a:gd name="T30" fmla="*/ 568 w 889"/>
                <a:gd name="T31" fmla="*/ 14 h 821"/>
                <a:gd name="T32" fmla="*/ 489 w 889"/>
                <a:gd name="T33" fmla="*/ 1 h 821"/>
                <a:gd name="T34" fmla="*/ 424 w 889"/>
                <a:gd name="T35" fmla="*/ 0 h 821"/>
                <a:gd name="T36" fmla="*/ 336 w 889"/>
                <a:gd name="T37" fmla="*/ 12 h 821"/>
                <a:gd name="T38" fmla="*/ 253 w 889"/>
                <a:gd name="T39" fmla="*/ 37 h 821"/>
                <a:gd name="T40" fmla="*/ 180 w 889"/>
                <a:gd name="T41" fmla="*/ 76 h 821"/>
                <a:gd name="T42" fmla="*/ 116 w 889"/>
                <a:gd name="T43" fmla="*/ 125 h 821"/>
                <a:gd name="T44" fmla="*/ 65 w 889"/>
                <a:gd name="T45" fmla="*/ 183 h 821"/>
                <a:gd name="T46" fmla="*/ 27 w 889"/>
                <a:gd name="T47" fmla="*/ 248 h 821"/>
                <a:gd name="T48" fmla="*/ 5 w 889"/>
                <a:gd name="T49" fmla="*/ 322 h 821"/>
                <a:gd name="T50" fmla="*/ 0 w 889"/>
                <a:gd name="T51" fmla="*/ 379 h 821"/>
                <a:gd name="T52" fmla="*/ 13 w 889"/>
                <a:gd name="T53" fmla="*/ 470 h 821"/>
                <a:gd name="T54" fmla="*/ 49 w 889"/>
                <a:gd name="T55" fmla="*/ 553 h 821"/>
                <a:gd name="T56" fmla="*/ 106 w 889"/>
                <a:gd name="T57" fmla="*/ 625 h 821"/>
                <a:gd name="T58" fmla="*/ 180 w 889"/>
                <a:gd name="T59" fmla="*/ 684 h 821"/>
                <a:gd name="T60" fmla="*/ 339 w 889"/>
                <a:gd name="T61" fmla="*/ 747 h 821"/>
                <a:gd name="T62" fmla="*/ 447 w 889"/>
                <a:gd name="T63" fmla="*/ 759 h 821"/>
                <a:gd name="T64" fmla="*/ 460 w 889"/>
                <a:gd name="T65" fmla="*/ 708 h 821"/>
                <a:gd name="T66" fmla="*/ 584 w 889"/>
                <a:gd name="T67" fmla="*/ 209 h 821"/>
                <a:gd name="T68" fmla="*/ 618 w 889"/>
                <a:gd name="T69" fmla="*/ 219 h 821"/>
                <a:gd name="T70" fmla="*/ 642 w 889"/>
                <a:gd name="T71" fmla="*/ 257 h 821"/>
                <a:gd name="T72" fmla="*/ 639 w 889"/>
                <a:gd name="T73" fmla="*/ 293 h 821"/>
                <a:gd name="T74" fmla="*/ 607 w 889"/>
                <a:gd name="T75" fmla="*/ 324 h 821"/>
                <a:gd name="T76" fmla="*/ 571 w 889"/>
                <a:gd name="T77" fmla="*/ 328 h 821"/>
                <a:gd name="T78" fmla="*/ 534 w 889"/>
                <a:gd name="T79" fmla="*/ 302 h 821"/>
                <a:gd name="T80" fmla="*/ 524 w 889"/>
                <a:gd name="T81" fmla="*/ 268 h 821"/>
                <a:gd name="T82" fmla="*/ 541 w 889"/>
                <a:gd name="T83" fmla="*/ 226 h 821"/>
                <a:gd name="T84" fmla="*/ 584 w 889"/>
                <a:gd name="T85" fmla="*/ 209 h 821"/>
                <a:gd name="T86" fmla="*/ 282 w 889"/>
                <a:gd name="T87" fmla="*/ 328 h 821"/>
                <a:gd name="T88" fmla="*/ 244 w 889"/>
                <a:gd name="T89" fmla="*/ 302 h 821"/>
                <a:gd name="T90" fmla="*/ 235 w 889"/>
                <a:gd name="T91" fmla="*/ 268 h 821"/>
                <a:gd name="T92" fmla="*/ 252 w 889"/>
                <a:gd name="T93" fmla="*/ 226 h 821"/>
                <a:gd name="T94" fmla="*/ 294 w 889"/>
                <a:gd name="T95" fmla="*/ 209 h 821"/>
                <a:gd name="T96" fmla="*/ 327 w 889"/>
                <a:gd name="T97" fmla="*/ 219 h 821"/>
                <a:gd name="T98" fmla="*/ 353 w 889"/>
                <a:gd name="T99" fmla="*/ 257 h 821"/>
                <a:gd name="T100" fmla="*/ 350 w 889"/>
                <a:gd name="T101" fmla="*/ 293 h 821"/>
                <a:gd name="T102" fmla="*/ 317 w 889"/>
                <a:gd name="T103" fmla="*/ 32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9" h="821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025445" y="1362035"/>
            <a:ext cx="355496" cy="358859"/>
          </a:xfrm>
          <a:custGeom>
            <a:avLst/>
            <a:gdLst/>
            <a:ahLst/>
            <a:cxnLst/>
            <a:rect l="l" t="t" r="r" b="b"/>
            <a:pathLst>
              <a:path w="1009550" h="1019105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3726503" y="2225734"/>
            <a:ext cx="507360" cy="292620"/>
          </a:xfrm>
          <a:custGeom>
            <a:avLst/>
            <a:gdLst/>
            <a:ahLst/>
            <a:cxnLst/>
            <a:rect l="l" t="t" r="r" b="b"/>
            <a:pathLst>
              <a:path w="1406526" h="811213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7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7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9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1" name="文本框 9"/>
          <p:cNvSpPr txBox="1"/>
          <p:nvPr/>
        </p:nvSpPr>
        <p:spPr>
          <a:xfrm>
            <a:off x="843186" y="2982445"/>
            <a:ext cx="127812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8684" y="793673"/>
            <a:ext cx="1046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102516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KSO_Shape"/>
          <p:cNvSpPr/>
          <p:nvPr/>
        </p:nvSpPr>
        <p:spPr bwMode="auto">
          <a:xfrm>
            <a:off x="1193566" y="2229020"/>
            <a:ext cx="608566" cy="41788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7" name="Freeform 5"/>
          <p:cNvSpPr/>
          <p:nvPr/>
        </p:nvSpPr>
        <p:spPr bwMode="auto">
          <a:xfrm>
            <a:off x="2622644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KSO_Shape"/>
          <p:cNvSpPr/>
          <p:nvPr/>
        </p:nvSpPr>
        <p:spPr bwMode="auto">
          <a:xfrm>
            <a:off x="2848830" y="2233038"/>
            <a:ext cx="506538" cy="43140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7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7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7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7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7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422012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KSO_Shape"/>
          <p:cNvSpPr/>
          <p:nvPr/>
        </p:nvSpPr>
        <p:spPr bwMode="auto">
          <a:xfrm>
            <a:off x="4429776" y="2172795"/>
            <a:ext cx="526068" cy="5208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7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7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7" name="Freeform 5"/>
          <p:cNvSpPr/>
          <p:nvPr/>
        </p:nvSpPr>
        <p:spPr bwMode="auto">
          <a:xfrm>
            <a:off x="581760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KSO_Shape"/>
          <p:cNvSpPr/>
          <p:nvPr/>
        </p:nvSpPr>
        <p:spPr bwMode="auto">
          <a:xfrm>
            <a:off x="6034180" y="2197752"/>
            <a:ext cx="512220" cy="43538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7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7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7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" name="Freeform 5"/>
          <p:cNvSpPr/>
          <p:nvPr/>
        </p:nvSpPr>
        <p:spPr bwMode="auto">
          <a:xfrm>
            <a:off x="7415084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KSO_Shape"/>
          <p:cNvSpPr/>
          <p:nvPr/>
        </p:nvSpPr>
        <p:spPr bwMode="auto">
          <a:xfrm>
            <a:off x="7633681" y="2162208"/>
            <a:ext cx="508174" cy="487848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7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7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7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7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7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7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7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7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7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7528"/>
                </a:lnTo>
                <a:lnTo>
                  <a:pt x="3197710" y="2017845"/>
                </a:lnTo>
                <a:lnTo>
                  <a:pt x="3200250" y="2017162"/>
                </a:lnTo>
                <a:lnTo>
                  <a:pt x="3203106" y="2017479"/>
                </a:lnTo>
                <a:lnTo>
                  <a:pt x="3254843" y="2017479"/>
                </a:lnTo>
                <a:lnTo>
                  <a:pt x="3258017" y="2017162"/>
                </a:lnTo>
                <a:lnTo>
                  <a:pt x="3260556" y="2017845"/>
                </a:lnTo>
                <a:lnTo>
                  <a:pt x="3263413" y="2017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7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7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843186" y="3356724"/>
            <a:ext cx="127812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公司与团队介绍</a:t>
            </a:r>
          </a:p>
        </p:txBody>
      </p:sp>
      <p:sp>
        <p:nvSpPr>
          <p:cNvPr id="53" name="文本框 9"/>
          <p:cNvSpPr txBox="1"/>
          <p:nvPr/>
        </p:nvSpPr>
        <p:spPr>
          <a:xfrm>
            <a:off x="2233538" y="2979698"/>
            <a:ext cx="172358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</a:p>
        </p:txBody>
      </p:sp>
      <p:sp>
        <p:nvSpPr>
          <p:cNvPr id="54" name="文本框 9"/>
          <p:cNvSpPr txBox="1"/>
          <p:nvPr/>
        </p:nvSpPr>
        <p:spPr>
          <a:xfrm>
            <a:off x="2573307" y="3353977"/>
            <a:ext cx="104404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55" name="文本框 9"/>
          <p:cNvSpPr txBox="1"/>
          <p:nvPr/>
        </p:nvSpPr>
        <p:spPr>
          <a:xfrm>
            <a:off x="3887179" y="2982445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</a:t>
            </a:r>
          </a:p>
        </p:txBody>
      </p:sp>
      <p:sp>
        <p:nvSpPr>
          <p:cNvPr id="56" name="文本框 9"/>
          <p:cNvSpPr txBox="1"/>
          <p:nvPr/>
        </p:nvSpPr>
        <p:spPr>
          <a:xfrm>
            <a:off x="4057049" y="3356724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产品及运营方法</a:t>
            </a:r>
          </a:p>
        </p:txBody>
      </p:sp>
      <p:sp>
        <p:nvSpPr>
          <p:cNvPr id="57" name="文本框 9"/>
          <p:cNvSpPr txBox="1"/>
          <p:nvPr/>
        </p:nvSpPr>
        <p:spPr>
          <a:xfrm>
            <a:off x="5589291" y="2982445"/>
            <a:ext cx="140199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</a:p>
        </p:txBody>
      </p:sp>
      <p:sp>
        <p:nvSpPr>
          <p:cNvPr id="58" name="文本框 9"/>
          <p:cNvSpPr txBox="1"/>
          <p:nvPr/>
        </p:nvSpPr>
        <p:spPr>
          <a:xfrm>
            <a:off x="5737099" y="3356724"/>
            <a:ext cx="110638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长期的战略目标</a:t>
            </a:r>
          </a:p>
        </p:txBody>
      </p:sp>
      <p:sp>
        <p:nvSpPr>
          <p:cNvPr id="59" name="文本框 9"/>
          <p:cNvSpPr txBox="1"/>
          <p:nvPr/>
        </p:nvSpPr>
        <p:spPr>
          <a:xfrm>
            <a:off x="7131861" y="2982445"/>
            <a:ext cx="15118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</a:p>
        </p:txBody>
      </p:sp>
      <p:sp>
        <p:nvSpPr>
          <p:cNvPr id="60" name="文本框 9"/>
          <p:cNvSpPr txBox="1"/>
          <p:nvPr/>
        </p:nvSpPr>
        <p:spPr>
          <a:xfrm>
            <a:off x="7293087" y="3356724"/>
            <a:ext cx="118936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融资与资本运作</a:t>
            </a:r>
          </a:p>
        </p:txBody>
      </p:sp>
      <p:sp>
        <p:nvSpPr>
          <p:cNvPr id="63" name="Freeform 5"/>
          <p:cNvSpPr/>
          <p:nvPr/>
        </p:nvSpPr>
        <p:spPr bwMode="auto">
          <a:xfrm>
            <a:off x="3637930" y="0"/>
            <a:ext cx="1870372" cy="791722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70415" y="18961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5" name="矩形 64"/>
          <p:cNvSpPr/>
          <p:nvPr/>
        </p:nvSpPr>
        <p:spPr>
          <a:xfrm>
            <a:off x="0" y="5035826"/>
            <a:ext cx="9144000" cy="10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 animBg="1"/>
      <p:bldP spid="25" grpId="0" animBg="1"/>
      <p:bldP spid="27" grpId="0" animBg="1"/>
      <p:bldP spid="29" grpId="0" animBg="1"/>
      <p:bldP spid="30" grpId="0" animBg="1"/>
      <p:bldP spid="36" grpId="0" animBg="1"/>
      <p:bldP spid="37" grpId="0" animBg="1"/>
      <p:bldP spid="40" grpId="0" animBg="1"/>
      <p:bldP spid="41" grpId="0" animBg="1"/>
      <p:bldP spid="50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地面推广方案</a:t>
            </a:r>
          </a:p>
        </p:txBody>
      </p:sp>
      <p:sp>
        <p:nvSpPr>
          <p:cNvPr id="3" name="Freeform 12"/>
          <p:cNvSpPr/>
          <p:nvPr/>
        </p:nvSpPr>
        <p:spPr bwMode="auto">
          <a:xfrm>
            <a:off x="4616546" y="2804440"/>
            <a:ext cx="1417305" cy="142349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" name="Freeform 13"/>
          <p:cNvSpPr/>
          <p:nvPr/>
        </p:nvSpPr>
        <p:spPr bwMode="auto">
          <a:xfrm>
            <a:off x="3110149" y="2804440"/>
            <a:ext cx="1417305" cy="1423494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14"/>
          <p:cNvSpPr/>
          <p:nvPr/>
        </p:nvSpPr>
        <p:spPr bwMode="auto">
          <a:xfrm>
            <a:off x="4616546" y="1297732"/>
            <a:ext cx="1417305" cy="1420401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5"/>
          <p:cNvSpPr/>
          <p:nvPr/>
        </p:nvSpPr>
        <p:spPr bwMode="auto">
          <a:xfrm>
            <a:off x="3110149" y="1297732"/>
            <a:ext cx="1417305" cy="1420401"/>
          </a:xfrm>
          <a:custGeom>
            <a:avLst/>
            <a:gdLst>
              <a:gd name="T0" fmla="*/ 2320 w 2320"/>
              <a:gd name="T1" fmla="*/ 700 h 2320"/>
              <a:gd name="T2" fmla="*/ 1620 w 2320"/>
              <a:gd name="T3" fmla="*/ 0 h 2320"/>
              <a:gd name="T4" fmla="*/ 0 w 2320"/>
              <a:gd name="T5" fmla="*/ 0 h 2320"/>
              <a:gd name="T6" fmla="*/ 0 w 2320"/>
              <a:gd name="T7" fmla="*/ 1620 h 2320"/>
              <a:gd name="T8" fmla="*/ 700 w 2320"/>
              <a:gd name="T9" fmla="*/ 2320 h 2320"/>
              <a:gd name="T10" fmla="*/ 2320 w 2320"/>
              <a:gd name="T11" fmla="*/ 2320 h 2320"/>
              <a:gd name="T12" fmla="*/ 232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6"/>
          <p:cNvSpPr/>
          <p:nvPr/>
        </p:nvSpPr>
        <p:spPr bwMode="auto">
          <a:xfrm>
            <a:off x="4187053" y="2374636"/>
            <a:ext cx="340401" cy="343497"/>
          </a:xfrm>
          <a:custGeom>
            <a:avLst/>
            <a:gdLst>
              <a:gd name="T0" fmla="*/ 560 w 560"/>
              <a:gd name="T1" fmla="*/ 559 h 559"/>
              <a:gd name="T2" fmla="*/ 0 w 560"/>
              <a:gd name="T3" fmla="*/ 559 h 559"/>
              <a:gd name="T4" fmla="*/ 560 w 560"/>
              <a:gd name="T5" fmla="*/ 0 h 559"/>
              <a:gd name="T6" fmla="*/ 560 w 560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59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4616545" y="2374636"/>
            <a:ext cx="340401" cy="343497"/>
          </a:xfrm>
          <a:custGeom>
            <a:avLst/>
            <a:gdLst>
              <a:gd name="T0" fmla="*/ 0 w 559"/>
              <a:gd name="T1" fmla="*/ 559 h 559"/>
              <a:gd name="T2" fmla="*/ 559 w 559"/>
              <a:gd name="T3" fmla="*/ 559 h 559"/>
              <a:gd name="T4" fmla="*/ 0 w 559"/>
              <a:gd name="T5" fmla="*/ 0 h 559"/>
              <a:gd name="T6" fmla="*/ 0 w 559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8"/>
          <p:cNvSpPr/>
          <p:nvPr/>
        </p:nvSpPr>
        <p:spPr bwMode="auto">
          <a:xfrm>
            <a:off x="4187053" y="2804440"/>
            <a:ext cx="340401" cy="343497"/>
          </a:xfrm>
          <a:custGeom>
            <a:avLst/>
            <a:gdLst>
              <a:gd name="T0" fmla="*/ 560 w 560"/>
              <a:gd name="T1" fmla="*/ 0 h 560"/>
              <a:gd name="T2" fmla="*/ 0 w 560"/>
              <a:gd name="T3" fmla="*/ 0 h 560"/>
              <a:gd name="T4" fmla="*/ 560 w 560"/>
              <a:gd name="T5" fmla="*/ 560 h 560"/>
              <a:gd name="T6" fmla="*/ 560 w 560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9"/>
          <p:cNvSpPr/>
          <p:nvPr/>
        </p:nvSpPr>
        <p:spPr bwMode="auto">
          <a:xfrm>
            <a:off x="4616545" y="2804440"/>
            <a:ext cx="340401" cy="343497"/>
          </a:xfrm>
          <a:custGeom>
            <a:avLst/>
            <a:gdLst>
              <a:gd name="T0" fmla="*/ 0 w 559"/>
              <a:gd name="T1" fmla="*/ 0 h 560"/>
              <a:gd name="T2" fmla="*/ 559 w 559"/>
              <a:gd name="T3" fmla="*/ 0 h 560"/>
              <a:gd name="T4" fmla="*/ 0 w 559"/>
              <a:gd name="T5" fmla="*/ 560 h 560"/>
              <a:gd name="T6" fmla="*/ 0 w 559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60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348245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69632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8244" y="2821676"/>
            <a:ext cx="11759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69632" y="2821677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650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9723" y="1615517"/>
            <a:ext cx="89815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日程安排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1789" y="1615517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行动策略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0838" y="3123772"/>
            <a:ext cx="87592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后勤保障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1789" y="3123772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客户服务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584" y="3216105"/>
            <a:ext cx="206989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3216105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7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7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代理推广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4" name="椭圆 3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7" name="椭圆 6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0" name="椭圆 9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3" name="椭圆 12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6" name="椭圆 15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9" name="椭圆 18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1856" y="340671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代理商推广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KSO_Shape"/>
          <p:cNvSpPr/>
          <p:nvPr/>
        </p:nvSpPr>
        <p:spPr bwMode="auto">
          <a:xfrm>
            <a:off x="1485650" y="1814449"/>
            <a:ext cx="115322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7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7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7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7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4" grpId="0" animBg="1"/>
      <p:bldP spid="6" grpId="0"/>
      <p:bldP spid="7" grpId="0" animBg="1"/>
      <p:bldP spid="9" grpId="0"/>
      <p:bldP spid="10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2" grpId="0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利润分析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265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055" y="38644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604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9317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003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055" y="34953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055" y="31263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55" y="27572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5" y="23882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55" y="20192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055" y="16439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88055" y="12811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055" y="42334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6921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36921" y="3564617"/>
            <a:ext cx="648072" cy="73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37773" y="3011057"/>
            <a:ext cx="648072" cy="1291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648486" y="2088454"/>
            <a:ext cx="648072" cy="221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648486" y="2526744"/>
            <a:ext cx="648072" cy="17759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765164" y="1719414"/>
            <a:ext cx="648072" cy="2583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65164" y="1923678"/>
            <a:ext cx="648072" cy="2379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084168" y="1707654"/>
            <a:ext cx="24482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4168" y="12234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1308" y="2809494"/>
            <a:ext cx="227536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latin typeface="Swiss911 XCm BT" pitchFamily="34" charset="0"/>
                <a:ea typeface="微软雅黑" panose="020B0503020204020204" pitchFamily="34" charset="-122"/>
              </a:rPr>
              <a:t>13,648,258</a:t>
            </a:r>
            <a:endParaRPr lang="zh-CN" altLang="en-US" sz="4400" dirty="0">
              <a:latin typeface="Swiss911 XCm BT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4168" y="2572330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全年总额：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791553" y="3789141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791553" y="41350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095069" y="3737039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毛利润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5069" y="4081337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纯利润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1482836" y="2857169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53%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3648486" y="1746276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72%</a:t>
            </a:r>
            <a:endParaRPr lang="zh-CN" altLang="en-US" sz="2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2583687" y="2126652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4811079" y="1378198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7005839" y="413505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7211643" y="4135059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7416328" y="4135059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714128" y="43977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</a:p>
        </p:txBody>
      </p:sp>
      <p:sp>
        <p:nvSpPr>
          <p:cNvPr id="50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7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7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公司战略目标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短期盈利计划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五年发展规划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产品开发计划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市场拓展计划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209022" y="1880662"/>
            <a:ext cx="725956" cy="61706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7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7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7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公司战略目标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9641"/>
            <a:ext cx="3705799" cy="24727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043834"/>
            <a:ext cx="22198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高瞻远瞩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1572114"/>
            <a:ext cx="20965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制胜未来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9874" y="1219004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400" dirty="0"/>
              <a:t>无论一小步还是一大步</a:t>
            </a:r>
            <a:endParaRPr lang="en-US" altLang="zh-CN" sz="1400" dirty="0"/>
          </a:p>
          <a:p>
            <a:pPr>
              <a:lnSpc>
                <a:spcPts val="1800"/>
              </a:lnSpc>
            </a:pPr>
            <a:r>
              <a:rPr lang="zh-CN" altLang="en-US" sz="1400" dirty="0"/>
              <a:t>都要带动人类的进步</a:t>
            </a:r>
            <a:endParaRPr lang="en-US" altLang="zh-CN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69874" y="2180262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发展员工  成就客户</a:t>
            </a:r>
            <a:endParaRPr lang="en-US" altLang="zh-CN" sz="1400" dirty="0"/>
          </a:p>
          <a:p>
            <a:r>
              <a:rPr lang="zh-CN" altLang="en-US" sz="1400" dirty="0"/>
              <a:t>回报股东  强大国家</a:t>
            </a:r>
            <a:endParaRPr lang="en-US" altLang="zh-CN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69874" y="3264438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合作共赢  务实创新</a:t>
            </a:r>
            <a:endParaRPr lang="en-US" altLang="zh-CN" dirty="0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076056" y="1071255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企业使命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076056" y="2032513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企业宗旨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076056" y="2993771"/>
            <a:ext cx="757166" cy="757162"/>
          </a:xfrm>
          <a:prstGeom prst="ellipse">
            <a:avLst/>
          </a:prstGeom>
          <a:solidFill>
            <a:schemeClr val="accent6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076056" y="3955028"/>
            <a:ext cx="757166" cy="757162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经营理念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9874" y="4225695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诚信  务实  敬业  创新</a:t>
            </a:r>
            <a:endParaRPr lang="en-US" altLang="zh-CN" dirty="0"/>
          </a:p>
        </p:txBody>
      </p:sp>
      <p:sp>
        <p:nvSpPr>
          <p:cNvPr id="16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7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7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7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5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等腰三角形 45"/>
          <p:cNvSpPr/>
          <p:nvPr/>
        </p:nvSpPr>
        <p:spPr>
          <a:xfrm>
            <a:off x="1280133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五年发展规划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134" y="4155926"/>
            <a:ext cx="646021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6581" y="3216676"/>
            <a:ext cx="1440160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17" name="TextBox 16"/>
          <p:cNvSpPr txBox="1"/>
          <p:nvPr/>
        </p:nvSpPr>
        <p:spPr>
          <a:xfrm>
            <a:off x="3827626" y="3260065"/>
            <a:ext cx="1323376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23" name="TextBox 22"/>
          <p:cNvSpPr txBox="1"/>
          <p:nvPr/>
        </p:nvSpPr>
        <p:spPr>
          <a:xfrm>
            <a:off x="6125340" y="3260065"/>
            <a:ext cx="145696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grpSp>
        <p:nvGrpSpPr>
          <p:cNvPr id="6" name="组合 5"/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28" name="椭圆 27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9110" y="1730425"/>
              <a:ext cx="1555101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销售额突破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个亿</a:t>
              </a: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29" name="椭圆 28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911" y="1764949"/>
              <a:ext cx="132337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加盟店超过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千家</a:t>
              </a:r>
            </a:p>
          </p:txBody>
        </p:sp>
        <p:sp>
          <p:nvSpPr>
            <p:cNvPr id="42" name="等腰三角形 41"/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30" name="椭圆 29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9054" y="1781527"/>
              <a:ext cx="133019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产品销售覆盖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大洲</a:t>
              </a:r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等腰三角形 45"/>
          <p:cNvSpPr/>
          <p:nvPr/>
        </p:nvSpPr>
        <p:spPr>
          <a:xfrm>
            <a:off x="3602786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5"/>
          <p:cNvSpPr/>
          <p:nvPr/>
        </p:nvSpPr>
        <p:spPr>
          <a:xfrm>
            <a:off x="5967292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7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7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7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  <p:bldP spid="11" grpId="0"/>
      <p:bldP spid="17" grpId="0"/>
      <p:bldP spid="23" grpId="0"/>
      <p:bldP spid="47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短期盈利计划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81499" y="1275606"/>
            <a:ext cx="1620180" cy="3192123"/>
            <a:chOff x="981499" y="1275606"/>
            <a:chExt cx="1620180" cy="3192123"/>
          </a:xfrm>
        </p:grpSpPr>
        <p:sp>
          <p:nvSpPr>
            <p:cNvPr id="23" name="Freeform 5"/>
            <p:cNvSpPr/>
            <p:nvPr/>
          </p:nvSpPr>
          <p:spPr bwMode="auto">
            <a:xfrm>
              <a:off x="981499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25"/>
            <p:cNvSpPr/>
            <p:nvPr/>
          </p:nvSpPr>
          <p:spPr bwMode="auto">
            <a:xfrm>
              <a:off x="981499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14520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9734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4327" y="1750202"/>
              <a:ext cx="1337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86235" y="1275606"/>
            <a:ext cx="1620180" cy="3192123"/>
            <a:chOff x="2886235" y="1275606"/>
            <a:chExt cx="1620180" cy="3192123"/>
          </a:xfrm>
        </p:grpSpPr>
        <p:sp>
          <p:nvSpPr>
            <p:cNvPr id="24" name="Freeform 5"/>
            <p:cNvSpPr/>
            <p:nvPr/>
          </p:nvSpPr>
          <p:spPr bwMode="auto">
            <a:xfrm>
              <a:off x="2886235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886235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19256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3422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065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0971" y="1275606"/>
            <a:ext cx="1620180" cy="3192123"/>
            <a:chOff x="4790971" y="1275606"/>
            <a:chExt cx="1620180" cy="3192123"/>
          </a:xfrm>
        </p:grpSpPr>
        <p:sp>
          <p:nvSpPr>
            <p:cNvPr id="25" name="Freeform 5"/>
            <p:cNvSpPr/>
            <p:nvPr/>
          </p:nvSpPr>
          <p:spPr bwMode="auto">
            <a:xfrm>
              <a:off x="4790971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790971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23992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5975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3801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95708" y="1275606"/>
            <a:ext cx="1620180" cy="3192123"/>
            <a:chOff x="6695708" y="1275606"/>
            <a:chExt cx="1620180" cy="3192123"/>
          </a:xfrm>
        </p:grpSpPr>
        <p:sp>
          <p:nvSpPr>
            <p:cNvPr id="26" name="Freeform 5"/>
            <p:cNvSpPr/>
            <p:nvPr/>
          </p:nvSpPr>
          <p:spPr bwMode="auto">
            <a:xfrm>
              <a:off x="6695708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6695708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728729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6803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78538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7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7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7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产品开发计划</a:t>
            </a:r>
          </a:p>
        </p:txBody>
      </p:sp>
      <p:sp>
        <p:nvSpPr>
          <p:cNvPr id="25" name="椭圆 24"/>
          <p:cNvSpPr/>
          <p:nvPr/>
        </p:nvSpPr>
        <p:spPr>
          <a:xfrm>
            <a:off x="2123275" y="1107218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4" name="椭圆 33"/>
          <p:cNvSpPr/>
          <p:nvPr/>
        </p:nvSpPr>
        <p:spPr>
          <a:xfrm>
            <a:off x="2123275" y="3721284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6" name="椭圆 35"/>
          <p:cNvSpPr/>
          <p:nvPr/>
        </p:nvSpPr>
        <p:spPr>
          <a:xfrm>
            <a:off x="3430308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7" name="椭圆 36"/>
          <p:cNvSpPr/>
          <p:nvPr/>
        </p:nvSpPr>
        <p:spPr>
          <a:xfrm>
            <a:off x="816242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9" name="椭圆 38"/>
          <p:cNvSpPr/>
          <p:nvPr/>
        </p:nvSpPr>
        <p:spPr>
          <a:xfrm rot="2700000">
            <a:off x="3051286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40" name="椭圆 39"/>
          <p:cNvSpPr/>
          <p:nvPr/>
        </p:nvSpPr>
        <p:spPr>
          <a:xfrm rot="2700000">
            <a:off x="1202862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42" name="椭圆 41"/>
          <p:cNvSpPr/>
          <p:nvPr/>
        </p:nvSpPr>
        <p:spPr>
          <a:xfrm rot="-2700000">
            <a:off x="3051286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43" name="椭圆 42"/>
          <p:cNvSpPr/>
          <p:nvPr/>
        </p:nvSpPr>
        <p:spPr>
          <a:xfrm rot="-2700000">
            <a:off x="1202862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5400000" flipV="1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2700000" flipV="1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8100000" flipV="1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025556" y="2326997"/>
            <a:ext cx="8827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核心产品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917105" y="13434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4917105" y="238771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4917105" y="343195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599998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644237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688477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07301" y="1525453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产品说明一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79" name="TextBox 78"/>
          <p:cNvSpPr txBox="1"/>
          <p:nvPr/>
        </p:nvSpPr>
        <p:spPr>
          <a:xfrm>
            <a:off x="5207301" y="256969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产品说明二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80" name="TextBox 79"/>
          <p:cNvSpPr txBox="1"/>
          <p:nvPr/>
        </p:nvSpPr>
        <p:spPr>
          <a:xfrm>
            <a:off x="5207301" y="361393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产品说明三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7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7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7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6605 L 4.72222E-6 1.48148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6 -3.9506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6 -3.82716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6 -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6 8.64198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6 -3.7037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6 -3.82716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6 -3.9506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5432 L -1.66667E-6 -1.48148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86 0.17994 L -4.16667E-6 -4.19753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901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4 0.00031 L 2.77778E-6 -3.82716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3 -0.17993 L -4.16667E-6 -3.45679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9 -0.25432 L -1.66667E-6 3.82716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7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7 -0.17963 L -8.33333E-7 -3.45679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3 L 2.77778E-7 -3.82716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7 0.17778 L -8.33333E-7 -4.19753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11" grpId="0" animBg="1"/>
      <p:bldP spid="11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24" grpId="0" animBg="1"/>
      <p:bldP spid="33" grpId="0"/>
      <p:bldP spid="66" grpId="0" animBg="1"/>
      <p:bldP spid="67" grpId="0" animBg="1"/>
      <p:bldP spid="68" grpId="0" animBg="1"/>
      <p:bldP spid="78" grpId="0"/>
      <p:bldP spid="79" grpId="0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1176213"/>
            <a:ext cx="1296144" cy="33843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市场拓展计划</a:t>
            </a:r>
          </a:p>
        </p:txBody>
      </p:sp>
      <p:sp>
        <p:nvSpPr>
          <p:cNvPr id="11" name="五边形 10"/>
          <p:cNvSpPr/>
          <p:nvPr/>
        </p:nvSpPr>
        <p:spPr>
          <a:xfrm>
            <a:off x="1505020" y="138361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边形 31"/>
          <p:cNvSpPr/>
          <p:nvPr/>
        </p:nvSpPr>
        <p:spPr>
          <a:xfrm>
            <a:off x="1505020" y="214053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边形 36"/>
          <p:cNvSpPr/>
          <p:nvPr/>
        </p:nvSpPr>
        <p:spPr>
          <a:xfrm>
            <a:off x="1505020" y="2897457"/>
            <a:ext cx="2108226" cy="64807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>
            <a:off x="1505020" y="3654377"/>
            <a:ext cx="2108226" cy="64807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363144" y="1383617"/>
            <a:ext cx="5062653" cy="648072"/>
            <a:chOff x="3363144" y="1383617"/>
            <a:chExt cx="5062653" cy="648072"/>
          </a:xfrm>
        </p:grpSpPr>
        <p:sp>
          <p:nvSpPr>
            <p:cNvPr id="45" name="矩形 17"/>
            <p:cNvSpPr/>
            <p:nvPr/>
          </p:nvSpPr>
          <p:spPr>
            <a:xfrm>
              <a:off x="3363144" y="138361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928" y="155376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65060" y="1553765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本地市场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5060" y="231068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周边市场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65060" y="306760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细分市场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5060" y="382452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高端市场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363144" y="2140537"/>
            <a:ext cx="5062653" cy="648072"/>
            <a:chOff x="3363144" y="2140537"/>
            <a:chExt cx="5062653" cy="648072"/>
          </a:xfrm>
        </p:grpSpPr>
        <p:sp>
          <p:nvSpPr>
            <p:cNvPr id="46" name="矩形 17"/>
            <p:cNvSpPr/>
            <p:nvPr/>
          </p:nvSpPr>
          <p:spPr>
            <a:xfrm>
              <a:off x="3363144" y="214053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3928" y="228528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63144" y="2897457"/>
            <a:ext cx="5062653" cy="648072"/>
            <a:chOff x="3363144" y="2897457"/>
            <a:chExt cx="5062653" cy="648072"/>
          </a:xfrm>
        </p:grpSpPr>
        <p:sp>
          <p:nvSpPr>
            <p:cNvPr id="47" name="矩形 17"/>
            <p:cNvSpPr/>
            <p:nvPr/>
          </p:nvSpPr>
          <p:spPr>
            <a:xfrm>
              <a:off x="3363144" y="289745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3928" y="301680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63144" y="3654377"/>
            <a:ext cx="5062653" cy="648072"/>
            <a:chOff x="3363144" y="3654377"/>
            <a:chExt cx="5062653" cy="648072"/>
          </a:xfrm>
        </p:grpSpPr>
        <p:sp>
          <p:nvSpPr>
            <p:cNvPr id="48" name="矩形 17"/>
            <p:cNvSpPr/>
            <p:nvPr/>
          </p:nvSpPr>
          <p:spPr>
            <a:xfrm>
              <a:off x="3363144" y="365437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23928" y="378642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58" name="标题 1"/>
          <p:cNvSpPr txBox="1"/>
          <p:nvPr/>
        </p:nvSpPr>
        <p:spPr bwMode="auto">
          <a:xfrm>
            <a:off x="899592" y="2504803"/>
            <a:ext cx="504056" cy="7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/>
              <a:t>市场</a:t>
            </a:r>
          </a:p>
        </p:txBody>
      </p:sp>
      <p:sp>
        <p:nvSpPr>
          <p:cNvPr id="25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7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7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7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2" grpId="0" animBg="1"/>
      <p:bldP spid="37" grpId="0" animBg="1"/>
      <p:bldP spid="40" grpId="0" animBg="1"/>
      <p:bldP spid="19" grpId="0"/>
      <p:bldP spid="42" grpId="0"/>
      <p:bldP spid="43" grpId="0"/>
      <p:bldP spid="44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9"/>
          <p:cNvSpPr txBox="1"/>
          <p:nvPr/>
        </p:nvSpPr>
        <p:spPr>
          <a:xfrm>
            <a:off x="4249247" y="372387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成本预算</a:t>
            </a:r>
          </a:p>
        </p:txBody>
      </p:sp>
      <p:sp>
        <p:nvSpPr>
          <p:cNvPr id="5" name="文本框 9"/>
          <p:cNvSpPr txBox="1"/>
          <p:nvPr/>
        </p:nvSpPr>
        <p:spPr>
          <a:xfrm>
            <a:off x="4249246" y="394814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资金缺口</a:t>
            </a:r>
          </a:p>
        </p:txBody>
      </p:sp>
      <p:sp>
        <p:nvSpPr>
          <p:cNvPr id="6" name="文本框 9"/>
          <p:cNvSpPr txBox="1"/>
          <p:nvPr/>
        </p:nvSpPr>
        <p:spPr>
          <a:xfrm>
            <a:off x="4249247" y="417240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4249246" y="43966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融资用途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4210182" y="1832534"/>
            <a:ext cx="723636" cy="69469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7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7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7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7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7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7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7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7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7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7528"/>
                </a:lnTo>
                <a:lnTo>
                  <a:pt x="3197710" y="2017845"/>
                </a:lnTo>
                <a:lnTo>
                  <a:pt x="3200250" y="2017162"/>
                </a:lnTo>
                <a:lnTo>
                  <a:pt x="3203106" y="2017479"/>
                </a:lnTo>
                <a:lnTo>
                  <a:pt x="3254843" y="2017479"/>
                </a:lnTo>
                <a:lnTo>
                  <a:pt x="3258017" y="2017162"/>
                </a:lnTo>
                <a:lnTo>
                  <a:pt x="3260556" y="2017845"/>
                </a:lnTo>
                <a:lnTo>
                  <a:pt x="3263413" y="2017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7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7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3427068" y="2944120"/>
            <a:ext cx="228986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KSO_Shape"/>
          <p:cNvSpPr/>
          <p:nvPr/>
        </p:nvSpPr>
        <p:spPr bwMode="auto">
          <a:xfrm>
            <a:off x="4140337" y="1915302"/>
            <a:ext cx="863324" cy="5928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184787" y="376129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4184786" y="3985555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7" y="420982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核心成员介绍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6" y="4434086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0337" y="123478"/>
            <a:ext cx="70051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20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512925" y="1542228"/>
            <a:ext cx="2027143" cy="2020491"/>
            <a:chOff x="1440917" y="1548121"/>
            <a:chExt cx="2027143" cy="2020491"/>
          </a:xfrm>
        </p:grpSpPr>
        <p:sp>
          <p:nvSpPr>
            <p:cNvPr id="24" name="Freeform 6"/>
            <p:cNvSpPr/>
            <p:nvPr/>
          </p:nvSpPr>
          <p:spPr bwMode="auto">
            <a:xfrm rot="2700000">
              <a:off x="1444243" y="1544795"/>
              <a:ext cx="2020491" cy="2027143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9683" y="2173729"/>
              <a:ext cx="130428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管理成本</a:t>
              </a: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970406" y="2491031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83676" y="2938934"/>
            <a:ext cx="1640481" cy="1635098"/>
            <a:chOff x="3111668" y="2944827"/>
            <a:chExt cx="1640481" cy="1635098"/>
          </a:xfrm>
        </p:grpSpPr>
        <p:sp>
          <p:nvSpPr>
            <p:cNvPr id="25" name="Freeform 7"/>
            <p:cNvSpPr/>
            <p:nvPr/>
          </p:nvSpPr>
          <p:spPr bwMode="auto">
            <a:xfrm rot="2700000">
              <a:off x="3114360" y="2942135"/>
              <a:ext cx="1635098" cy="1640481"/>
            </a:xfrm>
            <a:custGeom>
              <a:avLst/>
              <a:gdLst>
                <a:gd name="T0" fmla="*/ 4570 w 5609"/>
                <a:gd name="T1" fmla="*/ 4570 h 5609"/>
                <a:gd name="T2" fmla="*/ 807 w 5609"/>
                <a:gd name="T3" fmla="*/ 4570 h 5609"/>
                <a:gd name="T4" fmla="*/ 30 w 5609"/>
                <a:gd name="T5" fmla="*/ 2575 h 5609"/>
                <a:gd name="T6" fmla="*/ 30 w 5609"/>
                <a:gd name="T7" fmla="*/ 30 h 5609"/>
                <a:gd name="T8" fmla="*/ 2574 w 5609"/>
                <a:gd name="T9" fmla="*/ 30 h 5609"/>
                <a:gd name="T10" fmla="*/ 4570 w 5609"/>
                <a:gd name="T11" fmla="*/ 807 h 5609"/>
                <a:gd name="T12" fmla="*/ 4570 w 5609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09" h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1327" y="3347926"/>
              <a:ext cx="10786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营销成本</a:t>
              </a: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3466877" y="3620484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26373" y="1904483"/>
            <a:ext cx="1300156" cy="1295980"/>
            <a:chOff x="4254365" y="1910376"/>
            <a:chExt cx="1300156" cy="1295980"/>
          </a:xfrm>
        </p:grpSpPr>
        <p:sp>
          <p:nvSpPr>
            <p:cNvPr id="31" name="Freeform 5"/>
            <p:cNvSpPr/>
            <p:nvPr/>
          </p:nvSpPr>
          <p:spPr bwMode="auto">
            <a:xfrm rot="2700000" flipH="1">
              <a:off x="4256453" y="1908288"/>
              <a:ext cx="1295980" cy="1300156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4737" y="2241239"/>
              <a:ext cx="9013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办公成本</a:t>
              </a:r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396940" y="2413757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7269" y="1203598"/>
            <a:ext cx="1073298" cy="1069851"/>
            <a:chOff x="3395261" y="1209491"/>
            <a:chExt cx="1073298" cy="1069851"/>
          </a:xfrm>
        </p:grpSpPr>
        <p:sp>
          <p:nvSpPr>
            <p:cNvPr id="23" name="Freeform 5"/>
            <p:cNvSpPr/>
            <p:nvPr/>
          </p:nvSpPr>
          <p:spPr bwMode="auto">
            <a:xfrm rot="2700000">
              <a:off x="3396984" y="1207768"/>
              <a:ext cx="1069851" cy="1073298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2648" y="1516900"/>
              <a:ext cx="69852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其他成本</a:t>
              </a: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3555043" y="1654258"/>
              <a:ext cx="753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61636" y="1355511"/>
            <a:ext cx="333875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7" name="TextBox 36"/>
          <p:cNvSpPr txBox="1"/>
          <p:nvPr/>
        </p:nvSpPr>
        <p:spPr>
          <a:xfrm>
            <a:off x="5796136" y="2299530"/>
            <a:ext cx="2664296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TextBox 37"/>
          <p:cNvSpPr txBox="1"/>
          <p:nvPr/>
        </p:nvSpPr>
        <p:spPr>
          <a:xfrm>
            <a:off x="4976451" y="3598808"/>
            <a:ext cx="312394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9" name="TextBox 38"/>
          <p:cNvSpPr txBox="1"/>
          <p:nvPr/>
        </p:nvSpPr>
        <p:spPr>
          <a:xfrm>
            <a:off x="767241" y="3598808"/>
            <a:ext cx="17592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45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7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7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7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7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7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7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7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7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7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7528"/>
                </a:lnTo>
                <a:lnTo>
                  <a:pt x="3197710" y="2017845"/>
                </a:lnTo>
                <a:lnTo>
                  <a:pt x="3200250" y="2017162"/>
                </a:lnTo>
                <a:lnTo>
                  <a:pt x="3203106" y="2017479"/>
                </a:lnTo>
                <a:lnTo>
                  <a:pt x="3254843" y="2017479"/>
                </a:lnTo>
                <a:lnTo>
                  <a:pt x="3258017" y="2017162"/>
                </a:lnTo>
                <a:lnTo>
                  <a:pt x="3260556" y="2017845"/>
                </a:lnTo>
                <a:lnTo>
                  <a:pt x="3263413" y="2017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7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7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sp>
        <p:nvSpPr>
          <p:cNvPr id="4" name="矩形 3"/>
          <p:cNvSpPr/>
          <p:nvPr/>
        </p:nvSpPr>
        <p:spPr>
          <a:xfrm>
            <a:off x="2637218" y="1419622"/>
            <a:ext cx="2610246" cy="216351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42143" y="2454532"/>
            <a:ext cx="1994446" cy="165310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11921" y="1947133"/>
            <a:ext cx="144016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点击输入简要文字内容，文字内容需概括精炼，不用多余的文字修饰，言简意赅的说明分项内容。</a:t>
            </a:r>
            <a:endParaRPr lang="en-US" altLang="zh-CN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88585" y="2861888"/>
            <a:ext cx="14295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点击输入简要文字内容，文字内容需概括精炼，不用多余的文字修饰。</a:t>
            </a:r>
            <a:endParaRPr lang="en-US" altLang="zh-CN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97619" y="1871107"/>
            <a:ext cx="9172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0153" y="2435344"/>
            <a:ext cx="1641990" cy="525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8950" y="2808992"/>
            <a:ext cx="7697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3769" y="3219760"/>
            <a:ext cx="12127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/>
              <a:t>点击输入简要文字内容，文字内容需概括精炼</a:t>
            </a:r>
            <a:r>
              <a:rPr lang="en-US" altLang="zh-CN" dirty="0"/>
              <a:t>……</a:t>
            </a:r>
          </a:p>
        </p:txBody>
      </p:sp>
      <p:sp>
        <p:nvSpPr>
          <p:cNvPr id="23" name="椭圆 22"/>
          <p:cNvSpPr/>
          <p:nvPr/>
        </p:nvSpPr>
        <p:spPr>
          <a:xfrm>
            <a:off x="2721555" y="150082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所需资金</a:t>
            </a:r>
          </a:p>
        </p:txBody>
      </p:sp>
      <p:sp>
        <p:nvSpPr>
          <p:cNvPr id="28" name="椭圆 27"/>
          <p:cNvSpPr/>
          <p:nvPr/>
        </p:nvSpPr>
        <p:spPr>
          <a:xfrm>
            <a:off x="6203166" y="2487672"/>
            <a:ext cx="465334" cy="46533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已有资金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7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7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7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7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7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7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7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7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7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7528"/>
                </a:lnTo>
                <a:lnTo>
                  <a:pt x="3197710" y="2017845"/>
                </a:lnTo>
                <a:lnTo>
                  <a:pt x="3200250" y="2017162"/>
                </a:lnTo>
                <a:lnTo>
                  <a:pt x="3203106" y="2017479"/>
                </a:lnTo>
                <a:lnTo>
                  <a:pt x="3254843" y="2017479"/>
                </a:lnTo>
                <a:lnTo>
                  <a:pt x="3258017" y="2017162"/>
                </a:lnTo>
                <a:lnTo>
                  <a:pt x="3260556" y="2017845"/>
                </a:lnTo>
                <a:lnTo>
                  <a:pt x="3263413" y="2017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7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7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7" grpId="0"/>
      <p:bldP spid="19" grpId="0"/>
      <p:bldP spid="20" grpId="0"/>
      <p:bldP spid="21" grpId="0"/>
      <p:bldP spid="22" grpId="0"/>
      <p:bldP spid="23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2579" y="1487370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579" y="2701064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2579" y="3913906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2571924" y="3362531"/>
            <a:ext cx="1168400" cy="1173163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3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"/>
          <p:cNvSpPr/>
          <p:nvPr/>
        </p:nvSpPr>
        <p:spPr bwMode="auto">
          <a:xfrm>
            <a:off x="3105324" y="2265569"/>
            <a:ext cx="844550" cy="1258888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6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"/>
          <p:cNvSpPr/>
          <p:nvPr/>
        </p:nvSpPr>
        <p:spPr bwMode="auto">
          <a:xfrm>
            <a:off x="2571924" y="1251156"/>
            <a:ext cx="1169988" cy="1176338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187624" y="1975056"/>
            <a:ext cx="1831975" cy="1836738"/>
          </a:xfrm>
          <a:prstGeom prst="ellipse">
            <a:avLst/>
          </a:prstGeom>
          <a:solidFill>
            <a:schemeClr val="accent1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410411" y="1679731"/>
            <a:ext cx="139506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885121" y="2895013"/>
            <a:ext cx="9203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23726" y="4106267"/>
            <a:ext cx="13817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08010" y="2685675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04429" y="1651036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101" y="266479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04429" y="366768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3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7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7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7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7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7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7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7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7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7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7528"/>
                </a:lnTo>
                <a:lnTo>
                  <a:pt x="3197710" y="2017845"/>
                </a:lnTo>
                <a:lnTo>
                  <a:pt x="3200250" y="2017162"/>
                </a:lnTo>
                <a:lnTo>
                  <a:pt x="3203106" y="2017479"/>
                </a:lnTo>
                <a:lnTo>
                  <a:pt x="3254843" y="2017479"/>
                </a:lnTo>
                <a:lnTo>
                  <a:pt x="3258017" y="2017162"/>
                </a:lnTo>
                <a:lnTo>
                  <a:pt x="3260556" y="2017845"/>
                </a:lnTo>
                <a:lnTo>
                  <a:pt x="3263413" y="2017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7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7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7" grpId="0" animBg="1"/>
      <p:bldP spid="18" grpId="0" animBg="1"/>
      <p:bldP spid="19" grpId="0" animBg="1"/>
      <p:bldP spid="21" grpId="0" animBg="1"/>
      <p:bldP spid="38" grpId="0"/>
      <p:bldP spid="39" grpId="0"/>
      <p:bldP spid="40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3482354" y="987574"/>
            <a:ext cx="2201779" cy="3616312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557058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融资用途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5060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用途六</a:t>
            </a:r>
          </a:p>
        </p:txBody>
      </p:sp>
      <p:sp>
        <p:nvSpPr>
          <p:cNvPr id="12" name="右箭头 11"/>
          <p:cNvSpPr/>
          <p:nvPr/>
        </p:nvSpPr>
        <p:spPr>
          <a:xfrm>
            <a:off x="557058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57058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57058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557058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65070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8785" y="1547562"/>
            <a:ext cx="1251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资金主要用途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9988" y="2746018"/>
            <a:ext cx="11017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资金的主要用途是用作营销推广和产品开发，具体十大用途：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5060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5060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用途八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5060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5060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用途十</a:t>
            </a:r>
          </a:p>
        </p:txBody>
      </p:sp>
      <p:sp>
        <p:nvSpPr>
          <p:cNvPr id="27" name="右箭头 26"/>
          <p:cNvSpPr/>
          <p:nvPr/>
        </p:nvSpPr>
        <p:spPr>
          <a:xfrm flipH="1">
            <a:off x="259655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2817554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用途一</a:t>
            </a:r>
          </a:p>
        </p:txBody>
      </p:sp>
      <p:sp>
        <p:nvSpPr>
          <p:cNvPr id="29" name="右箭头 28"/>
          <p:cNvSpPr/>
          <p:nvPr/>
        </p:nvSpPr>
        <p:spPr>
          <a:xfrm flipH="1">
            <a:off x="259655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flipH="1">
            <a:off x="259655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flipH="1">
            <a:off x="259655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flipH="1">
            <a:off x="259655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2817554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用途二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2817554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用途三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2817554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用途四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2817554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070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070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5070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5070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006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006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006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006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006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7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7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7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7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7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7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7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7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7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7528"/>
                </a:lnTo>
                <a:lnTo>
                  <a:pt x="3197710" y="2017845"/>
                </a:lnTo>
                <a:lnTo>
                  <a:pt x="3200250" y="2017162"/>
                </a:lnTo>
                <a:lnTo>
                  <a:pt x="3203106" y="2017479"/>
                </a:lnTo>
                <a:lnTo>
                  <a:pt x="3254843" y="2017479"/>
                </a:lnTo>
                <a:lnTo>
                  <a:pt x="3258017" y="2017162"/>
                </a:lnTo>
                <a:lnTo>
                  <a:pt x="3260556" y="2017845"/>
                </a:lnTo>
                <a:lnTo>
                  <a:pt x="3263413" y="2017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7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7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5" grpId="0"/>
      <p:bldP spid="12" grpId="0" animBg="1"/>
      <p:bldP spid="14" grpId="0" animBg="1"/>
      <p:bldP spid="16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008"/>
            <a:ext cx="9144000" cy="16367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128"/>
            <a:ext cx="9144000" cy="1833372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2375756" y="4207471"/>
            <a:ext cx="4392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这里输入关于什么的创业、商业计划书或公司团队名称</a:t>
            </a: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087724" y="3478453"/>
            <a:ext cx="496855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演示完毕 感谢聆听</a:t>
            </a: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2087724" y="2787774"/>
            <a:ext cx="496855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1"/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</a:t>
            </a: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PLAN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699641" y="1022654"/>
            <a:ext cx="343825" cy="309997"/>
            <a:chOff x="4634991" y="2138335"/>
            <a:chExt cx="428348" cy="386204"/>
          </a:xfrm>
        </p:grpSpPr>
        <p:sp>
          <p:nvSpPr>
            <p:cNvPr id="20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58880" y="1022654"/>
            <a:ext cx="343825" cy="309997"/>
            <a:chOff x="5076056" y="2138335"/>
            <a:chExt cx="428348" cy="386204"/>
          </a:xfrm>
        </p:grpSpPr>
        <p:sp>
          <p:nvSpPr>
            <p:cNvPr id="23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7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7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7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7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7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18119" y="1022654"/>
            <a:ext cx="343825" cy="309997"/>
            <a:chOff x="5557128" y="2138335"/>
            <a:chExt cx="428348" cy="386204"/>
          </a:xfrm>
        </p:grpSpPr>
        <p:sp>
          <p:nvSpPr>
            <p:cNvPr id="26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7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7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77358" y="1022654"/>
            <a:ext cx="343825" cy="309997"/>
            <a:chOff x="6068610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7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7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7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36596" y="1022654"/>
            <a:ext cx="343825" cy="309997"/>
            <a:chOff x="6623914" y="2138335"/>
            <a:chExt cx="428348" cy="386204"/>
          </a:xfrm>
        </p:grpSpPr>
        <p:sp>
          <p:nvSpPr>
            <p:cNvPr id="32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7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7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7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7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7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7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7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7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7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7528"/>
                  </a:lnTo>
                  <a:lnTo>
                    <a:pt x="3197710" y="2017845"/>
                  </a:lnTo>
                  <a:lnTo>
                    <a:pt x="3200250" y="2017162"/>
                  </a:lnTo>
                  <a:lnTo>
                    <a:pt x="3203106" y="2017479"/>
                  </a:lnTo>
                  <a:lnTo>
                    <a:pt x="3254843" y="2017479"/>
                  </a:lnTo>
                  <a:lnTo>
                    <a:pt x="3258017" y="2017162"/>
                  </a:lnTo>
                  <a:lnTo>
                    <a:pt x="3260556" y="2017845"/>
                  </a:lnTo>
                  <a:lnTo>
                    <a:pt x="3263413" y="2017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7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7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3906180" y="4732246"/>
            <a:ext cx="13316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-  xiazaii</a:t>
            </a:r>
            <a:r>
              <a:rPr lang="zh-CN" altLang="en-US" sz="12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作品 </a:t>
            </a:r>
            <a:r>
              <a:rPr lang="en-US" altLang="zh-CN" sz="12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-</a:t>
            </a:r>
            <a:endParaRPr lang="zh-CN" altLang="en-US" sz="12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7124" y="267494"/>
            <a:ext cx="9329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6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 animBg="1"/>
      <p:bldP spid="18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67544" y="911099"/>
            <a:ext cx="3312368" cy="245273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51720" y="3125475"/>
            <a:ext cx="1930747" cy="131848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355976" y="771550"/>
            <a:ext cx="4104456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模板使用指南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（用您的公司概述文字替代这段）</a:t>
            </a:r>
            <a:endParaRPr lang="en-US" altLang="zh-CN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br>
              <a:rPr lang="en-US" altLang="zh-CN" sz="1000" dirty="0">
                <a:solidFill>
                  <a:schemeClr val="accent1"/>
                </a:solidFill>
                <a:latin typeface="方正兰亭纤黑简体" pitchFamily="65" charset="-122"/>
                <a:ea typeface="方正兰亭纤黑简体" pitchFamily="65" charset="-122"/>
              </a:rPr>
            </a:b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关于颜色：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如需更换色彩，请在主题色（设计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自定义）中进行更改，如自定义下未显示本模板使用的色彩，请新建主题色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 本模板色彩后再进行编辑。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关于内容：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具备基本构架，合理美观的编排好了现成的素材位置，结合本企业的具体情况更换即可，方便实用。版块结构可根据具体实用情况将前后秩序重新排列使用，同一版面形式可以复制重复使用以增加相关性内容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关于图片：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图片添加有两种方式，一使用 右键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更改图片，其二在 形状填充下选择“图片”形式进行填充。图片如变形或更改尺寸，需用剪裁工具进行调整。文中使用的图片请根据您的具体内容或需求进行更换。</a:t>
            </a: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公司简介</a:t>
            </a:r>
          </a:p>
        </p:txBody>
      </p:sp>
      <p:sp>
        <p:nvSpPr>
          <p:cNvPr id="6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团队介绍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3380" y="2289258"/>
            <a:ext cx="4311270" cy="233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团队是指拥有共同目标，并且具有不同能力的一小群人有意识的协调行为或力的系统，这群人就如同人的五官一样，共同协作维持一个人的生存，缺一不可。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我们是一支专业的团队。我们的成员拥有多年的信息安全专业技术背景，来自国内知名安全公司的一线骨干。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我们是一支年轻的团队。我们的平均年龄仅有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岁，充满了朝气和创新精神。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我们是一支专注的团队。我们坚信，安全的品牌源自客户的信任。只有专注，才能做好安全。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我们是一支有梦想的团队。我们来自五湖四海，因为一个共同的梦想：做一家真正优秀的信息安全企业，为客户提供最可靠的互联网安全防护。</a:t>
            </a:r>
          </a:p>
        </p:txBody>
      </p:sp>
      <p:sp>
        <p:nvSpPr>
          <p:cNvPr id="4" name="矩形 3"/>
          <p:cNvSpPr/>
          <p:nvPr/>
        </p:nvSpPr>
        <p:spPr>
          <a:xfrm>
            <a:off x="645881" y="1131590"/>
            <a:ext cx="2593340" cy="34623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12675" y="1078962"/>
            <a:ext cx="988604" cy="988604"/>
            <a:chOff x="2341107" y="1055984"/>
            <a:chExt cx="988604" cy="988604"/>
          </a:xfrm>
        </p:grpSpPr>
        <p:sp>
          <p:nvSpPr>
            <p:cNvPr id="6" name="椭圆 5"/>
            <p:cNvSpPr/>
            <p:nvPr/>
          </p:nvSpPr>
          <p:spPr>
            <a:xfrm>
              <a:off x="2341107" y="1055984"/>
              <a:ext cx="988604" cy="9886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33"/>
            <p:cNvSpPr>
              <a:spLocks noChangeArrowheads="1"/>
            </p:cNvSpPr>
            <p:nvPr/>
          </p:nvSpPr>
          <p:spPr bwMode="auto">
            <a:xfrm>
              <a:off x="2411812" y="1334843"/>
              <a:ext cx="8471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9650" y="1078962"/>
            <a:ext cx="988604" cy="988604"/>
            <a:chOff x="3498082" y="1055984"/>
            <a:chExt cx="988604" cy="988604"/>
          </a:xfrm>
        </p:grpSpPr>
        <p:sp>
          <p:nvSpPr>
            <p:cNvPr id="10" name="椭圆 9"/>
            <p:cNvSpPr/>
            <p:nvPr/>
          </p:nvSpPr>
          <p:spPr>
            <a:xfrm>
              <a:off x="3498082" y="1055984"/>
              <a:ext cx="988604" cy="988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33"/>
            <p:cNvSpPr>
              <a:spLocks noChangeArrowheads="1"/>
            </p:cNvSpPr>
            <p:nvPr/>
          </p:nvSpPr>
          <p:spPr bwMode="auto">
            <a:xfrm>
              <a:off x="3602318" y="1334843"/>
              <a:ext cx="78013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年轻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26625" y="1078962"/>
            <a:ext cx="988604" cy="988604"/>
            <a:chOff x="4655057" y="1055984"/>
            <a:chExt cx="988604" cy="988604"/>
          </a:xfrm>
        </p:grpSpPr>
        <p:sp>
          <p:nvSpPr>
            <p:cNvPr id="15" name="椭圆 14"/>
            <p:cNvSpPr/>
            <p:nvPr/>
          </p:nvSpPr>
          <p:spPr>
            <a:xfrm>
              <a:off x="4655057" y="1055984"/>
              <a:ext cx="988604" cy="9886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33"/>
            <p:cNvSpPr>
              <a:spLocks noChangeArrowheads="1"/>
            </p:cNvSpPr>
            <p:nvPr/>
          </p:nvSpPr>
          <p:spPr bwMode="auto">
            <a:xfrm>
              <a:off x="4741647" y="1396398"/>
              <a:ext cx="8154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有梦想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83599" y="1078962"/>
            <a:ext cx="988604" cy="988604"/>
            <a:chOff x="5812031" y="1055984"/>
            <a:chExt cx="988604" cy="988604"/>
          </a:xfrm>
        </p:grpSpPr>
        <p:sp>
          <p:nvSpPr>
            <p:cNvPr id="20" name="椭圆 19"/>
            <p:cNvSpPr/>
            <p:nvPr/>
          </p:nvSpPr>
          <p:spPr>
            <a:xfrm>
              <a:off x="5812031" y="1055984"/>
              <a:ext cx="988604" cy="9886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33"/>
            <p:cNvSpPr>
              <a:spLocks noChangeArrowheads="1"/>
            </p:cNvSpPr>
            <p:nvPr/>
          </p:nvSpPr>
          <p:spPr bwMode="auto">
            <a:xfrm>
              <a:off x="6013961" y="1242510"/>
              <a:ext cx="58474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行动力强</a:t>
              </a:r>
            </a:p>
          </p:txBody>
        </p:sp>
      </p:grpSp>
      <p:sp>
        <p:nvSpPr>
          <p:cNvPr id="23" name="斜纹 22"/>
          <p:cNvSpPr/>
          <p:nvPr/>
        </p:nvSpPr>
        <p:spPr>
          <a:xfrm>
            <a:off x="607781" y="1100634"/>
            <a:ext cx="359773" cy="359773"/>
          </a:xfrm>
          <a:prstGeom prst="diagStrip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斜纹 23"/>
          <p:cNvSpPr/>
          <p:nvPr/>
        </p:nvSpPr>
        <p:spPr>
          <a:xfrm rot="10800000">
            <a:off x="2911232" y="4263457"/>
            <a:ext cx="359773" cy="359773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核心成员介绍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10636" y="1203598"/>
            <a:ext cx="2047089" cy="3096344"/>
          </a:xfrm>
          <a:prstGeom prst="roundRect">
            <a:avLst>
              <a:gd name="adj" fmla="val 400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94431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10712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33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69348" y="1203598"/>
            <a:ext cx="2047089" cy="3096344"/>
          </a:xfrm>
          <a:prstGeom prst="roundRect">
            <a:avLst>
              <a:gd name="adj" fmla="val 32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794431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94432" y="3352314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2794430" y="3352314"/>
            <a:ext cx="1462267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71895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94432" y="3597661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2794430" y="3597661"/>
            <a:ext cx="1639973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871895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94432" y="3843008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6"/>
          <p:cNvSpPr/>
          <p:nvPr/>
        </p:nvSpPr>
        <p:spPr>
          <a:xfrm>
            <a:off x="2794432" y="3843008"/>
            <a:ext cx="1268306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871895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94432" y="4088356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2794432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871895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3307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929588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3309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3307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13308" y="3352314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边形 26"/>
          <p:cNvSpPr/>
          <p:nvPr/>
        </p:nvSpPr>
        <p:spPr>
          <a:xfrm>
            <a:off x="6913306" y="3352314"/>
            <a:ext cx="154178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990771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13308" y="3597661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>
            <a:off x="6913306" y="3597661"/>
            <a:ext cx="1462267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990771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13308" y="3843008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6913308" y="3843008"/>
            <a:ext cx="1619132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990771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13308" y="4088356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边形 35"/>
          <p:cNvSpPr/>
          <p:nvPr/>
        </p:nvSpPr>
        <p:spPr>
          <a:xfrm>
            <a:off x="6913308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990771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6" grpId="0" build="p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build="p"/>
      <p:bldP spid="23" grpId="0" build="p"/>
      <p:bldP spid="24" grpId="0" build="p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主要人员构成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34850" y="3269662"/>
            <a:ext cx="1418020" cy="378346"/>
            <a:chOff x="1280133" y="2641600"/>
            <a:chExt cx="1773057" cy="473075"/>
          </a:xfrm>
        </p:grpSpPr>
        <p:sp>
          <p:nvSpPr>
            <p:cNvPr id="13" name="圆角矩形 1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834850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3780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852342" y="3269662"/>
            <a:ext cx="1418020" cy="378346"/>
            <a:chOff x="1280133" y="2641600"/>
            <a:chExt cx="1773057" cy="473075"/>
          </a:xfrm>
        </p:grpSpPr>
        <p:sp>
          <p:nvSpPr>
            <p:cNvPr id="46" name="圆角矩形 45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8"/>
          <p:cNvSpPr/>
          <p:nvPr/>
        </p:nvSpPr>
        <p:spPr>
          <a:xfrm>
            <a:off x="2852342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841272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869834" y="3269662"/>
            <a:ext cx="1418020" cy="378346"/>
            <a:chOff x="1280133" y="2641600"/>
            <a:chExt cx="1773057" cy="473075"/>
          </a:xfrm>
        </p:grpSpPr>
        <p:sp>
          <p:nvSpPr>
            <p:cNvPr id="53" name="圆角矩形 5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55" name="等腰三角形 5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椭圆 8"/>
          <p:cNvSpPr/>
          <p:nvPr/>
        </p:nvSpPr>
        <p:spPr>
          <a:xfrm>
            <a:off x="4869834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858764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887326" y="3269662"/>
            <a:ext cx="1418020" cy="378346"/>
            <a:chOff x="1280133" y="2641600"/>
            <a:chExt cx="1773057" cy="473075"/>
          </a:xfrm>
        </p:grpSpPr>
        <p:sp>
          <p:nvSpPr>
            <p:cNvPr id="60" name="圆角矩形 59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62" name="等腰三角形 61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8"/>
          <p:cNvSpPr/>
          <p:nvPr/>
        </p:nvSpPr>
        <p:spPr>
          <a:xfrm>
            <a:off x="6887326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6876256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8"/>
          <p:cNvSpPr/>
          <p:nvPr/>
        </p:nvSpPr>
        <p:spPr>
          <a:xfrm>
            <a:off x="764788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8"/>
          <p:cNvSpPr/>
          <p:nvPr/>
        </p:nvSpPr>
        <p:spPr>
          <a:xfrm>
            <a:off x="2782280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8"/>
          <p:cNvSpPr/>
          <p:nvPr/>
        </p:nvSpPr>
        <p:spPr>
          <a:xfrm>
            <a:off x="4799772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8"/>
          <p:cNvSpPr/>
          <p:nvPr/>
        </p:nvSpPr>
        <p:spPr>
          <a:xfrm>
            <a:off x="6817263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30899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48391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065883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083375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7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4" grpId="0" animBg="1"/>
      <p:bldP spid="45" grpId="0"/>
      <p:bldP spid="51" grpId="0" animBg="1"/>
      <p:bldP spid="52" grpId="0"/>
      <p:bldP spid="58" grpId="0" animBg="1"/>
      <p:bldP spid="59" grpId="0"/>
      <p:bldP spid="63" grpId="0" animBg="1"/>
      <p:bldP spid="65" grpId="0" animBg="1"/>
      <p:bldP spid="66" grpId="0" animBg="1"/>
      <p:bldP spid="67" grpId="0" animBg="1"/>
      <p:bldP spid="32" grpId="0" build="p"/>
      <p:bldP spid="33" grpId="0" build="p"/>
      <p:bldP spid="34" grpId="0" build="p"/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组织架构</a:t>
            </a:r>
          </a:p>
        </p:txBody>
      </p:sp>
      <p:sp>
        <p:nvSpPr>
          <p:cNvPr id="360" name="Line 359"/>
          <p:cNvSpPr>
            <a:spLocks noChangeShapeType="1"/>
          </p:cNvSpPr>
          <p:nvPr/>
        </p:nvSpPr>
        <p:spPr bwMode="auto">
          <a:xfrm>
            <a:off x="4376738" y="1122363"/>
            <a:ext cx="0" cy="227013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9" name="组合 518"/>
          <p:cNvGrpSpPr/>
          <p:nvPr/>
        </p:nvGrpSpPr>
        <p:grpSpPr>
          <a:xfrm>
            <a:off x="2579688" y="1557338"/>
            <a:ext cx="3843337" cy="227013"/>
            <a:chOff x="2579688" y="1557338"/>
            <a:chExt cx="3843337" cy="227013"/>
          </a:xfrm>
        </p:grpSpPr>
        <p:sp>
          <p:nvSpPr>
            <p:cNvPr id="361" name="Line 360"/>
            <p:cNvSpPr>
              <a:spLocks noChangeShapeType="1"/>
            </p:cNvSpPr>
            <p:nvPr/>
          </p:nvSpPr>
          <p:spPr bwMode="auto">
            <a:xfrm>
              <a:off x="4376738" y="1557338"/>
              <a:ext cx="0" cy="2270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Line 361"/>
            <p:cNvSpPr>
              <a:spLocks noChangeShapeType="1"/>
            </p:cNvSpPr>
            <p:nvPr/>
          </p:nvSpPr>
          <p:spPr bwMode="auto">
            <a:xfrm>
              <a:off x="2579688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Line 362"/>
            <p:cNvSpPr>
              <a:spLocks noChangeShapeType="1"/>
            </p:cNvSpPr>
            <p:nvPr/>
          </p:nvSpPr>
          <p:spPr bwMode="auto">
            <a:xfrm>
              <a:off x="6423025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1768475" y="1989139"/>
            <a:ext cx="1820863" cy="280987"/>
            <a:chOff x="1768475" y="1989139"/>
            <a:chExt cx="1820863" cy="280987"/>
          </a:xfrm>
        </p:grpSpPr>
        <p:sp>
          <p:nvSpPr>
            <p:cNvPr id="365" name="Line 364"/>
            <p:cNvSpPr>
              <a:spLocks noChangeShapeType="1"/>
            </p:cNvSpPr>
            <p:nvPr/>
          </p:nvSpPr>
          <p:spPr bwMode="auto">
            <a:xfrm>
              <a:off x="2579688" y="1989139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Line 367"/>
            <p:cNvSpPr>
              <a:spLocks noChangeShapeType="1"/>
            </p:cNvSpPr>
            <p:nvPr/>
          </p:nvSpPr>
          <p:spPr bwMode="auto">
            <a:xfrm>
              <a:off x="1768475" y="2128838"/>
              <a:ext cx="18161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Line 368"/>
            <p:cNvSpPr>
              <a:spLocks noChangeShapeType="1"/>
            </p:cNvSpPr>
            <p:nvPr/>
          </p:nvSpPr>
          <p:spPr bwMode="auto">
            <a:xfrm>
              <a:off x="1768475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Line 369"/>
            <p:cNvSpPr>
              <a:spLocks noChangeShapeType="1"/>
            </p:cNvSpPr>
            <p:nvPr/>
          </p:nvSpPr>
          <p:spPr bwMode="auto">
            <a:xfrm>
              <a:off x="2227263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Line 370"/>
            <p:cNvSpPr>
              <a:spLocks noChangeShapeType="1"/>
            </p:cNvSpPr>
            <p:nvPr/>
          </p:nvSpPr>
          <p:spPr bwMode="auto">
            <a:xfrm>
              <a:off x="290988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Line 371"/>
            <p:cNvSpPr>
              <a:spLocks noChangeShapeType="1"/>
            </p:cNvSpPr>
            <p:nvPr/>
          </p:nvSpPr>
          <p:spPr bwMode="auto">
            <a:xfrm>
              <a:off x="35893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2" name="组合 521"/>
          <p:cNvGrpSpPr/>
          <p:nvPr/>
        </p:nvGrpSpPr>
        <p:grpSpPr>
          <a:xfrm>
            <a:off x="4287838" y="1989138"/>
            <a:ext cx="690563" cy="280988"/>
            <a:chOff x="4287838" y="1989138"/>
            <a:chExt cx="690563" cy="280988"/>
          </a:xfrm>
        </p:grpSpPr>
        <p:sp>
          <p:nvSpPr>
            <p:cNvPr id="367" name="Line 366"/>
            <p:cNvSpPr>
              <a:spLocks noChangeShapeType="1"/>
            </p:cNvSpPr>
            <p:nvPr/>
          </p:nvSpPr>
          <p:spPr bwMode="auto">
            <a:xfrm>
              <a:off x="4376738" y="1989138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Line 372"/>
            <p:cNvSpPr>
              <a:spLocks noChangeShapeType="1"/>
            </p:cNvSpPr>
            <p:nvPr/>
          </p:nvSpPr>
          <p:spPr bwMode="auto">
            <a:xfrm>
              <a:off x="428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Line 373"/>
            <p:cNvSpPr>
              <a:spLocks noChangeShapeType="1"/>
            </p:cNvSpPr>
            <p:nvPr/>
          </p:nvSpPr>
          <p:spPr bwMode="auto">
            <a:xfrm>
              <a:off x="49784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Line 378"/>
            <p:cNvSpPr>
              <a:spLocks noChangeShapeType="1"/>
            </p:cNvSpPr>
            <p:nvPr/>
          </p:nvSpPr>
          <p:spPr bwMode="auto">
            <a:xfrm>
              <a:off x="4287838" y="2128838"/>
              <a:ext cx="69056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5556250" y="1989138"/>
            <a:ext cx="1952625" cy="280988"/>
            <a:chOff x="5556250" y="1989138"/>
            <a:chExt cx="1952625" cy="280988"/>
          </a:xfrm>
        </p:grpSpPr>
        <p:sp>
          <p:nvSpPr>
            <p:cNvPr id="366" name="Line 365"/>
            <p:cNvSpPr>
              <a:spLocks noChangeShapeType="1"/>
            </p:cNvSpPr>
            <p:nvPr/>
          </p:nvSpPr>
          <p:spPr bwMode="auto">
            <a:xfrm>
              <a:off x="6423025" y="1989138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Line 374"/>
            <p:cNvSpPr>
              <a:spLocks noChangeShapeType="1"/>
            </p:cNvSpPr>
            <p:nvPr/>
          </p:nvSpPr>
          <p:spPr bwMode="auto">
            <a:xfrm>
              <a:off x="555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Line 375"/>
            <p:cNvSpPr>
              <a:spLocks noChangeShapeType="1"/>
            </p:cNvSpPr>
            <p:nvPr/>
          </p:nvSpPr>
          <p:spPr bwMode="auto">
            <a:xfrm>
              <a:off x="61214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Line 376"/>
            <p:cNvSpPr>
              <a:spLocks noChangeShapeType="1"/>
            </p:cNvSpPr>
            <p:nvPr/>
          </p:nvSpPr>
          <p:spPr bwMode="auto">
            <a:xfrm>
              <a:off x="68199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Line 377"/>
            <p:cNvSpPr>
              <a:spLocks noChangeShapeType="1"/>
            </p:cNvSpPr>
            <p:nvPr/>
          </p:nvSpPr>
          <p:spPr bwMode="auto">
            <a:xfrm>
              <a:off x="75057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Line 379"/>
            <p:cNvSpPr>
              <a:spLocks noChangeShapeType="1"/>
            </p:cNvSpPr>
            <p:nvPr/>
          </p:nvSpPr>
          <p:spPr bwMode="auto">
            <a:xfrm>
              <a:off x="5556250" y="2128838"/>
              <a:ext cx="19526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4" name="组合 523"/>
          <p:cNvGrpSpPr/>
          <p:nvPr/>
        </p:nvGrpSpPr>
        <p:grpSpPr>
          <a:xfrm>
            <a:off x="1638300" y="3335339"/>
            <a:ext cx="5992813" cy="363537"/>
            <a:chOff x="1638300" y="3335339"/>
            <a:chExt cx="5992813" cy="363537"/>
          </a:xfrm>
        </p:grpSpPr>
        <p:sp>
          <p:nvSpPr>
            <p:cNvPr id="381" name="Line 380"/>
            <p:cNvSpPr>
              <a:spLocks noChangeShapeType="1"/>
            </p:cNvSpPr>
            <p:nvPr/>
          </p:nvSpPr>
          <p:spPr bwMode="auto">
            <a:xfrm>
              <a:off x="1638300" y="3557588"/>
              <a:ext cx="23971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Line 381"/>
            <p:cNvSpPr>
              <a:spLocks noChangeShapeType="1"/>
            </p:cNvSpPr>
            <p:nvPr/>
          </p:nvSpPr>
          <p:spPr bwMode="auto">
            <a:xfrm>
              <a:off x="16414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Line 382"/>
            <p:cNvSpPr>
              <a:spLocks noChangeShapeType="1"/>
            </p:cNvSpPr>
            <p:nvPr/>
          </p:nvSpPr>
          <p:spPr bwMode="auto">
            <a:xfrm>
              <a:off x="17684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Line 383"/>
            <p:cNvSpPr>
              <a:spLocks noChangeShapeType="1"/>
            </p:cNvSpPr>
            <p:nvPr/>
          </p:nvSpPr>
          <p:spPr bwMode="auto">
            <a:xfrm>
              <a:off x="18732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Line 384"/>
            <p:cNvSpPr>
              <a:spLocks noChangeShapeType="1"/>
            </p:cNvSpPr>
            <p:nvPr/>
          </p:nvSpPr>
          <p:spPr bwMode="auto">
            <a:xfrm>
              <a:off x="2105025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Line 385"/>
            <p:cNvSpPr>
              <a:spLocks noChangeShapeType="1"/>
            </p:cNvSpPr>
            <p:nvPr/>
          </p:nvSpPr>
          <p:spPr bwMode="auto">
            <a:xfrm>
              <a:off x="21082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Line 386"/>
            <p:cNvSpPr>
              <a:spLocks noChangeShapeType="1"/>
            </p:cNvSpPr>
            <p:nvPr/>
          </p:nvSpPr>
          <p:spPr bwMode="auto">
            <a:xfrm>
              <a:off x="2235200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Line 387"/>
            <p:cNvSpPr>
              <a:spLocks noChangeShapeType="1"/>
            </p:cNvSpPr>
            <p:nvPr/>
          </p:nvSpPr>
          <p:spPr bwMode="auto">
            <a:xfrm>
              <a:off x="23399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Line 388"/>
            <p:cNvSpPr>
              <a:spLocks noChangeShapeType="1"/>
            </p:cNvSpPr>
            <p:nvPr/>
          </p:nvSpPr>
          <p:spPr bwMode="auto">
            <a:xfrm>
              <a:off x="2560638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Line 389"/>
            <p:cNvSpPr>
              <a:spLocks noChangeShapeType="1"/>
            </p:cNvSpPr>
            <p:nvPr/>
          </p:nvSpPr>
          <p:spPr bwMode="auto">
            <a:xfrm>
              <a:off x="279241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Line 390"/>
            <p:cNvSpPr>
              <a:spLocks noChangeShapeType="1"/>
            </p:cNvSpPr>
            <p:nvPr/>
          </p:nvSpPr>
          <p:spPr bwMode="auto">
            <a:xfrm>
              <a:off x="291782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391"/>
            <p:cNvSpPr>
              <a:spLocks noChangeShapeType="1"/>
            </p:cNvSpPr>
            <p:nvPr/>
          </p:nvSpPr>
          <p:spPr bwMode="auto">
            <a:xfrm>
              <a:off x="30226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392"/>
            <p:cNvSpPr>
              <a:spLocks noChangeShapeType="1"/>
            </p:cNvSpPr>
            <p:nvPr/>
          </p:nvSpPr>
          <p:spPr bwMode="auto">
            <a:xfrm>
              <a:off x="25622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Line 393"/>
            <p:cNvSpPr>
              <a:spLocks noChangeShapeType="1"/>
            </p:cNvSpPr>
            <p:nvPr/>
          </p:nvSpPr>
          <p:spPr bwMode="auto">
            <a:xfrm>
              <a:off x="325278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Line 394"/>
            <p:cNvSpPr>
              <a:spLocks noChangeShapeType="1"/>
            </p:cNvSpPr>
            <p:nvPr/>
          </p:nvSpPr>
          <p:spPr bwMode="auto">
            <a:xfrm>
              <a:off x="3479800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Line 395"/>
            <p:cNvSpPr>
              <a:spLocks noChangeShapeType="1"/>
            </p:cNvSpPr>
            <p:nvPr/>
          </p:nvSpPr>
          <p:spPr bwMode="auto">
            <a:xfrm>
              <a:off x="34829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Line 396"/>
            <p:cNvSpPr>
              <a:spLocks noChangeShapeType="1"/>
            </p:cNvSpPr>
            <p:nvPr/>
          </p:nvSpPr>
          <p:spPr bwMode="auto">
            <a:xfrm>
              <a:off x="36099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Line 397"/>
            <p:cNvSpPr>
              <a:spLocks noChangeShapeType="1"/>
            </p:cNvSpPr>
            <p:nvPr/>
          </p:nvSpPr>
          <p:spPr bwMode="auto">
            <a:xfrm>
              <a:off x="37147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Line 398"/>
            <p:cNvSpPr>
              <a:spLocks noChangeShapeType="1"/>
            </p:cNvSpPr>
            <p:nvPr/>
          </p:nvSpPr>
          <p:spPr bwMode="auto">
            <a:xfrm>
              <a:off x="3940175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Line 399"/>
            <p:cNvSpPr>
              <a:spLocks noChangeShapeType="1"/>
            </p:cNvSpPr>
            <p:nvPr/>
          </p:nvSpPr>
          <p:spPr bwMode="auto">
            <a:xfrm>
              <a:off x="41703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Line 400"/>
            <p:cNvSpPr>
              <a:spLocks noChangeShapeType="1"/>
            </p:cNvSpPr>
            <p:nvPr/>
          </p:nvSpPr>
          <p:spPr bwMode="auto">
            <a:xfrm>
              <a:off x="4297363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Line 401"/>
            <p:cNvSpPr>
              <a:spLocks noChangeShapeType="1"/>
            </p:cNvSpPr>
            <p:nvPr/>
          </p:nvSpPr>
          <p:spPr bwMode="auto">
            <a:xfrm>
              <a:off x="44021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Line 402"/>
            <p:cNvSpPr>
              <a:spLocks noChangeShapeType="1"/>
            </p:cNvSpPr>
            <p:nvPr/>
          </p:nvSpPr>
          <p:spPr bwMode="auto">
            <a:xfrm>
              <a:off x="39417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Line 403"/>
            <p:cNvSpPr>
              <a:spLocks noChangeShapeType="1"/>
            </p:cNvSpPr>
            <p:nvPr/>
          </p:nvSpPr>
          <p:spPr bwMode="auto">
            <a:xfrm>
              <a:off x="46323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Line 404"/>
            <p:cNvSpPr>
              <a:spLocks noChangeShapeType="1"/>
            </p:cNvSpPr>
            <p:nvPr/>
          </p:nvSpPr>
          <p:spPr bwMode="auto">
            <a:xfrm>
              <a:off x="6472238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Line 405"/>
            <p:cNvSpPr>
              <a:spLocks noChangeShapeType="1"/>
            </p:cNvSpPr>
            <p:nvPr/>
          </p:nvSpPr>
          <p:spPr bwMode="auto">
            <a:xfrm>
              <a:off x="67024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Line 406"/>
            <p:cNvSpPr>
              <a:spLocks noChangeShapeType="1"/>
            </p:cNvSpPr>
            <p:nvPr/>
          </p:nvSpPr>
          <p:spPr bwMode="auto">
            <a:xfrm>
              <a:off x="682942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Line 407"/>
            <p:cNvSpPr>
              <a:spLocks noChangeShapeType="1"/>
            </p:cNvSpPr>
            <p:nvPr/>
          </p:nvSpPr>
          <p:spPr bwMode="auto">
            <a:xfrm>
              <a:off x="69342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Line 408"/>
            <p:cNvSpPr>
              <a:spLocks noChangeShapeType="1"/>
            </p:cNvSpPr>
            <p:nvPr/>
          </p:nvSpPr>
          <p:spPr bwMode="auto">
            <a:xfrm>
              <a:off x="64738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Line 409"/>
            <p:cNvSpPr>
              <a:spLocks noChangeShapeType="1"/>
            </p:cNvSpPr>
            <p:nvPr/>
          </p:nvSpPr>
          <p:spPr bwMode="auto">
            <a:xfrm>
              <a:off x="716438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Line 410"/>
            <p:cNvSpPr>
              <a:spLocks noChangeShapeType="1"/>
            </p:cNvSpPr>
            <p:nvPr/>
          </p:nvSpPr>
          <p:spPr bwMode="auto">
            <a:xfrm>
              <a:off x="4868863" y="3557588"/>
              <a:ext cx="236537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Line 411"/>
            <p:cNvSpPr>
              <a:spLocks noChangeShapeType="1"/>
            </p:cNvSpPr>
            <p:nvPr/>
          </p:nvSpPr>
          <p:spPr bwMode="auto">
            <a:xfrm>
              <a:off x="48720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Line 412"/>
            <p:cNvSpPr>
              <a:spLocks noChangeShapeType="1"/>
            </p:cNvSpPr>
            <p:nvPr/>
          </p:nvSpPr>
          <p:spPr bwMode="auto">
            <a:xfrm>
              <a:off x="4999038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Line 413"/>
            <p:cNvSpPr>
              <a:spLocks noChangeShapeType="1"/>
            </p:cNvSpPr>
            <p:nvPr/>
          </p:nvSpPr>
          <p:spPr bwMode="auto">
            <a:xfrm>
              <a:off x="510381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Line 414"/>
            <p:cNvSpPr>
              <a:spLocks noChangeShapeType="1"/>
            </p:cNvSpPr>
            <p:nvPr/>
          </p:nvSpPr>
          <p:spPr bwMode="auto">
            <a:xfrm>
              <a:off x="6010275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Line 415"/>
            <p:cNvSpPr>
              <a:spLocks noChangeShapeType="1"/>
            </p:cNvSpPr>
            <p:nvPr/>
          </p:nvSpPr>
          <p:spPr bwMode="auto">
            <a:xfrm>
              <a:off x="60134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Line 416"/>
            <p:cNvSpPr>
              <a:spLocks noChangeShapeType="1"/>
            </p:cNvSpPr>
            <p:nvPr/>
          </p:nvSpPr>
          <p:spPr bwMode="auto">
            <a:xfrm>
              <a:off x="6114257" y="3335339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Line 417"/>
            <p:cNvSpPr>
              <a:spLocks noChangeShapeType="1"/>
            </p:cNvSpPr>
            <p:nvPr/>
          </p:nvSpPr>
          <p:spPr bwMode="auto">
            <a:xfrm>
              <a:off x="62452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Line 418"/>
            <p:cNvSpPr>
              <a:spLocks noChangeShapeType="1"/>
            </p:cNvSpPr>
            <p:nvPr/>
          </p:nvSpPr>
          <p:spPr bwMode="auto">
            <a:xfrm>
              <a:off x="7391400" y="3557588"/>
              <a:ext cx="23971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Line 419"/>
            <p:cNvSpPr>
              <a:spLocks noChangeShapeType="1"/>
            </p:cNvSpPr>
            <p:nvPr/>
          </p:nvSpPr>
          <p:spPr bwMode="auto">
            <a:xfrm>
              <a:off x="73945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Line 420"/>
            <p:cNvSpPr>
              <a:spLocks noChangeShapeType="1"/>
            </p:cNvSpPr>
            <p:nvPr/>
          </p:nvSpPr>
          <p:spPr bwMode="auto">
            <a:xfrm>
              <a:off x="75215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Line 421"/>
            <p:cNvSpPr>
              <a:spLocks noChangeShapeType="1"/>
            </p:cNvSpPr>
            <p:nvPr/>
          </p:nvSpPr>
          <p:spPr bwMode="auto">
            <a:xfrm>
              <a:off x="76263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Line 422"/>
            <p:cNvSpPr>
              <a:spLocks noChangeShapeType="1"/>
            </p:cNvSpPr>
            <p:nvPr/>
          </p:nvSpPr>
          <p:spPr bwMode="auto">
            <a:xfrm>
              <a:off x="5321300" y="3557588"/>
              <a:ext cx="4699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Line 423"/>
            <p:cNvSpPr>
              <a:spLocks noChangeShapeType="1"/>
            </p:cNvSpPr>
            <p:nvPr/>
          </p:nvSpPr>
          <p:spPr bwMode="auto">
            <a:xfrm>
              <a:off x="53260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Line 424"/>
            <p:cNvSpPr>
              <a:spLocks noChangeShapeType="1"/>
            </p:cNvSpPr>
            <p:nvPr/>
          </p:nvSpPr>
          <p:spPr bwMode="auto">
            <a:xfrm>
              <a:off x="5559425" y="3338513"/>
              <a:ext cx="0" cy="3571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Line 425"/>
            <p:cNvSpPr>
              <a:spLocks noChangeShapeType="1"/>
            </p:cNvSpPr>
            <p:nvPr/>
          </p:nvSpPr>
          <p:spPr bwMode="auto">
            <a:xfrm>
              <a:off x="57864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3846513" y="1349376"/>
            <a:ext cx="1062038" cy="204788"/>
            <a:chOff x="3846513" y="1349376"/>
            <a:chExt cx="1062038" cy="204788"/>
          </a:xfrm>
        </p:grpSpPr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Rectangle 429"/>
            <p:cNvSpPr>
              <a:spLocks noChangeArrowheads="1"/>
            </p:cNvSpPr>
            <p:nvPr/>
          </p:nvSpPr>
          <p:spPr bwMode="auto">
            <a:xfrm>
              <a:off x="4156075" y="1367132"/>
              <a:ext cx="47942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总经理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6" name="组合 475"/>
          <p:cNvGrpSpPr/>
          <p:nvPr/>
        </p:nvGrpSpPr>
        <p:grpSpPr>
          <a:xfrm>
            <a:off x="3849688" y="1784351"/>
            <a:ext cx="1062038" cy="204788"/>
            <a:chOff x="3849688" y="1784351"/>
            <a:chExt cx="1062038" cy="204788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Rectangle 430"/>
            <p:cNvSpPr>
              <a:spLocks noChangeArrowheads="1"/>
            </p:cNvSpPr>
            <p:nvPr/>
          </p:nvSpPr>
          <p:spPr bwMode="auto">
            <a:xfrm>
              <a:off x="4086224" y="1802107"/>
              <a:ext cx="68421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7" name="组合 476"/>
          <p:cNvGrpSpPr/>
          <p:nvPr/>
        </p:nvGrpSpPr>
        <p:grpSpPr>
          <a:xfrm>
            <a:off x="5891213" y="1784351"/>
            <a:ext cx="1062038" cy="204788"/>
            <a:chOff x="5891213" y="1784351"/>
            <a:chExt cx="1062038" cy="204788"/>
          </a:xfrm>
        </p:grpSpPr>
        <p:sp>
          <p:nvSpPr>
            <p:cNvPr id="323" name="Rectangle 322"/>
            <p:cNvSpPr>
              <a:spLocks noChangeArrowheads="1"/>
            </p:cNvSpPr>
            <p:nvPr/>
          </p:nvSpPr>
          <p:spPr bwMode="auto">
            <a:xfrm>
              <a:off x="5891213" y="1784351"/>
              <a:ext cx="1062038" cy="204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6132513" y="1802107"/>
              <a:ext cx="645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经营副总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5" name="组合 474"/>
          <p:cNvGrpSpPr/>
          <p:nvPr/>
        </p:nvGrpSpPr>
        <p:grpSpPr>
          <a:xfrm>
            <a:off x="2049463" y="1784351"/>
            <a:ext cx="1060450" cy="204788"/>
            <a:chOff x="2049463" y="1784351"/>
            <a:chExt cx="1060450" cy="204788"/>
          </a:xfrm>
        </p:grpSpPr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2290763" y="1802107"/>
              <a:ext cx="61674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1641475" y="2270126"/>
            <a:ext cx="204788" cy="1065213"/>
            <a:chOff x="1641475" y="2270126"/>
            <a:chExt cx="204788" cy="1065213"/>
          </a:xfrm>
        </p:grpSpPr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6414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1659231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研发部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2111375" y="2270126"/>
            <a:ext cx="204788" cy="1065213"/>
            <a:chOff x="2111375" y="2270126"/>
            <a:chExt cx="204788" cy="1065213"/>
          </a:xfrm>
        </p:grpSpPr>
        <p:sp>
          <p:nvSpPr>
            <p:cNvPr id="325" name="Rectangle 324"/>
            <p:cNvSpPr>
              <a:spLocks noChangeArrowheads="1"/>
            </p:cNvSpPr>
            <p:nvPr/>
          </p:nvSpPr>
          <p:spPr bwMode="auto">
            <a:xfrm>
              <a:off x="21113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2129131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资料部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2805113" y="2270126"/>
            <a:ext cx="204788" cy="1065213"/>
            <a:chOff x="2805113" y="2270126"/>
            <a:chExt cx="204788" cy="1065213"/>
          </a:xfrm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280511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282286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3481388" y="2270126"/>
            <a:ext cx="206375" cy="1065213"/>
            <a:chOff x="3481388" y="2270126"/>
            <a:chExt cx="206375" cy="1065213"/>
          </a:xfrm>
        </p:grpSpPr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3481388" y="2270126"/>
              <a:ext cx="206375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3499937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4179888" y="2270126"/>
            <a:ext cx="204788" cy="1065213"/>
            <a:chOff x="4179888" y="2270126"/>
            <a:chExt cx="204788" cy="1065213"/>
          </a:xfrm>
        </p:grpSpPr>
        <p:sp>
          <p:nvSpPr>
            <p:cNvPr id="327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4197644" y="2420392"/>
              <a:ext cx="169277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行政人事部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4868863" y="2270126"/>
            <a:ext cx="204788" cy="1065213"/>
            <a:chOff x="4868863" y="2270126"/>
            <a:chExt cx="204788" cy="1065213"/>
          </a:xfrm>
        </p:grpSpPr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4868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4886619" y="2420392"/>
              <a:ext cx="169277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信息管理部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4" name="组合 483"/>
          <p:cNvGrpSpPr/>
          <p:nvPr/>
        </p:nvGrpSpPr>
        <p:grpSpPr>
          <a:xfrm>
            <a:off x="5449888" y="2270126"/>
            <a:ext cx="204788" cy="1065213"/>
            <a:chOff x="5449888" y="2270126"/>
            <a:chExt cx="204788" cy="1065213"/>
          </a:xfrm>
        </p:grpSpPr>
        <p:sp>
          <p:nvSpPr>
            <p:cNvPr id="329" name="Rectangle 328"/>
            <p:cNvSpPr>
              <a:spLocks noChangeArrowheads="1"/>
            </p:cNvSpPr>
            <p:nvPr/>
          </p:nvSpPr>
          <p:spPr bwMode="auto">
            <a:xfrm>
              <a:off x="544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5467644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财务部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6011863" y="2270126"/>
            <a:ext cx="204788" cy="1065213"/>
            <a:chOff x="6011863" y="2270126"/>
            <a:chExt cx="204788" cy="1065213"/>
          </a:xfrm>
        </p:grpSpPr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6011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602961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6" name="组合 485"/>
          <p:cNvGrpSpPr/>
          <p:nvPr/>
        </p:nvGrpSpPr>
        <p:grpSpPr>
          <a:xfrm>
            <a:off x="6719888" y="2270126"/>
            <a:ext cx="204788" cy="1065213"/>
            <a:chOff x="6719888" y="2270126"/>
            <a:chExt cx="204788" cy="1065213"/>
          </a:xfrm>
        </p:grpSpPr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671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6737644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营销部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7396163" y="2270126"/>
            <a:ext cx="204788" cy="1065213"/>
            <a:chOff x="7396163" y="2270126"/>
            <a:chExt cx="204788" cy="1065213"/>
          </a:xfrm>
        </p:grpSpPr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73961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741391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国际部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8" name="组合 517"/>
          <p:cNvGrpSpPr/>
          <p:nvPr/>
        </p:nvGrpSpPr>
        <p:grpSpPr>
          <a:xfrm>
            <a:off x="7533532" y="3698876"/>
            <a:ext cx="174625" cy="908050"/>
            <a:chOff x="7533532" y="3698876"/>
            <a:chExt cx="174625" cy="908050"/>
          </a:xfrm>
        </p:grpSpPr>
        <p:sp>
          <p:nvSpPr>
            <p:cNvPr id="359" name="Rectangle 358"/>
            <p:cNvSpPr>
              <a:spLocks noChangeArrowheads="1"/>
            </p:cNvSpPr>
            <p:nvPr/>
          </p:nvSpPr>
          <p:spPr bwMode="auto">
            <a:xfrm>
              <a:off x="7533532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Rectangle 443"/>
            <p:cNvSpPr>
              <a:spLocks noChangeArrowheads="1"/>
            </p:cNvSpPr>
            <p:nvPr/>
          </p:nvSpPr>
          <p:spPr bwMode="auto">
            <a:xfrm>
              <a:off x="7543900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加工部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7304088" y="3698876"/>
            <a:ext cx="174625" cy="908050"/>
            <a:chOff x="7304088" y="3698876"/>
            <a:chExt cx="174625" cy="908050"/>
          </a:xfrm>
        </p:grpSpPr>
        <p:sp>
          <p:nvSpPr>
            <p:cNvPr id="358" name="Rectangle 357"/>
            <p:cNvSpPr>
              <a:spLocks noChangeArrowheads="1"/>
            </p:cNvSpPr>
            <p:nvPr/>
          </p:nvSpPr>
          <p:spPr bwMode="auto">
            <a:xfrm>
              <a:off x="7304088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Rectangle 444"/>
            <p:cNvSpPr>
              <a:spLocks noChangeArrowheads="1"/>
            </p:cNvSpPr>
            <p:nvPr/>
          </p:nvSpPr>
          <p:spPr bwMode="auto">
            <a:xfrm>
              <a:off x="731445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外贸部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7073900" y="3698876"/>
            <a:ext cx="174625" cy="908050"/>
            <a:chOff x="7073900" y="3698876"/>
            <a:chExt cx="174625" cy="908050"/>
          </a:xfrm>
        </p:grpSpPr>
        <p:sp>
          <p:nvSpPr>
            <p:cNvPr id="357" name="Rectangle 356"/>
            <p:cNvSpPr>
              <a:spLocks noChangeArrowheads="1"/>
            </p:cNvSpPr>
            <p:nvPr/>
          </p:nvSpPr>
          <p:spPr bwMode="auto">
            <a:xfrm>
              <a:off x="7073900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Rectangle 445"/>
            <p:cNvSpPr>
              <a:spLocks noChangeArrowheads="1"/>
            </p:cNvSpPr>
            <p:nvPr/>
          </p:nvSpPr>
          <p:spPr bwMode="auto">
            <a:xfrm>
              <a:off x="7084268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售后服务部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6842969" y="3698876"/>
            <a:ext cx="174625" cy="908050"/>
            <a:chOff x="6842969" y="3698876"/>
            <a:chExt cx="174625" cy="908050"/>
          </a:xfrm>
        </p:grpSpPr>
        <p:sp>
          <p:nvSpPr>
            <p:cNvPr id="356" name="Rectangle 355"/>
            <p:cNvSpPr>
              <a:spLocks noChangeArrowheads="1"/>
            </p:cNvSpPr>
            <p:nvPr/>
          </p:nvSpPr>
          <p:spPr bwMode="auto">
            <a:xfrm>
              <a:off x="6842969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Rectangle 446"/>
            <p:cNvSpPr>
              <a:spLocks noChangeArrowheads="1"/>
            </p:cNvSpPr>
            <p:nvPr/>
          </p:nvSpPr>
          <p:spPr bwMode="auto">
            <a:xfrm>
              <a:off x="6853337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销售部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6613525" y="3698876"/>
            <a:ext cx="174625" cy="908050"/>
            <a:chOff x="6613525" y="3698876"/>
            <a:chExt cx="174625" cy="908050"/>
          </a:xfrm>
        </p:grpSpPr>
        <p:sp>
          <p:nvSpPr>
            <p:cNvPr id="355" name="Rectangle 354"/>
            <p:cNvSpPr>
              <a:spLocks noChangeArrowheads="1"/>
            </p:cNvSpPr>
            <p:nvPr/>
          </p:nvSpPr>
          <p:spPr bwMode="auto">
            <a:xfrm>
              <a:off x="6613525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Rectangle 447"/>
            <p:cNvSpPr>
              <a:spLocks noChangeArrowheads="1"/>
            </p:cNvSpPr>
            <p:nvPr/>
          </p:nvSpPr>
          <p:spPr bwMode="auto">
            <a:xfrm>
              <a:off x="662389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市场部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6383338" y="3695701"/>
            <a:ext cx="174625" cy="908050"/>
            <a:chOff x="6383338" y="3695701"/>
            <a:chExt cx="174625" cy="908050"/>
          </a:xfrm>
        </p:grpSpPr>
        <p:sp>
          <p:nvSpPr>
            <p:cNvPr id="354" name="Rectangle 353"/>
            <p:cNvSpPr>
              <a:spLocks noChangeArrowheads="1"/>
            </p:cNvSpPr>
            <p:nvPr/>
          </p:nvSpPr>
          <p:spPr bwMode="auto">
            <a:xfrm>
              <a:off x="63833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Rectangle 448"/>
            <p:cNvSpPr>
              <a:spLocks noChangeArrowheads="1"/>
            </p:cNvSpPr>
            <p:nvPr/>
          </p:nvSpPr>
          <p:spPr bwMode="auto">
            <a:xfrm>
              <a:off x="6393706" y="3780879"/>
              <a:ext cx="153888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商务中心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2" name="组合 511"/>
          <p:cNvGrpSpPr/>
          <p:nvPr/>
        </p:nvGrpSpPr>
        <p:grpSpPr>
          <a:xfrm>
            <a:off x="6150819" y="3695701"/>
            <a:ext cx="176213" cy="908050"/>
            <a:chOff x="6150819" y="3695701"/>
            <a:chExt cx="176213" cy="908050"/>
          </a:xfrm>
        </p:grpSpPr>
        <p:sp>
          <p:nvSpPr>
            <p:cNvPr id="353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Rectangle 449"/>
            <p:cNvSpPr>
              <a:spLocks noChangeArrowheads="1"/>
            </p:cNvSpPr>
            <p:nvPr/>
          </p:nvSpPr>
          <p:spPr bwMode="auto">
            <a:xfrm>
              <a:off x="6161981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对外投资部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5921375" y="3695701"/>
            <a:ext cx="174625" cy="908050"/>
            <a:chOff x="5921375" y="3695701"/>
            <a:chExt cx="174625" cy="908050"/>
          </a:xfrm>
        </p:grpSpPr>
        <p:sp>
          <p:nvSpPr>
            <p:cNvPr id="352" name="Rectangle 351"/>
            <p:cNvSpPr>
              <a:spLocks noChangeArrowheads="1"/>
            </p:cNvSpPr>
            <p:nvPr/>
          </p:nvSpPr>
          <p:spPr bwMode="auto">
            <a:xfrm>
              <a:off x="59213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Rectangle 450"/>
            <p:cNvSpPr>
              <a:spLocks noChangeArrowheads="1"/>
            </p:cNvSpPr>
            <p:nvPr/>
          </p:nvSpPr>
          <p:spPr bwMode="auto">
            <a:xfrm>
              <a:off x="5931743" y="3780879"/>
              <a:ext cx="15388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股份制办公室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0" name="组合 509"/>
          <p:cNvGrpSpPr/>
          <p:nvPr/>
        </p:nvGrpSpPr>
        <p:grpSpPr>
          <a:xfrm>
            <a:off x="5691188" y="3695701"/>
            <a:ext cx="174625" cy="908050"/>
            <a:chOff x="5691188" y="3695701"/>
            <a:chExt cx="174625" cy="908050"/>
          </a:xfrm>
        </p:grpSpPr>
        <p:sp>
          <p:nvSpPr>
            <p:cNvPr id="351" name="Rectangle 350"/>
            <p:cNvSpPr>
              <a:spLocks noChangeArrowheads="1"/>
            </p:cNvSpPr>
            <p:nvPr/>
          </p:nvSpPr>
          <p:spPr bwMode="auto">
            <a:xfrm>
              <a:off x="56911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570155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证券部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9" name="组合 508"/>
          <p:cNvGrpSpPr/>
          <p:nvPr/>
        </p:nvGrpSpPr>
        <p:grpSpPr>
          <a:xfrm>
            <a:off x="5461000" y="3695701"/>
            <a:ext cx="174625" cy="908050"/>
            <a:chOff x="5461000" y="3695701"/>
            <a:chExt cx="174625" cy="908050"/>
          </a:xfrm>
        </p:grpSpPr>
        <p:sp>
          <p:nvSpPr>
            <p:cNvPr id="350" name="Rectangle 349"/>
            <p:cNvSpPr>
              <a:spLocks noChangeArrowheads="1"/>
            </p:cNvSpPr>
            <p:nvPr/>
          </p:nvSpPr>
          <p:spPr bwMode="auto">
            <a:xfrm>
              <a:off x="54610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Rectangle 452"/>
            <p:cNvSpPr>
              <a:spLocks noChangeArrowheads="1"/>
            </p:cNvSpPr>
            <p:nvPr/>
          </p:nvSpPr>
          <p:spPr bwMode="auto">
            <a:xfrm>
              <a:off x="5471368" y="3772942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出纳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5230813" y="3695701"/>
            <a:ext cx="174625" cy="908050"/>
            <a:chOff x="5230813" y="3695701"/>
            <a:chExt cx="174625" cy="908050"/>
          </a:xfrm>
        </p:grpSpPr>
        <p:sp>
          <p:nvSpPr>
            <p:cNvPr id="349" name="Rectangle 348"/>
            <p:cNvSpPr>
              <a:spLocks noChangeArrowheads="1"/>
            </p:cNvSpPr>
            <p:nvPr/>
          </p:nvSpPr>
          <p:spPr bwMode="auto">
            <a:xfrm>
              <a:off x="52308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Rectangle 453"/>
            <p:cNvSpPr>
              <a:spLocks noChangeArrowheads="1"/>
            </p:cNvSpPr>
            <p:nvPr/>
          </p:nvSpPr>
          <p:spPr bwMode="auto">
            <a:xfrm>
              <a:off x="5241181" y="3780879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会计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5000625" y="3695701"/>
            <a:ext cx="174625" cy="908050"/>
            <a:chOff x="5000625" y="3695701"/>
            <a:chExt cx="174625" cy="908050"/>
          </a:xfrm>
        </p:grpSpPr>
        <p:sp>
          <p:nvSpPr>
            <p:cNvPr id="348" name="Rectangle 347"/>
            <p:cNvSpPr>
              <a:spLocks noChangeArrowheads="1"/>
            </p:cNvSpPr>
            <p:nvPr/>
          </p:nvSpPr>
          <p:spPr bwMode="auto">
            <a:xfrm>
              <a:off x="50006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Rectangle 454"/>
            <p:cNvSpPr>
              <a:spLocks noChangeArrowheads="1"/>
            </p:cNvSpPr>
            <p:nvPr/>
          </p:nvSpPr>
          <p:spPr bwMode="auto">
            <a:xfrm>
              <a:off x="5010993" y="3780879"/>
              <a:ext cx="153888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文管中心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4770438" y="3695701"/>
            <a:ext cx="174625" cy="908050"/>
            <a:chOff x="4770438" y="3695701"/>
            <a:chExt cx="174625" cy="908050"/>
          </a:xfrm>
        </p:grpSpPr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47704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Rectangle 455"/>
            <p:cNvSpPr>
              <a:spLocks noChangeArrowheads="1"/>
            </p:cNvSpPr>
            <p:nvPr/>
          </p:nvSpPr>
          <p:spPr bwMode="auto">
            <a:xfrm>
              <a:off x="478080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电脑室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4540250" y="3695701"/>
            <a:ext cx="174625" cy="908050"/>
            <a:chOff x="4540250" y="3695701"/>
            <a:chExt cx="174625" cy="908050"/>
          </a:xfrm>
        </p:grpSpPr>
        <p:sp>
          <p:nvSpPr>
            <p:cNvPr id="346" name="Rectangle 345"/>
            <p:cNvSpPr>
              <a:spLocks noChangeArrowheads="1"/>
            </p:cNvSpPr>
            <p:nvPr/>
          </p:nvSpPr>
          <p:spPr bwMode="auto">
            <a:xfrm>
              <a:off x="45402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Rectangle 456"/>
            <p:cNvSpPr>
              <a:spLocks noChangeArrowheads="1"/>
            </p:cNvSpPr>
            <p:nvPr/>
          </p:nvSpPr>
          <p:spPr bwMode="auto">
            <a:xfrm>
              <a:off x="455061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总务室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4" name="组合 503"/>
          <p:cNvGrpSpPr/>
          <p:nvPr/>
        </p:nvGrpSpPr>
        <p:grpSpPr>
          <a:xfrm>
            <a:off x="4310063" y="3695701"/>
            <a:ext cx="174625" cy="908050"/>
            <a:chOff x="4310063" y="3695701"/>
            <a:chExt cx="174625" cy="908050"/>
          </a:xfrm>
        </p:grpSpPr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43100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Rectangle 457"/>
            <p:cNvSpPr>
              <a:spLocks noChangeArrowheads="1"/>
            </p:cNvSpPr>
            <p:nvPr/>
          </p:nvSpPr>
          <p:spPr bwMode="auto">
            <a:xfrm>
              <a:off x="432043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法务部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3" name="组合 502"/>
          <p:cNvGrpSpPr/>
          <p:nvPr/>
        </p:nvGrpSpPr>
        <p:grpSpPr>
          <a:xfrm>
            <a:off x="4079875" y="3695701"/>
            <a:ext cx="174625" cy="908050"/>
            <a:chOff x="4079875" y="3695701"/>
            <a:chExt cx="174625" cy="908050"/>
          </a:xfrm>
        </p:grpSpPr>
        <p:sp>
          <p:nvSpPr>
            <p:cNvPr id="344" name="Rectangle 343"/>
            <p:cNvSpPr>
              <a:spLocks noChangeArrowheads="1"/>
            </p:cNvSpPr>
            <p:nvPr/>
          </p:nvSpPr>
          <p:spPr bwMode="auto">
            <a:xfrm>
              <a:off x="40798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Rectangle 458"/>
            <p:cNvSpPr>
              <a:spLocks noChangeArrowheads="1"/>
            </p:cNvSpPr>
            <p:nvPr/>
          </p:nvSpPr>
          <p:spPr bwMode="auto">
            <a:xfrm>
              <a:off x="4090243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人力资源部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3848100" y="3695701"/>
            <a:ext cx="176213" cy="908050"/>
            <a:chOff x="3848100" y="3695701"/>
            <a:chExt cx="176213" cy="908050"/>
          </a:xfrm>
        </p:grpSpPr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3848100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Rectangle 459"/>
            <p:cNvSpPr>
              <a:spLocks noChangeArrowheads="1"/>
            </p:cNvSpPr>
            <p:nvPr/>
          </p:nvSpPr>
          <p:spPr bwMode="auto">
            <a:xfrm>
              <a:off x="3859262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1" name="组合 500"/>
          <p:cNvGrpSpPr/>
          <p:nvPr/>
        </p:nvGrpSpPr>
        <p:grpSpPr>
          <a:xfrm>
            <a:off x="3617913" y="3695701"/>
            <a:ext cx="174625" cy="908050"/>
            <a:chOff x="3617913" y="3695701"/>
            <a:chExt cx="174625" cy="908050"/>
          </a:xfrm>
        </p:grpSpPr>
        <p:sp>
          <p:nvSpPr>
            <p:cNvPr id="342" name="Rectangle 341"/>
            <p:cNvSpPr>
              <a:spLocks noChangeArrowheads="1"/>
            </p:cNvSpPr>
            <p:nvPr/>
          </p:nvSpPr>
          <p:spPr bwMode="auto">
            <a:xfrm>
              <a:off x="36179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Rectangle 460"/>
            <p:cNvSpPr>
              <a:spLocks noChangeArrowheads="1"/>
            </p:cNvSpPr>
            <p:nvPr/>
          </p:nvSpPr>
          <p:spPr bwMode="auto">
            <a:xfrm>
              <a:off x="362828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0" name="组合 499"/>
          <p:cNvGrpSpPr/>
          <p:nvPr/>
        </p:nvGrpSpPr>
        <p:grpSpPr>
          <a:xfrm>
            <a:off x="3387725" y="3695701"/>
            <a:ext cx="174625" cy="908050"/>
            <a:chOff x="3387725" y="3695701"/>
            <a:chExt cx="174625" cy="908050"/>
          </a:xfrm>
        </p:grpSpPr>
        <p:sp>
          <p:nvSpPr>
            <p:cNvPr id="341" name="Rectangle 340"/>
            <p:cNvSpPr>
              <a:spLocks noChangeArrowheads="1"/>
            </p:cNvSpPr>
            <p:nvPr/>
          </p:nvSpPr>
          <p:spPr bwMode="auto">
            <a:xfrm>
              <a:off x="33877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Rectangle 461"/>
            <p:cNvSpPr>
              <a:spLocks noChangeArrowheads="1"/>
            </p:cNvSpPr>
            <p:nvPr/>
          </p:nvSpPr>
          <p:spPr bwMode="auto">
            <a:xfrm>
              <a:off x="339809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3157538" y="3695701"/>
            <a:ext cx="174625" cy="908050"/>
            <a:chOff x="3157538" y="3695701"/>
            <a:chExt cx="174625" cy="908050"/>
          </a:xfrm>
        </p:grpSpPr>
        <p:sp>
          <p:nvSpPr>
            <p:cNvPr id="340" name="Rectangle 339"/>
            <p:cNvSpPr>
              <a:spLocks noChangeArrowheads="1"/>
            </p:cNvSpPr>
            <p:nvPr/>
          </p:nvSpPr>
          <p:spPr bwMode="auto">
            <a:xfrm>
              <a:off x="31575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Rectangle 462"/>
            <p:cNvSpPr>
              <a:spLocks noChangeArrowheads="1"/>
            </p:cNvSpPr>
            <p:nvPr/>
          </p:nvSpPr>
          <p:spPr bwMode="auto">
            <a:xfrm>
              <a:off x="316790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2927350" y="3695701"/>
            <a:ext cx="174625" cy="908050"/>
            <a:chOff x="2927350" y="3695701"/>
            <a:chExt cx="174625" cy="908050"/>
          </a:xfrm>
        </p:grpSpPr>
        <p:sp>
          <p:nvSpPr>
            <p:cNvPr id="339" name="Rectangle 338"/>
            <p:cNvSpPr>
              <a:spLocks noChangeArrowheads="1"/>
            </p:cNvSpPr>
            <p:nvPr/>
          </p:nvSpPr>
          <p:spPr bwMode="auto">
            <a:xfrm>
              <a:off x="29273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Rectangle 463"/>
            <p:cNvSpPr>
              <a:spLocks noChangeArrowheads="1"/>
            </p:cNvSpPr>
            <p:nvPr/>
          </p:nvSpPr>
          <p:spPr bwMode="auto">
            <a:xfrm>
              <a:off x="293771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7" name="组合 496"/>
          <p:cNvGrpSpPr/>
          <p:nvPr/>
        </p:nvGrpSpPr>
        <p:grpSpPr>
          <a:xfrm>
            <a:off x="2697163" y="3695701"/>
            <a:ext cx="174625" cy="908050"/>
            <a:chOff x="2697163" y="3695701"/>
            <a:chExt cx="174625" cy="908050"/>
          </a:xfrm>
        </p:grpSpPr>
        <p:sp>
          <p:nvSpPr>
            <p:cNvPr id="338" name="Rectangle 337"/>
            <p:cNvSpPr>
              <a:spLocks noChangeArrowheads="1"/>
            </p:cNvSpPr>
            <p:nvPr/>
          </p:nvSpPr>
          <p:spPr bwMode="auto">
            <a:xfrm>
              <a:off x="26971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Rectangle 464"/>
            <p:cNvSpPr>
              <a:spLocks noChangeArrowheads="1"/>
            </p:cNvSpPr>
            <p:nvPr/>
          </p:nvSpPr>
          <p:spPr bwMode="auto">
            <a:xfrm>
              <a:off x="270753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6" name="组合 495"/>
          <p:cNvGrpSpPr/>
          <p:nvPr/>
        </p:nvGrpSpPr>
        <p:grpSpPr>
          <a:xfrm>
            <a:off x="2466975" y="3695701"/>
            <a:ext cx="174625" cy="908050"/>
            <a:chOff x="2466975" y="3695701"/>
            <a:chExt cx="174625" cy="908050"/>
          </a:xfrm>
        </p:grpSpPr>
        <p:sp>
          <p:nvSpPr>
            <p:cNvPr id="337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Rectangle 465"/>
            <p:cNvSpPr>
              <a:spLocks noChangeArrowheads="1"/>
            </p:cNvSpPr>
            <p:nvPr/>
          </p:nvSpPr>
          <p:spPr bwMode="auto">
            <a:xfrm>
              <a:off x="247734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5" name="组合 494"/>
          <p:cNvGrpSpPr/>
          <p:nvPr/>
        </p:nvGrpSpPr>
        <p:grpSpPr>
          <a:xfrm>
            <a:off x="2236788" y="3695701"/>
            <a:ext cx="174625" cy="908050"/>
            <a:chOff x="2236788" y="3695701"/>
            <a:chExt cx="174625" cy="908050"/>
          </a:xfrm>
        </p:grpSpPr>
        <p:sp>
          <p:nvSpPr>
            <p:cNvPr id="336" name="Rectangle 335"/>
            <p:cNvSpPr>
              <a:spLocks noChangeArrowheads="1"/>
            </p:cNvSpPr>
            <p:nvPr/>
          </p:nvSpPr>
          <p:spPr bwMode="auto">
            <a:xfrm>
              <a:off x="22367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Rectangle 466"/>
            <p:cNvSpPr>
              <a:spLocks noChangeArrowheads="1"/>
            </p:cNvSpPr>
            <p:nvPr/>
          </p:nvSpPr>
          <p:spPr bwMode="auto">
            <a:xfrm>
              <a:off x="2247156" y="3780879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仓库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2006600" y="3695701"/>
            <a:ext cx="174625" cy="908050"/>
            <a:chOff x="2006600" y="3695701"/>
            <a:chExt cx="174625" cy="908050"/>
          </a:xfrm>
        </p:grpSpPr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20066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Rectangle 467"/>
            <p:cNvSpPr>
              <a:spLocks noChangeArrowheads="1"/>
            </p:cNvSpPr>
            <p:nvPr/>
          </p:nvSpPr>
          <p:spPr bwMode="auto">
            <a:xfrm>
              <a:off x="201796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采购部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1776413" y="3695701"/>
            <a:ext cx="174625" cy="908050"/>
            <a:chOff x="1776413" y="3695701"/>
            <a:chExt cx="174625" cy="908050"/>
          </a:xfrm>
        </p:grpSpPr>
        <p:sp>
          <p:nvSpPr>
            <p:cNvPr id="334" name="Rectangle 333"/>
            <p:cNvSpPr>
              <a:spLocks noChangeArrowheads="1"/>
            </p:cNvSpPr>
            <p:nvPr/>
          </p:nvSpPr>
          <p:spPr bwMode="auto">
            <a:xfrm>
              <a:off x="17764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Rectangle 468"/>
            <p:cNvSpPr>
              <a:spLocks noChangeArrowheads="1"/>
            </p:cNvSpPr>
            <p:nvPr/>
          </p:nvSpPr>
          <p:spPr bwMode="auto">
            <a:xfrm>
              <a:off x="1786781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化工开发部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1544638" y="3695701"/>
            <a:ext cx="176213" cy="908050"/>
            <a:chOff x="1544638" y="3695701"/>
            <a:chExt cx="176213" cy="908050"/>
          </a:xfrm>
        </p:grpSpPr>
        <p:sp>
          <p:nvSpPr>
            <p:cNvPr id="333" name="Rectangle 332"/>
            <p:cNvSpPr>
              <a:spLocks noChangeArrowheads="1"/>
            </p:cNvSpPr>
            <p:nvPr/>
          </p:nvSpPr>
          <p:spPr bwMode="auto">
            <a:xfrm>
              <a:off x="1544638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Rectangle 469"/>
            <p:cNvSpPr>
              <a:spLocks noChangeArrowheads="1"/>
            </p:cNvSpPr>
            <p:nvPr/>
          </p:nvSpPr>
          <p:spPr bwMode="auto">
            <a:xfrm>
              <a:off x="1555800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电子开发部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3846513" y="915988"/>
            <a:ext cx="1062038" cy="206375"/>
            <a:chOff x="3846513" y="915988"/>
            <a:chExt cx="1062038" cy="206375"/>
          </a:xfrm>
        </p:grpSpPr>
        <p:sp>
          <p:nvSpPr>
            <p:cNvPr id="319" name="Rectangle 318"/>
            <p:cNvSpPr>
              <a:spLocks noChangeArrowheads="1"/>
            </p:cNvSpPr>
            <p:nvPr/>
          </p:nvSpPr>
          <p:spPr bwMode="auto">
            <a:xfrm>
              <a:off x="3846513" y="915988"/>
              <a:ext cx="1062038" cy="2063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Rectangle 429"/>
            <p:cNvSpPr>
              <a:spLocks noChangeArrowheads="1"/>
            </p:cNvSpPr>
            <p:nvPr/>
          </p:nvSpPr>
          <p:spPr bwMode="auto">
            <a:xfrm>
              <a:off x="4156075" y="934536"/>
              <a:ext cx="5588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董事会</a:t>
              </a:r>
              <a:endParaRPr 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5143500"/>
          </a:xfrm>
          <a:prstGeom prst="rect">
            <a:avLst/>
          </a:prstGeom>
        </p:spPr>
      </p:pic>
      <p:sp>
        <p:nvSpPr>
          <p:cNvPr id="12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</a:p>
        </p:txBody>
      </p:sp>
      <p:sp>
        <p:nvSpPr>
          <p:cNvPr id="21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项目来源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项目解决的问题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4204360" y="1930393"/>
            <a:ext cx="725605" cy="61797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7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7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7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7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7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</a:p>
        </p:txBody>
      </p:sp>
      <p:sp>
        <p:nvSpPr>
          <p:cNvPr id="32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21" grpId="0" animBg="1"/>
      <p:bldP spid="23" grpId="0"/>
      <p:bldP spid="24" grpId="0"/>
      <p:bldP spid="25" grpId="0"/>
      <p:bldP spid="26" grpId="0"/>
      <p:bldP spid="28" grpId="0" animBg="1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22222"/>
</p:tagLst>
</file>

<file path=ppt/theme/theme1.xml><?xml version="1.0" encoding="utf-8"?>
<a:theme xmlns:a="http://schemas.openxmlformats.org/drawingml/2006/main" name="第一PPT：WWW.1PPT.COM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3271</Words>
  <Application>Microsoft Office PowerPoint</Application>
  <PresentationFormat>全屏显示(16:9)</PresentationFormat>
  <Paragraphs>472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 Unicode MS</vt:lpstr>
      <vt:lpstr>Kozuka Gothic Pr6N M</vt:lpstr>
      <vt:lpstr>Swis721 Th BT</vt:lpstr>
      <vt:lpstr>Swiss911 XCm BT</vt:lpstr>
      <vt:lpstr>方正兰亭特黑_GBK</vt:lpstr>
      <vt:lpstr>方正兰亭纤黑简体</vt:lpstr>
      <vt:lpstr>微软雅黑</vt:lpstr>
      <vt:lpstr>微软雅黑 Light</vt:lpstr>
      <vt:lpstr>Arial</vt:lpstr>
      <vt:lpstr>Calibri</vt:lpstr>
      <vt:lpstr>LilyUPC</vt:lpstr>
      <vt:lpstr>Wingdings</vt:lpstr>
      <vt:lpstr>第一PPT：WWW.1PPT.COM​</vt:lpstr>
      <vt:lpstr>PowerPoint 演示文稿</vt:lpstr>
      <vt:lpstr>PowerPoint 演示文稿</vt:lpstr>
      <vt:lpstr>PowerPoint 演示文稿</vt:lpstr>
      <vt:lpstr>公司简介</vt:lpstr>
      <vt:lpstr>团队介绍</vt:lpstr>
      <vt:lpstr>核心成员介绍</vt:lpstr>
      <vt:lpstr>主要人员构成</vt:lpstr>
      <vt:lpstr>组织架构</vt:lpstr>
      <vt:lpstr>PowerPoint 演示文稿</vt:lpstr>
      <vt:lpstr>项目来源</vt:lpstr>
      <vt:lpstr>需求分析</vt:lpstr>
      <vt:lpstr>项目解决了什么问题</vt:lpstr>
      <vt:lpstr>行业前景</vt:lpstr>
      <vt:lpstr>竞争对手</vt:lpstr>
      <vt:lpstr>可行性分析</vt:lpstr>
      <vt:lpstr>PowerPoint 演示文稿</vt:lpstr>
      <vt:lpstr>产品概述</vt:lpstr>
      <vt:lpstr>产品形式</vt:lpstr>
      <vt:lpstr>网络营销方案</vt:lpstr>
      <vt:lpstr>地面推广方案</vt:lpstr>
      <vt:lpstr>代理推广</vt:lpstr>
      <vt:lpstr>利润分析</vt:lpstr>
      <vt:lpstr>PowerPoint 演示文稿</vt:lpstr>
      <vt:lpstr>公司战略目标</vt:lpstr>
      <vt:lpstr>五年发展规划</vt:lpstr>
      <vt:lpstr>短期盈利计划</vt:lpstr>
      <vt:lpstr>产品开发计划</vt:lpstr>
      <vt:lpstr>市场拓展计划</vt:lpstr>
      <vt:lpstr>PowerPoint 演示文稿</vt:lpstr>
      <vt:lpstr>单击此处添加标题文本</vt:lpstr>
      <vt:lpstr>单击此处添加标题文本</vt:lpstr>
      <vt:lpstr>单击此处添加标题文本</vt:lpstr>
      <vt:lpstr>融资用途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天 下</cp:lastModifiedBy>
  <cp:revision>4</cp:revision>
  <dcterms:created xsi:type="dcterms:W3CDTF">2015-04-24T01:01:00Z</dcterms:created>
  <dcterms:modified xsi:type="dcterms:W3CDTF">2021-01-06T00:23:40Z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