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647" r:id="rId25"/>
    <p:sldId id="648" r:id="rId26"/>
    <p:sldId id="646" r:id="rId27"/>
    <p:sldId id="64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9" autoAdjust="0"/>
    <p:restoredTop sz="94660"/>
  </p:normalViewPr>
  <p:slideViewPr>
    <p:cSldViewPr snapToGrid="0">
      <p:cViewPr>
        <p:scale>
          <a:sx n="66" d="100"/>
          <a:sy n="66" d="100"/>
        </p:scale>
        <p:origin x="1651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13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业绩分析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13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公司年度营业额（万）</c:v>
                </c:pt>
              </c:strCache>
            </c:strRef>
          </c:tx>
          <c:spPr>
            <a:ln w="34925" cap="rnd">
              <a:solidFill>
                <a:srgbClr val="C51919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6500</c:v>
                </c:pt>
                <c:pt idx="1">
                  <c:v>5700</c:v>
                </c:pt>
                <c:pt idx="2">
                  <c:v>6900</c:v>
                </c:pt>
                <c:pt idx="3">
                  <c:v>8350</c:v>
                </c:pt>
                <c:pt idx="4">
                  <c:v>6330</c:v>
                </c:pt>
                <c:pt idx="5">
                  <c:v>9600</c:v>
                </c:pt>
                <c:pt idx="6">
                  <c:v>13050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C-4392-865A-92F3721FB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年度纯利（万）</c:v>
                </c:pt>
              </c:strCache>
            </c:strRef>
          </c:tx>
          <c:spPr>
            <a:ln w="34925" cap="rnd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2100</c:v>
                </c:pt>
                <c:pt idx="1">
                  <c:v>3500</c:v>
                </c:pt>
                <c:pt idx="2">
                  <c:v>3900</c:v>
                </c:pt>
                <c:pt idx="3">
                  <c:v>4200</c:v>
                </c:pt>
                <c:pt idx="4">
                  <c:v>3100</c:v>
                </c:pt>
                <c:pt idx="5">
                  <c:v>4300</c:v>
                </c:pt>
                <c:pt idx="6">
                  <c:v>6800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C-4392-865A-92F3721FB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148608"/>
        <c:axId val="1085223088"/>
      </c:lineChart>
      <c:catAx>
        <c:axId val="12371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5223088"/>
        <c:crosses val="autoZero"/>
        <c:auto val="1"/>
        <c:lblAlgn val="ctr"/>
        <c:lblOffset val="100"/>
        <c:noMultiLvlLbl val="0"/>
      </c:catAx>
      <c:valAx>
        <c:axId val="108522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714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22BE-3B59-46C6-97C9-D6DFC05F7E2F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4A73-E289-49EF-8872-BC7F6A73B8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37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3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fld id="{AF062A7C-F179-444C-8F8A-A92D45278321}" type="slidenum">
              <a:rPr altLang="en-US" smtClean="0">
                <a:ea typeface="宋体" panose="02010600030101010101" pitchFamily="2" charset="-122"/>
              </a:rPr>
              <a:t>26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5CC6-B49C-4C4D-A93A-935D21C8A41B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11B5-DF3C-45A9-99EC-35A7AE9FC2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5CC6-B49C-4C4D-A93A-935D21C8A41B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11B5-DF3C-45A9-99EC-35A7AE9FC2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文框 5"/>
          <p:cNvSpPr/>
          <p:nvPr userDrawn="1"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91344" y="202332"/>
            <a:ext cx="11809312" cy="6374804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/>
          <p:cNvSpPr/>
          <p:nvPr userDrawn="1"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410414" y="404666"/>
            <a:ext cx="11352451" cy="5991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6564666" y="6323368"/>
            <a:ext cx="5516166" cy="34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500" b="1" cap="all" dirty="0">
                <a:solidFill>
                  <a:srgbClr val="80C8F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500" b="1" cap="all" dirty="0">
              <a:solidFill>
                <a:srgbClr val="80C8F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5CC6-B49C-4C4D-A93A-935D21C8A41B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11B5-DF3C-45A9-99EC-35A7AE9FC2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18672" y="1459406"/>
            <a:ext cx="1836377" cy="1836377"/>
            <a:chOff x="2118672" y="1459406"/>
            <a:chExt cx="1836377" cy="1836377"/>
          </a:xfrm>
        </p:grpSpPr>
        <p:grpSp>
          <p:nvGrpSpPr>
            <p:cNvPr id="11" name="组合 10"/>
            <p:cNvGrpSpPr/>
            <p:nvPr/>
          </p:nvGrpSpPr>
          <p:grpSpPr>
            <a:xfrm>
              <a:off x="2118672" y="1459406"/>
              <a:ext cx="1836377" cy="1836377"/>
              <a:chOff x="2157185" y="1153886"/>
              <a:chExt cx="1879600" cy="18796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157185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47640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528662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43424" y="1459406"/>
            <a:ext cx="1836377" cy="1836377"/>
            <a:chOff x="4043424" y="1459406"/>
            <a:chExt cx="1836377" cy="1836377"/>
          </a:xfrm>
        </p:grpSpPr>
        <p:grpSp>
          <p:nvGrpSpPr>
            <p:cNvPr id="10" name="组合 9"/>
            <p:cNvGrpSpPr/>
            <p:nvPr/>
          </p:nvGrpSpPr>
          <p:grpSpPr>
            <a:xfrm>
              <a:off x="4043424" y="1459406"/>
              <a:ext cx="1836377" cy="1836377"/>
              <a:chOff x="3472801" y="1153886"/>
              <a:chExt cx="1879600" cy="18796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472801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563256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463396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司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68176" y="1459406"/>
            <a:ext cx="1836377" cy="1836377"/>
            <a:chOff x="5968176" y="1459406"/>
            <a:chExt cx="1836377" cy="1836377"/>
          </a:xfrm>
        </p:grpSpPr>
        <p:grpSp>
          <p:nvGrpSpPr>
            <p:cNvPr id="12" name="组合 11"/>
            <p:cNvGrpSpPr/>
            <p:nvPr/>
          </p:nvGrpSpPr>
          <p:grpSpPr>
            <a:xfrm>
              <a:off x="5968176" y="1459406"/>
              <a:ext cx="1836377" cy="1836377"/>
              <a:chOff x="3472801" y="1153886"/>
              <a:chExt cx="1879600" cy="18796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472801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563256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6394099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介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87564" y="1459406"/>
            <a:ext cx="1836377" cy="1836377"/>
            <a:chOff x="7887564" y="1459406"/>
            <a:chExt cx="1836377" cy="1836377"/>
          </a:xfrm>
        </p:grpSpPr>
        <p:grpSp>
          <p:nvGrpSpPr>
            <p:cNvPr id="15" name="组合 14"/>
            <p:cNvGrpSpPr/>
            <p:nvPr/>
          </p:nvGrpSpPr>
          <p:grpSpPr>
            <a:xfrm>
              <a:off x="7887564" y="1459406"/>
              <a:ext cx="1836377" cy="1836377"/>
              <a:chOff x="3472801" y="1153886"/>
              <a:chExt cx="1879600" cy="18796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472801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563256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295309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绍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172397" y="3716141"/>
            <a:ext cx="584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ENTERPRISE PROPAGANDA PPT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4127682" y="5072538"/>
            <a:ext cx="4105151" cy="551229"/>
          </a:xfrm>
          <a:custGeom>
            <a:avLst/>
            <a:gdLst>
              <a:gd name="connsiteX0" fmla="*/ 230832 w 3438151"/>
              <a:gd name="connsiteY0" fmla="*/ 0 h 461666"/>
              <a:gd name="connsiteX1" fmla="*/ 230833 w 3438151"/>
              <a:gd name="connsiteY1" fmla="*/ 0 h 461666"/>
              <a:gd name="connsiteX2" fmla="*/ 3207318 w 3438151"/>
              <a:gd name="connsiteY2" fmla="*/ 0 h 461666"/>
              <a:gd name="connsiteX3" fmla="*/ 3438151 w 3438151"/>
              <a:gd name="connsiteY3" fmla="*/ 230833 h 461666"/>
              <a:gd name="connsiteX4" fmla="*/ 3207318 w 3438151"/>
              <a:gd name="connsiteY4" fmla="*/ 461666 h 461666"/>
              <a:gd name="connsiteX5" fmla="*/ 3207308 w 3438151"/>
              <a:gd name="connsiteY5" fmla="*/ 461665 h 461666"/>
              <a:gd name="connsiteX6" fmla="*/ 230843 w 3438151"/>
              <a:gd name="connsiteY6" fmla="*/ 461665 h 461666"/>
              <a:gd name="connsiteX7" fmla="*/ 230833 w 3438151"/>
              <a:gd name="connsiteY7" fmla="*/ 461666 h 461666"/>
              <a:gd name="connsiteX8" fmla="*/ 0 w 3438151"/>
              <a:gd name="connsiteY8" fmla="*/ 230833 h 461666"/>
              <a:gd name="connsiteX9" fmla="*/ 184312 w 3438151"/>
              <a:gd name="connsiteY9" fmla="*/ 4690 h 4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8151" h="461666">
                <a:moveTo>
                  <a:pt x="230832" y="0"/>
                </a:moveTo>
                <a:lnTo>
                  <a:pt x="230833" y="0"/>
                </a:lnTo>
                <a:lnTo>
                  <a:pt x="3207318" y="0"/>
                </a:lnTo>
                <a:cubicBezTo>
                  <a:pt x="3334804" y="0"/>
                  <a:pt x="3438151" y="103347"/>
                  <a:pt x="3438151" y="230833"/>
                </a:cubicBezTo>
                <a:cubicBezTo>
                  <a:pt x="3438151" y="358319"/>
                  <a:pt x="3334804" y="461666"/>
                  <a:pt x="3207318" y="461666"/>
                </a:cubicBezTo>
                <a:lnTo>
                  <a:pt x="3207308" y="461665"/>
                </a:lnTo>
                <a:lnTo>
                  <a:pt x="230843" y="461665"/>
                </a:lnTo>
                <a:lnTo>
                  <a:pt x="230833" y="461666"/>
                </a:lnTo>
                <a:cubicBezTo>
                  <a:pt x="103347" y="461666"/>
                  <a:pt x="0" y="358319"/>
                  <a:pt x="0" y="230833"/>
                </a:cubicBezTo>
                <a:cubicBezTo>
                  <a:pt x="0" y="119283"/>
                  <a:pt x="79125" y="26214"/>
                  <a:pt x="184312" y="4690"/>
                </a:cubicBezTo>
                <a:close/>
              </a:path>
            </a:pathLst>
          </a:custGeom>
          <a:solidFill>
            <a:srgbClr val="C5191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048629" y="4996713"/>
            <a:ext cx="702880" cy="702878"/>
            <a:chOff x="3472801" y="1153886"/>
            <a:chExt cx="1879600" cy="1879600"/>
          </a:xfrm>
        </p:grpSpPr>
        <p:sp>
          <p:nvSpPr>
            <p:cNvPr id="42" name="椭圆 41"/>
            <p:cNvSpPr/>
            <p:nvPr/>
          </p:nvSpPr>
          <p:spPr>
            <a:xfrm>
              <a:off x="3472801" y="1153886"/>
              <a:ext cx="1879600" cy="18796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563256" y="1231641"/>
              <a:ext cx="1724090" cy="172409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796736" y="5117319"/>
            <a:ext cx="285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在此输入公司名称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11624" y="4264185"/>
            <a:ext cx="4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企业简介       品牌推广    公司简介     报告总结    企业宣传      画册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媒体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083" y="-72813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0833E-6 -1.11111E-6 L 0.30026 -0.00717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3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/>
      <p:bldP spid="40" grpId="0" animBg="1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1273" y="0"/>
            <a:ext cx="45719" cy="6858000"/>
          </a:xfrm>
          <a:prstGeom prst="rect">
            <a:avLst/>
          </a:prstGeom>
          <a:solidFill>
            <a:srgbClr val="BE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1641720" y="2295331"/>
            <a:ext cx="1744824" cy="1744824"/>
          </a:xfrm>
          <a:prstGeom prst="diamond">
            <a:avLst/>
          </a:prstGeom>
          <a:solidFill>
            <a:srgbClr val="BE0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641720" y="2556588"/>
            <a:ext cx="1744824" cy="174482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3789" y="3013501"/>
            <a:ext cx="222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BE0003"/>
                </a:solidFill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rgbClr val="BE0003"/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044025" y="2807064"/>
            <a:ext cx="4923402" cy="1246048"/>
            <a:chOff x="5044025" y="2752244"/>
            <a:chExt cx="4923402" cy="1246048"/>
          </a:xfrm>
        </p:grpSpPr>
        <p:sp>
          <p:nvSpPr>
            <p:cNvPr id="60" name="文本框 59"/>
            <p:cNvSpPr txBox="1"/>
            <p:nvPr/>
          </p:nvSpPr>
          <p:spPr>
            <a:xfrm>
              <a:off x="5169626" y="2752244"/>
              <a:ext cx="4797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BE0003"/>
                  </a:solidFill>
                  <a:cs typeface="+mn-ea"/>
                  <a:sym typeface="+mn-lt"/>
                </a:rPr>
                <a:t>主要业务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5044025" y="3583241"/>
              <a:ext cx="4923402" cy="45719"/>
            </a:xfrm>
            <a:prstGeom prst="rect">
              <a:avLst/>
            </a:prstGeom>
            <a:solidFill>
              <a:srgbClr val="BE0003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861936" y="3628960"/>
              <a:ext cx="141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E0003"/>
                  </a:solidFill>
                  <a:cs typeface="+mn-ea"/>
                  <a:sym typeface="+mn-lt"/>
                </a:rPr>
                <a:t>Main business</a:t>
              </a:r>
              <a:endParaRPr lang="zh-CN" altLang="en-US" sz="4800" dirty="0">
                <a:solidFill>
                  <a:srgbClr val="BE000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主要业务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63411" y="2037954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业务一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23331" y="2488802"/>
            <a:ext cx="286512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63411" y="4144047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  <a:effectLst/>
                <a:latin typeface="思源宋体 CN" panose="02020700000000000000" pitchFamily="18" charset="-122"/>
                <a:ea typeface="思源宋体 CN" panose="02020700000000000000" pitchFamily="18" charset="-122"/>
              </a:rPr>
              <a:t>业务三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123331" y="4594895"/>
            <a:ext cx="2865120" cy="8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211388" y="2037656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业务二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11388" y="2505390"/>
            <a:ext cx="2865120" cy="8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273120" y="4144047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effectLst/>
                <a:latin typeface="思源宋体 CN" panose="02020700000000000000" pitchFamily="18" charset="-122"/>
                <a:ea typeface="思源宋体 CN" panose="02020700000000000000" pitchFamily="18" charset="-122"/>
              </a:rPr>
              <a:t>业务四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273120" y="4611781"/>
            <a:ext cx="2865120" cy="89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41" name="gear-symbol_45312"/>
          <p:cNvSpPr>
            <a:spLocks noChangeAspect="1"/>
          </p:cNvSpPr>
          <p:nvPr/>
        </p:nvSpPr>
        <p:spPr bwMode="auto">
          <a:xfrm>
            <a:off x="4980411" y="2325063"/>
            <a:ext cx="2231178" cy="2207874"/>
          </a:xfrm>
          <a:custGeom>
            <a:avLst/>
            <a:gdLst>
              <a:gd name="T0" fmla="*/ 6548 w 7681"/>
              <a:gd name="T1" fmla="*/ 2837 h 7613"/>
              <a:gd name="T2" fmla="*/ 6019 w 7681"/>
              <a:gd name="T3" fmla="*/ 1930 h 7613"/>
              <a:gd name="T4" fmla="*/ 6579 w 7681"/>
              <a:gd name="T5" fmla="*/ 953 h 7613"/>
              <a:gd name="T6" fmla="*/ 4914 w 7681"/>
              <a:gd name="T7" fmla="*/ 0 h 7613"/>
              <a:gd name="T8" fmla="*/ 4354 w 7681"/>
              <a:gd name="T9" fmla="*/ 977 h 7613"/>
              <a:gd name="T10" fmla="*/ 3305 w 7681"/>
              <a:gd name="T11" fmla="*/ 981 h 7613"/>
              <a:gd name="T12" fmla="*/ 2738 w 7681"/>
              <a:gd name="T13" fmla="*/ 8 h 7613"/>
              <a:gd name="T14" fmla="*/ 1080 w 7681"/>
              <a:gd name="T15" fmla="*/ 974 h 7613"/>
              <a:gd name="T16" fmla="*/ 1647 w 7681"/>
              <a:gd name="T17" fmla="*/ 1946 h 7613"/>
              <a:gd name="T18" fmla="*/ 1343 w 7681"/>
              <a:gd name="T19" fmla="*/ 2377 h 7613"/>
              <a:gd name="T20" fmla="*/ 1126 w 7681"/>
              <a:gd name="T21" fmla="*/ 2857 h 7613"/>
              <a:gd name="T22" fmla="*/ 0 w 7681"/>
              <a:gd name="T23" fmla="*/ 2861 h 7613"/>
              <a:gd name="T24" fmla="*/ 7 w 7681"/>
              <a:gd name="T25" fmla="*/ 4780 h 7613"/>
              <a:gd name="T26" fmla="*/ 1133 w 7681"/>
              <a:gd name="T27" fmla="*/ 4776 h 7613"/>
              <a:gd name="T28" fmla="*/ 1662 w 7681"/>
              <a:gd name="T29" fmla="*/ 5682 h 7613"/>
              <a:gd name="T30" fmla="*/ 1102 w 7681"/>
              <a:gd name="T31" fmla="*/ 6660 h 7613"/>
              <a:gd name="T32" fmla="*/ 2767 w 7681"/>
              <a:gd name="T33" fmla="*/ 7613 h 7613"/>
              <a:gd name="T34" fmla="*/ 3327 w 7681"/>
              <a:gd name="T35" fmla="*/ 6635 h 7613"/>
              <a:gd name="T36" fmla="*/ 4376 w 7681"/>
              <a:gd name="T37" fmla="*/ 6632 h 7613"/>
              <a:gd name="T38" fmla="*/ 4942 w 7681"/>
              <a:gd name="T39" fmla="*/ 7605 h 7613"/>
              <a:gd name="T40" fmla="*/ 6600 w 7681"/>
              <a:gd name="T41" fmla="*/ 6639 h 7613"/>
              <a:gd name="T42" fmla="*/ 6034 w 7681"/>
              <a:gd name="T43" fmla="*/ 5667 h 7613"/>
              <a:gd name="T44" fmla="*/ 6338 w 7681"/>
              <a:gd name="T45" fmla="*/ 5236 h 7613"/>
              <a:gd name="T46" fmla="*/ 6555 w 7681"/>
              <a:gd name="T47" fmla="*/ 4755 h 7613"/>
              <a:gd name="T48" fmla="*/ 7681 w 7681"/>
              <a:gd name="T49" fmla="*/ 4751 h 7613"/>
              <a:gd name="T50" fmla="*/ 7674 w 7681"/>
              <a:gd name="T51" fmla="*/ 2832 h 7613"/>
              <a:gd name="T52" fmla="*/ 6548 w 7681"/>
              <a:gd name="T53" fmla="*/ 2837 h 7613"/>
              <a:gd name="T54" fmla="*/ 5516 w 7681"/>
              <a:gd name="T55" fmla="*/ 4766 h 7613"/>
              <a:gd name="T56" fmla="*/ 2881 w 7681"/>
              <a:gd name="T57" fmla="*/ 5482 h 7613"/>
              <a:gd name="T58" fmla="*/ 2164 w 7681"/>
              <a:gd name="T59" fmla="*/ 2847 h 7613"/>
              <a:gd name="T60" fmla="*/ 4800 w 7681"/>
              <a:gd name="T61" fmla="*/ 2130 h 7613"/>
              <a:gd name="T62" fmla="*/ 5516 w 7681"/>
              <a:gd name="T63" fmla="*/ 4766 h 7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681" h="7613">
                <a:moveTo>
                  <a:pt x="6548" y="2837"/>
                </a:moveTo>
                <a:cubicBezTo>
                  <a:pt x="6430" y="2508"/>
                  <a:pt x="6252" y="2200"/>
                  <a:pt x="6019" y="1930"/>
                </a:cubicBezTo>
                <a:lnTo>
                  <a:pt x="6579" y="953"/>
                </a:lnTo>
                <a:lnTo>
                  <a:pt x="4914" y="0"/>
                </a:lnTo>
                <a:lnTo>
                  <a:pt x="4354" y="977"/>
                </a:lnTo>
                <a:cubicBezTo>
                  <a:pt x="4004" y="914"/>
                  <a:pt x="3648" y="916"/>
                  <a:pt x="3305" y="981"/>
                </a:cubicBezTo>
                <a:lnTo>
                  <a:pt x="2738" y="8"/>
                </a:lnTo>
                <a:lnTo>
                  <a:pt x="1080" y="974"/>
                </a:lnTo>
                <a:lnTo>
                  <a:pt x="1647" y="1946"/>
                </a:lnTo>
                <a:cubicBezTo>
                  <a:pt x="1535" y="2078"/>
                  <a:pt x="1432" y="2221"/>
                  <a:pt x="1343" y="2377"/>
                </a:cubicBezTo>
                <a:cubicBezTo>
                  <a:pt x="1254" y="2533"/>
                  <a:pt x="1183" y="2693"/>
                  <a:pt x="1126" y="2857"/>
                </a:cubicBezTo>
                <a:lnTo>
                  <a:pt x="0" y="2861"/>
                </a:lnTo>
                <a:lnTo>
                  <a:pt x="7" y="4780"/>
                </a:lnTo>
                <a:lnTo>
                  <a:pt x="1133" y="4776"/>
                </a:lnTo>
                <a:cubicBezTo>
                  <a:pt x="1251" y="5105"/>
                  <a:pt x="1429" y="5412"/>
                  <a:pt x="1662" y="5682"/>
                </a:cubicBezTo>
                <a:lnTo>
                  <a:pt x="1102" y="6660"/>
                </a:lnTo>
                <a:lnTo>
                  <a:pt x="2767" y="7613"/>
                </a:lnTo>
                <a:lnTo>
                  <a:pt x="3327" y="6635"/>
                </a:lnTo>
                <a:cubicBezTo>
                  <a:pt x="3677" y="6699"/>
                  <a:pt x="4033" y="6697"/>
                  <a:pt x="4376" y="6632"/>
                </a:cubicBezTo>
                <a:lnTo>
                  <a:pt x="4942" y="7605"/>
                </a:lnTo>
                <a:lnTo>
                  <a:pt x="6600" y="6639"/>
                </a:lnTo>
                <a:lnTo>
                  <a:pt x="6034" y="5667"/>
                </a:lnTo>
                <a:cubicBezTo>
                  <a:pt x="6146" y="5534"/>
                  <a:pt x="6249" y="5391"/>
                  <a:pt x="6338" y="5236"/>
                </a:cubicBezTo>
                <a:cubicBezTo>
                  <a:pt x="6427" y="5080"/>
                  <a:pt x="6498" y="4919"/>
                  <a:pt x="6555" y="4755"/>
                </a:cubicBezTo>
                <a:lnTo>
                  <a:pt x="7681" y="4751"/>
                </a:lnTo>
                <a:lnTo>
                  <a:pt x="7674" y="2832"/>
                </a:lnTo>
                <a:lnTo>
                  <a:pt x="6548" y="2837"/>
                </a:lnTo>
                <a:close/>
                <a:moveTo>
                  <a:pt x="5516" y="4766"/>
                </a:moveTo>
                <a:cubicBezTo>
                  <a:pt x="4987" y="5691"/>
                  <a:pt x="3807" y="6012"/>
                  <a:pt x="2881" y="5482"/>
                </a:cubicBezTo>
                <a:cubicBezTo>
                  <a:pt x="1955" y="4953"/>
                  <a:pt x="1634" y="3773"/>
                  <a:pt x="2164" y="2847"/>
                </a:cubicBezTo>
                <a:cubicBezTo>
                  <a:pt x="2694" y="1921"/>
                  <a:pt x="3874" y="1600"/>
                  <a:pt x="4800" y="2130"/>
                </a:cubicBezTo>
                <a:cubicBezTo>
                  <a:pt x="5725" y="2660"/>
                  <a:pt x="6046" y="3840"/>
                  <a:pt x="5516" y="47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主要业务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42213" y="1939269"/>
            <a:ext cx="2243247" cy="3366965"/>
            <a:chOff x="742213" y="1939269"/>
            <a:chExt cx="2243247" cy="3366965"/>
          </a:xfrm>
        </p:grpSpPr>
        <p:sp>
          <p:nvSpPr>
            <p:cNvPr id="19" name="矩形: 圆角 18"/>
            <p:cNvSpPr/>
            <p:nvPr/>
          </p:nvSpPr>
          <p:spPr>
            <a:xfrm>
              <a:off x="750583" y="1939269"/>
              <a:ext cx="2234877" cy="3366965"/>
            </a:xfrm>
            <a:prstGeom prst="roundRect">
              <a:avLst>
                <a:gd name="adj" fmla="val 8802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742213" y="3286892"/>
              <a:ext cx="2234877" cy="3326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项目一</a:t>
              </a:r>
              <a:endParaRPr lang="en-US" altLang="zh-CN" sz="1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1076327" y="3802778"/>
              <a:ext cx="1621752" cy="70378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zh-CN" altLang="en-US" sz="1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点击输入简要文字内容，文字内容需概括精炼，不用多余的文字修饰，言简意赅的说明分项内容。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1514375" y="2193485"/>
            <a:ext cx="824477" cy="824477"/>
            <a:chOff x="1251556" y="1480250"/>
            <a:chExt cx="713600" cy="713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1251556" y="1480250"/>
              <a:ext cx="713600" cy="713598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4572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45117" y="1573811"/>
              <a:ext cx="526478" cy="526477"/>
            </a:xfrm>
            <a:prstGeom prst="diamond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r>
                <a:rPr lang="en-US" altLang="zh-CN" sz="2800" noProof="1">
                  <a:latin typeface="Avenir LT 35 Light" panose="02000503030000020003" pitchFamily="2" charset="0"/>
                </a:rPr>
                <a:t>A</a:t>
              </a:r>
              <a:endParaRPr lang="zh-CN" altLang="en-US" sz="2800" noProof="1">
                <a:latin typeface="Avenir LT 35 Light" panose="02000503030000020003" pitchFamily="2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39393" y="1939269"/>
            <a:ext cx="2243247" cy="3366965"/>
            <a:chOff x="3639393" y="1939269"/>
            <a:chExt cx="2243247" cy="3366965"/>
          </a:xfrm>
        </p:grpSpPr>
        <p:sp>
          <p:nvSpPr>
            <p:cNvPr id="50" name="矩形: 圆角 49"/>
            <p:cNvSpPr/>
            <p:nvPr/>
          </p:nvSpPr>
          <p:spPr>
            <a:xfrm>
              <a:off x="3647763" y="1939269"/>
              <a:ext cx="2234877" cy="3366965"/>
            </a:xfrm>
            <a:prstGeom prst="roundRect">
              <a:avLst>
                <a:gd name="adj" fmla="val 8802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3639393" y="3286892"/>
              <a:ext cx="2234877" cy="3326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300" dirty="0">
                  <a:latin typeface="微软雅黑" panose="020B0503020204020204" charset="-122"/>
                  <a:ea typeface="微软雅黑" panose="020B0503020204020204" charset="-122"/>
                </a:rPr>
                <a:t>项目二</a:t>
              </a:r>
              <a:endParaRPr lang="en-US" altLang="zh-CN" sz="13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3973507" y="3802778"/>
              <a:ext cx="1621752" cy="11832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algn="ctr" eaLnBrk="1" hangingPunct="1">
                <a:lnSpc>
                  <a:spcPts val="1400"/>
                </a:lnSpc>
              </a:pPr>
              <a:r>
                <a:rPr lang="zh-CN" altLang="en-US" sz="1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9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4411555" y="2193485"/>
            <a:ext cx="824477" cy="824477"/>
            <a:chOff x="1251556" y="1480250"/>
            <a:chExt cx="713600" cy="713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矩形 20"/>
            <p:cNvSpPr/>
            <p:nvPr/>
          </p:nvSpPr>
          <p:spPr>
            <a:xfrm>
              <a:off x="1251556" y="1480250"/>
              <a:ext cx="713600" cy="713598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4572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53" name="矩形 21"/>
            <p:cNvSpPr/>
            <p:nvPr/>
          </p:nvSpPr>
          <p:spPr>
            <a:xfrm>
              <a:off x="1345117" y="1573811"/>
              <a:ext cx="526478" cy="52647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r>
                <a:rPr lang="en-US" altLang="zh-CN" sz="2800" noProof="1">
                  <a:latin typeface="Avenir LT 35 Light" panose="02000503030000020003" pitchFamily="2" charset="0"/>
                </a:rPr>
                <a:t>B</a:t>
              </a:r>
              <a:endParaRPr lang="zh-CN" altLang="en-US" sz="2800" noProof="1">
                <a:latin typeface="Avenir LT 35 Light" panose="02000503030000020003" pitchFamily="2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36573" y="1939269"/>
            <a:ext cx="2243247" cy="3366965"/>
            <a:chOff x="6536573" y="1939269"/>
            <a:chExt cx="2243247" cy="3366965"/>
          </a:xfrm>
        </p:grpSpPr>
        <p:sp>
          <p:nvSpPr>
            <p:cNvPr id="62" name="矩形: 圆角 61"/>
            <p:cNvSpPr/>
            <p:nvPr/>
          </p:nvSpPr>
          <p:spPr>
            <a:xfrm>
              <a:off x="6544943" y="1939269"/>
              <a:ext cx="2234877" cy="3366965"/>
            </a:xfrm>
            <a:prstGeom prst="roundRect">
              <a:avLst>
                <a:gd name="adj" fmla="val 8802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66" name="文本框 65"/>
            <p:cNvSpPr txBox="1">
              <a:spLocks noChangeArrowheads="1"/>
            </p:cNvSpPr>
            <p:nvPr/>
          </p:nvSpPr>
          <p:spPr bwMode="auto">
            <a:xfrm>
              <a:off x="6536573" y="3286892"/>
              <a:ext cx="2234877" cy="3326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项目三</a:t>
              </a:r>
              <a:endParaRPr lang="en-US" altLang="zh-CN" sz="1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TextBox 38"/>
            <p:cNvSpPr txBox="1"/>
            <p:nvPr/>
          </p:nvSpPr>
          <p:spPr>
            <a:xfrm>
              <a:off x="6870687" y="3802778"/>
              <a:ext cx="1621752" cy="11832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algn="ctr" eaLnBrk="1" hangingPunct="1">
                <a:lnSpc>
                  <a:spcPts val="1400"/>
                </a:lnSpc>
              </a:pPr>
              <a:r>
                <a:rPr lang="zh-CN" altLang="en-US" sz="1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9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7308735" y="2193485"/>
            <a:ext cx="824477" cy="824477"/>
            <a:chOff x="1251556" y="1480250"/>
            <a:chExt cx="713600" cy="713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矩形 20"/>
            <p:cNvSpPr/>
            <p:nvPr/>
          </p:nvSpPr>
          <p:spPr>
            <a:xfrm>
              <a:off x="1251556" y="1480250"/>
              <a:ext cx="713600" cy="713598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4572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65" name="矩形 21"/>
            <p:cNvSpPr/>
            <p:nvPr/>
          </p:nvSpPr>
          <p:spPr>
            <a:xfrm>
              <a:off x="1345117" y="1573811"/>
              <a:ext cx="526478" cy="526477"/>
            </a:xfrm>
            <a:prstGeom prst="diamond">
              <a:avLst/>
            </a:pr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r>
                <a:rPr lang="en-US" altLang="zh-CN" sz="2800" noProof="1">
                  <a:latin typeface="Avenir LT 35 Light" panose="02000503030000020003" pitchFamily="2" charset="0"/>
                </a:rPr>
                <a:t>C</a:t>
              </a:r>
              <a:endParaRPr lang="zh-CN" altLang="en-US" sz="2800" noProof="1">
                <a:latin typeface="Avenir LT 35 Light" panose="02000503030000020003" pitchFamily="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433753" y="1939269"/>
            <a:ext cx="2243247" cy="3366965"/>
            <a:chOff x="9433753" y="1939269"/>
            <a:chExt cx="2243247" cy="3366965"/>
          </a:xfrm>
        </p:grpSpPr>
        <p:sp>
          <p:nvSpPr>
            <p:cNvPr id="68" name="矩形: 圆角 67"/>
            <p:cNvSpPr/>
            <p:nvPr/>
          </p:nvSpPr>
          <p:spPr>
            <a:xfrm>
              <a:off x="9442123" y="1939269"/>
              <a:ext cx="2234877" cy="3366965"/>
            </a:xfrm>
            <a:prstGeom prst="roundRect">
              <a:avLst>
                <a:gd name="adj" fmla="val 8802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72" name="文本框 71"/>
            <p:cNvSpPr txBox="1">
              <a:spLocks noChangeArrowheads="1"/>
            </p:cNvSpPr>
            <p:nvPr/>
          </p:nvSpPr>
          <p:spPr bwMode="auto">
            <a:xfrm>
              <a:off x="9433753" y="3286892"/>
              <a:ext cx="2234877" cy="3326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300" dirty="0">
                  <a:latin typeface="微软雅黑" panose="020B0503020204020204" charset="-122"/>
                  <a:ea typeface="微软雅黑" panose="020B0503020204020204" charset="-122"/>
                </a:rPr>
                <a:t>项目四</a:t>
              </a:r>
              <a:endParaRPr lang="en-US" altLang="zh-CN" sz="13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TextBox 38"/>
            <p:cNvSpPr txBox="1"/>
            <p:nvPr/>
          </p:nvSpPr>
          <p:spPr>
            <a:xfrm>
              <a:off x="9767867" y="3802778"/>
              <a:ext cx="1621752" cy="11832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defRPr>
              </a:lvl1pPr>
            </a:lstStyle>
            <a:p>
              <a:pPr algn="ctr" eaLnBrk="1" hangingPunct="1">
                <a:lnSpc>
                  <a:spcPts val="1400"/>
                </a:lnSpc>
              </a:pPr>
              <a:r>
                <a:rPr lang="zh-CN" altLang="en-US" sz="1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点击输入简要文字内容，文字内容需概括精炼，不用多余的文字修饰，言简意赅的说明分项内容。</a:t>
              </a:r>
              <a:endParaRPr lang="en-US" altLang="zh-CN" sz="9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10205915" y="2193485"/>
            <a:ext cx="824477" cy="824477"/>
            <a:chOff x="1251556" y="1480250"/>
            <a:chExt cx="713600" cy="713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矩形 20"/>
            <p:cNvSpPr/>
            <p:nvPr/>
          </p:nvSpPr>
          <p:spPr>
            <a:xfrm>
              <a:off x="1251556" y="1480250"/>
              <a:ext cx="713600" cy="713598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4572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71" name="矩形 21"/>
            <p:cNvSpPr/>
            <p:nvPr/>
          </p:nvSpPr>
          <p:spPr>
            <a:xfrm>
              <a:off x="1345117" y="1573811"/>
              <a:ext cx="526478" cy="526477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r>
                <a:rPr lang="en-US" altLang="zh-CN" sz="2800" noProof="1">
                  <a:latin typeface="Avenir LT 35 Light" panose="02000503030000020003" pitchFamily="2" charset="0"/>
                </a:rPr>
                <a:t>D</a:t>
              </a:r>
              <a:endParaRPr lang="zh-CN" altLang="en-US" sz="2800" noProof="1">
                <a:latin typeface="Avenir LT 35 Light" panose="02000503030000020003" pitchFamily="2" charset="0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主要业务</a:t>
            </a:r>
          </a:p>
        </p:txBody>
      </p:sp>
      <p:sp>
        <p:nvSpPr>
          <p:cNvPr id="36" name="任意多边形 6"/>
          <p:cNvSpPr/>
          <p:nvPr/>
        </p:nvSpPr>
        <p:spPr>
          <a:xfrm rot="5400000">
            <a:off x="6152767" y="1915331"/>
            <a:ext cx="1513669" cy="1513670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5400000">
            <a:off x="6150897" y="2276216"/>
            <a:ext cx="1154654" cy="1154655"/>
          </a:xfrm>
          <a:prstGeom prst="rect">
            <a:avLst/>
          </a:prstGeom>
          <a:noFill/>
          <a:ln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9"/>
          <p:cNvSpPr/>
          <p:nvPr/>
        </p:nvSpPr>
        <p:spPr>
          <a:xfrm rot="10800000">
            <a:off x="6155566" y="3516061"/>
            <a:ext cx="1513670" cy="1526589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 rot="10800000">
            <a:off x="6153697" y="3527110"/>
            <a:ext cx="1154655" cy="1154655"/>
          </a:xfrm>
          <a:prstGeom prst="rect">
            <a:avLst/>
          </a:prstGeom>
          <a:noFill/>
          <a:ln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 13"/>
          <p:cNvSpPr/>
          <p:nvPr/>
        </p:nvSpPr>
        <p:spPr>
          <a:xfrm rot="16200000" flipH="1">
            <a:off x="4535178" y="1908592"/>
            <a:ext cx="1513670" cy="1513670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16200000" flipH="1">
            <a:off x="4896063" y="2269475"/>
            <a:ext cx="1154655" cy="1154655"/>
          </a:xfrm>
          <a:prstGeom prst="rect">
            <a:avLst/>
          </a:prstGeom>
          <a:noFill/>
          <a:ln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16"/>
          <p:cNvSpPr/>
          <p:nvPr/>
        </p:nvSpPr>
        <p:spPr>
          <a:xfrm flipV="1">
            <a:off x="4550167" y="3517931"/>
            <a:ext cx="1513669" cy="1513670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flipV="1">
            <a:off x="4911050" y="3516061"/>
            <a:ext cx="1154654" cy="115465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6509615" y="2599871"/>
            <a:ext cx="483381" cy="540580"/>
            <a:chOff x="5999255" y="3275006"/>
            <a:chExt cx="402656" cy="450303"/>
          </a:xfrm>
          <a:solidFill>
            <a:srgbClr val="C51919"/>
          </a:solidFill>
        </p:grpSpPr>
        <p:sp>
          <p:nvSpPr>
            <p:cNvPr id="47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72205" y="3808840"/>
            <a:ext cx="443343" cy="438770"/>
            <a:chOff x="6967126" y="4092464"/>
            <a:chExt cx="453105" cy="448433"/>
          </a:xfrm>
          <a:solidFill>
            <a:schemeClr val="bg1">
              <a:lumMod val="65000"/>
            </a:schemeClr>
          </a:solidFill>
        </p:grpSpPr>
        <p:sp>
          <p:nvSpPr>
            <p:cNvPr id="59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262318" y="2630265"/>
            <a:ext cx="461782" cy="496949"/>
            <a:chOff x="7005429" y="4859473"/>
            <a:chExt cx="466184" cy="501686"/>
          </a:xfrm>
          <a:solidFill>
            <a:srgbClr val="C51919"/>
          </a:solidFill>
        </p:grpSpPr>
        <p:sp>
          <p:nvSpPr>
            <p:cNvPr id="74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530388" y="3773188"/>
            <a:ext cx="414057" cy="529530"/>
            <a:chOff x="1605186" y="572440"/>
            <a:chExt cx="563562" cy="720725"/>
          </a:xfrm>
          <a:solidFill>
            <a:srgbClr val="C51919"/>
          </a:solidFill>
        </p:grpSpPr>
        <p:sp>
          <p:nvSpPr>
            <p:cNvPr id="8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TextBox 18"/>
          <p:cNvSpPr txBox="1"/>
          <p:nvPr/>
        </p:nvSpPr>
        <p:spPr>
          <a:xfrm flipH="1">
            <a:off x="2074282" y="37269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业务三</a:t>
            </a:r>
            <a:endParaRPr lang="en-US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90513" y="4104182"/>
            <a:ext cx="3254801" cy="612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endParaRPr lang="en-US" altLang="zh-CN" sz="1400" dirty="0">
              <a:solidFill>
                <a:prstClr val="black"/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  <a:p>
            <a:pPr algn="ctr" defTabSz="457200"/>
            <a:endParaRPr lang="en-US" altLang="zh-CN" sz="1400" dirty="0">
              <a:solidFill>
                <a:prstClr val="black"/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</p:txBody>
      </p:sp>
      <p:sp>
        <p:nvSpPr>
          <p:cNvPr id="85" name="TextBox 12"/>
          <p:cNvSpPr txBox="1"/>
          <p:nvPr/>
        </p:nvSpPr>
        <p:spPr>
          <a:xfrm>
            <a:off x="2062180" y="5699639"/>
            <a:ext cx="8570214" cy="463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在这里输入您的文字内容，在这里输入您的文字内容，在这里输入您的文字内容，在这里输入您的文字内容，在这里输入您的文字内容，在这里输入您的文字内容，在这里输入您的文字内容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18"/>
          <p:cNvSpPr txBox="1"/>
          <p:nvPr/>
        </p:nvSpPr>
        <p:spPr>
          <a:xfrm flipH="1">
            <a:off x="2054550" y="19697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业务一</a:t>
            </a:r>
            <a:endParaRPr lang="en-US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008702" y="2347017"/>
            <a:ext cx="3008325" cy="612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endParaRPr lang="en-US" altLang="zh-CN" sz="1400" dirty="0">
              <a:solidFill>
                <a:prstClr val="black"/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</p:txBody>
      </p:sp>
      <p:sp>
        <p:nvSpPr>
          <p:cNvPr id="88" name="TextBox 18"/>
          <p:cNvSpPr txBox="1"/>
          <p:nvPr/>
        </p:nvSpPr>
        <p:spPr>
          <a:xfrm flipH="1">
            <a:off x="9492036" y="37588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业务四</a:t>
            </a:r>
            <a:endParaRPr lang="en-US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8498541" y="4151172"/>
            <a:ext cx="3007338" cy="612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endParaRPr lang="en-US" altLang="zh-CN" sz="1400" dirty="0">
              <a:solidFill>
                <a:prstClr val="black"/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  <a:p>
            <a:pPr algn="ctr" defTabSz="457200"/>
            <a:endParaRPr lang="en-US" altLang="zh-CN" sz="1400" dirty="0">
              <a:solidFill>
                <a:prstClr val="black"/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</p:txBody>
      </p:sp>
      <p:sp>
        <p:nvSpPr>
          <p:cNvPr id="90" name="TextBox 18"/>
          <p:cNvSpPr txBox="1"/>
          <p:nvPr/>
        </p:nvSpPr>
        <p:spPr>
          <a:xfrm flipH="1">
            <a:off x="9492036" y="19697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业务二</a:t>
            </a:r>
            <a:endParaRPr lang="en-US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294149" y="2347017"/>
            <a:ext cx="3416123" cy="612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r>
              <a:rPr lang="zh-CN" altLang="en-US" sz="1400" dirty="0">
                <a:solidFill>
                  <a:prstClr val="black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请在这里输入您的主要叙述内容</a:t>
            </a:r>
          </a:p>
          <a:p>
            <a:pPr algn="ctr" defTabSz="457200"/>
            <a:endParaRPr lang="en-US" altLang="zh-CN" sz="1400" dirty="0">
              <a:solidFill>
                <a:prstClr val="black"/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主要业务</a:t>
            </a:r>
          </a:p>
        </p:txBody>
      </p:sp>
      <p:sp>
        <p:nvSpPr>
          <p:cNvPr id="53" name="TextBox 35"/>
          <p:cNvSpPr txBox="1"/>
          <p:nvPr/>
        </p:nvSpPr>
        <p:spPr>
          <a:xfrm>
            <a:off x="1896570" y="2913668"/>
            <a:ext cx="1434462" cy="1363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36"/>
          <p:cNvSpPr txBox="1"/>
          <p:nvPr/>
        </p:nvSpPr>
        <p:spPr>
          <a:xfrm>
            <a:off x="3891722" y="2532980"/>
            <a:ext cx="1460624" cy="1363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1200" dirty="0"/>
          </a:p>
        </p:txBody>
      </p:sp>
      <p:sp>
        <p:nvSpPr>
          <p:cNvPr id="55" name="TextBox 37"/>
          <p:cNvSpPr txBox="1"/>
          <p:nvPr/>
        </p:nvSpPr>
        <p:spPr>
          <a:xfrm>
            <a:off x="6113177" y="2257809"/>
            <a:ext cx="1895064" cy="1133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1200" dirty="0"/>
          </a:p>
        </p:txBody>
      </p:sp>
      <p:sp>
        <p:nvSpPr>
          <p:cNvPr id="62" name="TextBox 38"/>
          <p:cNvSpPr txBox="1"/>
          <p:nvPr/>
        </p:nvSpPr>
        <p:spPr>
          <a:xfrm>
            <a:off x="8616573" y="2024092"/>
            <a:ext cx="2131260" cy="1133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  <a:p>
            <a:endParaRPr lang="en-US" altLang="zh-CN" sz="12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629291" y="4533202"/>
            <a:ext cx="1651012" cy="1656332"/>
            <a:chOff x="3629291" y="4533202"/>
            <a:chExt cx="1651012" cy="1656332"/>
          </a:xfrm>
        </p:grpSpPr>
        <p:sp>
          <p:nvSpPr>
            <p:cNvPr id="46" name="Freeform 5"/>
            <p:cNvSpPr/>
            <p:nvPr/>
          </p:nvSpPr>
          <p:spPr bwMode="auto">
            <a:xfrm rot="10800000">
              <a:off x="3629291" y="4533202"/>
              <a:ext cx="1651012" cy="1656332"/>
            </a:xfrm>
            <a:prstGeom prst="round2DiagRect">
              <a:avLst>
                <a:gd name="adj1" fmla="val 22783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587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TextBox 31"/>
            <p:cNvSpPr txBox="1"/>
            <p:nvPr/>
          </p:nvSpPr>
          <p:spPr>
            <a:xfrm>
              <a:off x="3861339" y="4841467"/>
              <a:ext cx="1229120" cy="287259"/>
            </a:xfrm>
            <a:prstGeom prst="rect">
              <a:avLst/>
            </a:prstGeom>
            <a:noFill/>
            <a:ln w="38100">
              <a:noFill/>
              <a:miter lim="800000"/>
            </a:ln>
            <a:effectLst>
              <a:outerShdw blurRad="203200" dist="1016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TextBox 9"/>
            <p:cNvSpPr txBox="1">
              <a:spLocks noChangeArrowheads="1"/>
            </p:cNvSpPr>
            <p:nvPr/>
          </p:nvSpPr>
          <p:spPr bwMode="auto">
            <a:xfrm>
              <a:off x="3712670" y="5601168"/>
              <a:ext cx="944484" cy="51442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203200" dist="1016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3484" y="4787785"/>
            <a:ext cx="1395154" cy="1399747"/>
            <a:chOff x="1673484" y="4787785"/>
            <a:chExt cx="1395154" cy="1399747"/>
          </a:xfrm>
        </p:grpSpPr>
        <p:sp>
          <p:nvSpPr>
            <p:cNvPr id="51" name="Freeform 7"/>
            <p:cNvSpPr/>
            <p:nvPr/>
          </p:nvSpPr>
          <p:spPr bwMode="auto">
            <a:xfrm rot="10800000">
              <a:off x="1673484" y="4787785"/>
              <a:ext cx="1395154" cy="1399747"/>
            </a:xfrm>
            <a:prstGeom prst="round2DiagRect">
              <a:avLst>
                <a:gd name="adj1" fmla="val 23809"/>
                <a:gd name="adj2" fmla="val 0"/>
              </a:avLst>
            </a:prstGeom>
            <a:solidFill>
              <a:srgbClr val="C51919"/>
            </a:solidFill>
            <a:ln w="1905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33"/>
            <p:cNvSpPr txBox="1"/>
            <p:nvPr/>
          </p:nvSpPr>
          <p:spPr>
            <a:xfrm>
              <a:off x="1876328" y="5073534"/>
              <a:ext cx="1027984" cy="246221"/>
            </a:xfrm>
            <a:prstGeom prst="rect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/>
            </a:lstStyle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>
              <a:off x="1784005" y="5675502"/>
              <a:ext cx="634076" cy="406128"/>
            </a:xfrm>
            <a:prstGeom prst="rect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/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40956" y="4165268"/>
            <a:ext cx="2042368" cy="2048948"/>
            <a:chOff x="5840956" y="4165268"/>
            <a:chExt cx="2042368" cy="2048948"/>
          </a:xfrm>
        </p:grpSpPr>
        <p:sp>
          <p:nvSpPr>
            <p:cNvPr id="50" name="Freeform 5"/>
            <p:cNvSpPr/>
            <p:nvPr/>
          </p:nvSpPr>
          <p:spPr bwMode="auto">
            <a:xfrm rot="10800000">
              <a:off x="5840956" y="4165268"/>
              <a:ext cx="2042368" cy="2048948"/>
            </a:xfrm>
            <a:prstGeom prst="round2DiagRect">
              <a:avLst>
                <a:gd name="adj1" fmla="val 25382"/>
                <a:gd name="adj2" fmla="val 0"/>
              </a:avLst>
            </a:prstGeom>
            <a:solidFill>
              <a:srgbClr val="C51919"/>
            </a:solidFill>
            <a:ln w="15875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TextBox 27"/>
            <p:cNvSpPr txBox="1"/>
            <p:nvPr/>
          </p:nvSpPr>
          <p:spPr>
            <a:xfrm>
              <a:off x="6219826" y="4547486"/>
              <a:ext cx="1284626" cy="369332"/>
            </a:xfrm>
            <a:prstGeom prst="rect">
              <a:avLst/>
            </a:prstGeom>
            <a:noFill/>
            <a:ln w="38100">
              <a:noFill/>
              <a:miter lim="800000"/>
            </a:ln>
            <a:effectLst>
              <a:outerShdw blurRad="203200" dist="1016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</a:p>
          </p:txBody>
        </p:sp>
        <p:sp>
          <p:nvSpPr>
            <p:cNvPr id="68" name="TextBox 9"/>
            <p:cNvSpPr txBox="1">
              <a:spLocks noChangeArrowheads="1"/>
            </p:cNvSpPr>
            <p:nvPr/>
          </p:nvSpPr>
          <p:spPr bwMode="auto">
            <a:xfrm>
              <a:off x="5935999" y="5593548"/>
              <a:ext cx="1002283" cy="51442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203200" dist="1016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30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43977" y="3891237"/>
            <a:ext cx="2303855" cy="2296296"/>
            <a:chOff x="8443977" y="3891237"/>
            <a:chExt cx="2303855" cy="2296296"/>
          </a:xfrm>
        </p:grpSpPr>
        <p:sp>
          <p:nvSpPr>
            <p:cNvPr id="52" name="Freeform 6"/>
            <p:cNvSpPr/>
            <p:nvPr/>
          </p:nvSpPr>
          <p:spPr bwMode="auto">
            <a:xfrm rot="16200000" flipH="1">
              <a:off x="8447757" y="3887457"/>
              <a:ext cx="2296296" cy="2303855"/>
            </a:xfrm>
            <a:prstGeom prst="round2DiagRect">
              <a:avLst>
                <a:gd name="adj1" fmla="val 31573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TextBox 26"/>
            <p:cNvSpPr txBox="1"/>
            <p:nvPr/>
          </p:nvSpPr>
          <p:spPr>
            <a:xfrm>
              <a:off x="8796525" y="4361763"/>
              <a:ext cx="1739044" cy="410369"/>
            </a:xfrm>
            <a:prstGeom prst="rect">
              <a:avLst/>
            </a:prstGeom>
            <a:noFill/>
            <a:ln w="38100">
              <a:noFill/>
              <a:miter lim="800000"/>
            </a:ln>
            <a:effectLst>
              <a:outerShdw blurRad="203200" dist="1016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</a:p>
          </p:txBody>
        </p:sp>
        <p:sp>
          <p:nvSpPr>
            <p:cNvPr id="70" name="TextBox 9"/>
            <p:cNvSpPr txBox="1">
              <a:spLocks noChangeArrowheads="1"/>
            </p:cNvSpPr>
            <p:nvPr/>
          </p:nvSpPr>
          <p:spPr bwMode="auto">
            <a:xfrm>
              <a:off x="8592272" y="5509728"/>
              <a:ext cx="1073775" cy="51442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203200" dist="1016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 flipV="1">
            <a:off x="3673664" y="2579688"/>
            <a:ext cx="0" cy="18724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5840955" y="2276862"/>
            <a:ext cx="0" cy="1966116"/>
          </a:xfrm>
          <a:prstGeom prst="line">
            <a:avLst/>
          </a:prstGeom>
          <a:ln w="12700">
            <a:solidFill>
              <a:srgbClr val="C51919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673483" y="2915315"/>
            <a:ext cx="0" cy="1872470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5617182" y="1653389"/>
            <a:ext cx="447546" cy="447544"/>
            <a:chOff x="2901187" y="4829176"/>
            <a:chExt cx="686158" cy="686156"/>
          </a:xfrm>
          <a:solidFill>
            <a:schemeClr val="bg1"/>
          </a:solidFill>
        </p:grpSpPr>
        <p:sp>
          <p:nvSpPr>
            <p:cNvPr id="94" name="椭圆 93"/>
            <p:cNvSpPr/>
            <p:nvPr/>
          </p:nvSpPr>
          <p:spPr>
            <a:xfrm>
              <a:off x="2901187" y="4829176"/>
              <a:ext cx="686158" cy="686156"/>
            </a:xfrm>
            <a:prstGeom prst="ellipse">
              <a:avLst/>
            </a:prstGeom>
            <a:solidFill>
              <a:srgbClr val="C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3058417" y="5025608"/>
              <a:ext cx="383964" cy="293292"/>
              <a:chOff x="8077200" y="1177925"/>
              <a:chExt cx="658813" cy="503238"/>
            </a:xfrm>
            <a:grpFill/>
          </p:grpSpPr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8077200" y="1177925"/>
                <a:ext cx="530225" cy="412750"/>
              </a:xfrm>
              <a:custGeom>
                <a:avLst/>
                <a:gdLst>
                  <a:gd name="T0" fmla="*/ 92 w 141"/>
                  <a:gd name="T1" fmla="*/ 95 h 110"/>
                  <a:gd name="T2" fmla="*/ 126 w 141"/>
                  <a:gd name="T3" fmla="*/ 77 h 110"/>
                  <a:gd name="T4" fmla="*/ 136 w 141"/>
                  <a:gd name="T5" fmla="*/ 38 h 110"/>
                  <a:gd name="T6" fmla="*/ 111 w 141"/>
                  <a:gd name="T7" fmla="*/ 10 h 110"/>
                  <a:gd name="T8" fmla="*/ 75 w 141"/>
                  <a:gd name="T9" fmla="*/ 1 h 110"/>
                  <a:gd name="T10" fmla="*/ 20 w 141"/>
                  <a:gd name="T11" fmla="*/ 19 h 110"/>
                  <a:gd name="T12" fmla="*/ 17 w 141"/>
                  <a:gd name="T13" fmla="*/ 77 h 110"/>
                  <a:gd name="T14" fmla="*/ 30 w 141"/>
                  <a:gd name="T15" fmla="*/ 88 h 110"/>
                  <a:gd name="T16" fmla="*/ 29 w 141"/>
                  <a:gd name="T17" fmla="*/ 88 h 110"/>
                  <a:gd name="T18" fmla="*/ 19 w 141"/>
                  <a:gd name="T19" fmla="*/ 103 h 110"/>
                  <a:gd name="T20" fmla="*/ 17 w 141"/>
                  <a:gd name="T21" fmla="*/ 108 h 110"/>
                  <a:gd name="T22" fmla="*/ 22 w 141"/>
                  <a:gd name="T23" fmla="*/ 110 h 110"/>
                  <a:gd name="T24" fmla="*/ 53 w 141"/>
                  <a:gd name="T25" fmla="*/ 98 h 110"/>
                  <a:gd name="T26" fmla="*/ 58 w 141"/>
                  <a:gd name="T27" fmla="*/ 97 h 110"/>
                  <a:gd name="T28" fmla="*/ 92 w 141"/>
                  <a:gd name="T29" fmla="*/ 95 h 110"/>
                  <a:gd name="T30" fmla="*/ 55 w 141"/>
                  <a:gd name="T31" fmla="*/ 84 h 110"/>
                  <a:gd name="T32" fmla="*/ 50 w 141"/>
                  <a:gd name="T33" fmla="*/ 85 h 110"/>
                  <a:gd name="T34" fmla="*/ 43 w 141"/>
                  <a:gd name="T35" fmla="*/ 90 h 110"/>
                  <a:gd name="T36" fmla="*/ 42 w 141"/>
                  <a:gd name="T37" fmla="*/ 89 h 110"/>
                  <a:gd name="T38" fmla="*/ 45 w 141"/>
                  <a:gd name="T39" fmla="*/ 82 h 110"/>
                  <a:gd name="T40" fmla="*/ 37 w 141"/>
                  <a:gd name="T41" fmla="*/ 77 h 110"/>
                  <a:gd name="T42" fmla="*/ 22 w 141"/>
                  <a:gd name="T43" fmla="*/ 64 h 110"/>
                  <a:gd name="T44" fmla="*/ 25 w 141"/>
                  <a:gd name="T45" fmla="*/ 30 h 110"/>
                  <a:gd name="T46" fmla="*/ 62 w 141"/>
                  <a:gd name="T47" fmla="*/ 14 h 110"/>
                  <a:gd name="T48" fmla="*/ 103 w 141"/>
                  <a:gd name="T49" fmla="*/ 20 h 110"/>
                  <a:gd name="T50" fmla="*/ 123 w 141"/>
                  <a:gd name="T51" fmla="*/ 38 h 110"/>
                  <a:gd name="T52" fmla="*/ 121 w 141"/>
                  <a:gd name="T53" fmla="*/ 64 h 110"/>
                  <a:gd name="T54" fmla="*/ 89 w 141"/>
                  <a:gd name="T55" fmla="*/ 84 h 110"/>
                  <a:gd name="T56" fmla="*/ 55 w 141"/>
                  <a:gd name="T57" fmla="*/ 8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" h="110">
                    <a:moveTo>
                      <a:pt x="92" y="95"/>
                    </a:moveTo>
                    <a:cubicBezTo>
                      <a:pt x="105" y="92"/>
                      <a:pt x="117" y="87"/>
                      <a:pt x="126" y="77"/>
                    </a:cubicBezTo>
                    <a:cubicBezTo>
                      <a:pt x="137" y="66"/>
                      <a:pt x="141" y="53"/>
                      <a:pt x="136" y="38"/>
                    </a:cubicBezTo>
                    <a:cubicBezTo>
                      <a:pt x="132" y="25"/>
                      <a:pt x="123" y="17"/>
                      <a:pt x="111" y="10"/>
                    </a:cubicBezTo>
                    <a:cubicBezTo>
                      <a:pt x="100" y="4"/>
                      <a:pt x="87" y="1"/>
                      <a:pt x="75" y="1"/>
                    </a:cubicBezTo>
                    <a:cubicBezTo>
                      <a:pt x="54" y="0"/>
                      <a:pt x="35" y="5"/>
                      <a:pt x="20" y="19"/>
                    </a:cubicBezTo>
                    <a:cubicBezTo>
                      <a:pt x="1" y="35"/>
                      <a:pt x="0" y="59"/>
                      <a:pt x="17" y="77"/>
                    </a:cubicBezTo>
                    <a:cubicBezTo>
                      <a:pt x="20" y="81"/>
                      <a:pt x="25" y="84"/>
                      <a:pt x="30" y="88"/>
                    </a:cubicBezTo>
                    <a:cubicBezTo>
                      <a:pt x="30" y="88"/>
                      <a:pt x="30" y="88"/>
                      <a:pt x="29" y="88"/>
                    </a:cubicBezTo>
                    <a:cubicBezTo>
                      <a:pt x="27" y="94"/>
                      <a:pt x="23" y="99"/>
                      <a:pt x="19" y="103"/>
                    </a:cubicBezTo>
                    <a:cubicBezTo>
                      <a:pt x="17" y="105"/>
                      <a:pt x="16" y="106"/>
                      <a:pt x="17" y="108"/>
                    </a:cubicBezTo>
                    <a:cubicBezTo>
                      <a:pt x="18" y="110"/>
                      <a:pt x="20" y="110"/>
                      <a:pt x="22" y="110"/>
                    </a:cubicBezTo>
                    <a:cubicBezTo>
                      <a:pt x="33" y="108"/>
                      <a:pt x="43" y="104"/>
                      <a:pt x="53" y="98"/>
                    </a:cubicBezTo>
                    <a:cubicBezTo>
                      <a:pt x="54" y="97"/>
                      <a:pt x="56" y="96"/>
                      <a:pt x="58" y="97"/>
                    </a:cubicBezTo>
                    <a:cubicBezTo>
                      <a:pt x="69" y="98"/>
                      <a:pt x="81" y="98"/>
                      <a:pt x="92" y="95"/>
                    </a:cubicBezTo>
                    <a:close/>
                    <a:moveTo>
                      <a:pt x="55" y="84"/>
                    </a:moveTo>
                    <a:cubicBezTo>
                      <a:pt x="53" y="84"/>
                      <a:pt x="51" y="84"/>
                      <a:pt x="50" y="85"/>
                    </a:cubicBezTo>
                    <a:cubicBezTo>
                      <a:pt x="47" y="87"/>
                      <a:pt x="45" y="88"/>
                      <a:pt x="43" y="90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3" y="87"/>
                      <a:pt x="44" y="85"/>
                      <a:pt x="45" y="82"/>
                    </a:cubicBezTo>
                    <a:cubicBezTo>
                      <a:pt x="42" y="80"/>
                      <a:pt x="40" y="79"/>
                      <a:pt x="37" y="77"/>
                    </a:cubicBezTo>
                    <a:cubicBezTo>
                      <a:pt x="31" y="74"/>
                      <a:pt x="26" y="70"/>
                      <a:pt x="22" y="64"/>
                    </a:cubicBezTo>
                    <a:cubicBezTo>
                      <a:pt x="14" y="53"/>
                      <a:pt x="16" y="40"/>
                      <a:pt x="25" y="30"/>
                    </a:cubicBezTo>
                    <a:cubicBezTo>
                      <a:pt x="35" y="20"/>
                      <a:pt x="48" y="15"/>
                      <a:pt x="62" y="14"/>
                    </a:cubicBezTo>
                    <a:cubicBezTo>
                      <a:pt x="76" y="12"/>
                      <a:pt x="90" y="14"/>
                      <a:pt x="103" y="20"/>
                    </a:cubicBezTo>
                    <a:cubicBezTo>
                      <a:pt x="112" y="24"/>
                      <a:pt x="119" y="30"/>
                      <a:pt x="123" y="38"/>
                    </a:cubicBezTo>
                    <a:cubicBezTo>
                      <a:pt x="128" y="47"/>
                      <a:pt x="127" y="56"/>
                      <a:pt x="121" y="64"/>
                    </a:cubicBezTo>
                    <a:cubicBezTo>
                      <a:pt x="113" y="75"/>
                      <a:pt x="102" y="81"/>
                      <a:pt x="89" y="84"/>
                    </a:cubicBezTo>
                    <a:cubicBezTo>
                      <a:pt x="78" y="86"/>
                      <a:pt x="66" y="86"/>
                      <a:pt x="55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999" tIns="41999" rIns="83999" bIns="41999" numCol="1" anchor="t" anchorCtr="0" compatLnSpc="1"/>
              <a:lstStyle/>
              <a:p>
                <a:endParaRPr lang="zh-CN" altLang="en-US" sz="202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7" name="Freeform 16"/>
              <p:cNvSpPr/>
              <p:nvPr/>
            </p:nvSpPr>
            <p:spPr bwMode="auto">
              <a:xfrm>
                <a:off x="8318500" y="1309688"/>
                <a:ext cx="417513" cy="371475"/>
              </a:xfrm>
              <a:custGeom>
                <a:avLst/>
                <a:gdLst>
                  <a:gd name="T0" fmla="*/ 94 w 111"/>
                  <a:gd name="T1" fmla="*/ 90 h 99"/>
                  <a:gd name="T2" fmla="*/ 85 w 111"/>
                  <a:gd name="T3" fmla="*/ 77 h 99"/>
                  <a:gd name="T4" fmla="*/ 110 w 111"/>
                  <a:gd name="T5" fmla="*/ 38 h 99"/>
                  <a:gd name="T6" fmla="*/ 84 w 111"/>
                  <a:gd name="T7" fmla="*/ 0 h 99"/>
                  <a:gd name="T8" fmla="*/ 85 w 111"/>
                  <a:gd name="T9" fmla="*/ 3 h 99"/>
                  <a:gd name="T10" fmla="*/ 86 w 111"/>
                  <a:gd name="T11" fmla="*/ 21 h 99"/>
                  <a:gd name="T12" fmla="*/ 66 w 111"/>
                  <a:gd name="T13" fmla="*/ 55 h 99"/>
                  <a:gd name="T14" fmla="*/ 23 w 111"/>
                  <a:gd name="T15" fmla="*/ 74 h 99"/>
                  <a:gd name="T16" fmla="*/ 0 w 111"/>
                  <a:gd name="T17" fmla="*/ 75 h 99"/>
                  <a:gd name="T18" fmla="*/ 10 w 111"/>
                  <a:gd name="T19" fmla="*/ 81 h 99"/>
                  <a:gd name="T20" fmla="*/ 58 w 111"/>
                  <a:gd name="T21" fmla="*/ 86 h 99"/>
                  <a:gd name="T22" fmla="*/ 62 w 111"/>
                  <a:gd name="T23" fmla="*/ 87 h 99"/>
                  <a:gd name="T24" fmla="*/ 94 w 111"/>
                  <a:gd name="T25" fmla="*/ 99 h 99"/>
                  <a:gd name="T26" fmla="*/ 98 w 111"/>
                  <a:gd name="T27" fmla="*/ 97 h 99"/>
                  <a:gd name="T28" fmla="*/ 97 w 111"/>
                  <a:gd name="T29" fmla="*/ 93 h 99"/>
                  <a:gd name="T30" fmla="*/ 94 w 111"/>
                  <a:gd name="T31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99">
                    <a:moveTo>
                      <a:pt x="94" y="90"/>
                    </a:moveTo>
                    <a:cubicBezTo>
                      <a:pt x="91" y="86"/>
                      <a:pt x="87" y="82"/>
                      <a:pt x="85" y="77"/>
                    </a:cubicBezTo>
                    <a:cubicBezTo>
                      <a:pt x="100" y="68"/>
                      <a:pt x="111" y="56"/>
                      <a:pt x="110" y="38"/>
                    </a:cubicBezTo>
                    <a:cubicBezTo>
                      <a:pt x="110" y="20"/>
                      <a:pt x="99" y="9"/>
                      <a:pt x="84" y="0"/>
                    </a:cubicBezTo>
                    <a:cubicBezTo>
                      <a:pt x="85" y="1"/>
                      <a:pt x="85" y="2"/>
                      <a:pt x="85" y="3"/>
                    </a:cubicBezTo>
                    <a:cubicBezTo>
                      <a:pt x="86" y="9"/>
                      <a:pt x="87" y="15"/>
                      <a:pt x="86" y="21"/>
                    </a:cubicBezTo>
                    <a:cubicBezTo>
                      <a:pt x="84" y="35"/>
                      <a:pt x="77" y="46"/>
                      <a:pt x="66" y="55"/>
                    </a:cubicBezTo>
                    <a:cubicBezTo>
                      <a:pt x="54" y="66"/>
                      <a:pt x="39" y="71"/>
                      <a:pt x="23" y="74"/>
                    </a:cubicBezTo>
                    <a:cubicBezTo>
                      <a:pt x="16" y="75"/>
                      <a:pt x="8" y="75"/>
                      <a:pt x="0" y="75"/>
                    </a:cubicBezTo>
                    <a:cubicBezTo>
                      <a:pt x="3" y="77"/>
                      <a:pt x="7" y="79"/>
                      <a:pt x="10" y="81"/>
                    </a:cubicBezTo>
                    <a:cubicBezTo>
                      <a:pt x="26" y="87"/>
                      <a:pt x="42" y="88"/>
                      <a:pt x="58" y="86"/>
                    </a:cubicBezTo>
                    <a:cubicBezTo>
                      <a:pt x="60" y="86"/>
                      <a:pt x="61" y="86"/>
                      <a:pt x="62" y="87"/>
                    </a:cubicBezTo>
                    <a:cubicBezTo>
                      <a:pt x="72" y="93"/>
                      <a:pt x="82" y="97"/>
                      <a:pt x="94" y="99"/>
                    </a:cubicBezTo>
                    <a:cubicBezTo>
                      <a:pt x="95" y="99"/>
                      <a:pt x="97" y="98"/>
                      <a:pt x="98" y="97"/>
                    </a:cubicBezTo>
                    <a:cubicBezTo>
                      <a:pt x="98" y="97"/>
                      <a:pt x="98" y="95"/>
                      <a:pt x="97" y="93"/>
                    </a:cubicBezTo>
                    <a:cubicBezTo>
                      <a:pt x="97" y="92"/>
                      <a:pt x="95" y="91"/>
                      <a:pt x="94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999" tIns="41999" rIns="83999" bIns="41999" numCol="1" anchor="t" anchorCtr="0" compatLnSpc="1"/>
              <a:lstStyle/>
              <a:p>
                <a:endParaRPr lang="zh-CN" altLang="en-US" sz="202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92" name="直接连接符 91"/>
          <p:cNvCxnSpPr/>
          <p:nvPr/>
        </p:nvCxnSpPr>
        <p:spPr>
          <a:xfrm flipV="1">
            <a:off x="8443977" y="2024092"/>
            <a:ext cx="0" cy="19661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1455597" y="2219707"/>
            <a:ext cx="447546" cy="447544"/>
            <a:chOff x="2901187" y="1990726"/>
            <a:chExt cx="686158" cy="686156"/>
          </a:xfrm>
        </p:grpSpPr>
        <p:sp>
          <p:nvSpPr>
            <p:cNvPr id="99" name="椭圆 98"/>
            <p:cNvSpPr/>
            <p:nvPr/>
          </p:nvSpPr>
          <p:spPr>
            <a:xfrm>
              <a:off x="2901187" y="1990726"/>
              <a:ext cx="686158" cy="686156"/>
            </a:xfrm>
            <a:prstGeom prst="ellipse">
              <a:avLst/>
            </a:prstGeom>
            <a:solidFill>
              <a:srgbClr val="C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任意多边形 71"/>
            <p:cNvSpPr/>
            <p:nvPr/>
          </p:nvSpPr>
          <p:spPr bwMode="auto">
            <a:xfrm>
              <a:off x="3132017" y="2151368"/>
              <a:ext cx="255358" cy="331226"/>
            </a:xfrm>
            <a:custGeom>
              <a:avLst/>
              <a:gdLst>
                <a:gd name="connsiteX0" fmla="*/ 344255 w 438150"/>
                <a:gd name="connsiteY0" fmla="*/ 320246 h 568325"/>
                <a:gd name="connsiteX1" fmla="*/ 438150 w 438150"/>
                <a:gd name="connsiteY1" fmla="*/ 399092 h 568325"/>
                <a:gd name="connsiteX2" fmla="*/ 438150 w 438150"/>
                <a:gd name="connsiteY2" fmla="*/ 406601 h 568325"/>
                <a:gd name="connsiteX3" fmla="*/ 438150 w 438150"/>
                <a:gd name="connsiteY3" fmla="*/ 545520 h 568325"/>
                <a:gd name="connsiteX4" fmla="*/ 438150 w 438150"/>
                <a:gd name="connsiteY4" fmla="*/ 549275 h 568325"/>
                <a:gd name="connsiteX5" fmla="*/ 284162 w 438150"/>
                <a:gd name="connsiteY5" fmla="*/ 549275 h 568325"/>
                <a:gd name="connsiteX6" fmla="*/ 284162 w 438150"/>
                <a:gd name="connsiteY6" fmla="*/ 545520 h 568325"/>
                <a:gd name="connsiteX7" fmla="*/ 284162 w 438150"/>
                <a:gd name="connsiteY7" fmla="*/ 402847 h 568325"/>
                <a:gd name="connsiteX8" fmla="*/ 344255 w 438150"/>
                <a:gd name="connsiteY8" fmla="*/ 320246 h 568325"/>
                <a:gd name="connsiteX9" fmla="*/ 352879 w 438150"/>
                <a:gd name="connsiteY9" fmla="*/ 200025 h 568325"/>
                <a:gd name="connsiteX10" fmla="*/ 356621 w 438150"/>
                <a:gd name="connsiteY10" fmla="*/ 200025 h 568325"/>
                <a:gd name="connsiteX11" fmla="*/ 367847 w 438150"/>
                <a:gd name="connsiteY11" fmla="*/ 200025 h 568325"/>
                <a:gd name="connsiteX12" fmla="*/ 379072 w 438150"/>
                <a:gd name="connsiteY12" fmla="*/ 203767 h 568325"/>
                <a:gd name="connsiteX13" fmla="*/ 409008 w 438150"/>
                <a:gd name="connsiteY13" fmla="*/ 263638 h 568325"/>
                <a:gd name="connsiteX14" fmla="*/ 360363 w 438150"/>
                <a:gd name="connsiteY14" fmla="*/ 304800 h 568325"/>
                <a:gd name="connsiteX15" fmla="*/ 311717 w 438150"/>
                <a:gd name="connsiteY15" fmla="*/ 263638 h 568325"/>
                <a:gd name="connsiteX16" fmla="*/ 352879 w 438150"/>
                <a:gd name="connsiteY16" fmla="*/ 200025 h 568325"/>
                <a:gd name="connsiteX17" fmla="*/ 100853 w 438150"/>
                <a:gd name="connsiteY17" fmla="*/ 196018 h 568325"/>
                <a:gd name="connsiteX18" fmla="*/ 254000 w 438150"/>
                <a:gd name="connsiteY18" fmla="*/ 320120 h 568325"/>
                <a:gd name="connsiteX19" fmla="*/ 254000 w 438150"/>
                <a:gd name="connsiteY19" fmla="*/ 331402 h 568325"/>
                <a:gd name="connsiteX20" fmla="*/ 254000 w 438150"/>
                <a:gd name="connsiteY20" fmla="*/ 557043 h 568325"/>
                <a:gd name="connsiteX21" fmla="*/ 254000 w 438150"/>
                <a:gd name="connsiteY21" fmla="*/ 568325 h 568325"/>
                <a:gd name="connsiteX22" fmla="*/ 0 w 438150"/>
                <a:gd name="connsiteY22" fmla="*/ 568325 h 568325"/>
                <a:gd name="connsiteX23" fmla="*/ 0 w 438150"/>
                <a:gd name="connsiteY23" fmla="*/ 560804 h 568325"/>
                <a:gd name="connsiteX24" fmla="*/ 0 w 438150"/>
                <a:gd name="connsiteY24" fmla="*/ 327642 h 568325"/>
                <a:gd name="connsiteX25" fmla="*/ 100853 w 438150"/>
                <a:gd name="connsiteY25" fmla="*/ 196018 h 568325"/>
                <a:gd name="connsiteX26" fmla="*/ 112091 w 438150"/>
                <a:gd name="connsiteY26" fmla="*/ 0 h 568325"/>
                <a:gd name="connsiteX27" fmla="*/ 115818 w 438150"/>
                <a:gd name="connsiteY27" fmla="*/ 0 h 568325"/>
                <a:gd name="connsiteX28" fmla="*/ 138181 w 438150"/>
                <a:gd name="connsiteY28" fmla="*/ 0 h 568325"/>
                <a:gd name="connsiteX29" fmla="*/ 153090 w 438150"/>
                <a:gd name="connsiteY29" fmla="*/ 3762 h 568325"/>
                <a:gd name="connsiteX30" fmla="*/ 205271 w 438150"/>
                <a:gd name="connsiteY30" fmla="*/ 101566 h 568325"/>
                <a:gd name="connsiteX31" fmla="*/ 127000 w 438150"/>
                <a:gd name="connsiteY31" fmla="*/ 169276 h 568325"/>
                <a:gd name="connsiteX32" fmla="*/ 48729 w 438150"/>
                <a:gd name="connsiteY32" fmla="*/ 101566 h 568325"/>
                <a:gd name="connsiteX33" fmla="*/ 112091 w 438150"/>
                <a:gd name="connsiteY33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999" tIns="41999" rIns="83999" bIns="41999" numCol="1" anchor="t" anchorCtr="0" compatLnSpc="1">
              <a:noAutofit/>
            </a:bodyPr>
            <a:lstStyle/>
            <a:p>
              <a:endParaRPr lang="zh-CN" altLang="en-US" sz="20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461706" y="1978012"/>
            <a:ext cx="447546" cy="447544"/>
            <a:chOff x="2901187" y="1990726"/>
            <a:chExt cx="686158" cy="686156"/>
          </a:xfrm>
          <a:solidFill>
            <a:schemeClr val="bg1">
              <a:lumMod val="75000"/>
            </a:schemeClr>
          </a:solidFill>
        </p:grpSpPr>
        <p:sp>
          <p:nvSpPr>
            <p:cNvPr id="111" name="椭圆 110"/>
            <p:cNvSpPr/>
            <p:nvPr/>
          </p:nvSpPr>
          <p:spPr>
            <a:xfrm>
              <a:off x="2901187" y="1990726"/>
              <a:ext cx="686158" cy="6861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任意多边形 71"/>
            <p:cNvSpPr/>
            <p:nvPr/>
          </p:nvSpPr>
          <p:spPr bwMode="auto">
            <a:xfrm>
              <a:off x="3132017" y="2151368"/>
              <a:ext cx="255358" cy="331226"/>
            </a:xfrm>
            <a:custGeom>
              <a:avLst/>
              <a:gdLst>
                <a:gd name="connsiteX0" fmla="*/ 344255 w 438150"/>
                <a:gd name="connsiteY0" fmla="*/ 320246 h 568325"/>
                <a:gd name="connsiteX1" fmla="*/ 438150 w 438150"/>
                <a:gd name="connsiteY1" fmla="*/ 399092 h 568325"/>
                <a:gd name="connsiteX2" fmla="*/ 438150 w 438150"/>
                <a:gd name="connsiteY2" fmla="*/ 406601 h 568325"/>
                <a:gd name="connsiteX3" fmla="*/ 438150 w 438150"/>
                <a:gd name="connsiteY3" fmla="*/ 545520 h 568325"/>
                <a:gd name="connsiteX4" fmla="*/ 438150 w 438150"/>
                <a:gd name="connsiteY4" fmla="*/ 549275 h 568325"/>
                <a:gd name="connsiteX5" fmla="*/ 284162 w 438150"/>
                <a:gd name="connsiteY5" fmla="*/ 549275 h 568325"/>
                <a:gd name="connsiteX6" fmla="*/ 284162 w 438150"/>
                <a:gd name="connsiteY6" fmla="*/ 545520 h 568325"/>
                <a:gd name="connsiteX7" fmla="*/ 284162 w 438150"/>
                <a:gd name="connsiteY7" fmla="*/ 402847 h 568325"/>
                <a:gd name="connsiteX8" fmla="*/ 344255 w 438150"/>
                <a:gd name="connsiteY8" fmla="*/ 320246 h 568325"/>
                <a:gd name="connsiteX9" fmla="*/ 352879 w 438150"/>
                <a:gd name="connsiteY9" fmla="*/ 200025 h 568325"/>
                <a:gd name="connsiteX10" fmla="*/ 356621 w 438150"/>
                <a:gd name="connsiteY10" fmla="*/ 200025 h 568325"/>
                <a:gd name="connsiteX11" fmla="*/ 367847 w 438150"/>
                <a:gd name="connsiteY11" fmla="*/ 200025 h 568325"/>
                <a:gd name="connsiteX12" fmla="*/ 379072 w 438150"/>
                <a:gd name="connsiteY12" fmla="*/ 203767 h 568325"/>
                <a:gd name="connsiteX13" fmla="*/ 409008 w 438150"/>
                <a:gd name="connsiteY13" fmla="*/ 263638 h 568325"/>
                <a:gd name="connsiteX14" fmla="*/ 360363 w 438150"/>
                <a:gd name="connsiteY14" fmla="*/ 304800 h 568325"/>
                <a:gd name="connsiteX15" fmla="*/ 311717 w 438150"/>
                <a:gd name="connsiteY15" fmla="*/ 263638 h 568325"/>
                <a:gd name="connsiteX16" fmla="*/ 352879 w 438150"/>
                <a:gd name="connsiteY16" fmla="*/ 200025 h 568325"/>
                <a:gd name="connsiteX17" fmla="*/ 100853 w 438150"/>
                <a:gd name="connsiteY17" fmla="*/ 196018 h 568325"/>
                <a:gd name="connsiteX18" fmla="*/ 254000 w 438150"/>
                <a:gd name="connsiteY18" fmla="*/ 320120 h 568325"/>
                <a:gd name="connsiteX19" fmla="*/ 254000 w 438150"/>
                <a:gd name="connsiteY19" fmla="*/ 331402 h 568325"/>
                <a:gd name="connsiteX20" fmla="*/ 254000 w 438150"/>
                <a:gd name="connsiteY20" fmla="*/ 557043 h 568325"/>
                <a:gd name="connsiteX21" fmla="*/ 254000 w 438150"/>
                <a:gd name="connsiteY21" fmla="*/ 568325 h 568325"/>
                <a:gd name="connsiteX22" fmla="*/ 0 w 438150"/>
                <a:gd name="connsiteY22" fmla="*/ 568325 h 568325"/>
                <a:gd name="connsiteX23" fmla="*/ 0 w 438150"/>
                <a:gd name="connsiteY23" fmla="*/ 560804 h 568325"/>
                <a:gd name="connsiteX24" fmla="*/ 0 w 438150"/>
                <a:gd name="connsiteY24" fmla="*/ 327642 h 568325"/>
                <a:gd name="connsiteX25" fmla="*/ 100853 w 438150"/>
                <a:gd name="connsiteY25" fmla="*/ 196018 h 568325"/>
                <a:gd name="connsiteX26" fmla="*/ 112091 w 438150"/>
                <a:gd name="connsiteY26" fmla="*/ 0 h 568325"/>
                <a:gd name="connsiteX27" fmla="*/ 115818 w 438150"/>
                <a:gd name="connsiteY27" fmla="*/ 0 h 568325"/>
                <a:gd name="connsiteX28" fmla="*/ 138181 w 438150"/>
                <a:gd name="connsiteY28" fmla="*/ 0 h 568325"/>
                <a:gd name="connsiteX29" fmla="*/ 153090 w 438150"/>
                <a:gd name="connsiteY29" fmla="*/ 3762 h 568325"/>
                <a:gd name="connsiteX30" fmla="*/ 205271 w 438150"/>
                <a:gd name="connsiteY30" fmla="*/ 101566 h 568325"/>
                <a:gd name="connsiteX31" fmla="*/ 127000 w 438150"/>
                <a:gd name="connsiteY31" fmla="*/ 169276 h 568325"/>
                <a:gd name="connsiteX32" fmla="*/ 48729 w 438150"/>
                <a:gd name="connsiteY32" fmla="*/ 101566 h 568325"/>
                <a:gd name="connsiteX33" fmla="*/ 112091 w 438150"/>
                <a:gd name="connsiteY33" fmla="*/ 0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999" tIns="41999" rIns="83999" bIns="41999" numCol="1" anchor="t" anchorCtr="0" compatLnSpc="1">
              <a:noAutofit/>
            </a:bodyPr>
            <a:lstStyle/>
            <a:p>
              <a:endParaRPr lang="zh-CN" altLang="en-US" sz="20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220204" y="1342852"/>
            <a:ext cx="447546" cy="447544"/>
            <a:chOff x="2901187" y="4829176"/>
            <a:chExt cx="686158" cy="686156"/>
          </a:xfrm>
          <a:solidFill>
            <a:schemeClr val="bg1"/>
          </a:solidFill>
        </p:grpSpPr>
        <p:sp>
          <p:nvSpPr>
            <p:cNvPr id="114" name="椭圆 113"/>
            <p:cNvSpPr/>
            <p:nvPr/>
          </p:nvSpPr>
          <p:spPr>
            <a:xfrm>
              <a:off x="2901187" y="4829176"/>
              <a:ext cx="686158" cy="68615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4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3058417" y="5025608"/>
              <a:ext cx="383964" cy="293292"/>
              <a:chOff x="8077200" y="1177925"/>
              <a:chExt cx="658813" cy="503238"/>
            </a:xfrm>
            <a:grpFill/>
          </p:grpSpPr>
          <p:sp>
            <p:nvSpPr>
              <p:cNvPr id="116" name="Freeform 15"/>
              <p:cNvSpPr>
                <a:spLocks noEditPoints="1"/>
              </p:cNvSpPr>
              <p:nvPr/>
            </p:nvSpPr>
            <p:spPr bwMode="auto">
              <a:xfrm>
                <a:off x="8077200" y="1177925"/>
                <a:ext cx="530225" cy="412750"/>
              </a:xfrm>
              <a:custGeom>
                <a:avLst/>
                <a:gdLst>
                  <a:gd name="T0" fmla="*/ 92 w 141"/>
                  <a:gd name="T1" fmla="*/ 95 h 110"/>
                  <a:gd name="T2" fmla="*/ 126 w 141"/>
                  <a:gd name="T3" fmla="*/ 77 h 110"/>
                  <a:gd name="T4" fmla="*/ 136 w 141"/>
                  <a:gd name="T5" fmla="*/ 38 h 110"/>
                  <a:gd name="T6" fmla="*/ 111 w 141"/>
                  <a:gd name="T7" fmla="*/ 10 h 110"/>
                  <a:gd name="T8" fmla="*/ 75 w 141"/>
                  <a:gd name="T9" fmla="*/ 1 h 110"/>
                  <a:gd name="T10" fmla="*/ 20 w 141"/>
                  <a:gd name="T11" fmla="*/ 19 h 110"/>
                  <a:gd name="T12" fmla="*/ 17 w 141"/>
                  <a:gd name="T13" fmla="*/ 77 h 110"/>
                  <a:gd name="T14" fmla="*/ 30 w 141"/>
                  <a:gd name="T15" fmla="*/ 88 h 110"/>
                  <a:gd name="T16" fmla="*/ 29 w 141"/>
                  <a:gd name="T17" fmla="*/ 88 h 110"/>
                  <a:gd name="T18" fmla="*/ 19 w 141"/>
                  <a:gd name="T19" fmla="*/ 103 h 110"/>
                  <a:gd name="T20" fmla="*/ 17 w 141"/>
                  <a:gd name="T21" fmla="*/ 108 h 110"/>
                  <a:gd name="T22" fmla="*/ 22 w 141"/>
                  <a:gd name="T23" fmla="*/ 110 h 110"/>
                  <a:gd name="T24" fmla="*/ 53 w 141"/>
                  <a:gd name="T25" fmla="*/ 98 h 110"/>
                  <a:gd name="T26" fmla="*/ 58 w 141"/>
                  <a:gd name="T27" fmla="*/ 97 h 110"/>
                  <a:gd name="T28" fmla="*/ 92 w 141"/>
                  <a:gd name="T29" fmla="*/ 95 h 110"/>
                  <a:gd name="T30" fmla="*/ 55 w 141"/>
                  <a:gd name="T31" fmla="*/ 84 h 110"/>
                  <a:gd name="T32" fmla="*/ 50 w 141"/>
                  <a:gd name="T33" fmla="*/ 85 h 110"/>
                  <a:gd name="T34" fmla="*/ 43 w 141"/>
                  <a:gd name="T35" fmla="*/ 90 h 110"/>
                  <a:gd name="T36" fmla="*/ 42 w 141"/>
                  <a:gd name="T37" fmla="*/ 89 h 110"/>
                  <a:gd name="T38" fmla="*/ 45 w 141"/>
                  <a:gd name="T39" fmla="*/ 82 h 110"/>
                  <a:gd name="T40" fmla="*/ 37 w 141"/>
                  <a:gd name="T41" fmla="*/ 77 h 110"/>
                  <a:gd name="T42" fmla="*/ 22 w 141"/>
                  <a:gd name="T43" fmla="*/ 64 h 110"/>
                  <a:gd name="T44" fmla="*/ 25 w 141"/>
                  <a:gd name="T45" fmla="*/ 30 h 110"/>
                  <a:gd name="T46" fmla="*/ 62 w 141"/>
                  <a:gd name="T47" fmla="*/ 14 h 110"/>
                  <a:gd name="T48" fmla="*/ 103 w 141"/>
                  <a:gd name="T49" fmla="*/ 20 h 110"/>
                  <a:gd name="T50" fmla="*/ 123 w 141"/>
                  <a:gd name="T51" fmla="*/ 38 h 110"/>
                  <a:gd name="T52" fmla="*/ 121 w 141"/>
                  <a:gd name="T53" fmla="*/ 64 h 110"/>
                  <a:gd name="T54" fmla="*/ 89 w 141"/>
                  <a:gd name="T55" fmla="*/ 84 h 110"/>
                  <a:gd name="T56" fmla="*/ 55 w 141"/>
                  <a:gd name="T57" fmla="*/ 8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" h="110">
                    <a:moveTo>
                      <a:pt x="92" y="95"/>
                    </a:moveTo>
                    <a:cubicBezTo>
                      <a:pt x="105" y="92"/>
                      <a:pt x="117" y="87"/>
                      <a:pt x="126" y="77"/>
                    </a:cubicBezTo>
                    <a:cubicBezTo>
                      <a:pt x="137" y="66"/>
                      <a:pt x="141" y="53"/>
                      <a:pt x="136" y="38"/>
                    </a:cubicBezTo>
                    <a:cubicBezTo>
                      <a:pt x="132" y="25"/>
                      <a:pt x="123" y="17"/>
                      <a:pt x="111" y="10"/>
                    </a:cubicBezTo>
                    <a:cubicBezTo>
                      <a:pt x="100" y="4"/>
                      <a:pt x="87" y="1"/>
                      <a:pt x="75" y="1"/>
                    </a:cubicBezTo>
                    <a:cubicBezTo>
                      <a:pt x="54" y="0"/>
                      <a:pt x="35" y="5"/>
                      <a:pt x="20" y="19"/>
                    </a:cubicBezTo>
                    <a:cubicBezTo>
                      <a:pt x="1" y="35"/>
                      <a:pt x="0" y="59"/>
                      <a:pt x="17" y="77"/>
                    </a:cubicBezTo>
                    <a:cubicBezTo>
                      <a:pt x="20" y="81"/>
                      <a:pt x="25" y="84"/>
                      <a:pt x="30" y="88"/>
                    </a:cubicBezTo>
                    <a:cubicBezTo>
                      <a:pt x="30" y="88"/>
                      <a:pt x="30" y="88"/>
                      <a:pt x="29" y="88"/>
                    </a:cubicBezTo>
                    <a:cubicBezTo>
                      <a:pt x="27" y="94"/>
                      <a:pt x="23" y="99"/>
                      <a:pt x="19" y="103"/>
                    </a:cubicBezTo>
                    <a:cubicBezTo>
                      <a:pt x="17" y="105"/>
                      <a:pt x="16" y="106"/>
                      <a:pt x="17" y="108"/>
                    </a:cubicBezTo>
                    <a:cubicBezTo>
                      <a:pt x="18" y="110"/>
                      <a:pt x="20" y="110"/>
                      <a:pt x="22" y="110"/>
                    </a:cubicBezTo>
                    <a:cubicBezTo>
                      <a:pt x="33" y="108"/>
                      <a:pt x="43" y="104"/>
                      <a:pt x="53" y="98"/>
                    </a:cubicBezTo>
                    <a:cubicBezTo>
                      <a:pt x="54" y="97"/>
                      <a:pt x="56" y="96"/>
                      <a:pt x="58" y="97"/>
                    </a:cubicBezTo>
                    <a:cubicBezTo>
                      <a:pt x="69" y="98"/>
                      <a:pt x="81" y="98"/>
                      <a:pt x="92" y="95"/>
                    </a:cubicBezTo>
                    <a:close/>
                    <a:moveTo>
                      <a:pt x="55" y="84"/>
                    </a:moveTo>
                    <a:cubicBezTo>
                      <a:pt x="53" y="84"/>
                      <a:pt x="51" y="84"/>
                      <a:pt x="50" y="85"/>
                    </a:cubicBezTo>
                    <a:cubicBezTo>
                      <a:pt x="47" y="87"/>
                      <a:pt x="45" y="88"/>
                      <a:pt x="43" y="90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3" y="87"/>
                      <a:pt x="44" y="85"/>
                      <a:pt x="45" y="82"/>
                    </a:cubicBezTo>
                    <a:cubicBezTo>
                      <a:pt x="42" y="80"/>
                      <a:pt x="40" y="79"/>
                      <a:pt x="37" y="77"/>
                    </a:cubicBezTo>
                    <a:cubicBezTo>
                      <a:pt x="31" y="74"/>
                      <a:pt x="26" y="70"/>
                      <a:pt x="22" y="64"/>
                    </a:cubicBezTo>
                    <a:cubicBezTo>
                      <a:pt x="14" y="53"/>
                      <a:pt x="16" y="40"/>
                      <a:pt x="25" y="30"/>
                    </a:cubicBezTo>
                    <a:cubicBezTo>
                      <a:pt x="35" y="20"/>
                      <a:pt x="48" y="15"/>
                      <a:pt x="62" y="14"/>
                    </a:cubicBezTo>
                    <a:cubicBezTo>
                      <a:pt x="76" y="12"/>
                      <a:pt x="90" y="14"/>
                      <a:pt x="103" y="20"/>
                    </a:cubicBezTo>
                    <a:cubicBezTo>
                      <a:pt x="112" y="24"/>
                      <a:pt x="119" y="30"/>
                      <a:pt x="123" y="38"/>
                    </a:cubicBezTo>
                    <a:cubicBezTo>
                      <a:pt x="128" y="47"/>
                      <a:pt x="127" y="56"/>
                      <a:pt x="121" y="64"/>
                    </a:cubicBezTo>
                    <a:cubicBezTo>
                      <a:pt x="113" y="75"/>
                      <a:pt x="102" y="81"/>
                      <a:pt x="89" y="84"/>
                    </a:cubicBezTo>
                    <a:cubicBezTo>
                      <a:pt x="78" y="86"/>
                      <a:pt x="66" y="86"/>
                      <a:pt x="55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999" tIns="41999" rIns="83999" bIns="41999" numCol="1" anchor="t" anchorCtr="0" compatLnSpc="1"/>
              <a:lstStyle/>
              <a:p>
                <a:endParaRPr lang="zh-CN" altLang="en-US" sz="202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7" name="Freeform 16"/>
              <p:cNvSpPr/>
              <p:nvPr/>
            </p:nvSpPr>
            <p:spPr bwMode="auto">
              <a:xfrm>
                <a:off x="8318500" y="1309688"/>
                <a:ext cx="417513" cy="371475"/>
              </a:xfrm>
              <a:custGeom>
                <a:avLst/>
                <a:gdLst>
                  <a:gd name="T0" fmla="*/ 94 w 111"/>
                  <a:gd name="T1" fmla="*/ 90 h 99"/>
                  <a:gd name="T2" fmla="*/ 85 w 111"/>
                  <a:gd name="T3" fmla="*/ 77 h 99"/>
                  <a:gd name="T4" fmla="*/ 110 w 111"/>
                  <a:gd name="T5" fmla="*/ 38 h 99"/>
                  <a:gd name="T6" fmla="*/ 84 w 111"/>
                  <a:gd name="T7" fmla="*/ 0 h 99"/>
                  <a:gd name="T8" fmla="*/ 85 w 111"/>
                  <a:gd name="T9" fmla="*/ 3 h 99"/>
                  <a:gd name="T10" fmla="*/ 86 w 111"/>
                  <a:gd name="T11" fmla="*/ 21 h 99"/>
                  <a:gd name="T12" fmla="*/ 66 w 111"/>
                  <a:gd name="T13" fmla="*/ 55 h 99"/>
                  <a:gd name="T14" fmla="*/ 23 w 111"/>
                  <a:gd name="T15" fmla="*/ 74 h 99"/>
                  <a:gd name="T16" fmla="*/ 0 w 111"/>
                  <a:gd name="T17" fmla="*/ 75 h 99"/>
                  <a:gd name="T18" fmla="*/ 10 w 111"/>
                  <a:gd name="T19" fmla="*/ 81 h 99"/>
                  <a:gd name="T20" fmla="*/ 58 w 111"/>
                  <a:gd name="T21" fmla="*/ 86 h 99"/>
                  <a:gd name="T22" fmla="*/ 62 w 111"/>
                  <a:gd name="T23" fmla="*/ 87 h 99"/>
                  <a:gd name="T24" fmla="*/ 94 w 111"/>
                  <a:gd name="T25" fmla="*/ 99 h 99"/>
                  <a:gd name="T26" fmla="*/ 98 w 111"/>
                  <a:gd name="T27" fmla="*/ 97 h 99"/>
                  <a:gd name="T28" fmla="*/ 97 w 111"/>
                  <a:gd name="T29" fmla="*/ 93 h 99"/>
                  <a:gd name="T30" fmla="*/ 94 w 111"/>
                  <a:gd name="T31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99">
                    <a:moveTo>
                      <a:pt x="94" y="90"/>
                    </a:moveTo>
                    <a:cubicBezTo>
                      <a:pt x="91" y="86"/>
                      <a:pt x="87" y="82"/>
                      <a:pt x="85" y="77"/>
                    </a:cubicBezTo>
                    <a:cubicBezTo>
                      <a:pt x="100" y="68"/>
                      <a:pt x="111" y="56"/>
                      <a:pt x="110" y="38"/>
                    </a:cubicBezTo>
                    <a:cubicBezTo>
                      <a:pt x="110" y="20"/>
                      <a:pt x="99" y="9"/>
                      <a:pt x="84" y="0"/>
                    </a:cubicBezTo>
                    <a:cubicBezTo>
                      <a:pt x="85" y="1"/>
                      <a:pt x="85" y="2"/>
                      <a:pt x="85" y="3"/>
                    </a:cubicBezTo>
                    <a:cubicBezTo>
                      <a:pt x="86" y="9"/>
                      <a:pt x="87" y="15"/>
                      <a:pt x="86" y="21"/>
                    </a:cubicBezTo>
                    <a:cubicBezTo>
                      <a:pt x="84" y="35"/>
                      <a:pt x="77" y="46"/>
                      <a:pt x="66" y="55"/>
                    </a:cubicBezTo>
                    <a:cubicBezTo>
                      <a:pt x="54" y="66"/>
                      <a:pt x="39" y="71"/>
                      <a:pt x="23" y="74"/>
                    </a:cubicBezTo>
                    <a:cubicBezTo>
                      <a:pt x="16" y="75"/>
                      <a:pt x="8" y="75"/>
                      <a:pt x="0" y="75"/>
                    </a:cubicBezTo>
                    <a:cubicBezTo>
                      <a:pt x="3" y="77"/>
                      <a:pt x="7" y="79"/>
                      <a:pt x="10" y="81"/>
                    </a:cubicBezTo>
                    <a:cubicBezTo>
                      <a:pt x="26" y="87"/>
                      <a:pt x="42" y="88"/>
                      <a:pt x="58" y="86"/>
                    </a:cubicBezTo>
                    <a:cubicBezTo>
                      <a:pt x="60" y="86"/>
                      <a:pt x="61" y="86"/>
                      <a:pt x="62" y="87"/>
                    </a:cubicBezTo>
                    <a:cubicBezTo>
                      <a:pt x="72" y="93"/>
                      <a:pt x="82" y="97"/>
                      <a:pt x="94" y="99"/>
                    </a:cubicBezTo>
                    <a:cubicBezTo>
                      <a:pt x="95" y="99"/>
                      <a:pt x="97" y="98"/>
                      <a:pt x="98" y="97"/>
                    </a:cubicBezTo>
                    <a:cubicBezTo>
                      <a:pt x="98" y="97"/>
                      <a:pt x="98" y="95"/>
                      <a:pt x="97" y="93"/>
                    </a:cubicBezTo>
                    <a:cubicBezTo>
                      <a:pt x="97" y="92"/>
                      <a:pt x="95" y="91"/>
                      <a:pt x="94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999" tIns="41999" rIns="83999" bIns="41999" numCol="1" anchor="t" anchorCtr="0" compatLnSpc="1"/>
              <a:lstStyle/>
              <a:p>
                <a:endParaRPr lang="zh-CN" altLang="en-US" sz="202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主要业务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135544" y="5108734"/>
            <a:ext cx="2565356" cy="64630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44" name="泪滴形 43"/>
          <p:cNvSpPr/>
          <p:nvPr/>
        </p:nvSpPr>
        <p:spPr>
          <a:xfrm rot="8100000">
            <a:off x="2660362" y="1970812"/>
            <a:ext cx="1518477" cy="1509490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椭圆 44"/>
          <p:cNvSpPr/>
          <p:nvPr/>
        </p:nvSpPr>
        <p:spPr>
          <a:xfrm>
            <a:off x="2805969" y="2111843"/>
            <a:ext cx="1233765" cy="1226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文本框 46"/>
          <p:cNvSpPr txBox="1"/>
          <p:nvPr/>
        </p:nvSpPr>
        <p:spPr>
          <a:xfrm>
            <a:off x="2909079" y="2517339"/>
            <a:ext cx="1021041" cy="379433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产品一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1488910" y="4455707"/>
            <a:ext cx="956196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圆角矩形 82"/>
          <p:cNvSpPr/>
          <p:nvPr/>
        </p:nvSpPr>
        <p:spPr>
          <a:xfrm>
            <a:off x="2741813" y="4238031"/>
            <a:ext cx="1340678" cy="4327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泪滴形 55"/>
          <p:cNvSpPr/>
          <p:nvPr/>
        </p:nvSpPr>
        <p:spPr>
          <a:xfrm rot="8100000">
            <a:off x="5575640" y="1970812"/>
            <a:ext cx="1518477" cy="1509490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zh-CN" altLang="en-US" sz="2400"/>
          </a:p>
        </p:txBody>
      </p:sp>
      <p:sp>
        <p:nvSpPr>
          <p:cNvPr id="57" name="椭圆 56"/>
          <p:cNvSpPr/>
          <p:nvPr/>
        </p:nvSpPr>
        <p:spPr>
          <a:xfrm>
            <a:off x="5721245" y="2111843"/>
            <a:ext cx="1233765" cy="1226460"/>
          </a:xfrm>
          <a:prstGeom prst="ellipse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文本框 57"/>
          <p:cNvSpPr txBox="1"/>
          <p:nvPr/>
        </p:nvSpPr>
        <p:spPr>
          <a:xfrm>
            <a:off x="5787184" y="2517339"/>
            <a:ext cx="1149737" cy="379433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产品二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圆角矩形 86"/>
          <p:cNvSpPr/>
          <p:nvPr/>
        </p:nvSpPr>
        <p:spPr>
          <a:xfrm>
            <a:off x="5657090" y="4238031"/>
            <a:ext cx="1340678" cy="432718"/>
          </a:xfrm>
          <a:prstGeom prst="roundRect">
            <a:avLst>
              <a:gd name="adj" fmla="val 50000"/>
            </a:avLst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泪滴形 59"/>
          <p:cNvSpPr/>
          <p:nvPr/>
        </p:nvSpPr>
        <p:spPr>
          <a:xfrm rot="8100000">
            <a:off x="8487498" y="1970812"/>
            <a:ext cx="1518477" cy="1509490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椭圆 60"/>
          <p:cNvSpPr/>
          <p:nvPr/>
        </p:nvSpPr>
        <p:spPr>
          <a:xfrm>
            <a:off x="8633104" y="2111843"/>
            <a:ext cx="1233765" cy="12264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73"/>
          <p:cNvSpPr txBox="1"/>
          <p:nvPr/>
        </p:nvSpPr>
        <p:spPr>
          <a:xfrm>
            <a:off x="8633104" y="2517339"/>
            <a:ext cx="1233765" cy="379433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产品三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圆角矩形 90"/>
          <p:cNvSpPr/>
          <p:nvPr/>
        </p:nvSpPr>
        <p:spPr>
          <a:xfrm>
            <a:off x="8568948" y="4238031"/>
            <a:ext cx="1340678" cy="43271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关键词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055450" y="5108734"/>
            <a:ext cx="2565356" cy="63091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967309" y="5108734"/>
            <a:ext cx="2565356" cy="630912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7" grpId="0"/>
      <p:bldP spid="49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74" grpId="0"/>
      <p:bldP spid="75" grpId="0" animBg="1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1273" y="0"/>
            <a:ext cx="45719" cy="6858000"/>
          </a:xfrm>
          <a:prstGeom prst="rect">
            <a:avLst/>
          </a:prstGeom>
          <a:solidFill>
            <a:srgbClr val="BE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1641720" y="2295331"/>
            <a:ext cx="1744824" cy="1744824"/>
          </a:xfrm>
          <a:prstGeom prst="diamond">
            <a:avLst/>
          </a:prstGeom>
          <a:solidFill>
            <a:srgbClr val="BE0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641720" y="2556588"/>
            <a:ext cx="1744824" cy="174482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3789" y="3013501"/>
            <a:ext cx="222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BE0003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rgbClr val="BE0003"/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044025" y="2807064"/>
            <a:ext cx="4923402" cy="1246048"/>
            <a:chOff x="5044025" y="2752244"/>
            <a:chExt cx="4923402" cy="1246048"/>
          </a:xfrm>
        </p:grpSpPr>
        <p:sp>
          <p:nvSpPr>
            <p:cNvPr id="60" name="文本框 59"/>
            <p:cNvSpPr txBox="1"/>
            <p:nvPr/>
          </p:nvSpPr>
          <p:spPr>
            <a:xfrm>
              <a:off x="5169626" y="2752244"/>
              <a:ext cx="4797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BE0003"/>
                  </a:solidFill>
                  <a:cs typeface="+mn-ea"/>
                  <a:sym typeface="+mn-lt"/>
                </a:rPr>
                <a:t>企业优势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5044025" y="3583241"/>
              <a:ext cx="4923402" cy="45719"/>
            </a:xfrm>
            <a:prstGeom prst="rect">
              <a:avLst/>
            </a:prstGeom>
            <a:solidFill>
              <a:srgbClr val="BE0003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587766" y="3628960"/>
              <a:ext cx="1979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E0003"/>
                  </a:solidFill>
                  <a:cs typeface="+mn-ea"/>
                  <a:sym typeface="+mn-lt"/>
                </a:rPr>
                <a:t>Enterprise advantage</a:t>
              </a:r>
              <a:endParaRPr lang="zh-CN" altLang="en-US" sz="4800" dirty="0">
                <a:solidFill>
                  <a:srgbClr val="BE000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企业优势</a:t>
            </a:r>
          </a:p>
        </p:txBody>
      </p:sp>
      <p:pic>
        <p:nvPicPr>
          <p:cNvPr id="24" name="Picture 17" descr="iM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16" y="1326222"/>
            <a:ext cx="5908184" cy="5178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7153809" y="2069657"/>
            <a:ext cx="4363792" cy="2408611"/>
          </a:xfrm>
          <a:prstGeom prst="rect">
            <a:avLst/>
          </a:prstGeom>
        </p:spPr>
      </p:pic>
      <p:sp>
        <p:nvSpPr>
          <p:cNvPr id="111" name="TextBox 33"/>
          <p:cNvSpPr txBox="1">
            <a:spLocks noChangeArrowheads="1"/>
          </p:cNvSpPr>
          <p:nvPr/>
        </p:nvSpPr>
        <p:spPr bwMode="auto">
          <a:xfrm>
            <a:off x="942747" y="1586300"/>
            <a:ext cx="2055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产品创新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872542" y="2145578"/>
            <a:ext cx="4788852" cy="17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ts val="1400"/>
              </a:lnSpc>
            </a:pPr>
            <a:endParaRPr lang="en-US" altLang="zh-CN" sz="12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ts val="14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ts val="1400"/>
              </a:lnSpc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942747" y="4015407"/>
            <a:ext cx="990224" cy="990225"/>
            <a:chOff x="864740" y="3145709"/>
            <a:chExt cx="1150937" cy="115093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116" name="菱形 115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117" name="菱形 116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5" name="TextBox 174"/>
            <p:cNvSpPr txBox="1">
              <a:spLocks noChangeArrowheads="1"/>
            </p:cNvSpPr>
            <p:nvPr/>
          </p:nvSpPr>
          <p:spPr bwMode="auto">
            <a:xfrm>
              <a:off x="1221286" y="3445165"/>
              <a:ext cx="4090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696801" y="4018560"/>
            <a:ext cx="990224" cy="990225"/>
            <a:chOff x="864740" y="3145709"/>
            <a:chExt cx="1150937" cy="1150938"/>
          </a:xfrm>
        </p:grpSpPr>
        <p:grpSp>
          <p:nvGrpSpPr>
            <p:cNvPr id="119" name="组合 118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121" name="菱形 120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122" name="菱形 121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0" name="TextBox 174"/>
            <p:cNvSpPr txBox="1">
              <a:spLocks noChangeArrowheads="1"/>
            </p:cNvSpPr>
            <p:nvPr/>
          </p:nvSpPr>
          <p:spPr bwMode="auto">
            <a:xfrm>
              <a:off x="1221286" y="3445165"/>
              <a:ext cx="475481" cy="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</a:t>
              </a:r>
              <a:endPara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528348" y="4015407"/>
            <a:ext cx="990224" cy="990225"/>
            <a:chOff x="864740" y="3145709"/>
            <a:chExt cx="1150937" cy="1150938"/>
          </a:xfrm>
        </p:grpSpPr>
        <p:grpSp>
          <p:nvGrpSpPr>
            <p:cNvPr id="124" name="组合 123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126" name="菱形 125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127" name="菱形 126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5" name="TextBox 174"/>
            <p:cNvSpPr txBox="1">
              <a:spLocks noChangeArrowheads="1"/>
            </p:cNvSpPr>
            <p:nvPr/>
          </p:nvSpPr>
          <p:spPr bwMode="auto">
            <a:xfrm>
              <a:off x="1221286" y="3445165"/>
              <a:ext cx="497839" cy="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28" name="TextBox 39"/>
          <p:cNvSpPr txBox="1"/>
          <p:nvPr/>
        </p:nvSpPr>
        <p:spPr bwMode="auto">
          <a:xfrm>
            <a:off x="1134891" y="5179367"/>
            <a:ext cx="60593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defTabSz="685800" eaLnBrk="1" fontAlgn="auto" hangingPunct="1">
              <a:defRPr/>
            </a:pPr>
            <a:r>
              <a:rPr lang="zh-CN" altLang="en-US" sz="1200" b="1" spc="300" noProof="1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关键词</a:t>
            </a:r>
          </a:p>
        </p:txBody>
      </p:sp>
      <p:sp>
        <p:nvSpPr>
          <p:cNvPr id="129" name="TextBox 39"/>
          <p:cNvSpPr txBox="1"/>
          <p:nvPr/>
        </p:nvSpPr>
        <p:spPr bwMode="auto">
          <a:xfrm>
            <a:off x="2902079" y="5179367"/>
            <a:ext cx="60593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defTabSz="685800" eaLnBrk="1" fontAlgn="auto" hangingPunct="1">
              <a:defRPr/>
            </a:pPr>
            <a:r>
              <a:rPr lang="zh-CN" altLang="en-US" sz="1200" b="1" spc="300" noProof="1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关键词</a:t>
            </a:r>
          </a:p>
        </p:txBody>
      </p:sp>
      <p:sp>
        <p:nvSpPr>
          <p:cNvPr id="130" name="TextBox 39"/>
          <p:cNvSpPr txBox="1"/>
          <p:nvPr/>
        </p:nvSpPr>
        <p:spPr bwMode="auto">
          <a:xfrm>
            <a:off x="4746300" y="5179367"/>
            <a:ext cx="60593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defTabSz="685800" eaLnBrk="1" fontAlgn="auto" hangingPunct="1">
              <a:defRPr/>
            </a:pPr>
            <a:r>
              <a:rPr lang="zh-CN" altLang="en-US" sz="1200" b="1" spc="300" noProof="1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关键词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28" grpId="0"/>
      <p:bldP spid="129" grpId="0"/>
      <p:bldP spid="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企业优势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825370" y="4137734"/>
            <a:ext cx="798795" cy="798795"/>
            <a:chOff x="6825370" y="4137734"/>
            <a:chExt cx="798795" cy="798795"/>
          </a:xfrm>
        </p:grpSpPr>
        <p:sp>
          <p:nvSpPr>
            <p:cNvPr id="36" name="椭圆 35"/>
            <p:cNvSpPr/>
            <p:nvPr/>
          </p:nvSpPr>
          <p:spPr>
            <a:xfrm>
              <a:off x="6825370" y="4137734"/>
              <a:ext cx="798795" cy="7987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072856" y="4266937"/>
              <a:ext cx="425286" cy="445836"/>
              <a:chOff x="7002627" y="828237"/>
              <a:chExt cx="444697" cy="466185"/>
            </a:xfrm>
            <a:solidFill>
              <a:srgbClr val="FEFEFE"/>
            </a:solidFill>
            <a:effectLst/>
          </p:grpSpPr>
          <p:sp>
            <p:nvSpPr>
              <p:cNvPr id="39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46814" y="1594929"/>
            <a:ext cx="798795" cy="798795"/>
            <a:chOff x="1046814" y="1594929"/>
            <a:chExt cx="798795" cy="798795"/>
          </a:xfrm>
        </p:grpSpPr>
        <p:sp>
          <p:nvSpPr>
            <p:cNvPr id="29" name="椭圆 28"/>
            <p:cNvSpPr/>
            <p:nvPr/>
          </p:nvSpPr>
          <p:spPr>
            <a:xfrm>
              <a:off x="1046814" y="1594929"/>
              <a:ext cx="798795" cy="79879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1289145" y="1797102"/>
              <a:ext cx="350058" cy="391480"/>
              <a:chOff x="5999255" y="3275006"/>
              <a:chExt cx="402656" cy="450303"/>
            </a:xfrm>
            <a:solidFill>
              <a:srgbClr val="FEFEFE"/>
            </a:solidFill>
            <a:effectLst/>
          </p:grpSpPr>
          <p:sp>
            <p:nvSpPr>
              <p:cNvPr id="48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46814" y="4137734"/>
            <a:ext cx="798795" cy="798795"/>
            <a:chOff x="1046814" y="4137734"/>
            <a:chExt cx="798795" cy="798795"/>
          </a:xfrm>
        </p:grpSpPr>
        <p:sp>
          <p:nvSpPr>
            <p:cNvPr id="33" name="椭圆 32"/>
            <p:cNvSpPr/>
            <p:nvPr/>
          </p:nvSpPr>
          <p:spPr>
            <a:xfrm>
              <a:off x="1046814" y="4137734"/>
              <a:ext cx="798795" cy="7987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282385" y="4358082"/>
              <a:ext cx="321063" cy="317751"/>
              <a:chOff x="6967126" y="4092464"/>
              <a:chExt cx="453105" cy="448433"/>
            </a:xfrm>
            <a:solidFill>
              <a:srgbClr val="FEFEFE"/>
            </a:solidFill>
            <a:effectLst/>
          </p:grpSpPr>
          <p:sp>
            <p:nvSpPr>
              <p:cNvPr id="5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25370" y="1594929"/>
            <a:ext cx="798795" cy="798795"/>
            <a:chOff x="6825370" y="1594929"/>
            <a:chExt cx="798795" cy="798795"/>
          </a:xfrm>
        </p:grpSpPr>
        <p:sp>
          <p:nvSpPr>
            <p:cNvPr id="31" name="椭圆 30"/>
            <p:cNvSpPr/>
            <p:nvPr/>
          </p:nvSpPr>
          <p:spPr>
            <a:xfrm>
              <a:off x="6825370" y="1594929"/>
              <a:ext cx="798795" cy="79879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087799" y="1787721"/>
              <a:ext cx="334415" cy="359883"/>
              <a:chOff x="7005429" y="4859473"/>
              <a:chExt cx="466184" cy="501686"/>
            </a:xfrm>
            <a:solidFill>
              <a:srgbClr val="FEFEFE"/>
            </a:solidFill>
            <a:effectLst/>
          </p:grpSpPr>
          <p:sp>
            <p:nvSpPr>
              <p:cNvPr id="57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TextBox 38"/>
          <p:cNvSpPr txBox="1"/>
          <p:nvPr/>
        </p:nvSpPr>
        <p:spPr>
          <a:xfrm>
            <a:off x="2247512" y="2544964"/>
            <a:ext cx="2939703" cy="540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algn="l" eaLnBrk="1" hangingPunct="1">
              <a:lnSpc>
                <a:spcPts val="14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39168" y="1663361"/>
            <a:ext cx="3148047" cy="660026"/>
            <a:chOff x="2039168" y="1663361"/>
            <a:chExt cx="3148047" cy="660026"/>
          </a:xfrm>
        </p:grpSpPr>
        <p:sp>
          <p:nvSpPr>
            <p:cNvPr id="30" name="任意多边形 7"/>
            <p:cNvSpPr/>
            <p:nvPr/>
          </p:nvSpPr>
          <p:spPr>
            <a:xfrm rot="16200000">
              <a:off x="3283179" y="419350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>
              <a:spLocks noChangeArrowheads="1"/>
            </p:cNvSpPr>
            <p:nvPr/>
          </p:nvSpPr>
          <p:spPr bwMode="auto">
            <a:xfrm>
              <a:off x="2869638" y="1804961"/>
              <a:ext cx="1695450" cy="375762"/>
            </a:xfrm>
            <a:prstGeom prst="rect">
              <a:avLst/>
            </a:prstGeom>
            <a:noFill/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chemeClr val="bg1"/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项目名称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17724" y="1663361"/>
            <a:ext cx="3148047" cy="660026"/>
            <a:chOff x="7817724" y="1663361"/>
            <a:chExt cx="3148047" cy="660026"/>
          </a:xfrm>
        </p:grpSpPr>
        <p:sp>
          <p:nvSpPr>
            <p:cNvPr id="32" name="任意多边形 12"/>
            <p:cNvSpPr/>
            <p:nvPr/>
          </p:nvSpPr>
          <p:spPr>
            <a:xfrm rot="16200000">
              <a:off x="9061735" y="419350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>
              <a:spLocks noChangeArrowheads="1"/>
            </p:cNvSpPr>
            <p:nvPr/>
          </p:nvSpPr>
          <p:spPr bwMode="auto">
            <a:xfrm>
              <a:off x="8544023" y="1779781"/>
              <a:ext cx="1695450" cy="375762"/>
            </a:xfrm>
            <a:prstGeom prst="rect">
              <a:avLst/>
            </a:prstGeom>
            <a:noFill/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chemeClr val="bg1"/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项目名称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17724" y="4206166"/>
            <a:ext cx="3148047" cy="660026"/>
            <a:chOff x="7817724" y="4206166"/>
            <a:chExt cx="3148047" cy="660026"/>
          </a:xfrm>
        </p:grpSpPr>
        <p:sp>
          <p:nvSpPr>
            <p:cNvPr id="37" name="任意多边形 17"/>
            <p:cNvSpPr/>
            <p:nvPr/>
          </p:nvSpPr>
          <p:spPr>
            <a:xfrm rot="16200000">
              <a:off x="9061735" y="2962155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>
              <a:spLocks noChangeArrowheads="1"/>
            </p:cNvSpPr>
            <p:nvPr/>
          </p:nvSpPr>
          <p:spPr bwMode="auto">
            <a:xfrm>
              <a:off x="8544023" y="4378511"/>
              <a:ext cx="1695450" cy="375762"/>
            </a:xfrm>
            <a:prstGeom prst="rect">
              <a:avLst/>
            </a:prstGeom>
            <a:noFill/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chemeClr val="bg1"/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项目名称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39168" y="4206166"/>
            <a:ext cx="3148047" cy="660026"/>
            <a:chOff x="2039168" y="4206166"/>
            <a:chExt cx="3148047" cy="660026"/>
          </a:xfrm>
        </p:grpSpPr>
        <p:sp>
          <p:nvSpPr>
            <p:cNvPr id="34" name="任意多边形 15"/>
            <p:cNvSpPr/>
            <p:nvPr/>
          </p:nvSpPr>
          <p:spPr>
            <a:xfrm rot="16200000">
              <a:off x="3283179" y="2962155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>
              <a:spLocks noChangeArrowheads="1"/>
            </p:cNvSpPr>
            <p:nvPr/>
          </p:nvSpPr>
          <p:spPr bwMode="auto">
            <a:xfrm>
              <a:off x="2869638" y="4329670"/>
              <a:ext cx="1695450" cy="375762"/>
            </a:xfrm>
            <a:prstGeom prst="rect">
              <a:avLst/>
            </a:prstGeom>
            <a:noFill/>
            <a:ln>
              <a:noFill/>
            </a:ln>
          </p:spPr>
          <p:txBody>
            <a:bodyPr lIns="67328" tIns="33664" rIns="67328" bIns="3366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chemeClr val="bg1"/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项目名称</a:t>
              </a:r>
            </a:p>
          </p:txBody>
        </p:sp>
      </p:grpSp>
      <p:sp>
        <p:nvSpPr>
          <p:cNvPr id="71" name="TextBox 38"/>
          <p:cNvSpPr txBox="1"/>
          <p:nvPr/>
        </p:nvSpPr>
        <p:spPr>
          <a:xfrm>
            <a:off x="8026069" y="2544964"/>
            <a:ext cx="2939703" cy="540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algn="l" eaLnBrk="1" hangingPunct="1">
              <a:lnSpc>
                <a:spcPts val="14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8026069" y="5193174"/>
            <a:ext cx="2939703" cy="540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algn="l" eaLnBrk="1" hangingPunct="1">
              <a:lnSpc>
                <a:spcPts val="14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73" name="TextBox 38"/>
          <p:cNvSpPr txBox="1"/>
          <p:nvPr/>
        </p:nvSpPr>
        <p:spPr>
          <a:xfrm>
            <a:off x="2247511" y="5193174"/>
            <a:ext cx="2939703" cy="540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algn="l" eaLnBrk="1" hangingPunct="1">
              <a:lnSpc>
                <a:spcPts val="14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企业优势</a:t>
            </a:r>
          </a:p>
        </p:txBody>
      </p:sp>
      <p:sp>
        <p:nvSpPr>
          <p:cNvPr id="111" name="TextBox 33"/>
          <p:cNvSpPr txBox="1">
            <a:spLocks noChangeArrowheads="1"/>
          </p:cNvSpPr>
          <p:nvPr/>
        </p:nvSpPr>
        <p:spPr bwMode="auto">
          <a:xfrm>
            <a:off x="942747" y="1586300"/>
            <a:ext cx="2055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人才充分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942747" y="2256764"/>
            <a:ext cx="5111698" cy="15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4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  <a:p>
            <a:pPr>
              <a:lnSpc>
                <a:spcPts val="1400"/>
              </a:lnSpc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  <a:p>
            <a:pPr>
              <a:lnSpc>
                <a:spcPts val="14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点击输入简要文字内容，文字内容需概括精炼，不用多余的文字修饰，言简意赅的说明分项内容。</a:t>
            </a:r>
          </a:p>
          <a:p>
            <a:pPr eaLnBrk="1" hangingPunct="1">
              <a:lnSpc>
                <a:spcPts val="1400"/>
              </a:lnSpc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942747" y="4015407"/>
            <a:ext cx="990224" cy="990225"/>
            <a:chOff x="864740" y="3145709"/>
            <a:chExt cx="1150937" cy="115093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116" name="菱形 115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117" name="菱形 116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5" name="TextBox 174"/>
            <p:cNvSpPr txBox="1">
              <a:spLocks noChangeArrowheads="1"/>
            </p:cNvSpPr>
            <p:nvPr/>
          </p:nvSpPr>
          <p:spPr bwMode="auto">
            <a:xfrm>
              <a:off x="1221286" y="3445165"/>
              <a:ext cx="4090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696801" y="4018560"/>
            <a:ext cx="990224" cy="990225"/>
            <a:chOff x="864740" y="3145709"/>
            <a:chExt cx="1150937" cy="1150938"/>
          </a:xfrm>
        </p:grpSpPr>
        <p:grpSp>
          <p:nvGrpSpPr>
            <p:cNvPr id="119" name="组合 118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121" name="菱形 120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122" name="菱形 121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0" name="TextBox 174"/>
            <p:cNvSpPr txBox="1">
              <a:spLocks noChangeArrowheads="1"/>
            </p:cNvSpPr>
            <p:nvPr/>
          </p:nvSpPr>
          <p:spPr bwMode="auto">
            <a:xfrm>
              <a:off x="1221286" y="3445165"/>
              <a:ext cx="475481" cy="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</a:t>
              </a:r>
              <a:endPara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528348" y="4015407"/>
            <a:ext cx="990224" cy="990225"/>
            <a:chOff x="864740" y="3145709"/>
            <a:chExt cx="1150937" cy="1150938"/>
          </a:xfrm>
        </p:grpSpPr>
        <p:grpSp>
          <p:nvGrpSpPr>
            <p:cNvPr id="124" name="组合 123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126" name="菱形 125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127" name="菱形 126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5" name="TextBox 174"/>
            <p:cNvSpPr txBox="1">
              <a:spLocks noChangeArrowheads="1"/>
            </p:cNvSpPr>
            <p:nvPr/>
          </p:nvSpPr>
          <p:spPr bwMode="auto">
            <a:xfrm>
              <a:off x="1221286" y="3445165"/>
              <a:ext cx="497839" cy="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28" name="TextBox 39"/>
          <p:cNvSpPr txBox="1"/>
          <p:nvPr/>
        </p:nvSpPr>
        <p:spPr bwMode="auto">
          <a:xfrm>
            <a:off x="1134891" y="5179367"/>
            <a:ext cx="60593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defTabSz="685800" eaLnBrk="1" fontAlgn="auto" hangingPunct="1">
              <a:defRPr/>
            </a:pPr>
            <a:r>
              <a:rPr lang="zh-CN" altLang="en-US" sz="1200" b="1" spc="300" noProof="1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关键词</a:t>
            </a:r>
          </a:p>
        </p:txBody>
      </p:sp>
      <p:sp>
        <p:nvSpPr>
          <p:cNvPr id="129" name="TextBox 39"/>
          <p:cNvSpPr txBox="1"/>
          <p:nvPr/>
        </p:nvSpPr>
        <p:spPr bwMode="auto">
          <a:xfrm>
            <a:off x="2902079" y="5179367"/>
            <a:ext cx="60593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defTabSz="685800" eaLnBrk="1" fontAlgn="auto" hangingPunct="1">
              <a:defRPr/>
            </a:pPr>
            <a:r>
              <a:rPr lang="zh-CN" altLang="en-US" sz="1200" b="1" spc="300" noProof="1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关键词</a:t>
            </a:r>
          </a:p>
        </p:txBody>
      </p:sp>
      <p:sp>
        <p:nvSpPr>
          <p:cNvPr id="130" name="TextBox 39"/>
          <p:cNvSpPr txBox="1"/>
          <p:nvPr/>
        </p:nvSpPr>
        <p:spPr bwMode="auto">
          <a:xfrm>
            <a:off x="4746300" y="5179367"/>
            <a:ext cx="605935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100000">
                      <a:srgbClr val="D49D57"/>
                    </a:gs>
                    <a:gs pos="30000">
                      <a:srgbClr val="F9EDD8"/>
                    </a:gs>
                    <a:gs pos="0">
                      <a:srgbClr val="F4DEBD"/>
                    </a:gs>
                  </a:gsLst>
                  <a:lin ang="5400000" scaled="1"/>
                  <a:tileRect/>
                </a:gradFill>
                <a:latin typeface="+mj-lt"/>
              </a:defRPr>
            </a:lvl1pPr>
          </a:lstStyle>
          <a:p>
            <a:pPr defTabSz="685800" eaLnBrk="1" fontAlgn="auto" hangingPunct="1">
              <a:defRPr/>
            </a:pPr>
            <a:r>
              <a:rPr lang="zh-CN" altLang="en-US" sz="1200" b="1" spc="300" noProof="1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关键词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75" y="1951286"/>
            <a:ext cx="4516619" cy="3013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28" grpId="0"/>
      <p:bldP spid="129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1273" y="0"/>
            <a:ext cx="45719" cy="6858000"/>
          </a:xfrm>
          <a:prstGeom prst="rect">
            <a:avLst/>
          </a:prstGeom>
          <a:solidFill>
            <a:srgbClr val="BE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1641720" y="2295331"/>
            <a:ext cx="1744824" cy="1744824"/>
          </a:xfrm>
          <a:prstGeom prst="diamond">
            <a:avLst/>
          </a:prstGeom>
          <a:solidFill>
            <a:srgbClr val="BE0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641720" y="2556588"/>
            <a:ext cx="1744824" cy="174482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6792" y="3016286"/>
            <a:ext cx="2220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BE0003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 rot="18898254">
            <a:off x="2432321" y="3623810"/>
            <a:ext cx="160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E0003"/>
                </a:solidFill>
                <a:cs typeface="+mn-ea"/>
                <a:sym typeface="+mn-lt"/>
              </a:rPr>
              <a:t>content</a:t>
            </a:r>
            <a:endParaRPr lang="zh-CN" altLang="en-US" dirty="0">
              <a:solidFill>
                <a:srgbClr val="BE0003"/>
              </a:solidFill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222966" y="801933"/>
            <a:ext cx="6248712" cy="961053"/>
            <a:chOff x="5222966" y="801933"/>
            <a:chExt cx="6248712" cy="961053"/>
          </a:xfrm>
        </p:grpSpPr>
        <p:grpSp>
          <p:nvGrpSpPr>
            <p:cNvPr id="59" name="组合 58"/>
            <p:cNvGrpSpPr/>
            <p:nvPr/>
          </p:nvGrpSpPr>
          <p:grpSpPr>
            <a:xfrm>
              <a:off x="5222966" y="801933"/>
              <a:ext cx="4552405" cy="961053"/>
              <a:chOff x="5222966" y="801933"/>
              <a:chExt cx="4552405" cy="961053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5703492" y="1016537"/>
                <a:ext cx="4071879" cy="625151"/>
              </a:xfrm>
              <a:prstGeom prst="roundRect">
                <a:avLst/>
              </a:prstGeom>
              <a:solidFill>
                <a:srgbClr val="BE000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菱形 13"/>
              <p:cNvSpPr/>
              <p:nvPr/>
            </p:nvSpPr>
            <p:spPr>
              <a:xfrm>
                <a:off x="5222966" y="801933"/>
                <a:ext cx="961053" cy="96105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菱形 16"/>
              <p:cNvSpPr/>
              <p:nvPr/>
            </p:nvSpPr>
            <p:spPr>
              <a:xfrm>
                <a:off x="5292661" y="872295"/>
                <a:ext cx="821661" cy="821661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493252" y="944319"/>
                <a:ext cx="7488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BE0003"/>
                    </a:solidFill>
                    <a:cs typeface="+mn-ea"/>
                    <a:sym typeface="+mn-lt"/>
                  </a:rPr>
                  <a:t>1</a:t>
                </a:r>
                <a:endParaRPr lang="zh-CN" altLang="en-US" sz="4000" dirty="0">
                  <a:solidFill>
                    <a:srgbClr val="BE00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673877" y="1061487"/>
              <a:ext cx="4797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公司介绍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222966" y="2161425"/>
            <a:ext cx="6248712" cy="961053"/>
            <a:chOff x="5222966" y="801933"/>
            <a:chExt cx="6248712" cy="961053"/>
          </a:xfrm>
        </p:grpSpPr>
        <p:grpSp>
          <p:nvGrpSpPr>
            <p:cNvPr id="62" name="组合 61"/>
            <p:cNvGrpSpPr/>
            <p:nvPr/>
          </p:nvGrpSpPr>
          <p:grpSpPr>
            <a:xfrm>
              <a:off x="5222966" y="801933"/>
              <a:ext cx="4552405" cy="961053"/>
              <a:chOff x="5222966" y="801933"/>
              <a:chExt cx="4552405" cy="961053"/>
            </a:xfrm>
          </p:grpSpPr>
          <p:sp>
            <p:nvSpPr>
              <p:cNvPr id="64" name="矩形: 圆角 63"/>
              <p:cNvSpPr/>
              <p:nvPr/>
            </p:nvSpPr>
            <p:spPr>
              <a:xfrm>
                <a:off x="5703492" y="1016537"/>
                <a:ext cx="4071879" cy="625151"/>
              </a:xfrm>
              <a:prstGeom prst="roundRect">
                <a:avLst/>
              </a:prstGeom>
              <a:solidFill>
                <a:srgbClr val="BE000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菱形 64"/>
              <p:cNvSpPr/>
              <p:nvPr/>
            </p:nvSpPr>
            <p:spPr>
              <a:xfrm>
                <a:off x="5222966" y="801933"/>
                <a:ext cx="961053" cy="96105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菱形 65"/>
              <p:cNvSpPr/>
              <p:nvPr/>
            </p:nvSpPr>
            <p:spPr>
              <a:xfrm>
                <a:off x="5292661" y="872295"/>
                <a:ext cx="821661" cy="821661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5503373" y="968275"/>
                <a:ext cx="7488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BE0003"/>
                    </a:solidFill>
                    <a:cs typeface="+mn-ea"/>
                    <a:sym typeface="+mn-lt"/>
                  </a:rPr>
                  <a:t>2</a:t>
                </a:r>
                <a:endParaRPr lang="zh-CN" altLang="en-US" sz="4000" dirty="0">
                  <a:solidFill>
                    <a:srgbClr val="BE00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6673877" y="1061487"/>
              <a:ext cx="4797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主要业务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222966" y="3520917"/>
            <a:ext cx="6248712" cy="961053"/>
            <a:chOff x="5222966" y="801933"/>
            <a:chExt cx="6248712" cy="961053"/>
          </a:xfrm>
        </p:grpSpPr>
        <p:grpSp>
          <p:nvGrpSpPr>
            <p:cNvPr id="69" name="组合 68"/>
            <p:cNvGrpSpPr/>
            <p:nvPr/>
          </p:nvGrpSpPr>
          <p:grpSpPr>
            <a:xfrm>
              <a:off x="5222966" y="801933"/>
              <a:ext cx="4552405" cy="961053"/>
              <a:chOff x="5222966" y="801933"/>
              <a:chExt cx="4552405" cy="961053"/>
            </a:xfrm>
          </p:grpSpPr>
          <p:sp>
            <p:nvSpPr>
              <p:cNvPr id="71" name="矩形: 圆角 70"/>
              <p:cNvSpPr/>
              <p:nvPr/>
            </p:nvSpPr>
            <p:spPr>
              <a:xfrm>
                <a:off x="5703492" y="1016537"/>
                <a:ext cx="4071879" cy="625151"/>
              </a:xfrm>
              <a:prstGeom prst="roundRect">
                <a:avLst/>
              </a:prstGeom>
              <a:solidFill>
                <a:srgbClr val="BE000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菱形 71"/>
              <p:cNvSpPr/>
              <p:nvPr/>
            </p:nvSpPr>
            <p:spPr>
              <a:xfrm>
                <a:off x="5222966" y="801933"/>
                <a:ext cx="961053" cy="96105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菱形 72"/>
              <p:cNvSpPr/>
              <p:nvPr/>
            </p:nvSpPr>
            <p:spPr>
              <a:xfrm>
                <a:off x="5292661" y="872295"/>
                <a:ext cx="821661" cy="821661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5499142" y="957502"/>
                <a:ext cx="7488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BE0003"/>
                    </a:solidFill>
                    <a:cs typeface="+mn-ea"/>
                    <a:sym typeface="+mn-lt"/>
                  </a:rPr>
                  <a:t>3</a:t>
                </a:r>
                <a:endParaRPr lang="zh-CN" altLang="en-US" sz="4000" dirty="0">
                  <a:solidFill>
                    <a:srgbClr val="BE00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6673877" y="1061487"/>
              <a:ext cx="4797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企业优势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222966" y="4880410"/>
            <a:ext cx="6248712" cy="961053"/>
            <a:chOff x="5222966" y="801933"/>
            <a:chExt cx="6248712" cy="961053"/>
          </a:xfrm>
        </p:grpSpPr>
        <p:grpSp>
          <p:nvGrpSpPr>
            <p:cNvPr id="76" name="组合 75"/>
            <p:cNvGrpSpPr/>
            <p:nvPr/>
          </p:nvGrpSpPr>
          <p:grpSpPr>
            <a:xfrm>
              <a:off x="5222966" y="801933"/>
              <a:ext cx="4552405" cy="961053"/>
              <a:chOff x="5222966" y="801933"/>
              <a:chExt cx="4552405" cy="961053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703492" y="1016537"/>
                <a:ext cx="4071879" cy="625151"/>
              </a:xfrm>
              <a:prstGeom prst="roundRect">
                <a:avLst/>
              </a:prstGeom>
              <a:solidFill>
                <a:srgbClr val="BE000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菱形 78"/>
              <p:cNvSpPr/>
              <p:nvPr/>
            </p:nvSpPr>
            <p:spPr>
              <a:xfrm>
                <a:off x="5222966" y="801933"/>
                <a:ext cx="961053" cy="96105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0" name="菱形 79"/>
              <p:cNvSpPr/>
              <p:nvPr/>
            </p:nvSpPr>
            <p:spPr>
              <a:xfrm>
                <a:off x="5292661" y="872295"/>
                <a:ext cx="821661" cy="821661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5478081" y="957501"/>
                <a:ext cx="7488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BE0003"/>
                    </a:solidFill>
                    <a:cs typeface="+mn-ea"/>
                    <a:sym typeface="+mn-lt"/>
                  </a:rPr>
                  <a:t>4</a:t>
                </a:r>
                <a:endParaRPr lang="zh-CN" altLang="en-US" sz="4000" dirty="0">
                  <a:solidFill>
                    <a:srgbClr val="BE00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6673877" y="1061487"/>
              <a:ext cx="4797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发展前景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企业优势</a:t>
            </a:r>
          </a:p>
        </p:txBody>
      </p:sp>
      <p:sp>
        <p:nvSpPr>
          <p:cNvPr id="28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5579" y="2025616"/>
            <a:ext cx="1190187" cy="1190187"/>
          </a:xfrm>
          <a:prstGeom prst="ellipse">
            <a:avLst/>
          </a:prstGeom>
          <a:solidFill>
            <a:srgbClr val="C51919"/>
          </a:solidFill>
          <a:ln w="28575" cap="flat">
            <a:noFill/>
            <a:prstDash val="solid"/>
            <a:miter lim="800000"/>
          </a:ln>
          <a:effectLst>
            <a:outerShdw sx="1000" sy="1000" algn="ctr" rotWithShape="0">
              <a:prstClr val="black"/>
            </a:outerShdw>
          </a:effectLst>
        </p:spPr>
        <p:txBody>
          <a:bodyPr vert="horz" wrap="square" lIns="91440" tIns="45720" rIns="91440" bIns="45720" numCol="1" anchor="ctr" anchorCtr="1" compatLnSpc="1"/>
          <a:lstStyle/>
          <a:p>
            <a:pPr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01796" y="2620713"/>
            <a:ext cx="1458881" cy="806081"/>
            <a:chOff x="1001790" y="2546063"/>
            <a:chExt cx="1458881" cy="806081"/>
          </a:xfrm>
        </p:grpSpPr>
        <p:cxnSp>
          <p:nvCxnSpPr>
            <p:cNvPr id="30" name="MH_Other_1"/>
            <p:cNvCxnSpPr/>
            <p:nvPr>
              <p:custDataLst>
                <p:tags r:id="rId16"/>
              </p:custDataLst>
            </p:nvPr>
          </p:nvCxnSpPr>
          <p:spPr>
            <a:xfrm>
              <a:off x="1001790" y="2546063"/>
              <a:ext cx="652799" cy="0"/>
            </a:xfrm>
            <a:prstGeom prst="line">
              <a:avLst/>
            </a:prstGeom>
            <a:noFill/>
            <a:ln w="25400" cap="flat" cmpd="sng" algn="ctr">
              <a:solidFill>
                <a:srgbClr val="D5D5D5"/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31" name="MH_Other_3"/>
            <p:cNvSpPr/>
            <p:nvPr>
              <p:custDataLst>
                <p:tags r:id="rId17"/>
              </p:custDataLst>
            </p:nvPr>
          </p:nvSpPr>
          <p:spPr bwMode="auto">
            <a:xfrm flipV="1">
              <a:off x="1641967" y="2546063"/>
              <a:ext cx="818704" cy="806081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2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01855" y="2025616"/>
            <a:ext cx="1188384" cy="11901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>
            <a:noFill/>
            <a:prstDash val="solid"/>
            <a:miter lim="800000"/>
          </a:ln>
          <a:effectLst>
            <a:outerShdw sx="1000" sy="1000" algn="ctr" rotWithShape="0">
              <a:prstClr val="black"/>
            </a:outerShdw>
          </a:effectLst>
        </p:spPr>
        <p:txBody>
          <a:bodyPr vert="horz" wrap="square" lIns="91440" tIns="45720" rIns="91440" bIns="45720" numCol="1" anchor="ctr" anchorCtr="1" compatLnSpc="1"/>
          <a:lstStyle/>
          <a:p>
            <a:pPr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6327" y="2025616"/>
            <a:ext cx="1188384" cy="1190187"/>
          </a:xfrm>
          <a:prstGeom prst="ellipse">
            <a:avLst/>
          </a:prstGeom>
          <a:solidFill>
            <a:srgbClr val="C51919"/>
          </a:solidFill>
          <a:ln w="28575" cap="flat">
            <a:noFill/>
            <a:prstDash val="solid"/>
            <a:miter lim="800000"/>
          </a:ln>
          <a:effectLst>
            <a:outerShdw sx="1000" sy="1000" algn="ctr" rotWithShape="0">
              <a:prstClr val="black"/>
            </a:outerShdw>
          </a:effectLst>
        </p:spPr>
        <p:txBody>
          <a:bodyPr vert="horz" wrap="square" lIns="91440" tIns="45720" rIns="91440" bIns="45720" numCol="1" anchor="ctr" anchorCtr="1" compatLnSpc="1"/>
          <a:lstStyle/>
          <a:p>
            <a:pPr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78013" y="2025616"/>
            <a:ext cx="1188384" cy="11901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>
            <a:noFill/>
            <a:prstDash val="solid"/>
            <a:miter lim="800000"/>
          </a:ln>
          <a:effectLst>
            <a:outerShdw sx="1000" sy="1000" algn="ctr" rotWithShape="0">
              <a:prstClr val="black"/>
            </a:outerShdw>
          </a:effectLst>
        </p:spPr>
        <p:txBody>
          <a:bodyPr vert="horz" wrap="square" lIns="91440" tIns="45720" rIns="91440" bIns="45720" numCol="1" anchor="ctr" anchorCtr="1" compatLnSpc="1"/>
          <a:lstStyle/>
          <a:p>
            <a:pPr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329622" y="1814633"/>
            <a:ext cx="2441687" cy="1612161"/>
            <a:chOff x="7329618" y="1739983"/>
            <a:chExt cx="2441686" cy="1612161"/>
          </a:xfrm>
        </p:grpSpPr>
        <p:sp>
          <p:nvSpPr>
            <p:cNvPr id="37" name="MH_Other_6"/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7329618" y="1739983"/>
              <a:ext cx="818704" cy="806080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38" name="MH_Other_8"/>
            <p:cNvCxnSpPr/>
            <p:nvPr>
              <p:custDataLst>
                <p:tags r:id="rId14"/>
              </p:custDataLst>
            </p:nvPr>
          </p:nvCxnSpPr>
          <p:spPr>
            <a:xfrm>
              <a:off x="8135698" y="2546063"/>
              <a:ext cx="825918" cy="0"/>
            </a:xfrm>
            <a:prstGeom prst="line">
              <a:avLst/>
            </a:prstGeom>
            <a:noFill/>
            <a:ln w="25400" cap="flat" cmpd="sng" algn="ctr">
              <a:solidFill>
                <a:srgbClr val="D5D5D5"/>
              </a:solidFill>
              <a:prstDash val="solid"/>
              <a:miter lim="800000"/>
              <a:headEnd type="none"/>
            </a:ln>
            <a:effectLst/>
          </p:spPr>
        </p:cxnSp>
        <p:sp>
          <p:nvSpPr>
            <p:cNvPr id="39" name="MH_Other_10"/>
            <p:cNvSpPr/>
            <p:nvPr>
              <p:custDataLst>
                <p:tags r:id="rId15"/>
              </p:custDataLst>
            </p:nvPr>
          </p:nvSpPr>
          <p:spPr bwMode="auto">
            <a:xfrm flipV="1">
              <a:off x="8952600" y="2546063"/>
              <a:ext cx="818704" cy="806081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771304" y="1814628"/>
            <a:ext cx="1458880" cy="806080"/>
            <a:chOff x="9771304" y="1739983"/>
            <a:chExt cx="1458880" cy="806080"/>
          </a:xfrm>
        </p:grpSpPr>
        <p:sp>
          <p:nvSpPr>
            <p:cNvPr id="41" name="MH_Other_9"/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9771304" y="1739983"/>
              <a:ext cx="818704" cy="806080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42" name="MH_Other_11"/>
            <p:cNvCxnSpPr/>
            <p:nvPr>
              <p:custDataLst>
                <p:tags r:id="rId12"/>
              </p:custDataLst>
            </p:nvPr>
          </p:nvCxnSpPr>
          <p:spPr>
            <a:xfrm>
              <a:off x="10577385" y="2546063"/>
              <a:ext cx="652799" cy="0"/>
            </a:xfrm>
            <a:prstGeom prst="line">
              <a:avLst/>
            </a:prstGeom>
            <a:noFill/>
            <a:ln w="25400" cap="flat" cmpd="sng" algn="ctr">
              <a:solidFill>
                <a:srgbClr val="D5D5D5"/>
              </a:solidFill>
              <a:prstDash val="solid"/>
              <a:miter lim="800000"/>
              <a:headEnd type="none"/>
              <a:tailEnd type="oval"/>
            </a:ln>
            <a:effectLst/>
          </p:spPr>
        </p:cxnSp>
      </p:grpSp>
      <p:grpSp>
        <p:nvGrpSpPr>
          <p:cNvPr id="43" name="组合 42"/>
          <p:cNvGrpSpPr/>
          <p:nvPr/>
        </p:nvGrpSpPr>
        <p:grpSpPr>
          <a:xfrm>
            <a:off x="2460675" y="1814633"/>
            <a:ext cx="2436276" cy="1612161"/>
            <a:chOff x="2460671" y="1739983"/>
            <a:chExt cx="2436276" cy="1612161"/>
          </a:xfrm>
        </p:grpSpPr>
        <p:sp>
          <p:nvSpPr>
            <p:cNvPr id="44" name="MH_Other_2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2460671" y="1739983"/>
              <a:ext cx="818704" cy="806080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MH_Other_5"/>
            <p:cNvSpPr/>
            <p:nvPr>
              <p:custDataLst>
                <p:tags r:id="rId9"/>
              </p:custDataLst>
            </p:nvPr>
          </p:nvSpPr>
          <p:spPr bwMode="auto">
            <a:xfrm flipV="1">
              <a:off x="4078243" y="2546063"/>
              <a:ext cx="818704" cy="806081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46" name="MH_Other_12"/>
            <p:cNvCxnSpPr/>
            <p:nvPr>
              <p:custDataLst>
                <p:tags r:id="rId10"/>
              </p:custDataLst>
            </p:nvPr>
          </p:nvCxnSpPr>
          <p:spPr>
            <a:xfrm>
              <a:off x="3264949" y="2546063"/>
              <a:ext cx="827720" cy="0"/>
            </a:xfrm>
            <a:prstGeom prst="line">
              <a:avLst/>
            </a:prstGeom>
            <a:noFill/>
            <a:ln w="25400" cap="flat" cmpd="sng" algn="ctr">
              <a:solidFill>
                <a:srgbClr val="D5D5D5"/>
              </a:solidFill>
              <a:prstDash val="solid"/>
              <a:miter lim="800000"/>
              <a:headEnd type="none"/>
            </a:ln>
            <a:effectLst/>
          </p:spPr>
        </p:cxnSp>
      </p:grpSp>
      <p:grpSp>
        <p:nvGrpSpPr>
          <p:cNvPr id="47" name="组合 46"/>
          <p:cNvGrpSpPr/>
          <p:nvPr/>
        </p:nvGrpSpPr>
        <p:grpSpPr>
          <a:xfrm>
            <a:off x="4896951" y="1814633"/>
            <a:ext cx="2432671" cy="1612161"/>
            <a:chOff x="4896947" y="1739983"/>
            <a:chExt cx="2432670" cy="1612161"/>
          </a:xfrm>
        </p:grpSpPr>
        <p:sp>
          <p:nvSpPr>
            <p:cNvPr id="48" name="MH_Other_4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4896947" y="1739983"/>
              <a:ext cx="818704" cy="806080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MH_Other_7"/>
            <p:cNvSpPr/>
            <p:nvPr>
              <p:custDataLst>
                <p:tags r:id="rId6"/>
              </p:custDataLst>
            </p:nvPr>
          </p:nvSpPr>
          <p:spPr bwMode="auto">
            <a:xfrm flipV="1">
              <a:off x="6510913" y="2546063"/>
              <a:ext cx="818704" cy="806081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50" name="MH_Other_13"/>
            <p:cNvCxnSpPr/>
            <p:nvPr>
              <p:custDataLst>
                <p:tags r:id="rId7"/>
              </p:custDataLst>
            </p:nvPr>
          </p:nvCxnSpPr>
          <p:spPr>
            <a:xfrm>
              <a:off x="5701225" y="2546063"/>
              <a:ext cx="825918" cy="0"/>
            </a:xfrm>
            <a:prstGeom prst="line">
              <a:avLst/>
            </a:prstGeom>
            <a:noFill/>
            <a:ln w="25400" cap="flat" cmpd="sng" algn="ctr">
              <a:solidFill>
                <a:srgbClr val="D5D5D5"/>
              </a:solidFill>
              <a:prstDash val="solid"/>
              <a:miter lim="800000"/>
              <a:headEnd type="none"/>
            </a:ln>
            <a:effectLst/>
          </p:spPr>
        </p:cxnSp>
      </p:grpSp>
      <p:grpSp>
        <p:nvGrpSpPr>
          <p:cNvPr id="51" name="组合 50"/>
          <p:cNvGrpSpPr/>
          <p:nvPr/>
        </p:nvGrpSpPr>
        <p:grpSpPr>
          <a:xfrm>
            <a:off x="1394887" y="3821147"/>
            <a:ext cx="2128142" cy="1816100"/>
            <a:chOff x="1394883" y="3746500"/>
            <a:chExt cx="2128142" cy="1816100"/>
          </a:xfrm>
        </p:grpSpPr>
        <p:sp>
          <p:nvSpPr>
            <p:cNvPr id="52" name="TextBox 96"/>
            <p:cNvSpPr txBox="1"/>
            <p:nvPr/>
          </p:nvSpPr>
          <p:spPr>
            <a:xfrm>
              <a:off x="1981900" y="37465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优势一</a:t>
              </a:r>
            </a:p>
          </p:txBody>
        </p:sp>
        <p:sp>
          <p:nvSpPr>
            <p:cNvPr id="53" name="Rectangle 5"/>
            <p:cNvSpPr/>
            <p:nvPr/>
          </p:nvSpPr>
          <p:spPr bwMode="auto">
            <a:xfrm>
              <a:off x="1394883" y="4246938"/>
              <a:ext cx="2128142" cy="13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31862" y="3821147"/>
            <a:ext cx="2128142" cy="1816100"/>
            <a:chOff x="3931858" y="3746500"/>
            <a:chExt cx="2128142" cy="1816100"/>
          </a:xfrm>
        </p:grpSpPr>
        <p:sp>
          <p:nvSpPr>
            <p:cNvPr id="55" name="TextBox 98"/>
            <p:cNvSpPr txBox="1"/>
            <p:nvPr/>
          </p:nvSpPr>
          <p:spPr>
            <a:xfrm>
              <a:off x="4518875" y="37465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优势二</a:t>
              </a:r>
            </a:p>
          </p:txBody>
        </p:sp>
        <p:sp>
          <p:nvSpPr>
            <p:cNvPr id="56" name="Rectangle 5"/>
            <p:cNvSpPr/>
            <p:nvPr/>
          </p:nvSpPr>
          <p:spPr bwMode="auto">
            <a:xfrm>
              <a:off x="3931858" y="4246938"/>
              <a:ext cx="2128142" cy="13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66334" y="3821147"/>
            <a:ext cx="2128142" cy="1816100"/>
            <a:chOff x="6366331" y="3746500"/>
            <a:chExt cx="2128142" cy="1816100"/>
          </a:xfrm>
        </p:grpSpPr>
        <p:sp>
          <p:nvSpPr>
            <p:cNvPr id="58" name="TextBox 100"/>
            <p:cNvSpPr txBox="1"/>
            <p:nvPr/>
          </p:nvSpPr>
          <p:spPr>
            <a:xfrm>
              <a:off x="6953347" y="3746500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优势三</a:t>
              </a:r>
            </a:p>
          </p:txBody>
        </p:sp>
        <p:sp>
          <p:nvSpPr>
            <p:cNvPr id="59" name="Rectangle 5"/>
            <p:cNvSpPr/>
            <p:nvPr/>
          </p:nvSpPr>
          <p:spPr bwMode="auto">
            <a:xfrm>
              <a:off x="6366331" y="4246938"/>
              <a:ext cx="2128142" cy="13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02645" y="3821147"/>
            <a:ext cx="2128142" cy="1816100"/>
            <a:chOff x="8902642" y="3746500"/>
            <a:chExt cx="2128142" cy="1816100"/>
          </a:xfrm>
        </p:grpSpPr>
        <p:sp>
          <p:nvSpPr>
            <p:cNvPr id="61" name="TextBox 102"/>
            <p:cNvSpPr txBox="1"/>
            <p:nvPr/>
          </p:nvSpPr>
          <p:spPr>
            <a:xfrm>
              <a:off x="9489659" y="374650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优势四</a:t>
              </a:r>
            </a:p>
          </p:txBody>
        </p:sp>
        <p:sp>
          <p:nvSpPr>
            <p:cNvPr id="62" name="Rectangle 5"/>
            <p:cNvSpPr/>
            <p:nvPr/>
          </p:nvSpPr>
          <p:spPr bwMode="auto">
            <a:xfrm>
              <a:off x="8902642" y="4246938"/>
              <a:ext cx="2128142" cy="13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0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rPr>
                <a:t>请在这里输入您的主要叙述内容</a:t>
              </a:r>
            </a:p>
          </p:txBody>
        </p:sp>
      </p:grpSp>
    </p:spTree>
  </p:cSld>
  <p:clrMapOvr>
    <a:masterClrMapping/>
  </p:clrMapOvr>
  <p:transition spd="slow" advTm="0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3300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1" accel="53300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7" presetID="2" presetClass="entr" presetSubtype="1" accel="53300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1" presetID="2" presetClass="entr" presetSubtype="1" accel="53300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6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bldLvl="0" animBg="1"/>
          <p:bldP spid="32" grpId="0" bldLvl="0" animBg="1"/>
          <p:bldP spid="33" grpId="0" bldLvl="0" animBg="1"/>
          <p:bldP spid="34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33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1" accel="533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7" presetID="2" presetClass="entr" presetSubtype="1" accel="533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1" presetID="2" presetClass="entr" presetSubtype="1" accel="533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6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bldLvl="0" animBg="1"/>
          <p:bldP spid="32" grpId="0" bldLvl="0" animBg="1"/>
          <p:bldP spid="33" grpId="0" bldLvl="0" animBg="1"/>
          <p:bldP spid="34" grpId="0" bldLvl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企业优势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843997" y="1685127"/>
            <a:ext cx="3596153" cy="3554456"/>
            <a:chOff x="2882997" y="1263845"/>
            <a:chExt cx="2697115" cy="2665842"/>
          </a:xfrm>
        </p:grpSpPr>
        <p:sp>
          <p:nvSpPr>
            <p:cNvPr id="64" name="椭圆 63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5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5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9" name="六边形 68"/>
          <p:cNvSpPr/>
          <p:nvPr/>
        </p:nvSpPr>
        <p:spPr>
          <a:xfrm>
            <a:off x="6101496" y="4595349"/>
            <a:ext cx="876779" cy="790131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r>
              <a:rPr lang="en-US" altLang="zh-CN" sz="2400" dirty="0">
                <a:solidFill>
                  <a:prstClr val="white"/>
                </a:solidFill>
              </a:rPr>
              <a:t>03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70" name="六边形 69"/>
          <p:cNvSpPr/>
          <p:nvPr/>
        </p:nvSpPr>
        <p:spPr>
          <a:xfrm>
            <a:off x="4430848" y="1550996"/>
            <a:ext cx="876779" cy="790131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r>
              <a:rPr lang="en-US" altLang="zh-CN" sz="2400" dirty="0">
                <a:solidFill>
                  <a:prstClr val="white"/>
                </a:solidFill>
              </a:rPr>
              <a:t>01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71" name="六边形 70"/>
          <p:cNvSpPr/>
          <p:nvPr/>
        </p:nvSpPr>
        <p:spPr>
          <a:xfrm>
            <a:off x="6867625" y="2332017"/>
            <a:ext cx="876779" cy="790131"/>
          </a:xfrm>
          <a:prstGeom prst="hexagon">
            <a:avLst/>
          </a:prstGeom>
          <a:solidFill>
            <a:srgbClr val="C519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r>
              <a:rPr lang="en-US" altLang="zh-CN" sz="2400" dirty="0">
                <a:solidFill>
                  <a:prstClr val="white"/>
                </a:solidFill>
              </a:rPr>
              <a:t>02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72" name="六边形 71"/>
          <p:cNvSpPr/>
          <p:nvPr/>
        </p:nvSpPr>
        <p:spPr>
          <a:xfrm rot="91721">
            <a:off x="3683144" y="3838679"/>
            <a:ext cx="876779" cy="790131"/>
          </a:xfrm>
          <a:prstGeom prst="hexagon">
            <a:avLst/>
          </a:prstGeom>
          <a:solidFill>
            <a:srgbClr val="C519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r>
              <a:rPr lang="en-US" altLang="zh-CN" sz="2400" dirty="0">
                <a:solidFill>
                  <a:prstClr val="white"/>
                </a:solidFill>
              </a:rPr>
              <a:t>04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70995" y="4818139"/>
            <a:ext cx="281250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5"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74" name="TextBox 17"/>
          <p:cNvSpPr txBox="1"/>
          <p:nvPr/>
        </p:nvSpPr>
        <p:spPr>
          <a:xfrm>
            <a:off x="1138286" y="1856167"/>
            <a:ext cx="281250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5"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75" name="TextBox 22"/>
          <p:cNvSpPr txBox="1"/>
          <p:nvPr/>
        </p:nvSpPr>
        <p:spPr>
          <a:xfrm>
            <a:off x="7920203" y="2799530"/>
            <a:ext cx="281250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565"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76" name="TextBox 23"/>
          <p:cNvSpPr txBox="1"/>
          <p:nvPr/>
        </p:nvSpPr>
        <p:spPr>
          <a:xfrm>
            <a:off x="6978275" y="5566940"/>
            <a:ext cx="333805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565"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单击添加详细文字说明，或复制文本黏贴自此右键只保留文字</a:t>
            </a:r>
          </a:p>
        </p:txBody>
      </p:sp>
      <p:sp>
        <p:nvSpPr>
          <p:cNvPr id="77" name="TextBox 24"/>
          <p:cNvSpPr txBox="1"/>
          <p:nvPr/>
        </p:nvSpPr>
        <p:spPr>
          <a:xfrm>
            <a:off x="3043762" y="1451201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8565">
              <a:defRPr/>
            </a:pPr>
            <a:r>
              <a:rPr lang="zh-CN" altLang="en-US" sz="1600" b="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科研力量</a:t>
            </a:r>
          </a:p>
        </p:txBody>
      </p:sp>
      <p:sp>
        <p:nvSpPr>
          <p:cNvPr id="78" name="TextBox 25"/>
          <p:cNvSpPr txBox="1"/>
          <p:nvPr/>
        </p:nvSpPr>
        <p:spPr>
          <a:xfrm>
            <a:off x="7917465" y="241574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8565">
              <a:defRPr/>
            </a:pPr>
            <a:r>
              <a:rPr lang="zh-CN" altLang="en-US" sz="1600" b="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领导有远见</a:t>
            </a:r>
          </a:p>
        </p:txBody>
      </p:sp>
      <p:sp>
        <p:nvSpPr>
          <p:cNvPr id="79" name="TextBox 26"/>
          <p:cNvSpPr txBox="1"/>
          <p:nvPr/>
        </p:nvSpPr>
        <p:spPr>
          <a:xfrm>
            <a:off x="6978275" y="5172268"/>
            <a:ext cx="1210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8565">
              <a:defRPr/>
            </a:pPr>
            <a:r>
              <a:rPr lang="zh-CN" altLang="en-US" sz="1600" b="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营销能力强</a:t>
            </a:r>
          </a:p>
        </p:txBody>
      </p:sp>
      <p:sp>
        <p:nvSpPr>
          <p:cNvPr id="80" name="TextBox 27"/>
          <p:cNvSpPr txBox="1"/>
          <p:nvPr/>
        </p:nvSpPr>
        <p:spPr>
          <a:xfrm>
            <a:off x="2256987" y="439069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8565">
              <a:defRPr/>
            </a:pPr>
            <a:r>
              <a:rPr lang="zh-CN" altLang="en-US" sz="1600" b="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700000000000000" pitchFamily="18" charset="-122"/>
                <a:ea typeface="思源宋体 CN" panose="02020700000000000000" pitchFamily="18" charset="-122"/>
              </a:rPr>
              <a:t>企业文化先进</a:t>
            </a:r>
          </a:p>
        </p:txBody>
      </p:sp>
      <p:grpSp>
        <p:nvGrpSpPr>
          <p:cNvPr id="81" name="组合 14"/>
          <p:cNvGrpSpPr/>
          <p:nvPr/>
        </p:nvGrpSpPr>
        <p:grpSpPr>
          <a:xfrm>
            <a:off x="4655841" y="2431251"/>
            <a:ext cx="1983100" cy="1983100"/>
            <a:chOff x="3491880" y="1823438"/>
            <a:chExt cx="1487325" cy="1487325"/>
          </a:xfrm>
        </p:grpSpPr>
        <p:sp>
          <p:nvSpPr>
            <p:cNvPr id="82" name="椭圆 81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83" name="TextBox 28"/>
            <p:cNvSpPr txBox="1"/>
            <p:nvPr/>
          </p:nvSpPr>
          <p:spPr>
            <a:xfrm>
              <a:off x="3769064" y="2395938"/>
              <a:ext cx="96084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" panose="02020700000000000000" pitchFamily="18" charset="-122"/>
                  <a:ea typeface="思源宋体 CN" panose="02020700000000000000" pitchFamily="18" charset="-122"/>
                </a:rPr>
                <a:t>企业优势</a:t>
              </a:r>
            </a:p>
          </p:txBody>
        </p:sp>
      </p:grp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1273" y="0"/>
            <a:ext cx="45719" cy="6858000"/>
          </a:xfrm>
          <a:prstGeom prst="rect">
            <a:avLst/>
          </a:prstGeom>
          <a:solidFill>
            <a:srgbClr val="BE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1641720" y="2295331"/>
            <a:ext cx="1744824" cy="1744824"/>
          </a:xfrm>
          <a:prstGeom prst="diamond">
            <a:avLst/>
          </a:prstGeom>
          <a:solidFill>
            <a:srgbClr val="BE0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641720" y="2556588"/>
            <a:ext cx="1744824" cy="174482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3789" y="3013501"/>
            <a:ext cx="222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BE0003"/>
                </a:solidFill>
                <a:cs typeface="+mn-ea"/>
                <a:sym typeface="+mn-lt"/>
              </a:rPr>
              <a:t>04</a:t>
            </a:r>
            <a:endParaRPr lang="zh-CN" altLang="en-US" sz="4800" dirty="0">
              <a:solidFill>
                <a:srgbClr val="BE0003"/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044025" y="2807064"/>
            <a:ext cx="4923402" cy="1246048"/>
            <a:chOff x="5044025" y="2752244"/>
            <a:chExt cx="4923402" cy="1246048"/>
          </a:xfrm>
        </p:grpSpPr>
        <p:sp>
          <p:nvSpPr>
            <p:cNvPr id="60" name="文本框 59"/>
            <p:cNvSpPr txBox="1"/>
            <p:nvPr/>
          </p:nvSpPr>
          <p:spPr>
            <a:xfrm>
              <a:off x="5169626" y="2752244"/>
              <a:ext cx="4797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BE0003"/>
                  </a:solidFill>
                  <a:cs typeface="+mn-ea"/>
                  <a:sym typeface="+mn-lt"/>
                </a:rPr>
                <a:t>发展前景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5044025" y="3583241"/>
              <a:ext cx="4923402" cy="45719"/>
            </a:xfrm>
            <a:prstGeom prst="rect">
              <a:avLst/>
            </a:prstGeom>
            <a:solidFill>
              <a:srgbClr val="BE0003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459680" y="3628960"/>
              <a:ext cx="221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E0003"/>
                  </a:solidFill>
                  <a:cs typeface="+mn-ea"/>
                  <a:sym typeface="+mn-lt"/>
                </a:rPr>
                <a:t>Development prospects</a:t>
              </a:r>
              <a:endParaRPr lang="zh-CN" altLang="en-US" sz="4800" dirty="0">
                <a:solidFill>
                  <a:srgbClr val="BE000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未来方向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9" y="3068173"/>
            <a:ext cx="3111107" cy="21218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" name="矩形 30"/>
          <p:cNvSpPr/>
          <p:nvPr/>
        </p:nvSpPr>
        <p:spPr>
          <a:xfrm>
            <a:off x="972049" y="1424313"/>
            <a:ext cx="10137911" cy="679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单击此处添加文本，单击此处添加文本，单击此处添加文本。单击此处添加文本，单击此处添加文本，单击此处添加文本。单击此处添加文本，单击此处添加文本，单击此处添加文本，单击此处添加文本。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08" y="3068173"/>
            <a:ext cx="3110741" cy="20730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1" y="3068173"/>
            <a:ext cx="3156234" cy="21844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发展前景</a:t>
            </a:r>
          </a:p>
        </p:txBody>
      </p:sp>
      <p:grpSp>
        <p:nvGrpSpPr>
          <p:cNvPr id="12" name="Group 7"/>
          <p:cNvGrpSpPr/>
          <p:nvPr/>
        </p:nvGrpSpPr>
        <p:grpSpPr>
          <a:xfrm>
            <a:off x="2881540" y="1345765"/>
            <a:ext cx="4585607" cy="1360680"/>
            <a:chOff x="1390650" y="844550"/>
            <a:chExt cx="5580063" cy="1655763"/>
          </a:xfrm>
          <a:solidFill>
            <a:srgbClr val="C5191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Freeform 5"/>
            <p:cNvSpPr/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425575" y="879475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8"/>
          <p:cNvGrpSpPr/>
          <p:nvPr/>
        </p:nvGrpSpPr>
        <p:grpSpPr>
          <a:xfrm flipH="1">
            <a:off x="4724853" y="2555289"/>
            <a:ext cx="4585607" cy="1360680"/>
            <a:chOff x="1390650" y="844550"/>
            <a:chExt cx="5580063" cy="1655763"/>
          </a:xfrm>
          <a:solidFill>
            <a:schemeClr val="bg1">
              <a:lumMod val="6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Freeform 5"/>
            <p:cNvSpPr/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425575" y="879475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11"/>
          <p:cNvGrpSpPr/>
          <p:nvPr/>
        </p:nvGrpSpPr>
        <p:grpSpPr>
          <a:xfrm>
            <a:off x="2881540" y="3764813"/>
            <a:ext cx="4585607" cy="1360680"/>
            <a:chOff x="1390650" y="844550"/>
            <a:chExt cx="5580063" cy="1655763"/>
          </a:xfrm>
          <a:solidFill>
            <a:srgbClr val="C5191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/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425575" y="879475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14"/>
          <p:cNvGrpSpPr/>
          <p:nvPr/>
        </p:nvGrpSpPr>
        <p:grpSpPr>
          <a:xfrm flipH="1">
            <a:off x="4724853" y="4974337"/>
            <a:ext cx="4585607" cy="1360680"/>
            <a:chOff x="1390650" y="844550"/>
            <a:chExt cx="5580063" cy="1655763"/>
          </a:xfrm>
          <a:solidFill>
            <a:schemeClr val="bg1">
              <a:lumMod val="6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Freeform 5"/>
            <p:cNvSpPr/>
            <p:nvPr/>
          </p:nvSpPr>
          <p:spPr bwMode="auto">
            <a:xfrm>
              <a:off x="1390650" y="844550"/>
              <a:ext cx="5580063" cy="1655763"/>
            </a:xfrm>
            <a:custGeom>
              <a:avLst/>
              <a:gdLst>
                <a:gd name="T0" fmla="*/ 265 w 1955"/>
                <a:gd name="T1" fmla="*/ 578 h 578"/>
                <a:gd name="T2" fmla="*/ 264 w 1955"/>
                <a:gd name="T3" fmla="*/ 578 h 578"/>
                <a:gd name="T4" fmla="*/ 213 w 1955"/>
                <a:gd name="T5" fmla="*/ 522 h 578"/>
                <a:gd name="T6" fmla="*/ 226 w 1955"/>
                <a:gd name="T7" fmla="*/ 486 h 578"/>
                <a:gd name="T8" fmla="*/ 197 w 1955"/>
                <a:gd name="T9" fmla="*/ 437 h 578"/>
                <a:gd name="T10" fmla="*/ 210 w 1955"/>
                <a:gd name="T11" fmla="*/ 400 h 578"/>
                <a:gd name="T12" fmla="*/ 189 w 1955"/>
                <a:gd name="T13" fmla="*/ 380 h 578"/>
                <a:gd name="T14" fmla="*/ 193 w 1955"/>
                <a:gd name="T15" fmla="*/ 321 h 578"/>
                <a:gd name="T16" fmla="*/ 54 w 1955"/>
                <a:gd name="T17" fmla="*/ 321 h 578"/>
                <a:gd name="T18" fmla="*/ 0 w 1955"/>
                <a:gd name="T19" fmla="*/ 267 h 578"/>
                <a:gd name="T20" fmla="*/ 54 w 1955"/>
                <a:gd name="T21" fmla="*/ 213 h 578"/>
                <a:gd name="T22" fmla="*/ 380 w 1955"/>
                <a:gd name="T23" fmla="*/ 213 h 578"/>
                <a:gd name="T24" fmla="*/ 353 w 1955"/>
                <a:gd name="T25" fmla="*/ 34 h 578"/>
                <a:gd name="T26" fmla="*/ 406 w 1955"/>
                <a:gd name="T27" fmla="*/ 0 h 578"/>
                <a:gd name="T28" fmla="*/ 458 w 1955"/>
                <a:gd name="T29" fmla="*/ 42 h 578"/>
                <a:gd name="T30" fmla="*/ 459 w 1955"/>
                <a:gd name="T31" fmla="*/ 55 h 578"/>
                <a:gd name="T32" fmla="*/ 580 w 1955"/>
                <a:gd name="T33" fmla="*/ 231 h 578"/>
                <a:gd name="T34" fmla="*/ 1955 w 1955"/>
                <a:gd name="T35" fmla="*/ 231 h 578"/>
                <a:gd name="T36" fmla="*/ 1955 w 1955"/>
                <a:gd name="T37" fmla="*/ 545 h 578"/>
                <a:gd name="T38" fmla="*/ 585 w 1955"/>
                <a:gd name="T39" fmla="*/ 545 h 578"/>
                <a:gd name="T40" fmla="*/ 525 w 1955"/>
                <a:gd name="T41" fmla="*/ 578 h 578"/>
                <a:gd name="T42" fmla="*/ 265 w 1955"/>
                <a:gd name="T4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5" h="578">
                  <a:moveTo>
                    <a:pt x="265" y="578"/>
                  </a:moveTo>
                  <a:cubicBezTo>
                    <a:pt x="264" y="578"/>
                    <a:pt x="264" y="578"/>
                    <a:pt x="264" y="578"/>
                  </a:cubicBezTo>
                  <a:cubicBezTo>
                    <a:pt x="239" y="572"/>
                    <a:pt x="213" y="549"/>
                    <a:pt x="213" y="522"/>
                  </a:cubicBezTo>
                  <a:cubicBezTo>
                    <a:pt x="213" y="508"/>
                    <a:pt x="218" y="496"/>
                    <a:pt x="226" y="486"/>
                  </a:cubicBezTo>
                  <a:cubicBezTo>
                    <a:pt x="209" y="476"/>
                    <a:pt x="197" y="458"/>
                    <a:pt x="197" y="437"/>
                  </a:cubicBezTo>
                  <a:cubicBezTo>
                    <a:pt x="197" y="423"/>
                    <a:pt x="202" y="410"/>
                    <a:pt x="210" y="400"/>
                  </a:cubicBezTo>
                  <a:cubicBezTo>
                    <a:pt x="202" y="396"/>
                    <a:pt x="195" y="389"/>
                    <a:pt x="189" y="380"/>
                  </a:cubicBezTo>
                  <a:cubicBezTo>
                    <a:pt x="189" y="380"/>
                    <a:pt x="171" y="348"/>
                    <a:pt x="193" y="321"/>
                  </a:cubicBezTo>
                  <a:cubicBezTo>
                    <a:pt x="145" y="321"/>
                    <a:pt x="56" y="321"/>
                    <a:pt x="54" y="321"/>
                  </a:cubicBezTo>
                  <a:cubicBezTo>
                    <a:pt x="24" y="321"/>
                    <a:pt x="0" y="297"/>
                    <a:pt x="0" y="267"/>
                  </a:cubicBezTo>
                  <a:cubicBezTo>
                    <a:pt x="0" y="238"/>
                    <a:pt x="24" y="213"/>
                    <a:pt x="54" y="213"/>
                  </a:cubicBezTo>
                  <a:cubicBezTo>
                    <a:pt x="380" y="213"/>
                    <a:pt x="380" y="213"/>
                    <a:pt x="380" y="213"/>
                  </a:cubicBezTo>
                  <a:cubicBezTo>
                    <a:pt x="336" y="141"/>
                    <a:pt x="334" y="71"/>
                    <a:pt x="353" y="34"/>
                  </a:cubicBezTo>
                  <a:cubicBezTo>
                    <a:pt x="365" y="12"/>
                    <a:pt x="384" y="0"/>
                    <a:pt x="406" y="0"/>
                  </a:cubicBezTo>
                  <a:cubicBezTo>
                    <a:pt x="432" y="0"/>
                    <a:pt x="453" y="18"/>
                    <a:pt x="458" y="42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53" y="133"/>
                    <a:pt x="560" y="216"/>
                    <a:pt x="580" y="231"/>
                  </a:cubicBezTo>
                  <a:cubicBezTo>
                    <a:pt x="1955" y="231"/>
                    <a:pt x="1955" y="231"/>
                    <a:pt x="1955" y="231"/>
                  </a:cubicBezTo>
                  <a:cubicBezTo>
                    <a:pt x="1955" y="545"/>
                    <a:pt x="1955" y="545"/>
                    <a:pt x="1955" y="545"/>
                  </a:cubicBezTo>
                  <a:cubicBezTo>
                    <a:pt x="585" y="545"/>
                    <a:pt x="585" y="545"/>
                    <a:pt x="585" y="545"/>
                  </a:cubicBezTo>
                  <a:cubicBezTo>
                    <a:pt x="569" y="567"/>
                    <a:pt x="548" y="578"/>
                    <a:pt x="525" y="578"/>
                  </a:cubicBezTo>
                  <a:lnTo>
                    <a:pt x="265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1425575" y="879475"/>
              <a:ext cx="5510213" cy="1585913"/>
            </a:xfrm>
            <a:custGeom>
              <a:avLst/>
              <a:gdLst>
                <a:gd name="T0" fmla="*/ 564 w 1931"/>
                <a:gd name="T1" fmla="*/ 231 h 554"/>
                <a:gd name="T2" fmla="*/ 435 w 1931"/>
                <a:gd name="T3" fmla="*/ 42 h 554"/>
                <a:gd name="T4" fmla="*/ 435 w 1931"/>
                <a:gd name="T5" fmla="*/ 42 h 554"/>
                <a:gd name="T6" fmla="*/ 435 w 1931"/>
                <a:gd name="T7" fmla="*/ 41 h 554"/>
                <a:gd name="T8" fmla="*/ 394 w 1931"/>
                <a:gd name="T9" fmla="*/ 0 h 554"/>
                <a:gd name="T10" fmla="*/ 391 w 1931"/>
                <a:gd name="T11" fmla="*/ 213 h 554"/>
                <a:gd name="T12" fmla="*/ 42 w 1931"/>
                <a:gd name="T13" fmla="*/ 213 h 554"/>
                <a:gd name="T14" fmla="*/ 0 w 1931"/>
                <a:gd name="T15" fmla="*/ 255 h 554"/>
                <a:gd name="T16" fmla="*/ 42 w 1931"/>
                <a:gd name="T17" fmla="*/ 297 h 554"/>
                <a:gd name="T18" fmla="*/ 213 w 1931"/>
                <a:gd name="T19" fmla="*/ 296 h 554"/>
                <a:gd name="T20" fmla="*/ 212 w 1931"/>
                <a:gd name="T21" fmla="*/ 297 h 554"/>
                <a:gd name="T22" fmla="*/ 211 w 1931"/>
                <a:gd name="T23" fmla="*/ 298 h 554"/>
                <a:gd name="T24" fmla="*/ 181 w 1931"/>
                <a:gd name="T25" fmla="*/ 339 h 554"/>
                <a:gd name="T26" fmla="*/ 188 w 1931"/>
                <a:gd name="T27" fmla="*/ 362 h 554"/>
                <a:gd name="T28" fmla="*/ 225 w 1931"/>
                <a:gd name="T29" fmla="*/ 383 h 554"/>
                <a:gd name="T30" fmla="*/ 227 w 1931"/>
                <a:gd name="T31" fmla="*/ 383 h 554"/>
                <a:gd name="T32" fmla="*/ 197 w 1931"/>
                <a:gd name="T33" fmla="*/ 425 h 554"/>
                <a:gd name="T34" fmla="*/ 241 w 1931"/>
                <a:gd name="T35" fmla="*/ 468 h 554"/>
                <a:gd name="T36" fmla="*/ 243 w 1931"/>
                <a:gd name="T37" fmla="*/ 468 h 554"/>
                <a:gd name="T38" fmla="*/ 213 w 1931"/>
                <a:gd name="T39" fmla="*/ 510 h 554"/>
                <a:gd name="T40" fmla="*/ 247 w 1931"/>
                <a:gd name="T41" fmla="*/ 553 h 554"/>
                <a:gd name="T42" fmla="*/ 254 w 1931"/>
                <a:gd name="T43" fmla="*/ 554 h 554"/>
                <a:gd name="T44" fmla="*/ 255 w 1931"/>
                <a:gd name="T45" fmla="*/ 554 h 554"/>
                <a:gd name="T46" fmla="*/ 513 w 1931"/>
                <a:gd name="T47" fmla="*/ 554 h 554"/>
                <a:gd name="T48" fmla="*/ 567 w 1931"/>
                <a:gd name="T49" fmla="*/ 521 h 554"/>
                <a:gd name="T50" fmla="*/ 1931 w 1931"/>
                <a:gd name="T51" fmla="*/ 521 h 554"/>
                <a:gd name="T52" fmla="*/ 1931 w 1931"/>
                <a:gd name="T53" fmla="*/ 231 h 554"/>
                <a:gd name="T54" fmla="*/ 564 w 1931"/>
                <a:gd name="T55" fmla="*/ 23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31" h="554">
                  <a:moveTo>
                    <a:pt x="564" y="231"/>
                  </a:moveTo>
                  <a:cubicBezTo>
                    <a:pt x="564" y="231"/>
                    <a:pt x="428" y="135"/>
                    <a:pt x="435" y="42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435" y="18"/>
                    <a:pt x="417" y="0"/>
                    <a:pt x="394" y="0"/>
                  </a:cubicBezTo>
                  <a:cubicBezTo>
                    <a:pt x="334" y="0"/>
                    <a:pt x="316" y="109"/>
                    <a:pt x="391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19" y="213"/>
                    <a:pt x="0" y="232"/>
                    <a:pt x="0" y="255"/>
                  </a:cubicBezTo>
                  <a:cubicBezTo>
                    <a:pt x="0" y="279"/>
                    <a:pt x="19" y="297"/>
                    <a:pt x="42" y="297"/>
                  </a:cubicBezTo>
                  <a:cubicBezTo>
                    <a:pt x="45" y="297"/>
                    <a:pt x="213" y="296"/>
                    <a:pt x="213" y="296"/>
                  </a:cubicBezTo>
                  <a:cubicBezTo>
                    <a:pt x="213" y="296"/>
                    <a:pt x="213" y="297"/>
                    <a:pt x="212" y="297"/>
                  </a:cubicBezTo>
                  <a:cubicBezTo>
                    <a:pt x="211" y="297"/>
                    <a:pt x="211" y="298"/>
                    <a:pt x="211" y="298"/>
                  </a:cubicBezTo>
                  <a:cubicBezTo>
                    <a:pt x="194" y="303"/>
                    <a:pt x="181" y="320"/>
                    <a:pt x="181" y="339"/>
                  </a:cubicBezTo>
                  <a:cubicBezTo>
                    <a:pt x="181" y="348"/>
                    <a:pt x="184" y="355"/>
                    <a:pt x="188" y="362"/>
                  </a:cubicBezTo>
                  <a:cubicBezTo>
                    <a:pt x="195" y="375"/>
                    <a:pt x="209" y="383"/>
                    <a:pt x="225" y="383"/>
                  </a:cubicBezTo>
                  <a:cubicBezTo>
                    <a:pt x="226" y="383"/>
                    <a:pt x="226" y="383"/>
                    <a:pt x="227" y="383"/>
                  </a:cubicBezTo>
                  <a:cubicBezTo>
                    <a:pt x="209" y="389"/>
                    <a:pt x="197" y="405"/>
                    <a:pt x="197" y="425"/>
                  </a:cubicBezTo>
                  <a:cubicBezTo>
                    <a:pt x="197" y="449"/>
                    <a:pt x="217" y="468"/>
                    <a:pt x="241" y="468"/>
                  </a:cubicBezTo>
                  <a:cubicBezTo>
                    <a:pt x="242" y="468"/>
                    <a:pt x="242" y="468"/>
                    <a:pt x="243" y="468"/>
                  </a:cubicBezTo>
                  <a:cubicBezTo>
                    <a:pt x="226" y="474"/>
                    <a:pt x="213" y="491"/>
                    <a:pt x="213" y="510"/>
                  </a:cubicBezTo>
                  <a:cubicBezTo>
                    <a:pt x="213" y="531"/>
                    <a:pt x="228" y="549"/>
                    <a:pt x="247" y="553"/>
                  </a:cubicBezTo>
                  <a:cubicBezTo>
                    <a:pt x="249" y="554"/>
                    <a:pt x="252" y="554"/>
                    <a:pt x="254" y="554"/>
                  </a:cubicBezTo>
                  <a:cubicBezTo>
                    <a:pt x="254" y="554"/>
                    <a:pt x="254" y="554"/>
                    <a:pt x="255" y="554"/>
                  </a:cubicBezTo>
                  <a:cubicBezTo>
                    <a:pt x="513" y="554"/>
                    <a:pt x="513" y="554"/>
                    <a:pt x="513" y="554"/>
                  </a:cubicBezTo>
                  <a:cubicBezTo>
                    <a:pt x="545" y="554"/>
                    <a:pt x="562" y="529"/>
                    <a:pt x="567" y="521"/>
                  </a:cubicBezTo>
                  <a:cubicBezTo>
                    <a:pt x="1931" y="521"/>
                    <a:pt x="1931" y="521"/>
                    <a:pt x="1931" y="521"/>
                  </a:cubicBezTo>
                  <a:cubicBezTo>
                    <a:pt x="1931" y="231"/>
                    <a:pt x="1931" y="231"/>
                    <a:pt x="1931" y="231"/>
                  </a:cubicBezTo>
                  <a:lnTo>
                    <a:pt x="564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" name="Inhaltsplatzhalter 4"/>
          <p:cNvSpPr txBox="1"/>
          <p:nvPr/>
        </p:nvSpPr>
        <p:spPr>
          <a:xfrm>
            <a:off x="7739336" y="1917557"/>
            <a:ext cx="39264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rgbClr val="C51919"/>
                </a:solidFill>
                <a:latin typeface="+mj-lt"/>
              </a:rPr>
              <a:t>发展预期规模一</a:t>
            </a:r>
            <a:br>
              <a:rPr lang="en-US" sz="1400" b="1" dirty="0">
                <a:solidFill>
                  <a:srgbClr val="C51919"/>
                </a:solidFill>
                <a:latin typeface="+mj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在这里输入您的文字内容，在这里输入您的文字内容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This text is fully editable.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7739336" y="4385169"/>
            <a:ext cx="39264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rgbClr val="C51919"/>
                </a:solidFill>
                <a:latin typeface="+mj-lt"/>
              </a:rPr>
              <a:t>发展预期规模三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在这里输入您的文字内容，在这里输入您的文字内容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This text is fully editable.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508001" y="3151363"/>
            <a:ext cx="39264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发展预期规模二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在这里输入您的文字内容，在这里输入您的文字内容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This text is fully editable.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508001" y="5618975"/>
            <a:ext cx="39264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发展预期规模四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在这里输入您的文字内容，在这里输入您的文字内容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This text is fully editable.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4591917" y="2052623"/>
            <a:ext cx="253278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OPTION 01</a:t>
            </a:r>
            <a:endParaRPr lang="en-US" sz="1800" dirty="0">
              <a:latin typeface="+mn-lt"/>
            </a:endParaRPr>
          </a:p>
        </p:txBody>
      </p:sp>
      <p:sp>
        <p:nvSpPr>
          <p:cNvPr id="29" name="Inhaltsplatzhalter 4"/>
          <p:cNvSpPr txBox="1"/>
          <p:nvPr/>
        </p:nvSpPr>
        <p:spPr>
          <a:xfrm>
            <a:off x="5174343" y="3289252"/>
            <a:ext cx="253278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OPTION 02</a:t>
            </a:r>
            <a:endParaRPr lang="en-US" sz="1800" dirty="0">
              <a:latin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4591917" y="4491936"/>
            <a:ext cx="253278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OPTION 03</a:t>
            </a:r>
            <a:endParaRPr lang="en-US" sz="1800" dirty="0">
              <a:latin typeface="+mn-lt"/>
            </a:endParaRPr>
          </a:p>
        </p:txBody>
      </p:sp>
      <p:sp>
        <p:nvSpPr>
          <p:cNvPr id="32" name="Inhaltsplatzhalter 4"/>
          <p:cNvSpPr txBox="1"/>
          <p:nvPr/>
        </p:nvSpPr>
        <p:spPr>
          <a:xfrm>
            <a:off x="5174343" y="5728565"/>
            <a:ext cx="253278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OPTION 04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发展前景</a:t>
            </a:r>
          </a:p>
        </p:txBody>
      </p:sp>
      <p:sp>
        <p:nvSpPr>
          <p:cNvPr id="31" name="Oval 6"/>
          <p:cNvSpPr/>
          <p:nvPr/>
        </p:nvSpPr>
        <p:spPr>
          <a:xfrm>
            <a:off x="3518478" y="3521279"/>
            <a:ext cx="831782" cy="831782"/>
          </a:xfrm>
          <a:prstGeom prst="ellipse">
            <a:avLst/>
          </a:prstGeom>
          <a:noFill/>
          <a:ln w="50800"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9"/>
          <p:cNvSpPr/>
          <p:nvPr/>
        </p:nvSpPr>
        <p:spPr>
          <a:xfrm>
            <a:off x="4513486" y="3549562"/>
            <a:ext cx="831782" cy="831782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12"/>
          <p:cNvSpPr/>
          <p:nvPr/>
        </p:nvSpPr>
        <p:spPr>
          <a:xfrm>
            <a:off x="7560696" y="3563923"/>
            <a:ext cx="831782" cy="831782"/>
          </a:xfrm>
          <a:prstGeom prst="ellipse">
            <a:avLst/>
          </a:prstGeom>
          <a:noFill/>
          <a:ln w="50800"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15"/>
          <p:cNvSpPr/>
          <p:nvPr/>
        </p:nvSpPr>
        <p:spPr>
          <a:xfrm>
            <a:off x="6517994" y="3563923"/>
            <a:ext cx="831782" cy="831782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18"/>
          <p:cNvSpPr/>
          <p:nvPr/>
        </p:nvSpPr>
        <p:spPr>
          <a:xfrm>
            <a:off x="5517765" y="3540585"/>
            <a:ext cx="831782" cy="831782"/>
          </a:xfrm>
          <a:prstGeom prst="ellipse">
            <a:avLst/>
          </a:prstGeom>
          <a:noFill/>
          <a:ln w="50800"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8"/>
          <p:cNvCxnSpPr/>
          <p:nvPr/>
        </p:nvCxnSpPr>
        <p:spPr>
          <a:xfrm flipH="1">
            <a:off x="3934369" y="2506728"/>
            <a:ext cx="1581000" cy="1014551"/>
          </a:xfrm>
          <a:prstGeom prst="line">
            <a:avLst/>
          </a:prstGeom>
          <a:ln w="19050">
            <a:solidFill>
              <a:srgbClr val="C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9"/>
          <p:cNvCxnSpPr/>
          <p:nvPr/>
        </p:nvCxnSpPr>
        <p:spPr>
          <a:xfrm>
            <a:off x="6349547" y="2549491"/>
            <a:ext cx="1627040" cy="1014433"/>
          </a:xfrm>
          <a:prstGeom prst="line">
            <a:avLst/>
          </a:prstGeom>
          <a:ln w="19050">
            <a:solidFill>
              <a:srgbClr val="C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/>
          <p:cNvCxnSpPr/>
          <p:nvPr/>
        </p:nvCxnSpPr>
        <p:spPr>
          <a:xfrm flipH="1">
            <a:off x="4929376" y="2843571"/>
            <a:ext cx="710201" cy="70599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/>
          <p:cNvCxnSpPr/>
          <p:nvPr/>
        </p:nvCxnSpPr>
        <p:spPr>
          <a:xfrm>
            <a:off x="6227735" y="2843571"/>
            <a:ext cx="706150" cy="72035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5931259" y="2965382"/>
            <a:ext cx="4793" cy="575203"/>
          </a:xfrm>
          <a:prstGeom prst="line">
            <a:avLst/>
          </a:prstGeom>
          <a:ln w="19050">
            <a:solidFill>
              <a:srgbClr val="C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3"/>
          <p:cNvCxnSpPr/>
          <p:nvPr/>
        </p:nvCxnSpPr>
        <p:spPr>
          <a:xfrm flipH="1" flipV="1">
            <a:off x="3934369" y="4353061"/>
            <a:ext cx="1583396" cy="1113688"/>
          </a:xfrm>
          <a:prstGeom prst="line">
            <a:avLst/>
          </a:prstGeom>
          <a:ln w="19050">
            <a:solidFill>
              <a:srgbClr val="C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4"/>
          <p:cNvCxnSpPr/>
          <p:nvPr/>
        </p:nvCxnSpPr>
        <p:spPr>
          <a:xfrm flipH="1" flipV="1">
            <a:off x="4929376" y="4381343"/>
            <a:ext cx="710201" cy="7913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5"/>
          <p:cNvCxnSpPr/>
          <p:nvPr/>
        </p:nvCxnSpPr>
        <p:spPr>
          <a:xfrm flipH="1" flipV="1">
            <a:off x="5931259" y="4372367"/>
            <a:ext cx="4793" cy="678491"/>
          </a:xfrm>
          <a:prstGeom prst="line">
            <a:avLst/>
          </a:prstGeom>
          <a:ln w="19050">
            <a:solidFill>
              <a:srgbClr val="C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6"/>
          <p:cNvCxnSpPr/>
          <p:nvPr/>
        </p:nvCxnSpPr>
        <p:spPr>
          <a:xfrm flipV="1">
            <a:off x="6227735" y="4395705"/>
            <a:ext cx="706150" cy="7769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7"/>
          <p:cNvCxnSpPr/>
          <p:nvPr/>
        </p:nvCxnSpPr>
        <p:spPr>
          <a:xfrm flipV="1">
            <a:off x="6349547" y="4395705"/>
            <a:ext cx="1627040" cy="1071044"/>
          </a:xfrm>
          <a:prstGeom prst="line">
            <a:avLst/>
          </a:prstGeom>
          <a:ln w="19050">
            <a:solidFill>
              <a:srgbClr val="C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8"/>
          <p:cNvSpPr txBox="1"/>
          <p:nvPr/>
        </p:nvSpPr>
        <p:spPr>
          <a:xfrm>
            <a:off x="5606102" y="1826952"/>
            <a:ext cx="634323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Seller</a:t>
            </a:r>
            <a:endParaRPr lang="id-ID" sz="1400" b="1" dirty="0">
              <a:latin typeface="+mj-l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609308" y="5965818"/>
            <a:ext cx="627911" cy="288147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Buyer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839739" y="2543217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839739" y="3548416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839739" y="4633628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TextBox 53"/>
          <p:cNvSpPr txBox="1"/>
          <p:nvPr/>
        </p:nvSpPr>
        <p:spPr>
          <a:xfrm>
            <a:off x="1067993" y="239992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67993" y="2607460"/>
            <a:ext cx="203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添加您的文字内容，或复制文本粘贴至此。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67993" y="341050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B</a:t>
            </a:r>
            <a:endParaRPr lang="id-ID" sz="1400" b="1" dirty="0">
              <a:latin typeface="+mj-lt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067993" y="3618038"/>
            <a:ext cx="203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添加您的文字内容，或复制文本粘贴至此。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67993" y="4511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C</a:t>
            </a:r>
            <a:endParaRPr lang="id-ID" sz="1400" b="1" dirty="0">
              <a:latin typeface="+mj-lt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067993" y="4718932"/>
            <a:ext cx="203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添加您的文字内容，或复制文本粘贴至此。</a:t>
            </a: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9015461" y="2533497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9015461" y="3538696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9015461" y="4623908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TextBox 62"/>
          <p:cNvSpPr txBox="1"/>
          <p:nvPr/>
        </p:nvSpPr>
        <p:spPr>
          <a:xfrm>
            <a:off x="9243715" y="239020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D</a:t>
            </a:r>
            <a:endParaRPr lang="id-ID" sz="1400" b="1" dirty="0">
              <a:latin typeface="+mj-lt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9243715" y="2597740"/>
            <a:ext cx="19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添加您的文字内容，或复制文本粘贴至此。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243715" y="340078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E</a:t>
            </a:r>
            <a:endParaRPr lang="id-ID" sz="1400" b="1" dirty="0">
              <a:latin typeface="+mj-lt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9243715" y="3608318"/>
            <a:ext cx="19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添加您的文字内容，或复制文本粘贴至此。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243715" y="45016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F</a:t>
            </a:r>
            <a:endParaRPr lang="id-ID" sz="1400" b="1" dirty="0">
              <a:latin typeface="+mj-lt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243715" y="4709212"/>
            <a:ext cx="19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添加您的文字内容，或复制文本粘贴至此。</a:t>
            </a:r>
          </a:p>
        </p:txBody>
      </p:sp>
      <p:sp>
        <p:nvSpPr>
          <p:cNvPr id="68" name="Freeform 12"/>
          <p:cNvSpPr>
            <a:spLocks noEditPoints="1"/>
          </p:cNvSpPr>
          <p:nvPr/>
        </p:nvSpPr>
        <p:spPr bwMode="auto">
          <a:xfrm>
            <a:off x="5737655" y="2389725"/>
            <a:ext cx="387208" cy="339631"/>
          </a:xfrm>
          <a:custGeom>
            <a:avLst/>
            <a:gdLst>
              <a:gd name="T0" fmla="*/ 208 w 224"/>
              <a:gd name="T1" fmla="*/ 0 h 196"/>
              <a:gd name="T2" fmla="*/ 17 w 224"/>
              <a:gd name="T3" fmla="*/ 0 h 196"/>
              <a:gd name="T4" fmla="*/ 0 w 224"/>
              <a:gd name="T5" fmla="*/ 16 h 196"/>
              <a:gd name="T6" fmla="*/ 0 w 224"/>
              <a:gd name="T7" fmla="*/ 141 h 196"/>
              <a:gd name="T8" fmla="*/ 17 w 224"/>
              <a:gd name="T9" fmla="*/ 157 h 196"/>
              <a:gd name="T10" fmla="*/ 208 w 224"/>
              <a:gd name="T11" fmla="*/ 157 h 196"/>
              <a:gd name="T12" fmla="*/ 224 w 224"/>
              <a:gd name="T13" fmla="*/ 141 h 196"/>
              <a:gd name="T14" fmla="*/ 224 w 224"/>
              <a:gd name="T15" fmla="*/ 16 h 196"/>
              <a:gd name="T16" fmla="*/ 208 w 224"/>
              <a:gd name="T17" fmla="*/ 0 h 196"/>
              <a:gd name="T18" fmla="*/ 112 w 224"/>
              <a:gd name="T19" fmla="*/ 151 h 196"/>
              <a:gd name="T20" fmla="*/ 107 w 224"/>
              <a:gd name="T21" fmla="*/ 146 h 196"/>
              <a:gd name="T22" fmla="*/ 112 w 224"/>
              <a:gd name="T23" fmla="*/ 141 h 196"/>
              <a:gd name="T24" fmla="*/ 117 w 224"/>
              <a:gd name="T25" fmla="*/ 146 h 196"/>
              <a:gd name="T26" fmla="*/ 112 w 224"/>
              <a:gd name="T27" fmla="*/ 151 h 196"/>
              <a:gd name="T28" fmla="*/ 211 w 224"/>
              <a:gd name="T29" fmla="*/ 133 h 196"/>
              <a:gd name="T30" fmla="*/ 14 w 224"/>
              <a:gd name="T31" fmla="*/ 133 h 196"/>
              <a:gd name="T32" fmla="*/ 14 w 224"/>
              <a:gd name="T33" fmla="*/ 15 h 196"/>
              <a:gd name="T34" fmla="*/ 211 w 224"/>
              <a:gd name="T35" fmla="*/ 15 h 196"/>
              <a:gd name="T36" fmla="*/ 211 w 224"/>
              <a:gd name="T37" fmla="*/ 133 h 196"/>
              <a:gd name="T38" fmla="*/ 155 w 224"/>
              <a:gd name="T39" fmla="*/ 188 h 196"/>
              <a:gd name="T40" fmla="*/ 155 w 224"/>
              <a:gd name="T41" fmla="*/ 196 h 196"/>
              <a:gd name="T42" fmla="*/ 70 w 224"/>
              <a:gd name="T43" fmla="*/ 196 h 196"/>
              <a:gd name="T44" fmla="*/ 70 w 224"/>
              <a:gd name="T45" fmla="*/ 188 h 196"/>
              <a:gd name="T46" fmla="*/ 93 w 224"/>
              <a:gd name="T47" fmla="*/ 171 h 196"/>
              <a:gd name="T48" fmla="*/ 93 w 224"/>
              <a:gd name="T49" fmla="*/ 161 h 196"/>
              <a:gd name="T50" fmla="*/ 132 w 224"/>
              <a:gd name="T51" fmla="*/ 161 h 196"/>
              <a:gd name="T52" fmla="*/ 132 w 224"/>
              <a:gd name="T53" fmla="*/ 171 h 196"/>
              <a:gd name="T54" fmla="*/ 155 w 224"/>
              <a:gd name="T55" fmla="*/ 18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4" h="196">
                <a:moveTo>
                  <a:pt x="208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0"/>
                  <a:pt x="8" y="157"/>
                  <a:pt x="17" y="157"/>
                </a:cubicBezTo>
                <a:cubicBezTo>
                  <a:pt x="208" y="157"/>
                  <a:pt x="208" y="157"/>
                  <a:pt x="208" y="157"/>
                </a:cubicBezTo>
                <a:cubicBezTo>
                  <a:pt x="217" y="157"/>
                  <a:pt x="224" y="150"/>
                  <a:pt x="224" y="141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7"/>
                  <a:pt x="217" y="0"/>
                  <a:pt x="208" y="0"/>
                </a:cubicBezTo>
                <a:moveTo>
                  <a:pt x="112" y="151"/>
                </a:moveTo>
                <a:cubicBezTo>
                  <a:pt x="110" y="151"/>
                  <a:pt x="107" y="149"/>
                  <a:pt x="107" y="146"/>
                </a:cubicBezTo>
                <a:cubicBezTo>
                  <a:pt x="107" y="143"/>
                  <a:pt x="110" y="141"/>
                  <a:pt x="112" y="141"/>
                </a:cubicBezTo>
                <a:cubicBezTo>
                  <a:pt x="115" y="141"/>
                  <a:pt x="117" y="143"/>
                  <a:pt x="117" y="146"/>
                </a:cubicBezTo>
                <a:cubicBezTo>
                  <a:pt x="117" y="149"/>
                  <a:pt x="115" y="151"/>
                  <a:pt x="112" y="151"/>
                </a:cubicBezTo>
                <a:moveTo>
                  <a:pt x="211" y="133"/>
                </a:moveTo>
                <a:cubicBezTo>
                  <a:pt x="14" y="133"/>
                  <a:pt x="14" y="133"/>
                  <a:pt x="14" y="133"/>
                </a:cubicBezTo>
                <a:cubicBezTo>
                  <a:pt x="14" y="15"/>
                  <a:pt x="14" y="15"/>
                  <a:pt x="14" y="15"/>
                </a:cubicBezTo>
                <a:cubicBezTo>
                  <a:pt x="211" y="15"/>
                  <a:pt x="211" y="15"/>
                  <a:pt x="211" y="15"/>
                </a:cubicBezTo>
                <a:lnTo>
                  <a:pt x="211" y="133"/>
                </a:lnTo>
                <a:close/>
                <a:moveTo>
                  <a:pt x="155" y="188"/>
                </a:moveTo>
                <a:cubicBezTo>
                  <a:pt x="155" y="196"/>
                  <a:pt x="155" y="196"/>
                  <a:pt x="155" y="196"/>
                </a:cubicBezTo>
                <a:cubicBezTo>
                  <a:pt x="70" y="196"/>
                  <a:pt x="70" y="196"/>
                  <a:pt x="70" y="196"/>
                </a:cubicBezTo>
                <a:cubicBezTo>
                  <a:pt x="70" y="188"/>
                  <a:pt x="70" y="188"/>
                  <a:pt x="70" y="188"/>
                </a:cubicBezTo>
                <a:cubicBezTo>
                  <a:pt x="70" y="188"/>
                  <a:pt x="93" y="188"/>
                  <a:pt x="93" y="171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132" y="161"/>
                  <a:pt x="132" y="161"/>
                  <a:pt x="132" y="161"/>
                </a:cubicBezTo>
                <a:cubicBezTo>
                  <a:pt x="132" y="171"/>
                  <a:pt x="132" y="171"/>
                  <a:pt x="132" y="171"/>
                </a:cubicBezTo>
                <a:cubicBezTo>
                  <a:pt x="132" y="188"/>
                  <a:pt x="155" y="188"/>
                  <a:pt x="155" y="18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Freeform 15"/>
          <p:cNvSpPr>
            <a:spLocks noEditPoints="1"/>
          </p:cNvSpPr>
          <p:nvPr/>
        </p:nvSpPr>
        <p:spPr bwMode="auto">
          <a:xfrm>
            <a:off x="5786607" y="5247015"/>
            <a:ext cx="294098" cy="473358"/>
          </a:xfrm>
          <a:custGeom>
            <a:avLst/>
            <a:gdLst>
              <a:gd name="T0" fmla="*/ 117 w 133"/>
              <a:gd name="T1" fmla="*/ 0 h 214"/>
              <a:gd name="T2" fmla="*/ 17 w 133"/>
              <a:gd name="T3" fmla="*/ 0 h 214"/>
              <a:gd name="T4" fmla="*/ 0 w 133"/>
              <a:gd name="T5" fmla="*/ 16 h 214"/>
              <a:gd name="T6" fmla="*/ 0 w 133"/>
              <a:gd name="T7" fmla="*/ 198 h 214"/>
              <a:gd name="T8" fmla="*/ 17 w 133"/>
              <a:gd name="T9" fmla="*/ 214 h 214"/>
              <a:gd name="T10" fmla="*/ 117 w 133"/>
              <a:gd name="T11" fmla="*/ 214 h 214"/>
              <a:gd name="T12" fmla="*/ 133 w 133"/>
              <a:gd name="T13" fmla="*/ 198 h 214"/>
              <a:gd name="T14" fmla="*/ 133 w 133"/>
              <a:gd name="T15" fmla="*/ 16 h 214"/>
              <a:gd name="T16" fmla="*/ 117 w 133"/>
              <a:gd name="T17" fmla="*/ 0 h 214"/>
              <a:gd name="T18" fmla="*/ 67 w 133"/>
              <a:gd name="T19" fmla="*/ 208 h 214"/>
              <a:gd name="T20" fmla="*/ 62 w 133"/>
              <a:gd name="T21" fmla="*/ 203 h 214"/>
              <a:gd name="T22" fmla="*/ 67 w 133"/>
              <a:gd name="T23" fmla="*/ 198 h 214"/>
              <a:gd name="T24" fmla="*/ 72 w 133"/>
              <a:gd name="T25" fmla="*/ 203 h 214"/>
              <a:gd name="T26" fmla="*/ 67 w 133"/>
              <a:gd name="T27" fmla="*/ 208 h 214"/>
              <a:gd name="T28" fmla="*/ 119 w 133"/>
              <a:gd name="T29" fmla="*/ 189 h 214"/>
              <a:gd name="T30" fmla="*/ 14 w 133"/>
              <a:gd name="T31" fmla="*/ 189 h 214"/>
              <a:gd name="T32" fmla="*/ 14 w 133"/>
              <a:gd name="T33" fmla="*/ 15 h 214"/>
              <a:gd name="T34" fmla="*/ 119 w 133"/>
              <a:gd name="T35" fmla="*/ 15 h 214"/>
              <a:gd name="T36" fmla="*/ 119 w 133"/>
              <a:gd name="T37" fmla="*/ 189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214">
                <a:moveTo>
                  <a:pt x="117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7"/>
                  <a:pt x="8" y="214"/>
                  <a:pt x="17" y="214"/>
                </a:cubicBezTo>
                <a:cubicBezTo>
                  <a:pt x="117" y="214"/>
                  <a:pt x="117" y="214"/>
                  <a:pt x="117" y="214"/>
                </a:cubicBezTo>
                <a:cubicBezTo>
                  <a:pt x="126" y="214"/>
                  <a:pt x="133" y="207"/>
                  <a:pt x="133" y="19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7"/>
                  <a:pt x="126" y="0"/>
                  <a:pt x="117" y="0"/>
                </a:cubicBezTo>
                <a:moveTo>
                  <a:pt x="67" y="208"/>
                </a:moveTo>
                <a:cubicBezTo>
                  <a:pt x="64" y="208"/>
                  <a:pt x="62" y="206"/>
                  <a:pt x="62" y="203"/>
                </a:cubicBezTo>
                <a:cubicBezTo>
                  <a:pt x="62" y="200"/>
                  <a:pt x="64" y="198"/>
                  <a:pt x="67" y="198"/>
                </a:cubicBezTo>
                <a:cubicBezTo>
                  <a:pt x="69" y="198"/>
                  <a:pt x="72" y="200"/>
                  <a:pt x="72" y="203"/>
                </a:cubicBezTo>
                <a:cubicBezTo>
                  <a:pt x="72" y="206"/>
                  <a:pt x="69" y="208"/>
                  <a:pt x="67" y="208"/>
                </a:cubicBezTo>
                <a:moveTo>
                  <a:pt x="119" y="189"/>
                </a:moveTo>
                <a:cubicBezTo>
                  <a:pt x="14" y="189"/>
                  <a:pt x="14" y="189"/>
                  <a:pt x="14" y="189"/>
                </a:cubicBezTo>
                <a:cubicBezTo>
                  <a:pt x="14" y="15"/>
                  <a:pt x="14" y="15"/>
                  <a:pt x="14" y="15"/>
                </a:cubicBezTo>
                <a:cubicBezTo>
                  <a:pt x="119" y="15"/>
                  <a:pt x="119" y="15"/>
                  <a:pt x="119" y="15"/>
                </a:cubicBezTo>
                <a:lnTo>
                  <a:pt x="119" y="1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0" name="Freeform 38"/>
          <p:cNvSpPr>
            <a:spLocks noEditPoints="1"/>
          </p:cNvSpPr>
          <p:nvPr/>
        </p:nvSpPr>
        <p:spPr bwMode="auto">
          <a:xfrm>
            <a:off x="7805861" y="3774948"/>
            <a:ext cx="384024" cy="379193"/>
          </a:xfrm>
          <a:custGeom>
            <a:avLst/>
            <a:gdLst>
              <a:gd name="T0" fmla="*/ 58 w 202"/>
              <a:gd name="T1" fmla="*/ 162 h 199"/>
              <a:gd name="T2" fmla="*/ 150 w 202"/>
              <a:gd name="T3" fmla="*/ 157 h 199"/>
              <a:gd name="T4" fmla="*/ 144 w 202"/>
              <a:gd name="T5" fmla="*/ 139 h 199"/>
              <a:gd name="T6" fmla="*/ 52 w 202"/>
              <a:gd name="T7" fmla="*/ 144 h 199"/>
              <a:gd name="T8" fmla="*/ 76 w 202"/>
              <a:gd name="T9" fmla="*/ 147 h 199"/>
              <a:gd name="T10" fmla="*/ 76 w 202"/>
              <a:gd name="T11" fmla="*/ 155 h 199"/>
              <a:gd name="T12" fmla="*/ 76 w 202"/>
              <a:gd name="T13" fmla="*/ 147 h 199"/>
              <a:gd name="T14" fmla="*/ 66 w 202"/>
              <a:gd name="T15" fmla="*/ 151 h 199"/>
              <a:gd name="T16" fmla="*/ 58 w 202"/>
              <a:gd name="T17" fmla="*/ 151 h 199"/>
              <a:gd name="T18" fmla="*/ 85 w 202"/>
              <a:gd name="T19" fmla="*/ 189 h 199"/>
              <a:gd name="T20" fmla="*/ 62 w 202"/>
              <a:gd name="T21" fmla="*/ 193 h 199"/>
              <a:gd name="T22" fmla="*/ 47 w 202"/>
              <a:gd name="T23" fmla="*/ 189 h 199"/>
              <a:gd name="T24" fmla="*/ 62 w 202"/>
              <a:gd name="T25" fmla="*/ 186 h 199"/>
              <a:gd name="T26" fmla="*/ 85 w 202"/>
              <a:gd name="T27" fmla="*/ 189 h 199"/>
              <a:gd name="T28" fmla="*/ 58 w 202"/>
              <a:gd name="T29" fmla="*/ 133 h 199"/>
              <a:gd name="T30" fmla="*/ 150 w 202"/>
              <a:gd name="T31" fmla="*/ 128 h 199"/>
              <a:gd name="T32" fmla="*/ 144 w 202"/>
              <a:gd name="T33" fmla="*/ 110 h 199"/>
              <a:gd name="T34" fmla="*/ 52 w 202"/>
              <a:gd name="T35" fmla="*/ 115 h 199"/>
              <a:gd name="T36" fmla="*/ 76 w 202"/>
              <a:gd name="T37" fmla="*/ 118 h 199"/>
              <a:gd name="T38" fmla="*/ 76 w 202"/>
              <a:gd name="T39" fmla="*/ 126 h 199"/>
              <a:gd name="T40" fmla="*/ 76 w 202"/>
              <a:gd name="T41" fmla="*/ 118 h 199"/>
              <a:gd name="T42" fmla="*/ 66 w 202"/>
              <a:gd name="T43" fmla="*/ 122 h 199"/>
              <a:gd name="T44" fmla="*/ 58 w 202"/>
              <a:gd name="T45" fmla="*/ 122 h 199"/>
              <a:gd name="T46" fmla="*/ 58 w 202"/>
              <a:gd name="T47" fmla="*/ 104 h 199"/>
              <a:gd name="T48" fmla="*/ 150 w 202"/>
              <a:gd name="T49" fmla="*/ 99 h 199"/>
              <a:gd name="T50" fmla="*/ 144 w 202"/>
              <a:gd name="T51" fmla="*/ 81 h 199"/>
              <a:gd name="T52" fmla="*/ 52 w 202"/>
              <a:gd name="T53" fmla="*/ 86 h 199"/>
              <a:gd name="T54" fmla="*/ 58 w 202"/>
              <a:gd name="T55" fmla="*/ 104 h 199"/>
              <a:gd name="T56" fmla="*/ 80 w 202"/>
              <a:gd name="T57" fmla="*/ 93 h 199"/>
              <a:gd name="T58" fmla="*/ 72 w 202"/>
              <a:gd name="T59" fmla="*/ 93 h 199"/>
              <a:gd name="T60" fmla="*/ 62 w 202"/>
              <a:gd name="T61" fmla="*/ 89 h 199"/>
              <a:gd name="T62" fmla="*/ 62 w 202"/>
              <a:gd name="T63" fmla="*/ 97 h 199"/>
              <a:gd name="T64" fmla="*/ 62 w 202"/>
              <a:gd name="T65" fmla="*/ 89 h 199"/>
              <a:gd name="T66" fmla="*/ 147 w 202"/>
              <a:gd name="T67" fmla="*/ 197 h 199"/>
              <a:gd name="T68" fmla="*/ 117 w 202"/>
              <a:gd name="T69" fmla="*/ 193 h 199"/>
              <a:gd name="T70" fmla="*/ 117 w 202"/>
              <a:gd name="T71" fmla="*/ 186 h 199"/>
              <a:gd name="T72" fmla="*/ 147 w 202"/>
              <a:gd name="T73" fmla="*/ 181 h 199"/>
              <a:gd name="T74" fmla="*/ 112 w 202"/>
              <a:gd name="T75" fmla="*/ 188 h 199"/>
              <a:gd name="T76" fmla="*/ 90 w 202"/>
              <a:gd name="T77" fmla="*/ 188 h 199"/>
              <a:gd name="T78" fmla="*/ 95 w 202"/>
              <a:gd name="T79" fmla="*/ 168 h 199"/>
              <a:gd name="T80" fmla="*/ 107 w 202"/>
              <a:gd name="T81" fmla="*/ 179 h 199"/>
              <a:gd name="T82" fmla="*/ 202 w 202"/>
              <a:gd name="T83" fmla="*/ 79 h 199"/>
              <a:gd name="T84" fmla="*/ 156 w 202"/>
              <a:gd name="T85" fmla="*/ 117 h 199"/>
              <a:gd name="T86" fmla="*/ 152 w 202"/>
              <a:gd name="T87" fmla="*/ 107 h 199"/>
              <a:gd name="T88" fmla="*/ 156 w 202"/>
              <a:gd name="T89" fmla="*/ 86 h 199"/>
              <a:gd name="T90" fmla="*/ 58 w 202"/>
              <a:gd name="T91" fmla="*/ 75 h 199"/>
              <a:gd name="T92" fmla="*/ 46 w 202"/>
              <a:gd name="T93" fmla="*/ 99 h 199"/>
              <a:gd name="T94" fmla="*/ 46 w 202"/>
              <a:gd name="T95" fmla="*/ 115 h 199"/>
              <a:gd name="T96" fmla="*/ 31 w 202"/>
              <a:gd name="T97" fmla="*/ 117 h 199"/>
              <a:gd name="T98" fmla="*/ 31 w 202"/>
              <a:gd name="T99" fmla="*/ 55 h 199"/>
              <a:gd name="T100" fmla="*/ 34 w 202"/>
              <a:gd name="T101" fmla="*/ 53 h 199"/>
              <a:gd name="T102" fmla="*/ 95 w 202"/>
              <a:gd name="T103" fmla="*/ 0 h 199"/>
              <a:gd name="T104" fmla="*/ 133 w 202"/>
              <a:gd name="T105" fmla="*/ 28 h 199"/>
              <a:gd name="T106" fmla="*/ 163 w 202"/>
              <a:gd name="T107" fmla="*/ 4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2" h="199">
                <a:moveTo>
                  <a:pt x="52" y="157"/>
                </a:moveTo>
                <a:cubicBezTo>
                  <a:pt x="52" y="160"/>
                  <a:pt x="55" y="162"/>
                  <a:pt x="58" y="162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7" y="162"/>
                  <a:pt x="150" y="160"/>
                  <a:pt x="150" y="157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0" y="141"/>
                  <a:pt x="147" y="139"/>
                  <a:pt x="144" y="139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5" y="139"/>
                  <a:pt x="52" y="141"/>
                  <a:pt x="52" y="144"/>
                </a:cubicBezTo>
                <a:lnTo>
                  <a:pt x="52" y="157"/>
                </a:lnTo>
                <a:close/>
                <a:moveTo>
                  <a:pt x="76" y="147"/>
                </a:moveTo>
                <a:cubicBezTo>
                  <a:pt x="79" y="147"/>
                  <a:pt x="80" y="148"/>
                  <a:pt x="80" y="151"/>
                </a:cubicBezTo>
                <a:cubicBezTo>
                  <a:pt x="80" y="153"/>
                  <a:pt x="79" y="155"/>
                  <a:pt x="76" y="155"/>
                </a:cubicBezTo>
                <a:cubicBezTo>
                  <a:pt x="74" y="155"/>
                  <a:pt x="72" y="153"/>
                  <a:pt x="72" y="151"/>
                </a:cubicBezTo>
                <a:cubicBezTo>
                  <a:pt x="72" y="148"/>
                  <a:pt x="74" y="147"/>
                  <a:pt x="76" y="147"/>
                </a:cubicBezTo>
                <a:close/>
                <a:moveTo>
                  <a:pt x="62" y="147"/>
                </a:moveTo>
                <a:cubicBezTo>
                  <a:pt x="65" y="147"/>
                  <a:pt x="66" y="148"/>
                  <a:pt x="66" y="151"/>
                </a:cubicBezTo>
                <a:cubicBezTo>
                  <a:pt x="66" y="153"/>
                  <a:pt x="65" y="155"/>
                  <a:pt x="62" y="155"/>
                </a:cubicBezTo>
                <a:cubicBezTo>
                  <a:pt x="60" y="155"/>
                  <a:pt x="58" y="153"/>
                  <a:pt x="58" y="151"/>
                </a:cubicBezTo>
                <a:cubicBezTo>
                  <a:pt x="58" y="148"/>
                  <a:pt x="60" y="147"/>
                  <a:pt x="62" y="147"/>
                </a:cubicBezTo>
                <a:close/>
                <a:moveTo>
                  <a:pt x="85" y="189"/>
                </a:moveTo>
                <a:cubicBezTo>
                  <a:pt x="85" y="190"/>
                  <a:pt x="85" y="192"/>
                  <a:pt x="86" y="193"/>
                </a:cubicBezTo>
                <a:cubicBezTo>
                  <a:pt x="62" y="193"/>
                  <a:pt x="62" y="193"/>
                  <a:pt x="62" y="193"/>
                </a:cubicBezTo>
                <a:cubicBezTo>
                  <a:pt x="61" y="195"/>
                  <a:pt x="58" y="197"/>
                  <a:pt x="55" y="197"/>
                </a:cubicBezTo>
                <a:cubicBezTo>
                  <a:pt x="51" y="197"/>
                  <a:pt x="47" y="193"/>
                  <a:pt x="47" y="189"/>
                </a:cubicBezTo>
                <a:cubicBezTo>
                  <a:pt x="47" y="185"/>
                  <a:pt x="51" y="181"/>
                  <a:pt x="55" y="181"/>
                </a:cubicBezTo>
                <a:cubicBezTo>
                  <a:pt x="58" y="181"/>
                  <a:pt x="61" y="183"/>
                  <a:pt x="62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5" y="187"/>
                  <a:pt x="85" y="188"/>
                  <a:pt x="85" y="189"/>
                </a:cubicBezTo>
                <a:close/>
                <a:moveTo>
                  <a:pt x="52" y="128"/>
                </a:moveTo>
                <a:cubicBezTo>
                  <a:pt x="52" y="131"/>
                  <a:pt x="55" y="133"/>
                  <a:pt x="58" y="133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7" y="133"/>
                  <a:pt x="150" y="131"/>
                  <a:pt x="150" y="128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2"/>
                  <a:pt x="147" y="110"/>
                  <a:pt x="144" y="110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5" y="110"/>
                  <a:pt x="52" y="112"/>
                  <a:pt x="52" y="115"/>
                </a:cubicBezTo>
                <a:lnTo>
                  <a:pt x="52" y="128"/>
                </a:lnTo>
                <a:close/>
                <a:moveTo>
                  <a:pt x="76" y="118"/>
                </a:moveTo>
                <a:cubicBezTo>
                  <a:pt x="79" y="118"/>
                  <a:pt x="80" y="119"/>
                  <a:pt x="80" y="122"/>
                </a:cubicBezTo>
                <a:cubicBezTo>
                  <a:pt x="80" y="124"/>
                  <a:pt x="79" y="126"/>
                  <a:pt x="76" y="126"/>
                </a:cubicBezTo>
                <a:cubicBezTo>
                  <a:pt x="74" y="126"/>
                  <a:pt x="72" y="124"/>
                  <a:pt x="72" y="122"/>
                </a:cubicBezTo>
                <a:cubicBezTo>
                  <a:pt x="72" y="119"/>
                  <a:pt x="74" y="118"/>
                  <a:pt x="76" y="118"/>
                </a:cubicBezTo>
                <a:close/>
                <a:moveTo>
                  <a:pt x="62" y="118"/>
                </a:moveTo>
                <a:cubicBezTo>
                  <a:pt x="65" y="118"/>
                  <a:pt x="66" y="119"/>
                  <a:pt x="66" y="122"/>
                </a:cubicBezTo>
                <a:cubicBezTo>
                  <a:pt x="66" y="124"/>
                  <a:pt x="65" y="126"/>
                  <a:pt x="62" y="126"/>
                </a:cubicBezTo>
                <a:cubicBezTo>
                  <a:pt x="60" y="126"/>
                  <a:pt x="58" y="124"/>
                  <a:pt x="58" y="122"/>
                </a:cubicBezTo>
                <a:cubicBezTo>
                  <a:pt x="58" y="119"/>
                  <a:pt x="60" y="118"/>
                  <a:pt x="62" y="118"/>
                </a:cubicBezTo>
                <a:close/>
                <a:moveTo>
                  <a:pt x="58" y="104"/>
                </a:moveTo>
                <a:cubicBezTo>
                  <a:pt x="144" y="104"/>
                  <a:pt x="144" y="104"/>
                  <a:pt x="144" y="104"/>
                </a:cubicBezTo>
                <a:cubicBezTo>
                  <a:pt x="147" y="104"/>
                  <a:pt x="150" y="102"/>
                  <a:pt x="150" y="99"/>
                </a:cubicBezTo>
                <a:cubicBezTo>
                  <a:pt x="150" y="86"/>
                  <a:pt x="150" y="86"/>
                  <a:pt x="150" y="86"/>
                </a:cubicBezTo>
                <a:cubicBezTo>
                  <a:pt x="150" y="83"/>
                  <a:pt x="147" y="81"/>
                  <a:pt x="144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5" y="81"/>
                  <a:pt x="52" y="83"/>
                  <a:pt x="52" y="86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102"/>
                  <a:pt x="55" y="104"/>
                  <a:pt x="58" y="104"/>
                </a:cubicBezTo>
                <a:close/>
                <a:moveTo>
                  <a:pt x="76" y="89"/>
                </a:moveTo>
                <a:cubicBezTo>
                  <a:pt x="79" y="89"/>
                  <a:pt x="80" y="91"/>
                  <a:pt x="80" y="93"/>
                </a:cubicBezTo>
                <a:cubicBezTo>
                  <a:pt x="80" y="95"/>
                  <a:pt x="79" y="97"/>
                  <a:pt x="76" y="97"/>
                </a:cubicBezTo>
                <a:cubicBezTo>
                  <a:pt x="74" y="97"/>
                  <a:pt x="72" y="95"/>
                  <a:pt x="72" y="93"/>
                </a:cubicBezTo>
                <a:cubicBezTo>
                  <a:pt x="72" y="91"/>
                  <a:pt x="74" y="89"/>
                  <a:pt x="76" y="89"/>
                </a:cubicBezTo>
                <a:close/>
                <a:moveTo>
                  <a:pt x="62" y="89"/>
                </a:moveTo>
                <a:cubicBezTo>
                  <a:pt x="65" y="89"/>
                  <a:pt x="66" y="91"/>
                  <a:pt x="66" y="93"/>
                </a:cubicBezTo>
                <a:cubicBezTo>
                  <a:pt x="66" y="95"/>
                  <a:pt x="65" y="97"/>
                  <a:pt x="62" y="97"/>
                </a:cubicBezTo>
                <a:cubicBezTo>
                  <a:pt x="60" y="97"/>
                  <a:pt x="58" y="95"/>
                  <a:pt x="58" y="93"/>
                </a:cubicBezTo>
                <a:cubicBezTo>
                  <a:pt x="58" y="91"/>
                  <a:pt x="60" y="89"/>
                  <a:pt x="62" y="89"/>
                </a:cubicBezTo>
                <a:close/>
                <a:moveTo>
                  <a:pt x="155" y="189"/>
                </a:moveTo>
                <a:cubicBezTo>
                  <a:pt x="155" y="193"/>
                  <a:pt x="151" y="197"/>
                  <a:pt x="147" y="197"/>
                </a:cubicBezTo>
                <a:cubicBezTo>
                  <a:pt x="144" y="197"/>
                  <a:pt x="141" y="195"/>
                  <a:pt x="140" y="193"/>
                </a:cubicBezTo>
                <a:cubicBezTo>
                  <a:pt x="117" y="193"/>
                  <a:pt x="117" y="193"/>
                  <a:pt x="117" y="193"/>
                </a:cubicBezTo>
                <a:cubicBezTo>
                  <a:pt x="117" y="192"/>
                  <a:pt x="117" y="190"/>
                  <a:pt x="117" y="189"/>
                </a:cubicBezTo>
                <a:cubicBezTo>
                  <a:pt x="117" y="188"/>
                  <a:pt x="117" y="187"/>
                  <a:pt x="117" y="186"/>
                </a:cubicBezTo>
                <a:cubicBezTo>
                  <a:pt x="140" y="186"/>
                  <a:pt x="140" y="186"/>
                  <a:pt x="140" y="186"/>
                </a:cubicBezTo>
                <a:cubicBezTo>
                  <a:pt x="141" y="183"/>
                  <a:pt x="144" y="181"/>
                  <a:pt x="147" y="181"/>
                </a:cubicBezTo>
                <a:cubicBezTo>
                  <a:pt x="151" y="181"/>
                  <a:pt x="155" y="185"/>
                  <a:pt x="155" y="189"/>
                </a:cubicBezTo>
                <a:close/>
                <a:moveTo>
                  <a:pt x="112" y="188"/>
                </a:moveTo>
                <a:cubicBezTo>
                  <a:pt x="112" y="195"/>
                  <a:pt x="107" y="199"/>
                  <a:pt x="101" y="199"/>
                </a:cubicBezTo>
                <a:cubicBezTo>
                  <a:pt x="95" y="199"/>
                  <a:pt x="90" y="195"/>
                  <a:pt x="90" y="188"/>
                </a:cubicBezTo>
                <a:cubicBezTo>
                  <a:pt x="90" y="185"/>
                  <a:pt x="92" y="181"/>
                  <a:pt x="95" y="179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10" y="181"/>
                  <a:pt x="112" y="185"/>
                  <a:pt x="112" y="188"/>
                </a:cubicBezTo>
                <a:close/>
                <a:moveTo>
                  <a:pt x="202" y="79"/>
                </a:moveTo>
                <a:cubicBezTo>
                  <a:pt x="202" y="100"/>
                  <a:pt x="184" y="117"/>
                  <a:pt x="163" y="117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2"/>
                  <a:pt x="155" y="109"/>
                  <a:pt x="152" y="107"/>
                </a:cubicBezTo>
                <a:cubicBezTo>
                  <a:pt x="155" y="105"/>
                  <a:pt x="156" y="102"/>
                  <a:pt x="156" y="99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56" y="80"/>
                  <a:pt x="151" y="75"/>
                  <a:pt x="144" y="75"/>
                </a:cubicBezTo>
                <a:cubicBezTo>
                  <a:pt x="58" y="75"/>
                  <a:pt x="58" y="75"/>
                  <a:pt x="58" y="75"/>
                </a:cubicBezTo>
                <a:cubicBezTo>
                  <a:pt x="51" y="75"/>
                  <a:pt x="46" y="80"/>
                  <a:pt x="46" y="86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102"/>
                  <a:pt x="48" y="105"/>
                  <a:pt x="50" y="107"/>
                </a:cubicBezTo>
                <a:cubicBezTo>
                  <a:pt x="48" y="109"/>
                  <a:pt x="46" y="112"/>
                  <a:pt x="46" y="115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14" y="117"/>
                  <a:pt x="0" y="103"/>
                  <a:pt x="0" y="86"/>
                </a:cubicBezTo>
                <a:cubicBezTo>
                  <a:pt x="0" y="69"/>
                  <a:pt x="14" y="55"/>
                  <a:pt x="31" y="55"/>
                </a:cubicBezTo>
                <a:cubicBezTo>
                  <a:pt x="32" y="55"/>
                  <a:pt x="33" y="55"/>
                  <a:pt x="35" y="56"/>
                </a:cubicBezTo>
                <a:cubicBezTo>
                  <a:pt x="34" y="55"/>
                  <a:pt x="34" y="54"/>
                  <a:pt x="34" y="53"/>
                </a:cubicBezTo>
                <a:cubicBezTo>
                  <a:pt x="34" y="39"/>
                  <a:pt x="46" y="27"/>
                  <a:pt x="60" y="27"/>
                </a:cubicBezTo>
                <a:cubicBezTo>
                  <a:pt x="64" y="11"/>
                  <a:pt x="79" y="0"/>
                  <a:pt x="95" y="0"/>
                </a:cubicBezTo>
                <a:cubicBezTo>
                  <a:pt x="113" y="0"/>
                  <a:pt x="127" y="12"/>
                  <a:pt x="131" y="28"/>
                </a:cubicBezTo>
                <a:cubicBezTo>
                  <a:pt x="132" y="28"/>
                  <a:pt x="132" y="28"/>
                  <a:pt x="133" y="28"/>
                </a:cubicBezTo>
                <a:cubicBezTo>
                  <a:pt x="142" y="28"/>
                  <a:pt x="149" y="34"/>
                  <a:pt x="152" y="41"/>
                </a:cubicBezTo>
                <a:cubicBezTo>
                  <a:pt x="156" y="40"/>
                  <a:pt x="159" y="40"/>
                  <a:pt x="163" y="40"/>
                </a:cubicBezTo>
                <a:cubicBezTo>
                  <a:pt x="184" y="40"/>
                  <a:pt x="202" y="57"/>
                  <a:pt x="202" y="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7200"/>
          </a:p>
        </p:txBody>
      </p:sp>
      <p:sp>
        <p:nvSpPr>
          <p:cNvPr id="71" name="Freeform 41"/>
          <p:cNvSpPr>
            <a:spLocks noEditPoints="1"/>
          </p:cNvSpPr>
          <p:nvPr/>
        </p:nvSpPr>
        <p:spPr bwMode="auto">
          <a:xfrm>
            <a:off x="6732883" y="3774948"/>
            <a:ext cx="382414" cy="379193"/>
          </a:xfrm>
          <a:custGeom>
            <a:avLst/>
            <a:gdLst>
              <a:gd name="T0" fmla="*/ 201 w 201"/>
              <a:gd name="T1" fmla="*/ 79 h 199"/>
              <a:gd name="T2" fmla="*/ 162 w 201"/>
              <a:gd name="T3" fmla="*/ 118 h 199"/>
              <a:gd name="T4" fmla="*/ 130 w 201"/>
              <a:gd name="T5" fmla="*/ 118 h 199"/>
              <a:gd name="T6" fmla="*/ 135 w 201"/>
              <a:gd name="T7" fmla="*/ 111 h 199"/>
              <a:gd name="T8" fmla="*/ 119 w 201"/>
              <a:gd name="T9" fmla="*/ 111 h 199"/>
              <a:gd name="T10" fmla="*/ 119 w 201"/>
              <a:gd name="T11" fmla="*/ 50 h 199"/>
              <a:gd name="T12" fmla="*/ 82 w 201"/>
              <a:gd name="T13" fmla="*/ 50 h 199"/>
              <a:gd name="T14" fmla="*/ 82 w 201"/>
              <a:gd name="T15" fmla="*/ 111 h 199"/>
              <a:gd name="T16" fmla="*/ 65 w 201"/>
              <a:gd name="T17" fmla="*/ 111 h 199"/>
              <a:gd name="T18" fmla="*/ 71 w 201"/>
              <a:gd name="T19" fmla="*/ 118 h 199"/>
              <a:gd name="T20" fmla="*/ 31 w 201"/>
              <a:gd name="T21" fmla="*/ 118 h 199"/>
              <a:gd name="T22" fmla="*/ 0 w 201"/>
              <a:gd name="T23" fmla="*/ 87 h 199"/>
              <a:gd name="T24" fmla="*/ 31 w 201"/>
              <a:gd name="T25" fmla="*/ 56 h 199"/>
              <a:gd name="T26" fmla="*/ 34 w 201"/>
              <a:gd name="T27" fmla="*/ 56 h 199"/>
              <a:gd name="T28" fmla="*/ 34 w 201"/>
              <a:gd name="T29" fmla="*/ 53 h 199"/>
              <a:gd name="T30" fmla="*/ 59 w 201"/>
              <a:gd name="T31" fmla="*/ 27 h 199"/>
              <a:gd name="T32" fmla="*/ 95 w 201"/>
              <a:gd name="T33" fmla="*/ 0 h 199"/>
              <a:gd name="T34" fmla="*/ 130 w 201"/>
              <a:gd name="T35" fmla="*/ 29 h 199"/>
              <a:gd name="T36" fmla="*/ 132 w 201"/>
              <a:gd name="T37" fmla="*/ 28 h 199"/>
              <a:gd name="T38" fmla="*/ 151 w 201"/>
              <a:gd name="T39" fmla="*/ 41 h 199"/>
              <a:gd name="T40" fmla="*/ 162 w 201"/>
              <a:gd name="T41" fmla="*/ 40 h 199"/>
              <a:gd name="T42" fmla="*/ 201 w 201"/>
              <a:gd name="T43" fmla="*/ 79 h 199"/>
              <a:gd name="T44" fmla="*/ 147 w 201"/>
              <a:gd name="T45" fmla="*/ 152 h 199"/>
              <a:gd name="T46" fmla="*/ 142 w 201"/>
              <a:gd name="T47" fmla="*/ 198 h 199"/>
              <a:gd name="T48" fmla="*/ 140 w 201"/>
              <a:gd name="T49" fmla="*/ 199 h 199"/>
              <a:gd name="T50" fmla="*/ 60 w 201"/>
              <a:gd name="T51" fmla="*/ 199 h 199"/>
              <a:gd name="T52" fmla="*/ 58 w 201"/>
              <a:gd name="T53" fmla="*/ 198 h 199"/>
              <a:gd name="T54" fmla="*/ 54 w 201"/>
              <a:gd name="T55" fmla="*/ 152 h 199"/>
              <a:gd name="T56" fmla="*/ 55 w 201"/>
              <a:gd name="T57" fmla="*/ 150 h 199"/>
              <a:gd name="T58" fmla="*/ 145 w 201"/>
              <a:gd name="T59" fmla="*/ 150 h 199"/>
              <a:gd name="T60" fmla="*/ 147 w 201"/>
              <a:gd name="T61" fmla="*/ 152 h 199"/>
              <a:gd name="T62" fmla="*/ 96 w 201"/>
              <a:gd name="T63" fmla="*/ 185 h 199"/>
              <a:gd name="T64" fmla="*/ 63 w 201"/>
              <a:gd name="T65" fmla="*/ 185 h 199"/>
              <a:gd name="T66" fmla="*/ 63 w 201"/>
              <a:gd name="T67" fmla="*/ 185 h 199"/>
              <a:gd name="T68" fmla="*/ 64 w 201"/>
              <a:gd name="T69" fmla="*/ 194 h 199"/>
              <a:gd name="T70" fmla="*/ 64 w 201"/>
              <a:gd name="T71" fmla="*/ 195 h 199"/>
              <a:gd name="T72" fmla="*/ 96 w 201"/>
              <a:gd name="T73" fmla="*/ 195 h 199"/>
              <a:gd name="T74" fmla="*/ 96 w 201"/>
              <a:gd name="T75" fmla="*/ 185 h 199"/>
              <a:gd name="T76" fmla="*/ 142 w 201"/>
              <a:gd name="T77" fmla="*/ 146 h 199"/>
              <a:gd name="T78" fmla="*/ 142 w 201"/>
              <a:gd name="T79" fmla="*/ 139 h 199"/>
              <a:gd name="T80" fmla="*/ 137 w 201"/>
              <a:gd name="T81" fmla="*/ 135 h 199"/>
              <a:gd name="T82" fmla="*/ 116 w 201"/>
              <a:gd name="T83" fmla="*/ 135 h 199"/>
              <a:gd name="T84" fmla="*/ 107 w 201"/>
              <a:gd name="T85" fmla="*/ 146 h 199"/>
              <a:gd name="T86" fmla="*/ 142 w 201"/>
              <a:gd name="T87" fmla="*/ 146 h 199"/>
              <a:gd name="T88" fmla="*/ 88 w 201"/>
              <a:gd name="T89" fmla="*/ 56 h 199"/>
              <a:gd name="T90" fmla="*/ 88 w 201"/>
              <a:gd name="T91" fmla="*/ 117 h 199"/>
              <a:gd name="T92" fmla="*/ 78 w 201"/>
              <a:gd name="T93" fmla="*/ 117 h 199"/>
              <a:gd name="T94" fmla="*/ 100 w 201"/>
              <a:gd name="T95" fmla="*/ 145 h 199"/>
              <a:gd name="T96" fmla="*/ 123 w 201"/>
              <a:gd name="T97" fmla="*/ 117 h 199"/>
              <a:gd name="T98" fmla="*/ 113 w 201"/>
              <a:gd name="T99" fmla="*/ 117 h 199"/>
              <a:gd name="T100" fmla="*/ 113 w 201"/>
              <a:gd name="T101" fmla="*/ 56 h 199"/>
              <a:gd name="T102" fmla="*/ 88 w 201"/>
              <a:gd name="T103" fmla="*/ 56 h 199"/>
              <a:gd name="T104" fmla="*/ 63 w 201"/>
              <a:gd name="T105" fmla="*/ 126 h 199"/>
              <a:gd name="T106" fmla="*/ 59 w 201"/>
              <a:gd name="T107" fmla="*/ 130 h 199"/>
              <a:gd name="T108" fmla="*/ 59 w 201"/>
              <a:gd name="T109" fmla="*/ 146 h 199"/>
              <a:gd name="T110" fmla="*/ 94 w 201"/>
              <a:gd name="T111" fmla="*/ 146 h 199"/>
              <a:gd name="T112" fmla="*/ 78 w 201"/>
              <a:gd name="T113" fmla="*/ 126 h 199"/>
              <a:gd name="T114" fmla="*/ 63 w 201"/>
              <a:gd name="T115" fmla="*/ 12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199">
                <a:moveTo>
                  <a:pt x="201" y="79"/>
                </a:moveTo>
                <a:cubicBezTo>
                  <a:pt x="201" y="100"/>
                  <a:pt x="184" y="118"/>
                  <a:pt x="162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13" y="118"/>
                  <a:pt x="0" y="104"/>
                  <a:pt x="0" y="87"/>
                </a:cubicBezTo>
                <a:cubicBezTo>
                  <a:pt x="0" y="69"/>
                  <a:pt x="13" y="56"/>
                  <a:pt x="31" y="56"/>
                </a:cubicBezTo>
                <a:cubicBezTo>
                  <a:pt x="32" y="56"/>
                  <a:pt x="33" y="56"/>
                  <a:pt x="34" y="56"/>
                </a:cubicBezTo>
                <a:cubicBezTo>
                  <a:pt x="34" y="55"/>
                  <a:pt x="34" y="54"/>
                  <a:pt x="34" y="53"/>
                </a:cubicBezTo>
                <a:cubicBezTo>
                  <a:pt x="34" y="39"/>
                  <a:pt x="45" y="27"/>
                  <a:pt x="59" y="27"/>
                </a:cubicBezTo>
                <a:cubicBezTo>
                  <a:pt x="64" y="12"/>
                  <a:pt x="78" y="0"/>
                  <a:pt x="95" y="0"/>
                </a:cubicBezTo>
                <a:cubicBezTo>
                  <a:pt x="112" y="0"/>
                  <a:pt x="127" y="12"/>
                  <a:pt x="130" y="29"/>
                </a:cubicBezTo>
                <a:cubicBezTo>
                  <a:pt x="131" y="29"/>
                  <a:pt x="132" y="28"/>
                  <a:pt x="132" y="28"/>
                </a:cubicBezTo>
                <a:cubicBezTo>
                  <a:pt x="141" y="28"/>
                  <a:pt x="148" y="34"/>
                  <a:pt x="151" y="41"/>
                </a:cubicBezTo>
                <a:cubicBezTo>
                  <a:pt x="155" y="40"/>
                  <a:pt x="158" y="40"/>
                  <a:pt x="162" y="40"/>
                </a:cubicBezTo>
                <a:cubicBezTo>
                  <a:pt x="184" y="40"/>
                  <a:pt x="201" y="57"/>
                  <a:pt x="201" y="79"/>
                </a:cubicBezTo>
                <a:close/>
                <a:moveTo>
                  <a:pt x="147" y="152"/>
                </a:moveTo>
                <a:cubicBezTo>
                  <a:pt x="142" y="198"/>
                  <a:pt x="142" y="198"/>
                  <a:pt x="142" y="198"/>
                </a:cubicBezTo>
                <a:cubicBezTo>
                  <a:pt x="142" y="198"/>
                  <a:pt x="141" y="199"/>
                  <a:pt x="140" y="199"/>
                </a:cubicBezTo>
                <a:cubicBezTo>
                  <a:pt x="60" y="199"/>
                  <a:pt x="60" y="199"/>
                  <a:pt x="60" y="199"/>
                </a:cubicBezTo>
                <a:cubicBezTo>
                  <a:pt x="59" y="199"/>
                  <a:pt x="59" y="198"/>
                  <a:pt x="58" y="198"/>
                </a:cubicBezTo>
                <a:cubicBezTo>
                  <a:pt x="54" y="152"/>
                  <a:pt x="54" y="152"/>
                  <a:pt x="54" y="152"/>
                </a:cubicBezTo>
                <a:cubicBezTo>
                  <a:pt x="53" y="151"/>
                  <a:pt x="54" y="150"/>
                  <a:pt x="5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1"/>
                  <a:pt x="147" y="152"/>
                </a:cubicBezTo>
                <a:close/>
                <a:moveTo>
                  <a:pt x="96" y="185"/>
                </a:moveTo>
                <a:cubicBezTo>
                  <a:pt x="63" y="185"/>
                  <a:pt x="63" y="185"/>
                  <a:pt x="63" y="185"/>
                </a:cubicBezTo>
                <a:cubicBezTo>
                  <a:pt x="63" y="185"/>
                  <a:pt x="63" y="185"/>
                  <a:pt x="63" y="185"/>
                </a:cubicBezTo>
                <a:cubicBezTo>
                  <a:pt x="64" y="194"/>
                  <a:pt x="64" y="194"/>
                  <a:pt x="64" y="194"/>
                </a:cubicBezTo>
                <a:cubicBezTo>
                  <a:pt x="64" y="194"/>
                  <a:pt x="64" y="195"/>
                  <a:pt x="64" y="195"/>
                </a:cubicBezTo>
                <a:cubicBezTo>
                  <a:pt x="96" y="195"/>
                  <a:pt x="96" y="195"/>
                  <a:pt x="96" y="195"/>
                </a:cubicBezTo>
                <a:lnTo>
                  <a:pt x="96" y="185"/>
                </a:lnTo>
                <a:close/>
                <a:moveTo>
                  <a:pt x="142" y="146"/>
                </a:moveTo>
                <a:cubicBezTo>
                  <a:pt x="142" y="139"/>
                  <a:pt x="142" y="139"/>
                  <a:pt x="142" y="139"/>
                </a:cubicBezTo>
                <a:cubicBezTo>
                  <a:pt x="142" y="137"/>
                  <a:pt x="140" y="135"/>
                  <a:pt x="137" y="135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107" y="146"/>
                  <a:pt x="107" y="146"/>
                  <a:pt x="107" y="146"/>
                </a:cubicBezTo>
                <a:lnTo>
                  <a:pt x="142" y="146"/>
                </a:lnTo>
                <a:close/>
                <a:moveTo>
                  <a:pt x="88" y="56"/>
                </a:moveTo>
                <a:cubicBezTo>
                  <a:pt x="88" y="117"/>
                  <a:pt x="88" y="117"/>
                  <a:pt x="88" y="117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3" y="56"/>
                  <a:pt x="113" y="56"/>
                  <a:pt x="113" y="56"/>
                </a:cubicBezTo>
                <a:lnTo>
                  <a:pt x="88" y="56"/>
                </a:lnTo>
                <a:close/>
                <a:moveTo>
                  <a:pt x="63" y="126"/>
                </a:moveTo>
                <a:cubicBezTo>
                  <a:pt x="61" y="126"/>
                  <a:pt x="59" y="128"/>
                  <a:pt x="59" y="130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78" y="126"/>
                  <a:pt x="78" y="126"/>
                  <a:pt x="78" y="126"/>
                </a:cubicBezTo>
                <a:lnTo>
                  <a:pt x="63" y="1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7200"/>
          </a:p>
        </p:txBody>
      </p:sp>
      <p:sp>
        <p:nvSpPr>
          <p:cNvPr id="72" name="Freeform 43"/>
          <p:cNvSpPr>
            <a:spLocks noEditPoints="1"/>
          </p:cNvSpPr>
          <p:nvPr/>
        </p:nvSpPr>
        <p:spPr bwMode="auto">
          <a:xfrm>
            <a:off x="5755565" y="3786220"/>
            <a:ext cx="384829" cy="356651"/>
          </a:xfrm>
          <a:custGeom>
            <a:avLst/>
            <a:gdLst>
              <a:gd name="T0" fmla="*/ 163 w 202"/>
              <a:gd name="T1" fmla="*/ 118 h 187"/>
              <a:gd name="T2" fmla="*/ 146 w 202"/>
              <a:gd name="T3" fmla="*/ 112 h 187"/>
              <a:gd name="T4" fmla="*/ 126 w 202"/>
              <a:gd name="T5" fmla="*/ 88 h 187"/>
              <a:gd name="T6" fmla="*/ 119 w 202"/>
              <a:gd name="T7" fmla="*/ 85 h 187"/>
              <a:gd name="T8" fmla="*/ 68 w 202"/>
              <a:gd name="T9" fmla="*/ 96 h 187"/>
              <a:gd name="T10" fmla="*/ 58 w 202"/>
              <a:gd name="T11" fmla="*/ 103 h 187"/>
              <a:gd name="T12" fmla="*/ 47 w 202"/>
              <a:gd name="T13" fmla="*/ 118 h 187"/>
              <a:gd name="T14" fmla="*/ 0 w 202"/>
              <a:gd name="T15" fmla="*/ 87 h 187"/>
              <a:gd name="T16" fmla="*/ 35 w 202"/>
              <a:gd name="T17" fmla="*/ 56 h 187"/>
              <a:gd name="T18" fmla="*/ 60 w 202"/>
              <a:gd name="T19" fmla="*/ 27 h 187"/>
              <a:gd name="T20" fmla="*/ 131 w 202"/>
              <a:gd name="T21" fmla="*/ 29 h 187"/>
              <a:gd name="T22" fmla="*/ 152 w 202"/>
              <a:gd name="T23" fmla="*/ 42 h 187"/>
              <a:gd name="T24" fmla="*/ 202 w 202"/>
              <a:gd name="T25" fmla="*/ 79 h 187"/>
              <a:gd name="T26" fmla="*/ 107 w 202"/>
              <a:gd name="T27" fmla="*/ 164 h 187"/>
              <a:gd name="T28" fmla="*/ 64 w 202"/>
              <a:gd name="T29" fmla="*/ 160 h 187"/>
              <a:gd name="T30" fmla="*/ 64 w 202"/>
              <a:gd name="T31" fmla="*/ 154 h 187"/>
              <a:gd name="T32" fmla="*/ 107 w 202"/>
              <a:gd name="T33" fmla="*/ 151 h 187"/>
              <a:gd name="T34" fmla="*/ 64 w 202"/>
              <a:gd name="T35" fmla="*/ 154 h 187"/>
              <a:gd name="T36" fmla="*/ 74 w 202"/>
              <a:gd name="T37" fmla="*/ 131 h 187"/>
              <a:gd name="T38" fmla="*/ 97 w 202"/>
              <a:gd name="T39" fmla="*/ 134 h 187"/>
              <a:gd name="T40" fmla="*/ 128 w 202"/>
              <a:gd name="T41" fmla="*/ 142 h 187"/>
              <a:gd name="T42" fmla="*/ 120 w 202"/>
              <a:gd name="T43" fmla="*/ 145 h 187"/>
              <a:gd name="T44" fmla="*/ 128 w 202"/>
              <a:gd name="T45" fmla="*/ 142 h 187"/>
              <a:gd name="T46" fmla="*/ 91 w 202"/>
              <a:gd name="T47" fmla="*/ 173 h 187"/>
              <a:gd name="T48" fmla="*/ 64 w 202"/>
              <a:gd name="T49" fmla="*/ 170 h 187"/>
              <a:gd name="T50" fmla="*/ 64 w 202"/>
              <a:gd name="T51" fmla="*/ 144 h 187"/>
              <a:gd name="T52" fmla="*/ 107 w 202"/>
              <a:gd name="T53" fmla="*/ 141 h 187"/>
              <a:gd name="T54" fmla="*/ 64 w 202"/>
              <a:gd name="T55" fmla="*/ 144 h 187"/>
              <a:gd name="T56" fmla="*/ 120 w 202"/>
              <a:gd name="T57" fmla="*/ 132 h 187"/>
              <a:gd name="T58" fmla="*/ 128 w 202"/>
              <a:gd name="T59" fmla="*/ 136 h 187"/>
              <a:gd name="T60" fmla="*/ 128 w 202"/>
              <a:gd name="T61" fmla="*/ 123 h 187"/>
              <a:gd name="T62" fmla="*/ 118 w 202"/>
              <a:gd name="T63" fmla="*/ 125 h 187"/>
              <a:gd name="T64" fmla="*/ 128 w 202"/>
              <a:gd name="T65" fmla="*/ 126 h 187"/>
              <a:gd name="T66" fmla="*/ 117 w 202"/>
              <a:gd name="T67" fmla="*/ 130 h 187"/>
              <a:gd name="T68" fmla="*/ 117 w 202"/>
              <a:gd name="T69" fmla="*/ 183 h 187"/>
              <a:gd name="T70" fmla="*/ 58 w 202"/>
              <a:gd name="T71" fmla="*/ 187 h 187"/>
              <a:gd name="T72" fmla="*/ 54 w 202"/>
              <a:gd name="T73" fmla="*/ 114 h 187"/>
              <a:gd name="T74" fmla="*/ 97 w 202"/>
              <a:gd name="T75" fmla="*/ 110 h 187"/>
              <a:gd name="T76" fmla="*/ 99 w 202"/>
              <a:gd name="T77" fmla="*/ 111 h 187"/>
              <a:gd name="T78" fmla="*/ 117 w 202"/>
              <a:gd name="T79" fmla="*/ 130 h 187"/>
              <a:gd name="T80" fmla="*/ 101 w 202"/>
              <a:gd name="T81" fmla="*/ 128 h 187"/>
              <a:gd name="T82" fmla="*/ 100 w 202"/>
              <a:gd name="T83" fmla="*/ 118 h 187"/>
              <a:gd name="T84" fmla="*/ 112 w 202"/>
              <a:gd name="T85" fmla="*/ 133 h 187"/>
              <a:gd name="T86" fmla="*/ 95 w 202"/>
              <a:gd name="T87" fmla="*/ 126 h 187"/>
              <a:gd name="T88" fmla="*/ 59 w 202"/>
              <a:gd name="T89" fmla="*/ 115 h 187"/>
              <a:gd name="T90" fmla="*/ 112 w 202"/>
              <a:gd name="T91" fmla="*/ 182 h 187"/>
              <a:gd name="T92" fmla="*/ 138 w 202"/>
              <a:gd name="T93" fmla="*/ 112 h 187"/>
              <a:gd name="T94" fmla="*/ 138 w 202"/>
              <a:gd name="T95" fmla="*/ 165 h 187"/>
              <a:gd name="T96" fmla="*/ 120 w 202"/>
              <a:gd name="T97" fmla="*/ 169 h 187"/>
              <a:gd name="T98" fmla="*/ 134 w 202"/>
              <a:gd name="T99" fmla="*/ 164 h 187"/>
              <a:gd name="T100" fmla="*/ 123 w 202"/>
              <a:gd name="T101" fmla="*/ 114 h 187"/>
              <a:gd name="T102" fmla="*/ 116 w 202"/>
              <a:gd name="T103" fmla="*/ 97 h 187"/>
              <a:gd name="T104" fmla="*/ 81 w 202"/>
              <a:gd name="T105" fmla="*/ 107 h 187"/>
              <a:gd name="T106" fmla="*/ 76 w 202"/>
              <a:gd name="T107" fmla="*/ 96 h 187"/>
              <a:gd name="T108" fmla="*/ 119 w 202"/>
              <a:gd name="T109" fmla="*/ 92 h 187"/>
              <a:gd name="T110" fmla="*/ 121 w 202"/>
              <a:gd name="T111" fmla="*/ 93 h 187"/>
              <a:gd name="T112" fmla="*/ 138 w 202"/>
              <a:gd name="T113" fmla="*/ 112 h 187"/>
              <a:gd name="T114" fmla="*/ 121 w 202"/>
              <a:gd name="T115" fmla="*/ 100 h 187"/>
              <a:gd name="T116" fmla="*/ 123 w 202"/>
              <a:gd name="T117" fmla="*/ 110 h 187"/>
              <a:gd name="T118" fmla="*/ 115 w 202"/>
              <a:gd name="T119" fmla="*/ 113 h 187"/>
              <a:gd name="T120" fmla="*/ 109 w 202"/>
              <a:gd name="T121" fmla="*/ 116 h 187"/>
              <a:gd name="T122" fmla="*/ 115 w 202"/>
              <a:gd name="T123" fmla="*/ 11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" h="187">
                <a:moveTo>
                  <a:pt x="202" y="79"/>
                </a:moveTo>
                <a:cubicBezTo>
                  <a:pt x="202" y="100"/>
                  <a:pt x="184" y="118"/>
                  <a:pt x="163" y="118"/>
                </a:cubicBezTo>
                <a:cubicBezTo>
                  <a:pt x="146" y="118"/>
                  <a:pt x="146" y="118"/>
                  <a:pt x="146" y="118"/>
                </a:cubicBezTo>
                <a:cubicBezTo>
                  <a:pt x="146" y="112"/>
                  <a:pt x="146" y="112"/>
                  <a:pt x="146" y="112"/>
                </a:cubicBezTo>
                <a:cubicBezTo>
                  <a:pt x="146" y="108"/>
                  <a:pt x="144" y="106"/>
                  <a:pt x="143" y="104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4" y="86"/>
                  <a:pt x="123" y="85"/>
                  <a:pt x="120" y="85"/>
                </a:cubicBezTo>
                <a:cubicBezTo>
                  <a:pt x="120" y="85"/>
                  <a:pt x="119" y="85"/>
                  <a:pt x="119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74" y="85"/>
                  <a:pt x="68" y="90"/>
                  <a:pt x="68" y="96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2" y="103"/>
                  <a:pt x="47" y="108"/>
                  <a:pt x="47" y="114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14" y="118"/>
                  <a:pt x="0" y="104"/>
                  <a:pt x="0" y="87"/>
                </a:cubicBezTo>
                <a:cubicBezTo>
                  <a:pt x="0" y="70"/>
                  <a:pt x="14" y="56"/>
                  <a:pt x="31" y="56"/>
                </a:cubicBezTo>
                <a:cubicBezTo>
                  <a:pt x="32" y="56"/>
                  <a:pt x="34" y="56"/>
                  <a:pt x="35" y="56"/>
                </a:cubicBezTo>
                <a:cubicBezTo>
                  <a:pt x="34" y="55"/>
                  <a:pt x="34" y="54"/>
                  <a:pt x="34" y="54"/>
                </a:cubicBezTo>
                <a:cubicBezTo>
                  <a:pt x="34" y="39"/>
                  <a:pt x="46" y="28"/>
                  <a:pt x="60" y="27"/>
                </a:cubicBezTo>
                <a:cubicBezTo>
                  <a:pt x="64" y="12"/>
                  <a:pt x="79" y="0"/>
                  <a:pt x="95" y="0"/>
                </a:cubicBezTo>
                <a:cubicBezTo>
                  <a:pt x="113" y="0"/>
                  <a:pt x="127" y="13"/>
                  <a:pt x="131" y="29"/>
                </a:cubicBezTo>
                <a:cubicBezTo>
                  <a:pt x="132" y="29"/>
                  <a:pt x="133" y="29"/>
                  <a:pt x="133" y="29"/>
                </a:cubicBezTo>
                <a:cubicBezTo>
                  <a:pt x="142" y="29"/>
                  <a:pt x="149" y="34"/>
                  <a:pt x="152" y="42"/>
                </a:cubicBezTo>
                <a:cubicBezTo>
                  <a:pt x="156" y="41"/>
                  <a:pt x="159" y="40"/>
                  <a:pt x="163" y="40"/>
                </a:cubicBezTo>
                <a:cubicBezTo>
                  <a:pt x="184" y="40"/>
                  <a:pt x="202" y="58"/>
                  <a:pt x="202" y="79"/>
                </a:cubicBezTo>
                <a:close/>
                <a:moveTo>
                  <a:pt x="64" y="164"/>
                </a:moveTo>
                <a:cubicBezTo>
                  <a:pt x="107" y="164"/>
                  <a:pt x="107" y="164"/>
                  <a:pt x="107" y="164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4"/>
                </a:lnTo>
                <a:close/>
                <a:moveTo>
                  <a:pt x="64" y="154"/>
                </a:moveTo>
                <a:cubicBezTo>
                  <a:pt x="107" y="154"/>
                  <a:pt x="107" y="154"/>
                  <a:pt x="107" y="154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64" y="151"/>
                  <a:pt x="64" y="151"/>
                  <a:pt x="64" y="151"/>
                </a:cubicBezTo>
                <a:lnTo>
                  <a:pt x="64" y="154"/>
                </a:lnTo>
                <a:close/>
                <a:moveTo>
                  <a:pt x="94" y="131"/>
                </a:moveTo>
                <a:cubicBezTo>
                  <a:pt x="74" y="131"/>
                  <a:pt x="74" y="131"/>
                  <a:pt x="74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3"/>
                  <a:pt x="95" y="132"/>
                  <a:pt x="94" y="131"/>
                </a:cubicBezTo>
                <a:close/>
                <a:moveTo>
                  <a:pt x="128" y="142"/>
                </a:moveTo>
                <a:cubicBezTo>
                  <a:pt x="120" y="142"/>
                  <a:pt x="120" y="142"/>
                  <a:pt x="120" y="142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8" y="145"/>
                  <a:pt x="128" y="145"/>
                  <a:pt x="128" y="145"/>
                </a:cubicBezTo>
                <a:lnTo>
                  <a:pt x="128" y="142"/>
                </a:lnTo>
                <a:close/>
                <a:moveTo>
                  <a:pt x="64" y="173"/>
                </a:moveTo>
                <a:cubicBezTo>
                  <a:pt x="91" y="173"/>
                  <a:pt x="91" y="173"/>
                  <a:pt x="91" y="173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64" y="170"/>
                  <a:pt x="64" y="170"/>
                  <a:pt x="64" y="170"/>
                </a:cubicBezTo>
                <a:lnTo>
                  <a:pt x="64" y="173"/>
                </a:lnTo>
                <a:close/>
                <a:moveTo>
                  <a:pt x="64" y="144"/>
                </a:moveTo>
                <a:cubicBezTo>
                  <a:pt x="107" y="144"/>
                  <a:pt x="107" y="144"/>
                  <a:pt x="107" y="144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64" y="141"/>
                  <a:pt x="64" y="141"/>
                  <a:pt x="64" y="141"/>
                </a:cubicBezTo>
                <a:lnTo>
                  <a:pt x="64" y="144"/>
                </a:lnTo>
                <a:close/>
                <a:moveTo>
                  <a:pt x="128" y="132"/>
                </a:moveTo>
                <a:cubicBezTo>
                  <a:pt x="120" y="132"/>
                  <a:pt x="120" y="132"/>
                  <a:pt x="120" y="132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8" y="136"/>
                  <a:pt x="128" y="136"/>
                  <a:pt x="128" y="136"/>
                </a:cubicBezTo>
                <a:lnTo>
                  <a:pt x="128" y="132"/>
                </a:lnTo>
                <a:close/>
                <a:moveTo>
                  <a:pt x="128" y="123"/>
                </a:moveTo>
                <a:cubicBezTo>
                  <a:pt x="116" y="123"/>
                  <a:pt x="116" y="123"/>
                  <a:pt x="116" y="123"/>
                </a:cubicBezTo>
                <a:cubicBezTo>
                  <a:pt x="118" y="125"/>
                  <a:pt x="118" y="125"/>
                  <a:pt x="118" y="125"/>
                </a:cubicBezTo>
                <a:cubicBezTo>
                  <a:pt x="119" y="125"/>
                  <a:pt x="119" y="126"/>
                  <a:pt x="119" y="126"/>
                </a:cubicBezTo>
                <a:cubicBezTo>
                  <a:pt x="128" y="126"/>
                  <a:pt x="128" y="126"/>
                  <a:pt x="128" y="126"/>
                </a:cubicBezTo>
                <a:lnTo>
                  <a:pt x="128" y="123"/>
                </a:ln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17" y="185"/>
                  <a:pt x="115" y="187"/>
                  <a:pt x="113" y="187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56" y="187"/>
                  <a:pt x="54" y="185"/>
                  <a:pt x="54" y="18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12"/>
                  <a:pt x="56" y="110"/>
                  <a:pt x="58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8" y="110"/>
                  <a:pt x="98" y="111"/>
                  <a:pt x="99" y="111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7" y="129"/>
                  <a:pt x="117" y="129"/>
                  <a:pt x="117" y="130"/>
                </a:cubicBezTo>
                <a:close/>
                <a:moveTo>
                  <a:pt x="100" y="126"/>
                </a:moveTo>
                <a:cubicBezTo>
                  <a:pt x="100" y="127"/>
                  <a:pt x="100" y="128"/>
                  <a:pt x="101" y="128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126"/>
                </a:lnTo>
                <a:close/>
                <a:moveTo>
                  <a:pt x="112" y="133"/>
                </a:moveTo>
                <a:cubicBezTo>
                  <a:pt x="101" y="133"/>
                  <a:pt x="101" y="133"/>
                  <a:pt x="101" y="133"/>
                </a:cubicBezTo>
                <a:cubicBezTo>
                  <a:pt x="98" y="133"/>
                  <a:pt x="95" y="130"/>
                  <a:pt x="95" y="126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82"/>
                  <a:pt x="59" y="182"/>
                  <a:pt x="59" y="182"/>
                </a:cubicBezTo>
                <a:cubicBezTo>
                  <a:pt x="112" y="182"/>
                  <a:pt x="112" y="182"/>
                  <a:pt x="112" y="182"/>
                </a:cubicBezTo>
                <a:lnTo>
                  <a:pt x="112" y="133"/>
                </a:lnTo>
                <a:close/>
                <a:moveTo>
                  <a:pt x="138" y="112"/>
                </a:moveTo>
                <a:cubicBezTo>
                  <a:pt x="138" y="112"/>
                  <a:pt x="138" y="112"/>
                  <a:pt x="138" y="112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38" y="167"/>
                  <a:pt x="137" y="169"/>
                  <a:pt x="134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64"/>
                  <a:pt x="120" y="164"/>
                  <a:pt x="120" y="164"/>
                </a:cubicBezTo>
                <a:cubicBezTo>
                  <a:pt x="134" y="164"/>
                  <a:pt x="134" y="164"/>
                  <a:pt x="134" y="16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9" y="114"/>
                  <a:pt x="116" y="112"/>
                  <a:pt x="116" y="108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81" y="97"/>
                  <a:pt x="81" y="97"/>
                  <a:pt x="81" y="9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4"/>
                  <a:pt x="78" y="92"/>
                  <a:pt x="80" y="92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0" y="92"/>
                  <a:pt x="120" y="93"/>
                  <a:pt x="121" y="93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38" y="111"/>
                  <a:pt x="138" y="111"/>
                  <a:pt x="138" y="112"/>
                </a:cubicBezTo>
                <a:close/>
                <a:moveTo>
                  <a:pt x="131" y="110"/>
                </a:moveTo>
                <a:cubicBezTo>
                  <a:pt x="121" y="100"/>
                  <a:pt x="121" y="100"/>
                  <a:pt x="121" y="100"/>
                </a:cubicBezTo>
                <a:cubicBezTo>
                  <a:pt x="121" y="108"/>
                  <a:pt x="121" y="108"/>
                  <a:pt x="121" y="108"/>
                </a:cubicBezTo>
                <a:cubicBezTo>
                  <a:pt x="121" y="109"/>
                  <a:pt x="122" y="110"/>
                  <a:pt x="123" y="110"/>
                </a:cubicBezTo>
                <a:lnTo>
                  <a:pt x="131" y="110"/>
                </a:lnTo>
                <a:close/>
                <a:moveTo>
                  <a:pt x="115" y="113"/>
                </a:moveTo>
                <a:cubicBezTo>
                  <a:pt x="106" y="113"/>
                  <a:pt x="106" y="113"/>
                  <a:pt x="106" y="113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8" y="115"/>
                  <a:pt x="116" y="114"/>
                  <a:pt x="115" y="1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7200"/>
          </a:p>
        </p:txBody>
      </p:sp>
      <p:sp>
        <p:nvSpPr>
          <p:cNvPr id="73" name="Freeform 44"/>
          <p:cNvSpPr>
            <a:spLocks noEditPoints="1"/>
          </p:cNvSpPr>
          <p:nvPr/>
        </p:nvSpPr>
        <p:spPr bwMode="auto">
          <a:xfrm>
            <a:off x="4727887" y="3780584"/>
            <a:ext cx="383218" cy="367922"/>
          </a:xfrm>
          <a:custGeom>
            <a:avLst/>
            <a:gdLst>
              <a:gd name="T0" fmla="*/ 201 w 201"/>
              <a:gd name="T1" fmla="*/ 79 h 193"/>
              <a:gd name="T2" fmla="*/ 162 w 201"/>
              <a:gd name="T3" fmla="*/ 118 h 193"/>
              <a:gd name="T4" fmla="*/ 150 w 201"/>
              <a:gd name="T5" fmla="*/ 118 h 193"/>
              <a:gd name="T6" fmla="*/ 100 w 201"/>
              <a:gd name="T7" fmla="*/ 87 h 193"/>
              <a:gd name="T8" fmla="*/ 50 w 201"/>
              <a:gd name="T9" fmla="*/ 118 h 193"/>
              <a:gd name="T10" fmla="*/ 31 w 201"/>
              <a:gd name="T11" fmla="*/ 118 h 193"/>
              <a:gd name="T12" fmla="*/ 0 w 201"/>
              <a:gd name="T13" fmla="*/ 87 h 193"/>
              <a:gd name="T14" fmla="*/ 31 w 201"/>
              <a:gd name="T15" fmla="*/ 56 h 193"/>
              <a:gd name="T16" fmla="*/ 34 w 201"/>
              <a:gd name="T17" fmla="*/ 56 h 193"/>
              <a:gd name="T18" fmla="*/ 34 w 201"/>
              <a:gd name="T19" fmla="*/ 53 h 193"/>
              <a:gd name="T20" fmla="*/ 60 w 201"/>
              <a:gd name="T21" fmla="*/ 27 h 193"/>
              <a:gd name="T22" fmla="*/ 95 w 201"/>
              <a:gd name="T23" fmla="*/ 0 h 193"/>
              <a:gd name="T24" fmla="*/ 130 w 201"/>
              <a:gd name="T25" fmla="*/ 29 h 193"/>
              <a:gd name="T26" fmla="*/ 133 w 201"/>
              <a:gd name="T27" fmla="*/ 28 h 193"/>
              <a:gd name="T28" fmla="*/ 151 w 201"/>
              <a:gd name="T29" fmla="*/ 41 h 193"/>
              <a:gd name="T30" fmla="*/ 162 w 201"/>
              <a:gd name="T31" fmla="*/ 40 h 193"/>
              <a:gd name="T32" fmla="*/ 201 w 201"/>
              <a:gd name="T33" fmla="*/ 79 h 193"/>
              <a:gd name="T34" fmla="*/ 151 w 201"/>
              <a:gd name="T35" fmla="*/ 143 h 193"/>
              <a:gd name="T36" fmla="*/ 100 w 201"/>
              <a:gd name="T37" fmla="*/ 193 h 193"/>
              <a:gd name="T38" fmla="*/ 50 w 201"/>
              <a:gd name="T39" fmla="*/ 143 h 193"/>
              <a:gd name="T40" fmla="*/ 100 w 201"/>
              <a:gd name="T41" fmla="*/ 93 h 193"/>
              <a:gd name="T42" fmla="*/ 151 w 201"/>
              <a:gd name="T43" fmla="*/ 143 h 193"/>
              <a:gd name="T44" fmla="*/ 145 w 201"/>
              <a:gd name="T45" fmla="*/ 143 h 193"/>
              <a:gd name="T46" fmla="*/ 100 w 201"/>
              <a:gd name="T47" fmla="*/ 99 h 193"/>
              <a:gd name="T48" fmla="*/ 56 w 201"/>
              <a:gd name="T49" fmla="*/ 143 h 193"/>
              <a:gd name="T50" fmla="*/ 100 w 201"/>
              <a:gd name="T51" fmla="*/ 187 h 193"/>
              <a:gd name="T52" fmla="*/ 145 w 201"/>
              <a:gd name="T53" fmla="*/ 143 h 193"/>
              <a:gd name="T54" fmla="*/ 123 w 201"/>
              <a:gd name="T55" fmla="*/ 143 h 193"/>
              <a:gd name="T56" fmla="*/ 129 w 201"/>
              <a:gd name="T57" fmla="*/ 151 h 193"/>
              <a:gd name="T58" fmla="*/ 126 w 201"/>
              <a:gd name="T59" fmla="*/ 158 h 193"/>
              <a:gd name="T60" fmla="*/ 117 w 201"/>
              <a:gd name="T61" fmla="*/ 159 h 193"/>
              <a:gd name="T62" fmla="*/ 115 w 201"/>
              <a:gd name="T63" fmla="*/ 168 h 193"/>
              <a:gd name="T64" fmla="*/ 108 w 201"/>
              <a:gd name="T65" fmla="*/ 171 h 193"/>
              <a:gd name="T66" fmla="*/ 100 w 201"/>
              <a:gd name="T67" fmla="*/ 166 h 193"/>
              <a:gd name="T68" fmla="*/ 93 w 201"/>
              <a:gd name="T69" fmla="*/ 171 h 193"/>
              <a:gd name="T70" fmla="*/ 86 w 201"/>
              <a:gd name="T71" fmla="*/ 168 h 193"/>
              <a:gd name="T72" fmla="*/ 84 w 201"/>
              <a:gd name="T73" fmla="*/ 159 h 193"/>
              <a:gd name="T74" fmla="*/ 75 w 201"/>
              <a:gd name="T75" fmla="*/ 158 h 193"/>
              <a:gd name="T76" fmla="*/ 72 w 201"/>
              <a:gd name="T77" fmla="*/ 151 h 193"/>
              <a:gd name="T78" fmla="*/ 78 w 201"/>
              <a:gd name="T79" fmla="*/ 143 h 193"/>
              <a:gd name="T80" fmla="*/ 72 w 201"/>
              <a:gd name="T81" fmla="*/ 136 h 193"/>
              <a:gd name="T82" fmla="*/ 75 w 201"/>
              <a:gd name="T83" fmla="*/ 129 h 193"/>
              <a:gd name="T84" fmla="*/ 84 w 201"/>
              <a:gd name="T85" fmla="*/ 127 h 193"/>
              <a:gd name="T86" fmla="*/ 86 w 201"/>
              <a:gd name="T87" fmla="*/ 118 h 193"/>
              <a:gd name="T88" fmla="*/ 93 w 201"/>
              <a:gd name="T89" fmla="*/ 115 h 193"/>
              <a:gd name="T90" fmla="*/ 100 w 201"/>
              <a:gd name="T91" fmla="*/ 120 h 193"/>
              <a:gd name="T92" fmla="*/ 108 w 201"/>
              <a:gd name="T93" fmla="*/ 115 h 193"/>
              <a:gd name="T94" fmla="*/ 115 w 201"/>
              <a:gd name="T95" fmla="*/ 118 h 193"/>
              <a:gd name="T96" fmla="*/ 117 w 201"/>
              <a:gd name="T97" fmla="*/ 127 h 193"/>
              <a:gd name="T98" fmla="*/ 126 w 201"/>
              <a:gd name="T99" fmla="*/ 129 h 193"/>
              <a:gd name="T100" fmla="*/ 129 w 201"/>
              <a:gd name="T101" fmla="*/ 136 h 193"/>
              <a:gd name="T102" fmla="*/ 123 w 201"/>
              <a:gd name="T103" fmla="*/ 143 h 193"/>
              <a:gd name="T104" fmla="*/ 112 w 201"/>
              <a:gd name="T105" fmla="*/ 143 h 193"/>
              <a:gd name="T106" fmla="*/ 100 w 201"/>
              <a:gd name="T107" fmla="*/ 132 h 193"/>
              <a:gd name="T108" fmla="*/ 89 w 201"/>
              <a:gd name="T109" fmla="*/ 143 h 193"/>
              <a:gd name="T110" fmla="*/ 100 w 201"/>
              <a:gd name="T111" fmla="*/ 155 h 193"/>
              <a:gd name="T112" fmla="*/ 112 w 201"/>
              <a:gd name="T113" fmla="*/ 14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1" h="193">
                <a:moveTo>
                  <a:pt x="201" y="79"/>
                </a:moveTo>
                <a:cubicBezTo>
                  <a:pt x="201" y="100"/>
                  <a:pt x="184" y="118"/>
                  <a:pt x="162" y="118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1" y="99"/>
                  <a:pt x="122" y="87"/>
                  <a:pt x="100" y="87"/>
                </a:cubicBezTo>
                <a:cubicBezTo>
                  <a:pt x="79" y="87"/>
                  <a:pt x="60" y="99"/>
                  <a:pt x="50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14" y="118"/>
                  <a:pt x="0" y="104"/>
                  <a:pt x="0" y="87"/>
                </a:cubicBezTo>
                <a:cubicBezTo>
                  <a:pt x="0" y="69"/>
                  <a:pt x="14" y="56"/>
                  <a:pt x="31" y="56"/>
                </a:cubicBezTo>
                <a:cubicBezTo>
                  <a:pt x="32" y="56"/>
                  <a:pt x="33" y="56"/>
                  <a:pt x="34" y="56"/>
                </a:cubicBezTo>
                <a:cubicBezTo>
                  <a:pt x="34" y="55"/>
                  <a:pt x="34" y="54"/>
                  <a:pt x="34" y="53"/>
                </a:cubicBezTo>
                <a:cubicBezTo>
                  <a:pt x="34" y="39"/>
                  <a:pt x="45" y="27"/>
                  <a:pt x="60" y="27"/>
                </a:cubicBezTo>
                <a:cubicBezTo>
                  <a:pt x="64" y="11"/>
                  <a:pt x="78" y="0"/>
                  <a:pt x="95" y="0"/>
                </a:cubicBezTo>
                <a:cubicBezTo>
                  <a:pt x="112" y="0"/>
                  <a:pt x="127" y="12"/>
                  <a:pt x="130" y="29"/>
                </a:cubicBezTo>
                <a:cubicBezTo>
                  <a:pt x="131" y="29"/>
                  <a:pt x="132" y="28"/>
                  <a:pt x="133" y="28"/>
                </a:cubicBezTo>
                <a:cubicBezTo>
                  <a:pt x="141" y="28"/>
                  <a:pt x="149" y="34"/>
                  <a:pt x="151" y="41"/>
                </a:cubicBezTo>
                <a:cubicBezTo>
                  <a:pt x="155" y="40"/>
                  <a:pt x="159" y="40"/>
                  <a:pt x="162" y="40"/>
                </a:cubicBezTo>
                <a:cubicBezTo>
                  <a:pt x="184" y="40"/>
                  <a:pt x="201" y="57"/>
                  <a:pt x="201" y="79"/>
                </a:cubicBezTo>
                <a:close/>
                <a:moveTo>
                  <a:pt x="151" y="143"/>
                </a:moveTo>
                <a:cubicBezTo>
                  <a:pt x="151" y="171"/>
                  <a:pt x="128" y="193"/>
                  <a:pt x="100" y="193"/>
                </a:cubicBezTo>
                <a:cubicBezTo>
                  <a:pt x="73" y="193"/>
                  <a:pt x="50" y="171"/>
                  <a:pt x="50" y="143"/>
                </a:cubicBezTo>
                <a:cubicBezTo>
                  <a:pt x="50" y="115"/>
                  <a:pt x="73" y="93"/>
                  <a:pt x="100" y="93"/>
                </a:cubicBezTo>
                <a:cubicBezTo>
                  <a:pt x="128" y="93"/>
                  <a:pt x="151" y="115"/>
                  <a:pt x="151" y="143"/>
                </a:cubicBezTo>
                <a:close/>
                <a:moveTo>
                  <a:pt x="145" y="143"/>
                </a:moveTo>
                <a:cubicBezTo>
                  <a:pt x="145" y="119"/>
                  <a:pt x="125" y="99"/>
                  <a:pt x="100" y="99"/>
                </a:cubicBezTo>
                <a:cubicBezTo>
                  <a:pt x="76" y="99"/>
                  <a:pt x="56" y="119"/>
                  <a:pt x="56" y="143"/>
                </a:cubicBezTo>
                <a:cubicBezTo>
                  <a:pt x="56" y="167"/>
                  <a:pt x="76" y="187"/>
                  <a:pt x="100" y="187"/>
                </a:cubicBezTo>
                <a:cubicBezTo>
                  <a:pt x="125" y="187"/>
                  <a:pt x="145" y="167"/>
                  <a:pt x="145" y="143"/>
                </a:cubicBezTo>
                <a:close/>
                <a:moveTo>
                  <a:pt x="123" y="143"/>
                </a:moveTo>
                <a:cubicBezTo>
                  <a:pt x="123" y="147"/>
                  <a:pt x="126" y="150"/>
                  <a:pt x="129" y="151"/>
                </a:cubicBezTo>
                <a:cubicBezTo>
                  <a:pt x="128" y="153"/>
                  <a:pt x="127" y="156"/>
                  <a:pt x="126" y="158"/>
                </a:cubicBezTo>
                <a:cubicBezTo>
                  <a:pt x="123" y="156"/>
                  <a:pt x="119" y="157"/>
                  <a:pt x="117" y="159"/>
                </a:cubicBezTo>
                <a:cubicBezTo>
                  <a:pt x="114" y="162"/>
                  <a:pt x="114" y="165"/>
                  <a:pt x="115" y="168"/>
                </a:cubicBezTo>
                <a:cubicBezTo>
                  <a:pt x="113" y="170"/>
                  <a:pt x="110" y="171"/>
                  <a:pt x="108" y="171"/>
                </a:cubicBezTo>
                <a:cubicBezTo>
                  <a:pt x="107" y="168"/>
                  <a:pt x="104" y="166"/>
                  <a:pt x="100" y="166"/>
                </a:cubicBezTo>
                <a:cubicBezTo>
                  <a:pt x="97" y="166"/>
                  <a:pt x="94" y="168"/>
                  <a:pt x="93" y="171"/>
                </a:cubicBezTo>
                <a:cubicBezTo>
                  <a:pt x="90" y="171"/>
                  <a:pt x="88" y="170"/>
                  <a:pt x="86" y="168"/>
                </a:cubicBezTo>
                <a:cubicBezTo>
                  <a:pt x="87" y="165"/>
                  <a:pt x="87" y="162"/>
                  <a:pt x="84" y="159"/>
                </a:cubicBezTo>
                <a:cubicBezTo>
                  <a:pt x="82" y="157"/>
                  <a:pt x="78" y="156"/>
                  <a:pt x="75" y="158"/>
                </a:cubicBezTo>
                <a:cubicBezTo>
                  <a:pt x="74" y="156"/>
                  <a:pt x="73" y="153"/>
                  <a:pt x="72" y="151"/>
                </a:cubicBezTo>
                <a:cubicBezTo>
                  <a:pt x="75" y="150"/>
                  <a:pt x="78" y="147"/>
                  <a:pt x="78" y="143"/>
                </a:cubicBezTo>
                <a:cubicBezTo>
                  <a:pt x="78" y="140"/>
                  <a:pt x="75" y="137"/>
                  <a:pt x="72" y="136"/>
                </a:cubicBezTo>
                <a:cubicBezTo>
                  <a:pt x="73" y="133"/>
                  <a:pt x="74" y="131"/>
                  <a:pt x="75" y="129"/>
                </a:cubicBezTo>
                <a:cubicBezTo>
                  <a:pt x="78" y="130"/>
                  <a:pt x="82" y="129"/>
                  <a:pt x="84" y="127"/>
                </a:cubicBezTo>
                <a:cubicBezTo>
                  <a:pt x="87" y="124"/>
                  <a:pt x="87" y="121"/>
                  <a:pt x="86" y="118"/>
                </a:cubicBezTo>
                <a:cubicBezTo>
                  <a:pt x="88" y="117"/>
                  <a:pt x="90" y="116"/>
                  <a:pt x="93" y="115"/>
                </a:cubicBezTo>
                <a:cubicBezTo>
                  <a:pt x="94" y="118"/>
                  <a:pt x="97" y="120"/>
                  <a:pt x="100" y="120"/>
                </a:cubicBezTo>
                <a:cubicBezTo>
                  <a:pt x="104" y="120"/>
                  <a:pt x="107" y="118"/>
                  <a:pt x="108" y="115"/>
                </a:cubicBezTo>
                <a:cubicBezTo>
                  <a:pt x="110" y="116"/>
                  <a:pt x="113" y="117"/>
                  <a:pt x="115" y="118"/>
                </a:cubicBezTo>
                <a:cubicBezTo>
                  <a:pt x="114" y="121"/>
                  <a:pt x="114" y="124"/>
                  <a:pt x="117" y="127"/>
                </a:cubicBezTo>
                <a:cubicBezTo>
                  <a:pt x="119" y="129"/>
                  <a:pt x="123" y="130"/>
                  <a:pt x="126" y="129"/>
                </a:cubicBezTo>
                <a:cubicBezTo>
                  <a:pt x="127" y="131"/>
                  <a:pt x="128" y="133"/>
                  <a:pt x="129" y="136"/>
                </a:cubicBezTo>
                <a:cubicBezTo>
                  <a:pt x="126" y="137"/>
                  <a:pt x="123" y="140"/>
                  <a:pt x="123" y="143"/>
                </a:cubicBezTo>
                <a:close/>
                <a:moveTo>
                  <a:pt x="112" y="143"/>
                </a:moveTo>
                <a:cubicBezTo>
                  <a:pt x="112" y="137"/>
                  <a:pt x="107" y="132"/>
                  <a:pt x="100" y="132"/>
                </a:cubicBezTo>
                <a:cubicBezTo>
                  <a:pt x="94" y="132"/>
                  <a:pt x="89" y="137"/>
                  <a:pt x="89" y="143"/>
                </a:cubicBezTo>
                <a:cubicBezTo>
                  <a:pt x="89" y="149"/>
                  <a:pt x="94" y="155"/>
                  <a:pt x="100" y="155"/>
                </a:cubicBezTo>
                <a:cubicBezTo>
                  <a:pt x="107" y="155"/>
                  <a:pt x="112" y="149"/>
                  <a:pt x="112" y="1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7200"/>
          </a:p>
        </p:txBody>
      </p:sp>
      <p:sp>
        <p:nvSpPr>
          <p:cNvPr id="74" name="Freeform 47"/>
          <p:cNvSpPr>
            <a:spLocks noEditPoints="1"/>
          </p:cNvSpPr>
          <p:nvPr/>
        </p:nvSpPr>
        <p:spPr bwMode="auto">
          <a:xfrm>
            <a:off x="3734318" y="3751606"/>
            <a:ext cx="382414" cy="379193"/>
          </a:xfrm>
          <a:custGeom>
            <a:avLst/>
            <a:gdLst>
              <a:gd name="T0" fmla="*/ 201 w 201"/>
              <a:gd name="T1" fmla="*/ 79 h 199"/>
              <a:gd name="T2" fmla="*/ 162 w 201"/>
              <a:gd name="T3" fmla="*/ 118 h 199"/>
              <a:gd name="T4" fmla="*/ 133 w 201"/>
              <a:gd name="T5" fmla="*/ 118 h 199"/>
              <a:gd name="T6" fmla="*/ 101 w 201"/>
              <a:gd name="T7" fmla="*/ 77 h 199"/>
              <a:gd name="T8" fmla="*/ 68 w 201"/>
              <a:gd name="T9" fmla="*/ 118 h 199"/>
              <a:gd name="T10" fmla="*/ 31 w 201"/>
              <a:gd name="T11" fmla="*/ 118 h 199"/>
              <a:gd name="T12" fmla="*/ 0 w 201"/>
              <a:gd name="T13" fmla="*/ 87 h 199"/>
              <a:gd name="T14" fmla="*/ 31 w 201"/>
              <a:gd name="T15" fmla="*/ 56 h 199"/>
              <a:gd name="T16" fmla="*/ 34 w 201"/>
              <a:gd name="T17" fmla="*/ 56 h 199"/>
              <a:gd name="T18" fmla="*/ 34 w 201"/>
              <a:gd name="T19" fmla="*/ 54 h 199"/>
              <a:gd name="T20" fmla="*/ 60 w 201"/>
              <a:gd name="T21" fmla="*/ 27 h 199"/>
              <a:gd name="T22" fmla="*/ 95 w 201"/>
              <a:gd name="T23" fmla="*/ 0 h 199"/>
              <a:gd name="T24" fmla="*/ 131 w 201"/>
              <a:gd name="T25" fmla="*/ 29 h 199"/>
              <a:gd name="T26" fmla="*/ 133 w 201"/>
              <a:gd name="T27" fmla="*/ 29 h 199"/>
              <a:gd name="T28" fmla="*/ 152 w 201"/>
              <a:gd name="T29" fmla="*/ 42 h 199"/>
              <a:gd name="T30" fmla="*/ 162 w 201"/>
              <a:gd name="T31" fmla="*/ 40 h 199"/>
              <a:gd name="T32" fmla="*/ 201 w 201"/>
              <a:gd name="T33" fmla="*/ 79 h 199"/>
              <a:gd name="T34" fmla="*/ 43 w 201"/>
              <a:gd name="T35" fmla="*/ 190 h 199"/>
              <a:gd name="T36" fmla="*/ 158 w 201"/>
              <a:gd name="T37" fmla="*/ 190 h 199"/>
              <a:gd name="T38" fmla="*/ 158 w 201"/>
              <a:gd name="T39" fmla="*/ 195 h 199"/>
              <a:gd name="T40" fmla="*/ 150 w 201"/>
              <a:gd name="T41" fmla="*/ 199 h 199"/>
              <a:gd name="T42" fmla="*/ 51 w 201"/>
              <a:gd name="T43" fmla="*/ 199 h 199"/>
              <a:gd name="T44" fmla="*/ 43 w 201"/>
              <a:gd name="T45" fmla="*/ 195 h 199"/>
              <a:gd name="T46" fmla="*/ 43 w 201"/>
              <a:gd name="T47" fmla="*/ 190 h 199"/>
              <a:gd name="T48" fmla="*/ 84 w 201"/>
              <a:gd name="T49" fmla="*/ 195 h 199"/>
              <a:gd name="T50" fmla="*/ 86 w 201"/>
              <a:gd name="T51" fmla="*/ 197 h 199"/>
              <a:gd name="T52" fmla="*/ 115 w 201"/>
              <a:gd name="T53" fmla="*/ 197 h 199"/>
              <a:gd name="T54" fmla="*/ 117 w 201"/>
              <a:gd name="T55" fmla="*/ 195 h 199"/>
              <a:gd name="T56" fmla="*/ 115 w 201"/>
              <a:gd name="T57" fmla="*/ 193 h 199"/>
              <a:gd name="T58" fmla="*/ 86 w 201"/>
              <a:gd name="T59" fmla="*/ 193 h 199"/>
              <a:gd name="T60" fmla="*/ 84 w 201"/>
              <a:gd name="T61" fmla="*/ 195 h 199"/>
              <a:gd name="T62" fmla="*/ 50 w 201"/>
              <a:gd name="T63" fmla="*/ 127 h 199"/>
              <a:gd name="T64" fmla="*/ 50 w 201"/>
              <a:gd name="T65" fmla="*/ 188 h 199"/>
              <a:gd name="T66" fmla="*/ 151 w 201"/>
              <a:gd name="T67" fmla="*/ 188 h 199"/>
              <a:gd name="T68" fmla="*/ 151 w 201"/>
              <a:gd name="T69" fmla="*/ 127 h 199"/>
              <a:gd name="T70" fmla="*/ 146 w 201"/>
              <a:gd name="T71" fmla="*/ 123 h 199"/>
              <a:gd name="T72" fmla="*/ 119 w 201"/>
              <a:gd name="T73" fmla="*/ 123 h 199"/>
              <a:gd name="T74" fmla="*/ 119 w 201"/>
              <a:gd name="T75" fmla="*/ 128 h 199"/>
              <a:gd name="T76" fmla="*/ 146 w 201"/>
              <a:gd name="T77" fmla="*/ 128 h 199"/>
              <a:gd name="T78" fmla="*/ 146 w 201"/>
              <a:gd name="T79" fmla="*/ 180 h 199"/>
              <a:gd name="T80" fmla="*/ 55 w 201"/>
              <a:gd name="T81" fmla="*/ 180 h 199"/>
              <a:gd name="T82" fmla="*/ 55 w 201"/>
              <a:gd name="T83" fmla="*/ 128 h 199"/>
              <a:gd name="T84" fmla="*/ 82 w 201"/>
              <a:gd name="T85" fmla="*/ 128 h 199"/>
              <a:gd name="T86" fmla="*/ 82 w 201"/>
              <a:gd name="T87" fmla="*/ 123 h 199"/>
              <a:gd name="T88" fmla="*/ 55 w 201"/>
              <a:gd name="T89" fmla="*/ 123 h 199"/>
              <a:gd name="T90" fmla="*/ 50 w 201"/>
              <a:gd name="T91" fmla="*/ 127 h 199"/>
              <a:gd name="T92" fmla="*/ 113 w 201"/>
              <a:gd name="T93" fmla="*/ 149 h 199"/>
              <a:gd name="T94" fmla="*/ 113 w 201"/>
              <a:gd name="T95" fmla="*/ 115 h 199"/>
              <a:gd name="T96" fmla="*/ 123 w 201"/>
              <a:gd name="T97" fmla="*/ 115 h 199"/>
              <a:gd name="T98" fmla="*/ 101 w 201"/>
              <a:gd name="T99" fmla="*/ 87 h 199"/>
              <a:gd name="T100" fmla="*/ 78 w 201"/>
              <a:gd name="T101" fmla="*/ 115 h 199"/>
              <a:gd name="T102" fmla="*/ 88 w 201"/>
              <a:gd name="T103" fmla="*/ 115 h 199"/>
              <a:gd name="T104" fmla="*/ 88 w 201"/>
              <a:gd name="T105" fmla="*/ 149 h 199"/>
              <a:gd name="T106" fmla="*/ 113 w 201"/>
              <a:gd name="T107" fmla="*/ 14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1" h="199">
                <a:moveTo>
                  <a:pt x="201" y="79"/>
                </a:moveTo>
                <a:cubicBezTo>
                  <a:pt x="201" y="100"/>
                  <a:pt x="184" y="118"/>
                  <a:pt x="162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14" y="118"/>
                  <a:pt x="0" y="104"/>
                  <a:pt x="0" y="87"/>
                </a:cubicBezTo>
                <a:cubicBezTo>
                  <a:pt x="0" y="70"/>
                  <a:pt x="14" y="56"/>
                  <a:pt x="31" y="56"/>
                </a:cubicBezTo>
                <a:cubicBezTo>
                  <a:pt x="32" y="56"/>
                  <a:pt x="33" y="56"/>
                  <a:pt x="34" y="56"/>
                </a:cubicBezTo>
                <a:cubicBezTo>
                  <a:pt x="34" y="55"/>
                  <a:pt x="34" y="54"/>
                  <a:pt x="34" y="54"/>
                </a:cubicBezTo>
                <a:cubicBezTo>
                  <a:pt x="34" y="39"/>
                  <a:pt x="45" y="27"/>
                  <a:pt x="60" y="27"/>
                </a:cubicBezTo>
                <a:cubicBezTo>
                  <a:pt x="64" y="12"/>
                  <a:pt x="78" y="0"/>
                  <a:pt x="95" y="0"/>
                </a:cubicBezTo>
                <a:cubicBezTo>
                  <a:pt x="112" y="0"/>
                  <a:pt x="127" y="12"/>
                  <a:pt x="131" y="29"/>
                </a:cubicBezTo>
                <a:cubicBezTo>
                  <a:pt x="131" y="29"/>
                  <a:pt x="132" y="29"/>
                  <a:pt x="133" y="29"/>
                </a:cubicBezTo>
                <a:cubicBezTo>
                  <a:pt x="141" y="29"/>
                  <a:pt x="149" y="34"/>
                  <a:pt x="152" y="42"/>
                </a:cubicBezTo>
                <a:cubicBezTo>
                  <a:pt x="155" y="41"/>
                  <a:pt x="159" y="40"/>
                  <a:pt x="162" y="40"/>
                </a:cubicBezTo>
                <a:cubicBezTo>
                  <a:pt x="184" y="40"/>
                  <a:pt x="201" y="57"/>
                  <a:pt x="201" y="79"/>
                </a:cubicBezTo>
                <a:close/>
                <a:moveTo>
                  <a:pt x="43" y="190"/>
                </a:moveTo>
                <a:cubicBezTo>
                  <a:pt x="158" y="190"/>
                  <a:pt x="158" y="190"/>
                  <a:pt x="158" y="190"/>
                </a:cubicBezTo>
                <a:cubicBezTo>
                  <a:pt x="158" y="195"/>
                  <a:pt x="158" y="195"/>
                  <a:pt x="158" y="195"/>
                </a:cubicBezTo>
                <a:cubicBezTo>
                  <a:pt x="158" y="197"/>
                  <a:pt x="155" y="199"/>
                  <a:pt x="150" y="199"/>
                </a:cubicBezTo>
                <a:cubicBezTo>
                  <a:pt x="51" y="199"/>
                  <a:pt x="51" y="199"/>
                  <a:pt x="51" y="199"/>
                </a:cubicBezTo>
                <a:cubicBezTo>
                  <a:pt x="47" y="199"/>
                  <a:pt x="43" y="197"/>
                  <a:pt x="43" y="195"/>
                </a:cubicBezTo>
                <a:lnTo>
                  <a:pt x="43" y="190"/>
                </a:lnTo>
                <a:close/>
                <a:moveTo>
                  <a:pt x="84" y="195"/>
                </a:moveTo>
                <a:cubicBezTo>
                  <a:pt x="84" y="196"/>
                  <a:pt x="85" y="197"/>
                  <a:pt x="86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6" y="197"/>
                  <a:pt x="117" y="196"/>
                  <a:pt x="117" y="195"/>
                </a:cubicBezTo>
                <a:cubicBezTo>
                  <a:pt x="117" y="194"/>
                  <a:pt x="116" y="193"/>
                  <a:pt x="115" y="193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85" y="193"/>
                  <a:pt x="84" y="194"/>
                  <a:pt x="84" y="195"/>
                </a:cubicBezTo>
                <a:close/>
                <a:moveTo>
                  <a:pt x="50" y="127"/>
                </a:moveTo>
                <a:cubicBezTo>
                  <a:pt x="50" y="188"/>
                  <a:pt x="50" y="188"/>
                  <a:pt x="50" y="188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51" y="127"/>
                  <a:pt x="151" y="127"/>
                  <a:pt x="151" y="127"/>
                </a:cubicBezTo>
                <a:cubicBezTo>
                  <a:pt x="151" y="123"/>
                  <a:pt x="151" y="123"/>
                  <a:pt x="146" y="123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46" y="128"/>
                  <a:pt x="146" y="128"/>
                  <a:pt x="146" y="128"/>
                </a:cubicBezTo>
                <a:cubicBezTo>
                  <a:pt x="146" y="180"/>
                  <a:pt x="146" y="180"/>
                  <a:pt x="146" y="180"/>
                </a:cubicBezTo>
                <a:cubicBezTo>
                  <a:pt x="55" y="180"/>
                  <a:pt x="55" y="180"/>
                  <a:pt x="55" y="180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55" y="123"/>
                  <a:pt x="55" y="123"/>
                  <a:pt x="55" y="123"/>
                </a:cubicBezTo>
                <a:cubicBezTo>
                  <a:pt x="50" y="123"/>
                  <a:pt x="50" y="123"/>
                  <a:pt x="50" y="127"/>
                </a:cubicBezTo>
                <a:close/>
                <a:moveTo>
                  <a:pt x="113" y="149"/>
                </a:moveTo>
                <a:cubicBezTo>
                  <a:pt x="113" y="115"/>
                  <a:pt x="113" y="115"/>
                  <a:pt x="113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49"/>
                  <a:pt x="88" y="149"/>
                  <a:pt x="88" y="149"/>
                </a:cubicBezTo>
                <a:lnTo>
                  <a:pt x="113" y="149"/>
                </a:lnTo>
                <a:close/>
              </a:path>
            </a:pathLst>
          </a:custGeom>
          <a:solidFill>
            <a:srgbClr val="C51919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7200"/>
          </a:p>
        </p:txBody>
      </p:sp>
      <p:sp>
        <p:nvSpPr>
          <p:cNvPr id="75" name="Oval 3"/>
          <p:cNvSpPr/>
          <p:nvPr/>
        </p:nvSpPr>
        <p:spPr>
          <a:xfrm>
            <a:off x="5517765" y="2133600"/>
            <a:ext cx="831782" cy="831782"/>
          </a:xfrm>
          <a:prstGeom prst="ellipse">
            <a:avLst/>
          </a:prstGeom>
          <a:noFill/>
          <a:ln w="50800">
            <a:solidFill>
              <a:srgbClr val="C5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35"/>
          <p:cNvSpPr/>
          <p:nvPr/>
        </p:nvSpPr>
        <p:spPr>
          <a:xfrm>
            <a:off x="5517765" y="5050858"/>
            <a:ext cx="831782" cy="831782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 bldLvl="0" animBg="1"/>
      <p:bldP spid="34" grpId="0" bldLvl="0" animBg="1"/>
      <p:bldP spid="36" grpId="0" bldLvl="0" animBg="1"/>
      <p:bldP spid="37" grpId="0" bldLvl="0" animBg="1"/>
      <p:bldP spid="48" grpId="0"/>
      <p:bldP spid="49" grpId="0"/>
      <p:bldP spid="50" grpId="0" bldLvl="0" animBg="1"/>
      <p:bldP spid="51" grpId="0" bldLvl="0" animBg="1"/>
      <p:bldP spid="52" grpId="0" bldLvl="0" animBg="1"/>
      <p:bldP spid="53" grpId="0"/>
      <p:bldP spid="54" grpId="0"/>
      <p:bldP spid="55" grpId="0"/>
      <p:bldP spid="56" grpId="0"/>
      <p:bldP spid="57" grpId="0"/>
      <p:bldP spid="58" grpId="0"/>
      <p:bldP spid="59" grpId="0" bldLvl="0" animBg="1"/>
      <p:bldP spid="60" grpId="0" bldLvl="0" animBg="1"/>
      <p:bldP spid="61" grpId="0" bldLvl="0" animBg="1"/>
      <p:bldP spid="62" grpId="0"/>
      <p:bldP spid="63" grpId="0"/>
      <p:bldP spid="64" grpId="0"/>
      <p:bldP spid="65" grpId="0"/>
      <p:bldP spid="66" grpId="0"/>
      <p:bldP spid="67" grpId="0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发展前景</a:t>
            </a:r>
          </a:p>
        </p:txBody>
      </p:sp>
      <p:graphicFrame>
        <p:nvGraphicFramePr>
          <p:cNvPr id="16" name="图表"/>
          <p:cNvGraphicFramePr/>
          <p:nvPr/>
        </p:nvGraphicFramePr>
        <p:xfrm>
          <a:off x="407112" y="938228"/>
          <a:ext cx="11280411" cy="504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18672" y="1459406"/>
            <a:ext cx="1836377" cy="1836377"/>
            <a:chOff x="2118672" y="1459406"/>
            <a:chExt cx="1836377" cy="1836377"/>
          </a:xfrm>
        </p:grpSpPr>
        <p:grpSp>
          <p:nvGrpSpPr>
            <p:cNvPr id="11" name="组合 10"/>
            <p:cNvGrpSpPr/>
            <p:nvPr/>
          </p:nvGrpSpPr>
          <p:grpSpPr>
            <a:xfrm>
              <a:off x="2118672" y="1459406"/>
              <a:ext cx="1836377" cy="1836377"/>
              <a:chOff x="2157185" y="1153886"/>
              <a:chExt cx="1879600" cy="18796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157185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47640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528662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43424" y="1459406"/>
            <a:ext cx="1836377" cy="1836377"/>
            <a:chOff x="4043424" y="1459406"/>
            <a:chExt cx="1836377" cy="1836377"/>
          </a:xfrm>
        </p:grpSpPr>
        <p:grpSp>
          <p:nvGrpSpPr>
            <p:cNvPr id="10" name="组合 9"/>
            <p:cNvGrpSpPr/>
            <p:nvPr/>
          </p:nvGrpSpPr>
          <p:grpSpPr>
            <a:xfrm>
              <a:off x="4043424" y="1459406"/>
              <a:ext cx="1836377" cy="1836377"/>
              <a:chOff x="3472801" y="1153886"/>
              <a:chExt cx="1879600" cy="18796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472801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563256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463396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司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68176" y="1459406"/>
            <a:ext cx="1836377" cy="1836377"/>
            <a:chOff x="5968176" y="1459406"/>
            <a:chExt cx="1836377" cy="1836377"/>
          </a:xfrm>
        </p:grpSpPr>
        <p:grpSp>
          <p:nvGrpSpPr>
            <p:cNvPr id="12" name="组合 11"/>
            <p:cNvGrpSpPr/>
            <p:nvPr/>
          </p:nvGrpSpPr>
          <p:grpSpPr>
            <a:xfrm>
              <a:off x="5968176" y="1459406"/>
              <a:ext cx="1836377" cy="1836377"/>
              <a:chOff x="3472801" y="1153886"/>
              <a:chExt cx="1879600" cy="18796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472801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563256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6394099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介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87564" y="1459406"/>
            <a:ext cx="1836377" cy="1836377"/>
            <a:chOff x="7887564" y="1459406"/>
            <a:chExt cx="1836377" cy="1836377"/>
          </a:xfrm>
        </p:grpSpPr>
        <p:grpSp>
          <p:nvGrpSpPr>
            <p:cNvPr id="15" name="组合 14"/>
            <p:cNvGrpSpPr/>
            <p:nvPr/>
          </p:nvGrpSpPr>
          <p:grpSpPr>
            <a:xfrm>
              <a:off x="7887564" y="1459406"/>
              <a:ext cx="1836377" cy="1836377"/>
              <a:chOff x="3472801" y="1153886"/>
              <a:chExt cx="1879600" cy="18796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472801" y="1153886"/>
                <a:ext cx="1879600" cy="1879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563256" y="1231641"/>
                <a:ext cx="1724090" cy="172409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295309" y="1840963"/>
              <a:ext cx="1051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rgbClr val="C51919"/>
                  </a:solidFill>
                  <a:effectLst>
                    <a:innerShdw blurRad="63500" dist="50800" dir="13500000">
                      <a:prstClr val="black">
                        <a:alpha val="30000"/>
                      </a:prstClr>
                    </a:innerShdw>
                  </a:effectLst>
                  <a:cs typeface="+mn-ea"/>
                  <a:sym typeface="+mn-lt"/>
                </a:rPr>
                <a:t>绍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172397" y="3716141"/>
            <a:ext cx="584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ENTERPRISE PROPAGANDA PPT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4127682" y="5072538"/>
            <a:ext cx="4105151" cy="551229"/>
          </a:xfrm>
          <a:custGeom>
            <a:avLst/>
            <a:gdLst>
              <a:gd name="connsiteX0" fmla="*/ 230832 w 3438151"/>
              <a:gd name="connsiteY0" fmla="*/ 0 h 461666"/>
              <a:gd name="connsiteX1" fmla="*/ 230833 w 3438151"/>
              <a:gd name="connsiteY1" fmla="*/ 0 h 461666"/>
              <a:gd name="connsiteX2" fmla="*/ 3207318 w 3438151"/>
              <a:gd name="connsiteY2" fmla="*/ 0 h 461666"/>
              <a:gd name="connsiteX3" fmla="*/ 3438151 w 3438151"/>
              <a:gd name="connsiteY3" fmla="*/ 230833 h 461666"/>
              <a:gd name="connsiteX4" fmla="*/ 3207318 w 3438151"/>
              <a:gd name="connsiteY4" fmla="*/ 461666 h 461666"/>
              <a:gd name="connsiteX5" fmla="*/ 3207308 w 3438151"/>
              <a:gd name="connsiteY5" fmla="*/ 461665 h 461666"/>
              <a:gd name="connsiteX6" fmla="*/ 230843 w 3438151"/>
              <a:gd name="connsiteY6" fmla="*/ 461665 h 461666"/>
              <a:gd name="connsiteX7" fmla="*/ 230833 w 3438151"/>
              <a:gd name="connsiteY7" fmla="*/ 461666 h 461666"/>
              <a:gd name="connsiteX8" fmla="*/ 0 w 3438151"/>
              <a:gd name="connsiteY8" fmla="*/ 230833 h 461666"/>
              <a:gd name="connsiteX9" fmla="*/ 184312 w 3438151"/>
              <a:gd name="connsiteY9" fmla="*/ 4690 h 4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8151" h="461666">
                <a:moveTo>
                  <a:pt x="230832" y="0"/>
                </a:moveTo>
                <a:lnTo>
                  <a:pt x="230833" y="0"/>
                </a:lnTo>
                <a:lnTo>
                  <a:pt x="3207318" y="0"/>
                </a:lnTo>
                <a:cubicBezTo>
                  <a:pt x="3334804" y="0"/>
                  <a:pt x="3438151" y="103347"/>
                  <a:pt x="3438151" y="230833"/>
                </a:cubicBezTo>
                <a:cubicBezTo>
                  <a:pt x="3438151" y="358319"/>
                  <a:pt x="3334804" y="461666"/>
                  <a:pt x="3207318" y="461666"/>
                </a:cubicBezTo>
                <a:lnTo>
                  <a:pt x="3207308" y="461665"/>
                </a:lnTo>
                <a:lnTo>
                  <a:pt x="230843" y="461665"/>
                </a:lnTo>
                <a:lnTo>
                  <a:pt x="230833" y="461666"/>
                </a:lnTo>
                <a:cubicBezTo>
                  <a:pt x="103347" y="461666"/>
                  <a:pt x="0" y="358319"/>
                  <a:pt x="0" y="230833"/>
                </a:cubicBezTo>
                <a:cubicBezTo>
                  <a:pt x="0" y="119283"/>
                  <a:pt x="79125" y="26214"/>
                  <a:pt x="184312" y="4690"/>
                </a:cubicBezTo>
                <a:close/>
              </a:path>
            </a:pathLst>
          </a:custGeom>
          <a:solidFill>
            <a:srgbClr val="C5191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048629" y="4996713"/>
            <a:ext cx="702880" cy="702878"/>
            <a:chOff x="3472801" y="1153886"/>
            <a:chExt cx="1879600" cy="1879600"/>
          </a:xfrm>
        </p:grpSpPr>
        <p:sp>
          <p:nvSpPr>
            <p:cNvPr id="42" name="椭圆 41"/>
            <p:cNvSpPr/>
            <p:nvPr/>
          </p:nvSpPr>
          <p:spPr>
            <a:xfrm>
              <a:off x="3472801" y="1153886"/>
              <a:ext cx="1879600" cy="18796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563256" y="1231641"/>
              <a:ext cx="1724090" cy="172409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796736" y="5117319"/>
            <a:ext cx="285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在此输入公司名称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11624" y="4264185"/>
            <a:ext cx="4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企业简介       品牌推广    公司简介     报告总结    企业宣传      画册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70833E-6 -1.11111E-6 L 0.30026 -0.00717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3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animBg="1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1273" y="0"/>
            <a:ext cx="45719" cy="6858000"/>
          </a:xfrm>
          <a:prstGeom prst="rect">
            <a:avLst/>
          </a:prstGeom>
          <a:solidFill>
            <a:srgbClr val="BE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1641720" y="2295331"/>
            <a:ext cx="1744824" cy="1744824"/>
          </a:xfrm>
          <a:prstGeom prst="diamond">
            <a:avLst/>
          </a:prstGeom>
          <a:solidFill>
            <a:srgbClr val="BE00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641720" y="2556588"/>
            <a:ext cx="1744824" cy="1744824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3789" y="3013501"/>
            <a:ext cx="222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BE0003"/>
                </a:solidFill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rgbClr val="BE0003"/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044025" y="2807064"/>
            <a:ext cx="4923402" cy="1246048"/>
            <a:chOff x="5044025" y="2752244"/>
            <a:chExt cx="4923402" cy="1246048"/>
          </a:xfrm>
        </p:grpSpPr>
        <p:sp>
          <p:nvSpPr>
            <p:cNvPr id="60" name="文本框 59"/>
            <p:cNvSpPr txBox="1"/>
            <p:nvPr/>
          </p:nvSpPr>
          <p:spPr>
            <a:xfrm>
              <a:off x="5169626" y="2752244"/>
              <a:ext cx="47978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BE0003"/>
                  </a:solidFill>
                  <a:cs typeface="+mn-ea"/>
                  <a:sym typeface="+mn-lt"/>
                </a:rPr>
                <a:t>公司介绍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5044025" y="3583241"/>
              <a:ext cx="4923402" cy="45719"/>
            </a:xfrm>
            <a:prstGeom prst="rect">
              <a:avLst/>
            </a:prstGeom>
            <a:solidFill>
              <a:srgbClr val="BE0003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584773" y="3628960"/>
              <a:ext cx="2220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E0003"/>
                  </a:solidFill>
                  <a:cs typeface="+mn-ea"/>
                  <a:sym typeface="+mn-lt"/>
                </a:rPr>
                <a:t>Company introduction</a:t>
              </a:r>
              <a:endParaRPr lang="zh-CN" altLang="en-US" sz="4800" dirty="0">
                <a:solidFill>
                  <a:srgbClr val="BE000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74712" y="2359989"/>
            <a:ext cx="6260822" cy="425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这里用一段简单的话介绍公司概况，并将其中重点内容的关键词放在上方的圆内突显出来，右边的图可以虚实结合，即好看又重点突出。这里用一段简单的话介绍公司概况，重点内容可以放在上方的圆内突出出来，右边的图可以虚实结合，即好看又重点突出。必要时还可以分成多页来介绍。</a:t>
            </a:r>
            <a:endParaRPr lang="en-US" altLang="zh-CN" sz="1400" dirty="0"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这里用一段简单的话介绍公司概况，并将其中重点内容的关键词放在上方的圆内突显出来，右边的图可以虚实结合，即好看又重点突出。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74712" y="1857717"/>
            <a:ext cx="277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关于我们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4" y="2033000"/>
            <a:ext cx="4642758" cy="2825553"/>
          </a:xfrm>
          <a:prstGeom prst="parallelogram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4784611" y="1898326"/>
            <a:ext cx="833635" cy="3094904"/>
          </a:xfrm>
          <a:prstGeom prst="parallelogram">
            <a:avLst>
              <a:gd name="adj" fmla="val 92231"/>
            </a:avLst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258605" y="4302342"/>
            <a:ext cx="762450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……</a:t>
            </a: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+mn-lt"/>
              </a:rPr>
              <a:t>……</a:t>
            </a:r>
          </a:p>
          <a:p>
            <a:pPr algn="ctr"/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6248423" y="2028201"/>
            <a:ext cx="1868553" cy="1697681"/>
            <a:chOff x="3499330" y="1678403"/>
            <a:chExt cx="1075384" cy="977146"/>
          </a:xfrm>
        </p:grpSpPr>
        <p:sp>
          <p:nvSpPr>
            <p:cNvPr id="13" name="Freeform 6"/>
            <p:cNvSpPr/>
            <p:nvPr/>
          </p:nvSpPr>
          <p:spPr bwMode="auto">
            <a:xfrm>
              <a:off x="3499330" y="1678403"/>
              <a:ext cx="1075384" cy="97714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5588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518893" y="1696177"/>
              <a:ext cx="1036260" cy="941598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200" noProof="1">
                <a:cs typeface="+mn-ea"/>
                <a:sym typeface="+mn-lt"/>
              </a:endParaRPr>
            </a:p>
          </p:txBody>
        </p:sp>
      </p:grpSp>
      <p:sp>
        <p:nvSpPr>
          <p:cNvPr id="19" name="Freeform 6"/>
          <p:cNvSpPr/>
          <p:nvPr/>
        </p:nvSpPr>
        <p:spPr bwMode="auto">
          <a:xfrm>
            <a:off x="6499216" y="2257058"/>
            <a:ext cx="1366965" cy="1245703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solidFill>
            <a:srgbClr val="C003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chemeClr val="bg1"/>
                </a:solidFill>
                <a:cs typeface="+mn-ea"/>
                <a:sym typeface="+mn-lt"/>
              </a:rPr>
              <a:t>团结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8390610" y="2021365"/>
            <a:ext cx="1868553" cy="1697681"/>
            <a:chOff x="4762713" y="1678403"/>
            <a:chExt cx="1075384" cy="977146"/>
          </a:xfrm>
        </p:grpSpPr>
        <p:sp>
          <p:nvSpPr>
            <p:cNvPr id="21" name="Freeform 6"/>
            <p:cNvSpPr/>
            <p:nvPr/>
          </p:nvSpPr>
          <p:spPr bwMode="auto">
            <a:xfrm>
              <a:off x="4762713" y="1678403"/>
              <a:ext cx="1075384" cy="97714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5588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782276" y="1696177"/>
              <a:ext cx="1036260" cy="941598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200" noProof="1">
                <a:cs typeface="+mn-ea"/>
                <a:sym typeface="+mn-lt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>
            <a:off x="8636397" y="2284298"/>
            <a:ext cx="1366965" cy="1245703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solidFill>
            <a:srgbClr val="2D3B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chemeClr val="bg1"/>
                </a:solidFill>
                <a:cs typeface="+mn-ea"/>
                <a:sym typeface="+mn-lt"/>
              </a:rPr>
              <a:t>创新</a:t>
            </a: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1932837" y="2021365"/>
            <a:ext cx="1868553" cy="1700192"/>
            <a:chOff x="972564" y="1678403"/>
            <a:chExt cx="1075384" cy="977146"/>
          </a:xfrm>
        </p:grpSpPr>
        <p:sp>
          <p:nvSpPr>
            <p:cNvPr id="25" name="Freeform 6"/>
            <p:cNvSpPr/>
            <p:nvPr/>
          </p:nvSpPr>
          <p:spPr bwMode="auto">
            <a:xfrm>
              <a:off x="972564" y="1678403"/>
              <a:ext cx="1075384" cy="97714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5588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992127" y="1696177"/>
              <a:ext cx="1036260" cy="941598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200" noProof="1">
                <a:cs typeface="+mn-ea"/>
                <a:sym typeface="+mn-lt"/>
              </a:endParaRPr>
            </a:p>
          </p:txBody>
        </p:sp>
      </p:grpSp>
      <p:sp>
        <p:nvSpPr>
          <p:cNvPr id="27" name="Freeform 6"/>
          <p:cNvSpPr/>
          <p:nvPr/>
        </p:nvSpPr>
        <p:spPr bwMode="auto">
          <a:xfrm>
            <a:off x="2206542" y="2275100"/>
            <a:ext cx="1371745" cy="1247544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solidFill>
            <a:srgbClr val="C003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chemeClr val="bg1"/>
                </a:solidFill>
                <a:cs typeface="+mn-ea"/>
                <a:sym typeface="+mn-lt"/>
              </a:rPr>
              <a:t>目标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4027758" y="2021365"/>
            <a:ext cx="1868553" cy="1697681"/>
            <a:chOff x="2235947" y="1678403"/>
            <a:chExt cx="1075384" cy="977146"/>
          </a:xfrm>
        </p:grpSpPr>
        <p:sp>
          <p:nvSpPr>
            <p:cNvPr id="29" name="Freeform 6"/>
            <p:cNvSpPr/>
            <p:nvPr/>
          </p:nvSpPr>
          <p:spPr bwMode="auto">
            <a:xfrm>
              <a:off x="2235947" y="1678403"/>
              <a:ext cx="1075384" cy="977146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635000" dist="5588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400" noProof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2255510" y="1696177"/>
              <a:ext cx="1036260" cy="941598"/>
            </a:xfrm>
            <a:custGeom>
              <a:avLst/>
              <a:gdLst>
                <a:gd name="T0" fmla="*/ 353 w 358"/>
                <a:gd name="T1" fmla="*/ 143 h 316"/>
                <a:gd name="T2" fmla="*/ 279 w 358"/>
                <a:gd name="T3" fmla="*/ 14 h 316"/>
                <a:gd name="T4" fmla="*/ 253 w 358"/>
                <a:gd name="T5" fmla="*/ 0 h 316"/>
                <a:gd name="T6" fmla="*/ 105 w 358"/>
                <a:gd name="T7" fmla="*/ 0 h 316"/>
                <a:gd name="T8" fmla="*/ 79 w 358"/>
                <a:gd name="T9" fmla="*/ 14 h 316"/>
                <a:gd name="T10" fmla="*/ 5 w 358"/>
                <a:gd name="T11" fmla="*/ 143 h 316"/>
                <a:gd name="T12" fmla="*/ 5 w 358"/>
                <a:gd name="T13" fmla="*/ 172 h 316"/>
                <a:gd name="T14" fmla="*/ 79 w 358"/>
                <a:gd name="T15" fmla="*/ 301 h 316"/>
                <a:gd name="T16" fmla="*/ 105 w 358"/>
                <a:gd name="T17" fmla="*/ 316 h 316"/>
                <a:gd name="T18" fmla="*/ 253 w 358"/>
                <a:gd name="T19" fmla="*/ 316 h 316"/>
                <a:gd name="T20" fmla="*/ 279 w 358"/>
                <a:gd name="T21" fmla="*/ 301 h 316"/>
                <a:gd name="T22" fmla="*/ 353 w 358"/>
                <a:gd name="T23" fmla="*/ 172 h 316"/>
                <a:gd name="T24" fmla="*/ 353 w 358"/>
                <a:gd name="T25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316">
                  <a:moveTo>
                    <a:pt x="353" y="143"/>
                  </a:moveTo>
                  <a:cubicBezTo>
                    <a:pt x="279" y="14"/>
                    <a:pt x="279" y="14"/>
                    <a:pt x="279" y="14"/>
                  </a:cubicBezTo>
                  <a:cubicBezTo>
                    <a:pt x="274" y="6"/>
                    <a:pt x="263" y="0"/>
                    <a:pt x="25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6"/>
                    <a:pt x="105" y="316"/>
                  </a:cubicBezTo>
                  <a:cubicBezTo>
                    <a:pt x="253" y="316"/>
                    <a:pt x="253" y="316"/>
                    <a:pt x="253" y="316"/>
                  </a:cubicBezTo>
                  <a:cubicBezTo>
                    <a:pt x="263" y="316"/>
                    <a:pt x="274" y="309"/>
                    <a:pt x="279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8" y="164"/>
                    <a:pt x="358" y="151"/>
                    <a:pt x="353" y="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400" noProof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Freeform 6"/>
          <p:cNvSpPr/>
          <p:nvPr/>
        </p:nvSpPr>
        <p:spPr bwMode="auto">
          <a:xfrm>
            <a:off x="4294879" y="2250223"/>
            <a:ext cx="1366965" cy="1245703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solidFill>
            <a:srgbClr val="2D3B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chemeClr val="bg1"/>
                </a:solidFill>
                <a:cs typeface="+mn-ea"/>
                <a:sym typeface="+mn-lt"/>
              </a:rPr>
              <a:t>共赢</a:t>
            </a: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企业理念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3" grpId="0" animBg="1"/>
      <p:bldP spid="27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8" name="13"/>
          <p:cNvCxnSpPr>
            <a:cxnSpLocks noChangeShapeType="1"/>
          </p:cNvCxnSpPr>
          <p:nvPr/>
        </p:nvCxnSpPr>
        <p:spPr bwMode="auto">
          <a:xfrm flipV="1">
            <a:off x="3828716" y="3259286"/>
            <a:ext cx="842582" cy="667578"/>
          </a:xfrm>
          <a:prstGeom prst="line">
            <a:avLst/>
          </a:prstGeom>
          <a:solidFill>
            <a:srgbClr val="E3C438"/>
          </a:solidFill>
          <a:ln w="28575">
            <a:solidFill>
              <a:schemeClr val="tx1"/>
            </a:solidFill>
            <a:miter lim="800000"/>
          </a:ln>
        </p:spPr>
      </p:cxnSp>
      <p:cxnSp>
        <p:nvCxnSpPr>
          <p:cNvPr id="39" name="17"/>
          <p:cNvCxnSpPr>
            <a:cxnSpLocks noChangeShapeType="1"/>
          </p:cNvCxnSpPr>
          <p:nvPr/>
        </p:nvCxnSpPr>
        <p:spPr bwMode="auto">
          <a:xfrm>
            <a:off x="5292816" y="3259284"/>
            <a:ext cx="1266141" cy="584003"/>
          </a:xfrm>
          <a:prstGeom prst="line">
            <a:avLst/>
          </a:prstGeom>
          <a:solidFill>
            <a:srgbClr val="E3C438"/>
          </a:solidFill>
          <a:ln w="28575">
            <a:solidFill>
              <a:schemeClr val="tx1"/>
            </a:solidFill>
            <a:miter lim="800000"/>
          </a:ln>
        </p:spPr>
      </p:cxnSp>
      <p:cxnSp>
        <p:nvCxnSpPr>
          <p:cNvPr id="40" name="20"/>
          <p:cNvCxnSpPr>
            <a:cxnSpLocks noChangeShapeType="1"/>
          </p:cNvCxnSpPr>
          <p:nvPr/>
        </p:nvCxnSpPr>
        <p:spPr bwMode="auto">
          <a:xfrm flipV="1">
            <a:off x="7233351" y="2953634"/>
            <a:ext cx="1047300" cy="889653"/>
          </a:xfrm>
          <a:prstGeom prst="line">
            <a:avLst/>
          </a:prstGeom>
          <a:solidFill>
            <a:srgbClr val="E3C438"/>
          </a:solidFill>
          <a:ln w="28575">
            <a:solidFill>
              <a:schemeClr val="tx1"/>
            </a:solidFill>
            <a:miter lim="800000"/>
          </a:ln>
        </p:spPr>
      </p:cxnSp>
      <p:cxnSp>
        <p:nvCxnSpPr>
          <p:cNvPr id="41" name="23"/>
          <p:cNvCxnSpPr>
            <a:cxnSpLocks noChangeShapeType="1"/>
          </p:cNvCxnSpPr>
          <p:nvPr/>
        </p:nvCxnSpPr>
        <p:spPr bwMode="auto">
          <a:xfrm>
            <a:off x="2082205" y="3380372"/>
            <a:ext cx="995447" cy="546491"/>
          </a:xfrm>
          <a:prstGeom prst="line">
            <a:avLst/>
          </a:prstGeom>
          <a:solidFill>
            <a:srgbClr val="E3C438"/>
          </a:solidFill>
          <a:ln w="28575">
            <a:solidFill>
              <a:schemeClr val="tx1"/>
            </a:solidFill>
            <a:miter lim="800000"/>
          </a:ln>
        </p:spPr>
      </p:cxnSp>
      <p:cxnSp>
        <p:nvCxnSpPr>
          <p:cNvPr id="42" name="72"/>
          <p:cNvCxnSpPr>
            <a:cxnSpLocks noChangeShapeType="1"/>
          </p:cNvCxnSpPr>
          <p:nvPr/>
        </p:nvCxnSpPr>
        <p:spPr bwMode="auto">
          <a:xfrm>
            <a:off x="9210083" y="2893757"/>
            <a:ext cx="1187980" cy="973229"/>
          </a:xfrm>
          <a:prstGeom prst="line">
            <a:avLst/>
          </a:prstGeom>
          <a:solidFill>
            <a:srgbClr val="E3C438"/>
          </a:solidFill>
          <a:ln w="28575">
            <a:solidFill>
              <a:schemeClr val="tx1"/>
            </a:solidFill>
            <a:miter lim="800000"/>
          </a:ln>
        </p:spPr>
      </p:cxnSp>
      <p:grpSp>
        <p:nvGrpSpPr>
          <p:cNvPr id="3" name="组合 2"/>
          <p:cNvGrpSpPr/>
          <p:nvPr/>
        </p:nvGrpSpPr>
        <p:grpSpPr>
          <a:xfrm>
            <a:off x="1169540" y="2673269"/>
            <a:ext cx="1150937" cy="1150938"/>
            <a:chOff x="864740" y="3145709"/>
            <a:chExt cx="1150937" cy="1150938"/>
          </a:xfrm>
        </p:grpSpPr>
        <p:grpSp>
          <p:nvGrpSpPr>
            <p:cNvPr id="65" name="组合 64"/>
            <p:cNvGrpSpPr/>
            <p:nvPr/>
          </p:nvGrpSpPr>
          <p:grpSpPr>
            <a:xfrm>
              <a:off x="864740" y="3145709"/>
              <a:ext cx="1150937" cy="1150938"/>
              <a:chOff x="969963" y="1654175"/>
              <a:chExt cx="1017587" cy="1017588"/>
            </a:xfrm>
          </p:grpSpPr>
          <p:sp>
            <p:nvSpPr>
              <p:cNvPr id="66" name="菱形 65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67" name="菱形 66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Box 174"/>
            <p:cNvSpPr txBox="1">
              <a:spLocks noChangeArrowheads="1"/>
            </p:cNvSpPr>
            <p:nvPr/>
          </p:nvSpPr>
          <p:spPr bwMode="auto">
            <a:xfrm>
              <a:off x="1058130" y="3444885"/>
              <a:ext cx="766557" cy="4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2012.6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69" name="TextBox 23"/>
          <p:cNvSpPr txBox="1">
            <a:spLocks noChangeArrowheads="1"/>
          </p:cNvSpPr>
          <p:nvPr/>
        </p:nvSpPr>
        <p:spPr bwMode="auto">
          <a:xfrm>
            <a:off x="1168984" y="2224899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公司成立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708636" y="3426315"/>
            <a:ext cx="1150937" cy="1150938"/>
            <a:chOff x="2403836" y="3898755"/>
            <a:chExt cx="1150937" cy="1150938"/>
          </a:xfrm>
        </p:grpSpPr>
        <p:grpSp>
          <p:nvGrpSpPr>
            <p:cNvPr id="73" name="组合 72"/>
            <p:cNvGrpSpPr/>
            <p:nvPr/>
          </p:nvGrpSpPr>
          <p:grpSpPr>
            <a:xfrm>
              <a:off x="2403836" y="3898755"/>
              <a:ext cx="1150937" cy="1150938"/>
              <a:chOff x="969963" y="1654175"/>
              <a:chExt cx="1017587" cy="1017588"/>
            </a:xfrm>
          </p:grpSpPr>
          <p:sp>
            <p:nvSpPr>
              <p:cNvPr id="74" name="菱形 73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75" name="菱形 74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6" name="TextBox 179"/>
            <p:cNvSpPr txBox="1">
              <a:spLocks noChangeArrowheads="1"/>
            </p:cNvSpPr>
            <p:nvPr/>
          </p:nvSpPr>
          <p:spPr bwMode="auto">
            <a:xfrm>
              <a:off x="2637195" y="4218306"/>
              <a:ext cx="766557" cy="4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2013.5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38478" y="2433812"/>
            <a:ext cx="1150937" cy="1150938"/>
            <a:chOff x="4338478" y="2906252"/>
            <a:chExt cx="1150937" cy="1150938"/>
          </a:xfrm>
        </p:grpSpPr>
        <p:grpSp>
          <p:nvGrpSpPr>
            <p:cNvPr id="77" name="组合 76"/>
            <p:cNvGrpSpPr/>
            <p:nvPr/>
          </p:nvGrpSpPr>
          <p:grpSpPr>
            <a:xfrm>
              <a:off x="4338478" y="2906252"/>
              <a:ext cx="1150937" cy="1150938"/>
              <a:chOff x="969963" y="1654175"/>
              <a:chExt cx="1017587" cy="1017588"/>
            </a:xfrm>
          </p:grpSpPr>
          <p:sp>
            <p:nvSpPr>
              <p:cNvPr id="78" name="菱形 77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79" name="菱形 78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6" name="TextBox 184"/>
            <p:cNvSpPr txBox="1">
              <a:spLocks noChangeArrowheads="1"/>
            </p:cNvSpPr>
            <p:nvPr/>
          </p:nvSpPr>
          <p:spPr bwMode="auto">
            <a:xfrm>
              <a:off x="4541786" y="3221946"/>
              <a:ext cx="837589" cy="4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2015.8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81132" y="3455465"/>
            <a:ext cx="1150937" cy="1150938"/>
            <a:chOff x="6281132" y="3927905"/>
            <a:chExt cx="1150937" cy="1150938"/>
          </a:xfrm>
        </p:grpSpPr>
        <p:grpSp>
          <p:nvGrpSpPr>
            <p:cNvPr id="80" name="组合 79"/>
            <p:cNvGrpSpPr/>
            <p:nvPr/>
          </p:nvGrpSpPr>
          <p:grpSpPr>
            <a:xfrm>
              <a:off x="6281132" y="3927905"/>
              <a:ext cx="1150937" cy="1150938"/>
              <a:chOff x="969963" y="1654175"/>
              <a:chExt cx="1017587" cy="1017588"/>
            </a:xfrm>
          </p:grpSpPr>
          <p:sp>
            <p:nvSpPr>
              <p:cNvPr id="81" name="菱形 80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82" name="菱形 81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7" name="TextBox 189"/>
            <p:cNvSpPr txBox="1">
              <a:spLocks noChangeArrowheads="1"/>
            </p:cNvSpPr>
            <p:nvPr/>
          </p:nvSpPr>
          <p:spPr bwMode="auto">
            <a:xfrm>
              <a:off x="6509388" y="4271247"/>
              <a:ext cx="766557" cy="4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2016.3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40079" y="2166485"/>
            <a:ext cx="1150937" cy="1150938"/>
            <a:chOff x="8140079" y="2638925"/>
            <a:chExt cx="1150937" cy="1150938"/>
          </a:xfrm>
        </p:grpSpPr>
        <p:grpSp>
          <p:nvGrpSpPr>
            <p:cNvPr id="83" name="组合 82"/>
            <p:cNvGrpSpPr/>
            <p:nvPr/>
          </p:nvGrpSpPr>
          <p:grpSpPr>
            <a:xfrm>
              <a:off x="8140079" y="2638925"/>
              <a:ext cx="1150937" cy="1150938"/>
              <a:chOff x="969963" y="1654175"/>
              <a:chExt cx="1017587" cy="1017588"/>
            </a:xfrm>
          </p:grpSpPr>
          <p:sp>
            <p:nvSpPr>
              <p:cNvPr id="84" name="菱形 83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85" name="菱形 84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TextBox 194"/>
            <p:cNvSpPr txBox="1">
              <a:spLocks noChangeArrowheads="1"/>
            </p:cNvSpPr>
            <p:nvPr/>
          </p:nvSpPr>
          <p:spPr bwMode="auto">
            <a:xfrm>
              <a:off x="8323353" y="2975240"/>
              <a:ext cx="766557" cy="4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2017.6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937523" y="3347634"/>
            <a:ext cx="1150937" cy="1150938"/>
            <a:chOff x="9937523" y="3820074"/>
            <a:chExt cx="1150937" cy="1150938"/>
          </a:xfrm>
        </p:grpSpPr>
        <p:grpSp>
          <p:nvGrpSpPr>
            <p:cNvPr id="89" name="组合 88"/>
            <p:cNvGrpSpPr/>
            <p:nvPr/>
          </p:nvGrpSpPr>
          <p:grpSpPr>
            <a:xfrm>
              <a:off x="9937523" y="3820074"/>
              <a:ext cx="1150937" cy="1150938"/>
              <a:chOff x="969963" y="1654175"/>
              <a:chExt cx="1017587" cy="1017588"/>
            </a:xfrm>
          </p:grpSpPr>
          <p:sp>
            <p:nvSpPr>
              <p:cNvPr id="90" name="菱形 89"/>
              <p:cNvSpPr/>
              <p:nvPr/>
            </p:nvSpPr>
            <p:spPr>
              <a:xfrm>
                <a:off x="969963" y="1654175"/>
                <a:ext cx="1017587" cy="1017588"/>
              </a:xfrm>
              <a:prstGeom prst="diamond">
                <a:avLst/>
              </a:prstGeom>
              <a:gradFill>
                <a:gsLst>
                  <a:gs pos="0">
                    <a:srgbClr val="E8E8E8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cs typeface="+mn-ea"/>
                  <a:sym typeface="+mn-lt"/>
                </a:endParaRPr>
              </a:p>
            </p:txBody>
          </p:sp>
          <p:sp>
            <p:nvSpPr>
              <p:cNvPr id="91" name="菱形 90"/>
              <p:cNvSpPr/>
              <p:nvPr/>
            </p:nvSpPr>
            <p:spPr bwMode="auto">
              <a:xfrm>
                <a:off x="1100937" y="1774825"/>
                <a:ext cx="782633" cy="782632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3" name="TextBox 199"/>
            <p:cNvSpPr txBox="1">
              <a:spLocks noChangeArrowheads="1"/>
            </p:cNvSpPr>
            <p:nvPr/>
          </p:nvSpPr>
          <p:spPr bwMode="auto">
            <a:xfrm>
              <a:off x="10143771" y="4149027"/>
              <a:ext cx="766557" cy="4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2018.9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94" name="TextBox 200"/>
          <p:cNvSpPr txBox="1">
            <a:spLocks noChangeArrowheads="1"/>
          </p:cNvSpPr>
          <p:nvPr/>
        </p:nvSpPr>
        <p:spPr bwMode="auto">
          <a:xfrm>
            <a:off x="2202871" y="4713243"/>
            <a:ext cx="2263069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公司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CEO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李先生出席“中国新锐高峰论坛 ”并做主题演讲</a:t>
            </a:r>
          </a:p>
        </p:txBody>
      </p:sp>
      <p:sp>
        <p:nvSpPr>
          <p:cNvPr id="95" name="TextBox 201"/>
          <p:cNvSpPr txBox="1">
            <a:spLocks noChangeArrowheads="1"/>
          </p:cNvSpPr>
          <p:nvPr/>
        </p:nvSpPr>
        <p:spPr bwMode="auto">
          <a:xfrm>
            <a:off x="3894741" y="1772499"/>
            <a:ext cx="1939535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“新品发布答谢会”在海天商务酒店举行</a:t>
            </a:r>
          </a:p>
        </p:txBody>
      </p:sp>
      <p:sp>
        <p:nvSpPr>
          <p:cNvPr id="96" name="TextBox 202"/>
          <p:cNvSpPr txBox="1">
            <a:spLocks noChangeArrowheads="1"/>
          </p:cNvSpPr>
          <p:nvPr/>
        </p:nvSpPr>
        <p:spPr bwMode="auto">
          <a:xfrm>
            <a:off x="5884588" y="4683999"/>
            <a:ext cx="1974556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创业中国行系列活动，“金鼎奖”入围品牌展</a:t>
            </a:r>
          </a:p>
        </p:txBody>
      </p:sp>
      <p:sp>
        <p:nvSpPr>
          <p:cNvPr id="97" name="TextBox 203"/>
          <p:cNvSpPr txBox="1">
            <a:spLocks noChangeArrowheads="1"/>
          </p:cNvSpPr>
          <p:nvPr/>
        </p:nvSpPr>
        <p:spPr bwMode="auto">
          <a:xfrm>
            <a:off x="7917651" y="1509062"/>
            <a:ext cx="2168010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获得“十大飞跃进步企业”称号，于北京钓鱼台国宾馆领奖</a:t>
            </a:r>
          </a:p>
        </p:txBody>
      </p:sp>
      <p:sp>
        <p:nvSpPr>
          <p:cNvPr id="98" name="TextBox 204"/>
          <p:cNvSpPr txBox="1">
            <a:spLocks noChangeArrowheads="1"/>
          </p:cNvSpPr>
          <p:nvPr/>
        </p:nvSpPr>
        <p:spPr bwMode="auto">
          <a:xfrm>
            <a:off x="9830344" y="4635033"/>
            <a:ext cx="16143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分公司在天津组建成立</a:t>
            </a:r>
          </a:p>
        </p:txBody>
      </p:sp>
      <p:sp>
        <p:nvSpPr>
          <p:cNvPr id="99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4" grpId="0"/>
      <p:bldP spid="95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企业文化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48968" y="1351770"/>
            <a:ext cx="2804060" cy="1868643"/>
            <a:chOff x="504088" y="1336530"/>
            <a:chExt cx="2804060" cy="18686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88" y="1336530"/>
              <a:ext cx="2804060" cy="186864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504088" y="1336530"/>
              <a:ext cx="2804060" cy="1868643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48968" y="3490087"/>
            <a:ext cx="2804060" cy="1874519"/>
            <a:chOff x="504088" y="3474847"/>
            <a:chExt cx="2804060" cy="187451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88" y="3480723"/>
              <a:ext cx="2804060" cy="1868643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504088" y="3474847"/>
              <a:ext cx="2804060" cy="1868643"/>
            </a:xfrm>
            <a:prstGeom prst="rect">
              <a:avLst/>
            </a:prstGeom>
            <a:solidFill>
              <a:schemeClr val="tx1">
                <a:alpha val="33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13276" y="1351770"/>
            <a:ext cx="2804060" cy="1870834"/>
            <a:chOff x="3568396" y="1336530"/>
            <a:chExt cx="2804060" cy="18708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6" y="1336530"/>
              <a:ext cx="2804060" cy="1870834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3568396" y="1336530"/>
              <a:ext cx="2804060" cy="1868643"/>
            </a:xfrm>
            <a:prstGeom prst="rect">
              <a:avLst/>
            </a:prstGeom>
            <a:solidFill>
              <a:schemeClr val="tx1">
                <a:alpha val="33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13276" y="3471864"/>
            <a:ext cx="2804060" cy="1914648"/>
            <a:chOff x="3568396" y="3456624"/>
            <a:chExt cx="2804060" cy="191464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6" y="3458815"/>
              <a:ext cx="2804060" cy="1912457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3568396" y="3456624"/>
              <a:ext cx="2804060" cy="1868643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77584" y="1329865"/>
            <a:ext cx="2804060" cy="1890548"/>
            <a:chOff x="6632704" y="1314625"/>
            <a:chExt cx="2804060" cy="189054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704" y="1314625"/>
              <a:ext cx="2804060" cy="1890548"/>
            </a:xfrm>
            <a:prstGeom prst="rect">
              <a:avLst/>
            </a:prstGeom>
          </p:spPr>
        </p:pic>
        <p:sp>
          <p:nvSpPr>
            <p:cNvPr id="70" name="矩形 69"/>
            <p:cNvSpPr/>
            <p:nvPr/>
          </p:nvSpPr>
          <p:spPr>
            <a:xfrm>
              <a:off x="6632704" y="1314625"/>
              <a:ext cx="2804060" cy="1868643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77584" y="3471865"/>
            <a:ext cx="2804060" cy="1914648"/>
            <a:chOff x="6632704" y="3456625"/>
            <a:chExt cx="2804060" cy="19146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704" y="3456625"/>
              <a:ext cx="2804060" cy="1914648"/>
            </a:xfrm>
            <a:prstGeom prst="rect">
              <a:avLst/>
            </a:prstGeom>
          </p:spPr>
        </p:pic>
        <p:sp>
          <p:nvSpPr>
            <p:cNvPr id="71" name="矩形 70"/>
            <p:cNvSpPr/>
            <p:nvPr/>
          </p:nvSpPr>
          <p:spPr>
            <a:xfrm>
              <a:off x="6632704" y="3456625"/>
              <a:ext cx="2804060" cy="1914648"/>
            </a:xfrm>
            <a:prstGeom prst="rect">
              <a:avLst/>
            </a:prstGeom>
            <a:solidFill>
              <a:schemeClr val="tx1">
                <a:alpha val="33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组织结构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05449" y="1468733"/>
            <a:ext cx="11153934" cy="3698242"/>
            <a:chOff x="505449" y="1468733"/>
            <a:chExt cx="11153934" cy="3698242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69979" y="3478178"/>
              <a:ext cx="344587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985241" y="3478178"/>
              <a:ext cx="349079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337470" y="3494755"/>
              <a:ext cx="14865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5"/>
            <p:cNvGrpSpPr/>
            <p:nvPr/>
          </p:nvGrpSpPr>
          <p:grpSpPr bwMode="auto">
            <a:xfrm>
              <a:off x="672119" y="3478175"/>
              <a:ext cx="10793220" cy="1543128"/>
              <a:chOff x="581588" y="2430899"/>
              <a:chExt cx="8010216" cy="1143861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581588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338796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248399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059926" y="2436546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5153670" y="2437934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016978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6736088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40928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8591804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135776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/>
            <p:cNvCxnSpPr/>
            <p:nvPr/>
          </p:nvCxnSpPr>
          <p:spPr>
            <a:xfrm>
              <a:off x="2520185" y="2669649"/>
              <a:ext cx="0" cy="82564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9771278" y="2669649"/>
              <a:ext cx="0" cy="82564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034504" y="1779839"/>
              <a:ext cx="0" cy="174539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圆角矩形 5"/>
            <p:cNvSpPr/>
            <p:nvPr/>
          </p:nvSpPr>
          <p:spPr>
            <a:xfrm>
              <a:off x="5358257" y="1468733"/>
              <a:ext cx="1418904" cy="485111"/>
            </a:xfrm>
            <a:prstGeom prst="roundRect">
              <a:avLst/>
            </a:prstGeom>
            <a:solidFill>
              <a:srgbClr val="FFFFFF"/>
            </a:soli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2"/>
            <p:cNvSpPr txBox="1"/>
            <p:nvPr/>
          </p:nvSpPr>
          <p:spPr>
            <a:xfrm>
              <a:off x="5484791" y="1561875"/>
              <a:ext cx="1165735" cy="276998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spAutoFit/>
            </a:bodyPr>
            <a:lstStyle/>
            <a:p>
              <a:pPr algn="ctr" eaLnBrk="1" hangingPunct="1">
                <a:buClr>
                  <a:schemeClr val="tx1">
                    <a:lumMod val="90000"/>
                    <a:lumOff val="10000"/>
                  </a:schemeClr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董事会</a:t>
              </a:r>
            </a:p>
          </p:txBody>
        </p:sp>
        <p:sp>
          <p:nvSpPr>
            <p:cNvPr id="51" name="圆角矩形 37"/>
            <p:cNvSpPr/>
            <p:nvPr/>
          </p:nvSpPr>
          <p:spPr>
            <a:xfrm>
              <a:off x="5358257" y="2099141"/>
              <a:ext cx="1418904" cy="485111"/>
            </a:xfrm>
            <a:prstGeom prst="roundRect">
              <a:avLst/>
            </a:prstGeom>
            <a:solidFill>
              <a:srgbClr val="FFFFFF"/>
            </a:soli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35"/>
            <p:cNvSpPr txBox="1"/>
            <p:nvPr/>
          </p:nvSpPr>
          <p:spPr>
            <a:xfrm>
              <a:off x="5484790" y="2193727"/>
              <a:ext cx="1165735" cy="2769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buClr>
                  <a:schemeClr val="tx1">
                    <a:lumMod val="90000"/>
                    <a:lumOff val="10000"/>
                  </a:schemeClr>
                </a:buClr>
                <a:defRPr/>
              </a:pPr>
              <a:r>
                <a:rPr lang="zh-CN" altLang="en-US" sz="1200" b="1" dirty="0">
                  <a:cs typeface="+mn-ea"/>
                  <a:sym typeface="+mn-lt"/>
                </a:rPr>
                <a:t>总经理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324869" y="2820036"/>
              <a:ext cx="1418904" cy="485111"/>
              <a:chOff x="5324869" y="2820036"/>
              <a:chExt cx="1418904" cy="485111"/>
            </a:xfrm>
          </p:grpSpPr>
          <p:sp>
            <p:nvSpPr>
              <p:cNvPr id="53" name="圆角矩形 60"/>
              <p:cNvSpPr/>
              <p:nvPr/>
            </p:nvSpPr>
            <p:spPr>
              <a:xfrm>
                <a:off x="5324869" y="2820036"/>
                <a:ext cx="1418904" cy="485111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59"/>
              <p:cNvSpPr txBox="1"/>
              <p:nvPr/>
            </p:nvSpPr>
            <p:spPr>
              <a:xfrm>
                <a:off x="5452522" y="2919536"/>
                <a:ext cx="1163597" cy="276998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行政副总</a:t>
                </a:r>
              </a:p>
            </p:txBody>
          </p:sp>
        </p:grpSp>
        <p:sp>
          <p:nvSpPr>
            <p:cNvPr id="55" name="圆角矩形 65"/>
            <p:cNvSpPr/>
            <p:nvPr/>
          </p:nvSpPr>
          <p:spPr>
            <a:xfrm>
              <a:off x="9045098" y="2820036"/>
              <a:ext cx="1418904" cy="485111"/>
            </a:xfrm>
            <a:prstGeom prst="roundRect">
              <a:avLst/>
            </a:prstGeom>
            <a:solidFill>
              <a:srgbClr val="FFFFFF"/>
            </a:soli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64"/>
            <p:cNvSpPr txBox="1"/>
            <p:nvPr/>
          </p:nvSpPr>
          <p:spPr>
            <a:xfrm>
              <a:off x="9205167" y="2915004"/>
              <a:ext cx="1163597" cy="276998"/>
            </a:xfrm>
            <a:prstGeom prst="rect">
              <a:avLst/>
            </a:prstGeom>
            <a:solidFill>
              <a:srgbClr val="C00000"/>
            </a:solidFill>
          </p:spPr>
          <p:txBody>
            <a:bodyPr>
              <a:spAutoFit/>
            </a:bodyPr>
            <a:lstStyle/>
            <a:p>
              <a:pPr algn="ctr" eaLnBrk="1" hangingPunct="1">
                <a:buClr>
                  <a:schemeClr val="tx1">
                    <a:lumMod val="90000"/>
                    <a:lumOff val="10000"/>
                  </a:schemeClr>
                </a:buClr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经营副总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5449" y="3801237"/>
              <a:ext cx="388089" cy="1261288"/>
              <a:chOff x="505449" y="3801237"/>
              <a:chExt cx="388089" cy="1261288"/>
            </a:xfrm>
          </p:grpSpPr>
          <p:sp>
            <p:nvSpPr>
              <p:cNvPr id="57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研发部</a:t>
                </a:r>
              </a:p>
            </p:txBody>
          </p:sp>
        </p:grpSp>
        <p:cxnSp>
          <p:nvCxnSpPr>
            <p:cNvPr id="82" name="直接连接符 81"/>
            <p:cNvCxnSpPr/>
            <p:nvPr/>
          </p:nvCxnSpPr>
          <p:spPr>
            <a:xfrm>
              <a:off x="2522323" y="2669649"/>
              <a:ext cx="722542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/>
            <p:cNvGrpSpPr/>
            <p:nvPr/>
          </p:nvGrpSpPr>
          <p:grpSpPr>
            <a:xfrm>
              <a:off x="1810733" y="2820036"/>
              <a:ext cx="1418904" cy="485111"/>
              <a:chOff x="5324869" y="2820036"/>
              <a:chExt cx="1418904" cy="485111"/>
            </a:xfrm>
          </p:grpSpPr>
          <p:sp>
            <p:nvSpPr>
              <p:cNvPr id="85" name="圆角矩形 60"/>
              <p:cNvSpPr/>
              <p:nvPr/>
            </p:nvSpPr>
            <p:spPr>
              <a:xfrm>
                <a:off x="5324869" y="2820036"/>
                <a:ext cx="1418904" cy="485111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59"/>
              <p:cNvSpPr txBox="1"/>
              <p:nvPr/>
            </p:nvSpPr>
            <p:spPr>
              <a:xfrm>
                <a:off x="5452522" y="2919536"/>
                <a:ext cx="1163597" cy="27699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生产副总</a:t>
                </a: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491944" y="3801237"/>
              <a:ext cx="388089" cy="1261288"/>
              <a:chOff x="505449" y="3801237"/>
              <a:chExt cx="388089" cy="1261288"/>
            </a:xfrm>
          </p:grpSpPr>
          <p:sp>
            <p:nvSpPr>
              <p:cNvPr id="88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资料部</a:t>
                </a: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2694040" y="3801237"/>
              <a:ext cx="388089" cy="1261288"/>
              <a:chOff x="505449" y="3801237"/>
              <a:chExt cx="388089" cy="1261288"/>
            </a:xfrm>
          </p:grpSpPr>
          <p:sp>
            <p:nvSpPr>
              <p:cNvPr id="91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生产部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3919668" y="3801237"/>
              <a:ext cx="388089" cy="1261288"/>
              <a:chOff x="505449" y="3801237"/>
              <a:chExt cx="388089" cy="1261288"/>
            </a:xfrm>
          </p:grpSpPr>
          <p:sp>
            <p:nvSpPr>
              <p:cNvPr id="94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质管部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5141468" y="3801237"/>
              <a:ext cx="388089" cy="1261288"/>
              <a:chOff x="266335" y="3801237"/>
              <a:chExt cx="388089" cy="1261288"/>
            </a:xfrm>
          </p:grpSpPr>
          <p:sp>
            <p:nvSpPr>
              <p:cNvPr id="97" name="圆角矩形 8"/>
              <p:cNvSpPr/>
              <p:nvPr/>
            </p:nvSpPr>
            <p:spPr>
              <a:xfrm>
                <a:off x="266335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TextBox 70"/>
              <p:cNvSpPr txBox="1"/>
              <p:nvPr/>
            </p:nvSpPr>
            <p:spPr>
              <a:xfrm>
                <a:off x="285092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行政人事部</a:t>
                </a: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6632895" y="3801237"/>
              <a:ext cx="388089" cy="1261288"/>
              <a:chOff x="284015" y="3801237"/>
              <a:chExt cx="388089" cy="1261288"/>
            </a:xfrm>
          </p:grpSpPr>
          <p:sp>
            <p:nvSpPr>
              <p:cNvPr id="100" name="圆角矩形 8"/>
              <p:cNvSpPr/>
              <p:nvPr/>
            </p:nvSpPr>
            <p:spPr>
              <a:xfrm>
                <a:off x="284015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TextBox 70"/>
              <p:cNvSpPr txBox="1"/>
              <p:nvPr/>
            </p:nvSpPr>
            <p:spPr>
              <a:xfrm>
                <a:off x="300474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信息管理部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7791196" y="3801237"/>
              <a:ext cx="388089" cy="1261288"/>
              <a:chOff x="505449" y="3801237"/>
              <a:chExt cx="388089" cy="1261288"/>
            </a:xfrm>
          </p:grpSpPr>
          <p:sp>
            <p:nvSpPr>
              <p:cNvPr id="103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财务部</a:t>
                </a: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760014" y="3801237"/>
              <a:ext cx="388089" cy="1261288"/>
              <a:chOff x="505449" y="3801237"/>
              <a:chExt cx="388089" cy="1261288"/>
            </a:xfrm>
          </p:grpSpPr>
          <p:sp>
            <p:nvSpPr>
              <p:cNvPr id="106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股份部</a:t>
                </a: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9990053" y="3801237"/>
              <a:ext cx="388089" cy="1261288"/>
              <a:chOff x="505449" y="3801237"/>
              <a:chExt cx="388089" cy="1261288"/>
            </a:xfrm>
          </p:grpSpPr>
          <p:sp>
            <p:nvSpPr>
              <p:cNvPr id="109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营销部</a:t>
                </a: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11271294" y="3905687"/>
              <a:ext cx="388089" cy="1261288"/>
              <a:chOff x="505449" y="3801237"/>
              <a:chExt cx="388089" cy="1261288"/>
            </a:xfrm>
          </p:grpSpPr>
          <p:sp>
            <p:nvSpPr>
              <p:cNvPr id="112" name="圆角矩形 8"/>
              <p:cNvSpPr/>
              <p:nvPr/>
            </p:nvSpPr>
            <p:spPr>
              <a:xfrm>
                <a:off x="505449" y="3801237"/>
                <a:ext cx="388089" cy="1261288"/>
              </a:xfrm>
              <a:prstGeom prst="roundRect">
                <a:avLst/>
              </a:prstGeom>
              <a:solidFill>
                <a:srgbClr val="FFFFFF"/>
              </a:soli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1524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TextBox 70"/>
              <p:cNvSpPr txBox="1"/>
              <p:nvPr/>
            </p:nvSpPr>
            <p:spPr>
              <a:xfrm>
                <a:off x="521908" y="3876024"/>
                <a:ext cx="369332" cy="1086595"/>
              </a:xfrm>
              <a:prstGeom prst="rect">
                <a:avLst/>
              </a:prstGeom>
              <a:noFill/>
            </p:spPr>
            <p:txBody>
              <a:bodyPr vert="eaVert" wrap="square" anchor="ctr">
                <a:spAutoFit/>
              </a:bodyPr>
              <a:lstStyle/>
              <a:p>
                <a:pPr algn="ctr" eaLnBrk="1" hangingPunct="1">
                  <a:buClr>
                    <a:schemeClr val="tx1">
                      <a:lumMod val="90000"/>
                      <a:lumOff val="10000"/>
                    </a:schemeClr>
                  </a:buClr>
                  <a:defRPr/>
                </a:pPr>
                <a:r>
                  <a:rPr lang="zh-CN" altLang="en-US" sz="12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国际部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237" y="0"/>
            <a:ext cx="15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C51919"/>
                </a:solidFill>
                <a:cs typeface="+mn-ea"/>
                <a:sym typeface="+mn-lt"/>
              </a:rPr>
              <a:t>LOGO</a:t>
            </a:r>
            <a:endParaRPr lang="zh-CN" altLang="en-US" sz="28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575" y="392415"/>
            <a:ext cx="151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b="1" dirty="0">
                <a:solidFill>
                  <a:srgbClr val="C51919"/>
                </a:solidFill>
                <a:cs typeface="+mn-ea"/>
                <a:sym typeface="+mn-lt"/>
              </a:rPr>
              <a:t>COMPANY NAME</a:t>
            </a:r>
            <a:endParaRPr lang="zh-CN" altLang="en-US" sz="1100" b="1" dirty="0">
              <a:solidFill>
                <a:srgbClr val="C5191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28"/>
            <a:ext cx="108237" cy="651035"/>
          </a:xfrm>
          <a:prstGeom prst="rect">
            <a:avLst/>
          </a:prstGeom>
          <a:solidFill>
            <a:srgbClr val="C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601469" y="30777"/>
            <a:ext cx="17066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业务骨干</a:t>
            </a: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1115988" y="4804021"/>
            <a:ext cx="2010033" cy="5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08" tIns="50853" rIns="101708" bIns="5085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0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69" name="TextBox 4"/>
          <p:cNvSpPr txBox="1"/>
          <p:nvPr/>
        </p:nvSpPr>
        <p:spPr>
          <a:xfrm>
            <a:off x="1626052" y="3679239"/>
            <a:ext cx="969914" cy="3935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</a:rPr>
              <a:t>赵姓名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12741" y="4131781"/>
            <a:ext cx="1458732" cy="492858"/>
            <a:chOff x="1662336" y="4131781"/>
            <a:chExt cx="1458732" cy="492858"/>
          </a:xfrm>
        </p:grpSpPr>
        <p:sp>
          <p:nvSpPr>
            <p:cNvPr id="13" name="矩形 12"/>
            <p:cNvSpPr/>
            <p:nvPr/>
          </p:nvSpPr>
          <p:spPr>
            <a:xfrm>
              <a:off x="1662336" y="4131781"/>
              <a:ext cx="1458732" cy="492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流程图: 过程 72"/>
            <p:cNvSpPr/>
            <p:nvPr/>
          </p:nvSpPr>
          <p:spPr>
            <a:xfrm>
              <a:off x="1742360" y="4216775"/>
              <a:ext cx="1302784" cy="340163"/>
            </a:xfrm>
            <a:prstGeom prst="flowChartProcess">
              <a:avLst/>
            </a:prstGeom>
            <a:solidFill>
              <a:srgbClr val="C00000"/>
            </a:solidFill>
            <a:ln w="12700">
              <a:noFill/>
            </a:ln>
            <a:effectLst>
              <a:outerShdw blurRad="2921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职务名称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23936" y="1524906"/>
            <a:ext cx="1774147" cy="1774147"/>
            <a:chOff x="1473531" y="1524906"/>
            <a:chExt cx="1774147" cy="1774147"/>
          </a:xfrm>
        </p:grpSpPr>
        <p:sp>
          <p:nvSpPr>
            <p:cNvPr id="78" name="椭圆 77"/>
            <p:cNvSpPr/>
            <p:nvPr/>
          </p:nvSpPr>
          <p:spPr bwMode="auto">
            <a:xfrm>
              <a:off x="1473531" y="1524906"/>
              <a:ext cx="1774147" cy="1774147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6" t="10883" r="18070"/>
            <a:stretch>
              <a:fillRect/>
            </a:stretch>
          </p:blipFill>
          <p:spPr>
            <a:xfrm>
              <a:off x="1662336" y="1700043"/>
              <a:ext cx="1416526" cy="1423872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138" name="TextBox 3"/>
          <p:cNvSpPr txBox="1">
            <a:spLocks noChangeArrowheads="1"/>
          </p:cNvSpPr>
          <p:nvPr/>
        </p:nvSpPr>
        <p:spPr bwMode="auto">
          <a:xfrm>
            <a:off x="3466355" y="4804021"/>
            <a:ext cx="2010033" cy="5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08" tIns="50853" rIns="101708" bIns="5085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0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139" name="TextBox 4"/>
          <p:cNvSpPr txBox="1"/>
          <p:nvPr/>
        </p:nvSpPr>
        <p:spPr>
          <a:xfrm>
            <a:off x="3976419" y="3679239"/>
            <a:ext cx="96991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</a:rPr>
              <a:t>钱姓名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3763108" y="4131781"/>
            <a:ext cx="1458732" cy="492858"/>
            <a:chOff x="1662336" y="4131781"/>
            <a:chExt cx="1458732" cy="492858"/>
          </a:xfrm>
        </p:grpSpPr>
        <p:sp>
          <p:nvSpPr>
            <p:cNvPr id="141" name="矩形 140"/>
            <p:cNvSpPr/>
            <p:nvPr/>
          </p:nvSpPr>
          <p:spPr>
            <a:xfrm>
              <a:off x="1662336" y="4131781"/>
              <a:ext cx="1458732" cy="492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流程图: 过程 141"/>
            <p:cNvSpPr/>
            <p:nvPr/>
          </p:nvSpPr>
          <p:spPr>
            <a:xfrm>
              <a:off x="1742360" y="4216775"/>
              <a:ext cx="1302784" cy="340163"/>
            </a:xfrm>
            <a:prstGeom prst="flowChartProcess">
              <a:avLst/>
            </a:prstGeom>
            <a:solidFill>
              <a:srgbClr val="C00000"/>
            </a:solidFill>
            <a:ln w="12700">
              <a:noFill/>
            </a:ln>
            <a:effectLst>
              <a:outerShdw blurRad="2921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职务名称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574303" y="1524906"/>
            <a:ext cx="1774147" cy="1774147"/>
            <a:chOff x="1473531" y="1524906"/>
            <a:chExt cx="1774147" cy="1774147"/>
          </a:xfrm>
        </p:grpSpPr>
        <p:sp>
          <p:nvSpPr>
            <p:cNvPr id="144" name="椭圆 143"/>
            <p:cNvSpPr/>
            <p:nvPr/>
          </p:nvSpPr>
          <p:spPr bwMode="auto">
            <a:xfrm>
              <a:off x="1473531" y="1524906"/>
              <a:ext cx="1774147" cy="1774147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5" name="图片 1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6" t="10883" r="18070"/>
            <a:stretch>
              <a:fillRect/>
            </a:stretch>
          </p:blipFill>
          <p:spPr>
            <a:xfrm>
              <a:off x="1662336" y="1700043"/>
              <a:ext cx="1416526" cy="1423872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146" name="TextBox 3"/>
          <p:cNvSpPr txBox="1">
            <a:spLocks noChangeArrowheads="1"/>
          </p:cNvSpPr>
          <p:nvPr/>
        </p:nvSpPr>
        <p:spPr bwMode="auto">
          <a:xfrm>
            <a:off x="6113475" y="4804021"/>
            <a:ext cx="2010033" cy="5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08" tIns="50853" rIns="101708" bIns="5085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0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147" name="TextBox 4"/>
          <p:cNvSpPr txBox="1"/>
          <p:nvPr/>
        </p:nvSpPr>
        <p:spPr>
          <a:xfrm>
            <a:off x="6623539" y="3679239"/>
            <a:ext cx="96991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</a:rPr>
              <a:t>孙姓名</a:t>
            </a:r>
          </a:p>
        </p:txBody>
      </p:sp>
      <p:grpSp>
        <p:nvGrpSpPr>
          <p:cNvPr id="148" name="组合 147"/>
          <p:cNvGrpSpPr/>
          <p:nvPr/>
        </p:nvGrpSpPr>
        <p:grpSpPr>
          <a:xfrm>
            <a:off x="6410228" y="4131781"/>
            <a:ext cx="1458732" cy="492858"/>
            <a:chOff x="1662336" y="4131781"/>
            <a:chExt cx="1458732" cy="492858"/>
          </a:xfrm>
        </p:grpSpPr>
        <p:sp>
          <p:nvSpPr>
            <p:cNvPr id="149" name="矩形 148"/>
            <p:cNvSpPr/>
            <p:nvPr/>
          </p:nvSpPr>
          <p:spPr>
            <a:xfrm>
              <a:off x="1662336" y="4131781"/>
              <a:ext cx="1458732" cy="492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流程图: 过程 149"/>
            <p:cNvSpPr/>
            <p:nvPr/>
          </p:nvSpPr>
          <p:spPr>
            <a:xfrm>
              <a:off x="1742360" y="4216775"/>
              <a:ext cx="1302784" cy="340163"/>
            </a:xfrm>
            <a:prstGeom prst="flowChartProcess">
              <a:avLst/>
            </a:prstGeom>
            <a:solidFill>
              <a:srgbClr val="C00000"/>
            </a:solidFill>
            <a:ln w="12700">
              <a:noFill/>
            </a:ln>
            <a:effectLst>
              <a:outerShdw blurRad="2921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职务名称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6221423" y="1524906"/>
            <a:ext cx="1774147" cy="1774147"/>
            <a:chOff x="1473531" y="1524906"/>
            <a:chExt cx="1774147" cy="1774147"/>
          </a:xfrm>
        </p:grpSpPr>
        <p:sp>
          <p:nvSpPr>
            <p:cNvPr id="152" name="椭圆 151"/>
            <p:cNvSpPr/>
            <p:nvPr/>
          </p:nvSpPr>
          <p:spPr bwMode="auto">
            <a:xfrm>
              <a:off x="1473531" y="1524906"/>
              <a:ext cx="1774147" cy="1774147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53" name="图片 1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6" t="10883" r="18070"/>
            <a:stretch>
              <a:fillRect/>
            </a:stretch>
          </p:blipFill>
          <p:spPr>
            <a:xfrm>
              <a:off x="1662336" y="1700043"/>
              <a:ext cx="1416526" cy="1423872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154" name="TextBox 3"/>
          <p:cNvSpPr txBox="1">
            <a:spLocks noChangeArrowheads="1"/>
          </p:cNvSpPr>
          <p:nvPr/>
        </p:nvSpPr>
        <p:spPr bwMode="auto">
          <a:xfrm>
            <a:off x="8760595" y="4804021"/>
            <a:ext cx="2010033" cy="5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08" tIns="50853" rIns="101708" bIns="5085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0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155" name="TextBox 4"/>
          <p:cNvSpPr txBox="1"/>
          <p:nvPr/>
        </p:nvSpPr>
        <p:spPr>
          <a:xfrm>
            <a:off x="9270659" y="3679239"/>
            <a:ext cx="96991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</a:rPr>
              <a:t>李姓名</a:t>
            </a:r>
          </a:p>
        </p:txBody>
      </p:sp>
      <p:grpSp>
        <p:nvGrpSpPr>
          <p:cNvPr id="156" name="组合 155"/>
          <p:cNvGrpSpPr/>
          <p:nvPr/>
        </p:nvGrpSpPr>
        <p:grpSpPr>
          <a:xfrm>
            <a:off x="9057348" y="4131781"/>
            <a:ext cx="1458732" cy="492858"/>
            <a:chOff x="1662336" y="4131781"/>
            <a:chExt cx="1458732" cy="492858"/>
          </a:xfrm>
        </p:grpSpPr>
        <p:sp>
          <p:nvSpPr>
            <p:cNvPr id="157" name="矩形 156"/>
            <p:cNvSpPr/>
            <p:nvPr/>
          </p:nvSpPr>
          <p:spPr>
            <a:xfrm>
              <a:off x="1662336" y="4131781"/>
              <a:ext cx="1458732" cy="492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流程图: 过程 157"/>
            <p:cNvSpPr/>
            <p:nvPr/>
          </p:nvSpPr>
          <p:spPr>
            <a:xfrm>
              <a:off x="1742360" y="4216775"/>
              <a:ext cx="1302784" cy="340163"/>
            </a:xfrm>
            <a:prstGeom prst="flowChartProcess">
              <a:avLst/>
            </a:prstGeom>
            <a:solidFill>
              <a:srgbClr val="C00000"/>
            </a:solidFill>
            <a:ln w="12700">
              <a:noFill/>
            </a:ln>
            <a:effectLst>
              <a:outerShdw blurRad="2921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职务名称</a:t>
              </a: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8868543" y="1524906"/>
            <a:ext cx="1774147" cy="1774147"/>
            <a:chOff x="1473531" y="1524906"/>
            <a:chExt cx="1774147" cy="1774147"/>
          </a:xfrm>
        </p:grpSpPr>
        <p:sp>
          <p:nvSpPr>
            <p:cNvPr id="160" name="椭圆 159"/>
            <p:cNvSpPr/>
            <p:nvPr/>
          </p:nvSpPr>
          <p:spPr bwMode="auto">
            <a:xfrm>
              <a:off x="1473531" y="1524906"/>
              <a:ext cx="1774147" cy="1774147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1" name="图片 1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6" t="10883" r="18070"/>
            <a:stretch>
              <a:fillRect/>
            </a:stretch>
          </p:blipFill>
          <p:spPr>
            <a:xfrm>
              <a:off x="1662336" y="1700043"/>
              <a:ext cx="1416526" cy="1423872"/>
            </a:xfrm>
            <a:prstGeom prst="ellipse">
              <a:avLst/>
            </a:prstGeom>
            <a:effectLst>
              <a:softEdge rad="63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138" grpId="0"/>
      <p:bldP spid="139" grpId="0"/>
      <p:bldP spid="146" grpId="0"/>
      <p:bldP spid="147" grpId="0"/>
      <p:bldP spid="154" grpId="0"/>
      <p:bldP spid="1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 Narrow"/>
        <a:ea typeface="思源宋体 CN"/>
        <a:cs typeface=""/>
      </a:majorFont>
      <a:minorFont>
        <a:latin typeface="Arial Narrow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Microsoft Office PowerPoint</Application>
  <PresentationFormat>宽屏</PresentationFormat>
  <Paragraphs>296</Paragraphs>
  <Slides>27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Avenir LT 35 Light</vt:lpstr>
      <vt:lpstr>Microsoft JhengHei UI</vt:lpstr>
      <vt:lpstr>等线</vt:lpstr>
      <vt:lpstr>华文细黑</vt:lpstr>
      <vt:lpstr>思源黑体</vt:lpstr>
      <vt:lpstr>思源宋体 CN</vt:lpstr>
      <vt:lpstr>思源宋体 CN ExtraLight</vt:lpstr>
      <vt:lpstr>微软雅黑</vt:lpstr>
      <vt:lpstr>微软雅黑 Light</vt:lpstr>
      <vt:lpstr>Arial</vt:lpstr>
      <vt:lpstr>Arial Narrow</vt:lpstr>
      <vt:lpstr>Calibri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仝明明;意匠Felicia;熊猫办公</dc:creator>
  <cp:lastModifiedBy>天 下</cp:lastModifiedBy>
  <cp:revision>27</cp:revision>
  <dcterms:created xsi:type="dcterms:W3CDTF">2019-03-04T03:06:00Z</dcterms:created>
  <dcterms:modified xsi:type="dcterms:W3CDTF">2021-02-25T00:09:14Z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