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activeX/activeX1.xml" ContentType="application/vnd.ms-office.activeX+xml"/>
  <Override PartName="/ppt/activeX/activeX2.xml" ContentType="application/vnd.ms-office.activeX+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8"/>
  </p:notesMasterIdLst>
  <p:sldIdLst>
    <p:sldId id="256" r:id="rId2"/>
    <p:sldId id="468" r:id="rId3"/>
    <p:sldId id="469" r:id="rId4"/>
    <p:sldId id="473" r:id="rId5"/>
    <p:sldId id="471" r:id="rId6"/>
    <p:sldId id="467" r:id="rId7"/>
    <p:sldId id="403" r:id="rId8"/>
    <p:sldId id="404" r:id="rId9"/>
    <p:sldId id="405" r:id="rId10"/>
    <p:sldId id="406" r:id="rId11"/>
    <p:sldId id="407" r:id="rId12"/>
    <p:sldId id="409" r:id="rId13"/>
    <p:sldId id="408" r:id="rId14"/>
    <p:sldId id="417" r:id="rId15"/>
    <p:sldId id="418" r:id="rId16"/>
    <p:sldId id="419" r:id="rId17"/>
    <p:sldId id="451" r:id="rId18"/>
    <p:sldId id="452" r:id="rId19"/>
    <p:sldId id="453" r:id="rId20"/>
    <p:sldId id="454" r:id="rId21"/>
    <p:sldId id="265" r:id="rId22"/>
    <p:sldId id="329" r:id="rId23"/>
    <p:sldId id="420" r:id="rId24"/>
    <p:sldId id="421" r:id="rId25"/>
    <p:sldId id="422" r:id="rId26"/>
    <p:sldId id="423" r:id="rId27"/>
    <p:sldId id="424" r:id="rId28"/>
    <p:sldId id="425" r:id="rId29"/>
    <p:sldId id="426" r:id="rId30"/>
    <p:sldId id="427" r:id="rId31"/>
    <p:sldId id="429" r:id="rId32"/>
    <p:sldId id="430" r:id="rId33"/>
    <p:sldId id="431" r:id="rId34"/>
    <p:sldId id="432" r:id="rId35"/>
    <p:sldId id="433" r:id="rId36"/>
    <p:sldId id="434" r:id="rId37"/>
    <p:sldId id="435" r:id="rId38"/>
    <p:sldId id="436" r:id="rId39"/>
    <p:sldId id="437" r:id="rId40"/>
    <p:sldId id="438" r:id="rId41"/>
    <p:sldId id="439" r:id="rId42"/>
    <p:sldId id="440" r:id="rId43"/>
    <p:sldId id="441" r:id="rId44"/>
    <p:sldId id="442" r:id="rId45"/>
    <p:sldId id="356" r:id="rId46"/>
    <p:sldId id="443" r:id="rId47"/>
    <p:sldId id="444" r:id="rId48"/>
    <p:sldId id="445" r:id="rId49"/>
    <p:sldId id="386" r:id="rId50"/>
    <p:sldId id="446" r:id="rId51"/>
    <p:sldId id="447" r:id="rId52"/>
    <p:sldId id="448" r:id="rId53"/>
    <p:sldId id="449" r:id="rId54"/>
    <p:sldId id="387" r:id="rId55"/>
    <p:sldId id="390" r:id="rId56"/>
    <p:sldId id="391" r:id="rId57"/>
    <p:sldId id="396" r:id="rId58"/>
    <p:sldId id="392" r:id="rId59"/>
    <p:sldId id="393" r:id="rId60"/>
    <p:sldId id="394" r:id="rId61"/>
    <p:sldId id="450" r:id="rId62"/>
    <p:sldId id="382" r:id="rId63"/>
    <p:sldId id="295" r:id="rId64"/>
    <p:sldId id="294" r:id="rId65"/>
    <p:sldId id="292" r:id="rId66"/>
    <p:sldId id="401" r:id="rId6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68">
          <p15:clr>
            <a:srgbClr val="A4A3A4"/>
          </p15:clr>
        </p15:guide>
        <p15:guide id="2" pos="347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3300"/>
    <a:srgbClr val="3399FF"/>
    <a:srgbClr val="5923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62" autoAdjust="0"/>
    <p:restoredTop sz="94660"/>
  </p:normalViewPr>
  <p:slideViewPr>
    <p:cSldViewPr snapToGrid="0" showGuides="1">
      <p:cViewPr varScale="1">
        <p:scale>
          <a:sx n="88" d="100"/>
          <a:sy n="88" d="100"/>
        </p:scale>
        <p:origin x="330" y="96"/>
      </p:cViewPr>
      <p:guideLst>
        <p:guide orient="horz" pos="2568"/>
        <p:guide pos="347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医院均值</c:v>
                </c:pt>
              </c:strCache>
            </c:strRef>
          </c:tx>
          <c:spPr>
            <a:solidFill>
              <a:srgbClr val="44ADC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合理性</c:v>
                </c:pt>
                <c:pt idx="1">
                  <c:v>先进性</c:v>
                </c:pt>
                <c:pt idx="2">
                  <c:v>激励性</c:v>
                </c:pt>
                <c:pt idx="3">
                  <c:v>时效性</c:v>
                </c:pt>
                <c:pt idx="4">
                  <c:v>3公性（公平、公正、公开）</c:v>
                </c:pt>
              </c:strCache>
            </c:strRef>
          </c:cat>
          <c:val>
            <c:numRef>
              <c:f>Sheet1!$B$2:$B$6</c:f>
              <c:numCache>
                <c:formatCode>0.00_ </c:formatCode>
                <c:ptCount val="5"/>
                <c:pt idx="0">
                  <c:v>5.2222222222222197</c:v>
                </c:pt>
                <c:pt idx="1">
                  <c:v>5.1111111111111098</c:v>
                </c:pt>
                <c:pt idx="2">
                  <c:v>4.8888888888888902</c:v>
                </c:pt>
                <c:pt idx="3">
                  <c:v>4.5555555555555598</c:v>
                </c:pt>
                <c:pt idx="4">
                  <c:v>4.5555555555555598</c:v>
                </c:pt>
              </c:numCache>
            </c:numRef>
          </c:val>
          <c:extLst>
            <c:ext xmlns:c16="http://schemas.microsoft.com/office/drawing/2014/chart" uri="{C3380CC4-5D6E-409C-BE32-E72D297353CC}">
              <c16:uniqueId val="{00000000-AEB6-4D2E-A3DD-453337AB3A10}"/>
            </c:ext>
          </c:extLst>
        </c:ser>
        <c:dLbls>
          <c:showLegendKey val="0"/>
          <c:showVal val="0"/>
          <c:showCatName val="0"/>
          <c:showSerName val="0"/>
          <c:showPercent val="0"/>
          <c:showBubbleSize val="0"/>
        </c:dLbls>
        <c:gapWidth val="219"/>
        <c:overlap val="-27"/>
        <c:axId val="688642016"/>
        <c:axId val="688642576"/>
      </c:barChart>
      <c:lineChart>
        <c:grouping val="standard"/>
        <c:varyColors val="0"/>
        <c:ser>
          <c:idx val="2"/>
          <c:order val="1"/>
          <c:tx>
            <c:strRef>
              <c:f>Sheet1!$C$1</c:f>
              <c:strCache>
                <c:ptCount val="1"/>
                <c:pt idx="0">
                  <c:v>全国平均</c:v>
                </c:pt>
              </c:strCache>
            </c:strRef>
          </c:tx>
          <c:spPr>
            <a:ln w="28575" cap="rnd">
              <a:solidFill>
                <a:srgbClr val="D45A6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合理性</c:v>
                </c:pt>
                <c:pt idx="1">
                  <c:v>先进性</c:v>
                </c:pt>
                <c:pt idx="2">
                  <c:v>激励性</c:v>
                </c:pt>
                <c:pt idx="3">
                  <c:v>时效性</c:v>
                </c:pt>
                <c:pt idx="4">
                  <c:v>3公性（公平、公正、公开）</c:v>
                </c:pt>
              </c:strCache>
            </c:strRef>
          </c:cat>
          <c:val>
            <c:numRef>
              <c:f>Sheet1!$C$2:$C$6</c:f>
              <c:numCache>
                <c:formatCode>General</c:formatCode>
                <c:ptCount val="5"/>
                <c:pt idx="0">
                  <c:v>7.2</c:v>
                </c:pt>
                <c:pt idx="1">
                  <c:v>6.3</c:v>
                </c:pt>
                <c:pt idx="2">
                  <c:v>6.35</c:v>
                </c:pt>
                <c:pt idx="3">
                  <c:v>5.5</c:v>
                </c:pt>
                <c:pt idx="4">
                  <c:v>5.3</c:v>
                </c:pt>
              </c:numCache>
            </c:numRef>
          </c:val>
          <c:smooth val="0"/>
          <c:extLst>
            <c:ext xmlns:c16="http://schemas.microsoft.com/office/drawing/2014/chart" uri="{C3380CC4-5D6E-409C-BE32-E72D297353CC}">
              <c16:uniqueId val="{00000001-AEB6-4D2E-A3DD-453337AB3A10}"/>
            </c:ext>
          </c:extLst>
        </c:ser>
        <c:dLbls>
          <c:showLegendKey val="0"/>
          <c:showVal val="0"/>
          <c:showCatName val="0"/>
          <c:showSerName val="0"/>
          <c:showPercent val="0"/>
          <c:showBubbleSize val="0"/>
        </c:dLbls>
        <c:marker val="1"/>
        <c:smooth val="0"/>
        <c:axId val="688642016"/>
        <c:axId val="688642576"/>
      </c:lineChart>
      <c:catAx>
        <c:axId val="688642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800" b="1"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688642576"/>
        <c:crosses val="autoZero"/>
        <c:auto val="1"/>
        <c:lblAlgn val="ctr"/>
        <c:lblOffset val="100"/>
        <c:noMultiLvlLbl val="0"/>
      </c:catAx>
      <c:valAx>
        <c:axId val="688642576"/>
        <c:scaling>
          <c:orientation val="minMax"/>
        </c:scaling>
        <c:delete val="0"/>
        <c:axPos val="l"/>
        <c:majorGridlines>
          <c:spPr>
            <a:ln w="9525" cap="flat" cmpd="sng" algn="ctr">
              <a:solidFill>
                <a:schemeClr val="tx1">
                  <a:lumMod val="15000"/>
                  <a:lumOff val="85000"/>
                </a:schemeClr>
              </a:solidFill>
              <a:round/>
            </a:ln>
            <a:effectLst/>
          </c:spPr>
        </c:majorGridlines>
        <c:numFmt formatCode="0.00_ "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688642016"/>
        <c:crosses val="autoZero"/>
        <c:crossBetween val="between"/>
      </c:valAx>
      <c:spPr>
        <a:noFill/>
        <a:ln>
          <a:noFill/>
        </a:ln>
        <a:effectLst/>
      </c:spPr>
    </c:plotArea>
    <c:legend>
      <c:legendPos val="b"/>
      <c:layout>
        <c:manualLayout>
          <c:xMode val="edge"/>
          <c:yMode val="edge"/>
          <c:x val="0.26366189347900798"/>
          <c:y val="0.84533115512642798"/>
          <c:w val="0.37398842786053299"/>
          <c:h val="5.6885253723921003E-2"/>
        </c:manualLayou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solidFill>
        <a:srgbClr val="003300"/>
      </a:solidFill>
    </a:ln>
    <a:effectLst/>
  </c:spPr>
  <c:txPr>
    <a:bodyPr/>
    <a:lstStyle/>
    <a:p>
      <a:pPr>
        <a:defRPr lang="zh-CN"/>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003016312533099E-2"/>
          <c:y val="3.48243582225378E-2"/>
          <c:w val="0.90735140412030901"/>
          <c:h val="0.78750621329048398"/>
        </c:manualLayout>
      </c:layout>
      <c:barChart>
        <c:barDir val="col"/>
        <c:grouping val="clustered"/>
        <c:varyColors val="0"/>
        <c:ser>
          <c:idx val="0"/>
          <c:order val="0"/>
          <c:tx>
            <c:strRef>
              <c:f>Sheet1!$B$1</c:f>
              <c:strCache>
                <c:ptCount val="1"/>
                <c:pt idx="0">
                  <c:v>医院</c:v>
                </c:pt>
              </c:strCache>
            </c:strRef>
          </c:tx>
          <c:spPr>
            <a:solidFill>
              <a:schemeClr val="accent5">
                <a:lumMod val="60000"/>
                <a:lumOff val="40000"/>
              </a:schemeClr>
            </a:solidFill>
            <a:ln>
              <a:noFill/>
            </a:ln>
            <a:effectLst/>
          </c:spPr>
          <c:invertIfNegative val="0"/>
          <c:dLbls>
            <c:dLbl>
              <c:idx val="0"/>
              <c:layout>
                <c:manualLayout>
                  <c:x val="1.5786128525574199E-2"/>
                  <c:y val="2.84664724633109E-2"/>
                </c:manualLayout>
              </c:layout>
              <c:tx>
                <c:rich>
                  <a:bodyPr/>
                  <a:lstStyle/>
                  <a:p>
                    <a:fld id="{79B1C110-A108-444D-BBBE-5F47AAA4BA4D}" type="VALUE">
                      <a:rPr lang="zh-CN" altLang="en-US"/>
                      <a:pPr/>
                      <a:t>[值]</a:t>
                    </a:fld>
                    <a:endParaRPr lang="zh-CN" altLang="en-US"/>
                  </a:p>
                </c:rich>
              </c:tx>
              <c:dLblPos val="outEnd"/>
              <c:showLegendKey val="0"/>
              <c:showVal val="1"/>
              <c:showCatName val="0"/>
              <c:showSerName val="0"/>
              <c:showPercent val="0"/>
              <c:showBubbleSize val="0"/>
              <c:extLst>
                <c:ext xmlns:c15="http://schemas.microsoft.com/office/drawing/2012/chart" uri="{CE6537A1-D6FC-4f65-9D91-7224C49458BB}">
                  <c15:layout>
                    <c:manualLayout>
                      <c:w val="0.27920032914267501"/>
                      <c:h val="0.15685026327284299"/>
                    </c:manualLayout>
                  </c15:layout>
                  <c15:dlblFieldTable/>
                  <c15:showDataLabelsRange val="0"/>
                </c:ext>
                <c:ext xmlns:c16="http://schemas.microsoft.com/office/drawing/2014/chart" uri="{C3380CC4-5D6E-409C-BE32-E72D297353CC}">
                  <c16:uniqueId val="{00000000-6371-48C2-B345-5D8F00990898}"/>
                </c:ext>
              </c:extLst>
            </c:dLbl>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门诊人均费用</c:v>
                </c:pt>
              </c:strCache>
            </c:strRef>
          </c:cat>
          <c:val>
            <c:numRef>
              <c:f>Sheet1!$B$2</c:f>
              <c:numCache>
                <c:formatCode>General</c:formatCode>
                <c:ptCount val="1"/>
                <c:pt idx="0">
                  <c:v>285.7</c:v>
                </c:pt>
              </c:numCache>
            </c:numRef>
          </c:val>
          <c:extLst>
            <c:ext xmlns:c16="http://schemas.microsoft.com/office/drawing/2014/chart" uri="{C3380CC4-5D6E-409C-BE32-E72D297353CC}">
              <c16:uniqueId val="{00000001-6371-48C2-B345-5D8F00990898}"/>
            </c:ext>
          </c:extLst>
        </c:ser>
        <c:ser>
          <c:idx val="1"/>
          <c:order val="1"/>
          <c:tx>
            <c:strRef>
              <c:f>Sheet1!$C$1</c:f>
              <c:strCache>
                <c:ptCount val="1"/>
                <c:pt idx="0">
                  <c:v>2014年全国</c:v>
                </c:pt>
              </c:strCache>
            </c:strRef>
          </c:tx>
          <c:spPr>
            <a:solidFill>
              <a:srgbClr val="FFC000"/>
            </a:solidFill>
            <a:ln>
              <a:noFill/>
            </a:ln>
            <a:effectLst/>
          </c:spPr>
          <c:invertIfNegative val="0"/>
          <c:dLbls>
            <c:dLbl>
              <c:idx val="0"/>
              <c:layout>
                <c:manualLayout>
                  <c:x val="-6.8985719334701198E-5"/>
                  <c:y val="0"/>
                </c:manualLayout>
              </c:layout>
              <c:tx>
                <c:rich>
                  <a:bodyPr rot="0" spcFirstLastPara="1" vertOverflow="ellipsis" vert="horz" wrap="square" lIns="38100" tIns="19050" rIns="38100" bIns="19050" anchor="ctr" anchorCtr="1"/>
                  <a:lstStyle/>
                  <a:p>
                    <a:fld id="{F91360A8-FBE8-43D0-9744-17EACF5A98DC}" type="VALUE">
                      <a:rPr lang="zh-CN" altLang="en-US"/>
                      <a:pPr/>
                      <a:t>[值]</a:t>
                    </a:fld>
                    <a:endParaRPr lang="zh-CN" altLang="en-US"/>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layout>
                    <c:manualLayout>
                      <c:w val="0.376111186273417"/>
                      <c:h val="0.15314807548780299"/>
                    </c:manualLayout>
                  </c15:layout>
                  <c15:dlblFieldTable/>
                  <c15:showDataLabelsRange val="0"/>
                </c:ext>
                <c:ext xmlns:c16="http://schemas.microsoft.com/office/drawing/2014/chart" uri="{C3380CC4-5D6E-409C-BE32-E72D297353CC}">
                  <c16:uniqueId val="{00000002-6371-48C2-B345-5D8F00990898}"/>
                </c:ext>
              </c:extLst>
            </c:dLbl>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门诊人均费用</c:v>
                </c:pt>
              </c:strCache>
            </c:strRef>
          </c:cat>
          <c:val>
            <c:numRef>
              <c:f>Sheet1!$C$2</c:f>
              <c:numCache>
                <c:formatCode>General</c:formatCode>
                <c:ptCount val="1"/>
                <c:pt idx="0">
                  <c:v>266.89999999999998</c:v>
                </c:pt>
              </c:numCache>
            </c:numRef>
          </c:val>
          <c:extLst>
            <c:ext xmlns:c16="http://schemas.microsoft.com/office/drawing/2014/chart" uri="{C3380CC4-5D6E-409C-BE32-E72D297353CC}">
              <c16:uniqueId val="{00000003-6371-48C2-B345-5D8F00990898}"/>
            </c:ext>
          </c:extLst>
        </c:ser>
        <c:dLbls>
          <c:showLegendKey val="0"/>
          <c:showVal val="0"/>
          <c:showCatName val="0"/>
          <c:showSerName val="0"/>
          <c:showPercent val="0"/>
          <c:showBubbleSize val="0"/>
        </c:dLbls>
        <c:gapWidth val="187"/>
        <c:overlap val="-100"/>
        <c:axId val="840100224"/>
        <c:axId val="840100784"/>
      </c:barChart>
      <c:catAx>
        <c:axId val="84010022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lang="zh-CN" sz="1195" b="0" i="0" u="none" strike="noStrike" kern="1200" cap="none" spc="0" normalizeH="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840100784"/>
        <c:crosses val="autoZero"/>
        <c:auto val="1"/>
        <c:lblAlgn val="ctr"/>
        <c:lblOffset val="100"/>
        <c:noMultiLvlLbl val="0"/>
      </c:catAx>
      <c:valAx>
        <c:axId val="840100784"/>
        <c:scaling>
          <c:orientation val="minMax"/>
        </c:scaling>
        <c:delete val="1"/>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crossAx val="840100224"/>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13786039859244301"/>
          <c:y val="0.922991187441354"/>
          <c:w val="0.73480273606063795"/>
          <c:h val="7.7008812558645598E-2"/>
        </c:manualLayou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lang="zh-CN">
          <a:latin typeface="微软雅黑" panose="020B0503020204020204" pitchFamily="34" charset="-122"/>
          <a:ea typeface="微软雅黑" panose="020B0503020204020204" pitchFamily="34" charset="-122"/>
        </a:defRPr>
      </a:pPr>
      <a:endParaRPr lang="zh-CN"/>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列1</c:v>
                </c:pt>
              </c:strCache>
            </c:strRef>
          </c:tx>
          <c:spPr>
            <a:solidFill>
              <a:schemeClr val="accent5">
                <a:lumMod val="75000"/>
              </a:schemeClr>
            </a:solidFill>
            <a:ln>
              <a:noFill/>
            </a:ln>
            <a:effectLst/>
          </c:spPr>
          <c:invertIfNegative val="0"/>
          <c:dPt>
            <c:idx val="0"/>
            <c:invertIfNegative val="0"/>
            <c:bubble3D val="0"/>
            <c:extLst>
              <c:ext xmlns:c16="http://schemas.microsoft.com/office/drawing/2014/chart" uri="{C3380CC4-5D6E-409C-BE32-E72D297353CC}">
                <c16:uniqueId val="{00000000-A221-4A9F-B97A-46CE72AF9106}"/>
              </c:ext>
            </c:extLst>
          </c:dPt>
          <c:dPt>
            <c:idx val="1"/>
            <c:invertIfNegative val="0"/>
            <c:bubble3D val="0"/>
            <c:extLst>
              <c:ext xmlns:c16="http://schemas.microsoft.com/office/drawing/2014/chart" uri="{C3380CC4-5D6E-409C-BE32-E72D297353CC}">
                <c16:uniqueId val="{00000001-A221-4A9F-B97A-46CE72AF9106}"/>
              </c:ext>
            </c:extLst>
          </c:dPt>
          <c:dPt>
            <c:idx val="10"/>
            <c:invertIfNegative val="0"/>
            <c:bubble3D val="0"/>
            <c:extLst>
              <c:ext xmlns:c16="http://schemas.microsoft.com/office/drawing/2014/chart" uri="{C3380CC4-5D6E-409C-BE32-E72D297353CC}">
                <c16:uniqueId val="{00000002-A221-4A9F-B97A-46CE72AF9106}"/>
              </c:ext>
            </c:extLst>
          </c:dPt>
          <c:dPt>
            <c:idx val="11"/>
            <c:invertIfNegative val="0"/>
            <c:bubble3D val="0"/>
            <c:extLst>
              <c:ext xmlns:c16="http://schemas.microsoft.com/office/drawing/2014/chart" uri="{C3380CC4-5D6E-409C-BE32-E72D297353CC}">
                <c16:uniqueId val="{00000003-A221-4A9F-B97A-46CE72AF9106}"/>
              </c:ext>
            </c:extLst>
          </c:dPt>
          <c:dLbls>
            <c:dLbl>
              <c:idx val="0"/>
              <c:layout>
                <c:manualLayout>
                  <c:x val="9.6201432164103005E-3"/>
                  <c:y val="0"/>
                </c:manualLayout>
              </c:layout>
              <c:tx>
                <c:rich>
                  <a:bodyPr/>
                  <a:lstStyle/>
                  <a:p>
                    <a:r>
                      <a:rPr lang="en-US" altLang="en-US" dirty="0"/>
                      <a:t>2260 /</a:t>
                    </a:r>
                    <a:r>
                      <a:rPr lang="en-US" altLang="en-US" b="1" dirty="0">
                        <a:solidFill>
                          <a:srgbClr val="FF0000"/>
                        </a:solidFill>
                      </a:rPr>
                      <a:t>112</a:t>
                    </a:r>
                    <a:r>
                      <a:rPr lang="en-US" altLang="zh-CN" b="1" dirty="0">
                        <a:solidFill>
                          <a:srgbClr val="FF0000"/>
                        </a:solidFill>
                      </a:rPr>
                      <a:t>%</a:t>
                    </a:r>
                    <a:endParaRPr lang="en-US" altLang="en-US" b="1" dirty="0">
                      <a:solidFill>
                        <a:srgbClr val="FF0000"/>
                      </a:solidFill>
                    </a:endParaRPr>
                  </a:p>
                </c:rich>
              </c:tx>
              <c:dLblPos val="outEnd"/>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0-A221-4A9F-B97A-46CE72AF9106}"/>
                </c:ext>
              </c:extLst>
            </c:dLbl>
            <c:dLbl>
              <c:idx val="1"/>
              <c:tx>
                <c:rich>
                  <a:bodyPr/>
                  <a:lstStyle/>
                  <a:p>
                    <a:r>
                      <a:rPr lang="en-US" altLang="en-US" dirty="0"/>
                      <a:t>2000 /</a:t>
                    </a:r>
                    <a:r>
                      <a:rPr lang="en-US" altLang="en-US" b="1" dirty="0">
                        <a:solidFill>
                          <a:srgbClr val="FF0000"/>
                        </a:solidFill>
                      </a:rPr>
                      <a:t>105</a:t>
                    </a:r>
                    <a:r>
                      <a:rPr lang="en-US" altLang="zh-CN" b="1" dirty="0">
                        <a:solidFill>
                          <a:srgbClr val="FF0000"/>
                        </a:solidFill>
                      </a:rPr>
                      <a:t>%</a:t>
                    </a:r>
                    <a:endParaRPr lang="en-US" altLang="en-US" b="1" dirty="0">
                      <a:solidFill>
                        <a:srgbClr val="FF0000"/>
                      </a:solidFill>
                    </a:endParaRPr>
                  </a:p>
                </c:rich>
              </c:tx>
              <c:dLblPos val="outEnd"/>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1-A221-4A9F-B97A-46CE72AF9106}"/>
                </c:ext>
              </c:extLst>
            </c:dLbl>
            <c:dLbl>
              <c:idx val="2"/>
              <c:tx>
                <c:rich>
                  <a:bodyPr/>
                  <a:lstStyle/>
                  <a:p>
                    <a:r>
                      <a:rPr lang="en-US" altLang="en-US" dirty="0"/>
                      <a:t>1076 /</a:t>
                    </a:r>
                    <a:r>
                      <a:rPr lang="en-US" altLang="en-US" b="1" dirty="0">
                        <a:solidFill>
                          <a:srgbClr val="FF0000"/>
                        </a:solidFill>
                      </a:rPr>
                      <a:t>68</a:t>
                    </a:r>
                    <a:r>
                      <a:rPr lang="en-US" altLang="zh-CN" b="1" dirty="0">
                        <a:solidFill>
                          <a:srgbClr val="FF0000"/>
                        </a:solidFill>
                      </a:rPr>
                      <a:t>%</a:t>
                    </a:r>
                    <a:endParaRPr lang="en-US" altLang="en-US" b="1" dirty="0">
                      <a:solidFill>
                        <a:srgbClr val="FF0000"/>
                      </a:solidFill>
                    </a:endParaRPr>
                  </a:p>
                </c:rich>
              </c:tx>
              <c:dLblPos val="outEnd"/>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4-A221-4A9F-B97A-46CE72AF9106}"/>
                </c:ext>
              </c:extLst>
            </c:dLbl>
            <c:dLbl>
              <c:idx val="3"/>
              <c:tx>
                <c:rich>
                  <a:bodyPr/>
                  <a:lstStyle/>
                  <a:p>
                    <a:r>
                      <a:rPr lang="en-US" altLang="en-US" dirty="0"/>
                      <a:t>1600 /</a:t>
                    </a:r>
                    <a:r>
                      <a:rPr lang="en-US" altLang="en-US" b="1" dirty="0">
                        <a:solidFill>
                          <a:srgbClr val="FF0000"/>
                        </a:solidFill>
                      </a:rPr>
                      <a:t>78</a:t>
                    </a:r>
                    <a:r>
                      <a:rPr lang="en-US" altLang="zh-CN" b="1" dirty="0">
                        <a:solidFill>
                          <a:srgbClr val="FF0000"/>
                        </a:solidFill>
                      </a:rPr>
                      <a:t>%</a:t>
                    </a:r>
                    <a:endParaRPr lang="en-US" altLang="en-US" b="1" dirty="0">
                      <a:solidFill>
                        <a:srgbClr val="FF0000"/>
                      </a:solidFill>
                    </a:endParaRPr>
                  </a:p>
                </c:rich>
              </c:tx>
              <c:dLblPos val="outEnd"/>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5-A221-4A9F-B97A-46CE72AF9106}"/>
                </c:ext>
              </c:extLst>
            </c:dLbl>
            <c:dLbl>
              <c:idx val="4"/>
              <c:tx>
                <c:rich>
                  <a:bodyPr/>
                  <a:lstStyle/>
                  <a:p>
                    <a:r>
                      <a:rPr lang="en-US" altLang="en-US" dirty="0"/>
                      <a:t>1740/ </a:t>
                    </a:r>
                    <a:r>
                      <a:rPr lang="en-US" altLang="en-US" b="1" dirty="0">
                        <a:solidFill>
                          <a:srgbClr val="FF0000"/>
                        </a:solidFill>
                      </a:rPr>
                      <a:t>80</a:t>
                    </a:r>
                    <a:r>
                      <a:rPr lang="en-US" altLang="zh-CN" b="1" dirty="0">
                        <a:solidFill>
                          <a:srgbClr val="FF0000"/>
                        </a:solidFill>
                      </a:rPr>
                      <a:t>%</a:t>
                    </a:r>
                    <a:endParaRPr lang="en-US" altLang="en-US" b="1" dirty="0">
                      <a:solidFill>
                        <a:srgbClr val="FF0000"/>
                      </a:solidFill>
                    </a:endParaRPr>
                  </a:p>
                </c:rich>
              </c:tx>
              <c:dLblPos val="outEnd"/>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6-A221-4A9F-B97A-46CE72AF9106}"/>
                </c:ext>
              </c:extLst>
            </c:dLbl>
            <c:dLbl>
              <c:idx val="5"/>
              <c:tx>
                <c:rich>
                  <a:bodyPr/>
                  <a:lstStyle/>
                  <a:p>
                    <a:r>
                      <a:rPr lang="en-US" altLang="en-US" dirty="0"/>
                      <a:t>1560 /</a:t>
                    </a:r>
                    <a:r>
                      <a:rPr lang="en-US" altLang="en-US" b="1" dirty="0">
                        <a:solidFill>
                          <a:srgbClr val="FF0000"/>
                        </a:solidFill>
                      </a:rPr>
                      <a:t>75</a:t>
                    </a:r>
                    <a:r>
                      <a:rPr lang="en-US" altLang="zh-CN" b="1" dirty="0">
                        <a:solidFill>
                          <a:srgbClr val="FF0000"/>
                        </a:solidFill>
                      </a:rPr>
                      <a:t>%</a:t>
                    </a:r>
                    <a:endParaRPr lang="en-US" altLang="en-US" b="1" dirty="0">
                      <a:solidFill>
                        <a:srgbClr val="FF0000"/>
                      </a:solidFill>
                    </a:endParaRPr>
                  </a:p>
                </c:rich>
              </c:tx>
              <c:dLblPos val="outEnd"/>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7-A221-4A9F-B97A-46CE72AF9106}"/>
                </c:ext>
              </c:extLst>
            </c:dLbl>
            <c:dLbl>
              <c:idx val="6"/>
              <c:tx>
                <c:rich>
                  <a:bodyPr/>
                  <a:lstStyle/>
                  <a:p>
                    <a:r>
                      <a:rPr lang="en-US" altLang="en-US" dirty="0"/>
                      <a:t>1152 /</a:t>
                    </a:r>
                    <a:r>
                      <a:rPr lang="en-US" altLang="en-US" b="1" dirty="0">
                        <a:solidFill>
                          <a:srgbClr val="FF0000"/>
                        </a:solidFill>
                      </a:rPr>
                      <a:t>75</a:t>
                    </a:r>
                    <a:r>
                      <a:rPr lang="en-US" altLang="zh-CN" b="1" dirty="0">
                        <a:solidFill>
                          <a:srgbClr val="FF0000"/>
                        </a:solidFill>
                      </a:rPr>
                      <a:t>%</a:t>
                    </a:r>
                    <a:endParaRPr lang="en-US" altLang="en-US" b="1" dirty="0">
                      <a:solidFill>
                        <a:srgbClr val="FF0000"/>
                      </a:solidFill>
                    </a:endParaRPr>
                  </a:p>
                </c:rich>
              </c:tx>
              <c:dLblPos val="outEnd"/>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8-A221-4A9F-B97A-46CE72AF9106}"/>
                </c:ext>
              </c:extLst>
            </c:dLbl>
            <c:dLbl>
              <c:idx val="7"/>
              <c:tx>
                <c:rich>
                  <a:bodyPr/>
                  <a:lstStyle/>
                  <a:p>
                    <a:r>
                      <a:rPr lang="en-US" altLang="en-US" dirty="0"/>
                      <a:t>1610 /</a:t>
                    </a:r>
                    <a:r>
                      <a:rPr lang="en-US" altLang="en-US" b="1" dirty="0">
                        <a:solidFill>
                          <a:srgbClr val="FF0000"/>
                        </a:solidFill>
                      </a:rPr>
                      <a:t>80</a:t>
                    </a:r>
                    <a:r>
                      <a:rPr lang="en-US" altLang="zh-CN" b="1" dirty="0">
                        <a:solidFill>
                          <a:srgbClr val="FF0000"/>
                        </a:solidFill>
                      </a:rPr>
                      <a:t>%</a:t>
                    </a:r>
                    <a:endParaRPr lang="en-US" altLang="en-US" b="1" dirty="0">
                      <a:solidFill>
                        <a:srgbClr val="FF0000"/>
                      </a:solidFill>
                    </a:endParaRPr>
                  </a:p>
                </c:rich>
              </c:tx>
              <c:dLblPos val="outEnd"/>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9-A221-4A9F-B97A-46CE72AF9106}"/>
                </c:ext>
              </c:extLst>
            </c:dLbl>
            <c:dLbl>
              <c:idx val="8"/>
              <c:tx>
                <c:rich>
                  <a:bodyPr/>
                  <a:lstStyle/>
                  <a:p>
                    <a:r>
                      <a:rPr lang="en-US" altLang="en-US" dirty="0"/>
                      <a:t>1220 /</a:t>
                    </a:r>
                    <a:r>
                      <a:rPr lang="en-US" altLang="en-US" b="1" dirty="0">
                        <a:solidFill>
                          <a:srgbClr val="FF0000"/>
                        </a:solidFill>
                      </a:rPr>
                      <a:t>66</a:t>
                    </a:r>
                    <a:r>
                      <a:rPr lang="en-US" altLang="zh-CN" b="1" dirty="0">
                        <a:solidFill>
                          <a:srgbClr val="FF0000"/>
                        </a:solidFill>
                      </a:rPr>
                      <a:t>%</a:t>
                    </a:r>
                    <a:endParaRPr lang="en-US" altLang="en-US" b="1" dirty="0">
                      <a:solidFill>
                        <a:srgbClr val="FF0000"/>
                      </a:solidFill>
                    </a:endParaRPr>
                  </a:p>
                </c:rich>
              </c:tx>
              <c:dLblPos val="outEnd"/>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A-A221-4A9F-B97A-46CE72AF9106}"/>
                </c:ext>
              </c:extLst>
            </c:dLbl>
            <c:dLbl>
              <c:idx val="9"/>
              <c:tx>
                <c:rich>
                  <a:bodyPr/>
                  <a:lstStyle/>
                  <a:p>
                    <a:r>
                      <a:rPr lang="en-US" altLang="en-US" dirty="0"/>
                      <a:t>1008/</a:t>
                    </a:r>
                    <a:r>
                      <a:rPr lang="en-US" altLang="en-US" b="1" dirty="0">
                        <a:solidFill>
                          <a:srgbClr val="FF0000"/>
                        </a:solidFill>
                      </a:rPr>
                      <a:t>88</a:t>
                    </a:r>
                    <a:r>
                      <a:rPr lang="en-US" altLang="zh-CN" b="1" dirty="0">
                        <a:solidFill>
                          <a:srgbClr val="FF0000"/>
                        </a:solidFill>
                      </a:rPr>
                      <a:t>%</a:t>
                    </a:r>
                    <a:endParaRPr lang="en-US" altLang="en-US" b="1" dirty="0">
                      <a:solidFill>
                        <a:srgbClr val="FF0000"/>
                      </a:solidFill>
                    </a:endParaRPr>
                  </a:p>
                </c:rich>
              </c:tx>
              <c:dLblPos val="outEnd"/>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B-A221-4A9F-B97A-46CE72AF9106}"/>
                </c:ext>
              </c:extLst>
            </c:dLbl>
            <c:dLbl>
              <c:idx val="10"/>
              <c:layout>
                <c:manualLayout>
                  <c:x val="-1.7706987577555101E-2"/>
                  <c:y val="7.2073151518310993E-2"/>
                </c:manualLayout>
              </c:layout>
              <c:tx>
                <c:rich>
                  <a:bodyPr/>
                  <a:lstStyle/>
                  <a:p>
                    <a:r>
                      <a:rPr lang="en-US" altLang="en-US" dirty="0"/>
                      <a:t>2250 /</a:t>
                    </a:r>
                    <a:r>
                      <a:rPr lang="en-US" altLang="en-US" b="1" dirty="0">
                        <a:solidFill>
                          <a:srgbClr val="FF0000"/>
                        </a:solidFill>
                      </a:rPr>
                      <a:t>109</a:t>
                    </a:r>
                    <a:r>
                      <a:rPr lang="en-US" altLang="zh-CN" b="1" dirty="0">
                        <a:solidFill>
                          <a:srgbClr val="FF0000"/>
                        </a:solidFill>
                      </a:rPr>
                      <a:t>%</a:t>
                    </a:r>
                    <a:endParaRPr lang="en-US" altLang="en-US" b="1" dirty="0">
                      <a:solidFill>
                        <a:srgbClr val="FF0000"/>
                      </a:solidFill>
                    </a:endParaRPr>
                  </a:p>
                </c:rich>
              </c:tx>
              <c:dLblPos val="outEnd"/>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2-A221-4A9F-B97A-46CE72AF9106}"/>
                </c:ext>
              </c:extLst>
            </c:dLbl>
            <c:dLbl>
              <c:idx val="11"/>
              <c:layout>
                <c:manualLayout>
                  <c:x val="2.8784342043203302E-3"/>
                  <c:y val="6.1791513374953701E-3"/>
                </c:manualLayout>
              </c:layout>
              <c:tx>
                <c:rich>
                  <a:bodyPr/>
                  <a:lstStyle/>
                  <a:p>
                    <a:r>
                      <a:rPr lang="en-US" altLang="en-US" dirty="0"/>
                      <a:t>2230 /</a:t>
                    </a:r>
                    <a:r>
                      <a:rPr lang="en-US" altLang="en-US" b="1" dirty="0">
                        <a:solidFill>
                          <a:srgbClr val="FF0000"/>
                        </a:solidFill>
                      </a:rPr>
                      <a:t>111</a:t>
                    </a:r>
                    <a:r>
                      <a:rPr lang="en-US" altLang="zh-CN" b="1" dirty="0">
                        <a:solidFill>
                          <a:srgbClr val="FF0000"/>
                        </a:solidFill>
                      </a:rPr>
                      <a:t>%</a:t>
                    </a:r>
                    <a:endParaRPr lang="en-US" altLang="en-US" b="1" dirty="0">
                      <a:solidFill>
                        <a:srgbClr val="FF0000"/>
                      </a:solidFill>
                    </a:endParaRPr>
                  </a:p>
                </c:rich>
              </c:tx>
              <c:dLblPos val="outEnd"/>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3-A221-4A9F-B97A-46CE72AF9106}"/>
                </c:ext>
              </c:extLst>
            </c:dLbl>
            <c:numFmt formatCode="@" sourceLinked="0"/>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Sheet1!$B$2:$B$13</c:f>
              <c:numCache>
                <c:formatCode>General</c:formatCode>
                <c:ptCount val="12"/>
                <c:pt idx="0">
                  <c:v>2240</c:v>
                </c:pt>
                <c:pt idx="1">
                  <c:v>2010</c:v>
                </c:pt>
                <c:pt idx="2">
                  <c:v>1176</c:v>
                </c:pt>
                <c:pt idx="3">
                  <c:v>1600</c:v>
                </c:pt>
                <c:pt idx="4">
                  <c:v>1740</c:v>
                </c:pt>
                <c:pt idx="5">
                  <c:v>1560</c:v>
                </c:pt>
                <c:pt idx="6">
                  <c:v>1152</c:v>
                </c:pt>
                <c:pt idx="7">
                  <c:v>1420</c:v>
                </c:pt>
                <c:pt idx="8">
                  <c:v>1220</c:v>
                </c:pt>
                <c:pt idx="9">
                  <c:v>1012</c:v>
                </c:pt>
                <c:pt idx="10">
                  <c:v>2140</c:v>
                </c:pt>
                <c:pt idx="11">
                  <c:v>2170</c:v>
                </c:pt>
              </c:numCache>
            </c:numRef>
          </c:val>
          <c:extLst>
            <c:ext xmlns:c16="http://schemas.microsoft.com/office/drawing/2014/chart" uri="{C3380CC4-5D6E-409C-BE32-E72D297353CC}">
              <c16:uniqueId val="{0000000C-A221-4A9F-B97A-46CE72AF9106}"/>
            </c:ext>
          </c:extLst>
        </c:ser>
        <c:ser>
          <c:idx val="1"/>
          <c:order val="1"/>
          <c:tx>
            <c:strRef>
              <c:f>Sheet1!$C$1</c:f>
              <c:strCache>
                <c:ptCount val="1"/>
                <c:pt idx="0">
                  <c:v>列2</c:v>
                </c:pt>
              </c:strCache>
            </c:strRef>
          </c:tx>
          <c:spPr>
            <a:solidFill>
              <a:schemeClr val="accent2"/>
            </a:solidFill>
            <a:ln>
              <a:noFill/>
            </a:ln>
            <a:effectLst/>
          </c:spPr>
          <c:invertIfNegative val="0"/>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Sheet1!$C$2:$C$13</c:f>
              <c:numCache>
                <c:formatCode>0%</c:formatCode>
                <c:ptCount val="12"/>
                <c:pt idx="0">
                  <c:v>1.1200000000000001</c:v>
                </c:pt>
                <c:pt idx="1">
                  <c:v>1.05</c:v>
                </c:pt>
                <c:pt idx="2">
                  <c:v>0.68</c:v>
                </c:pt>
                <c:pt idx="3">
                  <c:v>0.78</c:v>
                </c:pt>
                <c:pt idx="4">
                  <c:v>0.8</c:v>
                </c:pt>
                <c:pt idx="5">
                  <c:v>0.75</c:v>
                </c:pt>
                <c:pt idx="6">
                  <c:v>0.75</c:v>
                </c:pt>
                <c:pt idx="7">
                  <c:v>0.8</c:v>
                </c:pt>
                <c:pt idx="8">
                  <c:v>0.66</c:v>
                </c:pt>
                <c:pt idx="9">
                  <c:v>0.88</c:v>
                </c:pt>
                <c:pt idx="10">
                  <c:v>1.0900000000000001</c:v>
                </c:pt>
                <c:pt idx="11">
                  <c:v>1.1100000000000001</c:v>
                </c:pt>
              </c:numCache>
            </c:numRef>
          </c:val>
          <c:extLst>
            <c:ext xmlns:c16="http://schemas.microsoft.com/office/drawing/2014/chart" uri="{C3380CC4-5D6E-409C-BE32-E72D297353CC}">
              <c16:uniqueId val="{0000000D-A221-4A9F-B97A-46CE72AF9106}"/>
            </c:ext>
          </c:extLst>
        </c:ser>
        <c:dLbls>
          <c:showLegendKey val="0"/>
          <c:showVal val="0"/>
          <c:showCatName val="0"/>
          <c:showSerName val="0"/>
          <c:showPercent val="0"/>
          <c:showBubbleSize val="0"/>
        </c:dLbls>
        <c:gapWidth val="267"/>
        <c:overlap val="-43"/>
        <c:axId val="835789968"/>
        <c:axId val="835790528"/>
      </c:barChart>
      <c:catAx>
        <c:axId val="83578996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lang="zh-CN" sz="1100" b="0" i="0" u="none" strike="noStrike" kern="1200" cap="none" spc="0" normalizeH="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835790528"/>
        <c:crosses val="autoZero"/>
        <c:auto val="1"/>
        <c:lblAlgn val="ctr"/>
        <c:lblOffset val="100"/>
        <c:noMultiLvlLbl val="0"/>
      </c:catAx>
      <c:valAx>
        <c:axId val="835790528"/>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dk1">
                    <a:lumMod val="65000"/>
                    <a:lumOff val="35000"/>
                  </a:schemeClr>
                </a:solidFill>
                <a:latin typeface="+mn-lt"/>
                <a:ea typeface="+mn-ea"/>
                <a:cs typeface="+mn-cs"/>
              </a:defRPr>
            </a:pPr>
            <a:endParaRPr lang="zh-CN"/>
          </a:p>
        </c:txPr>
        <c:crossAx val="835789968"/>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lang="zh-CN"/>
      </a:pPr>
      <a:endParaRPr lang="zh-C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764456101806095E-2"/>
          <c:y val="6.2450663538300102E-2"/>
          <c:w val="0.91323552433568"/>
          <c:h val="0.83748177876568197"/>
        </c:manualLayout>
      </c:layout>
      <c:barChart>
        <c:barDir val="col"/>
        <c:grouping val="clustered"/>
        <c:varyColors val="0"/>
        <c:ser>
          <c:idx val="0"/>
          <c:order val="0"/>
          <c:tx>
            <c:strRef>
              <c:f>Sheet1!$B$1</c:f>
              <c:strCache>
                <c:ptCount val="1"/>
                <c:pt idx="0">
                  <c:v>系列 1</c:v>
                </c:pt>
              </c:strCache>
            </c:strRef>
          </c:tx>
          <c:spPr>
            <a:solidFill>
              <a:srgbClr val="3399FF"/>
            </a:solidFill>
            <a:ln>
              <a:noFill/>
            </a:ln>
            <a:effectLst/>
          </c:spPr>
          <c:invertIfNegative val="0"/>
          <c:dPt>
            <c:idx val="2"/>
            <c:invertIfNegative val="0"/>
            <c:bubble3D val="0"/>
            <c:extLst>
              <c:ext xmlns:c16="http://schemas.microsoft.com/office/drawing/2014/chart" uri="{C3380CC4-5D6E-409C-BE32-E72D297353CC}">
                <c16:uniqueId val="{00000000-7014-44BB-95E4-48F010DA9202}"/>
              </c:ext>
            </c:extLst>
          </c:dPt>
          <c:dPt>
            <c:idx val="6"/>
            <c:invertIfNegative val="0"/>
            <c:bubble3D val="0"/>
            <c:extLst>
              <c:ext xmlns:c16="http://schemas.microsoft.com/office/drawing/2014/chart" uri="{C3380CC4-5D6E-409C-BE32-E72D297353CC}">
                <c16:uniqueId val="{00000001-7014-44BB-95E4-48F010DA9202}"/>
              </c:ext>
            </c:extLst>
          </c:dPt>
          <c:dPt>
            <c:idx val="7"/>
            <c:invertIfNegative val="0"/>
            <c:bubble3D val="0"/>
            <c:extLst>
              <c:ext xmlns:c16="http://schemas.microsoft.com/office/drawing/2014/chart" uri="{C3380CC4-5D6E-409C-BE32-E72D297353CC}">
                <c16:uniqueId val="{00000002-7014-44BB-95E4-48F010DA9202}"/>
              </c:ext>
            </c:extLst>
          </c:dPt>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妇产科</c:v>
                </c:pt>
                <c:pt idx="1">
                  <c:v>普外科</c:v>
                </c:pt>
                <c:pt idx="2">
                  <c:v>骨科</c:v>
                </c:pt>
                <c:pt idx="3">
                  <c:v>儿科</c:v>
                </c:pt>
                <c:pt idx="4">
                  <c:v>口腔科</c:v>
                </c:pt>
                <c:pt idx="5">
                  <c:v>急诊科</c:v>
                </c:pt>
                <c:pt idx="6">
                  <c:v>肿瘤科</c:v>
                </c:pt>
                <c:pt idx="7">
                  <c:v>心内科</c:v>
                </c:pt>
              </c:strCache>
            </c:strRef>
          </c:cat>
          <c:val>
            <c:numRef>
              <c:f>Sheet1!$B$2:$B$9</c:f>
              <c:numCache>
                <c:formatCode>0%</c:formatCode>
                <c:ptCount val="8"/>
                <c:pt idx="0">
                  <c:v>0.88</c:v>
                </c:pt>
                <c:pt idx="1">
                  <c:v>0.67</c:v>
                </c:pt>
                <c:pt idx="2">
                  <c:v>1.01</c:v>
                </c:pt>
                <c:pt idx="3">
                  <c:v>0.73</c:v>
                </c:pt>
                <c:pt idx="4">
                  <c:v>0.65</c:v>
                </c:pt>
                <c:pt idx="5">
                  <c:v>0.68</c:v>
                </c:pt>
                <c:pt idx="6">
                  <c:v>0.85</c:v>
                </c:pt>
                <c:pt idx="7">
                  <c:v>1.04</c:v>
                </c:pt>
              </c:numCache>
            </c:numRef>
          </c:val>
          <c:extLst>
            <c:ext xmlns:c16="http://schemas.microsoft.com/office/drawing/2014/chart" uri="{C3380CC4-5D6E-409C-BE32-E72D297353CC}">
              <c16:uniqueId val="{00000003-7014-44BB-95E4-48F010DA9202}"/>
            </c:ext>
          </c:extLst>
        </c:ser>
        <c:dLbls>
          <c:showLegendKey val="0"/>
          <c:showVal val="0"/>
          <c:showCatName val="0"/>
          <c:showSerName val="0"/>
          <c:showPercent val="0"/>
          <c:showBubbleSize val="0"/>
        </c:dLbls>
        <c:gapWidth val="267"/>
        <c:overlap val="-43"/>
        <c:axId val="835792768"/>
        <c:axId val="840849232"/>
      </c:barChart>
      <c:catAx>
        <c:axId val="83579276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lang="zh-CN" sz="1195" b="0" i="0" u="none" strike="noStrike" kern="1200" cap="none" spc="0" normalizeH="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840849232"/>
        <c:crosses val="autoZero"/>
        <c:auto val="1"/>
        <c:lblAlgn val="ctr"/>
        <c:lblOffset val="100"/>
        <c:noMultiLvlLbl val="0"/>
      </c:catAx>
      <c:valAx>
        <c:axId val="840849232"/>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835792768"/>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lang="zh-CN">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2014年</c:v>
                </c:pt>
              </c:strCache>
            </c:strRef>
          </c:tx>
          <c:spPr>
            <a:solidFill>
              <a:srgbClr val="C00000"/>
            </a:solidFill>
            <a:ln>
              <a:noFill/>
            </a:ln>
            <a:effectLst/>
          </c:spPr>
          <c:invertIfNegative val="0"/>
          <c:dLbls>
            <c:dLbl>
              <c:idx val="4"/>
              <c:layout>
                <c:manualLayout>
                  <c:x val="-7.1027146211757397E-3"/>
                  <c:y val="1.83710571661010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EC1-4E42-9BCB-7D5668E79804}"/>
                </c:ext>
              </c:extLst>
            </c:dLbl>
            <c:dLbl>
              <c:idx val="5"/>
              <c:layout>
                <c:manualLayout>
                  <c:x val="-5.3270359658817998E-3"/>
                  <c:y val="7.3484228664403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EC1-4E42-9BCB-7D5668E79804}"/>
                </c:ext>
              </c:extLst>
            </c:dLbl>
            <c:dLbl>
              <c:idx val="6"/>
              <c:layout>
                <c:manualLayout>
                  <c:x val="-8.8783932764698002E-3"/>
                  <c:y val="1.102263429966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EC1-4E42-9BCB-7D5668E79804}"/>
                </c:ext>
              </c:extLst>
            </c:dLbl>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Sheet1!$A$2:$A$9</c:f>
              <c:strCache>
                <c:ptCount val="8"/>
                <c:pt idx="0">
                  <c:v>妇产科</c:v>
                </c:pt>
                <c:pt idx="1">
                  <c:v>普外科</c:v>
                </c:pt>
                <c:pt idx="2">
                  <c:v>骨科</c:v>
                </c:pt>
                <c:pt idx="3">
                  <c:v>儿科</c:v>
                </c:pt>
                <c:pt idx="4">
                  <c:v>口腔科</c:v>
                </c:pt>
                <c:pt idx="5">
                  <c:v>急诊科</c:v>
                </c:pt>
                <c:pt idx="6">
                  <c:v>肿瘤科</c:v>
                </c:pt>
                <c:pt idx="7">
                  <c:v>心内科</c:v>
                </c:pt>
              </c:strCache>
            </c:strRef>
          </c:cat>
          <c:val>
            <c:numRef>
              <c:f>Sheet1!$B$2:$B$9</c:f>
              <c:numCache>
                <c:formatCode>General</c:formatCode>
                <c:ptCount val="8"/>
                <c:pt idx="0">
                  <c:v>920</c:v>
                </c:pt>
                <c:pt idx="1">
                  <c:v>640</c:v>
                </c:pt>
                <c:pt idx="2">
                  <c:v>1420</c:v>
                </c:pt>
                <c:pt idx="3">
                  <c:v>900</c:v>
                </c:pt>
                <c:pt idx="4">
                  <c:v>600</c:v>
                </c:pt>
                <c:pt idx="5">
                  <c:v>450</c:v>
                </c:pt>
                <c:pt idx="6">
                  <c:v>1360</c:v>
                </c:pt>
                <c:pt idx="7">
                  <c:v>1470</c:v>
                </c:pt>
              </c:numCache>
            </c:numRef>
          </c:val>
          <c:extLst>
            <c:ext xmlns:c16="http://schemas.microsoft.com/office/drawing/2014/chart" uri="{C3380CC4-5D6E-409C-BE32-E72D297353CC}">
              <c16:uniqueId val="{00000003-6EC1-4E42-9BCB-7D5668E79804}"/>
            </c:ext>
          </c:extLst>
        </c:ser>
        <c:ser>
          <c:idx val="1"/>
          <c:order val="1"/>
          <c:tx>
            <c:strRef>
              <c:f>Sheet1!$C$1</c:f>
              <c:strCache>
                <c:ptCount val="1"/>
                <c:pt idx="0">
                  <c:v>2013年</c:v>
                </c:pt>
              </c:strCache>
            </c:strRef>
          </c:tx>
          <c:spPr>
            <a:solidFill>
              <a:srgbClr val="FFC000"/>
            </a:solidFill>
            <a:ln>
              <a:noFill/>
            </a:ln>
            <a:effectLst/>
          </c:spPr>
          <c:invertIfNegative val="0"/>
          <c:dLbls>
            <c:dLbl>
              <c:idx val="1"/>
              <c:layout>
                <c:manualLayout>
                  <c:x val="5.3270359658817998E-3"/>
                  <c:y val="7.3484228664403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EC1-4E42-9BCB-7D5668E79804}"/>
                </c:ext>
              </c:extLst>
            </c:dLbl>
            <c:dLbl>
              <c:idx val="2"/>
              <c:layout>
                <c:manualLayout>
                  <c:x val="7.1027146211756704E-3"/>
                  <c:y val="1.46968457328807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EC1-4E42-9BCB-7D5668E79804}"/>
                </c:ext>
              </c:extLst>
            </c:dLbl>
            <c:dLbl>
              <c:idx val="3"/>
              <c:layout>
                <c:manualLayout>
                  <c:x val="8.8783932764696094E-3"/>
                  <c:y val="1.102263429966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EC1-4E42-9BCB-7D5668E79804}"/>
                </c:ext>
              </c:extLst>
            </c:dLbl>
            <c:dLbl>
              <c:idx val="7"/>
              <c:layout>
                <c:manualLayout>
                  <c:x val="5.3270359658817998E-3"/>
                  <c:y val="1.83710571661010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EC1-4E42-9BCB-7D5668E79804}"/>
                </c:ext>
              </c:extLst>
            </c:dLbl>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Sheet1!$A$2:$A$9</c:f>
              <c:strCache>
                <c:ptCount val="8"/>
                <c:pt idx="0">
                  <c:v>妇产科</c:v>
                </c:pt>
                <c:pt idx="1">
                  <c:v>普外科</c:v>
                </c:pt>
                <c:pt idx="2">
                  <c:v>骨科</c:v>
                </c:pt>
                <c:pt idx="3">
                  <c:v>儿科</c:v>
                </c:pt>
                <c:pt idx="4">
                  <c:v>口腔科</c:v>
                </c:pt>
                <c:pt idx="5">
                  <c:v>急诊科</c:v>
                </c:pt>
                <c:pt idx="6">
                  <c:v>肿瘤科</c:v>
                </c:pt>
                <c:pt idx="7">
                  <c:v>心内科</c:v>
                </c:pt>
              </c:strCache>
            </c:strRef>
          </c:cat>
          <c:val>
            <c:numRef>
              <c:f>Sheet1!$C$2:$C$9</c:f>
              <c:numCache>
                <c:formatCode>General</c:formatCode>
                <c:ptCount val="8"/>
                <c:pt idx="0">
                  <c:v>810</c:v>
                </c:pt>
                <c:pt idx="1">
                  <c:v>610</c:v>
                </c:pt>
                <c:pt idx="2">
                  <c:v>1040</c:v>
                </c:pt>
                <c:pt idx="3">
                  <c:v>830</c:v>
                </c:pt>
                <c:pt idx="4">
                  <c:v>620</c:v>
                </c:pt>
                <c:pt idx="5">
                  <c:v>500</c:v>
                </c:pt>
                <c:pt idx="6">
                  <c:v>1400</c:v>
                </c:pt>
                <c:pt idx="7">
                  <c:v>1280</c:v>
                </c:pt>
              </c:numCache>
            </c:numRef>
          </c:val>
          <c:extLst>
            <c:ext xmlns:c16="http://schemas.microsoft.com/office/drawing/2014/chart" uri="{C3380CC4-5D6E-409C-BE32-E72D297353CC}">
              <c16:uniqueId val="{00000008-6EC1-4E42-9BCB-7D5668E79804}"/>
            </c:ext>
          </c:extLst>
        </c:ser>
        <c:dLbls>
          <c:showLegendKey val="0"/>
          <c:showVal val="1"/>
          <c:showCatName val="0"/>
          <c:showSerName val="0"/>
          <c:showPercent val="0"/>
          <c:showBubbleSize val="0"/>
        </c:dLbls>
        <c:gapWidth val="267"/>
        <c:overlap val="-43"/>
        <c:axId val="840852032"/>
        <c:axId val="840852592"/>
      </c:barChart>
      <c:catAx>
        <c:axId val="84085203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lang="zh-CN" sz="1195" b="0" i="0" u="none" strike="noStrike" kern="1200" cap="none" spc="0" normalizeH="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840852592"/>
        <c:crosses val="autoZero"/>
        <c:auto val="1"/>
        <c:lblAlgn val="ctr"/>
        <c:lblOffset val="100"/>
        <c:noMultiLvlLbl val="0"/>
      </c:catAx>
      <c:valAx>
        <c:axId val="840852592"/>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840852032"/>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lang="zh-CN">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2014年</c:v>
                </c:pt>
              </c:strCache>
            </c:strRef>
          </c:tx>
          <c:spPr>
            <a:solidFill>
              <a:srgbClr val="FFC000"/>
            </a:solidFill>
            <a:ln>
              <a:noFill/>
            </a:ln>
            <a:effectLst/>
          </c:spPr>
          <c:invertIfNegative val="0"/>
          <c:dPt>
            <c:idx val="1"/>
            <c:invertIfNegative val="0"/>
            <c:bubble3D val="0"/>
            <c:extLst>
              <c:ext xmlns:c16="http://schemas.microsoft.com/office/drawing/2014/chart" uri="{C3380CC4-5D6E-409C-BE32-E72D297353CC}">
                <c16:uniqueId val="{00000000-B1D4-455C-89F3-9322477E5267}"/>
              </c:ext>
            </c:extLst>
          </c:dPt>
          <c:dPt>
            <c:idx val="2"/>
            <c:invertIfNegative val="0"/>
            <c:bubble3D val="0"/>
            <c:extLst>
              <c:ext xmlns:c16="http://schemas.microsoft.com/office/drawing/2014/chart" uri="{C3380CC4-5D6E-409C-BE32-E72D297353CC}">
                <c16:uniqueId val="{00000001-B1D4-455C-89F3-9322477E5267}"/>
              </c:ext>
            </c:extLst>
          </c:dPt>
          <c:dPt>
            <c:idx val="4"/>
            <c:invertIfNegative val="0"/>
            <c:bubble3D val="0"/>
            <c:extLst>
              <c:ext xmlns:c16="http://schemas.microsoft.com/office/drawing/2014/chart" uri="{C3380CC4-5D6E-409C-BE32-E72D297353CC}">
                <c16:uniqueId val="{00000002-B1D4-455C-89F3-9322477E5267}"/>
              </c:ext>
            </c:extLst>
          </c:dPt>
          <c:dPt>
            <c:idx val="5"/>
            <c:invertIfNegative val="0"/>
            <c:bubble3D val="0"/>
            <c:extLst>
              <c:ext xmlns:c16="http://schemas.microsoft.com/office/drawing/2014/chart" uri="{C3380CC4-5D6E-409C-BE32-E72D297353CC}">
                <c16:uniqueId val="{00000003-B1D4-455C-89F3-9322477E5267}"/>
              </c:ext>
            </c:extLst>
          </c:dPt>
          <c:dPt>
            <c:idx val="6"/>
            <c:invertIfNegative val="0"/>
            <c:bubble3D val="0"/>
            <c:extLst>
              <c:ext xmlns:c16="http://schemas.microsoft.com/office/drawing/2014/chart" uri="{C3380CC4-5D6E-409C-BE32-E72D297353CC}">
                <c16:uniqueId val="{00000004-B1D4-455C-89F3-9322477E5267}"/>
              </c:ext>
            </c:extLst>
          </c:dPt>
          <c:dPt>
            <c:idx val="7"/>
            <c:invertIfNegative val="0"/>
            <c:bubble3D val="0"/>
            <c:extLst>
              <c:ext xmlns:c16="http://schemas.microsoft.com/office/drawing/2014/chart" uri="{C3380CC4-5D6E-409C-BE32-E72D297353CC}">
                <c16:uniqueId val="{00000005-B1D4-455C-89F3-9322477E5267}"/>
              </c:ext>
            </c:extLst>
          </c:dPt>
          <c:dLbls>
            <c:dLbl>
              <c:idx val="0"/>
              <c:tx>
                <c:rich>
                  <a:bodyPr/>
                  <a:lstStyle/>
                  <a:p>
                    <a:r>
                      <a:rPr lang="en-US" altLang="zh-CN"/>
                      <a:t>38%</a:t>
                    </a:r>
                    <a:endParaRPr lang="en-US" altLang="zh-CN"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B1D4-455C-89F3-9322477E5267}"/>
                </c:ext>
              </c:extLst>
            </c:dLbl>
            <c:dLbl>
              <c:idx val="1"/>
              <c:tx>
                <c:rich>
                  <a:bodyPr/>
                  <a:lstStyle/>
                  <a:p>
                    <a:r>
                      <a:rPr lang="en-US" altLang="zh-CN"/>
                      <a:t>46%</a:t>
                    </a:r>
                    <a:endParaRPr lang="en-US" altLang="zh-CN"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1D4-455C-89F3-9322477E5267}"/>
                </c:ext>
              </c:extLst>
            </c:dLbl>
            <c:dLbl>
              <c:idx val="2"/>
              <c:tx>
                <c:rich>
                  <a:bodyPr/>
                  <a:lstStyle/>
                  <a:p>
                    <a:r>
                      <a:rPr lang="en-US" altLang="zh-CN"/>
                      <a:t>58%</a:t>
                    </a:r>
                    <a:endParaRPr lang="en-US" altLang="zh-CN"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1D4-455C-89F3-9322477E5267}"/>
                </c:ext>
              </c:extLst>
            </c:dLbl>
            <c:dLbl>
              <c:idx val="3"/>
              <c:tx>
                <c:rich>
                  <a:bodyPr/>
                  <a:lstStyle/>
                  <a:p>
                    <a:r>
                      <a:rPr lang="en-US" altLang="zh-CN"/>
                      <a:t>34%</a:t>
                    </a:r>
                    <a:endParaRPr lang="en-US" altLang="zh-CN"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B1D4-455C-89F3-9322477E5267}"/>
                </c:ext>
              </c:extLst>
            </c:dLbl>
            <c:dLbl>
              <c:idx val="4"/>
              <c:tx>
                <c:rich>
                  <a:bodyPr/>
                  <a:lstStyle/>
                  <a:p>
                    <a:r>
                      <a:rPr lang="en-US" altLang="zh-CN"/>
                      <a:t>32%</a:t>
                    </a:r>
                    <a:endParaRPr lang="en-US" altLang="zh-CN"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1D4-455C-89F3-9322477E5267}"/>
                </c:ext>
              </c:extLst>
            </c:dLbl>
            <c:dLbl>
              <c:idx val="5"/>
              <c:tx>
                <c:rich>
                  <a:bodyPr/>
                  <a:lstStyle/>
                  <a:p>
                    <a:r>
                      <a:rPr lang="en-US" altLang="zh-CN"/>
                      <a:t>45%</a:t>
                    </a:r>
                    <a:endParaRPr lang="en-US" altLang="zh-CN"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1D4-455C-89F3-9322477E5267}"/>
                </c:ext>
              </c:extLst>
            </c:dLbl>
            <c:dLbl>
              <c:idx val="6"/>
              <c:tx>
                <c:rich>
                  <a:bodyPr/>
                  <a:lstStyle/>
                  <a:p>
                    <a:r>
                      <a:rPr lang="en-US" altLang="zh-CN"/>
                      <a:t>68%</a:t>
                    </a:r>
                    <a:endParaRPr lang="en-US" altLang="zh-CN"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1D4-455C-89F3-9322477E5267}"/>
                </c:ext>
              </c:extLst>
            </c:dLbl>
            <c:dLbl>
              <c:idx val="7"/>
              <c:tx>
                <c:rich>
                  <a:bodyPr/>
                  <a:lstStyle/>
                  <a:p>
                    <a:r>
                      <a:rPr lang="en-US" altLang="zh-CN"/>
                      <a:t>57%</a:t>
                    </a:r>
                    <a:endParaRPr lang="en-US" altLang="zh-CN"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1D4-455C-89F3-9322477E5267}"/>
                </c:ext>
              </c:extLst>
            </c:dLbl>
            <c:spPr>
              <a:noFill/>
              <a:ln>
                <a:noFill/>
              </a:ln>
              <a:effectLst/>
            </c:spPr>
            <c:txPr>
              <a:bodyPr rot="0" spcFirstLastPara="1" vertOverflow="ellipsis" vert="horz" wrap="square" lIns="38100" tIns="19050" rIns="38100" bIns="19050" anchor="ctr" anchorCtr="1"/>
              <a:lstStyle/>
              <a:p>
                <a:pPr>
                  <a:defRPr lang="zh-CN" sz="1200" b="0"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妇产科</c:v>
                </c:pt>
                <c:pt idx="1">
                  <c:v>普外科</c:v>
                </c:pt>
                <c:pt idx="2">
                  <c:v>骨科</c:v>
                </c:pt>
                <c:pt idx="3">
                  <c:v>儿科</c:v>
                </c:pt>
                <c:pt idx="4">
                  <c:v>口腔科</c:v>
                </c:pt>
                <c:pt idx="5">
                  <c:v>急诊科</c:v>
                </c:pt>
                <c:pt idx="6">
                  <c:v>肿瘤科</c:v>
                </c:pt>
                <c:pt idx="7">
                  <c:v>心内科</c:v>
                </c:pt>
              </c:strCache>
            </c:strRef>
          </c:cat>
          <c:val>
            <c:numRef>
              <c:f>Sheet1!$B$2:$B$9</c:f>
              <c:numCache>
                <c:formatCode>0.00%</c:formatCode>
                <c:ptCount val="8"/>
                <c:pt idx="0">
                  <c:v>0.37</c:v>
                </c:pt>
                <c:pt idx="1">
                  <c:v>0.48</c:v>
                </c:pt>
                <c:pt idx="2">
                  <c:v>0.54</c:v>
                </c:pt>
                <c:pt idx="3">
                  <c:v>0.34</c:v>
                </c:pt>
                <c:pt idx="4">
                  <c:v>0.32</c:v>
                </c:pt>
                <c:pt idx="5">
                  <c:v>0.44</c:v>
                </c:pt>
                <c:pt idx="6">
                  <c:v>0.67</c:v>
                </c:pt>
                <c:pt idx="7">
                  <c:v>0.57999999999999996</c:v>
                </c:pt>
              </c:numCache>
            </c:numRef>
          </c:val>
          <c:extLst>
            <c:ext xmlns:c16="http://schemas.microsoft.com/office/drawing/2014/chart" uri="{C3380CC4-5D6E-409C-BE32-E72D297353CC}">
              <c16:uniqueId val="{00000008-B1D4-455C-89F3-9322477E5267}"/>
            </c:ext>
          </c:extLst>
        </c:ser>
        <c:ser>
          <c:idx val="1"/>
          <c:order val="1"/>
          <c:tx>
            <c:strRef>
              <c:f>Sheet1!$C$1</c:f>
              <c:strCache>
                <c:ptCount val="1"/>
                <c:pt idx="0">
                  <c:v>2013年</c:v>
                </c:pt>
              </c:strCache>
            </c:strRef>
          </c:tx>
          <c:spPr>
            <a:solidFill>
              <a:srgbClr val="0070C0"/>
            </a:solidFill>
            <a:ln>
              <a:noFill/>
            </a:ln>
            <a:effectLst/>
          </c:spPr>
          <c:invertIfNegative val="0"/>
          <c:dLbls>
            <c:dLbl>
              <c:idx val="7"/>
              <c:tx>
                <c:rich>
                  <a:bodyPr/>
                  <a:lstStyle/>
                  <a:p>
                    <a:r>
                      <a:rPr lang="en-US" altLang="zh-CN"/>
                      <a:t>46.5%</a:t>
                    </a:r>
                    <a:endParaRPr lang="en-US" altLang="zh-CN"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B1D4-455C-89F3-9322477E5267}"/>
                </c:ext>
              </c:extLst>
            </c:dLbl>
            <c:spPr>
              <a:noFill/>
              <a:ln>
                <a:noFill/>
              </a:ln>
              <a:effectLst/>
            </c:spPr>
            <c:txPr>
              <a:bodyPr rot="0" spcFirstLastPara="1" vertOverflow="ellipsis" vert="horz" wrap="square" lIns="38100" tIns="19050" rIns="38100" bIns="19050" anchor="ctr" anchorCtr="1"/>
              <a:lstStyle/>
              <a:p>
                <a:pPr>
                  <a:defRPr lang="zh-CN" sz="1200" b="0"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Sheet1!$A$2:$A$9</c:f>
              <c:strCache>
                <c:ptCount val="8"/>
                <c:pt idx="0">
                  <c:v>妇产科</c:v>
                </c:pt>
                <c:pt idx="1">
                  <c:v>普外科</c:v>
                </c:pt>
                <c:pt idx="2">
                  <c:v>骨科</c:v>
                </c:pt>
                <c:pt idx="3">
                  <c:v>儿科</c:v>
                </c:pt>
                <c:pt idx="4">
                  <c:v>口腔科</c:v>
                </c:pt>
                <c:pt idx="5">
                  <c:v>急诊科</c:v>
                </c:pt>
                <c:pt idx="6">
                  <c:v>肿瘤科</c:v>
                </c:pt>
                <c:pt idx="7">
                  <c:v>心内科</c:v>
                </c:pt>
              </c:strCache>
            </c:strRef>
          </c:cat>
          <c:val>
            <c:numRef>
              <c:f>Sheet1!$C$2:$C$9</c:f>
              <c:numCache>
                <c:formatCode>0%</c:formatCode>
                <c:ptCount val="8"/>
                <c:pt idx="0">
                  <c:v>0.35</c:v>
                </c:pt>
                <c:pt idx="1">
                  <c:v>0.41</c:v>
                </c:pt>
                <c:pt idx="2">
                  <c:v>0.38</c:v>
                </c:pt>
                <c:pt idx="3">
                  <c:v>0.32</c:v>
                </c:pt>
                <c:pt idx="4">
                  <c:v>0.42</c:v>
                </c:pt>
                <c:pt idx="5">
                  <c:v>0.48</c:v>
                </c:pt>
                <c:pt idx="6">
                  <c:v>0.54</c:v>
                </c:pt>
                <c:pt idx="7" formatCode="0.00%">
                  <c:v>0.46500000000000002</c:v>
                </c:pt>
              </c:numCache>
            </c:numRef>
          </c:val>
          <c:extLst>
            <c:ext xmlns:c16="http://schemas.microsoft.com/office/drawing/2014/chart" uri="{C3380CC4-5D6E-409C-BE32-E72D297353CC}">
              <c16:uniqueId val="{0000000A-B1D4-455C-89F3-9322477E5267}"/>
            </c:ext>
          </c:extLst>
        </c:ser>
        <c:dLbls>
          <c:showLegendKey val="0"/>
          <c:showVal val="1"/>
          <c:showCatName val="0"/>
          <c:showSerName val="0"/>
          <c:showPercent val="0"/>
          <c:showBubbleSize val="0"/>
        </c:dLbls>
        <c:gapWidth val="267"/>
        <c:overlap val="-43"/>
        <c:axId val="841363568"/>
        <c:axId val="841364128"/>
      </c:barChart>
      <c:catAx>
        <c:axId val="84136356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lang="zh-CN" sz="1200" b="0" i="0" u="none" strike="noStrike" kern="1200" cap="none" spc="0" normalizeH="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841364128"/>
        <c:crosses val="autoZero"/>
        <c:auto val="1"/>
        <c:lblAlgn val="ctr"/>
        <c:lblOffset val="100"/>
        <c:noMultiLvlLbl val="0"/>
      </c:catAx>
      <c:valAx>
        <c:axId val="841364128"/>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zh-CN" sz="1200" b="0" i="0" u="none" strike="noStrike" kern="120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841363568"/>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lang="zh-CN" sz="1200" b="0" i="0" u="none" strike="noStrike" kern="120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lang="zh-CN" sz="12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2014年</c:v>
                </c:pt>
              </c:strCache>
            </c:strRef>
          </c:tx>
          <c:spPr>
            <a:solidFill>
              <a:schemeClr val="accent1">
                <a:lumMod val="75000"/>
              </a:schemeClr>
            </a:solidFill>
            <a:ln>
              <a:noFill/>
            </a:ln>
            <a:effectLst/>
          </c:spPr>
          <c:invertIfNegative val="0"/>
          <c:dPt>
            <c:idx val="1"/>
            <c:invertIfNegative val="0"/>
            <c:bubble3D val="0"/>
            <c:extLst>
              <c:ext xmlns:c16="http://schemas.microsoft.com/office/drawing/2014/chart" uri="{C3380CC4-5D6E-409C-BE32-E72D297353CC}">
                <c16:uniqueId val="{00000000-2832-47DE-8A1E-EAF151169EF9}"/>
              </c:ext>
            </c:extLst>
          </c:dPt>
          <c:dPt>
            <c:idx val="2"/>
            <c:invertIfNegative val="0"/>
            <c:bubble3D val="0"/>
            <c:extLst>
              <c:ext xmlns:c16="http://schemas.microsoft.com/office/drawing/2014/chart" uri="{C3380CC4-5D6E-409C-BE32-E72D297353CC}">
                <c16:uniqueId val="{00000001-2832-47DE-8A1E-EAF151169EF9}"/>
              </c:ext>
            </c:extLst>
          </c:dPt>
          <c:dPt>
            <c:idx val="4"/>
            <c:invertIfNegative val="0"/>
            <c:bubble3D val="0"/>
            <c:extLst>
              <c:ext xmlns:c16="http://schemas.microsoft.com/office/drawing/2014/chart" uri="{C3380CC4-5D6E-409C-BE32-E72D297353CC}">
                <c16:uniqueId val="{00000002-2832-47DE-8A1E-EAF151169EF9}"/>
              </c:ext>
            </c:extLst>
          </c:dPt>
          <c:dPt>
            <c:idx val="5"/>
            <c:invertIfNegative val="0"/>
            <c:bubble3D val="0"/>
            <c:extLst>
              <c:ext xmlns:c16="http://schemas.microsoft.com/office/drawing/2014/chart" uri="{C3380CC4-5D6E-409C-BE32-E72D297353CC}">
                <c16:uniqueId val="{00000003-2832-47DE-8A1E-EAF151169EF9}"/>
              </c:ext>
            </c:extLst>
          </c:dPt>
          <c:dPt>
            <c:idx val="6"/>
            <c:invertIfNegative val="0"/>
            <c:bubble3D val="0"/>
            <c:extLst>
              <c:ext xmlns:c16="http://schemas.microsoft.com/office/drawing/2014/chart" uri="{C3380CC4-5D6E-409C-BE32-E72D297353CC}">
                <c16:uniqueId val="{00000004-2832-47DE-8A1E-EAF151169EF9}"/>
              </c:ext>
            </c:extLst>
          </c:dPt>
          <c:dPt>
            <c:idx val="7"/>
            <c:invertIfNegative val="0"/>
            <c:bubble3D val="0"/>
            <c:extLst>
              <c:ext xmlns:c16="http://schemas.microsoft.com/office/drawing/2014/chart" uri="{C3380CC4-5D6E-409C-BE32-E72D297353CC}">
                <c16:uniqueId val="{00000005-2832-47DE-8A1E-EAF151169EF9}"/>
              </c:ext>
            </c:extLst>
          </c:dPt>
          <c:dLbls>
            <c:dLbl>
              <c:idx val="0"/>
              <c:tx>
                <c:rich>
                  <a:bodyPr/>
                  <a:lstStyle/>
                  <a:p>
                    <a:r>
                      <a:rPr lang="en-US" altLang="zh-CN"/>
                      <a:t>78%</a:t>
                    </a:r>
                    <a:endParaRPr lang="en-US" altLang="zh-CN"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2832-47DE-8A1E-EAF151169EF9}"/>
                </c:ext>
              </c:extLst>
            </c:dLbl>
            <c:dLbl>
              <c:idx val="1"/>
              <c:tx>
                <c:rich>
                  <a:bodyPr/>
                  <a:lstStyle/>
                  <a:p>
                    <a:r>
                      <a:rPr lang="en-US" altLang="zh-CN"/>
                      <a:t>58%</a:t>
                    </a:r>
                    <a:endParaRPr lang="en-US" altLang="zh-CN"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832-47DE-8A1E-EAF151169EF9}"/>
                </c:ext>
              </c:extLst>
            </c:dLbl>
            <c:dLbl>
              <c:idx val="2"/>
              <c:tx>
                <c:rich>
                  <a:bodyPr/>
                  <a:lstStyle/>
                  <a:p>
                    <a:r>
                      <a:rPr lang="en-US" altLang="zh-CN"/>
                      <a:t>61%</a:t>
                    </a:r>
                    <a:endParaRPr lang="en-US" altLang="zh-CN"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832-47DE-8A1E-EAF151169EF9}"/>
                </c:ext>
              </c:extLst>
            </c:dLbl>
            <c:dLbl>
              <c:idx val="3"/>
              <c:tx>
                <c:rich>
                  <a:bodyPr/>
                  <a:lstStyle/>
                  <a:p>
                    <a:r>
                      <a:rPr lang="en-US" altLang="zh-CN"/>
                      <a:t>37%</a:t>
                    </a:r>
                    <a:endParaRPr lang="en-US" altLang="zh-CN"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2832-47DE-8A1E-EAF151169EF9}"/>
                </c:ext>
              </c:extLst>
            </c:dLbl>
            <c:dLbl>
              <c:idx val="4"/>
              <c:tx>
                <c:rich>
                  <a:bodyPr/>
                  <a:lstStyle/>
                  <a:p>
                    <a:r>
                      <a:rPr lang="en-US" altLang="zh-CN"/>
                      <a:t>32%</a:t>
                    </a:r>
                    <a:endParaRPr lang="en-US" altLang="zh-CN"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832-47DE-8A1E-EAF151169EF9}"/>
                </c:ext>
              </c:extLst>
            </c:dLbl>
            <c:dLbl>
              <c:idx val="5"/>
              <c:tx>
                <c:rich>
                  <a:bodyPr/>
                  <a:lstStyle/>
                  <a:p>
                    <a:r>
                      <a:rPr lang="en-US" altLang="zh-CN"/>
                      <a:t>45%</a:t>
                    </a:r>
                    <a:endParaRPr lang="en-US" altLang="zh-CN"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832-47DE-8A1E-EAF151169EF9}"/>
                </c:ext>
              </c:extLst>
            </c:dLbl>
            <c:dLbl>
              <c:idx val="6"/>
              <c:tx>
                <c:rich>
                  <a:bodyPr/>
                  <a:lstStyle/>
                  <a:p>
                    <a:r>
                      <a:rPr lang="en-US" altLang="zh-CN"/>
                      <a:t>68%</a:t>
                    </a:r>
                    <a:endParaRPr lang="en-US" altLang="zh-CN"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832-47DE-8A1E-EAF151169EF9}"/>
                </c:ext>
              </c:extLst>
            </c:dLbl>
            <c:dLbl>
              <c:idx val="7"/>
              <c:tx>
                <c:rich>
                  <a:bodyPr/>
                  <a:lstStyle/>
                  <a:p>
                    <a:r>
                      <a:rPr lang="en-US" altLang="zh-CN"/>
                      <a:t>57%</a:t>
                    </a:r>
                    <a:endParaRPr lang="en-US" altLang="zh-CN"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2832-47DE-8A1E-EAF151169EF9}"/>
                </c:ext>
              </c:extLst>
            </c:dLbl>
            <c:dLbl>
              <c:idx val="8"/>
              <c:layout>
                <c:manualLayout>
                  <c:x val="-1.20314086079536E-3"/>
                  <c:y val="-2.44301381726295E-3"/>
                </c:manualLayout>
              </c:layout>
              <c:tx>
                <c:rich>
                  <a:bodyPr/>
                  <a:lstStyle/>
                  <a:p>
                    <a:r>
                      <a:rPr lang="en-US" altLang="zh-CN"/>
                      <a:t>36.2%</a:t>
                    </a:r>
                    <a:endParaRPr lang="en-US" altLang="zh-CN"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2832-47DE-8A1E-EAF151169EF9}"/>
                </c:ext>
              </c:extLst>
            </c:dLbl>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Sheet1!$A$2:$A$10</c:f>
              <c:strCache>
                <c:ptCount val="9"/>
                <c:pt idx="0">
                  <c:v>妇产科</c:v>
                </c:pt>
                <c:pt idx="1">
                  <c:v>普外科</c:v>
                </c:pt>
                <c:pt idx="2">
                  <c:v>骨科</c:v>
                </c:pt>
                <c:pt idx="3">
                  <c:v>儿科</c:v>
                </c:pt>
                <c:pt idx="4">
                  <c:v>口腔科</c:v>
                </c:pt>
                <c:pt idx="5">
                  <c:v>急诊科</c:v>
                </c:pt>
                <c:pt idx="6">
                  <c:v>肿瘤科</c:v>
                </c:pt>
                <c:pt idx="7">
                  <c:v>心内科</c:v>
                </c:pt>
                <c:pt idx="8">
                  <c:v>全院</c:v>
                </c:pt>
              </c:strCache>
            </c:strRef>
          </c:cat>
          <c:val>
            <c:numRef>
              <c:f>Sheet1!$B$2:$B$10</c:f>
              <c:numCache>
                <c:formatCode>0.00%</c:formatCode>
                <c:ptCount val="9"/>
                <c:pt idx="0">
                  <c:v>0.79</c:v>
                </c:pt>
                <c:pt idx="1">
                  <c:v>0.6</c:v>
                </c:pt>
                <c:pt idx="2">
                  <c:v>0.62</c:v>
                </c:pt>
                <c:pt idx="3">
                  <c:v>0.39</c:v>
                </c:pt>
                <c:pt idx="4">
                  <c:v>0.33</c:v>
                </c:pt>
                <c:pt idx="5">
                  <c:v>0.46</c:v>
                </c:pt>
                <c:pt idx="6">
                  <c:v>0.65</c:v>
                </c:pt>
                <c:pt idx="7">
                  <c:v>0.57999999999999996</c:v>
                </c:pt>
                <c:pt idx="8">
                  <c:v>0.36199999999999999</c:v>
                </c:pt>
              </c:numCache>
            </c:numRef>
          </c:val>
          <c:extLst>
            <c:ext xmlns:c16="http://schemas.microsoft.com/office/drawing/2014/chart" uri="{C3380CC4-5D6E-409C-BE32-E72D297353CC}">
              <c16:uniqueId val="{00000009-2832-47DE-8A1E-EAF151169EF9}"/>
            </c:ext>
          </c:extLst>
        </c:ser>
        <c:ser>
          <c:idx val="1"/>
          <c:order val="1"/>
          <c:tx>
            <c:strRef>
              <c:f>Sheet1!$C$1</c:f>
              <c:strCache>
                <c:ptCount val="1"/>
                <c:pt idx="0">
                  <c:v>2013年</c:v>
                </c:pt>
              </c:strCache>
            </c:strRef>
          </c:tx>
          <c:spPr>
            <a:solidFill>
              <a:schemeClr val="accent3">
                <a:lumMod val="60000"/>
                <a:lumOff val="40000"/>
              </a:schemeClr>
            </a:solidFill>
            <a:ln>
              <a:noFill/>
            </a:ln>
            <a:effectLst/>
          </c:spPr>
          <c:invertIfNegative val="0"/>
          <c:dLbls>
            <c:dLbl>
              <c:idx val="7"/>
              <c:tx>
                <c:rich>
                  <a:bodyPr/>
                  <a:lstStyle/>
                  <a:p>
                    <a:r>
                      <a:rPr lang="en-US" altLang="zh-CN"/>
                      <a:t>46.5%</a:t>
                    </a:r>
                    <a:endParaRPr lang="en-US" altLang="zh-CN"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2832-47DE-8A1E-EAF151169EF9}"/>
                </c:ext>
              </c:extLst>
            </c:dLbl>
            <c:dLbl>
              <c:idx val="8"/>
              <c:layout>
                <c:manualLayout>
                  <c:x val="1.2031408607951599E-2"/>
                  <c:y val="2.19871243553666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832-47DE-8A1E-EAF151169EF9}"/>
                </c:ext>
              </c:extLst>
            </c:dLbl>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Sheet1!$A$2:$A$10</c:f>
              <c:strCache>
                <c:ptCount val="9"/>
                <c:pt idx="0">
                  <c:v>妇产科</c:v>
                </c:pt>
                <c:pt idx="1">
                  <c:v>普外科</c:v>
                </c:pt>
                <c:pt idx="2">
                  <c:v>骨科</c:v>
                </c:pt>
                <c:pt idx="3">
                  <c:v>儿科</c:v>
                </c:pt>
                <c:pt idx="4">
                  <c:v>口腔科</c:v>
                </c:pt>
                <c:pt idx="5">
                  <c:v>急诊科</c:v>
                </c:pt>
                <c:pt idx="6">
                  <c:v>肿瘤科</c:v>
                </c:pt>
                <c:pt idx="7">
                  <c:v>心内科</c:v>
                </c:pt>
                <c:pt idx="8">
                  <c:v>全院</c:v>
                </c:pt>
              </c:strCache>
            </c:strRef>
          </c:cat>
          <c:val>
            <c:numRef>
              <c:f>Sheet1!$C$2:$C$10</c:f>
              <c:numCache>
                <c:formatCode>0%</c:formatCode>
                <c:ptCount val="9"/>
                <c:pt idx="0">
                  <c:v>0.83</c:v>
                </c:pt>
                <c:pt idx="1">
                  <c:v>0.63</c:v>
                </c:pt>
                <c:pt idx="2">
                  <c:v>0.5</c:v>
                </c:pt>
                <c:pt idx="3">
                  <c:v>0.42</c:v>
                </c:pt>
                <c:pt idx="4">
                  <c:v>0.42</c:v>
                </c:pt>
                <c:pt idx="5">
                  <c:v>0.48</c:v>
                </c:pt>
                <c:pt idx="6">
                  <c:v>0.56999999999999995</c:v>
                </c:pt>
                <c:pt idx="7" formatCode="0.00%">
                  <c:v>0.46</c:v>
                </c:pt>
                <c:pt idx="8">
                  <c:v>0.35</c:v>
                </c:pt>
              </c:numCache>
            </c:numRef>
          </c:val>
          <c:extLst>
            <c:ext xmlns:c16="http://schemas.microsoft.com/office/drawing/2014/chart" uri="{C3380CC4-5D6E-409C-BE32-E72D297353CC}">
              <c16:uniqueId val="{0000000C-2832-47DE-8A1E-EAF151169EF9}"/>
            </c:ext>
          </c:extLst>
        </c:ser>
        <c:dLbls>
          <c:showLegendKey val="0"/>
          <c:showVal val="0"/>
          <c:showCatName val="0"/>
          <c:showSerName val="0"/>
          <c:showPercent val="0"/>
          <c:showBubbleSize val="0"/>
        </c:dLbls>
        <c:gapWidth val="267"/>
        <c:overlap val="-43"/>
        <c:axId val="841052016"/>
        <c:axId val="841052576"/>
      </c:barChart>
      <c:catAx>
        <c:axId val="84105201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lang="zh-CN" sz="1195" b="0" i="0" u="none" strike="noStrike" kern="1200" cap="none" spc="0" normalizeH="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841052576"/>
        <c:crosses val="autoZero"/>
        <c:auto val="1"/>
        <c:lblAlgn val="ctr"/>
        <c:lblOffset val="100"/>
        <c:noMultiLvlLbl val="0"/>
      </c:catAx>
      <c:valAx>
        <c:axId val="841052576"/>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841052016"/>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lang="zh-CN">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226380108880695E-2"/>
          <c:y val="0.113065078991198"/>
          <c:w val="0.86705279929428503"/>
          <c:h val="0.68542366053604598"/>
        </c:manualLayout>
      </c:layout>
      <c:barChart>
        <c:barDir val="col"/>
        <c:grouping val="clustered"/>
        <c:varyColors val="0"/>
        <c:ser>
          <c:idx val="0"/>
          <c:order val="0"/>
          <c:tx>
            <c:strRef>
              <c:f>Sheet1!$B$1</c:f>
              <c:strCache>
                <c:ptCount val="1"/>
                <c:pt idx="0">
                  <c:v>2013年</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dk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Sheet1!$A$2:$A$4</c:f>
              <c:strCache>
                <c:ptCount val="3"/>
                <c:pt idx="0">
                  <c:v>手术室手术台次</c:v>
                </c:pt>
                <c:pt idx="1">
                  <c:v>门诊小手术</c:v>
                </c:pt>
                <c:pt idx="2">
                  <c:v>院外专家会诊</c:v>
                </c:pt>
              </c:strCache>
            </c:strRef>
          </c:cat>
          <c:val>
            <c:numRef>
              <c:f>Sheet1!$B$2:$B$4</c:f>
              <c:numCache>
                <c:formatCode>General</c:formatCode>
                <c:ptCount val="3"/>
                <c:pt idx="0">
                  <c:v>967</c:v>
                </c:pt>
                <c:pt idx="1">
                  <c:v>4355</c:v>
                </c:pt>
                <c:pt idx="2">
                  <c:v>248</c:v>
                </c:pt>
              </c:numCache>
            </c:numRef>
          </c:val>
          <c:extLst>
            <c:ext xmlns:c16="http://schemas.microsoft.com/office/drawing/2014/chart" uri="{C3380CC4-5D6E-409C-BE32-E72D297353CC}">
              <c16:uniqueId val="{00000000-53D1-4147-BAE6-405DDD0E57F8}"/>
            </c:ext>
          </c:extLst>
        </c:ser>
        <c:ser>
          <c:idx val="1"/>
          <c:order val="1"/>
          <c:tx>
            <c:strRef>
              <c:f>Sheet1!$C$1</c:f>
              <c:strCache>
                <c:ptCount val="1"/>
                <c:pt idx="0">
                  <c:v>2014年</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dk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Sheet1!$A$2:$A$4</c:f>
              <c:strCache>
                <c:ptCount val="3"/>
                <c:pt idx="0">
                  <c:v>手术室手术台次</c:v>
                </c:pt>
                <c:pt idx="1">
                  <c:v>门诊小手术</c:v>
                </c:pt>
                <c:pt idx="2">
                  <c:v>院外专家会诊</c:v>
                </c:pt>
              </c:strCache>
            </c:strRef>
          </c:cat>
          <c:val>
            <c:numRef>
              <c:f>Sheet1!$C$2:$C$4</c:f>
              <c:numCache>
                <c:formatCode>General</c:formatCode>
                <c:ptCount val="3"/>
                <c:pt idx="0">
                  <c:v>1250</c:v>
                </c:pt>
                <c:pt idx="1">
                  <c:v>4736</c:v>
                </c:pt>
                <c:pt idx="2">
                  <c:v>299</c:v>
                </c:pt>
              </c:numCache>
            </c:numRef>
          </c:val>
          <c:extLst>
            <c:ext xmlns:c16="http://schemas.microsoft.com/office/drawing/2014/chart" uri="{C3380CC4-5D6E-409C-BE32-E72D297353CC}">
              <c16:uniqueId val="{00000001-53D1-4147-BAE6-405DDD0E57F8}"/>
            </c:ext>
          </c:extLst>
        </c:ser>
        <c:dLbls>
          <c:showLegendKey val="0"/>
          <c:showVal val="0"/>
          <c:showCatName val="0"/>
          <c:showSerName val="0"/>
          <c:showPercent val="0"/>
          <c:showBubbleSize val="0"/>
        </c:dLbls>
        <c:gapWidth val="267"/>
        <c:overlap val="-43"/>
        <c:axId val="841055376"/>
        <c:axId val="838836928"/>
      </c:barChart>
      <c:catAx>
        <c:axId val="841055376"/>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lang="zh-CN" sz="1195" b="0" i="0" u="none" strike="noStrike" kern="120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r>
                  <a:rPr lang="zh-CN" b="0">
                    <a:latin typeface="微软雅黑" panose="020B0503020204020204" pitchFamily="34" charset="-122"/>
                    <a:ea typeface="微软雅黑" panose="020B0503020204020204" pitchFamily="34" charset="-122"/>
                  </a:rPr>
                  <a:t>手术种类</a:t>
                </a:r>
              </a:p>
            </c:rich>
          </c:tx>
          <c:layout>
            <c:manualLayout>
              <c:xMode val="edge"/>
              <c:yMode val="edge"/>
              <c:x val="7.8644044628540494E-2"/>
              <c:y val="0.82845191379949301"/>
            </c:manualLayou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lang="zh-CN" sz="1195" b="0" i="0" u="none" strike="noStrike" kern="1200" cap="none" spc="0" normalizeH="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838836928"/>
        <c:crosses val="autoZero"/>
        <c:auto val="1"/>
        <c:lblAlgn val="ctr"/>
        <c:lblOffset val="100"/>
        <c:noMultiLvlLbl val="0"/>
      </c:catAx>
      <c:valAx>
        <c:axId val="838836928"/>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lang="zh-CN" sz="1195" b="0" i="0" u="none" strike="noStrike" kern="1200" baseline="0">
                    <a:solidFill>
                      <a:schemeClr val="tx1"/>
                    </a:solidFill>
                    <a:effectLst/>
                    <a:latin typeface="微软雅黑" panose="020B0503020204020204" pitchFamily="34" charset="-122"/>
                    <a:ea typeface="微软雅黑" panose="020B0503020204020204" pitchFamily="34" charset="-122"/>
                    <a:cs typeface="+mn-cs"/>
                  </a:defRPr>
                </a:pPr>
                <a:r>
                  <a:rPr lang="zh-CN" b="0" dirty="0">
                    <a:solidFill>
                      <a:schemeClr val="tx1"/>
                    </a:solidFill>
                    <a:effectLst/>
                    <a:latin typeface="微软雅黑" panose="020B0503020204020204" pitchFamily="34" charset="-122"/>
                    <a:ea typeface="微软雅黑" panose="020B0503020204020204" pitchFamily="34" charset="-122"/>
                  </a:rPr>
                  <a:t>手术台次</a:t>
                </a:r>
              </a:p>
            </c:rich>
          </c:tx>
          <c:layout>
            <c:manualLayout>
              <c:xMode val="edge"/>
              <c:yMode val="edge"/>
              <c:x val="1.3550889803949201E-2"/>
              <c:y val="0.73140701676762698"/>
            </c:manualLayout>
          </c:layout>
          <c:overlay val="0"/>
          <c:spPr>
            <a:noFill/>
            <a:ln>
              <a:noFill/>
            </a:ln>
            <a:effectLst/>
          </c:spPr>
          <c:txPr>
            <a:bodyPr rot="-5400000" spcFirstLastPara="1" vertOverflow="ellipsis" vert="horz" wrap="square" anchor="ctr" anchorCtr="1"/>
            <a:lstStyle/>
            <a:p>
              <a:pPr>
                <a:defRPr lang="zh-CN" sz="1195" b="0" i="0" u="none" strike="noStrike" kern="1200" baseline="0">
                  <a:solidFill>
                    <a:schemeClr val="tx1"/>
                  </a:solidFill>
                  <a:effectLst/>
                  <a:latin typeface="微软雅黑" panose="020B0503020204020204" pitchFamily="34" charset="-122"/>
                  <a:ea typeface="微软雅黑" panose="020B0503020204020204" pitchFamily="34" charset="-122"/>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dk1">
                    <a:lumMod val="65000"/>
                    <a:lumOff val="35000"/>
                  </a:schemeClr>
                </a:solidFill>
                <a:latin typeface="+mn-lt"/>
                <a:ea typeface="+mn-ea"/>
                <a:cs typeface="+mn-cs"/>
              </a:defRPr>
            </a:pPr>
            <a:endParaRPr lang="zh-CN"/>
          </a:p>
        </c:txPr>
        <c:crossAx val="841055376"/>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454313496873751"/>
          <c:y val="0.88542070130447204"/>
          <c:w val="0.17895613587640899"/>
          <c:h val="5.5067126117347202E-2"/>
        </c:manualLayou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dk1">
                  <a:lumMod val="65000"/>
                  <a:lumOff val="35000"/>
                </a:schemeClr>
              </a:solidFill>
              <a:latin typeface="+mn-lt"/>
              <a:ea typeface="+mn-ea"/>
              <a:cs typeface="+mn-cs"/>
            </a:defRPr>
          </a:pPr>
          <a:endParaRPr lang="zh-CN"/>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lang="zh-CN"/>
      </a:pPr>
      <a:endParaRPr lang="zh-CN"/>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647040457692205E-2"/>
          <c:y val="4.8997347686911399E-2"/>
          <c:w val="0.91323552433568"/>
          <c:h val="0.86779453740157497"/>
        </c:manualLayout>
      </c:layout>
      <c:barChart>
        <c:barDir val="col"/>
        <c:grouping val="clustered"/>
        <c:varyColors val="0"/>
        <c:ser>
          <c:idx val="0"/>
          <c:order val="0"/>
          <c:tx>
            <c:strRef>
              <c:f>Sheet1!$B$1</c:f>
              <c:strCache>
                <c:ptCount val="1"/>
                <c:pt idx="0">
                  <c:v>系列 1</c:v>
                </c:pt>
              </c:strCache>
            </c:strRef>
          </c:tx>
          <c:spPr>
            <a:solidFill>
              <a:srgbClr val="FFC000"/>
            </a:solidFill>
            <a:ln>
              <a:noFill/>
            </a:ln>
            <a:effectLst/>
          </c:spPr>
          <c:invertIfNegative val="0"/>
          <c:dPt>
            <c:idx val="2"/>
            <c:invertIfNegative val="0"/>
            <c:bubble3D val="0"/>
            <c:extLst>
              <c:ext xmlns:c16="http://schemas.microsoft.com/office/drawing/2014/chart" uri="{C3380CC4-5D6E-409C-BE32-E72D297353CC}">
                <c16:uniqueId val="{00000000-2A73-417B-99DD-EFD9FEB51F84}"/>
              </c:ext>
            </c:extLst>
          </c:dPt>
          <c:dPt>
            <c:idx val="6"/>
            <c:invertIfNegative val="0"/>
            <c:bubble3D val="0"/>
            <c:extLst>
              <c:ext xmlns:c16="http://schemas.microsoft.com/office/drawing/2014/chart" uri="{C3380CC4-5D6E-409C-BE32-E72D297353CC}">
                <c16:uniqueId val="{00000001-2A73-417B-99DD-EFD9FEB51F84}"/>
              </c:ext>
            </c:extLst>
          </c:dPt>
          <c:dPt>
            <c:idx val="7"/>
            <c:invertIfNegative val="0"/>
            <c:bubble3D val="0"/>
            <c:extLst>
              <c:ext xmlns:c16="http://schemas.microsoft.com/office/drawing/2014/chart" uri="{C3380CC4-5D6E-409C-BE32-E72D297353CC}">
                <c16:uniqueId val="{00000002-2A73-417B-99DD-EFD9FEB51F84}"/>
              </c:ext>
            </c:extLst>
          </c:dPt>
          <c:dPt>
            <c:idx val="8"/>
            <c:invertIfNegative val="0"/>
            <c:bubble3D val="0"/>
            <c:spPr>
              <a:solidFill>
                <a:srgbClr val="C00000"/>
              </a:solidFill>
              <a:ln>
                <a:noFill/>
              </a:ln>
              <a:effectLst/>
            </c:spPr>
            <c:extLst>
              <c:ext xmlns:c16="http://schemas.microsoft.com/office/drawing/2014/chart" uri="{C3380CC4-5D6E-409C-BE32-E72D297353CC}">
                <c16:uniqueId val="{00000004-2A73-417B-99DD-EFD9FEB51F84}"/>
              </c:ext>
            </c:extLst>
          </c:dPt>
          <c:dPt>
            <c:idx val="9"/>
            <c:invertIfNegative val="0"/>
            <c:bubble3D val="0"/>
            <c:spPr>
              <a:solidFill>
                <a:srgbClr val="01B0F1"/>
              </a:solidFill>
              <a:ln>
                <a:noFill/>
              </a:ln>
              <a:effectLst/>
            </c:spPr>
            <c:extLst>
              <c:ext xmlns:c16="http://schemas.microsoft.com/office/drawing/2014/chart" uri="{C3380CC4-5D6E-409C-BE32-E72D297353CC}">
                <c16:uniqueId val="{00000006-2A73-417B-99DD-EFD9FEB51F84}"/>
              </c:ext>
            </c:extLst>
          </c:dPt>
          <c:dLbls>
            <c:dLbl>
              <c:idx val="0"/>
              <c:tx>
                <c:rich>
                  <a:bodyPr/>
                  <a:lstStyle/>
                  <a:p>
                    <a:fld id="{6EB5FB04-FD9D-4AE4-9CE5-57776471447F}" type="VALUE">
                      <a:rPr lang="zh-CN" altLang="en-US"/>
                      <a:pPr/>
                      <a:t>[值]</a:t>
                    </a:fld>
                    <a:endParaRPr lang="zh-CN" alt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A73-417B-99DD-EFD9FEB51F84}"/>
                </c:ext>
              </c:extLst>
            </c:dLbl>
            <c:dLbl>
              <c:idx val="9"/>
              <c:spPr>
                <a:noFill/>
                <a:ln>
                  <a:noFill/>
                </a:ln>
                <a:effectLst/>
              </c:spPr>
              <c:txPr>
                <a:bodyPr rot="0" spcFirstLastPara="1" vertOverflow="ellipsis" vert="horz" wrap="square" lIns="38100" tIns="19050" rIns="38100" bIns="19050" anchor="ctr" anchorCtr="1">
                  <a:spAutoFit/>
                </a:bodyPr>
                <a:lstStyle/>
                <a:p>
                  <a:pPr>
                    <a:defRPr lang="zh-CN" sz="1800" b="1" i="0" u="none" strike="noStrike" kern="1200" baseline="0">
                      <a:solidFill>
                        <a:srgbClr val="01B0F1"/>
                      </a:solidFill>
                      <a:latin typeface="+mn-lt"/>
                      <a:ea typeface="+mn-ea"/>
                      <a:cs typeface="+mn-cs"/>
                    </a:defRPr>
                  </a:pPr>
                  <a:endParaRPr lang="zh-CN"/>
                </a:p>
              </c:txPr>
              <c:dLblPos val="outEnd"/>
              <c:showLegendKey val="0"/>
              <c:showVal val="1"/>
              <c:showCatName val="0"/>
              <c:showSerName val="0"/>
              <c:showPercent val="0"/>
              <c:showBubbleSize val="0"/>
              <c:extLst>
                <c:ext xmlns:c16="http://schemas.microsoft.com/office/drawing/2014/chart" uri="{C3380CC4-5D6E-409C-BE32-E72D297353CC}">
                  <c16:uniqueId val="{00000006-2A73-417B-99DD-EFD9FEB51F84}"/>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dk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妇产科</c:v>
                </c:pt>
                <c:pt idx="1">
                  <c:v>普外科</c:v>
                </c:pt>
                <c:pt idx="2">
                  <c:v>骨科</c:v>
                </c:pt>
                <c:pt idx="3">
                  <c:v>儿科</c:v>
                </c:pt>
                <c:pt idx="4">
                  <c:v>口腔科</c:v>
                </c:pt>
                <c:pt idx="5">
                  <c:v>急诊科</c:v>
                </c:pt>
                <c:pt idx="6">
                  <c:v>肿瘤科</c:v>
                </c:pt>
                <c:pt idx="7">
                  <c:v>心内科</c:v>
                </c:pt>
                <c:pt idx="8">
                  <c:v>全院平均</c:v>
                </c:pt>
                <c:pt idx="9">
                  <c:v>全国平均</c:v>
                </c:pt>
              </c:strCache>
            </c:strRef>
          </c:cat>
          <c:val>
            <c:numRef>
              <c:f>Sheet1!$B$2:$B$11</c:f>
              <c:numCache>
                <c:formatCode>General</c:formatCode>
                <c:ptCount val="10"/>
                <c:pt idx="0">
                  <c:v>74</c:v>
                </c:pt>
                <c:pt idx="1">
                  <c:v>69</c:v>
                </c:pt>
                <c:pt idx="2">
                  <c:v>77</c:v>
                </c:pt>
                <c:pt idx="3">
                  <c:v>58</c:v>
                </c:pt>
                <c:pt idx="4">
                  <c:v>75</c:v>
                </c:pt>
                <c:pt idx="5">
                  <c:v>56</c:v>
                </c:pt>
                <c:pt idx="6">
                  <c:v>58</c:v>
                </c:pt>
                <c:pt idx="7">
                  <c:v>63</c:v>
                </c:pt>
                <c:pt idx="8">
                  <c:v>62</c:v>
                </c:pt>
                <c:pt idx="9">
                  <c:v>68.5</c:v>
                </c:pt>
              </c:numCache>
            </c:numRef>
          </c:val>
          <c:extLst>
            <c:ext xmlns:c16="http://schemas.microsoft.com/office/drawing/2014/chart" uri="{C3380CC4-5D6E-409C-BE32-E72D297353CC}">
              <c16:uniqueId val="{00000008-2A73-417B-99DD-EFD9FEB51F84}"/>
            </c:ext>
          </c:extLst>
        </c:ser>
        <c:dLbls>
          <c:showLegendKey val="0"/>
          <c:showVal val="0"/>
          <c:showCatName val="0"/>
          <c:showSerName val="0"/>
          <c:showPercent val="0"/>
          <c:showBubbleSize val="0"/>
        </c:dLbls>
        <c:gapWidth val="267"/>
        <c:overlap val="-43"/>
        <c:axId val="842461968"/>
        <c:axId val="842462528"/>
      </c:barChart>
      <c:catAx>
        <c:axId val="84246196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lang="zh-CN" sz="1195" b="0" i="0" u="none" strike="noStrike" kern="1200" cap="none" spc="0" normalizeH="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842462528"/>
        <c:crosses val="autoZero"/>
        <c:auto val="1"/>
        <c:lblAlgn val="ctr"/>
        <c:lblOffset val="100"/>
        <c:noMultiLvlLbl val="0"/>
      </c:catAx>
      <c:valAx>
        <c:axId val="842462528"/>
        <c:scaling>
          <c:orientation val="minMax"/>
          <c:max val="100"/>
          <c:min val="0"/>
        </c:scaling>
        <c:delete val="0"/>
        <c:axPos val="l"/>
        <c:majorGridlines>
          <c:spPr>
            <a:ln w="9525" cap="flat" cmpd="sng" algn="ctr">
              <a:solidFill>
                <a:schemeClr val="dk1">
                  <a:lumMod val="15000"/>
                  <a:lumOff val="85000"/>
                </a:schemeClr>
              </a:solidFill>
              <a:round/>
            </a:ln>
            <a:effectLst/>
          </c:spPr>
        </c:majorGridlines>
        <c:numFmt formatCode="@" sourceLinked="0"/>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dk1">
                    <a:lumMod val="65000"/>
                    <a:lumOff val="35000"/>
                  </a:schemeClr>
                </a:solidFill>
                <a:latin typeface="+mn-lt"/>
                <a:ea typeface="+mn-ea"/>
                <a:cs typeface="+mn-cs"/>
              </a:defRPr>
            </a:pPr>
            <a:endParaRPr lang="zh-CN"/>
          </a:p>
        </c:txPr>
        <c:crossAx val="842461968"/>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均值</c:v>
                </c:pt>
              </c:strCache>
            </c:strRef>
          </c:tx>
          <c:spPr>
            <a:solidFill>
              <a:srgbClr val="44ADC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Sheet1!$B$2:$B$13</c:f>
              <c:numCache>
                <c:formatCode>General</c:formatCode>
                <c:ptCount val="12"/>
                <c:pt idx="0">
                  <c:v>6.39</c:v>
                </c:pt>
                <c:pt idx="1">
                  <c:v>6.5</c:v>
                </c:pt>
                <c:pt idx="2">
                  <c:v>4.28</c:v>
                </c:pt>
                <c:pt idx="3">
                  <c:v>5.1100000000000003</c:v>
                </c:pt>
                <c:pt idx="4">
                  <c:v>4.0599999999999996</c:v>
                </c:pt>
                <c:pt idx="5">
                  <c:v>6.78</c:v>
                </c:pt>
                <c:pt idx="6">
                  <c:v>5.59</c:v>
                </c:pt>
                <c:pt idx="7">
                  <c:v>7.72</c:v>
                </c:pt>
                <c:pt idx="8">
                  <c:v>5.17</c:v>
                </c:pt>
                <c:pt idx="9">
                  <c:v>5.67</c:v>
                </c:pt>
                <c:pt idx="10">
                  <c:v>5.78</c:v>
                </c:pt>
                <c:pt idx="11">
                  <c:v>6.94</c:v>
                </c:pt>
              </c:numCache>
            </c:numRef>
          </c:val>
          <c:extLst>
            <c:ext xmlns:c16="http://schemas.microsoft.com/office/drawing/2014/chart" uri="{C3380CC4-5D6E-409C-BE32-E72D297353CC}">
              <c16:uniqueId val="{00000000-6B26-4800-A3CE-0BBAFC234929}"/>
            </c:ext>
          </c:extLst>
        </c:ser>
        <c:dLbls>
          <c:showLegendKey val="0"/>
          <c:showVal val="0"/>
          <c:showCatName val="0"/>
          <c:showSerName val="0"/>
          <c:showPercent val="0"/>
          <c:showBubbleSize val="0"/>
        </c:dLbls>
        <c:gapWidth val="219"/>
        <c:overlap val="-27"/>
        <c:axId val="696841792"/>
        <c:axId val="696842352"/>
      </c:barChart>
      <c:lineChart>
        <c:grouping val="standard"/>
        <c:varyColors val="0"/>
        <c:ser>
          <c:idx val="2"/>
          <c:order val="1"/>
          <c:tx>
            <c:strRef>
              <c:f>Sheet1!$C$1</c:f>
              <c:strCache>
                <c:ptCount val="1"/>
                <c:pt idx="0">
                  <c:v>全国均值</c:v>
                </c:pt>
              </c:strCache>
            </c:strRef>
          </c:tx>
          <c:spPr>
            <a:ln w="28575" cap="rnd">
              <a:solidFill>
                <a:schemeClr val="accent4"/>
              </a:solidFill>
              <a:round/>
            </a:ln>
            <a:effectLst/>
          </c:spPr>
          <c:marker>
            <c:symbol val="none"/>
          </c:marker>
          <c:dLbls>
            <c:dLbl>
              <c:idx val="1"/>
              <c:layout>
                <c:manualLayout>
                  <c:x val="-4.0906989499827302E-2"/>
                  <c:y val="9.5531306970285501E-2"/>
                </c:manualLayout>
              </c:layout>
              <c:spPr>
                <a:noFill/>
                <a:ln>
                  <a:noFill/>
                </a:ln>
                <a:effectLst/>
              </c:spPr>
              <c:txPr>
                <a:bodyPr rot="0" spcFirstLastPara="1" vertOverflow="ellipsis" vert="horz" wrap="square" lIns="38100" tIns="19050" rIns="38100" bIns="19050" anchor="ctr" anchorCtr="1">
                  <a:noAutofit/>
                </a:bodyPr>
                <a:lstStyle/>
                <a:p>
                  <a:pPr>
                    <a:defRPr lang="zh-CN" sz="1195" b="0" i="0" u="none" strike="noStrike" kern="1200" baseline="0">
                      <a:solidFill>
                        <a:srgbClr val="C00000"/>
                      </a:solidFill>
                      <a:latin typeface="+mn-lt"/>
                      <a:ea typeface="+mn-ea"/>
                      <a:cs typeface="+mn-cs"/>
                    </a:defRPr>
                  </a:pPr>
                  <a:endParaRPr lang="zh-CN"/>
                </a:p>
              </c:txPr>
              <c:dLblPos val="r"/>
              <c:showLegendKey val="0"/>
              <c:showVal val="1"/>
              <c:showCatName val="0"/>
              <c:showSerName val="0"/>
              <c:showPercent val="0"/>
              <c:showBubbleSize val="0"/>
              <c:extLst>
                <c:ext xmlns:c15="http://schemas.microsoft.com/office/drawing/2012/chart" uri="{CE6537A1-D6FC-4f65-9D91-7224C49458BB}">
                  <c15:layout>
                    <c:manualLayout>
                      <c:w val="5.5366673052931401E-2"/>
                      <c:h val="7.2049006790239303E-2"/>
                    </c:manualLayout>
                  </c15:layout>
                </c:ext>
                <c:ext xmlns:c16="http://schemas.microsoft.com/office/drawing/2014/chart" uri="{C3380CC4-5D6E-409C-BE32-E72D297353CC}">
                  <c16:uniqueId val="{00000001-6B26-4800-A3CE-0BBAFC234929}"/>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rgbClr val="C00000"/>
                    </a:solidFill>
                    <a:latin typeface="+mn-lt"/>
                    <a:ea typeface="+mn-ea"/>
                    <a:cs typeface="+mn-cs"/>
                  </a:defRPr>
                </a:pPr>
                <a:endParaRPr lang="zh-CN"/>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Sheet1!$C$2:$C$13</c:f>
              <c:numCache>
                <c:formatCode>General</c:formatCode>
                <c:ptCount val="12"/>
                <c:pt idx="0">
                  <c:v>6.2</c:v>
                </c:pt>
                <c:pt idx="1">
                  <c:v>7.41</c:v>
                </c:pt>
                <c:pt idx="2">
                  <c:v>5.43</c:v>
                </c:pt>
                <c:pt idx="3">
                  <c:v>7.81</c:v>
                </c:pt>
                <c:pt idx="4">
                  <c:v>6.59</c:v>
                </c:pt>
                <c:pt idx="5">
                  <c:v>6.12</c:v>
                </c:pt>
                <c:pt idx="6">
                  <c:v>5.49</c:v>
                </c:pt>
                <c:pt idx="7">
                  <c:v>9.8699999999999992</c:v>
                </c:pt>
                <c:pt idx="8">
                  <c:v>7.54</c:v>
                </c:pt>
                <c:pt idx="9">
                  <c:v>8.01</c:v>
                </c:pt>
                <c:pt idx="10">
                  <c:v>6.83</c:v>
                </c:pt>
                <c:pt idx="11">
                  <c:v>7.04</c:v>
                </c:pt>
              </c:numCache>
            </c:numRef>
          </c:val>
          <c:smooth val="0"/>
          <c:extLst>
            <c:ext xmlns:c16="http://schemas.microsoft.com/office/drawing/2014/chart" uri="{C3380CC4-5D6E-409C-BE32-E72D297353CC}">
              <c16:uniqueId val="{00000002-6B26-4800-A3CE-0BBAFC234929}"/>
            </c:ext>
          </c:extLst>
        </c:ser>
        <c:dLbls>
          <c:showLegendKey val="0"/>
          <c:showVal val="0"/>
          <c:showCatName val="0"/>
          <c:showSerName val="0"/>
          <c:showPercent val="0"/>
          <c:showBubbleSize val="0"/>
        </c:dLbls>
        <c:marker val="1"/>
        <c:smooth val="0"/>
        <c:axId val="696841792"/>
        <c:axId val="696842352"/>
      </c:lineChart>
      <c:catAx>
        <c:axId val="696841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696842352"/>
        <c:crosses val="autoZero"/>
        <c:auto val="1"/>
        <c:lblAlgn val="ctr"/>
        <c:lblOffset val="100"/>
        <c:noMultiLvlLbl val="0"/>
      </c:catAx>
      <c:valAx>
        <c:axId val="696842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696841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solidFill>
        <a:schemeClr val="tx1"/>
      </a:solid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20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altLang="en-US" sz="1200" dirty="0">
                <a:latin typeface="微软雅黑" panose="020B0503020204020204" pitchFamily="34" charset="-122"/>
                <a:ea typeface="微软雅黑" panose="020B0503020204020204" pitchFamily="34" charset="-122"/>
              </a:rPr>
              <a:t>人员流失统计</a:t>
            </a:r>
          </a:p>
        </c:rich>
      </c:tx>
      <c:overlay val="0"/>
      <c:spPr>
        <a:noFill/>
        <a:ln>
          <a:noFill/>
        </a:ln>
        <a:effectLst/>
      </c:spPr>
      <c:txPr>
        <a:bodyPr rot="0" spcFirstLastPara="1" vertOverflow="ellipsis" vert="horz" wrap="square" anchor="ctr" anchorCtr="1"/>
        <a:lstStyle/>
        <a:p>
          <a:pPr>
            <a:defRPr lang="zh-CN" sz="120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barChart>
        <c:barDir val="col"/>
        <c:grouping val="clustered"/>
        <c:varyColors val="0"/>
        <c:ser>
          <c:idx val="0"/>
          <c:order val="0"/>
          <c:tx>
            <c:strRef>
              <c:f>Sheet1!$B$1</c:f>
              <c:strCache>
                <c:ptCount val="1"/>
                <c:pt idx="0">
                  <c:v>平均员工数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儿科</c:v>
                </c:pt>
                <c:pt idx="1">
                  <c:v>妇产科</c:v>
                </c:pt>
                <c:pt idx="2">
                  <c:v>针灸推拿科</c:v>
                </c:pt>
                <c:pt idx="3">
                  <c:v>中医科</c:v>
                </c:pt>
              </c:strCache>
            </c:strRef>
          </c:cat>
          <c:val>
            <c:numRef>
              <c:f>Sheet1!$B$2:$B$5</c:f>
              <c:numCache>
                <c:formatCode>General</c:formatCode>
                <c:ptCount val="4"/>
                <c:pt idx="0">
                  <c:v>24</c:v>
                </c:pt>
                <c:pt idx="1">
                  <c:v>27</c:v>
                </c:pt>
                <c:pt idx="2">
                  <c:v>12</c:v>
                </c:pt>
                <c:pt idx="3">
                  <c:v>14</c:v>
                </c:pt>
              </c:numCache>
            </c:numRef>
          </c:val>
          <c:extLst>
            <c:ext xmlns:c16="http://schemas.microsoft.com/office/drawing/2014/chart" uri="{C3380CC4-5D6E-409C-BE32-E72D297353CC}">
              <c16:uniqueId val="{00000000-FEF1-4110-A59D-615D1C66B77E}"/>
            </c:ext>
          </c:extLst>
        </c:ser>
        <c:ser>
          <c:idx val="1"/>
          <c:order val="1"/>
          <c:tx>
            <c:strRef>
              <c:f>Sheet1!$C$1</c:f>
              <c:strCache>
                <c:ptCount val="1"/>
                <c:pt idx="0">
                  <c:v>离职人数</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儿科</c:v>
                </c:pt>
                <c:pt idx="1">
                  <c:v>妇产科</c:v>
                </c:pt>
                <c:pt idx="2">
                  <c:v>针灸推拿科</c:v>
                </c:pt>
                <c:pt idx="3">
                  <c:v>中医科</c:v>
                </c:pt>
              </c:strCache>
            </c:strRef>
          </c:cat>
          <c:val>
            <c:numRef>
              <c:f>Sheet1!$C$2:$C$5</c:f>
              <c:numCache>
                <c:formatCode>General</c:formatCode>
                <c:ptCount val="4"/>
                <c:pt idx="0">
                  <c:v>2</c:v>
                </c:pt>
                <c:pt idx="1">
                  <c:v>6</c:v>
                </c:pt>
                <c:pt idx="2">
                  <c:v>2</c:v>
                </c:pt>
                <c:pt idx="3">
                  <c:v>3</c:v>
                </c:pt>
              </c:numCache>
            </c:numRef>
          </c:val>
          <c:extLst>
            <c:ext xmlns:c16="http://schemas.microsoft.com/office/drawing/2014/chart" uri="{C3380CC4-5D6E-409C-BE32-E72D297353CC}">
              <c16:uniqueId val="{00000001-FEF1-4110-A59D-615D1C66B77E}"/>
            </c:ext>
          </c:extLst>
        </c:ser>
        <c:dLbls>
          <c:showLegendKey val="0"/>
          <c:showVal val="0"/>
          <c:showCatName val="0"/>
          <c:showSerName val="0"/>
          <c:showPercent val="0"/>
          <c:showBubbleSize val="0"/>
        </c:dLbls>
        <c:gapWidth val="219"/>
        <c:overlap val="-27"/>
        <c:axId val="696845152"/>
        <c:axId val="696845712"/>
      </c:barChart>
      <c:catAx>
        <c:axId val="696845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696845712"/>
        <c:crosses val="autoZero"/>
        <c:auto val="1"/>
        <c:lblAlgn val="ctr"/>
        <c:lblOffset val="100"/>
        <c:noMultiLvlLbl val="0"/>
      </c:catAx>
      <c:valAx>
        <c:axId val="696845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696845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solidFill>
        <a:schemeClr val="tx1"/>
      </a:solidFill>
    </a:ln>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20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altLang="en-US" sz="1200" dirty="0">
                <a:latin typeface="微软雅黑" panose="020B0503020204020204" pitchFamily="34" charset="-122"/>
                <a:ea typeface="微软雅黑" panose="020B0503020204020204" pitchFamily="34" charset="-122"/>
              </a:rPr>
              <a:t>员工流失率</a:t>
            </a:r>
          </a:p>
        </c:rich>
      </c:tx>
      <c:overlay val="0"/>
      <c:spPr>
        <a:noFill/>
        <a:ln>
          <a:noFill/>
        </a:ln>
        <a:effectLst/>
      </c:spPr>
      <c:txPr>
        <a:bodyPr rot="0" spcFirstLastPara="1" vertOverflow="ellipsis" vert="horz" wrap="square" anchor="ctr" anchorCtr="1"/>
        <a:lstStyle/>
        <a:p>
          <a:pPr>
            <a:defRPr lang="zh-CN" sz="120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lineChart>
        <c:grouping val="standard"/>
        <c:varyColors val="0"/>
        <c:ser>
          <c:idx val="0"/>
          <c:order val="0"/>
          <c:tx>
            <c:strRef>
              <c:f>Sheet1!$B$1</c:f>
              <c:strCache>
                <c:ptCount val="1"/>
                <c:pt idx="0">
                  <c:v>流失率</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儿科</c:v>
                </c:pt>
                <c:pt idx="1">
                  <c:v>妇产科</c:v>
                </c:pt>
                <c:pt idx="2">
                  <c:v>针灸推拿科</c:v>
                </c:pt>
                <c:pt idx="3">
                  <c:v>中医科</c:v>
                </c:pt>
              </c:strCache>
            </c:strRef>
          </c:cat>
          <c:val>
            <c:numRef>
              <c:f>Sheet1!$B$2:$B$5</c:f>
              <c:numCache>
                <c:formatCode>0.00%</c:formatCode>
                <c:ptCount val="4"/>
                <c:pt idx="0">
                  <c:v>8.3000000000000004E-2</c:v>
                </c:pt>
                <c:pt idx="1">
                  <c:v>0.222</c:v>
                </c:pt>
                <c:pt idx="2">
                  <c:v>0.16669999999999999</c:v>
                </c:pt>
                <c:pt idx="3">
                  <c:v>0.214</c:v>
                </c:pt>
              </c:numCache>
            </c:numRef>
          </c:val>
          <c:smooth val="0"/>
          <c:extLst>
            <c:ext xmlns:c16="http://schemas.microsoft.com/office/drawing/2014/chart" uri="{C3380CC4-5D6E-409C-BE32-E72D297353CC}">
              <c16:uniqueId val="{00000000-7169-4DB2-8BFA-264D9703E770}"/>
            </c:ext>
          </c:extLst>
        </c:ser>
        <c:dLbls>
          <c:showLegendKey val="0"/>
          <c:showVal val="0"/>
          <c:showCatName val="0"/>
          <c:showSerName val="0"/>
          <c:showPercent val="0"/>
          <c:showBubbleSize val="0"/>
        </c:dLbls>
        <c:smooth val="0"/>
        <c:axId val="696843472"/>
        <c:axId val="696846272"/>
      </c:lineChart>
      <c:catAx>
        <c:axId val="696843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696846272"/>
        <c:crosses val="autoZero"/>
        <c:auto val="1"/>
        <c:lblAlgn val="ctr"/>
        <c:lblOffset val="100"/>
        <c:noMultiLvlLbl val="0"/>
      </c:catAx>
      <c:valAx>
        <c:axId val="6968462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696843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solidFill>
        <a:schemeClr val="tx1"/>
      </a:solidFill>
    </a:ln>
    <a:effectLst/>
  </c:spPr>
  <c:txPr>
    <a:bodyPr/>
    <a:lstStyle/>
    <a:p>
      <a:pPr>
        <a:defRPr lang="zh-CN"/>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5"/>
            </a:solidFill>
            <a:ln>
              <a:noFill/>
            </a:ln>
            <a:effectLst/>
          </c:spPr>
          <c:invertIfNegative val="0"/>
          <c:dPt>
            <c:idx val="15"/>
            <c:invertIfNegative val="0"/>
            <c:bubble3D val="0"/>
            <c:spPr>
              <a:solidFill>
                <a:srgbClr val="C00000"/>
              </a:solidFill>
              <a:ln>
                <a:noFill/>
              </a:ln>
              <a:effectLst/>
            </c:spPr>
            <c:extLst>
              <c:ext xmlns:c16="http://schemas.microsoft.com/office/drawing/2014/chart" uri="{C3380CC4-5D6E-409C-BE32-E72D297353CC}">
                <c16:uniqueId val="{00000001-1F68-4364-A52C-BBCC570F6342}"/>
              </c:ext>
            </c:extLst>
          </c:dPt>
          <c:dPt>
            <c:idx val="16"/>
            <c:invertIfNegative val="0"/>
            <c:bubble3D val="0"/>
            <c:spPr>
              <a:solidFill>
                <a:srgbClr val="FFC000"/>
              </a:solidFill>
              <a:ln>
                <a:noFill/>
              </a:ln>
              <a:effectLst/>
            </c:spPr>
            <c:extLst>
              <c:ext xmlns:c16="http://schemas.microsoft.com/office/drawing/2014/chart" uri="{C3380CC4-5D6E-409C-BE32-E72D297353CC}">
                <c16:uniqueId val="{00000003-1F68-4364-A52C-BBCC570F6342}"/>
              </c:ext>
            </c:extLst>
          </c:dPt>
          <c:dLbls>
            <c:dLbl>
              <c:idx val="0"/>
              <c:layout>
                <c:manualLayout>
                  <c:x val="1.3530724226154399E-3"/>
                  <c:y val="1.3255359809957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F68-4364-A52C-BBCC570F6342}"/>
                </c:ext>
              </c:extLst>
            </c:dLbl>
            <c:dLbl>
              <c:idx val="5"/>
              <c:layout>
                <c:manualLayout>
                  <c:x val="-1.3530724226154399E-3"/>
                  <c:y val="2.9824559572405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F68-4364-A52C-BBCC570F6342}"/>
                </c:ext>
              </c:extLst>
            </c:dLbl>
            <c:dLbl>
              <c:idx val="15"/>
              <c:layout>
                <c:manualLayout>
                  <c:x val="-9.9224164745780997E-17"/>
                  <c:y val="1.9883039714936698E-2"/>
                </c:manualLayout>
              </c:layout>
              <c:spPr>
                <a:noFill/>
                <a:ln>
                  <a:noFill/>
                </a:ln>
                <a:effectLst/>
              </c:spPr>
              <c:txPr>
                <a:bodyPr rot="0" spcFirstLastPara="1" vertOverflow="ellipsis" vert="horz" wrap="square" lIns="38100" tIns="19050" rIns="38100" bIns="19050" anchor="ctr" anchorCtr="1">
                  <a:spAutoFit/>
                </a:bodyPr>
                <a:lstStyle/>
                <a:p>
                  <a:pPr>
                    <a:defRPr lang="zh-CN" sz="1400" b="1" i="0" u="none" strike="noStrike" kern="1200" baseline="0">
                      <a:solidFill>
                        <a:srgbClr val="FF0000"/>
                      </a:solidFill>
                      <a:latin typeface="+mn-lt"/>
                      <a:ea typeface="+mn-ea"/>
                      <a:cs typeface="+mn-cs"/>
                    </a:defRPr>
                  </a:pPr>
                  <a:endParaRPr lang="zh-CN"/>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F68-4364-A52C-BBCC570F6342}"/>
                </c:ext>
              </c:extLst>
            </c:dLbl>
            <c:dLbl>
              <c:idx val="16"/>
              <c:spPr>
                <a:noFill/>
                <a:ln>
                  <a:noFill/>
                </a:ln>
                <a:effectLst/>
              </c:spPr>
              <c:txPr>
                <a:bodyPr rot="0" spcFirstLastPara="1" vertOverflow="ellipsis" vert="horz" wrap="square" lIns="38100" tIns="19050" rIns="38100" bIns="19050" anchor="ctr" anchorCtr="1">
                  <a:spAutoFit/>
                </a:bodyPr>
                <a:lstStyle/>
                <a:p>
                  <a:pPr>
                    <a:defRPr lang="zh-CN" sz="1600" b="1" i="0" u="none" strike="noStrike" kern="1200" baseline="0">
                      <a:solidFill>
                        <a:srgbClr val="FF0000"/>
                      </a:solidFill>
                      <a:latin typeface="+mn-lt"/>
                      <a:ea typeface="+mn-ea"/>
                      <a:cs typeface="+mn-cs"/>
                    </a:defRPr>
                  </a:pPr>
                  <a:endParaRPr lang="zh-CN"/>
                </a:p>
              </c:txPr>
              <c:dLblPos val="outEnd"/>
              <c:showLegendKey val="0"/>
              <c:showVal val="1"/>
              <c:showCatName val="0"/>
              <c:showSerName val="0"/>
              <c:showPercent val="0"/>
              <c:showBubbleSize val="0"/>
              <c:extLst>
                <c:ext xmlns:c16="http://schemas.microsoft.com/office/drawing/2014/chart" uri="{C3380CC4-5D6E-409C-BE32-E72D297353CC}">
                  <c16:uniqueId val="{00000003-1F68-4364-A52C-BBCC570F6342}"/>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dk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Sheet1!$A$2:$A$18</c:f>
              <c:strCache>
                <c:ptCount val="17"/>
                <c:pt idx="0">
                  <c:v>广州</c:v>
                </c:pt>
                <c:pt idx="1">
                  <c:v>江西</c:v>
                </c:pt>
                <c:pt idx="2">
                  <c:v>湖南</c:v>
                </c:pt>
                <c:pt idx="3">
                  <c:v>山西</c:v>
                </c:pt>
                <c:pt idx="4">
                  <c:v>湖北</c:v>
                </c:pt>
                <c:pt idx="5">
                  <c:v>武汉</c:v>
                </c:pt>
                <c:pt idx="6">
                  <c:v>深圳</c:v>
                </c:pt>
                <c:pt idx="7">
                  <c:v>黑龙江</c:v>
                </c:pt>
                <c:pt idx="8">
                  <c:v>河南</c:v>
                </c:pt>
                <c:pt idx="9">
                  <c:v>衡阳</c:v>
                </c:pt>
                <c:pt idx="10">
                  <c:v>张家口</c:v>
                </c:pt>
                <c:pt idx="11">
                  <c:v>陕西</c:v>
                </c:pt>
                <c:pt idx="12">
                  <c:v>山东</c:v>
                </c:pt>
                <c:pt idx="13">
                  <c:v>东莞</c:v>
                </c:pt>
                <c:pt idx="14">
                  <c:v>邯郸</c:v>
                </c:pt>
                <c:pt idx="15">
                  <c:v>XXX医院</c:v>
                </c:pt>
                <c:pt idx="16">
                  <c:v>全国平均</c:v>
                </c:pt>
              </c:strCache>
            </c:strRef>
          </c:cat>
          <c:val>
            <c:numRef>
              <c:f>Sheet1!$B$2:$B$18</c:f>
              <c:numCache>
                <c:formatCode>General</c:formatCode>
                <c:ptCount val="17"/>
                <c:pt idx="0">
                  <c:v>64.099999999999994</c:v>
                </c:pt>
                <c:pt idx="1">
                  <c:v>72.7</c:v>
                </c:pt>
                <c:pt idx="2">
                  <c:v>78.2</c:v>
                </c:pt>
                <c:pt idx="3">
                  <c:v>84</c:v>
                </c:pt>
                <c:pt idx="4">
                  <c:v>78.23</c:v>
                </c:pt>
                <c:pt idx="5">
                  <c:v>64.2</c:v>
                </c:pt>
                <c:pt idx="6">
                  <c:v>73.22</c:v>
                </c:pt>
                <c:pt idx="7">
                  <c:v>65.3</c:v>
                </c:pt>
                <c:pt idx="8">
                  <c:v>68</c:v>
                </c:pt>
                <c:pt idx="9">
                  <c:v>66.48</c:v>
                </c:pt>
                <c:pt idx="10">
                  <c:v>53</c:v>
                </c:pt>
                <c:pt idx="11">
                  <c:v>67.239999999999995</c:v>
                </c:pt>
                <c:pt idx="12">
                  <c:v>68.900000000000006</c:v>
                </c:pt>
                <c:pt idx="13">
                  <c:v>64.599999999999994</c:v>
                </c:pt>
                <c:pt idx="14">
                  <c:v>66</c:v>
                </c:pt>
                <c:pt idx="15">
                  <c:v>62.9</c:v>
                </c:pt>
                <c:pt idx="16">
                  <c:v>68.569999999999993</c:v>
                </c:pt>
              </c:numCache>
            </c:numRef>
          </c:val>
          <c:extLst>
            <c:ext xmlns:c16="http://schemas.microsoft.com/office/drawing/2014/chart" uri="{C3380CC4-5D6E-409C-BE32-E72D297353CC}">
              <c16:uniqueId val="{00000006-1F68-4364-A52C-BBCC570F6342}"/>
            </c:ext>
          </c:extLst>
        </c:ser>
        <c:dLbls>
          <c:showLegendKey val="0"/>
          <c:showVal val="0"/>
          <c:showCatName val="0"/>
          <c:showSerName val="0"/>
          <c:showPercent val="0"/>
          <c:showBubbleSize val="0"/>
        </c:dLbls>
        <c:gapWidth val="267"/>
        <c:overlap val="-43"/>
        <c:axId val="696850752"/>
        <c:axId val="696851312"/>
      </c:barChart>
      <c:catAx>
        <c:axId val="69685075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lang="zh-CN" sz="1000" b="0" i="0" u="none" strike="noStrike" kern="1200" cap="none" spc="0" normalizeH="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696851312"/>
        <c:crosses val="autoZero"/>
        <c:auto val="1"/>
        <c:lblAlgn val="ctr"/>
        <c:lblOffset val="100"/>
        <c:noMultiLvlLbl val="0"/>
      </c:catAx>
      <c:valAx>
        <c:axId val="696851312"/>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696850752"/>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lang="zh-CN"/>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565455071928803E-2"/>
          <c:y val="3.9237572123966002E-2"/>
          <c:w val="0.88886908985614199"/>
          <c:h val="0.78616506238268402"/>
        </c:manualLayout>
      </c:layout>
      <c:barChart>
        <c:barDir val="col"/>
        <c:grouping val="clustered"/>
        <c:varyColors val="0"/>
        <c:ser>
          <c:idx val="0"/>
          <c:order val="0"/>
          <c:tx>
            <c:strRef>
              <c:f>Sheet1!$B$1</c:f>
              <c:strCache>
                <c:ptCount val="1"/>
                <c:pt idx="0">
                  <c:v>医院</c:v>
                </c:pt>
              </c:strCache>
            </c:strRef>
          </c:tx>
          <c:spPr>
            <a:solidFill>
              <a:schemeClr val="accent5">
                <a:lumMod val="75000"/>
              </a:schemeClr>
            </a:solidFill>
            <a:ln>
              <a:noFill/>
            </a:ln>
            <a:effectLst/>
          </c:spPr>
          <c:invertIfNegative val="0"/>
          <c:dLbls>
            <c:dLbl>
              <c:idx val="0"/>
              <c:layout>
                <c:manualLayout>
                  <c:x val="5.0516038807518404E-3"/>
                  <c:y val="4.9938728157774899E-2"/>
                </c:manualLayout>
              </c:layout>
              <c:tx>
                <c:rich>
                  <a:bodyPr/>
                  <a:lstStyle/>
                  <a:p>
                    <a:fld id="{3A418600-E75C-412F-9861-E1BBC7C2EFD0}" type="VALUE">
                      <a:rPr lang="zh-CN" altLang="en-US"/>
                      <a:pPr/>
                      <a:t>[值]</a:t>
                    </a:fld>
                    <a:endParaRPr lang="zh-CN" altLang="en-US"/>
                  </a:p>
                </c:rich>
              </c:tx>
              <c:dLblPos val="outEnd"/>
              <c:showLegendKey val="0"/>
              <c:showVal val="1"/>
              <c:showCatName val="0"/>
              <c:showSerName val="0"/>
              <c:showPercent val="0"/>
              <c:showBubbleSize val="0"/>
              <c:extLst>
                <c:ext xmlns:c15="http://schemas.microsoft.com/office/drawing/2012/chart" uri="{CE6537A1-D6FC-4f65-9D91-7224C49458BB}">
                  <c15:layout>
                    <c:manualLayout>
                      <c:w val="0.29429485568096098"/>
                      <c:h val="0.118319115213814"/>
                    </c:manualLayout>
                  </c15:layout>
                  <c15:dlblFieldTable/>
                  <c15:showDataLabelsRange val="0"/>
                </c:ext>
                <c:ext xmlns:c16="http://schemas.microsoft.com/office/drawing/2014/chart" uri="{C3380CC4-5D6E-409C-BE32-E72D297353CC}">
                  <c16:uniqueId val="{00000000-196F-4E8E-93EA-68CA98426958}"/>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住院人均费用</c:v>
                </c:pt>
              </c:strCache>
            </c:strRef>
          </c:cat>
          <c:val>
            <c:numRef>
              <c:f>Sheet1!$B$2</c:f>
              <c:numCache>
                <c:formatCode>General</c:formatCode>
                <c:ptCount val="1"/>
                <c:pt idx="0">
                  <c:v>8603</c:v>
                </c:pt>
              </c:numCache>
            </c:numRef>
          </c:val>
          <c:extLst>
            <c:ext xmlns:c16="http://schemas.microsoft.com/office/drawing/2014/chart" uri="{C3380CC4-5D6E-409C-BE32-E72D297353CC}">
              <c16:uniqueId val="{00000001-196F-4E8E-93EA-68CA98426958}"/>
            </c:ext>
          </c:extLst>
        </c:ser>
        <c:ser>
          <c:idx val="1"/>
          <c:order val="1"/>
          <c:tx>
            <c:strRef>
              <c:f>Sheet1!$C$1</c:f>
              <c:strCache>
                <c:ptCount val="1"/>
                <c:pt idx="0">
                  <c:v>2014年全国</c:v>
                </c:pt>
              </c:strCache>
            </c:strRef>
          </c:tx>
          <c:spPr>
            <a:solidFill>
              <a:srgbClr val="FFC000"/>
            </a:solidFill>
            <a:ln>
              <a:noFill/>
            </a:ln>
            <a:effectLst/>
          </c:spPr>
          <c:invertIfNegative val="0"/>
          <c:dLbls>
            <c:dLbl>
              <c:idx val="0"/>
              <c:layout>
                <c:manualLayout>
                  <c:x val="1.21281449968021E-2"/>
                  <c:y val="4.2017766165978E-2"/>
                </c:manualLayout>
              </c:layout>
              <c:tx>
                <c:rich>
                  <a:bodyPr/>
                  <a:lstStyle/>
                  <a:p>
                    <a:fld id="{336538FE-9F73-404C-9FEB-944FCBF4EE0E}" type="VALUE">
                      <a:rPr lang="zh-CN" altLang="en-US"/>
                      <a:pPr/>
                      <a:t>[值]</a:t>
                    </a:fld>
                    <a:endParaRPr lang="zh-CN" altLang="en-US"/>
                  </a:p>
                </c:rich>
              </c:tx>
              <c:dLblPos val="outEnd"/>
              <c:showLegendKey val="0"/>
              <c:showVal val="1"/>
              <c:showCatName val="0"/>
              <c:showSerName val="0"/>
              <c:showPercent val="0"/>
              <c:showBubbleSize val="0"/>
              <c:extLst>
                <c:ext xmlns:c15="http://schemas.microsoft.com/office/drawing/2012/chart" uri="{CE6537A1-D6FC-4f65-9D91-7224C49458BB}">
                  <c15:layout>
                    <c:manualLayout>
                      <c:w val="0.405530835555799"/>
                      <c:h val="0.15352438908281901"/>
                    </c:manualLayout>
                  </c15:layout>
                  <c15:dlblFieldTable/>
                  <c15:showDataLabelsRange val="0"/>
                </c:ext>
                <c:ext xmlns:c16="http://schemas.microsoft.com/office/drawing/2014/chart" uri="{C3380CC4-5D6E-409C-BE32-E72D297353CC}">
                  <c16:uniqueId val="{00000002-196F-4E8E-93EA-68CA98426958}"/>
                </c:ext>
              </c:extLst>
            </c:dLbl>
            <c:spPr>
              <a:noFill/>
              <a:ln>
                <a:noFill/>
              </a:ln>
              <a:effectLst/>
            </c:spPr>
            <c:txPr>
              <a:bodyPr rot="0" spcFirstLastPara="1" vertOverflow="ellipsis" vert="horz" wrap="square" lIns="38100" tIns="19050" rIns="38100" bIns="19050" anchor="ctr" anchorCtr="1">
                <a:spAutoFit/>
              </a:bodyPr>
              <a:lstStyle/>
              <a:p>
                <a:pPr>
                  <a:defRPr lang="zh-CN" sz="1200" b="1" i="0" u="none" strike="noStrike" kern="1200" baseline="0">
                    <a:solidFill>
                      <a:srgbClr val="C00000"/>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住院人均费用</c:v>
                </c:pt>
              </c:strCache>
            </c:strRef>
          </c:cat>
          <c:val>
            <c:numRef>
              <c:f>Sheet1!$C$2</c:f>
              <c:numCache>
                <c:formatCode>General</c:formatCode>
                <c:ptCount val="1"/>
                <c:pt idx="0">
                  <c:v>12106.6</c:v>
                </c:pt>
              </c:numCache>
            </c:numRef>
          </c:val>
          <c:extLst>
            <c:ext xmlns:c16="http://schemas.microsoft.com/office/drawing/2014/chart" uri="{C3380CC4-5D6E-409C-BE32-E72D297353CC}">
              <c16:uniqueId val="{00000003-196F-4E8E-93EA-68CA98426958}"/>
            </c:ext>
          </c:extLst>
        </c:ser>
        <c:dLbls>
          <c:showLegendKey val="0"/>
          <c:showVal val="0"/>
          <c:showCatName val="0"/>
          <c:showSerName val="0"/>
          <c:showPercent val="0"/>
          <c:showBubbleSize val="0"/>
        </c:dLbls>
        <c:gapWidth val="315"/>
        <c:overlap val="-100"/>
        <c:axId val="700785248"/>
        <c:axId val="700785808"/>
      </c:barChart>
      <c:catAx>
        <c:axId val="70078524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lang="zh-CN" sz="1195" b="0" i="0" u="none" strike="noStrike" kern="1200" cap="none" spc="0" normalizeH="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700785808"/>
        <c:crosses val="autoZero"/>
        <c:auto val="1"/>
        <c:lblAlgn val="ctr"/>
        <c:lblOffset val="100"/>
        <c:noMultiLvlLbl val="0"/>
      </c:catAx>
      <c:valAx>
        <c:axId val="700785808"/>
        <c:scaling>
          <c:orientation val="minMax"/>
        </c:scaling>
        <c:delete val="1"/>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crossAx val="700785248"/>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16537027196446399"/>
          <c:y val="0.92700407233756799"/>
          <c:w val="0.66925905832264698"/>
          <c:h val="7.2995927662432195E-2"/>
        </c:manualLayou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lang="zh-CN"/>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448149256132198E-2"/>
          <c:y val="3.90934899684761E-2"/>
          <c:w val="0.88110370148773598"/>
          <c:h val="0.78633406884316004"/>
        </c:manualLayout>
      </c:layout>
      <c:barChart>
        <c:barDir val="col"/>
        <c:grouping val="clustered"/>
        <c:varyColors val="0"/>
        <c:ser>
          <c:idx val="0"/>
          <c:order val="0"/>
          <c:tx>
            <c:strRef>
              <c:f>Sheet1!$B$1</c:f>
              <c:strCache>
                <c:ptCount val="1"/>
                <c:pt idx="0">
                  <c:v>医院</c:v>
                </c:pt>
              </c:strCache>
            </c:strRef>
          </c:tx>
          <c:spPr>
            <a:solidFill>
              <a:schemeClr val="tx2"/>
            </a:solidFill>
            <a:ln>
              <a:noFill/>
            </a:ln>
            <a:effectLst/>
          </c:spPr>
          <c:invertIfNegative val="0"/>
          <c:dLbls>
            <c:dLbl>
              <c:idx val="0"/>
              <c:layout>
                <c:manualLayout>
                  <c:x val="0"/>
                  <c:y val="1.77697681674892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08-42E0-949E-44B3D79404EF}"/>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床位使用率</c:v>
                </c:pt>
              </c:strCache>
            </c:strRef>
          </c:cat>
          <c:val>
            <c:numRef>
              <c:f>Sheet1!$B$2</c:f>
              <c:numCache>
                <c:formatCode>0%</c:formatCode>
                <c:ptCount val="1"/>
                <c:pt idx="0">
                  <c:v>0.92</c:v>
                </c:pt>
              </c:numCache>
            </c:numRef>
          </c:val>
          <c:extLst>
            <c:ext xmlns:c16="http://schemas.microsoft.com/office/drawing/2014/chart" uri="{C3380CC4-5D6E-409C-BE32-E72D297353CC}">
              <c16:uniqueId val="{00000001-AA08-42E0-949E-44B3D79404EF}"/>
            </c:ext>
          </c:extLst>
        </c:ser>
        <c:ser>
          <c:idx val="1"/>
          <c:order val="1"/>
          <c:tx>
            <c:strRef>
              <c:f>Sheet1!$C$1</c:f>
              <c:strCache>
                <c:ptCount val="1"/>
                <c:pt idx="0">
                  <c:v>2014年全国</c:v>
                </c:pt>
              </c:strCache>
            </c:strRef>
          </c:tx>
          <c:spPr>
            <a:solidFill>
              <a:srgbClr val="FFC000"/>
            </a:solidFill>
            <a:ln>
              <a:noFill/>
            </a:ln>
            <a:effectLst/>
          </c:spPr>
          <c:invertIfNegative val="0"/>
          <c:dLbls>
            <c:dLbl>
              <c:idx val="0"/>
              <c:layout>
                <c:manualLayout>
                  <c:x val="3.3523309249102198E-2"/>
                  <c:y val="5.5321485888425399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33817105113933399"/>
                      <c:h val="0.14845469090083399"/>
                    </c:manualLayout>
                  </c15:layout>
                </c:ext>
                <c:ext xmlns:c16="http://schemas.microsoft.com/office/drawing/2014/chart" uri="{C3380CC4-5D6E-409C-BE32-E72D297353CC}">
                  <c16:uniqueId val="{00000002-AA08-42E0-949E-44B3D79404EF}"/>
                </c:ext>
              </c:extLst>
            </c:dLbl>
            <c:spPr>
              <a:noFill/>
              <a:ln>
                <a:noFill/>
              </a:ln>
              <a:effectLst/>
            </c:spPr>
            <c:txPr>
              <a:bodyPr rot="0" spcFirstLastPara="1" vertOverflow="ellipsis" vert="horz" wrap="square" lIns="38100" tIns="19050" rIns="38100" bIns="19050" anchor="ctr" anchorCtr="1">
                <a:spAutoFit/>
              </a:bodyPr>
              <a:lstStyle/>
              <a:p>
                <a:pPr>
                  <a:defRPr lang="zh-CN" sz="1200" b="1" i="0" u="none" strike="noStrike" kern="1200" baseline="0">
                    <a:solidFill>
                      <a:srgbClr val="C00000"/>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床位使用率</c:v>
                </c:pt>
              </c:strCache>
            </c:strRef>
          </c:cat>
          <c:val>
            <c:numRef>
              <c:f>Sheet1!$C$2</c:f>
              <c:numCache>
                <c:formatCode>0.00%</c:formatCode>
                <c:ptCount val="1"/>
                <c:pt idx="0">
                  <c:v>0.90300000000000002</c:v>
                </c:pt>
              </c:numCache>
            </c:numRef>
          </c:val>
          <c:extLst>
            <c:ext xmlns:c16="http://schemas.microsoft.com/office/drawing/2014/chart" uri="{C3380CC4-5D6E-409C-BE32-E72D297353CC}">
              <c16:uniqueId val="{00000003-AA08-42E0-949E-44B3D79404EF}"/>
            </c:ext>
          </c:extLst>
        </c:ser>
        <c:dLbls>
          <c:showLegendKey val="0"/>
          <c:showVal val="0"/>
          <c:showCatName val="0"/>
          <c:showSerName val="0"/>
          <c:showPercent val="0"/>
          <c:showBubbleSize val="0"/>
        </c:dLbls>
        <c:gapWidth val="273"/>
        <c:overlap val="-100"/>
        <c:axId val="840083408"/>
        <c:axId val="840083968"/>
      </c:barChart>
      <c:catAx>
        <c:axId val="84008340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lang="zh-CN" sz="1195" b="0" i="0" u="none" strike="noStrike" kern="1200" cap="none" spc="0" normalizeH="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840083968"/>
        <c:crosses val="autoZero"/>
        <c:auto val="1"/>
        <c:lblAlgn val="ctr"/>
        <c:lblOffset val="100"/>
        <c:noMultiLvlLbl val="0"/>
      </c:catAx>
      <c:valAx>
        <c:axId val="840083968"/>
        <c:scaling>
          <c:orientation val="minMax"/>
        </c:scaling>
        <c:delete val="1"/>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crossAx val="840083408"/>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14198788313098101"/>
          <c:y val="0.92727211671519505"/>
          <c:w val="0.71602423373803703"/>
          <c:h val="7.2727883284804604E-2"/>
        </c:manualLayou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lang="zh-CN"/>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003016312533099E-2"/>
          <c:y val="3.48243582225378E-2"/>
          <c:w val="0.90735140412030901"/>
          <c:h val="0.78750621329048398"/>
        </c:manualLayout>
      </c:layout>
      <c:barChart>
        <c:barDir val="col"/>
        <c:grouping val="clustered"/>
        <c:varyColors val="0"/>
        <c:ser>
          <c:idx val="0"/>
          <c:order val="0"/>
          <c:tx>
            <c:strRef>
              <c:f>Sheet1!$B$1</c:f>
              <c:strCache>
                <c:ptCount val="1"/>
                <c:pt idx="0">
                  <c:v>医院</c:v>
                </c:pt>
              </c:strCache>
            </c:strRef>
          </c:tx>
          <c:spPr>
            <a:solidFill>
              <a:schemeClr val="accent5">
                <a:lumMod val="60000"/>
                <a:lumOff val="40000"/>
              </a:schemeClr>
            </a:solidFill>
            <a:ln>
              <a:noFill/>
            </a:ln>
            <a:effectLst/>
          </c:spPr>
          <c:invertIfNegative val="0"/>
          <c:dLbls>
            <c:dLbl>
              <c:idx val="0"/>
              <c:layout>
                <c:manualLayout>
                  <c:x val="1.05241547384902E-2"/>
                  <c:y val="0"/>
                </c:manualLayout>
              </c:layout>
              <c:tx>
                <c:rich>
                  <a:bodyPr/>
                  <a:lstStyle/>
                  <a:p>
                    <a:fld id="{6F45C357-67FA-4780-AA8A-5FAB65E49A32}" type="VALUE">
                      <a:rPr lang="zh-CN" altLang="en-US"/>
                      <a:pPr/>
                      <a:t>[值]</a:t>
                    </a:fld>
                    <a:endParaRPr lang="zh-CN" altLang="en-US"/>
                  </a:p>
                </c:rich>
              </c:tx>
              <c:dLblPos val="outEnd"/>
              <c:showLegendKey val="0"/>
              <c:showVal val="1"/>
              <c:showCatName val="0"/>
              <c:showSerName val="0"/>
              <c:showPercent val="0"/>
              <c:showBubbleSize val="0"/>
              <c:extLst>
                <c:ext xmlns:c15="http://schemas.microsoft.com/office/drawing/2012/chart" uri="{CE6537A1-D6FC-4f65-9D91-7224C49458BB}">
                  <c15:layout>
                    <c:manualLayout>
                      <c:w val="0.27920032914267501"/>
                      <c:h val="0.15685026327284299"/>
                    </c:manualLayout>
                  </c15:layout>
                  <c15:dlblFieldTable/>
                  <c15:showDataLabelsRange val="0"/>
                </c:ext>
                <c:ext xmlns:c16="http://schemas.microsoft.com/office/drawing/2014/chart" uri="{C3380CC4-5D6E-409C-BE32-E72D297353CC}">
                  <c16:uniqueId val="{00000000-01D1-4DD6-9753-AE5A79E3CA05}"/>
                </c:ext>
              </c:extLst>
            </c:dLbl>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平均住院日</c:v>
                </c:pt>
              </c:strCache>
            </c:strRef>
          </c:cat>
          <c:val>
            <c:numRef>
              <c:f>Sheet1!$B$2</c:f>
              <c:numCache>
                <c:formatCode>General</c:formatCode>
                <c:ptCount val="1"/>
                <c:pt idx="0">
                  <c:v>9.6999999999999993</c:v>
                </c:pt>
              </c:numCache>
            </c:numRef>
          </c:val>
          <c:extLst>
            <c:ext xmlns:c16="http://schemas.microsoft.com/office/drawing/2014/chart" uri="{C3380CC4-5D6E-409C-BE32-E72D297353CC}">
              <c16:uniqueId val="{00000001-01D1-4DD6-9753-AE5A79E3CA05}"/>
            </c:ext>
          </c:extLst>
        </c:ser>
        <c:ser>
          <c:idx val="1"/>
          <c:order val="1"/>
          <c:tx>
            <c:strRef>
              <c:f>Sheet1!$C$1</c:f>
              <c:strCache>
                <c:ptCount val="1"/>
                <c:pt idx="0">
                  <c:v>2014年全国</c:v>
                </c:pt>
              </c:strCache>
            </c:strRef>
          </c:tx>
          <c:spPr>
            <a:solidFill>
              <a:srgbClr val="FFC000"/>
            </a:solidFill>
            <a:ln>
              <a:noFill/>
            </a:ln>
            <a:effectLst/>
          </c:spPr>
          <c:invertIfNegative val="0"/>
          <c:dLbls>
            <c:dLbl>
              <c:idx val="0"/>
              <c:layout>
                <c:manualLayout>
                  <c:x val="-6.8985719334701198E-5"/>
                  <c:y val="0"/>
                </c:manualLayout>
              </c:layout>
              <c:tx>
                <c:rich>
                  <a:bodyPr rot="0" spcFirstLastPara="1" vertOverflow="ellipsis" vert="horz" wrap="square" lIns="38100" tIns="19050" rIns="38100" bIns="19050" anchor="ctr" anchorCtr="1"/>
                  <a:lstStyle/>
                  <a:p>
                    <a:fld id="{37B75A66-9AC9-4B06-8739-01CFFBFCBCF2}" type="VALUE">
                      <a:rPr lang="zh-CN" altLang="en-US"/>
                      <a:pPr/>
                      <a:t>[值]</a:t>
                    </a:fld>
                    <a:endParaRPr lang="zh-CN" altLang="en-US"/>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layout>
                    <c:manualLayout>
                      <c:w val="0.376111186273417"/>
                      <c:h val="0.15314807548780299"/>
                    </c:manualLayout>
                  </c15:layout>
                  <c15:dlblFieldTable/>
                  <c15:showDataLabelsRange val="0"/>
                </c:ext>
                <c:ext xmlns:c16="http://schemas.microsoft.com/office/drawing/2014/chart" uri="{C3380CC4-5D6E-409C-BE32-E72D297353CC}">
                  <c16:uniqueId val="{00000002-01D1-4DD6-9753-AE5A79E3CA05}"/>
                </c:ext>
              </c:extLst>
            </c:dLbl>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平均住院日</c:v>
                </c:pt>
              </c:strCache>
            </c:strRef>
          </c:cat>
          <c:val>
            <c:numRef>
              <c:f>Sheet1!$C$2</c:f>
              <c:numCache>
                <c:formatCode>General</c:formatCode>
                <c:ptCount val="1"/>
                <c:pt idx="0">
                  <c:v>9.6</c:v>
                </c:pt>
              </c:numCache>
            </c:numRef>
          </c:val>
          <c:extLst>
            <c:ext xmlns:c16="http://schemas.microsoft.com/office/drawing/2014/chart" uri="{C3380CC4-5D6E-409C-BE32-E72D297353CC}">
              <c16:uniqueId val="{00000003-01D1-4DD6-9753-AE5A79E3CA05}"/>
            </c:ext>
          </c:extLst>
        </c:ser>
        <c:dLbls>
          <c:showLegendKey val="0"/>
          <c:showVal val="0"/>
          <c:showCatName val="0"/>
          <c:showSerName val="0"/>
          <c:showPercent val="0"/>
          <c:showBubbleSize val="0"/>
        </c:dLbls>
        <c:gapWidth val="187"/>
        <c:overlap val="-100"/>
        <c:axId val="839929552"/>
        <c:axId val="839930112"/>
      </c:barChart>
      <c:catAx>
        <c:axId val="83992955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lang="zh-CN" sz="1195" b="0" i="0" u="none" strike="noStrike" kern="1200" cap="none" spc="0" normalizeH="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839930112"/>
        <c:crosses val="autoZero"/>
        <c:auto val="1"/>
        <c:lblAlgn val="ctr"/>
        <c:lblOffset val="100"/>
        <c:noMultiLvlLbl val="0"/>
      </c:catAx>
      <c:valAx>
        <c:axId val="839930112"/>
        <c:scaling>
          <c:orientation val="minMax"/>
        </c:scaling>
        <c:delete val="1"/>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crossAx val="839929552"/>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13786039859244301"/>
          <c:y val="0.922991187441354"/>
          <c:w val="0.73480273606063795"/>
          <c:h val="7.7008812558645598E-2"/>
        </c:manualLayou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lang="zh-CN">
          <a:latin typeface="微软雅黑" panose="020B0503020204020204" pitchFamily="34" charset="-122"/>
          <a:ea typeface="微软雅黑" panose="020B0503020204020204" pitchFamily="34" charset="-122"/>
        </a:defRPr>
      </a:pPr>
      <a:endParaRPr lang="zh-CN"/>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151192498724E-2"/>
          <c:y val="3.9725611758781101E-2"/>
          <c:w val="0.87896976150025496"/>
          <c:h val="0.79732487673543595"/>
        </c:manualLayout>
      </c:layout>
      <c:barChart>
        <c:barDir val="col"/>
        <c:grouping val="clustered"/>
        <c:varyColors val="0"/>
        <c:ser>
          <c:idx val="0"/>
          <c:order val="0"/>
          <c:tx>
            <c:strRef>
              <c:f>Sheet1!$B$1</c:f>
              <c:strCache>
                <c:ptCount val="1"/>
                <c:pt idx="0">
                  <c:v>医院</c:v>
                </c:pt>
              </c:strCache>
            </c:strRef>
          </c:tx>
          <c:spPr>
            <a:solidFill>
              <a:srgbClr val="00B050"/>
            </a:solidFill>
            <a:ln>
              <a:noFill/>
            </a:ln>
            <a:effectLst/>
          </c:spPr>
          <c:invertIfNegative val="0"/>
          <c:dLbls>
            <c:dLbl>
              <c:idx val="0"/>
              <c:layout>
                <c:manualLayout>
                  <c:x val="5.5013744772611298E-3"/>
                  <c:y val="2.12348304724832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9B7-477D-8372-E6DAF6D93F70}"/>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全院药占比</c:v>
                </c:pt>
              </c:strCache>
            </c:strRef>
          </c:cat>
          <c:val>
            <c:numRef>
              <c:f>Sheet1!$B$2</c:f>
              <c:numCache>
                <c:formatCode>0%</c:formatCode>
                <c:ptCount val="1"/>
                <c:pt idx="0">
                  <c:v>0.44</c:v>
                </c:pt>
              </c:numCache>
            </c:numRef>
          </c:val>
          <c:extLst>
            <c:ext xmlns:c16="http://schemas.microsoft.com/office/drawing/2014/chart" uri="{C3380CC4-5D6E-409C-BE32-E72D297353CC}">
              <c16:uniqueId val="{00000001-29B7-477D-8372-E6DAF6D93F70}"/>
            </c:ext>
          </c:extLst>
        </c:ser>
        <c:ser>
          <c:idx val="1"/>
          <c:order val="1"/>
          <c:tx>
            <c:strRef>
              <c:f>Sheet1!$C$1</c:f>
              <c:strCache>
                <c:ptCount val="1"/>
                <c:pt idx="0">
                  <c:v>2014年全国</c:v>
                </c:pt>
              </c:strCache>
            </c:strRef>
          </c:tx>
          <c:spPr>
            <a:solidFill>
              <a:srgbClr val="FFC000"/>
            </a:solidFill>
            <a:ln>
              <a:noFill/>
            </a:ln>
            <a:effectLst/>
          </c:spPr>
          <c:invertIfNegative val="0"/>
          <c:dLbls>
            <c:dLbl>
              <c:idx val="0"/>
              <c:layout>
                <c:manualLayout>
                  <c:x val="0"/>
                  <c:y val="1.76956920604028E-2"/>
                </c:manualLayout>
              </c:layout>
              <c:spPr>
                <a:noFill/>
                <a:ln>
                  <a:noFill/>
                </a:ln>
                <a:effectLst/>
              </c:spPr>
              <c:txPr>
                <a:bodyPr rot="0" spcFirstLastPara="1" vertOverflow="ellipsis" vert="horz" wrap="square" lIns="38100" tIns="19050" rIns="38100" bIns="19050" anchor="ctr" anchorCtr="1">
                  <a:noAutofit/>
                </a:bodyPr>
                <a:lstStyle/>
                <a:p>
                  <a:pPr>
                    <a:defRPr lang="zh-CN" sz="1200" b="1" i="0" u="none" strike="noStrike" kern="1200" baseline="0">
                      <a:solidFill>
                        <a:srgbClr val="C00000"/>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extLst>
                <c:ext xmlns:c15="http://schemas.microsoft.com/office/drawing/2012/chart" uri="{CE6537A1-D6FC-4f65-9D91-7224C49458BB}">
                  <c15:layout>
                    <c:manualLayout>
                      <c:w val="0.22541903579532099"/>
                      <c:h val="9.2398303713534302E-2"/>
                    </c:manualLayout>
                  </c15:layout>
                </c:ext>
                <c:ext xmlns:c16="http://schemas.microsoft.com/office/drawing/2014/chart" uri="{C3380CC4-5D6E-409C-BE32-E72D297353CC}">
                  <c16:uniqueId val="{00000002-29B7-477D-8372-E6DAF6D93F70}"/>
                </c:ext>
              </c:extLst>
            </c:dLbl>
            <c:spPr>
              <a:noFill/>
              <a:ln>
                <a:noFill/>
              </a:ln>
              <a:effectLst/>
            </c:spPr>
            <c:txPr>
              <a:bodyPr rot="0" spcFirstLastPara="1" vertOverflow="ellipsis" vert="horz" wrap="square" lIns="38100" tIns="19050" rIns="38100" bIns="19050" anchor="ctr" anchorCtr="1">
                <a:spAutoFit/>
              </a:bodyPr>
              <a:lstStyle/>
              <a:p>
                <a:pPr>
                  <a:defRPr lang="zh-CN" sz="1200" b="1" i="0" u="none" strike="noStrike" kern="1200" baseline="0">
                    <a:solidFill>
                      <a:srgbClr val="C00000"/>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全院药占比</c:v>
                </c:pt>
              </c:strCache>
            </c:strRef>
          </c:cat>
          <c:val>
            <c:numRef>
              <c:f>Sheet1!$C$2</c:f>
              <c:numCache>
                <c:formatCode>0%</c:formatCode>
                <c:ptCount val="1"/>
                <c:pt idx="0">
                  <c:v>0.4</c:v>
                </c:pt>
              </c:numCache>
            </c:numRef>
          </c:val>
          <c:extLst>
            <c:ext xmlns:c16="http://schemas.microsoft.com/office/drawing/2014/chart" uri="{C3380CC4-5D6E-409C-BE32-E72D297353CC}">
              <c16:uniqueId val="{00000003-29B7-477D-8372-E6DAF6D93F70}"/>
            </c:ext>
          </c:extLst>
        </c:ser>
        <c:dLbls>
          <c:showLegendKey val="0"/>
          <c:showVal val="0"/>
          <c:showCatName val="0"/>
          <c:showSerName val="0"/>
          <c:showPercent val="0"/>
          <c:showBubbleSize val="0"/>
        </c:dLbls>
        <c:gapWidth val="187"/>
        <c:overlap val="-100"/>
        <c:axId val="840469568"/>
        <c:axId val="840470128"/>
      </c:barChart>
      <c:catAx>
        <c:axId val="84046956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lang="zh-CN" sz="1195" b="0" i="0" u="none" strike="noStrike" kern="1200" cap="none" spc="0" normalizeH="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840470128"/>
        <c:crosses val="autoZero"/>
        <c:auto val="1"/>
        <c:lblAlgn val="ctr"/>
        <c:lblOffset val="100"/>
        <c:noMultiLvlLbl val="0"/>
      </c:catAx>
      <c:valAx>
        <c:axId val="840470128"/>
        <c:scaling>
          <c:orientation val="minMax"/>
        </c:scaling>
        <c:delete val="1"/>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crossAx val="840469568"/>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11588320452030999"/>
          <c:y val="0.91823023230549194"/>
          <c:w val="0.76823359095937904"/>
          <c:h val="7.8158221680288201E-2"/>
        </c:manualLayou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8">
  <a:schemeClr val="accent5"/>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5"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5"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5" kern="1200"/>
  </cs:chartArea>
  <cs:dataLabel>
    <cs:lnRef idx="0"/>
    <cs:fillRef idx="0"/>
    <cs:effectRef idx="0"/>
    <cs:fontRef idx="minor">
      <a:schemeClr val="dk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5"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5"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5"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3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5"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5"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5"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5"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5" kern="1200"/>
  </cs:chartArea>
  <cs:dataLabel>
    <cs:lnRef idx="0"/>
    <cs:fillRef idx="0"/>
    <cs:effectRef idx="0"/>
    <cs:fontRef idx="minor">
      <a:schemeClr val="dk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5"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5"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5"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3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5"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5"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5"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5"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5" kern="1200"/>
  </cs:chartArea>
  <cs:dataLabel>
    <cs:lnRef idx="0"/>
    <cs:fillRef idx="0"/>
    <cs:effectRef idx="0"/>
    <cs:fontRef idx="minor">
      <a:schemeClr val="dk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5"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5"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5"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3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5"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5"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3.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5"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5"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5" kern="1200"/>
  </cs:chartArea>
  <cs:dataLabel>
    <cs:lnRef idx="0"/>
    <cs:fillRef idx="0"/>
    <cs:effectRef idx="0"/>
    <cs:fontRef idx="minor">
      <a:schemeClr val="dk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5"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5"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5"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3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5"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5"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4.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5"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5"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5" kern="1200"/>
  </cs:chartArea>
  <cs:dataLabel>
    <cs:lnRef idx="0"/>
    <cs:fillRef idx="0"/>
    <cs:effectRef idx="0"/>
    <cs:fontRef idx="minor">
      <a:schemeClr val="dk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5"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5"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5"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3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5"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5"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5.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5"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5"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5" kern="1200"/>
  </cs:chartArea>
  <cs:dataLabel>
    <cs:lnRef idx="0"/>
    <cs:fillRef idx="0"/>
    <cs:effectRef idx="0"/>
    <cs:fontRef idx="minor">
      <a:schemeClr val="dk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5"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5"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5"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3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5"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5"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5"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5"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5" kern="1200"/>
  </cs:chartArea>
  <cs:dataLabel>
    <cs:lnRef idx="0"/>
    <cs:fillRef idx="0"/>
    <cs:effectRef idx="0"/>
    <cs:fontRef idx="minor">
      <a:schemeClr val="dk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5"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5"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5"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3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5"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5"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6.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5"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5"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5" kern="1200"/>
  </cs:chartArea>
  <cs:dataLabel>
    <cs:lnRef idx="0"/>
    <cs:fillRef idx="0"/>
    <cs:effectRef idx="0"/>
    <cs:fontRef idx="minor">
      <a:schemeClr val="dk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5"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5"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5"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3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5"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5"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7.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5"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5"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5" kern="1200"/>
  </cs:chartArea>
  <cs:dataLabel>
    <cs:lnRef idx="0"/>
    <cs:fillRef idx="0"/>
    <cs:effectRef idx="0"/>
    <cs:fontRef idx="minor">
      <a:schemeClr val="dk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5"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5"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5"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3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5"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5"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8.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5"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5"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5" kern="1200"/>
  </cs:chartArea>
  <cs:dataLabel>
    <cs:lnRef idx="0"/>
    <cs:fillRef idx="0"/>
    <cs:effectRef idx="0"/>
    <cs:fontRef idx="minor">
      <a:schemeClr val="dk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5"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5"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5"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3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5"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5"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9.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5"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5"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5" kern="1200"/>
  </cs:chartArea>
  <cs:dataLabel>
    <cs:lnRef idx="0"/>
    <cs:fillRef idx="0"/>
    <cs:effectRef idx="0"/>
    <cs:fontRef idx="minor">
      <a:schemeClr val="dk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5"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5"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5"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3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5"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5"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49E488-1870-4FC2-9BB8-B66DA0A1455B}"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6C9BB-2778-474C-BCDF-64AE55E1A87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609948E-1884-4184-86E6-6773FA802AB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6C4C51-5273-45A8-B70C-09F5D6A642F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609948E-1884-4184-86E6-6773FA802AB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6C4C51-5273-45A8-B70C-09F5D6A642F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609948E-1884-4184-86E6-6773FA802AB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6C4C51-5273-45A8-B70C-09F5D6A642F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609948E-1884-4184-86E6-6773FA802AB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6C4C51-5273-45A8-B70C-09F5D6A642FD}"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609948E-1884-4184-86E6-6773FA802AB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6C4C51-5273-45A8-B70C-09F5D6A642F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609948E-1884-4184-86E6-6773FA802AB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6C4C51-5273-45A8-B70C-09F5D6A642F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609948E-1884-4184-86E6-6773FA802ABE}"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26C4C51-5273-45A8-B70C-09F5D6A642F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609948E-1884-4184-86E6-6773FA802ABE}"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6C4C51-5273-45A8-B70C-09F5D6A642F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609948E-1884-4184-86E6-6773FA802ABE}"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26C4C51-5273-45A8-B70C-09F5D6A642F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609948E-1884-4184-86E6-6773FA802AB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6C4C51-5273-45A8-B70C-09F5D6A642F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609948E-1884-4184-86E6-6773FA802AB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6C4C51-5273-45A8-B70C-09F5D6A642F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09948E-1884-4184-86E6-6773FA802ABE}"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6C4C51-5273-45A8-B70C-09F5D6A642F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slideLayout" Target="../slideLayouts/slideLayout12.xml"/><Relationship Id="rId1" Type="http://schemas.openxmlformats.org/officeDocument/2006/relationships/control" Target="../activeX/activeX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slideLayout" Target="../slideLayouts/slideLayout13.xml"/><Relationship Id="rId1" Type="http://schemas.openxmlformats.org/officeDocument/2006/relationships/control" Target="../activeX/activeX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3.png"/><Relationship Id="rId5" Type="http://schemas.microsoft.com/office/2007/relationships/hdphoto" Target="../media/hdphoto5.wdp"/><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3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11475" y="483695"/>
            <a:ext cx="12414950" cy="6387752"/>
          </a:xfrm>
          <a:prstGeom prst="rect">
            <a:avLst/>
          </a:prstGeom>
        </p:spPr>
      </p:pic>
      <p:sp>
        <p:nvSpPr>
          <p:cNvPr id="4" name="矩形 3"/>
          <p:cNvSpPr/>
          <p:nvPr/>
        </p:nvSpPr>
        <p:spPr>
          <a:xfrm>
            <a:off x="0" y="0"/>
            <a:ext cx="12192000" cy="4661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nvGrpSpPr>
          <p:cNvPr id="8" name="组合 7"/>
          <p:cNvGrpSpPr/>
          <p:nvPr/>
        </p:nvGrpSpPr>
        <p:grpSpPr>
          <a:xfrm>
            <a:off x="1362634" y="466165"/>
            <a:ext cx="1506075" cy="1237128"/>
            <a:chOff x="1541925" y="466165"/>
            <a:chExt cx="1165412" cy="1237128"/>
          </a:xfrm>
        </p:grpSpPr>
        <p:sp>
          <p:nvSpPr>
            <p:cNvPr id="6" name="矩形 5"/>
            <p:cNvSpPr/>
            <p:nvPr/>
          </p:nvSpPr>
          <p:spPr>
            <a:xfrm>
              <a:off x="1541925" y="466165"/>
              <a:ext cx="1165412" cy="71717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7" name="等腰三角形 6"/>
            <p:cNvSpPr/>
            <p:nvPr/>
          </p:nvSpPr>
          <p:spPr>
            <a:xfrm rot="10800000">
              <a:off x="1541925" y="1183340"/>
              <a:ext cx="1165412" cy="51995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grpSp>
        <p:nvGrpSpPr>
          <p:cNvPr id="21" name="组合 20"/>
          <p:cNvGrpSpPr/>
          <p:nvPr/>
        </p:nvGrpSpPr>
        <p:grpSpPr>
          <a:xfrm>
            <a:off x="1855689" y="358591"/>
            <a:ext cx="510992" cy="510992"/>
            <a:chOff x="1748114" y="358590"/>
            <a:chExt cx="708215" cy="708215"/>
          </a:xfrm>
        </p:grpSpPr>
        <p:sp>
          <p:nvSpPr>
            <p:cNvPr id="9" name="椭圆 8"/>
            <p:cNvSpPr/>
            <p:nvPr/>
          </p:nvSpPr>
          <p:spPr>
            <a:xfrm>
              <a:off x="1748114" y="358590"/>
              <a:ext cx="708215" cy="70821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nvGrpSpPr>
            <p:cNvPr id="20" name="组合 19"/>
            <p:cNvGrpSpPr/>
            <p:nvPr/>
          </p:nvGrpSpPr>
          <p:grpSpPr>
            <a:xfrm>
              <a:off x="2088740" y="502024"/>
              <a:ext cx="98647" cy="380070"/>
              <a:chOff x="2124631" y="466165"/>
              <a:chExt cx="233081" cy="717175"/>
            </a:xfrm>
          </p:grpSpPr>
          <p:cxnSp>
            <p:nvCxnSpPr>
              <p:cNvPr id="17" name="直接连接符 16"/>
              <p:cNvCxnSpPr/>
              <p:nvPr/>
            </p:nvCxnSpPr>
            <p:spPr>
              <a:xfrm>
                <a:off x="2124631" y="466165"/>
                <a:ext cx="0" cy="48409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2124631" y="950259"/>
                <a:ext cx="233081" cy="23308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2" name="文本框 21"/>
          <p:cNvSpPr txBox="1"/>
          <p:nvPr/>
        </p:nvSpPr>
        <p:spPr>
          <a:xfrm>
            <a:off x="1631580" y="858377"/>
            <a:ext cx="1237129" cy="645160"/>
          </a:xfrm>
          <a:prstGeom prst="rect">
            <a:avLst/>
          </a:prstGeom>
          <a:noFill/>
        </p:spPr>
        <p:txBody>
          <a:bodyPr wrap="square" rtlCol="0">
            <a:spAutoFit/>
          </a:bodyPr>
          <a:lstStyle/>
          <a:p>
            <a:pPr>
              <a:lnSpc>
                <a:spcPct val="150000"/>
              </a:lnSpc>
            </a:pPr>
            <a:r>
              <a:rPr lang="en-US" altLang="zh-CN" sz="2400" b="1" dirty="0">
                <a:solidFill>
                  <a:schemeClr val="bg1"/>
                </a:solidFill>
                <a:latin typeface="微软雅黑" panose="020B0503020204020204" pitchFamily="34" charset="-122"/>
                <a:ea typeface="微软雅黑" panose="020B0503020204020204" pitchFamily="34" charset="-122"/>
              </a:rPr>
              <a:t>2020</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4043967" y="2347238"/>
            <a:ext cx="5035640" cy="830997"/>
          </a:xfrm>
          <a:prstGeom prst="rect">
            <a:avLst/>
          </a:prstGeom>
          <a:noFill/>
        </p:spPr>
        <p:txBody>
          <a:bodyPr wrap="square" rtlCol="0">
            <a:spAutoFit/>
          </a:bodyPr>
          <a:lstStyle/>
          <a:p>
            <a:pPr>
              <a:lnSpc>
                <a:spcPct val="150000"/>
              </a:lnSpc>
            </a:pPr>
            <a:r>
              <a:rPr lang="zh-CN" altLang="en-US" sz="3200" b="1" dirty="0">
                <a:latin typeface="微软雅黑" panose="020B0503020204020204" pitchFamily="34" charset="-122"/>
                <a:ea typeface="微软雅黑" panose="020B0503020204020204" pitchFamily="34" charset="-122"/>
              </a:rPr>
              <a:t>医院年度工作总结报告</a:t>
            </a:r>
          </a:p>
        </p:txBody>
      </p:sp>
      <p:sp>
        <p:nvSpPr>
          <p:cNvPr id="15" name="文本框 14"/>
          <p:cNvSpPr txBox="1"/>
          <p:nvPr/>
        </p:nvSpPr>
        <p:spPr>
          <a:xfrm>
            <a:off x="10515600" y="483695"/>
            <a:ext cx="1676400" cy="307777"/>
          </a:xfrm>
          <a:prstGeom prst="rect">
            <a:avLst/>
          </a:prstGeom>
          <a:noFill/>
        </p:spPr>
        <p:txBody>
          <a:bodyPr wrap="square" rtlCol="0">
            <a:spAutoFit/>
          </a:bodyPr>
          <a:lstStyle/>
          <a:p>
            <a:r>
              <a:rPr lang="zh-CN" altLang="en-US" sz="1400" b="1" dirty="0">
                <a:latin typeface="微软雅黑" panose="020B0503020204020204" pitchFamily="34" charset="-122"/>
                <a:ea typeface="微软雅黑" panose="020B0503020204020204" pitchFamily="34" charset="-122"/>
              </a:rPr>
              <a:t>放置医院</a:t>
            </a:r>
            <a:r>
              <a:rPr lang="en-US" altLang="zh-CN" sz="1400" b="1" dirty="0">
                <a:latin typeface="微软雅黑" panose="020B0503020204020204" pitchFamily="34" charset="-122"/>
                <a:ea typeface="微软雅黑" panose="020B0503020204020204" pitchFamily="34" charset="-122"/>
              </a:rPr>
              <a:t>LOGO</a:t>
            </a:r>
            <a:endParaRPr lang="zh-CN" altLang="en-US" sz="1400" b="1"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bwMode="auto">
          <a:xfrm>
            <a:off x="1246608" y="3396818"/>
            <a:ext cx="445212" cy="445212"/>
          </a:xfrm>
          <a:prstGeom prst="ellipse">
            <a:avLst/>
          </a:prstGeom>
          <a:solidFill>
            <a:schemeClr val="tx1"/>
          </a:solidFill>
          <a:ln w="76200">
            <a:solidFill>
              <a:schemeClr val="bg1">
                <a:lumMod val="95000"/>
              </a:schemeClr>
            </a:solidFill>
            <a:headEnd type="none" w="med" len="med"/>
            <a:tailEnd type="none" w="med" len="med"/>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68577" tIns="34289" rIns="68577" bIns="34289" numCol="1" rtlCol="0" anchor="ctr" anchorCtr="0" compatLnSpc="1"/>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lnSpc>
                <a:spcPct val="150000"/>
              </a:lnSpc>
            </a:pPr>
            <a:r>
              <a:rPr lang="en-US" altLang="zh-CN" sz="1050" b="1" dirty="0">
                <a:solidFill>
                  <a:prstClr val="white">
                    <a:alpha val="99000"/>
                  </a:prstClr>
                </a:solidFill>
                <a:latin typeface="Arial Black" panose="020B0A04020102020204" pitchFamily="34" charset="0"/>
                <a:cs typeface="Arial" panose="020B0604020202020204" pitchFamily="34" charset="0"/>
              </a:rPr>
              <a:t>2</a:t>
            </a:r>
            <a:endParaRPr lang="zh-CN" altLang="en-US" sz="1050" b="1" dirty="0">
              <a:solidFill>
                <a:prstClr val="white">
                  <a:alpha val="99000"/>
                </a:prstClr>
              </a:solidFill>
              <a:latin typeface="Arial Black" panose="020B0A04020102020204" pitchFamily="34" charset="0"/>
              <a:cs typeface="Arial" panose="020B0604020202020204" pitchFamily="34" charset="0"/>
            </a:endParaRPr>
          </a:p>
        </p:txBody>
      </p:sp>
      <p:sp>
        <p:nvSpPr>
          <p:cNvPr id="19" name="矩形 18"/>
          <p:cNvSpPr/>
          <p:nvPr/>
        </p:nvSpPr>
        <p:spPr>
          <a:xfrm>
            <a:off x="1755967" y="3312838"/>
            <a:ext cx="2487664" cy="461665"/>
          </a:xfrm>
          <a:prstGeom prst="rect">
            <a:avLst/>
          </a:prstGeom>
        </p:spPr>
        <p:txBody>
          <a:bodyPr wrap="square">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医院服务提升不明显</a:t>
            </a:r>
            <a:endParaRPr lang="en-US" altLang="zh-CN" sz="1600" dirty="0">
              <a:latin typeface="微软雅黑" panose="020B0503020204020204" pitchFamily="34" charset="-122"/>
              <a:ea typeface="微软雅黑" panose="020B0503020204020204" pitchFamily="34" charset="-122"/>
            </a:endParaRPr>
          </a:p>
        </p:txBody>
      </p:sp>
      <p:sp>
        <p:nvSpPr>
          <p:cNvPr id="20" name="椭圆 19"/>
          <p:cNvSpPr/>
          <p:nvPr/>
        </p:nvSpPr>
        <p:spPr bwMode="auto">
          <a:xfrm>
            <a:off x="1241234" y="2502285"/>
            <a:ext cx="445212" cy="445212"/>
          </a:xfrm>
          <a:prstGeom prst="ellipse">
            <a:avLst/>
          </a:prstGeom>
          <a:solidFill>
            <a:schemeClr val="tx1"/>
          </a:solidFill>
          <a:ln w="76200">
            <a:solidFill>
              <a:schemeClr val="bg1">
                <a:lumMod val="95000"/>
              </a:schemeClr>
            </a:solidFill>
            <a:headEnd type="none" w="med" len="med"/>
            <a:tailEnd type="none" w="med" len="med"/>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68577" tIns="34289" rIns="68577" bIns="34289" numCol="1" rtlCol="0" anchor="ctr" anchorCtr="0" compatLnSpc="1"/>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lnSpc>
                <a:spcPct val="150000"/>
              </a:lnSpc>
            </a:pPr>
            <a:r>
              <a:rPr lang="en-US" altLang="zh-CN" sz="1050" b="1" dirty="0">
                <a:solidFill>
                  <a:prstClr val="white">
                    <a:alpha val="99000"/>
                  </a:prstClr>
                </a:solidFill>
                <a:latin typeface="Arial Black" panose="020B0A04020102020204" pitchFamily="34" charset="0"/>
                <a:cs typeface="Arial" panose="020B0604020202020204" pitchFamily="34" charset="0"/>
              </a:rPr>
              <a:t>1</a:t>
            </a:r>
            <a:endParaRPr lang="zh-CN" altLang="en-US" sz="1050" b="1" dirty="0">
              <a:solidFill>
                <a:prstClr val="white">
                  <a:alpha val="99000"/>
                </a:prstClr>
              </a:solidFill>
              <a:latin typeface="Arial Black" panose="020B0A04020102020204" pitchFamily="34" charset="0"/>
              <a:cs typeface="Arial" panose="020B0604020202020204" pitchFamily="34" charset="0"/>
            </a:endParaRPr>
          </a:p>
        </p:txBody>
      </p:sp>
      <p:sp>
        <p:nvSpPr>
          <p:cNvPr id="21" name="矩形 20"/>
          <p:cNvSpPr/>
          <p:nvPr/>
        </p:nvSpPr>
        <p:spPr>
          <a:xfrm>
            <a:off x="1755967" y="2316352"/>
            <a:ext cx="2049282" cy="584775"/>
          </a:xfrm>
          <a:prstGeom prst="rect">
            <a:avLst/>
          </a:prstGeom>
        </p:spPr>
        <p:txBody>
          <a:bodyPr wrap="square">
            <a:spAutoFit/>
          </a:bodyPr>
          <a:lstStyle/>
          <a:p>
            <a:pPr>
              <a:lnSpc>
                <a:spcPct val="200000"/>
              </a:lnSpc>
            </a:pPr>
            <a:r>
              <a:rPr lang="zh-CN" altLang="en-US" sz="1600" dirty="0">
                <a:latin typeface="微软雅黑" panose="020B0503020204020204" pitchFamily="34" charset="-122"/>
                <a:ea typeface="微软雅黑" panose="020B0503020204020204" pitchFamily="34" charset="-122"/>
              </a:rPr>
              <a:t>人才引进未达标</a:t>
            </a:r>
          </a:p>
        </p:txBody>
      </p:sp>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9426" y="1629509"/>
            <a:ext cx="3928068" cy="3059966"/>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3" name="矩形 22"/>
          <p:cNvSpPr/>
          <p:nvPr/>
        </p:nvSpPr>
        <p:spPr>
          <a:xfrm>
            <a:off x="638249" y="1626981"/>
            <a:ext cx="3032798" cy="584775"/>
          </a:xfrm>
          <a:prstGeom prst="rect">
            <a:avLst/>
          </a:prstGeom>
        </p:spPr>
        <p:txBody>
          <a:bodyPr wrap="square">
            <a:spAutoFit/>
          </a:bodyPr>
          <a:lstStyle/>
          <a:p>
            <a:pPr>
              <a:lnSpc>
                <a:spcPct val="200000"/>
              </a:lnSpc>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    今年医院未完成战略目标</a:t>
            </a:r>
            <a:r>
              <a:rPr lang="zh-CN" altLang="zh-CN" sz="16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4" name="矩形 23"/>
          <p:cNvSpPr/>
          <p:nvPr/>
        </p:nvSpPr>
        <p:spPr>
          <a:xfrm>
            <a:off x="873822" y="4150866"/>
            <a:ext cx="5362632" cy="1200329"/>
          </a:xfrm>
          <a:prstGeom prst="rect">
            <a:avLst/>
          </a:prstGeom>
        </p:spPr>
        <p:txBody>
          <a:bodyPr wrap="square">
            <a:spAutoFit/>
          </a:bodyPr>
          <a:lstStyle/>
          <a:p>
            <a:pPr>
              <a:lnSpc>
                <a:spcPct val="200000"/>
              </a:lnSpc>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综上所述：</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2014</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年医院在战略规划的</a:t>
            </a:r>
            <a:r>
              <a:rPr lang="zh-CN" altLang="en-US"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合理性</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有待考证，</a:t>
            </a:r>
            <a:r>
              <a:rPr lang="zh-CN" altLang="en-US"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未完成</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战略规划。</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5" name="矩形 24"/>
          <p:cNvSpPr/>
          <p:nvPr/>
        </p:nvSpPr>
        <p:spPr>
          <a:xfrm>
            <a:off x="10033536" y="616370"/>
            <a:ext cx="1459054" cy="507831"/>
          </a:xfrm>
          <a:prstGeom prst="rect">
            <a:avLst/>
          </a:prstGeom>
        </p:spPr>
        <p:txBody>
          <a:bodyPr wrap="none">
            <a:spAutoFit/>
          </a:bodyPr>
          <a:lstStyle/>
          <a:p>
            <a:pPr>
              <a:lnSpc>
                <a:spcPct val="150000"/>
              </a:lnSpc>
            </a:pPr>
            <a:r>
              <a:rPr lang="en-US" altLang="zh-CN" b="1" dirty="0">
                <a:latin typeface="微软雅黑" panose="020B0503020204020204" pitchFamily="34" charset="-122"/>
                <a:ea typeface="微软雅黑" panose="020B0503020204020204" pitchFamily="34" charset="-122"/>
              </a:rPr>
              <a:t>1.1</a:t>
            </a:r>
            <a:r>
              <a:rPr lang="zh-CN" altLang="en-US" b="1" dirty="0">
                <a:latin typeface="微软雅黑" panose="020B0503020204020204" pitchFamily="34" charset="-122"/>
                <a:ea typeface="微软雅黑" panose="020B0503020204020204" pitchFamily="34" charset="-122"/>
              </a:rPr>
              <a:t>战略分析</a:t>
            </a:r>
            <a:endParaRPr lang="zh-CN" altLang="en-US" sz="1600" b="1" dirty="0">
              <a:latin typeface="微软雅黑" panose="020B0503020204020204" pitchFamily="34" charset="-122"/>
              <a:ea typeface="微软雅黑" panose="020B0503020204020204" pitchFamily="34" charset="-122"/>
            </a:endParaRPr>
          </a:p>
        </p:txBody>
      </p:sp>
      <p:grpSp>
        <p:nvGrpSpPr>
          <p:cNvPr id="27" name="组合 26"/>
          <p:cNvGrpSpPr/>
          <p:nvPr/>
        </p:nvGrpSpPr>
        <p:grpSpPr>
          <a:xfrm>
            <a:off x="536649" y="249523"/>
            <a:ext cx="1232203" cy="1028988"/>
            <a:chOff x="458097" y="883701"/>
            <a:chExt cx="1712258" cy="1429872"/>
          </a:xfrm>
        </p:grpSpPr>
        <p:sp>
          <p:nvSpPr>
            <p:cNvPr id="28"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910305" y="1340011"/>
              <a:ext cx="1048277" cy="812598"/>
            </a:xfrm>
            <a:prstGeom prst="rect">
              <a:avLst/>
            </a:prstGeom>
            <a:noFill/>
          </p:spPr>
          <p:txBody>
            <a:bodyPr wrap="square" rtlCol="0">
              <a:spAutoFit/>
            </a:bodyPr>
            <a:lstStyle/>
            <a:p>
              <a:r>
                <a:rPr lang="en-US" altLang="zh-CN" sz="3200" b="1" dirty="0">
                  <a:solidFill>
                    <a:srgbClr val="C00000"/>
                  </a:solidFill>
                  <a:latin typeface="微软雅黑" panose="020B0503020204020204" pitchFamily="34" charset="-122"/>
                  <a:ea typeface="微软雅黑" panose="020B0503020204020204" pitchFamily="34" charset="-122"/>
                </a:rPr>
                <a:t>01</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sp>
        <p:nvSpPr>
          <p:cNvPr id="15" name="文本框 14"/>
          <p:cNvSpPr txBox="1"/>
          <p:nvPr/>
        </p:nvSpPr>
        <p:spPr>
          <a:xfrm>
            <a:off x="10515600" y="249523"/>
            <a:ext cx="1676400"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放置医院</a:t>
            </a:r>
            <a:r>
              <a:rPr lang="en-US" altLang="zh-CN" sz="1400" dirty="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17" name="矩形 16"/>
          <p:cNvSpPr/>
          <p:nvPr/>
        </p:nvSpPr>
        <p:spPr>
          <a:xfrm>
            <a:off x="1820283" y="547121"/>
            <a:ext cx="1980029" cy="499624"/>
          </a:xfrm>
          <a:prstGeom prst="rect">
            <a:avLst/>
          </a:prstGeom>
        </p:spPr>
        <p:txBody>
          <a:bodyPr wrap="non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医院战略、品牌</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12125" y="2047740"/>
            <a:ext cx="13200845" cy="2153826"/>
          </a:xfrm>
          <a:prstGeom prst="rect">
            <a:avLst/>
          </a:prstGeom>
          <a:solidFill>
            <a:schemeClr val="bg1">
              <a:lumMod val="8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pic>
        <p:nvPicPr>
          <p:cNvPr id="7" name="Picture 2" descr="D:\我的酷盘\图片素材\@图片分享多吉格格20130708\待分类\待分类@多吉格格收藏-024.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894"/>
          <a:stretch>
            <a:fillRect/>
          </a:stretch>
        </p:blipFill>
        <p:spPr bwMode="auto">
          <a:xfrm>
            <a:off x="4122835" y="2820741"/>
            <a:ext cx="4130924" cy="4254037"/>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1906072" y="2376948"/>
            <a:ext cx="8564450" cy="1200329"/>
          </a:xfrm>
          <a:prstGeom prst="rect">
            <a:avLst/>
          </a:prstGeom>
        </p:spPr>
        <p:txBody>
          <a:bodyPr wrap="square">
            <a:spAutoFit/>
          </a:bodyPr>
          <a:lstStyle/>
          <a:p>
            <a:pPr indent="304800" algn="just">
              <a:lnSpc>
                <a:spcPct val="150000"/>
              </a:lnSpc>
            </a:pPr>
            <a:r>
              <a:rPr lang="zh-CN" altLang="en-US" sz="1600"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600"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完善</a:t>
            </a:r>
            <a:r>
              <a:rPr lang="zh-CN" altLang="en-US" sz="1600"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医院</a:t>
            </a:r>
            <a:r>
              <a:rPr lang="zh-CN" altLang="zh-CN" sz="1600"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绩效考核机制，</a:t>
            </a:r>
            <a:r>
              <a:rPr lang="zh-CN" altLang="en-US" sz="1600"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使</a:t>
            </a:r>
            <a:r>
              <a:rPr lang="zh-CN" altLang="zh-CN" sz="1600"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工资奖金分配</a:t>
            </a:r>
            <a:r>
              <a:rPr lang="zh-CN" altLang="en-US" sz="1600"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机制做到三公</a:t>
            </a:r>
            <a:r>
              <a:rPr lang="zh-CN" altLang="zh-CN" sz="1600"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充分激发员工的工作热情</a:t>
            </a:r>
            <a:r>
              <a:rPr lang="zh-CN" altLang="zh-CN" sz="1600"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，营造一种“比、学、敢、帮、拼”的工作氛围</a:t>
            </a:r>
            <a:r>
              <a:rPr lang="zh-CN" altLang="en-US" sz="1600"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600"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最重要的是，减少灰色收入，避免出现为利益，乱治疗，乱开药的情况</a:t>
            </a:r>
            <a:r>
              <a:rPr lang="zh-CN" altLang="en-US" sz="1600"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1200"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矩形 9"/>
          <p:cNvSpPr/>
          <p:nvPr/>
        </p:nvSpPr>
        <p:spPr>
          <a:xfrm>
            <a:off x="1906072" y="1526226"/>
            <a:ext cx="1005403" cy="461665"/>
          </a:xfrm>
          <a:prstGeom prst="rect">
            <a:avLst/>
          </a:prstGeom>
        </p:spPr>
        <p:txBody>
          <a:bodyPr wrap="non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绩效核心</a:t>
            </a:r>
          </a:p>
        </p:txBody>
      </p:sp>
      <p:grpSp>
        <p:nvGrpSpPr>
          <p:cNvPr id="16" name="组合 15"/>
          <p:cNvGrpSpPr/>
          <p:nvPr/>
        </p:nvGrpSpPr>
        <p:grpSpPr>
          <a:xfrm>
            <a:off x="536649" y="249523"/>
            <a:ext cx="1232203" cy="1028988"/>
            <a:chOff x="458097" y="883701"/>
            <a:chExt cx="1712258" cy="1429872"/>
          </a:xfrm>
        </p:grpSpPr>
        <p:sp>
          <p:nvSpPr>
            <p:cNvPr id="17"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910305" y="1340011"/>
              <a:ext cx="1048277" cy="812598"/>
            </a:xfrm>
            <a:prstGeom prst="rect">
              <a:avLst/>
            </a:prstGeom>
            <a:noFill/>
          </p:spPr>
          <p:txBody>
            <a:bodyPr wrap="square" rtlCol="0">
              <a:spAutoFit/>
            </a:bodyPr>
            <a:lstStyle/>
            <a:p>
              <a:r>
                <a:rPr lang="en-US" altLang="zh-CN" sz="3200" b="1" dirty="0">
                  <a:solidFill>
                    <a:srgbClr val="C00000"/>
                  </a:solidFill>
                  <a:latin typeface="微软雅黑" panose="020B0503020204020204" pitchFamily="34" charset="-122"/>
                  <a:ea typeface="微软雅黑" panose="020B0503020204020204" pitchFamily="34" charset="-122"/>
                </a:rPr>
                <a:t>01</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sp>
        <p:nvSpPr>
          <p:cNvPr id="20" name="矩形 19"/>
          <p:cNvSpPr/>
          <p:nvPr/>
        </p:nvSpPr>
        <p:spPr>
          <a:xfrm>
            <a:off x="10033536" y="616370"/>
            <a:ext cx="1459054" cy="507831"/>
          </a:xfrm>
          <a:prstGeom prst="rect">
            <a:avLst/>
          </a:prstGeom>
        </p:spPr>
        <p:txBody>
          <a:bodyPr wrap="none">
            <a:spAutoFit/>
          </a:bodyPr>
          <a:lstStyle/>
          <a:p>
            <a:pPr>
              <a:lnSpc>
                <a:spcPct val="150000"/>
              </a:lnSpc>
            </a:pPr>
            <a:r>
              <a:rPr lang="en-US" altLang="zh-CN" b="1" dirty="0">
                <a:latin typeface="微软雅黑" panose="020B0503020204020204" pitchFamily="34" charset="-122"/>
                <a:ea typeface="微软雅黑" panose="020B0503020204020204" pitchFamily="34" charset="-122"/>
              </a:rPr>
              <a:t>1.2</a:t>
            </a:r>
            <a:r>
              <a:rPr lang="zh-CN" altLang="en-US" b="1" dirty="0">
                <a:latin typeface="微软雅黑" panose="020B0503020204020204" pitchFamily="34" charset="-122"/>
                <a:ea typeface="微软雅黑" panose="020B0503020204020204" pitchFamily="34" charset="-122"/>
              </a:rPr>
              <a:t>制度分析</a:t>
            </a:r>
            <a:endParaRPr lang="zh-CN" altLang="en-US" sz="1600" b="1"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10515600" y="249523"/>
            <a:ext cx="1676400"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放置医院</a:t>
            </a:r>
            <a:r>
              <a:rPr lang="en-US" altLang="zh-CN" sz="1400" dirty="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13" name="矩形 12"/>
          <p:cNvSpPr/>
          <p:nvPr/>
        </p:nvSpPr>
        <p:spPr>
          <a:xfrm>
            <a:off x="1820283" y="547121"/>
            <a:ext cx="1980029" cy="499624"/>
          </a:xfrm>
          <a:prstGeom prst="rect">
            <a:avLst/>
          </a:prstGeom>
        </p:spPr>
        <p:txBody>
          <a:bodyPr wrap="non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医院战略、品牌</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768852" y="1534005"/>
            <a:ext cx="1826141" cy="461665"/>
          </a:xfrm>
          <a:prstGeom prst="rect">
            <a:avLst/>
          </a:prstGeom>
        </p:spPr>
        <p:txBody>
          <a:bodyPr wrap="non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考核制度全国对比</a:t>
            </a:r>
            <a:endParaRPr lang="en-US" altLang="zh-CN" sz="1600" b="1" dirty="0">
              <a:latin typeface="微软雅黑" panose="020B0503020204020204" pitchFamily="34" charset="-122"/>
              <a:ea typeface="微软雅黑" panose="020B0503020204020204" pitchFamily="34" charset="-122"/>
            </a:endParaRPr>
          </a:p>
        </p:txBody>
      </p:sp>
      <p:graphicFrame>
        <p:nvGraphicFramePr>
          <p:cNvPr id="11" name="图表 10"/>
          <p:cNvGraphicFramePr/>
          <p:nvPr/>
        </p:nvGraphicFramePr>
        <p:xfrm>
          <a:off x="1457816" y="2029605"/>
          <a:ext cx="5244118" cy="4089789"/>
        </p:xfrm>
        <a:graphic>
          <a:graphicData uri="http://schemas.openxmlformats.org/drawingml/2006/chart">
            <c:chart xmlns:c="http://schemas.openxmlformats.org/drawingml/2006/chart" xmlns:r="http://schemas.openxmlformats.org/officeDocument/2006/relationships" r:id="rId2"/>
          </a:graphicData>
        </a:graphic>
      </p:graphicFrame>
      <p:sp>
        <p:nvSpPr>
          <p:cNvPr id="12" name="文本框 11"/>
          <p:cNvSpPr txBox="1"/>
          <p:nvPr/>
        </p:nvSpPr>
        <p:spPr>
          <a:xfrm>
            <a:off x="6480977" y="6261913"/>
            <a:ext cx="5442516" cy="553998"/>
          </a:xfrm>
          <a:prstGeom prst="rect">
            <a:avLst/>
          </a:prstGeom>
          <a:noFill/>
        </p:spPr>
        <p:txBody>
          <a:bodyPr wrap="none" rtlCol="0">
            <a:spAutoFit/>
          </a:bodyPr>
          <a:lstStyle/>
          <a:p>
            <a:pPr>
              <a:lnSpc>
                <a:spcPct val="150000"/>
              </a:lnSpc>
            </a:pPr>
            <a:r>
              <a:rPr lang="zh-CN" altLang="en-US" sz="1000" dirty="0">
                <a:solidFill>
                  <a:prstClr val="black"/>
                </a:solidFill>
                <a:latin typeface="微软雅黑" panose="020B0503020204020204" pitchFamily="34" charset="-122"/>
                <a:ea typeface="微软雅黑" panose="020B0503020204020204" pitchFamily="34" charset="-122"/>
              </a:rPr>
              <a:t>注：由医院中高层管理人员从以上五个方面对医院的考核制度进行评分，五分制，得出均值。</a:t>
            </a:r>
            <a:endParaRPr lang="en-US" altLang="zh-CN" sz="1000" dirty="0">
              <a:solidFill>
                <a:prstClr val="black"/>
              </a:solidFill>
              <a:latin typeface="微软雅黑" panose="020B0503020204020204" pitchFamily="34" charset="-122"/>
              <a:ea typeface="微软雅黑" panose="020B0503020204020204" pitchFamily="34" charset="-122"/>
            </a:endParaRPr>
          </a:p>
          <a:p>
            <a:pPr>
              <a:lnSpc>
                <a:spcPct val="150000"/>
              </a:lnSpc>
            </a:pPr>
            <a:r>
              <a:rPr lang="en-US" altLang="zh-CN" sz="1000" dirty="0">
                <a:solidFill>
                  <a:prstClr val="black"/>
                </a:solidFill>
                <a:latin typeface="微软雅黑" panose="020B0503020204020204" pitchFamily="34" charset="-122"/>
                <a:ea typeface="微软雅黑" panose="020B0503020204020204" pitchFamily="34" charset="-122"/>
              </a:rPr>
              <a:t>      </a:t>
            </a:r>
            <a:r>
              <a:rPr lang="zh-CN" altLang="en-US" sz="1000" dirty="0">
                <a:solidFill>
                  <a:prstClr val="black"/>
                </a:solidFill>
                <a:latin typeface="微软雅黑" panose="020B0503020204020204" pitchFamily="34" charset="-122"/>
                <a:ea typeface="微软雅黑" panose="020B0503020204020204" pitchFamily="34" charset="-122"/>
              </a:rPr>
              <a:t>全国均值为梅奥国际辅导的上百家医院中调研得出的分值。供医院参考。</a:t>
            </a:r>
          </a:p>
        </p:txBody>
      </p:sp>
      <p:sp>
        <p:nvSpPr>
          <p:cNvPr id="14" name="矩形 13"/>
          <p:cNvSpPr/>
          <p:nvPr/>
        </p:nvSpPr>
        <p:spPr>
          <a:xfrm>
            <a:off x="6848965" y="2877449"/>
            <a:ext cx="4303129" cy="1631216"/>
          </a:xfrm>
          <a:prstGeom prst="rect">
            <a:avLst/>
          </a:prstGeom>
        </p:spPr>
        <p:txBody>
          <a:bodyPr wrap="square">
            <a:spAutoFit/>
          </a:bodyPr>
          <a:lstStyle/>
          <a:p>
            <a:pPr>
              <a:lnSpc>
                <a:spcPct val="200000"/>
              </a:lnSpc>
            </a:pPr>
            <a:r>
              <a:rPr lang="zh-CN" altLang="en-US" sz="1600" dirty="0">
                <a:solidFill>
                  <a:srgbClr val="000000"/>
                </a:solidFill>
                <a:latin typeface="微软雅黑" panose="020B0503020204020204" pitchFamily="34" charset="-122"/>
                <a:ea typeface="微软雅黑" panose="020B0503020204020204" pitchFamily="34" charset="-122"/>
              </a:rPr>
              <a:t>     医院在绩效的合理性、先进性、激励性、时效性以及</a:t>
            </a:r>
            <a:r>
              <a:rPr lang="en-US" altLang="zh-CN" sz="1600" dirty="0">
                <a:solidFill>
                  <a:srgbClr val="000000"/>
                </a:solidFill>
                <a:latin typeface="微软雅黑" panose="020B0503020204020204" pitchFamily="34" charset="-122"/>
                <a:ea typeface="微软雅黑" panose="020B0503020204020204" pitchFamily="34" charset="-122"/>
              </a:rPr>
              <a:t>3</a:t>
            </a:r>
            <a:r>
              <a:rPr lang="zh-CN" altLang="en-US" sz="1600" dirty="0">
                <a:solidFill>
                  <a:srgbClr val="000000"/>
                </a:solidFill>
                <a:latin typeface="微软雅黑" panose="020B0503020204020204" pitchFamily="34" charset="-122"/>
                <a:ea typeface="微软雅黑" panose="020B0503020204020204" pitchFamily="34" charset="-122"/>
              </a:rPr>
              <a:t>公性都</a:t>
            </a:r>
            <a:r>
              <a:rPr lang="zh-CN" altLang="en-US" b="1" dirty="0">
                <a:solidFill>
                  <a:srgbClr val="C00000"/>
                </a:solidFill>
                <a:latin typeface="微软雅黑" panose="020B0503020204020204" pitchFamily="34" charset="-122"/>
                <a:ea typeface="微软雅黑" panose="020B0503020204020204" pitchFamily="34" charset="-122"/>
              </a:rPr>
              <a:t>低于</a:t>
            </a:r>
            <a:r>
              <a:rPr lang="zh-CN" altLang="en-US" sz="1600" dirty="0">
                <a:solidFill>
                  <a:srgbClr val="000000"/>
                </a:solidFill>
                <a:latin typeface="微软雅黑" panose="020B0503020204020204" pitchFamily="34" charset="-122"/>
                <a:ea typeface="微软雅黑" panose="020B0503020204020204" pitchFamily="34" charset="-122"/>
              </a:rPr>
              <a:t>全国平均值，</a:t>
            </a:r>
            <a:endParaRPr lang="en-US" altLang="zh-CN" sz="1600" dirty="0">
              <a:solidFill>
                <a:srgbClr val="000000"/>
              </a:solidFill>
              <a:latin typeface="微软雅黑" panose="020B0503020204020204" pitchFamily="34" charset="-122"/>
              <a:ea typeface="微软雅黑" panose="020B0503020204020204" pitchFamily="34" charset="-122"/>
            </a:endParaRPr>
          </a:p>
          <a:p>
            <a:pPr>
              <a:lnSpc>
                <a:spcPct val="200000"/>
              </a:lnSpc>
            </a:pPr>
            <a:r>
              <a:rPr lang="zh-CN" altLang="en-US" sz="1600" dirty="0">
                <a:solidFill>
                  <a:srgbClr val="000000"/>
                </a:solidFill>
                <a:latin typeface="微软雅黑" panose="020B0503020204020204" pitchFamily="34" charset="-122"/>
                <a:ea typeface="微软雅黑" panose="020B0503020204020204" pitchFamily="34" charset="-122"/>
              </a:rPr>
              <a:t>     由此医院将考虑在绩效方面进行改革</a:t>
            </a:r>
            <a:endParaRPr lang="zh-CN" altLang="en-US" sz="1600" dirty="0">
              <a:latin typeface="微软雅黑" panose="020B0503020204020204" pitchFamily="34" charset="-122"/>
              <a:ea typeface="微软雅黑" panose="020B0503020204020204" pitchFamily="34" charset="-122"/>
            </a:endParaRPr>
          </a:p>
        </p:txBody>
      </p:sp>
      <p:sp>
        <p:nvSpPr>
          <p:cNvPr id="15" name="矩形 14"/>
          <p:cNvSpPr/>
          <p:nvPr/>
        </p:nvSpPr>
        <p:spPr>
          <a:xfrm>
            <a:off x="10033536" y="616370"/>
            <a:ext cx="1459054" cy="507831"/>
          </a:xfrm>
          <a:prstGeom prst="rect">
            <a:avLst/>
          </a:prstGeom>
        </p:spPr>
        <p:txBody>
          <a:bodyPr wrap="none">
            <a:spAutoFit/>
          </a:bodyPr>
          <a:lstStyle/>
          <a:p>
            <a:pPr>
              <a:lnSpc>
                <a:spcPct val="150000"/>
              </a:lnSpc>
            </a:pPr>
            <a:r>
              <a:rPr lang="en-US" altLang="zh-CN" b="1" dirty="0">
                <a:latin typeface="微软雅黑" panose="020B0503020204020204" pitchFamily="34" charset="-122"/>
                <a:ea typeface="微软雅黑" panose="020B0503020204020204" pitchFamily="34" charset="-122"/>
              </a:rPr>
              <a:t>1.2</a:t>
            </a:r>
            <a:r>
              <a:rPr lang="zh-CN" altLang="en-US" b="1" dirty="0">
                <a:latin typeface="微软雅黑" panose="020B0503020204020204" pitchFamily="34" charset="-122"/>
                <a:ea typeface="微软雅黑" panose="020B0503020204020204" pitchFamily="34" charset="-122"/>
              </a:rPr>
              <a:t>制度分析</a:t>
            </a:r>
            <a:endParaRPr lang="zh-CN" altLang="en-US" sz="1600" b="1" dirty="0">
              <a:latin typeface="微软雅黑" panose="020B0503020204020204" pitchFamily="34" charset="-122"/>
              <a:ea typeface="微软雅黑" panose="020B0503020204020204" pitchFamily="34" charset="-122"/>
            </a:endParaRPr>
          </a:p>
        </p:txBody>
      </p:sp>
      <p:grpSp>
        <p:nvGrpSpPr>
          <p:cNvPr id="17" name="组合 16"/>
          <p:cNvGrpSpPr/>
          <p:nvPr/>
        </p:nvGrpSpPr>
        <p:grpSpPr>
          <a:xfrm>
            <a:off x="536649" y="249523"/>
            <a:ext cx="1232203" cy="1028988"/>
            <a:chOff x="458097" y="883701"/>
            <a:chExt cx="1712258" cy="1429872"/>
          </a:xfrm>
        </p:grpSpPr>
        <p:sp>
          <p:nvSpPr>
            <p:cNvPr id="18"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910305" y="1340011"/>
              <a:ext cx="1048277" cy="812598"/>
            </a:xfrm>
            <a:prstGeom prst="rect">
              <a:avLst/>
            </a:prstGeom>
            <a:noFill/>
          </p:spPr>
          <p:txBody>
            <a:bodyPr wrap="square" rtlCol="0">
              <a:spAutoFit/>
            </a:bodyPr>
            <a:lstStyle/>
            <a:p>
              <a:r>
                <a:rPr lang="en-US" altLang="zh-CN" sz="3200" b="1" dirty="0">
                  <a:solidFill>
                    <a:srgbClr val="C00000"/>
                  </a:solidFill>
                  <a:latin typeface="微软雅黑" panose="020B0503020204020204" pitchFamily="34" charset="-122"/>
                  <a:ea typeface="微软雅黑" panose="020B0503020204020204" pitchFamily="34" charset="-122"/>
                </a:rPr>
                <a:t>01</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10515600" y="249523"/>
            <a:ext cx="1676400"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放置医院</a:t>
            </a:r>
            <a:r>
              <a:rPr lang="en-US" altLang="zh-CN" sz="1400" dirty="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21" name="矩形 20"/>
          <p:cNvSpPr/>
          <p:nvPr/>
        </p:nvSpPr>
        <p:spPr>
          <a:xfrm>
            <a:off x="1820283" y="547121"/>
            <a:ext cx="1980029" cy="499624"/>
          </a:xfrm>
          <a:prstGeom prst="rect">
            <a:avLst/>
          </a:prstGeom>
        </p:spPr>
        <p:txBody>
          <a:bodyPr wrap="non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医院战略、品牌</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3198076" y="3132688"/>
            <a:ext cx="1620957" cy="377411"/>
          </a:xfrm>
          <a:prstGeom prst="rect">
            <a:avLst/>
          </a:prstGeom>
        </p:spPr>
        <p:txBody>
          <a:bodyPr wrap="none">
            <a:spAutoFit/>
          </a:bodyPr>
          <a:lstStyle/>
          <a:p>
            <a:pPr>
              <a:lnSpc>
                <a:spcPct val="150000"/>
              </a:lnSpc>
            </a:pPr>
            <a:r>
              <a:rPr lang="zh-CN" altLang="en-US" sz="1400" dirty="0">
                <a:solidFill>
                  <a:prstClr val="black"/>
                </a:solidFill>
                <a:latin typeface="微软雅黑" panose="020B0503020204020204" pitchFamily="34" charset="-122"/>
                <a:ea typeface="微软雅黑" panose="020B0503020204020204" pitchFamily="34" charset="-122"/>
              </a:rPr>
              <a:t>客观、公平、公正</a:t>
            </a:r>
          </a:p>
        </p:txBody>
      </p:sp>
      <p:sp>
        <p:nvSpPr>
          <p:cNvPr id="51" name="矩形 50"/>
          <p:cNvSpPr/>
          <p:nvPr/>
        </p:nvSpPr>
        <p:spPr>
          <a:xfrm>
            <a:off x="3125204" y="2115193"/>
            <a:ext cx="2159566" cy="381066"/>
          </a:xfrm>
          <a:prstGeom prst="rect">
            <a:avLst/>
          </a:prstGeom>
        </p:spPr>
        <p:txBody>
          <a:bodyPr wrap="none">
            <a:spAutoFit/>
          </a:bodyPr>
          <a:lstStyle/>
          <a:p>
            <a:pPr>
              <a:lnSpc>
                <a:spcPct val="150000"/>
              </a:lnSpc>
            </a:pPr>
            <a:r>
              <a:rPr lang="zh-CN" altLang="en-US" sz="1400" dirty="0">
                <a:solidFill>
                  <a:prstClr val="black"/>
                </a:solidFill>
                <a:latin typeface="微软雅黑" panose="020B0503020204020204" pitchFamily="34" charset="-122"/>
                <a:ea typeface="微软雅黑" panose="020B0503020204020204" pitchFamily="34" charset="-122"/>
              </a:rPr>
              <a:t>全面颠覆数据收集复杂化</a:t>
            </a:r>
            <a:endParaRPr lang="zh-CN" altLang="en-US" sz="1400" dirty="0">
              <a:solidFill>
                <a:prstClr val="black"/>
              </a:solidFill>
            </a:endParaRPr>
          </a:p>
        </p:txBody>
      </p:sp>
      <p:sp>
        <p:nvSpPr>
          <p:cNvPr id="52" name="矩形 51"/>
          <p:cNvSpPr/>
          <p:nvPr/>
        </p:nvSpPr>
        <p:spPr>
          <a:xfrm>
            <a:off x="7066712" y="3131228"/>
            <a:ext cx="3230264" cy="377411"/>
          </a:xfrm>
          <a:prstGeom prst="rect">
            <a:avLst/>
          </a:prstGeom>
        </p:spPr>
        <p:txBody>
          <a:bodyPr wrap="square">
            <a:spAutoFit/>
          </a:bodyPr>
          <a:lstStyle/>
          <a:p>
            <a:pPr>
              <a:lnSpc>
                <a:spcPct val="150000"/>
              </a:lnSpc>
            </a:pPr>
            <a:r>
              <a:rPr lang="zh-CN" altLang="en-US" sz="1400" dirty="0">
                <a:solidFill>
                  <a:prstClr val="black"/>
                </a:solidFill>
                <a:latin typeface="微软雅黑" panose="020B0503020204020204" pitchFamily="34" charset="-122"/>
                <a:ea typeface="微软雅黑" panose="020B0503020204020204" pitchFamily="34" charset="-122"/>
              </a:rPr>
              <a:t>全面提高医院的运行效率和服务水平</a:t>
            </a:r>
          </a:p>
        </p:txBody>
      </p:sp>
      <p:grpSp>
        <p:nvGrpSpPr>
          <p:cNvPr id="56" name="组合 55"/>
          <p:cNvGrpSpPr/>
          <p:nvPr/>
        </p:nvGrpSpPr>
        <p:grpSpPr>
          <a:xfrm>
            <a:off x="2628270" y="2420721"/>
            <a:ext cx="3140184" cy="543172"/>
            <a:chOff x="1654462" y="1931763"/>
            <a:chExt cx="3432368" cy="543172"/>
          </a:xfrm>
        </p:grpSpPr>
        <p:grpSp>
          <p:nvGrpSpPr>
            <p:cNvPr id="57" name="组合 56"/>
            <p:cNvGrpSpPr/>
            <p:nvPr/>
          </p:nvGrpSpPr>
          <p:grpSpPr>
            <a:xfrm>
              <a:off x="1654462" y="1931763"/>
              <a:ext cx="3432368" cy="543172"/>
              <a:chOff x="1654462" y="1931763"/>
              <a:chExt cx="3432368" cy="543172"/>
            </a:xfrm>
          </p:grpSpPr>
          <p:sp>
            <p:nvSpPr>
              <p:cNvPr id="59" name="流程图: 终止 12"/>
              <p:cNvSpPr/>
              <p:nvPr/>
            </p:nvSpPr>
            <p:spPr>
              <a:xfrm>
                <a:off x="3163178" y="2095858"/>
                <a:ext cx="1923652" cy="1927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1" fmla="*/ 3475 w 19717"/>
                  <a:gd name="connsiteY0-2" fmla="*/ 0 h 21600"/>
                  <a:gd name="connsiteX1-3" fmla="*/ 18125 w 19717"/>
                  <a:gd name="connsiteY1-4" fmla="*/ 0 h 21600"/>
                  <a:gd name="connsiteX2-5" fmla="*/ 19692 w 19717"/>
                  <a:gd name="connsiteY2-6" fmla="*/ 9439 h 21600"/>
                  <a:gd name="connsiteX3-7" fmla="*/ 18125 w 19717"/>
                  <a:gd name="connsiteY3-8" fmla="*/ 21600 h 21600"/>
                  <a:gd name="connsiteX4-9" fmla="*/ 3475 w 19717"/>
                  <a:gd name="connsiteY4-10" fmla="*/ 21600 h 21600"/>
                  <a:gd name="connsiteX5-11" fmla="*/ 0 w 19717"/>
                  <a:gd name="connsiteY5-12" fmla="*/ 10800 h 21600"/>
                  <a:gd name="connsiteX6-13" fmla="*/ 3475 w 19717"/>
                  <a:gd name="connsiteY6-14" fmla="*/ 0 h 21600"/>
                  <a:gd name="connsiteX0-15" fmla="*/ 3475 w 20307"/>
                  <a:gd name="connsiteY0-16" fmla="*/ 0 h 21600"/>
                  <a:gd name="connsiteX1-17" fmla="*/ 18125 w 20307"/>
                  <a:gd name="connsiteY1-18" fmla="*/ 0 h 21600"/>
                  <a:gd name="connsiteX2-19" fmla="*/ 20307 w 20307"/>
                  <a:gd name="connsiteY2-20" fmla="*/ 9915 h 21600"/>
                  <a:gd name="connsiteX3-21" fmla="*/ 18125 w 20307"/>
                  <a:gd name="connsiteY3-22" fmla="*/ 21600 h 21600"/>
                  <a:gd name="connsiteX4-23" fmla="*/ 3475 w 20307"/>
                  <a:gd name="connsiteY4-24" fmla="*/ 21600 h 21600"/>
                  <a:gd name="connsiteX5-25" fmla="*/ 0 w 20307"/>
                  <a:gd name="connsiteY5-26" fmla="*/ 10800 h 21600"/>
                  <a:gd name="connsiteX6-27" fmla="*/ 3475 w 20307"/>
                  <a:gd name="connsiteY6-28" fmla="*/ 0 h 216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0307" h="21600">
                    <a:moveTo>
                      <a:pt x="3475" y="0"/>
                    </a:moveTo>
                    <a:lnTo>
                      <a:pt x="18125" y="0"/>
                    </a:lnTo>
                    <a:cubicBezTo>
                      <a:pt x="20044" y="0"/>
                      <a:pt x="20307" y="3950"/>
                      <a:pt x="20307" y="9915"/>
                    </a:cubicBezTo>
                    <a:cubicBezTo>
                      <a:pt x="20307" y="15880"/>
                      <a:pt x="20044" y="21600"/>
                      <a:pt x="18125" y="21600"/>
                    </a:cubicBezTo>
                    <a:lnTo>
                      <a:pt x="3475" y="21600"/>
                    </a:lnTo>
                    <a:cubicBezTo>
                      <a:pt x="1556" y="21600"/>
                      <a:pt x="0" y="16765"/>
                      <a:pt x="0" y="10800"/>
                    </a:cubicBezTo>
                    <a:cubicBezTo>
                      <a:pt x="0" y="4835"/>
                      <a:pt x="1556" y="0"/>
                      <a:pt x="347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1654462" y="1931763"/>
                <a:ext cx="543172" cy="5431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61" name="流程图: 终止 12"/>
              <p:cNvSpPr/>
              <p:nvPr/>
            </p:nvSpPr>
            <p:spPr>
              <a:xfrm>
                <a:off x="1926048" y="2095858"/>
                <a:ext cx="1762599" cy="1927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1" fmla="*/ 3475 w 19717"/>
                  <a:gd name="connsiteY0-2" fmla="*/ 0 h 21600"/>
                  <a:gd name="connsiteX1-3" fmla="*/ 18125 w 19717"/>
                  <a:gd name="connsiteY1-4" fmla="*/ 0 h 21600"/>
                  <a:gd name="connsiteX2-5" fmla="*/ 19692 w 19717"/>
                  <a:gd name="connsiteY2-6" fmla="*/ 9439 h 21600"/>
                  <a:gd name="connsiteX3-7" fmla="*/ 18125 w 19717"/>
                  <a:gd name="connsiteY3-8" fmla="*/ 21600 h 21600"/>
                  <a:gd name="connsiteX4-9" fmla="*/ 3475 w 19717"/>
                  <a:gd name="connsiteY4-10" fmla="*/ 21600 h 21600"/>
                  <a:gd name="connsiteX5-11" fmla="*/ 0 w 19717"/>
                  <a:gd name="connsiteY5-12" fmla="*/ 10800 h 21600"/>
                  <a:gd name="connsiteX6-13" fmla="*/ 3475 w 19717"/>
                  <a:gd name="connsiteY6-14" fmla="*/ 0 h 21600"/>
                  <a:gd name="connsiteX0-15" fmla="*/ 3475 w 20307"/>
                  <a:gd name="connsiteY0-16" fmla="*/ 0 h 21600"/>
                  <a:gd name="connsiteX1-17" fmla="*/ 18125 w 20307"/>
                  <a:gd name="connsiteY1-18" fmla="*/ 0 h 21600"/>
                  <a:gd name="connsiteX2-19" fmla="*/ 20307 w 20307"/>
                  <a:gd name="connsiteY2-20" fmla="*/ 9915 h 21600"/>
                  <a:gd name="connsiteX3-21" fmla="*/ 18125 w 20307"/>
                  <a:gd name="connsiteY3-22" fmla="*/ 21600 h 21600"/>
                  <a:gd name="connsiteX4-23" fmla="*/ 3475 w 20307"/>
                  <a:gd name="connsiteY4-24" fmla="*/ 21600 h 21600"/>
                  <a:gd name="connsiteX5-25" fmla="*/ 0 w 20307"/>
                  <a:gd name="connsiteY5-26" fmla="*/ 10800 h 21600"/>
                  <a:gd name="connsiteX6-27" fmla="*/ 3475 w 20307"/>
                  <a:gd name="connsiteY6-28" fmla="*/ 0 h 216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0307" h="21600">
                    <a:moveTo>
                      <a:pt x="3475" y="0"/>
                    </a:moveTo>
                    <a:lnTo>
                      <a:pt x="18125" y="0"/>
                    </a:lnTo>
                    <a:cubicBezTo>
                      <a:pt x="20044" y="0"/>
                      <a:pt x="20307" y="3950"/>
                      <a:pt x="20307" y="9915"/>
                    </a:cubicBezTo>
                    <a:cubicBezTo>
                      <a:pt x="20307" y="15880"/>
                      <a:pt x="20044" y="21600"/>
                      <a:pt x="18125" y="21600"/>
                    </a:cubicBezTo>
                    <a:lnTo>
                      <a:pt x="3475" y="21600"/>
                    </a:lnTo>
                    <a:cubicBezTo>
                      <a:pt x="1556" y="21600"/>
                      <a:pt x="0" y="16765"/>
                      <a:pt x="0" y="10800"/>
                    </a:cubicBezTo>
                    <a:cubicBezTo>
                      <a:pt x="0" y="4835"/>
                      <a:pt x="1556" y="0"/>
                      <a:pt x="3475"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8" name="文本框 57"/>
            <p:cNvSpPr txBox="1"/>
            <p:nvPr/>
          </p:nvSpPr>
          <p:spPr>
            <a:xfrm>
              <a:off x="1703210" y="1971140"/>
              <a:ext cx="479056" cy="418191"/>
            </a:xfrm>
            <a:prstGeom prst="rect">
              <a:avLst/>
            </a:prstGeom>
            <a:noFill/>
          </p:spPr>
          <p:txBody>
            <a:bodyPr wrap="square" rtlCol="0">
              <a:spAutoFit/>
            </a:bodyPr>
            <a:lstStyle/>
            <a:p>
              <a:pPr>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01</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2657777" y="3367243"/>
            <a:ext cx="3160785" cy="500194"/>
            <a:chOff x="1654462" y="2645126"/>
            <a:chExt cx="3432368" cy="543172"/>
          </a:xfrm>
        </p:grpSpPr>
        <p:sp>
          <p:nvSpPr>
            <p:cNvPr id="63" name="椭圆 62"/>
            <p:cNvSpPr/>
            <p:nvPr/>
          </p:nvSpPr>
          <p:spPr>
            <a:xfrm>
              <a:off x="1654462" y="2645126"/>
              <a:ext cx="543172" cy="5431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64" name="流程图: 终止 12"/>
            <p:cNvSpPr/>
            <p:nvPr/>
          </p:nvSpPr>
          <p:spPr>
            <a:xfrm>
              <a:off x="3163178" y="2851298"/>
              <a:ext cx="1923652" cy="1927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1" fmla="*/ 3475 w 19717"/>
                <a:gd name="connsiteY0-2" fmla="*/ 0 h 21600"/>
                <a:gd name="connsiteX1-3" fmla="*/ 18125 w 19717"/>
                <a:gd name="connsiteY1-4" fmla="*/ 0 h 21600"/>
                <a:gd name="connsiteX2-5" fmla="*/ 19692 w 19717"/>
                <a:gd name="connsiteY2-6" fmla="*/ 9439 h 21600"/>
                <a:gd name="connsiteX3-7" fmla="*/ 18125 w 19717"/>
                <a:gd name="connsiteY3-8" fmla="*/ 21600 h 21600"/>
                <a:gd name="connsiteX4-9" fmla="*/ 3475 w 19717"/>
                <a:gd name="connsiteY4-10" fmla="*/ 21600 h 21600"/>
                <a:gd name="connsiteX5-11" fmla="*/ 0 w 19717"/>
                <a:gd name="connsiteY5-12" fmla="*/ 10800 h 21600"/>
                <a:gd name="connsiteX6-13" fmla="*/ 3475 w 19717"/>
                <a:gd name="connsiteY6-14" fmla="*/ 0 h 21600"/>
                <a:gd name="connsiteX0-15" fmla="*/ 3475 w 20307"/>
                <a:gd name="connsiteY0-16" fmla="*/ 0 h 21600"/>
                <a:gd name="connsiteX1-17" fmla="*/ 18125 w 20307"/>
                <a:gd name="connsiteY1-18" fmla="*/ 0 h 21600"/>
                <a:gd name="connsiteX2-19" fmla="*/ 20307 w 20307"/>
                <a:gd name="connsiteY2-20" fmla="*/ 9915 h 21600"/>
                <a:gd name="connsiteX3-21" fmla="*/ 18125 w 20307"/>
                <a:gd name="connsiteY3-22" fmla="*/ 21600 h 21600"/>
                <a:gd name="connsiteX4-23" fmla="*/ 3475 w 20307"/>
                <a:gd name="connsiteY4-24" fmla="*/ 21600 h 21600"/>
                <a:gd name="connsiteX5-25" fmla="*/ 0 w 20307"/>
                <a:gd name="connsiteY5-26" fmla="*/ 10800 h 21600"/>
                <a:gd name="connsiteX6-27" fmla="*/ 3475 w 20307"/>
                <a:gd name="connsiteY6-28" fmla="*/ 0 h 216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0307" h="21600">
                  <a:moveTo>
                    <a:pt x="3475" y="0"/>
                  </a:moveTo>
                  <a:lnTo>
                    <a:pt x="18125" y="0"/>
                  </a:lnTo>
                  <a:cubicBezTo>
                    <a:pt x="20044" y="0"/>
                    <a:pt x="20307" y="3950"/>
                    <a:pt x="20307" y="9915"/>
                  </a:cubicBezTo>
                  <a:cubicBezTo>
                    <a:pt x="20307" y="15880"/>
                    <a:pt x="20044" y="21600"/>
                    <a:pt x="18125" y="21600"/>
                  </a:cubicBezTo>
                  <a:lnTo>
                    <a:pt x="3475" y="21600"/>
                  </a:lnTo>
                  <a:cubicBezTo>
                    <a:pt x="1556" y="21600"/>
                    <a:pt x="0" y="16765"/>
                    <a:pt x="0" y="10800"/>
                  </a:cubicBezTo>
                  <a:cubicBezTo>
                    <a:pt x="0" y="4835"/>
                    <a:pt x="1556" y="0"/>
                    <a:pt x="347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流程图: 终止 12"/>
            <p:cNvSpPr/>
            <p:nvPr/>
          </p:nvSpPr>
          <p:spPr>
            <a:xfrm>
              <a:off x="1795418" y="2851298"/>
              <a:ext cx="2799633" cy="1927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1" fmla="*/ 3475 w 19717"/>
                <a:gd name="connsiteY0-2" fmla="*/ 0 h 21600"/>
                <a:gd name="connsiteX1-3" fmla="*/ 18125 w 19717"/>
                <a:gd name="connsiteY1-4" fmla="*/ 0 h 21600"/>
                <a:gd name="connsiteX2-5" fmla="*/ 19692 w 19717"/>
                <a:gd name="connsiteY2-6" fmla="*/ 9439 h 21600"/>
                <a:gd name="connsiteX3-7" fmla="*/ 18125 w 19717"/>
                <a:gd name="connsiteY3-8" fmla="*/ 21600 h 21600"/>
                <a:gd name="connsiteX4-9" fmla="*/ 3475 w 19717"/>
                <a:gd name="connsiteY4-10" fmla="*/ 21600 h 21600"/>
                <a:gd name="connsiteX5-11" fmla="*/ 0 w 19717"/>
                <a:gd name="connsiteY5-12" fmla="*/ 10800 h 21600"/>
                <a:gd name="connsiteX6-13" fmla="*/ 3475 w 19717"/>
                <a:gd name="connsiteY6-14" fmla="*/ 0 h 21600"/>
                <a:gd name="connsiteX0-15" fmla="*/ 3475 w 20307"/>
                <a:gd name="connsiteY0-16" fmla="*/ 0 h 21600"/>
                <a:gd name="connsiteX1-17" fmla="*/ 18125 w 20307"/>
                <a:gd name="connsiteY1-18" fmla="*/ 0 h 21600"/>
                <a:gd name="connsiteX2-19" fmla="*/ 20307 w 20307"/>
                <a:gd name="connsiteY2-20" fmla="*/ 9915 h 21600"/>
                <a:gd name="connsiteX3-21" fmla="*/ 18125 w 20307"/>
                <a:gd name="connsiteY3-22" fmla="*/ 21600 h 21600"/>
                <a:gd name="connsiteX4-23" fmla="*/ 3475 w 20307"/>
                <a:gd name="connsiteY4-24" fmla="*/ 21600 h 21600"/>
                <a:gd name="connsiteX5-25" fmla="*/ 0 w 20307"/>
                <a:gd name="connsiteY5-26" fmla="*/ 10800 h 21600"/>
                <a:gd name="connsiteX6-27" fmla="*/ 3475 w 20307"/>
                <a:gd name="connsiteY6-28" fmla="*/ 0 h 216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0307" h="21600">
                  <a:moveTo>
                    <a:pt x="3475" y="0"/>
                  </a:moveTo>
                  <a:lnTo>
                    <a:pt x="18125" y="0"/>
                  </a:lnTo>
                  <a:cubicBezTo>
                    <a:pt x="20044" y="0"/>
                    <a:pt x="20307" y="3950"/>
                    <a:pt x="20307" y="9915"/>
                  </a:cubicBezTo>
                  <a:cubicBezTo>
                    <a:pt x="20307" y="15880"/>
                    <a:pt x="20044" y="21600"/>
                    <a:pt x="18125" y="21600"/>
                  </a:cubicBezTo>
                  <a:lnTo>
                    <a:pt x="3475" y="21600"/>
                  </a:lnTo>
                  <a:cubicBezTo>
                    <a:pt x="1556" y="21600"/>
                    <a:pt x="0" y="16765"/>
                    <a:pt x="0" y="10800"/>
                  </a:cubicBezTo>
                  <a:cubicBezTo>
                    <a:pt x="0" y="4835"/>
                    <a:pt x="1556" y="0"/>
                    <a:pt x="3475"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文本框 65"/>
            <p:cNvSpPr txBox="1"/>
            <p:nvPr/>
          </p:nvSpPr>
          <p:spPr>
            <a:xfrm>
              <a:off x="1703210" y="2665527"/>
              <a:ext cx="479056" cy="454123"/>
            </a:xfrm>
            <a:prstGeom prst="rect">
              <a:avLst/>
            </a:prstGeom>
            <a:noFill/>
          </p:spPr>
          <p:txBody>
            <a:bodyPr wrap="square" rtlCol="0">
              <a:spAutoFit/>
            </a:bodyPr>
            <a:lstStyle/>
            <a:p>
              <a:pPr>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02</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67" name="组合 66"/>
          <p:cNvGrpSpPr/>
          <p:nvPr/>
        </p:nvGrpSpPr>
        <p:grpSpPr>
          <a:xfrm>
            <a:off x="6648743" y="2451829"/>
            <a:ext cx="3140184" cy="497771"/>
            <a:chOff x="1654462" y="3322124"/>
            <a:chExt cx="3432367" cy="544087"/>
          </a:xfrm>
        </p:grpSpPr>
        <p:grpSp>
          <p:nvGrpSpPr>
            <p:cNvPr id="68" name="组合 67"/>
            <p:cNvGrpSpPr/>
            <p:nvPr/>
          </p:nvGrpSpPr>
          <p:grpSpPr>
            <a:xfrm>
              <a:off x="1654462" y="3323039"/>
              <a:ext cx="3432367" cy="543172"/>
              <a:chOff x="1654462" y="3323039"/>
              <a:chExt cx="3432367" cy="543172"/>
            </a:xfrm>
          </p:grpSpPr>
          <p:sp>
            <p:nvSpPr>
              <p:cNvPr id="70" name="椭圆 69"/>
              <p:cNvSpPr/>
              <p:nvPr/>
            </p:nvSpPr>
            <p:spPr>
              <a:xfrm>
                <a:off x="1654462" y="3323039"/>
                <a:ext cx="543172" cy="5431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71" name="流程图: 终止 12"/>
              <p:cNvSpPr/>
              <p:nvPr/>
            </p:nvSpPr>
            <p:spPr>
              <a:xfrm>
                <a:off x="3026186" y="3502897"/>
                <a:ext cx="2060643" cy="16846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1" fmla="*/ 3475 w 19717"/>
                  <a:gd name="connsiteY0-2" fmla="*/ 0 h 21600"/>
                  <a:gd name="connsiteX1-3" fmla="*/ 18125 w 19717"/>
                  <a:gd name="connsiteY1-4" fmla="*/ 0 h 21600"/>
                  <a:gd name="connsiteX2-5" fmla="*/ 19692 w 19717"/>
                  <a:gd name="connsiteY2-6" fmla="*/ 9439 h 21600"/>
                  <a:gd name="connsiteX3-7" fmla="*/ 18125 w 19717"/>
                  <a:gd name="connsiteY3-8" fmla="*/ 21600 h 21600"/>
                  <a:gd name="connsiteX4-9" fmla="*/ 3475 w 19717"/>
                  <a:gd name="connsiteY4-10" fmla="*/ 21600 h 21600"/>
                  <a:gd name="connsiteX5-11" fmla="*/ 0 w 19717"/>
                  <a:gd name="connsiteY5-12" fmla="*/ 10800 h 21600"/>
                  <a:gd name="connsiteX6-13" fmla="*/ 3475 w 19717"/>
                  <a:gd name="connsiteY6-14" fmla="*/ 0 h 21600"/>
                  <a:gd name="connsiteX0-15" fmla="*/ 3475 w 20307"/>
                  <a:gd name="connsiteY0-16" fmla="*/ 0 h 21600"/>
                  <a:gd name="connsiteX1-17" fmla="*/ 18125 w 20307"/>
                  <a:gd name="connsiteY1-18" fmla="*/ 0 h 21600"/>
                  <a:gd name="connsiteX2-19" fmla="*/ 20307 w 20307"/>
                  <a:gd name="connsiteY2-20" fmla="*/ 9915 h 21600"/>
                  <a:gd name="connsiteX3-21" fmla="*/ 18125 w 20307"/>
                  <a:gd name="connsiteY3-22" fmla="*/ 21600 h 21600"/>
                  <a:gd name="connsiteX4-23" fmla="*/ 3475 w 20307"/>
                  <a:gd name="connsiteY4-24" fmla="*/ 21600 h 21600"/>
                  <a:gd name="connsiteX5-25" fmla="*/ 0 w 20307"/>
                  <a:gd name="connsiteY5-26" fmla="*/ 10800 h 21600"/>
                  <a:gd name="connsiteX6-27" fmla="*/ 3475 w 20307"/>
                  <a:gd name="connsiteY6-28" fmla="*/ 0 h 216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0307" h="21600">
                    <a:moveTo>
                      <a:pt x="3475" y="0"/>
                    </a:moveTo>
                    <a:lnTo>
                      <a:pt x="18125" y="0"/>
                    </a:lnTo>
                    <a:cubicBezTo>
                      <a:pt x="20044" y="0"/>
                      <a:pt x="20307" y="3950"/>
                      <a:pt x="20307" y="9915"/>
                    </a:cubicBezTo>
                    <a:cubicBezTo>
                      <a:pt x="20307" y="15880"/>
                      <a:pt x="20044" y="21600"/>
                      <a:pt x="18125" y="21600"/>
                    </a:cubicBezTo>
                    <a:lnTo>
                      <a:pt x="3475" y="21600"/>
                    </a:lnTo>
                    <a:cubicBezTo>
                      <a:pt x="1556" y="21600"/>
                      <a:pt x="0" y="16765"/>
                      <a:pt x="0" y="10800"/>
                    </a:cubicBezTo>
                    <a:cubicBezTo>
                      <a:pt x="0" y="4835"/>
                      <a:pt x="1556" y="0"/>
                      <a:pt x="347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流程图: 终止 12"/>
              <p:cNvSpPr/>
              <p:nvPr/>
            </p:nvSpPr>
            <p:spPr>
              <a:xfrm>
                <a:off x="1926048" y="3502897"/>
                <a:ext cx="1554819" cy="16846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1" fmla="*/ 3475 w 19717"/>
                  <a:gd name="connsiteY0-2" fmla="*/ 0 h 21600"/>
                  <a:gd name="connsiteX1-3" fmla="*/ 18125 w 19717"/>
                  <a:gd name="connsiteY1-4" fmla="*/ 0 h 21600"/>
                  <a:gd name="connsiteX2-5" fmla="*/ 19692 w 19717"/>
                  <a:gd name="connsiteY2-6" fmla="*/ 9439 h 21600"/>
                  <a:gd name="connsiteX3-7" fmla="*/ 18125 w 19717"/>
                  <a:gd name="connsiteY3-8" fmla="*/ 21600 h 21600"/>
                  <a:gd name="connsiteX4-9" fmla="*/ 3475 w 19717"/>
                  <a:gd name="connsiteY4-10" fmla="*/ 21600 h 21600"/>
                  <a:gd name="connsiteX5-11" fmla="*/ 0 w 19717"/>
                  <a:gd name="connsiteY5-12" fmla="*/ 10800 h 21600"/>
                  <a:gd name="connsiteX6-13" fmla="*/ 3475 w 19717"/>
                  <a:gd name="connsiteY6-14" fmla="*/ 0 h 21600"/>
                  <a:gd name="connsiteX0-15" fmla="*/ 3475 w 20307"/>
                  <a:gd name="connsiteY0-16" fmla="*/ 0 h 21600"/>
                  <a:gd name="connsiteX1-17" fmla="*/ 18125 w 20307"/>
                  <a:gd name="connsiteY1-18" fmla="*/ 0 h 21600"/>
                  <a:gd name="connsiteX2-19" fmla="*/ 20307 w 20307"/>
                  <a:gd name="connsiteY2-20" fmla="*/ 9915 h 21600"/>
                  <a:gd name="connsiteX3-21" fmla="*/ 18125 w 20307"/>
                  <a:gd name="connsiteY3-22" fmla="*/ 21600 h 21600"/>
                  <a:gd name="connsiteX4-23" fmla="*/ 3475 w 20307"/>
                  <a:gd name="connsiteY4-24" fmla="*/ 21600 h 21600"/>
                  <a:gd name="connsiteX5-25" fmla="*/ 0 w 20307"/>
                  <a:gd name="connsiteY5-26" fmla="*/ 10800 h 21600"/>
                  <a:gd name="connsiteX6-27" fmla="*/ 3475 w 20307"/>
                  <a:gd name="connsiteY6-28" fmla="*/ 0 h 216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0307" h="21600">
                    <a:moveTo>
                      <a:pt x="3475" y="0"/>
                    </a:moveTo>
                    <a:lnTo>
                      <a:pt x="18125" y="0"/>
                    </a:lnTo>
                    <a:cubicBezTo>
                      <a:pt x="20044" y="0"/>
                      <a:pt x="20307" y="3950"/>
                      <a:pt x="20307" y="9915"/>
                    </a:cubicBezTo>
                    <a:cubicBezTo>
                      <a:pt x="20307" y="15880"/>
                      <a:pt x="20044" y="21600"/>
                      <a:pt x="18125" y="21600"/>
                    </a:cubicBezTo>
                    <a:lnTo>
                      <a:pt x="3475" y="21600"/>
                    </a:lnTo>
                    <a:cubicBezTo>
                      <a:pt x="1556" y="21600"/>
                      <a:pt x="0" y="16765"/>
                      <a:pt x="0" y="10800"/>
                    </a:cubicBezTo>
                    <a:cubicBezTo>
                      <a:pt x="0" y="4835"/>
                      <a:pt x="1556" y="0"/>
                      <a:pt x="3475"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9" name="文本框 68"/>
            <p:cNvSpPr txBox="1"/>
            <p:nvPr/>
          </p:nvSpPr>
          <p:spPr>
            <a:xfrm>
              <a:off x="1703210" y="3322124"/>
              <a:ext cx="479056" cy="457103"/>
            </a:xfrm>
            <a:prstGeom prst="rect">
              <a:avLst/>
            </a:prstGeom>
            <a:noFill/>
          </p:spPr>
          <p:txBody>
            <a:bodyPr wrap="square" rtlCol="0">
              <a:spAutoFit/>
            </a:bodyPr>
            <a:lstStyle/>
            <a:p>
              <a:pPr>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03</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73" name="组合 72"/>
          <p:cNvGrpSpPr/>
          <p:nvPr/>
        </p:nvGrpSpPr>
        <p:grpSpPr>
          <a:xfrm>
            <a:off x="6651805" y="3384571"/>
            <a:ext cx="3140184" cy="496934"/>
            <a:chOff x="1654462" y="3992257"/>
            <a:chExt cx="3432368" cy="543172"/>
          </a:xfrm>
        </p:grpSpPr>
        <p:sp>
          <p:nvSpPr>
            <p:cNvPr id="74" name="椭圆 73"/>
            <p:cNvSpPr/>
            <p:nvPr/>
          </p:nvSpPr>
          <p:spPr>
            <a:xfrm>
              <a:off x="1654462" y="3992257"/>
              <a:ext cx="543172" cy="5431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75" name="流程图: 终止 12"/>
            <p:cNvSpPr/>
            <p:nvPr/>
          </p:nvSpPr>
          <p:spPr>
            <a:xfrm>
              <a:off x="3163178" y="4178717"/>
              <a:ext cx="1923652" cy="1927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1" fmla="*/ 3475 w 19717"/>
                <a:gd name="connsiteY0-2" fmla="*/ 0 h 21600"/>
                <a:gd name="connsiteX1-3" fmla="*/ 18125 w 19717"/>
                <a:gd name="connsiteY1-4" fmla="*/ 0 h 21600"/>
                <a:gd name="connsiteX2-5" fmla="*/ 19692 w 19717"/>
                <a:gd name="connsiteY2-6" fmla="*/ 9439 h 21600"/>
                <a:gd name="connsiteX3-7" fmla="*/ 18125 w 19717"/>
                <a:gd name="connsiteY3-8" fmla="*/ 21600 h 21600"/>
                <a:gd name="connsiteX4-9" fmla="*/ 3475 w 19717"/>
                <a:gd name="connsiteY4-10" fmla="*/ 21600 h 21600"/>
                <a:gd name="connsiteX5-11" fmla="*/ 0 w 19717"/>
                <a:gd name="connsiteY5-12" fmla="*/ 10800 h 21600"/>
                <a:gd name="connsiteX6-13" fmla="*/ 3475 w 19717"/>
                <a:gd name="connsiteY6-14" fmla="*/ 0 h 21600"/>
                <a:gd name="connsiteX0-15" fmla="*/ 3475 w 20307"/>
                <a:gd name="connsiteY0-16" fmla="*/ 0 h 21600"/>
                <a:gd name="connsiteX1-17" fmla="*/ 18125 w 20307"/>
                <a:gd name="connsiteY1-18" fmla="*/ 0 h 21600"/>
                <a:gd name="connsiteX2-19" fmla="*/ 20307 w 20307"/>
                <a:gd name="connsiteY2-20" fmla="*/ 9915 h 21600"/>
                <a:gd name="connsiteX3-21" fmla="*/ 18125 w 20307"/>
                <a:gd name="connsiteY3-22" fmla="*/ 21600 h 21600"/>
                <a:gd name="connsiteX4-23" fmla="*/ 3475 w 20307"/>
                <a:gd name="connsiteY4-24" fmla="*/ 21600 h 21600"/>
                <a:gd name="connsiteX5-25" fmla="*/ 0 w 20307"/>
                <a:gd name="connsiteY5-26" fmla="*/ 10800 h 21600"/>
                <a:gd name="connsiteX6-27" fmla="*/ 3475 w 20307"/>
                <a:gd name="connsiteY6-28" fmla="*/ 0 h 216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0307" h="21600">
                  <a:moveTo>
                    <a:pt x="3475" y="0"/>
                  </a:moveTo>
                  <a:lnTo>
                    <a:pt x="18125" y="0"/>
                  </a:lnTo>
                  <a:cubicBezTo>
                    <a:pt x="20044" y="0"/>
                    <a:pt x="20307" y="3950"/>
                    <a:pt x="20307" y="9915"/>
                  </a:cubicBezTo>
                  <a:cubicBezTo>
                    <a:pt x="20307" y="15880"/>
                    <a:pt x="20044" y="21600"/>
                    <a:pt x="18125" y="21600"/>
                  </a:cubicBezTo>
                  <a:lnTo>
                    <a:pt x="3475" y="21600"/>
                  </a:lnTo>
                  <a:cubicBezTo>
                    <a:pt x="1556" y="21600"/>
                    <a:pt x="0" y="16765"/>
                    <a:pt x="0" y="10800"/>
                  </a:cubicBezTo>
                  <a:cubicBezTo>
                    <a:pt x="0" y="4835"/>
                    <a:pt x="1556" y="0"/>
                    <a:pt x="347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流程图: 终止 12"/>
            <p:cNvSpPr/>
            <p:nvPr/>
          </p:nvSpPr>
          <p:spPr>
            <a:xfrm>
              <a:off x="1879944" y="4178717"/>
              <a:ext cx="2200278" cy="1927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1" fmla="*/ 3475 w 19717"/>
                <a:gd name="connsiteY0-2" fmla="*/ 0 h 21600"/>
                <a:gd name="connsiteX1-3" fmla="*/ 18125 w 19717"/>
                <a:gd name="connsiteY1-4" fmla="*/ 0 h 21600"/>
                <a:gd name="connsiteX2-5" fmla="*/ 19692 w 19717"/>
                <a:gd name="connsiteY2-6" fmla="*/ 9439 h 21600"/>
                <a:gd name="connsiteX3-7" fmla="*/ 18125 w 19717"/>
                <a:gd name="connsiteY3-8" fmla="*/ 21600 h 21600"/>
                <a:gd name="connsiteX4-9" fmla="*/ 3475 w 19717"/>
                <a:gd name="connsiteY4-10" fmla="*/ 21600 h 21600"/>
                <a:gd name="connsiteX5-11" fmla="*/ 0 w 19717"/>
                <a:gd name="connsiteY5-12" fmla="*/ 10800 h 21600"/>
                <a:gd name="connsiteX6-13" fmla="*/ 3475 w 19717"/>
                <a:gd name="connsiteY6-14" fmla="*/ 0 h 21600"/>
                <a:gd name="connsiteX0-15" fmla="*/ 3475 w 20307"/>
                <a:gd name="connsiteY0-16" fmla="*/ 0 h 21600"/>
                <a:gd name="connsiteX1-17" fmla="*/ 18125 w 20307"/>
                <a:gd name="connsiteY1-18" fmla="*/ 0 h 21600"/>
                <a:gd name="connsiteX2-19" fmla="*/ 20307 w 20307"/>
                <a:gd name="connsiteY2-20" fmla="*/ 9915 h 21600"/>
                <a:gd name="connsiteX3-21" fmla="*/ 18125 w 20307"/>
                <a:gd name="connsiteY3-22" fmla="*/ 21600 h 21600"/>
                <a:gd name="connsiteX4-23" fmla="*/ 3475 w 20307"/>
                <a:gd name="connsiteY4-24" fmla="*/ 21600 h 21600"/>
                <a:gd name="connsiteX5-25" fmla="*/ 0 w 20307"/>
                <a:gd name="connsiteY5-26" fmla="*/ 10800 h 21600"/>
                <a:gd name="connsiteX6-27" fmla="*/ 3475 w 20307"/>
                <a:gd name="connsiteY6-28" fmla="*/ 0 h 216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0307" h="21600">
                  <a:moveTo>
                    <a:pt x="3475" y="0"/>
                  </a:moveTo>
                  <a:lnTo>
                    <a:pt x="18125" y="0"/>
                  </a:lnTo>
                  <a:cubicBezTo>
                    <a:pt x="20044" y="0"/>
                    <a:pt x="20307" y="3950"/>
                    <a:pt x="20307" y="9915"/>
                  </a:cubicBezTo>
                  <a:cubicBezTo>
                    <a:pt x="20307" y="15880"/>
                    <a:pt x="20044" y="21600"/>
                    <a:pt x="18125" y="21600"/>
                  </a:cubicBezTo>
                  <a:lnTo>
                    <a:pt x="3475" y="21600"/>
                  </a:lnTo>
                  <a:cubicBezTo>
                    <a:pt x="1556" y="21600"/>
                    <a:pt x="0" y="16765"/>
                    <a:pt x="0" y="10800"/>
                  </a:cubicBezTo>
                  <a:cubicBezTo>
                    <a:pt x="0" y="4835"/>
                    <a:pt x="1556" y="0"/>
                    <a:pt x="3475"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文本框 76"/>
            <p:cNvSpPr txBox="1"/>
            <p:nvPr/>
          </p:nvSpPr>
          <p:spPr>
            <a:xfrm>
              <a:off x="1703210" y="4007140"/>
              <a:ext cx="479056" cy="457102"/>
            </a:xfrm>
            <a:prstGeom prst="rect">
              <a:avLst/>
            </a:prstGeom>
            <a:noFill/>
          </p:spPr>
          <p:txBody>
            <a:bodyPr wrap="square" rtlCol="0">
              <a:spAutoFit/>
            </a:bodyPr>
            <a:lstStyle/>
            <a:p>
              <a:pPr>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04</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
        <p:nvSpPr>
          <p:cNvPr id="78" name="矩形 77"/>
          <p:cNvSpPr/>
          <p:nvPr/>
        </p:nvSpPr>
        <p:spPr>
          <a:xfrm>
            <a:off x="7066712" y="2122028"/>
            <a:ext cx="2698175" cy="377411"/>
          </a:xfrm>
          <a:prstGeom prst="rect">
            <a:avLst/>
          </a:prstGeom>
        </p:spPr>
        <p:txBody>
          <a:bodyPr wrap="none">
            <a:spAutoFit/>
          </a:bodyPr>
          <a:lstStyle/>
          <a:p>
            <a:pPr>
              <a:lnSpc>
                <a:spcPct val="150000"/>
              </a:lnSpc>
            </a:pPr>
            <a:r>
              <a:rPr lang="zh-CN" altLang="en-US" sz="1400" dirty="0">
                <a:solidFill>
                  <a:prstClr val="black"/>
                </a:solidFill>
                <a:latin typeface="微软雅黑" panose="020B0503020204020204" pitchFamily="34" charset="-122"/>
                <a:ea typeface="微软雅黑" panose="020B0503020204020204" pitchFamily="34" charset="-122"/>
              </a:rPr>
              <a:t>考核不涉及到人为的检查和评核</a:t>
            </a:r>
            <a:endParaRPr lang="en-US" altLang="zh-CN" sz="1400" dirty="0">
              <a:solidFill>
                <a:prstClr val="black"/>
              </a:solidFill>
              <a:latin typeface="微软雅黑" panose="020B0503020204020204" pitchFamily="34" charset="-122"/>
              <a:ea typeface="微软雅黑" panose="020B0503020204020204" pitchFamily="34" charset="-122"/>
            </a:endParaRPr>
          </a:p>
        </p:txBody>
      </p:sp>
      <p:sp>
        <p:nvSpPr>
          <p:cNvPr id="79" name="矩形 78"/>
          <p:cNvSpPr/>
          <p:nvPr/>
        </p:nvSpPr>
        <p:spPr>
          <a:xfrm>
            <a:off x="2834785" y="4343096"/>
            <a:ext cx="6930102" cy="874407"/>
          </a:xfrm>
          <a:prstGeom prst="rect">
            <a:avLst/>
          </a:prstGeom>
        </p:spPr>
        <p:txBody>
          <a:bodyPr wrap="none">
            <a:spAutoFit/>
          </a:bodyPr>
          <a:lstStyle/>
          <a:p>
            <a:pPr algn="ctr">
              <a:lnSpc>
                <a:spcPct val="150000"/>
              </a:lnSpc>
            </a:pPr>
            <a:r>
              <a:rPr lang="zh-CN" altLang="en-US" sz="1600" dirty="0">
                <a:solidFill>
                  <a:srgbClr val="000000"/>
                </a:solidFill>
                <a:latin typeface="微软雅黑" panose="020B0503020204020204" pitchFamily="34" charset="-122"/>
                <a:ea typeface="微软雅黑" panose="020B0503020204020204" pitchFamily="34" charset="-122"/>
              </a:rPr>
              <a:t>平衡记分卡模式，能够在医院</a:t>
            </a:r>
            <a:r>
              <a:rPr lang="zh-CN" altLang="en-US" sz="1600" dirty="0">
                <a:latin typeface="微软雅黑" panose="020B0503020204020204" pitchFamily="34" charset="-122"/>
                <a:ea typeface="微软雅黑" panose="020B0503020204020204" pitchFamily="34" charset="-122"/>
              </a:rPr>
              <a:t>建立</a:t>
            </a:r>
            <a:r>
              <a:rPr lang="zh-CN" altLang="en-US" b="1" dirty="0">
                <a:solidFill>
                  <a:srgbClr val="C00000"/>
                </a:solidFill>
                <a:latin typeface="微软雅黑" panose="020B0503020204020204" pitchFamily="34" charset="-122"/>
                <a:ea typeface="微软雅黑" panose="020B0503020204020204" pitchFamily="34" charset="-122"/>
              </a:rPr>
              <a:t>“实现战略制导”的绩效管理系统</a:t>
            </a:r>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algn="ctr">
              <a:lnSpc>
                <a:spcPct val="150000"/>
              </a:lnSpc>
            </a:pPr>
            <a:r>
              <a:rPr lang="zh-CN" altLang="en-US" sz="1600" dirty="0">
                <a:latin typeface="微软雅黑" panose="020B0503020204020204" pitchFamily="34" charset="-122"/>
                <a:ea typeface="微软雅黑" panose="020B0503020204020204" pitchFamily="34" charset="-122"/>
              </a:rPr>
              <a:t>从而保证</a:t>
            </a:r>
            <a:r>
              <a:rPr lang="zh-CN" altLang="en-US" b="1" dirty="0">
                <a:solidFill>
                  <a:srgbClr val="C00000"/>
                </a:solidFill>
                <a:latin typeface="微软雅黑" panose="020B0503020204020204" pitchFamily="34" charset="-122"/>
                <a:ea typeface="微软雅黑" panose="020B0503020204020204" pitchFamily="34" charset="-122"/>
              </a:rPr>
              <a:t>医院战略得到有效的执行</a:t>
            </a:r>
            <a:r>
              <a:rPr lang="zh-CN" altLang="en-US" sz="1600" dirty="0">
                <a:latin typeface="微软雅黑" panose="020B0503020204020204" pitchFamily="34" charset="-122"/>
                <a:ea typeface="微软雅黑" panose="020B0503020204020204" pitchFamily="34" charset="-122"/>
              </a:rPr>
              <a:t>。</a:t>
            </a:r>
          </a:p>
        </p:txBody>
      </p:sp>
      <p:sp>
        <p:nvSpPr>
          <p:cNvPr id="80" name="矩形 79"/>
          <p:cNvSpPr/>
          <p:nvPr/>
        </p:nvSpPr>
        <p:spPr>
          <a:xfrm>
            <a:off x="1862389" y="1605616"/>
            <a:ext cx="1620957" cy="338554"/>
          </a:xfrm>
          <a:prstGeom prst="rect">
            <a:avLst/>
          </a:prstGeom>
        </p:spPr>
        <p:txBody>
          <a:bodyPr wrap="none">
            <a:spAutoFit/>
          </a:bodyPr>
          <a:lstStyle/>
          <a:p>
            <a:r>
              <a:rPr lang="zh-CN" altLang="en-US" sz="1600" b="1" dirty="0">
                <a:solidFill>
                  <a:srgbClr val="000000"/>
                </a:solidFill>
                <a:latin typeface="微软雅黑" panose="020B0503020204020204" pitchFamily="34" charset="-122"/>
                <a:ea typeface="微软雅黑" panose="020B0503020204020204" pitchFamily="34" charset="-122"/>
              </a:rPr>
              <a:t>平衡计分卡模式</a:t>
            </a:r>
            <a:endParaRPr lang="en-US" altLang="zh-CN" sz="1600" b="1" dirty="0">
              <a:solidFill>
                <a:srgbClr val="000000"/>
              </a:solidFill>
              <a:latin typeface="微软雅黑" panose="020B0503020204020204" pitchFamily="34" charset="-122"/>
              <a:ea typeface="微软雅黑" panose="020B0503020204020204" pitchFamily="34" charset="-122"/>
            </a:endParaRPr>
          </a:p>
        </p:txBody>
      </p:sp>
      <p:sp>
        <p:nvSpPr>
          <p:cNvPr id="81" name="矩形 80"/>
          <p:cNvSpPr/>
          <p:nvPr/>
        </p:nvSpPr>
        <p:spPr>
          <a:xfrm>
            <a:off x="6192949" y="6406021"/>
            <a:ext cx="6032722" cy="369332"/>
          </a:xfrm>
          <a:prstGeom prst="rect">
            <a:avLst/>
          </a:prstGeom>
        </p:spPr>
        <p:txBody>
          <a:bodyPr wrap="square">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       注：更多关于平衡积分卡模式资料请见梅奥国际官网：</a:t>
            </a:r>
            <a:r>
              <a:rPr lang="en-US" altLang="zh-CN" sz="1200" dirty="0">
                <a:latin typeface="微软雅黑" panose="020B0503020204020204" pitchFamily="34" charset="-122"/>
                <a:ea typeface="微软雅黑" panose="020B0503020204020204" pitchFamily="34" charset="-122"/>
              </a:rPr>
              <a:t>http://www.mayocc.com</a:t>
            </a:r>
          </a:p>
        </p:txBody>
      </p:sp>
      <p:sp>
        <p:nvSpPr>
          <p:cNvPr id="82" name="矩形 81"/>
          <p:cNvSpPr/>
          <p:nvPr/>
        </p:nvSpPr>
        <p:spPr>
          <a:xfrm>
            <a:off x="10033536" y="616370"/>
            <a:ext cx="1459054" cy="507831"/>
          </a:xfrm>
          <a:prstGeom prst="rect">
            <a:avLst/>
          </a:prstGeom>
        </p:spPr>
        <p:txBody>
          <a:bodyPr wrap="none">
            <a:spAutoFit/>
          </a:bodyPr>
          <a:lstStyle/>
          <a:p>
            <a:pPr>
              <a:lnSpc>
                <a:spcPct val="150000"/>
              </a:lnSpc>
            </a:pPr>
            <a:r>
              <a:rPr lang="en-US" altLang="zh-CN" b="1" dirty="0">
                <a:latin typeface="微软雅黑" panose="020B0503020204020204" pitchFamily="34" charset="-122"/>
                <a:ea typeface="微软雅黑" panose="020B0503020204020204" pitchFamily="34" charset="-122"/>
              </a:rPr>
              <a:t>1.2</a:t>
            </a:r>
            <a:r>
              <a:rPr lang="zh-CN" altLang="en-US" b="1" dirty="0">
                <a:latin typeface="微软雅黑" panose="020B0503020204020204" pitchFamily="34" charset="-122"/>
                <a:ea typeface="微软雅黑" panose="020B0503020204020204" pitchFamily="34" charset="-122"/>
              </a:rPr>
              <a:t>制度分析</a:t>
            </a:r>
            <a:endParaRPr lang="zh-CN" altLang="en-US" sz="1600" b="1" dirty="0">
              <a:latin typeface="微软雅黑" panose="020B0503020204020204" pitchFamily="34" charset="-122"/>
              <a:ea typeface="微软雅黑" panose="020B0503020204020204" pitchFamily="34" charset="-122"/>
            </a:endParaRPr>
          </a:p>
        </p:txBody>
      </p:sp>
      <p:grpSp>
        <p:nvGrpSpPr>
          <p:cNvPr id="84" name="组合 83"/>
          <p:cNvGrpSpPr/>
          <p:nvPr/>
        </p:nvGrpSpPr>
        <p:grpSpPr>
          <a:xfrm>
            <a:off x="536649" y="249523"/>
            <a:ext cx="1232203" cy="1028988"/>
            <a:chOff x="458097" y="883701"/>
            <a:chExt cx="1712258" cy="1429872"/>
          </a:xfrm>
        </p:grpSpPr>
        <p:sp>
          <p:nvSpPr>
            <p:cNvPr id="85"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文本框 86"/>
            <p:cNvSpPr txBox="1"/>
            <p:nvPr/>
          </p:nvSpPr>
          <p:spPr>
            <a:xfrm>
              <a:off x="910305" y="1340011"/>
              <a:ext cx="1048277" cy="812598"/>
            </a:xfrm>
            <a:prstGeom prst="rect">
              <a:avLst/>
            </a:prstGeom>
            <a:noFill/>
          </p:spPr>
          <p:txBody>
            <a:bodyPr wrap="square" rtlCol="0">
              <a:spAutoFit/>
            </a:bodyPr>
            <a:lstStyle/>
            <a:p>
              <a:r>
                <a:rPr lang="en-US" altLang="zh-CN" sz="3200" b="1" dirty="0">
                  <a:solidFill>
                    <a:srgbClr val="C00000"/>
                  </a:solidFill>
                  <a:latin typeface="微软雅黑" panose="020B0503020204020204" pitchFamily="34" charset="-122"/>
                  <a:ea typeface="微软雅黑" panose="020B0503020204020204" pitchFamily="34" charset="-122"/>
                </a:rPr>
                <a:t>01</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sp>
        <p:nvSpPr>
          <p:cNvPr id="37" name="文本框 36"/>
          <p:cNvSpPr txBox="1"/>
          <p:nvPr/>
        </p:nvSpPr>
        <p:spPr>
          <a:xfrm>
            <a:off x="10515600" y="249523"/>
            <a:ext cx="1676400"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放置医院</a:t>
            </a:r>
            <a:r>
              <a:rPr lang="en-US" altLang="zh-CN" sz="1400" dirty="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38" name="矩形 37"/>
          <p:cNvSpPr/>
          <p:nvPr/>
        </p:nvSpPr>
        <p:spPr>
          <a:xfrm>
            <a:off x="1820283" y="547121"/>
            <a:ext cx="1980029" cy="499624"/>
          </a:xfrm>
          <a:prstGeom prst="rect">
            <a:avLst/>
          </a:prstGeom>
        </p:spPr>
        <p:txBody>
          <a:bodyPr wrap="non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医院战略、品牌</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631385" y="2435056"/>
            <a:ext cx="2639047" cy="2259950"/>
            <a:chOff x="4886533" y="2041356"/>
            <a:chExt cx="2639047" cy="2259950"/>
          </a:xfrm>
        </p:grpSpPr>
        <p:sp>
          <p:nvSpPr>
            <p:cNvPr id="10" name="六边形 9"/>
            <p:cNvSpPr/>
            <p:nvPr/>
          </p:nvSpPr>
          <p:spPr>
            <a:xfrm>
              <a:off x="5857870" y="2912634"/>
              <a:ext cx="696373" cy="600321"/>
            </a:xfrm>
            <a:prstGeom prst="hexagon">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1" name="六边形 10"/>
            <p:cNvSpPr/>
            <p:nvPr/>
          </p:nvSpPr>
          <p:spPr>
            <a:xfrm>
              <a:off x="4914527" y="2117382"/>
              <a:ext cx="979743" cy="844605"/>
            </a:xfrm>
            <a:prstGeom prst="hexag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2" name="六边形 11"/>
            <p:cNvSpPr/>
            <p:nvPr/>
          </p:nvSpPr>
          <p:spPr>
            <a:xfrm>
              <a:off x="6523975" y="2117381"/>
              <a:ext cx="979743" cy="844605"/>
            </a:xfrm>
            <a:prstGeom prst="hexag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3" name="六边形 12"/>
            <p:cNvSpPr/>
            <p:nvPr/>
          </p:nvSpPr>
          <p:spPr>
            <a:xfrm>
              <a:off x="6545837" y="3456701"/>
              <a:ext cx="979743" cy="844605"/>
            </a:xfrm>
            <a:prstGeom prst="hexag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4" name="六边形 13"/>
            <p:cNvSpPr/>
            <p:nvPr/>
          </p:nvSpPr>
          <p:spPr>
            <a:xfrm>
              <a:off x="4886533" y="3456701"/>
              <a:ext cx="979743" cy="844605"/>
            </a:xfrm>
            <a:prstGeom prst="hexag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5" name="文本框 14"/>
            <p:cNvSpPr txBox="1"/>
            <p:nvPr/>
          </p:nvSpPr>
          <p:spPr>
            <a:xfrm>
              <a:off x="5881646" y="3020637"/>
              <a:ext cx="724368" cy="377411"/>
            </a:xfrm>
            <a:prstGeom prst="rect">
              <a:avLst/>
            </a:prstGeom>
            <a:noFill/>
          </p:spPr>
          <p:txBody>
            <a:bodyPr wrap="square" rtlCol="0">
              <a:spAutoFit/>
            </a:bodyPr>
            <a:lstStyle/>
            <a:p>
              <a:pPr>
                <a:lnSpc>
                  <a:spcPct val="150000"/>
                </a:lnSpc>
              </a:pPr>
              <a:r>
                <a:rPr lang="en-US" altLang="zh-CN" sz="1400" dirty="0">
                  <a:latin typeface="微软雅黑" panose="020B0503020204020204" pitchFamily="34" charset="-122"/>
                  <a:ea typeface="微软雅黑" panose="020B0503020204020204" pitchFamily="34" charset="-122"/>
                </a:rPr>
                <a:t>SWOT</a:t>
              </a:r>
            </a:p>
          </p:txBody>
        </p:sp>
        <p:sp>
          <p:nvSpPr>
            <p:cNvPr id="16" name="文本框 15"/>
            <p:cNvSpPr txBox="1"/>
            <p:nvPr/>
          </p:nvSpPr>
          <p:spPr>
            <a:xfrm>
              <a:off x="5145292" y="2053388"/>
              <a:ext cx="462224" cy="906915"/>
            </a:xfrm>
            <a:prstGeom prst="rect">
              <a:avLst/>
            </a:prstGeom>
            <a:noFill/>
          </p:spPr>
          <p:txBody>
            <a:bodyPr wrap="square" rtlCol="0">
              <a:spAutoFit/>
            </a:bodyPr>
            <a:lstStyle/>
            <a:p>
              <a:pPr>
                <a:lnSpc>
                  <a:spcPct val="150000"/>
                </a:lnSpc>
              </a:pPr>
              <a:r>
                <a:rPr lang="en-US" altLang="zh-CN" sz="4000" b="1" dirty="0">
                  <a:solidFill>
                    <a:schemeClr val="bg1"/>
                  </a:solidFill>
                  <a:latin typeface="微软雅黑" panose="020B0503020204020204" pitchFamily="34" charset="-122"/>
                  <a:ea typeface="微软雅黑" panose="020B0503020204020204" pitchFamily="34" charset="-122"/>
                </a:rPr>
                <a:t>S</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6663919" y="2041356"/>
              <a:ext cx="462224" cy="906915"/>
            </a:xfrm>
            <a:prstGeom prst="rect">
              <a:avLst/>
            </a:prstGeom>
            <a:noFill/>
          </p:spPr>
          <p:txBody>
            <a:bodyPr wrap="square" rtlCol="0">
              <a:spAutoFit/>
            </a:bodyPr>
            <a:lstStyle/>
            <a:p>
              <a:pPr>
                <a:lnSpc>
                  <a:spcPct val="150000"/>
                </a:lnSpc>
              </a:pPr>
              <a:r>
                <a:rPr lang="en-US" altLang="zh-CN" sz="4000" b="1" dirty="0">
                  <a:solidFill>
                    <a:schemeClr val="bg1"/>
                  </a:solidFill>
                  <a:latin typeface="微软雅黑" panose="020B0503020204020204" pitchFamily="34" charset="-122"/>
                  <a:ea typeface="微软雅黑" panose="020B0503020204020204" pitchFamily="34" charset="-122"/>
                </a:rPr>
                <a:t>W</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6758670" y="3347896"/>
              <a:ext cx="462224" cy="906915"/>
            </a:xfrm>
            <a:prstGeom prst="rect">
              <a:avLst/>
            </a:prstGeom>
            <a:noFill/>
          </p:spPr>
          <p:txBody>
            <a:bodyPr wrap="square" rtlCol="0">
              <a:spAutoFit/>
            </a:bodyPr>
            <a:lstStyle/>
            <a:p>
              <a:pPr>
                <a:lnSpc>
                  <a:spcPct val="150000"/>
                </a:lnSpc>
              </a:pPr>
              <a:r>
                <a:rPr lang="en-US" altLang="zh-CN" sz="4000" b="1" dirty="0">
                  <a:solidFill>
                    <a:schemeClr val="bg1"/>
                  </a:solidFill>
                  <a:latin typeface="微软雅黑" panose="020B0503020204020204" pitchFamily="34" charset="-122"/>
                  <a:ea typeface="微软雅黑" panose="020B0503020204020204" pitchFamily="34" charset="-122"/>
                </a:rPr>
                <a:t>O</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5145292" y="3371959"/>
              <a:ext cx="462224" cy="906915"/>
            </a:xfrm>
            <a:prstGeom prst="rect">
              <a:avLst/>
            </a:prstGeom>
            <a:noFill/>
          </p:spPr>
          <p:txBody>
            <a:bodyPr wrap="square" rtlCol="0">
              <a:spAutoFit/>
            </a:bodyPr>
            <a:lstStyle/>
            <a:p>
              <a:pPr>
                <a:lnSpc>
                  <a:spcPct val="150000"/>
                </a:lnSpc>
              </a:pPr>
              <a:r>
                <a:rPr lang="en-US" altLang="zh-CN" sz="4000" b="1" dirty="0">
                  <a:solidFill>
                    <a:schemeClr val="bg1"/>
                  </a:solidFill>
                  <a:latin typeface="微软雅黑" panose="020B0503020204020204" pitchFamily="34" charset="-122"/>
                  <a:ea typeface="微软雅黑" panose="020B0503020204020204" pitchFamily="34" charset="-122"/>
                </a:rPr>
                <a:t>T</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grpSp>
      <p:sp>
        <p:nvSpPr>
          <p:cNvPr id="20" name="TextBox 19"/>
          <p:cNvSpPr txBox="1"/>
          <p:nvPr/>
        </p:nvSpPr>
        <p:spPr>
          <a:xfrm>
            <a:off x="1175684" y="2201863"/>
            <a:ext cx="3552883" cy="1431161"/>
          </a:xfrm>
          <a:prstGeom prst="rect">
            <a:avLst/>
          </a:prstGeom>
          <a:noFill/>
          <a:ln w="3175">
            <a:noFill/>
          </a:ln>
        </p:spPr>
        <p:txBody>
          <a:bodyPr wrap="square" rtlCol="0">
            <a:spAutoFit/>
          </a:bodyPr>
          <a:lstStyle/>
          <a:p>
            <a:pPr>
              <a:lnSpc>
                <a:spcPct val="150000"/>
              </a:lnSpc>
            </a:pPr>
            <a:r>
              <a:rPr lang="en-GB" altLang="zh-TW" sz="1600" b="1" dirty="0">
                <a:latin typeface="Arial Narrow Bold" charset="0"/>
              </a:rPr>
              <a:t>STRENGHTS</a:t>
            </a:r>
            <a:r>
              <a:rPr lang="zh-CN" altLang="en-US" sz="1600" b="1" dirty="0">
                <a:latin typeface="微软雅黑" panose="020B0503020204020204" pitchFamily="34" charset="-122"/>
                <a:ea typeface="微软雅黑" panose="020B0503020204020204" pitchFamily="34" charset="-122"/>
              </a:rPr>
              <a:t>（优势）</a:t>
            </a:r>
            <a:endParaRPr lang="en-GB" altLang="zh-TW" sz="1600" b="1"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zh-CN" sz="1400" dirty="0">
                <a:latin typeface="微软雅黑" panose="020B0503020204020204" pitchFamily="34" charset="-122"/>
                <a:ea typeface="微软雅黑" panose="020B0503020204020204" pitchFamily="34" charset="-122"/>
              </a:rPr>
              <a:t>肿瘤诊断设备和放疗设备最全最先进</a:t>
            </a:r>
          </a:p>
          <a:p>
            <a:pPr marL="285750" indent="-285750">
              <a:lnSpc>
                <a:spcPct val="150000"/>
              </a:lnSpc>
              <a:buFont typeface="Wingdings" panose="05000000000000000000" pitchFamily="2" charset="2"/>
              <a:buChar char="ü"/>
            </a:pPr>
            <a:r>
              <a:rPr lang="zh-CN" altLang="zh-CN" sz="1400" dirty="0">
                <a:latin typeface="微软雅黑" panose="020B0503020204020204" pitchFamily="34" charset="-122"/>
                <a:ea typeface="微软雅黑" panose="020B0503020204020204" pitchFamily="34" charset="-122"/>
              </a:rPr>
              <a:t>专业的市场推广团队</a:t>
            </a:r>
          </a:p>
          <a:p>
            <a:pPr marL="285750" indent="-285750">
              <a:lnSpc>
                <a:spcPct val="150000"/>
              </a:lnSpc>
              <a:buFont typeface="Wingdings" panose="05000000000000000000" pitchFamily="2" charset="2"/>
              <a:buChar char="ü"/>
            </a:pPr>
            <a:r>
              <a:rPr lang="zh-CN" altLang="zh-CN" sz="1400" dirty="0">
                <a:latin typeface="微软雅黑" panose="020B0503020204020204" pitchFamily="34" charset="-122"/>
                <a:ea typeface="微软雅黑" panose="020B0503020204020204" pitchFamily="34" charset="-122"/>
              </a:rPr>
              <a:t>后市场强有力的支持</a:t>
            </a:r>
          </a:p>
        </p:txBody>
      </p:sp>
      <p:sp>
        <p:nvSpPr>
          <p:cNvPr id="21" name="TextBox 21"/>
          <p:cNvSpPr txBox="1"/>
          <p:nvPr/>
        </p:nvSpPr>
        <p:spPr>
          <a:xfrm>
            <a:off x="7571724" y="4043325"/>
            <a:ext cx="3666652" cy="1431161"/>
          </a:xfrm>
          <a:prstGeom prst="rect">
            <a:avLst/>
          </a:prstGeom>
          <a:noFill/>
          <a:ln w="3175">
            <a:noFill/>
          </a:ln>
        </p:spPr>
        <p:txBody>
          <a:bodyPr wrap="square" rtlCol="0">
            <a:spAutoFit/>
          </a:bodyPr>
          <a:lstStyle/>
          <a:p>
            <a:pPr>
              <a:lnSpc>
                <a:spcPct val="150000"/>
              </a:lnSpc>
            </a:pPr>
            <a:r>
              <a:rPr lang="en-GB" altLang="zh-TW" sz="1600" b="1" dirty="0">
                <a:latin typeface="Arial Narrow Bold" charset="0"/>
              </a:rPr>
              <a:t>OPPORTUNITIES</a:t>
            </a:r>
            <a:r>
              <a:rPr lang="zh-CN" altLang="en-US" sz="1600" b="1" dirty="0">
                <a:latin typeface="微软雅黑" panose="020B0503020204020204" pitchFamily="34" charset="-122"/>
                <a:ea typeface="微软雅黑" panose="020B0503020204020204" pitchFamily="34" charset="-122"/>
              </a:rPr>
              <a:t>（机会）</a:t>
            </a:r>
            <a:endParaRPr lang="en-GB" altLang="zh-TW" sz="1600" b="1"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zh-CN" sz="1400" dirty="0">
                <a:latin typeface="微软雅黑" panose="020B0503020204020204" pitchFamily="34" charset="-122"/>
                <a:ea typeface="微软雅黑" panose="020B0503020204020204" pitchFamily="34" charset="-122"/>
              </a:rPr>
              <a:t>利用设备优势，进行强大的宣传攻势</a:t>
            </a:r>
            <a:endParaRPr lang="en-US" altLang="zh-CN" sz="14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zh-CN" sz="1400" dirty="0">
                <a:latin typeface="微软雅黑" panose="020B0503020204020204" pitchFamily="34" charset="-122"/>
                <a:ea typeface="微软雅黑" panose="020B0503020204020204" pitchFamily="34" charset="-122"/>
              </a:rPr>
              <a:t>后市场强大的专家网络资源</a:t>
            </a:r>
          </a:p>
          <a:p>
            <a:pPr marL="285750" indent="-285750">
              <a:lnSpc>
                <a:spcPct val="150000"/>
              </a:lnSpc>
              <a:buFont typeface="Wingdings" panose="05000000000000000000" pitchFamily="2" charset="2"/>
              <a:buChar char="ü"/>
            </a:pPr>
            <a:r>
              <a:rPr lang="zh-CN" altLang="zh-CN" sz="1400" dirty="0">
                <a:latin typeface="微软雅黑" panose="020B0503020204020204" pitchFamily="34" charset="-122"/>
                <a:ea typeface="微软雅黑" panose="020B0503020204020204" pitchFamily="34" charset="-122"/>
              </a:rPr>
              <a:t>提高市场推广意识</a:t>
            </a:r>
          </a:p>
        </p:txBody>
      </p:sp>
      <p:sp>
        <p:nvSpPr>
          <p:cNvPr id="22" name="TextBox 22"/>
          <p:cNvSpPr txBox="1"/>
          <p:nvPr/>
        </p:nvSpPr>
        <p:spPr>
          <a:xfrm>
            <a:off x="1120729" y="4043325"/>
            <a:ext cx="3251896" cy="1431161"/>
          </a:xfrm>
          <a:prstGeom prst="rect">
            <a:avLst/>
          </a:prstGeom>
          <a:noFill/>
          <a:ln w="3175">
            <a:noFill/>
          </a:ln>
        </p:spPr>
        <p:txBody>
          <a:bodyPr wrap="square" rtlCol="0">
            <a:spAutoFit/>
          </a:bodyPr>
          <a:lstStyle/>
          <a:p>
            <a:pPr>
              <a:lnSpc>
                <a:spcPct val="150000"/>
              </a:lnSpc>
            </a:pPr>
            <a:r>
              <a:rPr lang="en-GB" altLang="zh-TW" sz="1600" b="1" dirty="0">
                <a:latin typeface="Arial Narrow Bold" charset="0"/>
              </a:rPr>
              <a:t>THREATS</a:t>
            </a:r>
            <a:r>
              <a:rPr lang="zh-CN" altLang="en-US" sz="1600" b="1" dirty="0">
                <a:latin typeface="微软雅黑" panose="020B0503020204020204" pitchFamily="34" charset="-122"/>
                <a:ea typeface="微软雅黑" panose="020B0503020204020204" pitchFamily="34" charset="-122"/>
              </a:rPr>
              <a:t>（威胁）</a:t>
            </a:r>
            <a:endParaRPr lang="en-GB" altLang="zh-TW" sz="1600" b="1"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en-US" altLang="zh-CN" sz="1400" dirty="0">
                <a:latin typeface="微软雅黑" panose="020B0503020204020204" pitchFamily="34" charset="-122"/>
                <a:ea typeface="微软雅黑" panose="020B0503020204020204" pitchFamily="34" charset="-122"/>
              </a:rPr>
              <a:t>PET/</a:t>
            </a:r>
            <a:r>
              <a:rPr lang="zh-CN" altLang="zh-CN" sz="1400" dirty="0">
                <a:latin typeface="微软雅黑" panose="020B0503020204020204" pitchFamily="34" charset="-122"/>
                <a:ea typeface="微软雅黑" panose="020B0503020204020204" pitchFamily="34" charset="-122"/>
              </a:rPr>
              <a:t>伽玛刀医保范围有限</a:t>
            </a:r>
            <a:endParaRPr lang="en-US" altLang="zh-CN" sz="14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zh-CN" sz="1400" dirty="0">
                <a:latin typeface="微软雅黑" panose="020B0503020204020204" pitchFamily="34" charset="-122"/>
                <a:ea typeface="微软雅黑" panose="020B0503020204020204" pitchFamily="34" charset="-122"/>
              </a:rPr>
              <a:t>技术力量、专家人员能否及时到岗</a:t>
            </a:r>
          </a:p>
          <a:p>
            <a:pPr marL="285750" indent="-285750">
              <a:lnSpc>
                <a:spcPct val="150000"/>
              </a:lnSpc>
              <a:buFont typeface="Wingdings" panose="05000000000000000000" pitchFamily="2" charset="2"/>
              <a:buChar char="ü"/>
            </a:pPr>
            <a:r>
              <a:rPr lang="zh-CN" altLang="zh-CN" sz="1400" dirty="0">
                <a:latin typeface="微软雅黑" panose="020B0503020204020204" pitchFamily="34" charset="-122"/>
                <a:ea typeface="微软雅黑" panose="020B0503020204020204" pitchFamily="34" charset="-122"/>
              </a:rPr>
              <a:t>缺乏市场竞争意识</a:t>
            </a:r>
          </a:p>
        </p:txBody>
      </p:sp>
      <p:sp>
        <p:nvSpPr>
          <p:cNvPr id="23" name="TextBox 20"/>
          <p:cNvSpPr txBox="1"/>
          <p:nvPr/>
        </p:nvSpPr>
        <p:spPr>
          <a:xfrm>
            <a:off x="7571724" y="2138513"/>
            <a:ext cx="3666652" cy="1431161"/>
          </a:xfrm>
          <a:prstGeom prst="rect">
            <a:avLst/>
          </a:prstGeom>
          <a:noFill/>
          <a:ln w="3175">
            <a:noFill/>
          </a:ln>
        </p:spPr>
        <p:txBody>
          <a:bodyPr wrap="square" rtlCol="0">
            <a:spAutoFit/>
          </a:bodyPr>
          <a:lstStyle/>
          <a:p>
            <a:pPr>
              <a:lnSpc>
                <a:spcPct val="150000"/>
              </a:lnSpc>
            </a:pPr>
            <a:r>
              <a:rPr lang="en-GB" altLang="zh-TW" sz="1600" b="1" dirty="0">
                <a:latin typeface="Arial Narrow Bold" charset="0"/>
                <a:ea typeface="微软雅黑" panose="020B0503020204020204" pitchFamily="34" charset="-122"/>
              </a:rPr>
              <a:t>WEAKNESSES</a:t>
            </a:r>
            <a:r>
              <a:rPr lang="zh-CN" altLang="en-US" sz="1600" b="1" dirty="0">
                <a:latin typeface="微软雅黑" panose="020B0503020204020204" pitchFamily="34" charset="-122"/>
                <a:ea typeface="微软雅黑" panose="020B0503020204020204" pitchFamily="34" charset="-122"/>
              </a:rPr>
              <a:t>（劣势）</a:t>
            </a:r>
            <a:endParaRPr lang="en-GB" altLang="zh-TW" sz="1600" b="1"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zh-CN" sz="1400" dirty="0">
                <a:latin typeface="微软雅黑" panose="020B0503020204020204" pitchFamily="34" charset="-122"/>
                <a:ea typeface="微软雅黑" panose="020B0503020204020204" pitchFamily="34" charset="-122"/>
              </a:rPr>
              <a:t>医院整体口碑欠佳</a:t>
            </a:r>
            <a:endParaRPr lang="en-US" altLang="zh-CN" sz="14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zh-CN" sz="1400" dirty="0">
                <a:latin typeface="微软雅黑" panose="020B0503020204020204" pitchFamily="34" charset="-122"/>
                <a:ea typeface="微软雅黑" panose="020B0503020204020204" pitchFamily="34" charset="-122"/>
              </a:rPr>
              <a:t>医院门诊量不大，处于非闹市区</a:t>
            </a:r>
          </a:p>
          <a:p>
            <a:pPr marL="285750" indent="-285750">
              <a:lnSpc>
                <a:spcPct val="150000"/>
              </a:lnSpc>
              <a:buFont typeface="Wingdings" panose="05000000000000000000" pitchFamily="2" charset="2"/>
              <a:buChar char="ü"/>
            </a:pPr>
            <a:r>
              <a:rPr lang="zh-CN" altLang="zh-CN" sz="1400" dirty="0">
                <a:latin typeface="微软雅黑" panose="020B0503020204020204" pitchFamily="34" charset="-122"/>
                <a:ea typeface="微软雅黑" panose="020B0503020204020204" pitchFamily="34" charset="-122"/>
              </a:rPr>
              <a:t>医院风气不好，医生收红包</a:t>
            </a:r>
            <a:endParaRPr lang="zh-CN" altLang="en-US" sz="1400" dirty="0">
              <a:latin typeface="微软雅黑" panose="020B0503020204020204" pitchFamily="34" charset="-122"/>
              <a:ea typeface="微软雅黑" panose="020B0503020204020204" pitchFamily="34" charset="-122"/>
            </a:endParaRPr>
          </a:p>
        </p:txBody>
      </p:sp>
      <p:sp>
        <p:nvSpPr>
          <p:cNvPr id="24" name="矩形 23"/>
          <p:cNvSpPr/>
          <p:nvPr/>
        </p:nvSpPr>
        <p:spPr>
          <a:xfrm>
            <a:off x="4463612" y="1680633"/>
            <a:ext cx="2663614" cy="461665"/>
          </a:xfrm>
          <a:prstGeom prst="rect">
            <a:avLst/>
          </a:prstGeom>
        </p:spPr>
        <p:txBody>
          <a:bodyPr wrap="non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医院综合竞争力</a:t>
            </a:r>
            <a:r>
              <a:rPr lang="en-US" altLang="zh-CN" sz="1600" b="1" dirty="0">
                <a:latin typeface="微软雅黑" panose="020B0503020204020204" pitchFamily="34" charset="-122"/>
                <a:ea typeface="微软雅黑" panose="020B0503020204020204" pitchFamily="34" charset="-122"/>
              </a:rPr>
              <a:t>SWOT</a:t>
            </a:r>
            <a:r>
              <a:rPr lang="zh-CN" altLang="en-US" sz="1600" b="1" dirty="0">
                <a:latin typeface="微软雅黑" panose="020B0503020204020204" pitchFamily="34" charset="-122"/>
                <a:ea typeface="微软雅黑" panose="020B0503020204020204" pitchFamily="34" charset="-122"/>
              </a:rPr>
              <a:t>分析</a:t>
            </a:r>
          </a:p>
        </p:txBody>
      </p:sp>
      <p:sp>
        <p:nvSpPr>
          <p:cNvPr id="25" name="矩形 24"/>
          <p:cNvSpPr/>
          <p:nvPr/>
        </p:nvSpPr>
        <p:spPr>
          <a:xfrm>
            <a:off x="4350116" y="5561621"/>
            <a:ext cx="3084499" cy="646331"/>
          </a:xfrm>
          <a:prstGeom prst="rect">
            <a:avLst/>
          </a:prstGeom>
        </p:spPr>
        <p:txBody>
          <a:bodyPr wrap="none">
            <a:spAutoFit/>
          </a:bodyPr>
          <a:lstStyle/>
          <a:p>
            <a:pPr>
              <a:lnSpc>
                <a:spcPct val="150000"/>
              </a:lnSpc>
            </a:pPr>
            <a:r>
              <a:rPr lang="zh-CN" altLang="en-US" dirty="0">
                <a:latin typeface="微软雅黑" panose="020B0503020204020204" pitchFamily="34" charset="-122"/>
                <a:ea typeface="微软雅黑" panose="020B0503020204020204" pitchFamily="34" charset="-122"/>
              </a:rPr>
              <a:t>医院选择</a:t>
            </a:r>
            <a:r>
              <a:rPr lang="en-US" altLang="zh-CN" sz="2400" b="1" dirty="0">
                <a:solidFill>
                  <a:srgbClr val="C00000"/>
                </a:solidFill>
                <a:latin typeface="微软雅黑" panose="020B0503020204020204" pitchFamily="34" charset="-122"/>
                <a:ea typeface="微软雅黑" panose="020B0503020204020204" pitchFamily="34" charset="-122"/>
              </a:rPr>
              <a:t>SO</a:t>
            </a:r>
            <a:r>
              <a:rPr lang="zh-CN" altLang="en-US" sz="2400" b="1" dirty="0">
                <a:solidFill>
                  <a:srgbClr val="C00000"/>
                </a:solidFill>
                <a:latin typeface="微软雅黑" panose="020B0503020204020204" pitchFamily="34" charset="-122"/>
                <a:ea typeface="微软雅黑" panose="020B0503020204020204" pitchFamily="34" charset="-122"/>
              </a:rPr>
              <a:t>战略</a:t>
            </a:r>
            <a:r>
              <a:rPr lang="zh-CN" altLang="en-US" dirty="0">
                <a:latin typeface="微软雅黑" panose="020B0503020204020204" pitchFamily="34" charset="-122"/>
                <a:ea typeface="微软雅黑" panose="020B0503020204020204" pitchFamily="34" charset="-122"/>
              </a:rPr>
              <a:t>进行发展</a:t>
            </a:r>
            <a:endParaRPr lang="zh-CN" altLang="en-US" dirty="0"/>
          </a:p>
        </p:txBody>
      </p:sp>
      <p:sp>
        <p:nvSpPr>
          <p:cNvPr id="26" name="矩形 25"/>
          <p:cNvSpPr/>
          <p:nvPr/>
        </p:nvSpPr>
        <p:spPr>
          <a:xfrm>
            <a:off x="10033536" y="616370"/>
            <a:ext cx="1459054" cy="458908"/>
          </a:xfrm>
          <a:prstGeom prst="rect">
            <a:avLst/>
          </a:prstGeom>
        </p:spPr>
        <p:txBody>
          <a:bodyPr wrap="none">
            <a:spAutoFit/>
          </a:bodyPr>
          <a:lstStyle/>
          <a:p>
            <a:pPr>
              <a:lnSpc>
                <a:spcPct val="150000"/>
              </a:lnSpc>
            </a:pPr>
            <a:r>
              <a:rPr lang="en-US" altLang="zh-CN" b="1" dirty="0">
                <a:latin typeface="微软雅黑" panose="020B0503020204020204" pitchFamily="34" charset="-122"/>
                <a:ea typeface="微软雅黑" panose="020B0503020204020204" pitchFamily="34" charset="-122"/>
              </a:rPr>
              <a:t>1.3</a:t>
            </a:r>
            <a:r>
              <a:rPr lang="zh-CN" altLang="en-US" b="1" dirty="0">
                <a:latin typeface="微软雅黑" panose="020B0503020204020204" pitchFamily="34" charset="-122"/>
                <a:ea typeface="微软雅黑" panose="020B0503020204020204" pitchFamily="34" charset="-122"/>
              </a:rPr>
              <a:t>品牌建设</a:t>
            </a:r>
            <a:endParaRPr lang="zh-CN" altLang="en-US" sz="1600" b="1" dirty="0">
              <a:latin typeface="微软雅黑" panose="020B0503020204020204" pitchFamily="34" charset="-122"/>
              <a:ea typeface="微软雅黑" panose="020B0503020204020204" pitchFamily="34" charset="-122"/>
            </a:endParaRPr>
          </a:p>
        </p:txBody>
      </p:sp>
      <p:grpSp>
        <p:nvGrpSpPr>
          <p:cNvPr id="28" name="组合 27"/>
          <p:cNvGrpSpPr/>
          <p:nvPr/>
        </p:nvGrpSpPr>
        <p:grpSpPr>
          <a:xfrm>
            <a:off x="536649" y="249523"/>
            <a:ext cx="1232203" cy="1028988"/>
            <a:chOff x="458097" y="883701"/>
            <a:chExt cx="1712258" cy="1429872"/>
          </a:xfrm>
        </p:grpSpPr>
        <p:sp>
          <p:nvSpPr>
            <p:cNvPr id="29"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910305" y="1340011"/>
              <a:ext cx="1048277" cy="812598"/>
            </a:xfrm>
            <a:prstGeom prst="rect">
              <a:avLst/>
            </a:prstGeom>
            <a:noFill/>
          </p:spPr>
          <p:txBody>
            <a:bodyPr wrap="square" rtlCol="0">
              <a:spAutoFit/>
            </a:bodyPr>
            <a:lstStyle/>
            <a:p>
              <a:r>
                <a:rPr lang="en-US" altLang="zh-CN" sz="3200" b="1" dirty="0">
                  <a:solidFill>
                    <a:srgbClr val="C00000"/>
                  </a:solidFill>
                  <a:latin typeface="微软雅黑" panose="020B0503020204020204" pitchFamily="34" charset="-122"/>
                  <a:ea typeface="微软雅黑" panose="020B0503020204020204" pitchFamily="34" charset="-122"/>
                </a:rPr>
                <a:t>01</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sp>
        <p:nvSpPr>
          <p:cNvPr id="32" name="文本框 31"/>
          <p:cNvSpPr txBox="1"/>
          <p:nvPr/>
        </p:nvSpPr>
        <p:spPr>
          <a:xfrm>
            <a:off x="10515600" y="249523"/>
            <a:ext cx="1676400"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放置医院</a:t>
            </a:r>
            <a:r>
              <a:rPr lang="en-US" altLang="zh-CN" sz="1400" dirty="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33" name="矩形 32"/>
          <p:cNvSpPr/>
          <p:nvPr/>
        </p:nvSpPr>
        <p:spPr>
          <a:xfrm>
            <a:off x="1820283" y="547121"/>
            <a:ext cx="1980029" cy="499624"/>
          </a:xfrm>
          <a:prstGeom prst="rect">
            <a:avLst/>
          </a:prstGeom>
        </p:spPr>
        <p:txBody>
          <a:bodyPr wrap="non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医院战略、品牌</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1"/>
          <p:cNvSpPr txBox="1"/>
          <p:nvPr/>
        </p:nvSpPr>
        <p:spPr>
          <a:xfrm>
            <a:off x="4329059" y="3106356"/>
            <a:ext cx="430887" cy="1118255"/>
          </a:xfrm>
          <a:prstGeom prst="rect">
            <a:avLst/>
          </a:prstGeom>
          <a:noFill/>
        </p:spPr>
        <p:txBody>
          <a:bodyPr vert="eaVert" wrap="none" rtlCol="0">
            <a:spAutoFit/>
          </a:bodyPr>
          <a:lstStyle/>
          <a:p>
            <a:r>
              <a:rPr lang="zh-CN" altLang="en-US" sz="1600" b="1" dirty="0">
                <a:latin typeface="微软雅黑" panose="020B0503020204020204" pitchFamily="34" charset="-122"/>
                <a:ea typeface="微软雅黑" panose="020B0503020204020204" pitchFamily="34" charset="-122"/>
              </a:rPr>
              <a:t>市场增长率</a:t>
            </a:r>
          </a:p>
        </p:txBody>
      </p:sp>
      <p:sp>
        <p:nvSpPr>
          <p:cNvPr id="52" name="TextBox 2"/>
          <p:cNvSpPr txBox="1"/>
          <p:nvPr/>
        </p:nvSpPr>
        <p:spPr>
          <a:xfrm>
            <a:off x="7504524" y="6216120"/>
            <a:ext cx="1210588" cy="338554"/>
          </a:xfrm>
          <a:prstGeom prst="rect">
            <a:avLst/>
          </a:prstGeom>
          <a:noFill/>
        </p:spPr>
        <p:txBody>
          <a:bodyPr wrap="none" rtlCol="0">
            <a:spAutoFit/>
          </a:bodyPr>
          <a:lstStyle/>
          <a:p>
            <a:r>
              <a:rPr lang="zh-CN" altLang="en-US" sz="1600" b="1" dirty="0">
                <a:latin typeface="微软雅黑" panose="020B0503020204020204" pitchFamily="34" charset="-122"/>
                <a:ea typeface="微软雅黑" panose="020B0503020204020204" pitchFamily="34" charset="-122"/>
              </a:rPr>
              <a:t>市场成长率</a:t>
            </a:r>
          </a:p>
        </p:txBody>
      </p:sp>
      <p:grpSp>
        <p:nvGrpSpPr>
          <p:cNvPr id="3" name="组合 2"/>
          <p:cNvGrpSpPr/>
          <p:nvPr/>
        </p:nvGrpSpPr>
        <p:grpSpPr>
          <a:xfrm>
            <a:off x="4635791" y="1411069"/>
            <a:ext cx="6051528" cy="4821346"/>
            <a:chOff x="4529866" y="1424077"/>
            <a:chExt cx="6051528" cy="4821346"/>
          </a:xfrm>
        </p:grpSpPr>
        <p:grpSp>
          <p:nvGrpSpPr>
            <p:cNvPr id="34" name="组合 33"/>
            <p:cNvGrpSpPr/>
            <p:nvPr/>
          </p:nvGrpSpPr>
          <p:grpSpPr>
            <a:xfrm>
              <a:off x="6693367" y="1673860"/>
              <a:ext cx="1440000" cy="1440000"/>
              <a:chOff x="3562567" y="3185962"/>
              <a:chExt cx="1120473" cy="1122375"/>
            </a:xfrm>
          </p:grpSpPr>
          <p:sp>
            <p:nvSpPr>
              <p:cNvPr id="36" name="流程图: 联系 35"/>
              <p:cNvSpPr/>
              <p:nvPr/>
            </p:nvSpPr>
            <p:spPr>
              <a:xfrm>
                <a:off x="3562567" y="3185962"/>
                <a:ext cx="1120473" cy="1122375"/>
              </a:xfrm>
              <a:prstGeom prst="flowChartConnector">
                <a:avLst/>
              </a:prstGeom>
              <a:solidFill>
                <a:srgbClr val="3A3B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a:solidFill>
                    <a:prstClr val="white"/>
                  </a:solidFill>
                </a:endParaRPr>
              </a:p>
            </p:txBody>
          </p:sp>
          <p:sp>
            <p:nvSpPr>
              <p:cNvPr id="37" name="流程图: 联系 36"/>
              <p:cNvSpPr/>
              <p:nvPr/>
            </p:nvSpPr>
            <p:spPr>
              <a:xfrm>
                <a:off x="3754703" y="3378097"/>
                <a:ext cx="736201" cy="738104"/>
              </a:xfrm>
              <a:prstGeom prst="flowChartConnector">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a:solidFill>
                    <a:prstClr val="white"/>
                  </a:solidFill>
                </a:endParaRPr>
              </a:p>
            </p:txBody>
          </p:sp>
        </p:grpSp>
        <p:sp>
          <p:nvSpPr>
            <p:cNvPr id="43" name="矩形 42"/>
            <p:cNvSpPr/>
            <p:nvPr/>
          </p:nvSpPr>
          <p:spPr>
            <a:xfrm>
              <a:off x="5032558" y="1477938"/>
              <a:ext cx="2736304" cy="2119038"/>
            </a:xfrm>
            <a:prstGeom prst="rect">
              <a:avLst/>
            </a:prstGeom>
            <a:solidFill>
              <a:srgbClr val="C0E18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4" name="矩形 43"/>
            <p:cNvSpPr/>
            <p:nvPr/>
          </p:nvSpPr>
          <p:spPr>
            <a:xfrm>
              <a:off x="7768862" y="1477938"/>
              <a:ext cx="2736304" cy="2119038"/>
            </a:xfrm>
            <a:prstGeom prst="rect">
              <a:avLst/>
            </a:prstGeom>
            <a:solidFill>
              <a:srgbClr val="F4F1E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5032558" y="3606473"/>
              <a:ext cx="2736304" cy="2255090"/>
            </a:xfrm>
            <a:prstGeom prst="rect">
              <a:avLst/>
            </a:prstGeom>
            <a:solidFill>
              <a:srgbClr val="F2C2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7768862" y="3604354"/>
              <a:ext cx="2736304" cy="2257209"/>
            </a:xfrm>
            <a:prstGeom prst="rect">
              <a:avLst/>
            </a:prstGeom>
            <a:solidFill>
              <a:srgbClr val="BCE0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7987660" y="1867639"/>
              <a:ext cx="2304256" cy="1200329"/>
            </a:xfrm>
            <a:prstGeom prst="rect">
              <a:avLst/>
            </a:prstGeom>
          </p:spPr>
          <p:txBody>
            <a:bodyPr wrap="square">
              <a:spAutoFit/>
            </a:bodyPr>
            <a:lstStyle/>
            <a:p>
              <a:r>
                <a:rPr lang="zh-CN" altLang="en-US" sz="2000" b="1" dirty="0">
                  <a:solidFill>
                    <a:srgbClr val="D76475"/>
                  </a:solidFill>
                  <a:latin typeface="微软雅黑" panose="020B0503020204020204" pitchFamily="34" charset="-122"/>
                  <a:ea typeface="微软雅黑" panose="020B0503020204020204" pitchFamily="34" charset="-122"/>
                </a:rPr>
                <a:t>问题 ( question)</a:t>
              </a:r>
              <a:endParaRPr lang="en-US" altLang="zh-CN" sz="2000" b="1" dirty="0">
                <a:solidFill>
                  <a:srgbClr val="D76475"/>
                </a:solidFill>
                <a:latin typeface="微软雅黑" panose="020B0503020204020204" pitchFamily="34" charset="-122"/>
                <a:ea typeface="微软雅黑" panose="020B0503020204020204" pitchFamily="34" charset="-122"/>
              </a:endParaRPr>
            </a:p>
            <a:p>
              <a:endParaRPr lang="zh-CN" altLang="en-US" sz="2000" dirty="0">
                <a:solidFill>
                  <a:schemeClr val="bg1"/>
                </a:solidFill>
                <a:latin typeface="微软雅黑" panose="020B0503020204020204" pitchFamily="34" charset="-122"/>
                <a:ea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rPr>
                <a:t>战略：选择性投资</a:t>
              </a:r>
            </a:p>
            <a:p>
              <a:r>
                <a:rPr lang="zh-CN" altLang="en-US" sz="1600" dirty="0">
                  <a:latin typeface="微软雅黑" panose="020B0503020204020204" pitchFamily="34" charset="-122"/>
                  <a:ea typeface="微软雅黑" panose="020B0503020204020204" pitchFamily="34" charset="-122"/>
                </a:rPr>
                <a:t>周期：导入、成长期</a:t>
              </a:r>
            </a:p>
          </p:txBody>
        </p:sp>
        <p:sp>
          <p:nvSpPr>
            <p:cNvPr id="48" name="矩形 47"/>
            <p:cNvSpPr/>
            <p:nvPr/>
          </p:nvSpPr>
          <p:spPr>
            <a:xfrm>
              <a:off x="5370659" y="1864009"/>
              <a:ext cx="2286000" cy="1200329"/>
            </a:xfrm>
            <a:prstGeom prst="rect">
              <a:avLst/>
            </a:prstGeom>
          </p:spPr>
          <p:txBody>
            <a:bodyPr wrap="square">
              <a:spAutoFit/>
            </a:bodyPr>
            <a:lstStyle/>
            <a:p>
              <a:r>
                <a:rPr lang="zh-CN" altLang="en-US" sz="2000" b="1" dirty="0">
                  <a:solidFill>
                    <a:srgbClr val="D76475"/>
                  </a:solidFill>
                  <a:latin typeface="微软雅黑" panose="020B0503020204020204" pitchFamily="34" charset="-122"/>
                  <a:ea typeface="微软雅黑" panose="020B0503020204020204" pitchFamily="34" charset="-122"/>
                </a:rPr>
                <a:t>明星(stars)</a:t>
              </a:r>
              <a:endParaRPr lang="en-US" altLang="zh-CN" sz="2000" b="1" dirty="0">
                <a:solidFill>
                  <a:srgbClr val="D76475"/>
                </a:solidFill>
                <a:latin typeface="微软雅黑" panose="020B0503020204020204" pitchFamily="34" charset="-122"/>
                <a:ea typeface="微软雅黑" panose="020B0503020204020204" pitchFamily="34" charset="-122"/>
              </a:endParaRPr>
            </a:p>
            <a:p>
              <a:endParaRPr lang="zh-CN" altLang="en-US" sz="2000" b="1" dirty="0">
                <a:solidFill>
                  <a:schemeClr val="bg1"/>
                </a:solidFill>
                <a:latin typeface="微软雅黑" panose="020B0503020204020204" pitchFamily="34" charset="-122"/>
                <a:ea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rPr>
                <a:t>战略：加大投资</a:t>
              </a:r>
            </a:p>
            <a:p>
              <a:r>
                <a:rPr lang="zh-CN" altLang="en-US" sz="1600" dirty="0">
                  <a:latin typeface="微软雅黑" panose="020B0503020204020204" pitchFamily="34" charset="-122"/>
                  <a:ea typeface="微软雅黑" panose="020B0503020204020204" pitchFamily="34" charset="-122"/>
                </a:rPr>
                <a:t>周期：成长、成熟期</a:t>
              </a:r>
            </a:p>
          </p:txBody>
        </p:sp>
        <p:sp>
          <p:nvSpPr>
            <p:cNvPr id="49" name="矩形 48"/>
            <p:cNvSpPr/>
            <p:nvPr/>
          </p:nvSpPr>
          <p:spPr>
            <a:xfrm>
              <a:off x="5223416" y="4064768"/>
              <a:ext cx="2580486" cy="1200329"/>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战略：收获、压缩战略 </a:t>
              </a:r>
            </a:p>
            <a:p>
              <a:r>
                <a:rPr lang="zh-CN" altLang="en-US" sz="1600" dirty="0">
                  <a:latin typeface="微软雅黑" panose="020B0503020204020204" pitchFamily="34" charset="-122"/>
                  <a:ea typeface="微软雅黑" panose="020B0503020204020204" pitchFamily="34" charset="-122"/>
                </a:rPr>
                <a:t>周期：成熟、衰退 </a:t>
              </a:r>
              <a:endParaRPr lang="en-US" altLang="zh-CN" sz="16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         </a:t>
              </a:r>
            </a:p>
            <a:p>
              <a:r>
                <a:rPr lang="zh-CN" altLang="en-US" sz="2000" b="1" dirty="0">
                  <a:solidFill>
                    <a:srgbClr val="D76475"/>
                  </a:solidFill>
                  <a:latin typeface="微软雅黑" panose="020B0503020204020204" pitchFamily="34" charset="-122"/>
                  <a:ea typeface="微软雅黑" panose="020B0503020204020204" pitchFamily="34" charset="-122"/>
                </a:rPr>
                <a:t>金牛(cash cow)</a:t>
              </a:r>
            </a:p>
          </p:txBody>
        </p:sp>
        <p:sp>
          <p:nvSpPr>
            <p:cNvPr id="50" name="矩形 49"/>
            <p:cNvSpPr/>
            <p:nvPr/>
          </p:nvSpPr>
          <p:spPr>
            <a:xfrm>
              <a:off x="8068796" y="3756992"/>
              <a:ext cx="2141984" cy="1508105"/>
            </a:xfrm>
            <a:prstGeom prst="rect">
              <a:avLst/>
            </a:prstGeom>
          </p:spPr>
          <p:txBody>
            <a:bodyPr wrap="square">
              <a:spAutoFit/>
            </a:bodyPr>
            <a:lstStyle/>
            <a:p>
              <a:endParaRPr lang="zh-CN" altLang="en-US" sz="2000" dirty="0">
                <a:latin typeface="微软雅黑" panose="020B0503020204020204" pitchFamily="34" charset="-122"/>
                <a:ea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rPr>
                <a:t>战略：撤退、整合</a:t>
              </a:r>
            </a:p>
            <a:p>
              <a:r>
                <a:rPr lang="zh-CN" altLang="en-US" sz="1600" dirty="0">
                  <a:latin typeface="微软雅黑" panose="020B0503020204020204" pitchFamily="34" charset="-122"/>
                  <a:ea typeface="微软雅黑" panose="020B0503020204020204" pitchFamily="34" charset="-122"/>
                </a:rPr>
                <a:t>周期：衰退、导入</a:t>
              </a:r>
            </a:p>
            <a:p>
              <a:endParaRPr lang="en-US" altLang="zh-CN" sz="2000" b="1" dirty="0">
                <a:solidFill>
                  <a:srgbClr val="D76475"/>
                </a:solidFill>
                <a:latin typeface="微软雅黑" panose="020B0503020204020204" pitchFamily="34" charset="-122"/>
                <a:ea typeface="微软雅黑" panose="020B0503020204020204" pitchFamily="34" charset="-122"/>
              </a:endParaRPr>
            </a:p>
            <a:p>
              <a:r>
                <a:rPr lang="zh-CN" altLang="en-US" sz="2000" b="1" dirty="0">
                  <a:solidFill>
                    <a:srgbClr val="D76475"/>
                  </a:solidFill>
                  <a:latin typeface="微软雅黑" panose="020B0503020204020204" pitchFamily="34" charset="-122"/>
                  <a:ea typeface="微软雅黑" panose="020B0503020204020204" pitchFamily="34" charset="-122"/>
                </a:rPr>
                <a:t>瘦狗(dogs)</a:t>
              </a:r>
            </a:p>
          </p:txBody>
        </p:sp>
        <p:sp>
          <p:nvSpPr>
            <p:cNvPr id="53" name="TextBox 17"/>
            <p:cNvSpPr txBox="1"/>
            <p:nvPr/>
          </p:nvSpPr>
          <p:spPr>
            <a:xfrm>
              <a:off x="4811128" y="5853912"/>
              <a:ext cx="271228" cy="261610"/>
            </a:xfrm>
            <a:prstGeom prst="rect">
              <a:avLst/>
            </a:prstGeom>
            <a:noFill/>
          </p:spPr>
          <p:txBody>
            <a:bodyPr wrap="none" rtlCol="0">
              <a:spAutoFit/>
            </a:bodyPr>
            <a:lstStyle/>
            <a:p>
              <a:r>
                <a:rPr lang="en-US" altLang="zh-CN" sz="1100" b="1" dirty="0">
                  <a:latin typeface="微软雅黑" panose="020B0503020204020204" pitchFamily="34" charset="-122"/>
                  <a:ea typeface="微软雅黑" panose="020B0503020204020204" pitchFamily="34" charset="-122"/>
                </a:rPr>
                <a:t>0</a:t>
              </a:r>
              <a:endParaRPr lang="zh-CN" altLang="en-US" sz="1100" b="1" dirty="0">
                <a:latin typeface="微软雅黑" panose="020B0503020204020204" pitchFamily="34" charset="-122"/>
                <a:ea typeface="微软雅黑" panose="020B0503020204020204" pitchFamily="34" charset="-122"/>
              </a:endParaRPr>
            </a:p>
          </p:txBody>
        </p:sp>
        <p:sp>
          <p:nvSpPr>
            <p:cNvPr id="54" name="TextBox 18"/>
            <p:cNvSpPr txBox="1"/>
            <p:nvPr/>
          </p:nvSpPr>
          <p:spPr>
            <a:xfrm>
              <a:off x="4636194" y="4663136"/>
              <a:ext cx="402674" cy="261610"/>
            </a:xfrm>
            <a:prstGeom prst="rect">
              <a:avLst/>
            </a:prstGeom>
            <a:noFill/>
          </p:spPr>
          <p:txBody>
            <a:bodyPr wrap="none" rtlCol="0">
              <a:spAutoFit/>
            </a:bodyPr>
            <a:lstStyle/>
            <a:p>
              <a:r>
                <a:rPr lang="en-US" altLang="zh-CN" sz="1100" b="1" dirty="0">
                  <a:latin typeface="微软雅黑" panose="020B0503020204020204" pitchFamily="34" charset="-122"/>
                  <a:ea typeface="微软雅黑" panose="020B0503020204020204" pitchFamily="34" charset="-122"/>
                </a:rPr>
                <a:t>5%</a:t>
              </a:r>
              <a:endParaRPr lang="zh-CN" altLang="en-US" sz="1100" b="1" dirty="0">
                <a:latin typeface="微软雅黑" panose="020B0503020204020204" pitchFamily="34" charset="-122"/>
                <a:ea typeface="微软雅黑" panose="020B0503020204020204" pitchFamily="34" charset="-122"/>
              </a:endParaRPr>
            </a:p>
          </p:txBody>
        </p:sp>
        <p:sp>
          <p:nvSpPr>
            <p:cNvPr id="55" name="TextBox 19"/>
            <p:cNvSpPr txBox="1"/>
            <p:nvPr/>
          </p:nvSpPr>
          <p:spPr>
            <a:xfrm>
              <a:off x="4596750" y="3550493"/>
              <a:ext cx="489236" cy="261610"/>
            </a:xfrm>
            <a:prstGeom prst="rect">
              <a:avLst/>
            </a:prstGeom>
            <a:noFill/>
          </p:spPr>
          <p:txBody>
            <a:bodyPr wrap="none" rtlCol="0">
              <a:spAutoFit/>
            </a:bodyPr>
            <a:lstStyle/>
            <a:p>
              <a:r>
                <a:rPr lang="en-US" altLang="zh-CN" sz="1100" b="1" dirty="0">
                  <a:latin typeface="微软雅黑" panose="020B0503020204020204" pitchFamily="34" charset="-122"/>
                  <a:ea typeface="微软雅黑" panose="020B0503020204020204" pitchFamily="34" charset="-122"/>
                </a:rPr>
                <a:t>10%</a:t>
              </a:r>
              <a:endParaRPr lang="zh-CN" altLang="en-US" sz="1100" b="1" dirty="0">
                <a:latin typeface="微软雅黑" panose="020B0503020204020204" pitchFamily="34" charset="-122"/>
                <a:ea typeface="微软雅黑" panose="020B0503020204020204" pitchFamily="34" charset="-122"/>
              </a:endParaRPr>
            </a:p>
          </p:txBody>
        </p:sp>
        <p:sp>
          <p:nvSpPr>
            <p:cNvPr id="56" name="TextBox 20"/>
            <p:cNvSpPr txBox="1"/>
            <p:nvPr/>
          </p:nvSpPr>
          <p:spPr>
            <a:xfrm>
              <a:off x="4543322" y="2657047"/>
              <a:ext cx="489236" cy="261610"/>
            </a:xfrm>
            <a:prstGeom prst="rect">
              <a:avLst/>
            </a:prstGeom>
            <a:noFill/>
          </p:spPr>
          <p:txBody>
            <a:bodyPr wrap="none" rtlCol="0">
              <a:spAutoFit/>
            </a:bodyPr>
            <a:lstStyle/>
            <a:p>
              <a:r>
                <a:rPr lang="en-US" altLang="zh-CN" sz="1100" b="1" dirty="0">
                  <a:latin typeface="微软雅黑" panose="020B0503020204020204" pitchFamily="34" charset="-122"/>
                  <a:ea typeface="微软雅黑" panose="020B0503020204020204" pitchFamily="34" charset="-122"/>
                </a:rPr>
                <a:t>15%</a:t>
              </a:r>
              <a:endParaRPr lang="zh-CN" altLang="en-US" sz="1100" b="1" dirty="0">
                <a:latin typeface="微软雅黑" panose="020B0503020204020204" pitchFamily="34" charset="-122"/>
                <a:ea typeface="微软雅黑" panose="020B0503020204020204" pitchFamily="34" charset="-122"/>
              </a:endParaRPr>
            </a:p>
          </p:txBody>
        </p:sp>
        <p:sp>
          <p:nvSpPr>
            <p:cNvPr id="57" name="TextBox 21"/>
            <p:cNvSpPr txBox="1"/>
            <p:nvPr/>
          </p:nvSpPr>
          <p:spPr>
            <a:xfrm>
              <a:off x="4529866" y="1424077"/>
              <a:ext cx="489236" cy="261610"/>
            </a:xfrm>
            <a:prstGeom prst="rect">
              <a:avLst/>
            </a:prstGeom>
            <a:noFill/>
          </p:spPr>
          <p:txBody>
            <a:bodyPr wrap="none" rtlCol="0">
              <a:spAutoFit/>
            </a:bodyPr>
            <a:lstStyle/>
            <a:p>
              <a:r>
                <a:rPr lang="en-US" altLang="zh-CN" sz="1100" b="1" dirty="0">
                  <a:latin typeface="微软雅黑" panose="020B0503020204020204" pitchFamily="34" charset="-122"/>
                  <a:ea typeface="微软雅黑" panose="020B0503020204020204" pitchFamily="34" charset="-122"/>
                </a:rPr>
                <a:t>20%</a:t>
              </a:r>
              <a:endParaRPr lang="zh-CN" altLang="en-US" sz="1100" b="1" dirty="0">
                <a:latin typeface="微软雅黑" panose="020B0503020204020204" pitchFamily="34" charset="-122"/>
                <a:ea typeface="微软雅黑" panose="020B0503020204020204" pitchFamily="34" charset="-122"/>
              </a:endParaRPr>
            </a:p>
          </p:txBody>
        </p:sp>
        <p:sp>
          <p:nvSpPr>
            <p:cNvPr id="58" name="TextBox 22"/>
            <p:cNvSpPr txBox="1"/>
            <p:nvPr/>
          </p:nvSpPr>
          <p:spPr>
            <a:xfrm>
              <a:off x="6129482" y="5983813"/>
              <a:ext cx="457176" cy="261610"/>
            </a:xfrm>
            <a:prstGeom prst="rect">
              <a:avLst/>
            </a:prstGeom>
            <a:noFill/>
          </p:spPr>
          <p:txBody>
            <a:bodyPr wrap="none" rtlCol="0">
              <a:spAutoFit/>
            </a:bodyPr>
            <a:lstStyle/>
            <a:p>
              <a:r>
                <a:rPr lang="en-US" altLang="zh-CN" sz="1100" b="1" dirty="0">
                  <a:latin typeface="微软雅黑" panose="020B0503020204020204" pitchFamily="34" charset="-122"/>
                  <a:ea typeface="微软雅黑" panose="020B0503020204020204" pitchFamily="34" charset="-122"/>
                </a:rPr>
                <a:t>15X</a:t>
              </a:r>
              <a:endParaRPr lang="zh-CN" altLang="en-US" sz="1100" b="1" dirty="0">
                <a:latin typeface="微软雅黑" panose="020B0503020204020204" pitchFamily="34" charset="-122"/>
                <a:ea typeface="微软雅黑" panose="020B0503020204020204" pitchFamily="34" charset="-122"/>
              </a:endParaRPr>
            </a:p>
          </p:txBody>
        </p:sp>
        <p:sp>
          <p:nvSpPr>
            <p:cNvPr id="59" name="TextBox 23"/>
            <p:cNvSpPr txBox="1"/>
            <p:nvPr/>
          </p:nvSpPr>
          <p:spPr>
            <a:xfrm>
              <a:off x="7578206" y="5977344"/>
              <a:ext cx="457176" cy="261610"/>
            </a:xfrm>
            <a:prstGeom prst="rect">
              <a:avLst/>
            </a:prstGeom>
            <a:noFill/>
          </p:spPr>
          <p:txBody>
            <a:bodyPr wrap="none" rtlCol="0">
              <a:spAutoFit/>
            </a:bodyPr>
            <a:lstStyle/>
            <a:p>
              <a:r>
                <a:rPr lang="en-US" altLang="zh-CN" sz="1100" b="1" dirty="0">
                  <a:latin typeface="微软雅黑" panose="020B0503020204020204" pitchFamily="34" charset="-122"/>
                  <a:ea typeface="微软雅黑" panose="020B0503020204020204" pitchFamily="34" charset="-122"/>
                </a:rPr>
                <a:t>10X</a:t>
              </a:r>
              <a:endParaRPr lang="zh-CN" altLang="en-US" sz="1100" b="1" dirty="0">
                <a:latin typeface="微软雅黑" panose="020B0503020204020204" pitchFamily="34" charset="-122"/>
                <a:ea typeface="微软雅黑" panose="020B0503020204020204" pitchFamily="34" charset="-122"/>
              </a:endParaRPr>
            </a:p>
          </p:txBody>
        </p:sp>
        <p:sp>
          <p:nvSpPr>
            <p:cNvPr id="60" name="TextBox 24"/>
            <p:cNvSpPr txBox="1"/>
            <p:nvPr/>
          </p:nvSpPr>
          <p:spPr>
            <a:xfrm>
              <a:off x="8882852" y="5983813"/>
              <a:ext cx="370614" cy="261610"/>
            </a:xfrm>
            <a:prstGeom prst="rect">
              <a:avLst/>
            </a:prstGeom>
            <a:noFill/>
          </p:spPr>
          <p:txBody>
            <a:bodyPr wrap="none" rtlCol="0">
              <a:spAutoFit/>
            </a:bodyPr>
            <a:lstStyle/>
            <a:p>
              <a:r>
                <a:rPr lang="en-US" altLang="zh-CN" sz="1100" b="1" dirty="0">
                  <a:latin typeface="微软雅黑" panose="020B0503020204020204" pitchFamily="34" charset="-122"/>
                  <a:ea typeface="微软雅黑" panose="020B0503020204020204" pitchFamily="34" charset="-122"/>
                </a:rPr>
                <a:t>5X</a:t>
              </a:r>
              <a:endParaRPr lang="zh-CN" altLang="en-US" sz="1100" b="1" dirty="0">
                <a:latin typeface="微软雅黑" panose="020B0503020204020204" pitchFamily="34" charset="-122"/>
                <a:ea typeface="微软雅黑" panose="020B0503020204020204" pitchFamily="34" charset="-122"/>
              </a:endParaRPr>
            </a:p>
          </p:txBody>
        </p:sp>
        <p:sp>
          <p:nvSpPr>
            <p:cNvPr id="61" name="TextBox 25"/>
            <p:cNvSpPr txBox="1"/>
            <p:nvPr/>
          </p:nvSpPr>
          <p:spPr>
            <a:xfrm>
              <a:off x="5093164" y="5977344"/>
              <a:ext cx="457176" cy="261610"/>
            </a:xfrm>
            <a:prstGeom prst="rect">
              <a:avLst/>
            </a:prstGeom>
            <a:noFill/>
          </p:spPr>
          <p:txBody>
            <a:bodyPr wrap="none" rtlCol="0">
              <a:spAutoFit/>
            </a:bodyPr>
            <a:lstStyle/>
            <a:p>
              <a:r>
                <a:rPr lang="en-US" altLang="zh-CN" sz="1100" b="1" dirty="0">
                  <a:latin typeface="微软雅黑" panose="020B0503020204020204" pitchFamily="34" charset="-122"/>
                  <a:ea typeface="微软雅黑" panose="020B0503020204020204" pitchFamily="34" charset="-122"/>
                </a:rPr>
                <a:t>20X</a:t>
              </a:r>
              <a:endParaRPr lang="zh-CN" altLang="en-US" sz="1100" b="1" dirty="0">
                <a:latin typeface="微软雅黑" panose="020B0503020204020204" pitchFamily="34" charset="-122"/>
                <a:ea typeface="微软雅黑" panose="020B0503020204020204" pitchFamily="34" charset="-122"/>
              </a:endParaRPr>
            </a:p>
          </p:txBody>
        </p:sp>
        <p:sp>
          <p:nvSpPr>
            <p:cNvPr id="62" name="椭圆 61"/>
            <p:cNvSpPr/>
            <p:nvPr/>
          </p:nvSpPr>
          <p:spPr>
            <a:xfrm>
              <a:off x="8218460" y="3111787"/>
              <a:ext cx="1372675" cy="46627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sz="1600" b="1" dirty="0">
                  <a:solidFill>
                    <a:srgbClr val="C00000"/>
                  </a:solidFill>
                  <a:latin typeface="微软雅黑" panose="020B0503020204020204" pitchFamily="34" charset="-122"/>
                  <a:ea typeface="微软雅黑" panose="020B0503020204020204" pitchFamily="34" charset="-122"/>
                </a:rPr>
                <a:t>XX</a:t>
              </a:r>
              <a:r>
                <a:rPr lang="zh-CN" altLang="en-US" sz="1600" b="1" dirty="0">
                  <a:solidFill>
                    <a:srgbClr val="C00000"/>
                  </a:solidFill>
                  <a:latin typeface="微软雅黑" panose="020B0503020204020204" pitchFamily="34" charset="-122"/>
                  <a:ea typeface="微软雅黑" panose="020B0503020204020204" pitchFamily="34" charset="-122"/>
                </a:rPr>
                <a:t>医院</a:t>
              </a:r>
            </a:p>
          </p:txBody>
        </p:sp>
        <p:sp>
          <p:nvSpPr>
            <p:cNvPr id="63" name="TextBox 26"/>
            <p:cNvSpPr txBox="1"/>
            <p:nvPr/>
          </p:nvSpPr>
          <p:spPr>
            <a:xfrm>
              <a:off x="10210780" y="5948297"/>
              <a:ext cx="370614" cy="261610"/>
            </a:xfrm>
            <a:prstGeom prst="rect">
              <a:avLst/>
            </a:prstGeom>
            <a:noFill/>
          </p:spPr>
          <p:txBody>
            <a:bodyPr wrap="none" rtlCol="0">
              <a:spAutoFit/>
            </a:bodyPr>
            <a:lstStyle/>
            <a:p>
              <a:r>
                <a:rPr lang="en-US" altLang="zh-CN" sz="1100" b="1" dirty="0">
                  <a:latin typeface="微软雅黑" panose="020B0503020204020204" pitchFamily="34" charset="-122"/>
                  <a:ea typeface="微软雅黑" panose="020B0503020204020204" pitchFamily="34" charset="-122"/>
                </a:rPr>
                <a:t>0X</a:t>
              </a:r>
              <a:endParaRPr lang="zh-CN" altLang="en-US" sz="1100" b="1" dirty="0">
                <a:latin typeface="微软雅黑" panose="020B0503020204020204" pitchFamily="34" charset="-122"/>
                <a:ea typeface="微软雅黑" panose="020B0503020204020204" pitchFamily="34" charset="-122"/>
              </a:endParaRPr>
            </a:p>
          </p:txBody>
        </p:sp>
      </p:grpSp>
      <p:sp>
        <p:nvSpPr>
          <p:cNvPr id="64" name="矩形 63"/>
          <p:cNvSpPr/>
          <p:nvPr/>
        </p:nvSpPr>
        <p:spPr>
          <a:xfrm>
            <a:off x="701405" y="2774844"/>
            <a:ext cx="3592614" cy="1292662"/>
          </a:xfrm>
          <a:prstGeom prst="rect">
            <a:avLst/>
          </a:prstGeom>
        </p:spPr>
        <p:txBody>
          <a:bodyPr wrap="square">
            <a:spAutoFit/>
          </a:bodyPr>
          <a:lstStyle/>
          <a:p>
            <a:pPr>
              <a:lnSpc>
                <a:spcPct val="150000"/>
              </a:lnSpc>
            </a:pPr>
            <a:r>
              <a:rPr lang="zh-CN" altLang="en-US" sz="1600" dirty="0">
                <a:ea typeface="微软雅黑" panose="020B0503020204020204" pitchFamily="34" charset="-122"/>
                <a:cs typeface="Times New Roman" panose="02020603050405020304" pitchFamily="18" charset="0"/>
              </a:rPr>
              <a:t>       </a:t>
            </a:r>
            <a:r>
              <a:rPr lang="zh-CN" altLang="en-US" sz="1600" b="1" dirty="0">
                <a:ea typeface="微软雅黑" panose="020B0503020204020204" pitchFamily="34" charset="-122"/>
                <a:cs typeface="Times New Roman" panose="02020603050405020304" pitchFamily="18" charset="0"/>
              </a:rPr>
              <a:t>品牌现状： </a:t>
            </a:r>
            <a:r>
              <a:rPr lang="zh-CN" altLang="en-US" sz="1600" dirty="0">
                <a:ea typeface="微软雅黑" panose="020B0503020204020204" pitchFamily="34" charset="-122"/>
                <a:cs typeface="Times New Roman" panose="02020603050405020304" pitchFamily="18" charset="0"/>
              </a:rPr>
              <a:t>根据目前医院情况，判断医院品牌处于</a:t>
            </a:r>
            <a:r>
              <a:rPr lang="zh-CN" altLang="en-US" b="1" dirty="0">
                <a:solidFill>
                  <a:srgbClr val="C00000"/>
                </a:solidFill>
                <a:ea typeface="微软雅黑" panose="020B0503020204020204" pitchFamily="34" charset="-122"/>
                <a:cs typeface="Times New Roman" panose="02020603050405020304" pitchFamily="18" charset="0"/>
              </a:rPr>
              <a:t>问题象限</a:t>
            </a:r>
            <a:r>
              <a:rPr lang="zh-CN" altLang="en-US" sz="1600" dirty="0">
                <a:ea typeface="微软雅黑" panose="020B0503020204020204" pitchFamily="34" charset="-122"/>
                <a:cs typeface="Times New Roman" panose="02020603050405020304" pitchFamily="18" charset="0"/>
              </a:rPr>
              <a:t>，医院处于</a:t>
            </a:r>
            <a:r>
              <a:rPr lang="zh-CN" altLang="en-US" b="1" dirty="0">
                <a:solidFill>
                  <a:srgbClr val="C00000"/>
                </a:solidFill>
                <a:ea typeface="微软雅黑" panose="020B0503020204020204" pitchFamily="34" charset="-122"/>
                <a:cs typeface="Times New Roman" panose="02020603050405020304" pitchFamily="18" charset="0"/>
              </a:rPr>
              <a:t>成长期</a:t>
            </a:r>
            <a:r>
              <a:rPr lang="zh-CN" altLang="en-US" sz="1600" dirty="0">
                <a:ea typeface="微软雅黑" panose="020B0503020204020204" pitchFamily="34" charset="-122"/>
                <a:cs typeface="Times New Roman" panose="02020603050405020304" pitchFamily="18" charset="0"/>
              </a:rPr>
              <a:t>。</a:t>
            </a:r>
            <a:endParaRPr lang="zh-CN" altLang="en-US" sz="1600" dirty="0"/>
          </a:p>
        </p:txBody>
      </p:sp>
      <p:sp>
        <p:nvSpPr>
          <p:cNvPr id="35" name="矩形 34"/>
          <p:cNvSpPr/>
          <p:nvPr/>
        </p:nvSpPr>
        <p:spPr>
          <a:xfrm>
            <a:off x="10033536" y="616370"/>
            <a:ext cx="1459054" cy="458908"/>
          </a:xfrm>
          <a:prstGeom prst="rect">
            <a:avLst/>
          </a:prstGeom>
        </p:spPr>
        <p:txBody>
          <a:bodyPr wrap="none">
            <a:spAutoFit/>
          </a:bodyPr>
          <a:lstStyle/>
          <a:p>
            <a:pPr>
              <a:lnSpc>
                <a:spcPct val="150000"/>
              </a:lnSpc>
            </a:pPr>
            <a:r>
              <a:rPr lang="en-US" altLang="zh-CN" b="1" dirty="0">
                <a:latin typeface="微软雅黑" panose="020B0503020204020204" pitchFamily="34" charset="-122"/>
                <a:ea typeface="微软雅黑" panose="020B0503020204020204" pitchFamily="34" charset="-122"/>
              </a:rPr>
              <a:t>1.3</a:t>
            </a:r>
            <a:r>
              <a:rPr lang="zh-CN" altLang="en-US" b="1" dirty="0">
                <a:latin typeface="微软雅黑" panose="020B0503020204020204" pitchFamily="34" charset="-122"/>
                <a:ea typeface="微软雅黑" panose="020B0503020204020204" pitchFamily="34" charset="-122"/>
              </a:rPr>
              <a:t>品牌建设</a:t>
            </a:r>
            <a:endParaRPr lang="zh-CN" altLang="en-US" sz="1600" b="1" dirty="0">
              <a:latin typeface="微软雅黑" panose="020B0503020204020204" pitchFamily="34" charset="-122"/>
              <a:ea typeface="微软雅黑" panose="020B0503020204020204" pitchFamily="34" charset="-122"/>
            </a:endParaRPr>
          </a:p>
        </p:txBody>
      </p:sp>
      <p:grpSp>
        <p:nvGrpSpPr>
          <p:cNvPr id="39" name="组合 38"/>
          <p:cNvGrpSpPr/>
          <p:nvPr/>
        </p:nvGrpSpPr>
        <p:grpSpPr>
          <a:xfrm>
            <a:off x="536649" y="249523"/>
            <a:ext cx="1232203" cy="1028988"/>
            <a:chOff x="458097" y="883701"/>
            <a:chExt cx="1712258" cy="1429872"/>
          </a:xfrm>
        </p:grpSpPr>
        <p:sp>
          <p:nvSpPr>
            <p:cNvPr id="40"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910305" y="1340011"/>
              <a:ext cx="1048277" cy="812598"/>
            </a:xfrm>
            <a:prstGeom prst="rect">
              <a:avLst/>
            </a:prstGeom>
            <a:noFill/>
          </p:spPr>
          <p:txBody>
            <a:bodyPr wrap="square" rtlCol="0">
              <a:spAutoFit/>
            </a:bodyPr>
            <a:lstStyle/>
            <a:p>
              <a:r>
                <a:rPr lang="en-US" altLang="zh-CN" sz="3200" b="1" dirty="0">
                  <a:solidFill>
                    <a:srgbClr val="C00000"/>
                  </a:solidFill>
                  <a:latin typeface="微软雅黑" panose="020B0503020204020204" pitchFamily="34" charset="-122"/>
                  <a:ea typeface="微软雅黑" panose="020B0503020204020204" pitchFamily="34" charset="-122"/>
                </a:rPr>
                <a:t>01</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sp>
        <p:nvSpPr>
          <p:cNvPr id="65" name="文本框 64"/>
          <p:cNvSpPr txBox="1"/>
          <p:nvPr/>
        </p:nvSpPr>
        <p:spPr>
          <a:xfrm>
            <a:off x="10515600" y="249523"/>
            <a:ext cx="1676400"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放置医院</a:t>
            </a:r>
            <a:r>
              <a:rPr lang="en-US" altLang="zh-CN" sz="1400" dirty="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66" name="矩形 65"/>
          <p:cNvSpPr/>
          <p:nvPr/>
        </p:nvSpPr>
        <p:spPr>
          <a:xfrm>
            <a:off x="1820283" y="547121"/>
            <a:ext cx="1980029" cy="499624"/>
          </a:xfrm>
          <a:prstGeom prst="rect">
            <a:avLst/>
          </a:prstGeom>
        </p:spPr>
        <p:txBody>
          <a:bodyPr wrap="non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医院战略、品牌</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650949" y="2727081"/>
            <a:ext cx="4585516" cy="1661993"/>
          </a:xfrm>
          <a:prstGeom prst="rect">
            <a:avLst/>
          </a:prstGeom>
        </p:spPr>
        <p:txBody>
          <a:bodyPr wrap="square">
            <a:spAutoFit/>
          </a:bodyPr>
          <a:lstStyle/>
          <a:p>
            <a:pPr>
              <a:lnSpc>
                <a:spcPct val="150000"/>
              </a:lnSpc>
            </a:pPr>
            <a:r>
              <a:rPr lang="zh-CN" altLang="en-US" sz="1600" b="1" dirty="0">
                <a:ea typeface="微软雅黑" panose="020B0503020204020204" pitchFamily="34" charset="-122"/>
                <a:cs typeface="Times New Roman" panose="02020603050405020304" pitchFamily="18" charset="0"/>
              </a:rPr>
              <a:t>        品牌规划：</a:t>
            </a:r>
            <a:r>
              <a:rPr lang="zh-CN" altLang="en-US" sz="1600" dirty="0">
                <a:ea typeface="微软雅黑" panose="020B0503020204020204" pitchFamily="34" charset="-122"/>
                <a:cs typeface="Times New Roman" panose="02020603050405020304" pitchFamily="18" charset="0"/>
              </a:rPr>
              <a:t>由波士顿矩阵可以得出，医院</a:t>
            </a:r>
            <a:r>
              <a:rPr lang="zh-CN" altLang="zh-CN" sz="1600" dirty="0">
                <a:ea typeface="微软雅黑" panose="020B0503020204020204" pitchFamily="34" charset="-122"/>
                <a:cs typeface="Times New Roman" panose="02020603050405020304" pitchFamily="18" charset="0"/>
              </a:rPr>
              <a:t>应在现有基础上打造</a:t>
            </a:r>
            <a:r>
              <a:rPr lang="zh-CN" altLang="zh-CN" b="1" dirty="0">
                <a:solidFill>
                  <a:srgbClr val="C00000"/>
                </a:solidFill>
                <a:ea typeface="微软雅黑" panose="020B0503020204020204" pitchFamily="34" charset="-122"/>
                <a:cs typeface="Times New Roman" panose="02020603050405020304" pitchFamily="18" charset="0"/>
              </a:rPr>
              <a:t>医院核心竞争力</a:t>
            </a:r>
            <a:r>
              <a:rPr lang="zh-CN" altLang="zh-CN" sz="1600" dirty="0">
                <a:ea typeface="微软雅黑" panose="020B0503020204020204" pitchFamily="34" charset="-122"/>
                <a:cs typeface="Times New Roman" panose="02020603050405020304" pitchFamily="18" charset="0"/>
              </a:rPr>
              <a:t>，借助医院的</a:t>
            </a:r>
            <a:r>
              <a:rPr lang="zh-CN" altLang="zh-CN" b="1" dirty="0">
                <a:solidFill>
                  <a:srgbClr val="C00000"/>
                </a:solidFill>
                <a:ea typeface="微软雅黑" panose="020B0503020204020204" pitchFamily="34" charset="-122"/>
                <a:cs typeface="Times New Roman" panose="02020603050405020304" pitchFamily="18" charset="0"/>
              </a:rPr>
              <a:t>核心技术</a:t>
            </a:r>
            <a:r>
              <a:rPr lang="zh-CN" altLang="zh-CN" sz="1600" dirty="0">
                <a:ea typeface="微软雅黑" panose="020B0503020204020204" pitchFamily="34" charset="-122"/>
                <a:cs typeface="Times New Roman" panose="02020603050405020304" pitchFamily="18" charset="0"/>
              </a:rPr>
              <a:t>优势拓宽服务市场，提升品牌，扩大知名度。</a:t>
            </a:r>
            <a:endParaRPr lang="zh-CN" altLang="en-US" sz="1600" dirty="0"/>
          </a:p>
        </p:txBody>
      </p:sp>
      <p:grpSp>
        <p:nvGrpSpPr>
          <p:cNvPr id="30" name="组合 29"/>
          <p:cNvGrpSpPr/>
          <p:nvPr/>
        </p:nvGrpSpPr>
        <p:grpSpPr>
          <a:xfrm>
            <a:off x="5078264" y="1289581"/>
            <a:ext cx="6084168" cy="4680520"/>
            <a:chOff x="0" y="-291044"/>
            <a:chExt cx="8892480" cy="6624736"/>
          </a:xfrm>
        </p:grpSpPr>
        <p:cxnSp>
          <p:nvCxnSpPr>
            <p:cNvPr id="31" name="直接连接符 30"/>
            <p:cNvCxnSpPr/>
            <p:nvPr/>
          </p:nvCxnSpPr>
          <p:spPr>
            <a:xfrm>
              <a:off x="0" y="5805264"/>
              <a:ext cx="88924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157698" y="-291044"/>
              <a:ext cx="0" cy="6624736"/>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611560" y="2996952"/>
              <a:ext cx="81369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4644008" y="332656"/>
              <a:ext cx="0" cy="5472608"/>
            </a:xfrm>
            <a:prstGeom prst="line">
              <a:avLst/>
            </a:prstGeom>
          </p:spPr>
          <p:style>
            <a:lnRef idx="1">
              <a:schemeClr val="accent1"/>
            </a:lnRef>
            <a:fillRef idx="0">
              <a:schemeClr val="accent1"/>
            </a:fillRef>
            <a:effectRef idx="0">
              <a:schemeClr val="accent1"/>
            </a:effectRef>
            <a:fontRef idx="minor">
              <a:schemeClr val="tx1"/>
            </a:fontRef>
          </p:style>
        </p:cxnSp>
      </p:grpSp>
      <p:sp>
        <p:nvSpPr>
          <p:cNvPr id="35" name="TextBox 24"/>
          <p:cNvSpPr txBox="1"/>
          <p:nvPr/>
        </p:nvSpPr>
        <p:spPr>
          <a:xfrm>
            <a:off x="6427052" y="5731747"/>
            <a:ext cx="1224136"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现有市场</a:t>
            </a:r>
          </a:p>
        </p:txBody>
      </p:sp>
      <p:sp>
        <p:nvSpPr>
          <p:cNvPr id="36" name="TextBox 25"/>
          <p:cNvSpPr txBox="1"/>
          <p:nvPr/>
        </p:nvSpPr>
        <p:spPr>
          <a:xfrm>
            <a:off x="9110712" y="5731747"/>
            <a:ext cx="1224136"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新市场</a:t>
            </a:r>
          </a:p>
        </p:txBody>
      </p:sp>
      <p:sp>
        <p:nvSpPr>
          <p:cNvPr id="37" name="TextBox 26"/>
          <p:cNvSpPr txBox="1"/>
          <p:nvPr/>
        </p:nvSpPr>
        <p:spPr>
          <a:xfrm>
            <a:off x="5272996" y="4169901"/>
            <a:ext cx="461665" cy="1130409"/>
          </a:xfrm>
          <a:prstGeom prst="rect">
            <a:avLst/>
          </a:prstGeom>
          <a:noFill/>
        </p:spPr>
        <p:txBody>
          <a:bodyPr vert="eaVert" wrap="square" rtlCol="0">
            <a:spAutoFit/>
          </a:bodyPr>
          <a:lstStyle/>
          <a:p>
            <a:r>
              <a:rPr lang="zh-CN" altLang="en-US" b="1" dirty="0">
                <a:latin typeface="微软雅黑" panose="020B0503020204020204" pitchFamily="34" charset="-122"/>
                <a:ea typeface="微软雅黑" panose="020B0503020204020204" pitchFamily="34" charset="-122"/>
              </a:rPr>
              <a:t>现有产品</a:t>
            </a:r>
          </a:p>
        </p:txBody>
      </p:sp>
      <p:sp>
        <p:nvSpPr>
          <p:cNvPr id="38" name="TextBox 27"/>
          <p:cNvSpPr txBox="1"/>
          <p:nvPr/>
        </p:nvSpPr>
        <p:spPr>
          <a:xfrm>
            <a:off x="5265856" y="2153677"/>
            <a:ext cx="461665" cy="925304"/>
          </a:xfrm>
          <a:prstGeom prst="rect">
            <a:avLst/>
          </a:prstGeom>
          <a:noFill/>
        </p:spPr>
        <p:txBody>
          <a:bodyPr vert="eaVert" wrap="square" rtlCol="0">
            <a:spAutoFit/>
          </a:bodyPr>
          <a:lstStyle/>
          <a:p>
            <a:r>
              <a:rPr lang="zh-CN" altLang="en-US" b="1" dirty="0">
                <a:latin typeface="微软雅黑" panose="020B0503020204020204" pitchFamily="34" charset="-122"/>
                <a:ea typeface="微软雅黑" panose="020B0503020204020204" pitchFamily="34" charset="-122"/>
              </a:rPr>
              <a:t>新产品</a:t>
            </a:r>
          </a:p>
        </p:txBody>
      </p:sp>
      <p:sp>
        <p:nvSpPr>
          <p:cNvPr id="39" name="矩形 38"/>
          <p:cNvSpPr/>
          <p:nvPr/>
        </p:nvSpPr>
        <p:spPr>
          <a:xfrm>
            <a:off x="5890827" y="3612622"/>
            <a:ext cx="2364832" cy="20019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5890827" y="1610718"/>
            <a:ext cx="2364832" cy="200190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8255659" y="3612622"/>
            <a:ext cx="2364832" cy="20019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8255659" y="1610718"/>
            <a:ext cx="2364832" cy="20019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7380046" y="1104915"/>
            <a:ext cx="1800493"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安索夫矩阵分析</a:t>
            </a:r>
          </a:p>
        </p:txBody>
      </p:sp>
      <p:sp>
        <p:nvSpPr>
          <p:cNvPr id="44" name="TextBox 33"/>
          <p:cNvSpPr txBox="1"/>
          <p:nvPr/>
        </p:nvSpPr>
        <p:spPr>
          <a:xfrm>
            <a:off x="6171537" y="2427004"/>
            <a:ext cx="1735166" cy="553998"/>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产品拓展策略</a:t>
            </a:r>
            <a:endParaRPr lang="en-US" altLang="zh-CN" b="1" dirty="0">
              <a:latin typeface="微软雅黑" panose="020B0503020204020204" pitchFamily="34" charset="-122"/>
              <a:ea typeface="微软雅黑" panose="020B0503020204020204" pitchFamily="34" charset="-122"/>
            </a:endParaRPr>
          </a:p>
          <a:p>
            <a:r>
              <a:rPr lang="en-US" altLang="zh-CN" sz="1200" dirty="0"/>
              <a:t>Product Development</a:t>
            </a:r>
            <a:endParaRPr lang="zh-CN" altLang="en-US" sz="1200" b="1" dirty="0">
              <a:latin typeface="微软雅黑" panose="020B0503020204020204" pitchFamily="34" charset="-122"/>
              <a:ea typeface="微软雅黑" panose="020B0503020204020204" pitchFamily="34" charset="-122"/>
            </a:endParaRPr>
          </a:p>
        </p:txBody>
      </p:sp>
      <p:sp>
        <p:nvSpPr>
          <p:cNvPr id="45" name="TextBox 34"/>
          <p:cNvSpPr txBox="1"/>
          <p:nvPr/>
        </p:nvSpPr>
        <p:spPr>
          <a:xfrm>
            <a:off x="8557159" y="2473020"/>
            <a:ext cx="1735166" cy="553998"/>
          </a:xfrm>
          <a:prstGeom prst="rect">
            <a:avLst/>
          </a:prstGeom>
          <a:noFill/>
        </p:spPr>
        <p:txBody>
          <a:bodyPr wrap="square" rtlCol="0">
            <a:spAutoFit/>
          </a:bodyPr>
          <a:lstStyle/>
          <a:p>
            <a:pPr algn="ctr"/>
            <a:r>
              <a:rPr lang="zh-CN" altLang="en-US" b="1" dirty="0">
                <a:latin typeface="微软雅黑" panose="020B0503020204020204" pitchFamily="34" charset="-122"/>
                <a:ea typeface="微软雅黑" panose="020B0503020204020204" pitchFamily="34" charset="-122"/>
              </a:rPr>
              <a:t>组合策略</a:t>
            </a:r>
            <a:endParaRPr lang="en-US" altLang="zh-CN" b="1" dirty="0">
              <a:latin typeface="微软雅黑" panose="020B0503020204020204" pitchFamily="34" charset="-122"/>
              <a:ea typeface="微软雅黑" panose="020B0503020204020204" pitchFamily="34" charset="-122"/>
            </a:endParaRPr>
          </a:p>
          <a:p>
            <a:pPr algn="ctr"/>
            <a:r>
              <a:rPr lang="en-US" altLang="zh-CN" sz="1200" dirty="0"/>
              <a:t>Diversification</a:t>
            </a:r>
            <a:endParaRPr lang="zh-CN" altLang="en-US" sz="1200" b="1" dirty="0">
              <a:latin typeface="微软雅黑" panose="020B0503020204020204" pitchFamily="34" charset="-122"/>
              <a:ea typeface="微软雅黑" panose="020B0503020204020204" pitchFamily="34" charset="-122"/>
            </a:endParaRPr>
          </a:p>
        </p:txBody>
      </p:sp>
      <p:sp>
        <p:nvSpPr>
          <p:cNvPr id="46" name="TextBox 36"/>
          <p:cNvSpPr txBox="1"/>
          <p:nvPr/>
        </p:nvSpPr>
        <p:spPr>
          <a:xfrm>
            <a:off x="6171537" y="4428908"/>
            <a:ext cx="1735166" cy="584775"/>
          </a:xfrm>
          <a:prstGeom prst="rect">
            <a:avLst/>
          </a:prstGeom>
          <a:noFill/>
        </p:spPr>
        <p:txBody>
          <a:bodyPr wrap="square" rtlCol="0">
            <a:spAutoFit/>
          </a:bodyPr>
          <a:lstStyle/>
          <a:p>
            <a:pPr algn="ctr"/>
            <a:r>
              <a:rPr lang="zh-CN" altLang="en-US" b="1" dirty="0">
                <a:latin typeface="微软雅黑" panose="020B0503020204020204" pitchFamily="34" charset="-122"/>
                <a:ea typeface="微软雅黑" panose="020B0503020204020204" pitchFamily="34" charset="-122"/>
              </a:rPr>
              <a:t>市场渗透策略</a:t>
            </a:r>
            <a:endParaRPr lang="en-US" altLang="zh-CN" b="1" dirty="0">
              <a:latin typeface="微软雅黑" panose="020B0503020204020204" pitchFamily="34" charset="-122"/>
              <a:ea typeface="微软雅黑" panose="020B0503020204020204" pitchFamily="34" charset="-122"/>
            </a:endParaRPr>
          </a:p>
          <a:p>
            <a:pPr algn="ctr"/>
            <a:r>
              <a:rPr lang="en-US" altLang="zh-CN" sz="1400" dirty="0"/>
              <a:t>Market Penetration</a:t>
            </a:r>
            <a:endParaRPr lang="zh-CN" altLang="en-US" sz="1400" dirty="0"/>
          </a:p>
        </p:txBody>
      </p:sp>
      <p:sp>
        <p:nvSpPr>
          <p:cNvPr id="47" name="矩形 46"/>
          <p:cNvSpPr/>
          <p:nvPr/>
        </p:nvSpPr>
        <p:spPr>
          <a:xfrm>
            <a:off x="8996287" y="3886173"/>
            <a:ext cx="883575" cy="338554"/>
          </a:xfrm>
          <a:prstGeom prst="rect">
            <a:avLst/>
          </a:prstGeom>
        </p:spPr>
        <p:txBody>
          <a:bodyPr wrap="none">
            <a:spAutoFit/>
          </a:bodyPr>
          <a:lstStyle/>
          <a:p>
            <a:r>
              <a:rPr lang="en-US" altLang="zh-CN" sz="1600" b="1" dirty="0">
                <a:solidFill>
                  <a:schemeClr val="bg1"/>
                </a:solidFill>
                <a:latin typeface="微软雅黑" panose="020B0503020204020204" pitchFamily="34" charset="-122"/>
                <a:ea typeface="微软雅黑" panose="020B0503020204020204" pitchFamily="34" charset="-122"/>
              </a:rPr>
              <a:t>XX</a:t>
            </a:r>
            <a:r>
              <a:rPr lang="zh-CN" altLang="en-US" sz="1600" b="1" dirty="0">
                <a:solidFill>
                  <a:schemeClr val="bg1"/>
                </a:solidFill>
                <a:latin typeface="微软雅黑" panose="020B0503020204020204" pitchFamily="34" charset="-122"/>
                <a:ea typeface="微软雅黑" panose="020B0503020204020204" pitchFamily="34" charset="-122"/>
              </a:rPr>
              <a:t>医院</a:t>
            </a:r>
          </a:p>
        </p:txBody>
      </p:sp>
      <p:sp>
        <p:nvSpPr>
          <p:cNvPr id="48" name="下箭头 47"/>
          <p:cNvSpPr/>
          <p:nvPr/>
        </p:nvSpPr>
        <p:spPr>
          <a:xfrm>
            <a:off x="9294059" y="4213989"/>
            <a:ext cx="288032" cy="42343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TextBox 35"/>
          <p:cNvSpPr txBox="1"/>
          <p:nvPr/>
        </p:nvSpPr>
        <p:spPr>
          <a:xfrm>
            <a:off x="8599682" y="4665246"/>
            <a:ext cx="1735166" cy="584775"/>
          </a:xfrm>
          <a:prstGeom prst="rect">
            <a:avLst/>
          </a:prstGeom>
          <a:noFill/>
        </p:spPr>
        <p:txBody>
          <a:bodyPr wrap="square" rtlCol="0">
            <a:spAutoFit/>
          </a:bodyPr>
          <a:lstStyle/>
          <a:p>
            <a:pPr algn="ctr"/>
            <a:r>
              <a:rPr lang="zh-CN" altLang="en-US" b="1" dirty="0">
                <a:latin typeface="微软雅黑" panose="020B0503020204020204" pitchFamily="34" charset="-122"/>
                <a:ea typeface="微软雅黑" panose="020B0503020204020204" pitchFamily="34" charset="-122"/>
              </a:rPr>
              <a:t>市场开拓策略</a:t>
            </a:r>
            <a:endParaRPr lang="en-US" altLang="zh-CN" b="1" dirty="0">
              <a:latin typeface="微软雅黑" panose="020B0503020204020204" pitchFamily="34" charset="-122"/>
              <a:ea typeface="微软雅黑" panose="020B0503020204020204" pitchFamily="34" charset="-122"/>
            </a:endParaRPr>
          </a:p>
          <a:p>
            <a:pPr algn="ctr"/>
            <a:r>
              <a:rPr lang="en-US" altLang="zh-CN" sz="1400" dirty="0"/>
              <a:t>Market Development</a:t>
            </a:r>
            <a:endParaRPr lang="zh-CN" altLang="en-US" sz="1400" b="1" dirty="0">
              <a:latin typeface="微软雅黑" panose="020B0503020204020204" pitchFamily="34" charset="-122"/>
              <a:ea typeface="微软雅黑" panose="020B0503020204020204" pitchFamily="34" charset="-122"/>
            </a:endParaRPr>
          </a:p>
        </p:txBody>
      </p:sp>
      <p:sp>
        <p:nvSpPr>
          <p:cNvPr id="50" name="矩形 49"/>
          <p:cNvSpPr/>
          <p:nvPr/>
        </p:nvSpPr>
        <p:spPr>
          <a:xfrm>
            <a:off x="10033536" y="616370"/>
            <a:ext cx="1459054" cy="458908"/>
          </a:xfrm>
          <a:prstGeom prst="rect">
            <a:avLst/>
          </a:prstGeom>
        </p:spPr>
        <p:txBody>
          <a:bodyPr wrap="none">
            <a:spAutoFit/>
          </a:bodyPr>
          <a:lstStyle/>
          <a:p>
            <a:pPr>
              <a:lnSpc>
                <a:spcPct val="150000"/>
              </a:lnSpc>
            </a:pPr>
            <a:r>
              <a:rPr lang="en-US" altLang="zh-CN" b="1" dirty="0">
                <a:latin typeface="微软雅黑" panose="020B0503020204020204" pitchFamily="34" charset="-122"/>
                <a:ea typeface="微软雅黑" panose="020B0503020204020204" pitchFamily="34" charset="-122"/>
              </a:rPr>
              <a:t>1.3</a:t>
            </a:r>
            <a:r>
              <a:rPr lang="zh-CN" altLang="en-US" b="1" dirty="0">
                <a:latin typeface="微软雅黑" panose="020B0503020204020204" pitchFamily="34" charset="-122"/>
                <a:ea typeface="微软雅黑" panose="020B0503020204020204" pitchFamily="34" charset="-122"/>
              </a:rPr>
              <a:t>品牌建设</a:t>
            </a:r>
            <a:endParaRPr lang="zh-CN" altLang="en-US" sz="1600" b="1" dirty="0">
              <a:latin typeface="微软雅黑" panose="020B0503020204020204" pitchFamily="34" charset="-122"/>
              <a:ea typeface="微软雅黑" panose="020B0503020204020204" pitchFamily="34" charset="-122"/>
            </a:endParaRPr>
          </a:p>
        </p:txBody>
      </p:sp>
      <p:grpSp>
        <p:nvGrpSpPr>
          <p:cNvPr id="52" name="组合 51"/>
          <p:cNvGrpSpPr/>
          <p:nvPr/>
        </p:nvGrpSpPr>
        <p:grpSpPr>
          <a:xfrm>
            <a:off x="536649" y="249523"/>
            <a:ext cx="1232203" cy="1028988"/>
            <a:chOff x="458097" y="883701"/>
            <a:chExt cx="1712258" cy="1429872"/>
          </a:xfrm>
        </p:grpSpPr>
        <p:sp>
          <p:nvSpPr>
            <p:cNvPr id="53"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54"/>
            <p:cNvSpPr txBox="1"/>
            <p:nvPr/>
          </p:nvSpPr>
          <p:spPr>
            <a:xfrm>
              <a:off x="910305" y="1340011"/>
              <a:ext cx="1048277" cy="812598"/>
            </a:xfrm>
            <a:prstGeom prst="rect">
              <a:avLst/>
            </a:prstGeom>
            <a:noFill/>
          </p:spPr>
          <p:txBody>
            <a:bodyPr wrap="square" rtlCol="0">
              <a:spAutoFit/>
            </a:bodyPr>
            <a:lstStyle/>
            <a:p>
              <a:r>
                <a:rPr lang="en-US" altLang="zh-CN" sz="3200" b="1" dirty="0">
                  <a:solidFill>
                    <a:srgbClr val="C00000"/>
                  </a:solidFill>
                  <a:latin typeface="微软雅黑" panose="020B0503020204020204" pitchFamily="34" charset="-122"/>
                  <a:ea typeface="微软雅黑" panose="020B0503020204020204" pitchFamily="34" charset="-122"/>
                </a:rPr>
                <a:t>01</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sp>
        <p:nvSpPr>
          <p:cNvPr id="56" name="文本框 55"/>
          <p:cNvSpPr txBox="1"/>
          <p:nvPr/>
        </p:nvSpPr>
        <p:spPr>
          <a:xfrm>
            <a:off x="10515600" y="249523"/>
            <a:ext cx="1676400"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放置医院</a:t>
            </a:r>
            <a:r>
              <a:rPr lang="en-US" altLang="zh-CN" sz="1400" dirty="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57" name="矩形 56"/>
          <p:cNvSpPr/>
          <p:nvPr/>
        </p:nvSpPr>
        <p:spPr>
          <a:xfrm>
            <a:off x="1820283" y="547121"/>
            <a:ext cx="1980029" cy="499624"/>
          </a:xfrm>
          <a:prstGeom prst="rect">
            <a:avLst/>
          </a:prstGeom>
        </p:spPr>
        <p:txBody>
          <a:bodyPr wrap="non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医院战略、品牌</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807762" y="2528888"/>
            <a:ext cx="3060651" cy="507831"/>
          </a:xfrm>
          <a:prstGeom prst="rect">
            <a:avLst/>
          </a:prstGeom>
        </p:spPr>
        <p:txBody>
          <a:bodyPr wrap="square">
            <a:spAutoFit/>
          </a:bodyPr>
          <a:lstStyle/>
          <a:p>
            <a:pPr>
              <a:lnSpc>
                <a:spcPct val="150000"/>
              </a:lnSpc>
            </a:pPr>
            <a:r>
              <a:rPr lang="zh-CN" altLang="en-US"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文化助推品牌建设</a:t>
            </a:r>
          </a:p>
        </p:txBody>
      </p:sp>
      <p:sp>
        <p:nvSpPr>
          <p:cNvPr id="15" name="矩形 14"/>
          <p:cNvSpPr/>
          <p:nvPr/>
        </p:nvSpPr>
        <p:spPr>
          <a:xfrm>
            <a:off x="807762" y="3102538"/>
            <a:ext cx="5423148" cy="613694"/>
          </a:xfrm>
          <a:prstGeom prst="rect">
            <a:avLst/>
          </a:prstGeom>
        </p:spPr>
        <p:txBody>
          <a:bodyPr wrap="square">
            <a:spAutoFit/>
          </a:bodyPr>
          <a:lstStyle/>
          <a:p>
            <a:pPr>
              <a:lnSpc>
                <a:spcPct val="150000"/>
              </a:lnSpc>
            </a:pPr>
            <a:r>
              <a:rPr lang="zh-CN" altLang="en-US" sz="1200" dirty="0">
                <a:solidFill>
                  <a:prstClr val="black"/>
                </a:solidFill>
                <a:latin typeface="微软雅黑" panose="020B0503020204020204" pitchFamily="34" charset="-122"/>
                <a:ea typeface="微软雅黑" panose="020B0503020204020204" pitchFamily="34" charset="-122"/>
              </a:rPr>
              <a:t>深入开展了一系列高水平的精品文化活动，使医院文化品牌更加丰富、更加充满魅力。注重高标准定位、精细化打造，逐渐形成了医院独特的文化品牌。</a:t>
            </a:r>
          </a:p>
        </p:txBody>
      </p:sp>
      <p:pic>
        <p:nvPicPr>
          <p:cNvPr id="16" name="图片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9822" y="1579887"/>
            <a:ext cx="4759379" cy="34410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矩形 16"/>
          <p:cNvSpPr/>
          <p:nvPr/>
        </p:nvSpPr>
        <p:spPr>
          <a:xfrm>
            <a:off x="10033536" y="616370"/>
            <a:ext cx="1459054" cy="507831"/>
          </a:xfrm>
          <a:prstGeom prst="rect">
            <a:avLst/>
          </a:prstGeom>
        </p:spPr>
        <p:txBody>
          <a:bodyPr wrap="none">
            <a:spAutoFit/>
          </a:bodyPr>
          <a:lstStyle/>
          <a:p>
            <a:pPr>
              <a:lnSpc>
                <a:spcPct val="150000"/>
              </a:lnSpc>
            </a:pPr>
            <a:r>
              <a:rPr lang="en-US" altLang="zh-CN" b="1" dirty="0">
                <a:latin typeface="微软雅黑" panose="020B0503020204020204" pitchFamily="34" charset="-122"/>
                <a:ea typeface="微软雅黑" panose="020B0503020204020204" pitchFamily="34" charset="-122"/>
              </a:rPr>
              <a:t>1.4</a:t>
            </a:r>
            <a:r>
              <a:rPr lang="zh-CN" altLang="en-US" b="1" dirty="0">
                <a:latin typeface="微软雅黑" panose="020B0503020204020204" pitchFamily="34" charset="-122"/>
                <a:ea typeface="微软雅黑" panose="020B0503020204020204" pitchFamily="34" charset="-122"/>
              </a:rPr>
              <a:t>文化分析</a:t>
            </a:r>
            <a:endParaRPr lang="zh-CN" altLang="en-US" sz="1600" b="1" dirty="0">
              <a:latin typeface="微软雅黑" panose="020B0503020204020204" pitchFamily="34" charset="-122"/>
              <a:ea typeface="微软雅黑" panose="020B0503020204020204" pitchFamily="34" charset="-122"/>
            </a:endParaRPr>
          </a:p>
        </p:txBody>
      </p:sp>
      <p:grpSp>
        <p:nvGrpSpPr>
          <p:cNvPr id="19" name="组合 18"/>
          <p:cNvGrpSpPr/>
          <p:nvPr/>
        </p:nvGrpSpPr>
        <p:grpSpPr>
          <a:xfrm>
            <a:off x="536649" y="249523"/>
            <a:ext cx="1232203" cy="1028988"/>
            <a:chOff x="458097" y="883701"/>
            <a:chExt cx="1712258" cy="1429872"/>
          </a:xfrm>
        </p:grpSpPr>
        <p:sp>
          <p:nvSpPr>
            <p:cNvPr id="20"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910305" y="1340011"/>
              <a:ext cx="1048277" cy="812598"/>
            </a:xfrm>
            <a:prstGeom prst="rect">
              <a:avLst/>
            </a:prstGeom>
            <a:noFill/>
          </p:spPr>
          <p:txBody>
            <a:bodyPr wrap="square" rtlCol="0">
              <a:spAutoFit/>
            </a:bodyPr>
            <a:lstStyle/>
            <a:p>
              <a:r>
                <a:rPr lang="en-US" altLang="zh-CN" sz="3200" b="1" dirty="0">
                  <a:solidFill>
                    <a:srgbClr val="C00000"/>
                  </a:solidFill>
                  <a:latin typeface="微软雅黑" panose="020B0503020204020204" pitchFamily="34" charset="-122"/>
                  <a:ea typeface="微软雅黑" panose="020B0503020204020204" pitchFamily="34" charset="-122"/>
                </a:rPr>
                <a:t>01</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sp>
        <p:nvSpPr>
          <p:cNvPr id="11" name="文本框 10"/>
          <p:cNvSpPr txBox="1"/>
          <p:nvPr/>
        </p:nvSpPr>
        <p:spPr>
          <a:xfrm>
            <a:off x="10515600" y="249523"/>
            <a:ext cx="1676400"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放置医院</a:t>
            </a:r>
            <a:r>
              <a:rPr lang="en-US" altLang="zh-CN" sz="1400" dirty="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12" name="矩形 11"/>
          <p:cNvSpPr/>
          <p:nvPr/>
        </p:nvSpPr>
        <p:spPr>
          <a:xfrm>
            <a:off x="1820283" y="547121"/>
            <a:ext cx="1980029" cy="499624"/>
          </a:xfrm>
          <a:prstGeom prst="rect">
            <a:avLst/>
          </a:prstGeom>
        </p:spPr>
        <p:txBody>
          <a:bodyPr wrap="non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医院战略、品牌</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6493004" y="6079351"/>
            <a:ext cx="5698996" cy="553998"/>
          </a:xfrm>
          <a:prstGeom prst="rect">
            <a:avLst/>
          </a:prstGeom>
          <a:noFill/>
        </p:spPr>
        <p:txBody>
          <a:bodyPr wrap="none" rtlCol="0">
            <a:spAutoFit/>
          </a:bodyPr>
          <a:lstStyle/>
          <a:p>
            <a:pPr>
              <a:lnSpc>
                <a:spcPct val="150000"/>
              </a:lnSpc>
            </a:pPr>
            <a:r>
              <a:rPr lang="zh-CN" altLang="en-US" sz="1000" dirty="0">
                <a:solidFill>
                  <a:prstClr val="black"/>
                </a:solidFill>
                <a:latin typeface="微软雅黑" panose="020B0503020204020204" pitchFamily="34" charset="-122"/>
                <a:ea typeface="微软雅黑" panose="020B0503020204020204" pitchFamily="34" charset="-122"/>
              </a:rPr>
              <a:t>注：由医院中高层管理人员从以上十二个方面对医院的企业文化进行评分，十分分制，得出均值。</a:t>
            </a:r>
            <a:endParaRPr lang="en-US" altLang="zh-CN" sz="1000" dirty="0">
              <a:solidFill>
                <a:prstClr val="black"/>
              </a:solidFill>
              <a:latin typeface="微软雅黑" panose="020B0503020204020204" pitchFamily="34" charset="-122"/>
              <a:ea typeface="微软雅黑" panose="020B0503020204020204" pitchFamily="34" charset="-122"/>
            </a:endParaRPr>
          </a:p>
          <a:p>
            <a:pPr>
              <a:lnSpc>
                <a:spcPct val="150000"/>
              </a:lnSpc>
            </a:pPr>
            <a:r>
              <a:rPr lang="en-US" altLang="zh-CN" sz="1000" dirty="0">
                <a:solidFill>
                  <a:prstClr val="black"/>
                </a:solidFill>
                <a:latin typeface="微软雅黑" panose="020B0503020204020204" pitchFamily="34" charset="-122"/>
                <a:ea typeface="微软雅黑" panose="020B0503020204020204" pitchFamily="34" charset="-122"/>
              </a:rPr>
              <a:t>      </a:t>
            </a:r>
            <a:r>
              <a:rPr lang="zh-CN" altLang="en-US" sz="1000" dirty="0">
                <a:solidFill>
                  <a:prstClr val="black"/>
                </a:solidFill>
                <a:latin typeface="微软雅黑" panose="020B0503020204020204" pitchFamily="34" charset="-122"/>
                <a:ea typeface="微软雅黑" panose="020B0503020204020204" pitchFamily="34" charset="-122"/>
              </a:rPr>
              <a:t>全国均值为梅奥国际辅导的上百家医院中调研得出的分值。供医院参考。</a:t>
            </a:r>
            <a:endParaRPr lang="en-US" altLang="zh-CN" sz="1000" dirty="0">
              <a:solidFill>
                <a:prstClr val="black"/>
              </a:solidFill>
              <a:latin typeface="微软雅黑" panose="020B0503020204020204" pitchFamily="34" charset="-122"/>
              <a:ea typeface="微软雅黑" panose="020B0503020204020204" pitchFamily="34" charset="-122"/>
            </a:endParaRPr>
          </a:p>
        </p:txBody>
      </p:sp>
      <p:sp>
        <p:nvSpPr>
          <p:cNvPr id="23" name="矩形 22"/>
          <p:cNvSpPr/>
          <p:nvPr/>
        </p:nvSpPr>
        <p:spPr>
          <a:xfrm>
            <a:off x="1820405" y="1829483"/>
            <a:ext cx="6697667" cy="418191"/>
          </a:xfrm>
          <a:prstGeom prst="rect">
            <a:avLst/>
          </a:prstGeom>
        </p:spPr>
        <p:txBody>
          <a:bodyPr wrap="non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通过</a:t>
            </a:r>
            <a:r>
              <a:rPr lang="en-US" altLang="zh-CN" sz="1600" b="1" dirty="0">
                <a:latin typeface="微软雅黑" panose="020B0503020204020204" pitchFamily="34" charset="-122"/>
                <a:ea typeface="微软雅黑" panose="020B0503020204020204" pitchFamily="34" charset="-122"/>
              </a:rPr>
              <a:t>Gallup-Q12</a:t>
            </a:r>
            <a:r>
              <a:rPr lang="zh-CN" altLang="en-US" sz="1600" b="1" dirty="0">
                <a:latin typeface="微软雅黑" panose="020B0503020204020204" pitchFamily="34" charset="-122"/>
                <a:ea typeface="微软雅黑" panose="020B0503020204020204" pitchFamily="34" charset="-122"/>
              </a:rPr>
              <a:t>分析，可以看到医院目前在文化方面存在很大的缺失！</a:t>
            </a:r>
            <a:endParaRPr lang="en-US" altLang="zh-CN" sz="1600" b="1" dirty="0">
              <a:latin typeface="微软雅黑" panose="020B0503020204020204" pitchFamily="34" charset="-122"/>
              <a:ea typeface="微软雅黑" panose="020B0503020204020204" pitchFamily="34" charset="-122"/>
            </a:endParaRPr>
          </a:p>
        </p:txBody>
      </p:sp>
      <p:graphicFrame>
        <p:nvGraphicFramePr>
          <p:cNvPr id="24" name="表格 23"/>
          <p:cNvGraphicFramePr>
            <a:graphicFrameLocks noGrp="1"/>
          </p:cNvGraphicFramePr>
          <p:nvPr/>
        </p:nvGraphicFramePr>
        <p:xfrm>
          <a:off x="977109" y="2383067"/>
          <a:ext cx="10515603" cy="2746038"/>
        </p:xfrm>
        <a:graphic>
          <a:graphicData uri="http://schemas.openxmlformats.org/drawingml/2006/table">
            <a:tbl>
              <a:tblPr>
                <a:tableStyleId>{00A15C55-8517-42AA-B614-E9B94910E393}</a:tableStyleId>
              </a:tblPr>
              <a:tblGrid>
                <a:gridCol w="3454347">
                  <a:extLst>
                    <a:ext uri="{9D8B030D-6E8A-4147-A177-3AD203B41FA5}">
                      <a16:colId xmlns:a16="http://schemas.microsoft.com/office/drawing/2014/main" val="20000"/>
                    </a:ext>
                  </a:extLst>
                </a:gridCol>
                <a:gridCol w="588438">
                  <a:extLst>
                    <a:ext uri="{9D8B030D-6E8A-4147-A177-3AD203B41FA5}">
                      <a16:colId xmlns:a16="http://schemas.microsoft.com/office/drawing/2014/main" val="20001"/>
                    </a:ext>
                  </a:extLst>
                </a:gridCol>
                <a:gridCol w="588438">
                  <a:extLst>
                    <a:ext uri="{9D8B030D-6E8A-4147-A177-3AD203B41FA5}">
                      <a16:colId xmlns:a16="http://schemas.microsoft.com/office/drawing/2014/main" val="20002"/>
                    </a:ext>
                  </a:extLst>
                </a:gridCol>
                <a:gridCol w="588438">
                  <a:extLst>
                    <a:ext uri="{9D8B030D-6E8A-4147-A177-3AD203B41FA5}">
                      <a16:colId xmlns:a16="http://schemas.microsoft.com/office/drawing/2014/main" val="20003"/>
                    </a:ext>
                  </a:extLst>
                </a:gridCol>
                <a:gridCol w="588438">
                  <a:extLst>
                    <a:ext uri="{9D8B030D-6E8A-4147-A177-3AD203B41FA5}">
                      <a16:colId xmlns:a16="http://schemas.microsoft.com/office/drawing/2014/main" val="20004"/>
                    </a:ext>
                  </a:extLst>
                </a:gridCol>
                <a:gridCol w="588438">
                  <a:extLst>
                    <a:ext uri="{9D8B030D-6E8A-4147-A177-3AD203B41FA5}">
                      <a16:colId xmlns:a16="http://schemas.microsoft.com/office/drawing/2014/main" val="20005"/>
                    </a:ext>
                  </a:extLst>
                </a:gridCol>
                <a:gridCol w="588438">
                  <a:extLst>
                    <a:ext uri="{9D8B030D-6E8A-4147-A177-3AD203B41FA5}">
                      <a16:colId xmlns:a16="http://schemas.microsoft.com/office/drawing/2014/main" val="20006"/>
                    </a:ext>
                  </a:extLst>
                </a:gridCol>
                <a:gridCol w="588438">
                  <a:extLst>
                    <a:ext uri="{9D8B030D-6E8A-4147-A177-3AD203B41FA5}">
                      <a16:colId xmlns:a16="http://schemas.microsoft.com/office/drawing/2014/main" val="20007"/>
                    </a:ext>
                  </a:extLst>
                </a:gridCol>
                <a:gridCol w="588438">
                  <a:extLst>
                    <a:ext uri="{9D8B030D-6E8A-4147-A177-3AD203B41FA5}">
                      <a16:colId xmlns:a16="http://schemas.microsoft.com/office/drawing/2014/main" val="20008"/>
                    </a:ext>
                  </a:extLst>
                </a:gridCol>
                <a:gridCol w="588438">
                  <a:extLst>
                    <a:ext uri="{9D8B030D-6E8A-4147-A177-3AD203B41FA5}">
                      <a16:colId xmlns:a16="http://schemas.microsoft.com/office/drawing/2014/main" val="20009"/>
                    </a:ext>
                  </a:extLst>
                </a:gridCol>
                <a:gridCol w="588438">
                  <a:extLst>
                    <a:ext uri="{9D8B030D-6E8A-4147-A177-3AD203B41FA5}">
                      <a16:colId xmlns:a16="http://schemas.microsoft.com/office/drawing/2014/main" val="20010"/>
                    </a:ext>
                  </a:extLst>
                </a:gridCol>
                <a:gridCol w="588438">
                  <a:extLst>
                    <a:ext uri="{9D8B030D-6E8A-4147-A177-3AD203B41FA5}">
                      <a16:colId xmlns:a16="http://schemas.microsoft.com/office/drawing/2014/main" val="20011"/>
                    </a:ext>
                  </a:extLst>
                </a:gridCol>
                <a:gridCol w="588438">
                  <a:extLst>
                    <a:ext uri="{9D8B030D-6E8A-4147-A177-3AD203B41FA5}">
                      <a16:colId xmlns:a16="http://schemas.microsoft.com/office/drawing/2014/main" val="20012"/>
                    </a:ext>
                  </a:extLst>
                </a:gridCol>
              </a:tblGrid>
              <a:tr h="196146">
                <a:tc>
                  <a:txBody>
                    <a:bodyPr/>
                    <a:lstStyle/>
                    <a:p>
                      <a:pPr algn="ctr" fontAlgn="ctr"/>
                      <a:r>
                        <a:rPr lang="en-US" sz="1000" b="1" u="none" strike="noStrike" dirty="0">
                          <a:solidFill>
                            <a:schemeClr val="bg1"/>
                          </a:solidFill>
                          <a:effectLst/>
                        </a:rPr>
                        <a:t>Gallup-Q12</a:t>
                      </a:r>
                      <a:endParaRPr 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8173" marR="8173" marT="8173" marB="0" anchor="ctr">
                    <a:solidFill>
                      <a:srgbClr val="C00000"/>
                    </a:solidFill>
                  </a:tcPr>
                </a:tc>
                <a:tc>
                  <a:txBody>
                    <a:bodyPr/>
                    <a:lstStyle/>
                    <a:p>
                      <a:pPr algn="ctr" fontAlgn="ctr"/>
                      <a:r>
                        <a:rPr lang="en-US" altLang="zh-CN" sz="1000" b="1" u="none" strike="noStrike" dirty="0">
                          <a:solidFill>
                            <a:schemeClr val="bg1"/>
                          </a:solidFill>
                          <a:effectLst/>
                        </a:rPr>
                        <a:t>1</a:t>
                      </a:r>
                      <a:endParaRPr lang="en-US" altLang="zh-CN"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8173" marR="8173" marT="8173" marB="0" anchor="ctr">
                    <a:solidFill>
                      <a:srgbClr val="C00000"/>
                    </a:solidFill>
                  </a:tcPr>
                </a:tc>
                <a:tc>
                  <a:txBody>
                    <a:bodyPr/>
                    <a:lstStyle/>
                    <a:p>
                      <a:pPr algn="ctr" fontAlgn="ctr"/>
                      <a:r>
                        <a:rPr lang="en-US" altLang="zh-CN" sz="1000" b="1" u="none" strike="noStrike" dirty="0">
                          <a:solidFill>
                            <a:schemeClr val="bg1"/>
                          </a:solidFill>
                          <a:effectLst/>
                        </a:rPr>
                        <a:t>2</a:t>
                      </a:r>
                      <a:endParaRPr lang="en-US" altLang="zh-CN"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8173" marR="8173" marT="8173" marB="0" anchor="ctr">
                    <a:solidFill>
                      <a:srgbClr val="C00000"/>
                    </a:solidFill>
                  </a:tcPr>
                </a:tc>
                <a:tc>
                  <a:txBody>
                    <a:bodyPr/>
                    <a:lstStyle/>
                    <a:p>
                      <a:pPr algn="ctr" fontAlgn="ctr"/>
                      <a:r>
                        <a:rPr lang="en-US" altLang="zh-CN" sz="1000" b="1" u="none" strike="noStrike" dirty="0">
                          <a:solidFill>
                            <a:schemeClr val="bg1"/>
                          </a:solidFill>
                          <a:effectLst/>
                        </a:rPr>
                        <a:t>3</a:t>
                      </a:r>
                      <a:endParaRPr lang="en-US" altLang="zh-CN"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8173" marR="8173" marT="8173" marB="0" anchor="ctr">
                    <a:solidFill>
                      <a:srgbClr val="C00000"/>
                    </a:solidFill>
                  </a:tcPr>
                </a:tc>
                <a:tc>
                  <a:txBody>
                    <a:bodyPr/>
                    <a:lstStyle/>
                    <a:p>
                      <a:pPr algn="ctr" fontAlgn="ctr"/>
                      <a:r>
                        <a:rPr lang="en-US" altLang="zh-CN" sz="1000" b="1" u="none" strike="noStrike" dirty="0">
                          <a:solidFill>
                            <a:schemeClr val="bg1"/>
                          </a:solidFill>
                          <a:effectLst/>
                        </a:rPr>
                        <a:t>4</a:t>
                      </a:r>
                      <a:endParaRPr lang="en-US" altLang="zh-CN"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8173" marR="8173" marT="8173" marB="0" anchor="ctr">
                    <a:solidFill>
                      <a:srgbClr val="C00000"/>
                    </a:solidFill>
                  </a:tcPr>
                </a:tc>
                <a:tc>
                  <a:txBody>
                    <a:bodyPr/>
                    <a:lstStyle/>
                    <a:p>
                      <a:pPr algn="ctr" fontAlgn="ctr"/>
                      <a:r>
                        <a:rPr lang="en-US" altLang="zh-CN" sz="1000" b="1" u="none" strike="noStrike" dirty="0">
                          <a:solidFill>
                            <a:schemeClr val="bg1"/>
                          </a:solidFill>
                          <a:effectLst/>
                        </a:rPr>
                        <a:t>5</a:t>
                      </a:r>
                      <a:endParaRPr lang="en-US" altLang="zh-CN"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8173" marR="8173" marT="8173" marB="0" anchor="ctr">
                    <a:solidFill>
                      <a:srgbClr val="C00000"/>
                    </a:solidFill>
                  </a:tcPr>
                </a:tc>
                <a:tc>
                  <a:txBody>
                    <a:bodyPr/>
                    <a:lstStyle/>
                    <a:p>
                      <a:pPr algn="ctr" fontAlgn="ctr"/>
                      <a:r>
                        <a:rPr lang="en-US" altLang="zh-CN" sz="1000" b="1" u="none" strike="noStrike" dirty="0">
                          <a:solidFill>
                            <a:schemeClr val="bg1"/>
                          </a:solidFill>
                          <a:effectLst/>
                        </a:rPr>
                        <a:t>6</a:t>
                      </a:r>
                      <a:endParaRPr lang="en-US" altLang="zh-CN"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8173" marR="8173" marT="8173" marB="0" anchor="ctr">
                    <a:solidFill>
                      <a:srgbClr val="C00000"/>
                    </a:solidFill>
                  </a:tcPr>
                </a:tc>
                <a:tc>
                  <a:txBody>
                    <a:bodyPr/>
                    <a:lstStyle/>
                    <a:p>
                      <a:pPr algn="ctr" fontAlgn="ctr"/>
                      <a:r>
                        <a:rPr lang="en-US" altLang="zh-CN" sz="1000" b="1" u="none" strike="noStrike" dirty="0">
                          <a:solidFill>
                            <a:schemeClr val="bg1"/>
                          </a:solidFill>
                          <a:effectLst/>
                        </a:rPr>
                        <a:t>7</a:t>
                      </a:r>
                      <a:endParaRPr lang="en-US" altLang="zh-CN"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8173" marR="8173" marT="8173" marB="0" anchor="ctr">
                    <a:solidFill>
                      <a:srgbClr val="C00000"/>
                    </a:solidFill>
                  </a:tcPr>
                </a:tc>
                <a:tc>
                  <a:txBody>
                    <a:bodyPr/>
                    <a:lstStyle/>
                    <a:p>
                      <a:pPr algn="ctr" fontAlgn="ctr"/>
                      <a:r>
                        <a:rPr lang="en-US" altLang="zh-CN" sz="1000" b="1" u="none" strike="noStrike" dirty="0">
                          <a:solidFill>
                            <a:schemeClr val="bg1"/>
                          </a:solidFill>
                          <a:effectLst/>
                        </a:rPr>
                        <a:t>8</a:t>
                      </a:r>
                      <a:endParaRPr lang="en-US" altLang="zh-CN"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8173" marR="8173" marT="8173" marB="0" anchor="ctr">
                    <a:solidFill>
                      <a:srgbClr val="C00000"/>
                    </a:solidFill>
                  </a:tcPr>
                </a:tc>
                <a:tc>
                  <a:txBody>
                    <a:bodyPr/>
                    <a:lstStyle/>
                    <a:p>
                      <a:pPr algn="ctr" fontAlgn="ctr"/>
                      <a:r>
                        <a:rPr lang="en-US" altLang="zh-CN" sz="1000" b="1" u="none" strike="noStrike" dirty="0">
                          <a:solidFill>
                            <a:schemeClr val="bg1"/>
                          </a:solidFill>
                          <a:effectLst/>
                        </a:rPr>
                        <a:t>9</a:t>
                      </a:r>
                      <a:endParaRPr lang="en-US" altLang="zh-CN"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8173" marR="8173" marT="8173" marB="0" anchor="ctr">
                    <a:solidFill>
                      <a:srgbClr val="C00000"/>
                    </a:solidFill>
                  </a:tcPr>
                </a:tc>
                <a:tc>
                  <a:txBody>
                    <a:bodyPr/>
                    <a:lstStyle/>
                    <a:p>
                      <a:pPr algn="ctr" fontAlgn="ctr"/>
                      <a:r>
                        <a:rPr lang="en-US" altLang="zh-CN" sz="1000" b="1" u="none" strike="noStrike" dirty="0">
                          <a:solidFill>
                            <a:schemeClr val="bg1"/>
                          </a:solidFill>
                          <a:effectLst/>
                        </a:rPr>
                        <a:t>10</a:t>
                      </a:r>
                      <a:endParaRPr lang="en-US" altLang="zh-CN"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8173" marR="8173" marT="8173" marB="0" anchor="ctr">
                    <a:solidFill>
                      <a:srgbClr val="C00000"/>
                    </a:solidFill>
                  </a:tcPr>
                </a:tc>
                <a:tc>
                  <a:txBody>
                    <a:bodyPr/>
                    <a:lstStyle/>
                    <a:p>
                      <a:pPr algn="ctr" fontAlgn="ctr"/>
                      <a:r>
                        <a:rPr lang="zh-CN" altLang="en-US" sz="1000" b="1" u="none" strike="noStrike" dirty="0">
                          <a:solidFill>
                            <a:schemeClr val="bg1"/>
                          </a:solidFill>
                          <a:effectLst/>
                        </a:rPr>
                        <a:t>均值</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8173" marR="8173" marT="8173" marB="0" anchor="ctr">
                    <a:solidFill>
                      <a:srgbClr val="C00000"/>
                    </a:solidFill>
                  </a:tcPr>
                </a:tc>
                <a:tc>
                  <a:txBody>
                    <a:bodyPr/>
                    <a:lstStyle/>
                    <a:p>
                      <a:pPr algn="ctr" fontAlgn="ctr"/>
                      <a:r>
                        <a:rPr lang="zh-CN" altLang="en-US" sz="1000" b="1" u="none" strike="noStrike" dirty="0">
                          <a:solidFill>
                            <a:schemeClr val="bg1"/>
                          </a:solidFill>
                          <a:effectLst/>
                        </a:rPr>
                        <a:t>全国均值</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8173" marR="8173" marT="8173" marB="0" anchor="ctr">
                    <a:solidFill>
                      <a:srgbClr val="C00000"/>
                    </a:solidFill>
                  </a:tcPr>
                </a:tc>
                <a:extLst>
                  <a:ext uri="{0D108BD9-81ED-4DB2-BD59-A6C34878D82A}">
                    <a16:rowId xmlns:a16="http://schemas.microsoft.com/office/drawing/2014/main" val="10000"/>
                  </a:ext>
                </a:extLst>
              </a:tr>
              <a:tr h="212491">
                <a:tc>
                  <a:txBody>
                    <a:bodyPr/>
                    <a:lstStyle/>
                    <a:p>
                      <a:pPr algn="l" rtl="0" fontAlgn="ctr"/>
                      <a:r>
                        <a:rPr lang="zh-CN" altLang="en-US" sz="1000" u="none" strike="noStrike" dirty="0">
                          <a:effectLst/>
                        </a:rPr>
                        <a:t>我知道对我的工作要求吗？ </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24</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21</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34</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36</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6.39</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6.2</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extLst>
                  <a:ext uri="{0D108BD9-81ED-4DB2-BD59-A6C34878D82A}">
                    <a16:rowId xmlns:a16="http://schemas.microsoft.com/office/drawing/2014/main" val="10001"/>
                  </a:ext>
                </a:extLst>
              </a:tr>
              <a:tr h="212491">
                <a:tc>
                  <a:txBody>
                    <a:bodyPr/>
                    <a:lstStyle/>
                    <a:p>
                      <a:pPr algn="l" rtl="0" fontAlgn="ctr"/>
                      <a:r>
                        <a:rPr lang="zh-CN" altLang="en-US" sz="1000" u="none" strike="noStrike" dirty="0">
                          <a:effectLst/>
                        </a:rPr>
                        <a:t>我有做好我的工作所需要的材料和设备吗？ </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42</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18</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21</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36</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6.5</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7.41</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extLst>
                  <a:ext uri="{0D108BD9-81ED-4DB2-BD59-A6C34878D82A}">
                    <a16:rowId xmlns:a16="http://schemas.microsoft.com/office/drawing/2014/main" val="10002"/>
                  </a:ext>
                </a:extLst>
              </a:tr>
              <a:tr h="212491">
                <a:tc>
                  <a:txBody>
                    <a:bodyPr/>
                    <a:lstStyle/>
                    <a:p>
                      <a:pPr algn="l" rtl="0" fontAlgn="ctr"/>
                      <a:r>
                        <a:rPr lang="zh-CN" altLang="en-US" sz="1000" u="none" strike="noStrike" dirty="0">
                          <a:effectLst/>
                        </a:rPr>
                        <a:t>在工作中，我每天都有机会做我最擅长做的事吗？ </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dirty="0">
                          <a:effectLst/>
                        </a:rPr>
                        <a:t>　</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dirty="0">
                          <a:effectLst/>
                        </a:rPr>
                        <a:t>　</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15</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38</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24</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4.28</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5.43</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extLst>
                  <a:ext uri="{0D108BD9-81ED-4DB2-BD59-A6C34878D82A}">
                    <a16:rowId xmlns:a16="http://schemas.microsoft.com/office/drawing/2014/main" val="10003"/>
                  </a:ext>
                </a:extLst>
              </a:tr>
              <a:tr h="212491">
                <a:tc>
                  <a:txBody>
                    <a:bodyPr/>
                    <a:lstStyle/>
                    <a:p>
                      <a:pPr algn="l" rtl="0" fontAlgn="ctr"/>
                      <a:r>
                        <a:rPr lang="zh-CN" altLang="en-US" sz="1000" u="none" strike="noStrike">
                          <a:effectLst/>
                        </a:rPr>
                        <a:t>在过去的七天里，我因工作出色而受到表扬吗？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dirty="0">
                          <a:effectLst/>
                        </a:rPr>
                        <a:t>28</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dirty="0">
                          <a:effectLst/>
                        </a:rPr>
                        <a:t>34</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dirty="0">
                          <a:effectLst/>
                        </a:rPr>
                        <a:t>16</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14</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5.11</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7.81</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extLst>
                  <a:ext uri="{0D108BD9-81ED-4DB2-BD59-A6C34878D82A}">
                    <a16:rowId xmlns:a16="http://schemas.microsoft.com/office/drawing/2014/main" val="10004"/>
                  </a:ext>
                </a:extLst>
              </a:tr>
              <a:tr h="212491">
                <a:tc>
                  <a:txBody>
                    <a:bodyPr/>
                    <a:lstStyle/>
                    <a:p>
                      <a:pPr algn="l" rtl="0" fontAlgn="ctr"/>
                      <a:r>
                        <a:rPr lang="zh-CN" altLang="en-US" sz="1000" u="none" strike="noStrike">
                          <a:effectLst/>
                        </a:rPr>
                        <a:t>我觉得我的主管或同事关心我的个人情况吗？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2</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24</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dirty="0">
                          <a:effectLst/>
                        </a:rPr>
                        <a:t>26</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dirty="0">
                          <a:effectLst/>
                        </a:rPr>
                        <a:t>21</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4.06</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6.59</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extLst>
                  <a:ext uri="{0D108BD9-81ED-4DB2-BD59-A6C34878D82A}">
                    <a16:rowId xmlns:a16="http://schemas.microsoft.com/office/drawing/2014/main" val="10005"/>
                  </a:ext>
                </a:extLst>
              </a:tr>
              <a:tr h="212491">
                <a:tc>
                  <a:txBody>
                    <a:bodyPr/>
                    <a:lstStyle/>
                    <a:p>
                      <a:pPr algn="l" rtl="0" fontAlgn="ctr"/>
                      <a:r>
                        <a:rPr lang="zh-CN" altLang="en-US" sz="1000" u="none" strike="noStrike">
                          <a:effectLst/>
                        </a:rPr>
                        <a:t>工作单位有人鼓励我的发展吗？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1</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28</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18</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15</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18</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dirty="0">
                          <a:effectLst/>
                        </a:rPr>
                        <a:t>　</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42</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6.78</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6.12</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extLst>
                  <a:ext uri="{0D108BD9-81ED-4DB2-BD59-A6C34878D82A}">
                    <a16:rowId xmlns:a16="http://schemas.microsoft.com/office/drawing/2014/main" val="10006"/>
                  </a:ext>
                </a:extLst>
              </a:tr>
              <a:tr h="212491">
                <a:tc>
                  <a:txBody>
                    <a:bodyPr/>
                    <a:lstStyle/>
                    <a:p>
                      <a:pPr algn="l" rtl="0" fontAlgn="ctr"/>
                      <a:r>
                        <a:rPr lang="zh-CN" altLang="en-US" sz="1000" u="none" strike="noStrike">
                          <a:effectLst/>
                        </a:rPr>
                        <a:t>在工作中，我觉得我的意见受到重视吗？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38</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14</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21</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dirty="0">
                          <a:effectLst/>
                        </a:rPr>
                        <a:t>　</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dirty="0">
                          <a:effectLst/>
                        </a:rPr>
                        <a:t>24</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5.59</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5.49</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extLst>
                  <a:ext uri="{0D108BD9-81ED-4DB2-BD59-A6C34878D82A}">
                    <a16:rowId xmlns:a16="http://schemas.microsoft.com/office/drawing/2014/main" val="10007"/>
                  </a:ext>
                </a:extLst>
              </a:tr>
              <a:tr h="212491">
                <a:tc>
                  <a:txBody>
                    <a:bodyPr/>
                    <a:lstStyle/>
                    <a:p>
                      <a:pPr algn="l" rtl="0" fontAlgn="ctr"/>
                      <a:r>
                        <a:rPr lang="zh-CN" altLang="en-US" sz="1000" u="none" strike="noStrike">
                          <a:effectLst/>
                        </a:rPr>
                        <a:t>医院的使命目标使我觉得我的工作重要吗？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27</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48</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dirty="0">
                          <a:effectLst/>
                        </a:rPr>
                        <a:t>24</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dirty="0">
                          <a:effectLst/>
                        </a:rPr>
                        <a:t>40</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7.72</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9.87</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extLst>
                  <a:ext uri="{0D108BD9-81ED-4DB2-BD59-A6C34878D82A}">
                    <a16:rowId xmlns:a16="http://schemas.microsoft.com/office/drawing/2014/main" val="10008"/>
                  </a:ext>
                </a:extLst>
              </a:tr>
              <a:tr h="212491">
                <a:tc>
                  <a:txBody>
                    <a:bodyPr/>
                    <a:lstStyle/>
                    <a:p>
                      <a:pPr algn="l" rtl="0" fontAlgn="ctr"/>
                      <a:r>
                        <a:rPr lang="zh-CN" altLang="en-US" sz="1000" u="none" strike="noStrike">
                          <a:effectLst/>
                        </a:rPr>
                        <a:t>我的同事们致力于高质量的工作吗？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3</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16</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42</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32</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dirty="0">
                          <a:effectLst/>
                        </a:rPr>
                        <a:t>　</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dirty="0">
                          <a:effectLst/>
                        </a:rPr>
                        <a:t>5.17</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7.54</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extLst>
                  <a:ext uri="{0D108BD9-81ED-4DB2-BD59-A6C34878D82A}">
                    <a16:rowId xmlns:a16="http://schemas.microsoft.com/office/drawing/2014/main" val="10009"/>
                  </a:ext>
                </a:extLst>
              </a:tr>
              <a:tr h="212491">
                <a:tc>
                  <a:txBody>
                    <a:bodyPr/>
                    <a:lstStyle/>
                    <a:p>
                      <a:pPr algn="l" rtl="0" fontAlgn="ctr"/>
                      <a:r>
                        <a:rPr lang="zh-CN" altLang="en-US" sz="1000" u="none" strike="noStrike">
                          <a:effectLst/>
                        </a:rPr>
                        <a:t>我在工作单位有一个最要好的朋友吗？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34</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44</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24</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dirty="0">
                          <a:effectLst/>
                        </a:rPr>
                        <a:t>5.67</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8.01</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extLst>
                  <a:ext uri="{0D108BD9-81ED-4DB2-BD59-A6C34878D82A}">
                    <a16:rowId xmlns:a16="http://schemas.microsoft.com/office/drawing/2014/main" val="10010"/>
                  </a:ext>
                </a:extLst>
              </a:tr>
              <a:tr h="212491">
                <a:tc>
                  <a:txBody>
                    <a:bodyPr/>
                    <a:lstStyle/>
                    <a:p>
                      <a:pPr algn="l" rtl="0" fontAlgn="ctr"/>
                      <a:r>
                        <a:rPr lang="zh-CN" altLang="en-US" sz="1000" u="none" strike="noStrike">
                          <a:effectLst/>
                        </a:rPr>
                        <a:t>在过去的六个月内，工作单位有人和我谈及我的进步吗？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2</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15</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28</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19</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40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dirty="0">
                          <a:effectLst/>
                        </a:rPr>
                        <a:t>5.78</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dirty="0">
                          <a:effectLst/>
                        </a:rPr>
                        <a:t>6.83</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extLst>
                  <a:ext uri="{0D108BD9-81ED-4DB2-BD59-A6C34878D82A}">
                    <a16:rowId xmlns:a16="http://schemas.microsoft.com/office/drawing/2014/main" val="10011"/>
                  </a:ext>
                </a:extLst>
              </a:tr>
              <a:tr h="212491">
                <a:tc>
                  <a:txBody>
                    <a:bodyPr/>
                    <a:lstStyle/>
                    <a:p>
                      <a:pPr algn="l" rtl="0" fontAlgn="ctr"/>
                      <a:r>
                        <a:rPr lang="zh-CN" altLang="en-US" sz="1000" u="none" strike="noStrike" dirty="0">
                          <a:effectLst/>
                        </a:rPr>
                        <a:t>过去一年里，我在工作中有机会学习和成长吗？</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34</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18</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34</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39</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6.94</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dirty="0">
                          <a:effectLst/>
                        </a:rPr>
                        <a:t>7.04</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extLst>
                  <a:ext uri="{0D108BD9-81ED-4DB2-BD59-A6C34878D82A}">
                    <a16:rowId xmlns:a16="http://schemas.microsoft.com/office/drawing/2014/main" val="10012"/>
                  </a:ext>
                </a:extLst>
              </a:tr>
            </a:tbl>
          </a:graphicData>
        </a:graphic>
      </p:graphicFrame>
      <p:pic>
        <p:nvPicPr>
          <p:cNvPr id="25" name="图片 2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4000" b="98400" l="5200" r="96100"/>
                    </a14:imgEffect>
                  </a14:imgLayer>
                </a14:imgProps>
              </a:ext>
              <a:ext uri="{28A0092B-C50C-407E-A947-70E740481C1C}">
                <a14:useLocalDpi xmlns:a14="http://schemas.microsoft.com/office/drawing/2010/main" val="0"/>
              </a:ext>
            </a:extLst>
          </a:blip>
          <a:srcRect l="7872" t="4319" r="14007" b="1972"/>
          <a:stretch>
            <a:fillRect/>
          </a:stretch>
        </p:blipFill>
        <p:spPr>
          <a:xfrm>
            <a:off x="201344" y="5151859"/>
            <a:ext cx="1321460" cy="1585117"/>
          </a:xfrm>
          <a:prstGeom prst="rect">
            <a:avLst/>
          </a:prstGeom>
        </p:spPr>
      </p:pic>
      <p:sp>
        <p:nvSpPr>
          <p:cNvPr id="26" name="矩形 25"/>
          <p:cNvSpPr/>
          <p:nvPr/>
        </p:nvSpPr>
        <p:spPr>
          <a:xfrm>
            <a:off x="10033536" y="616370"/>
            <a:ext cx="1459054" cy="458908"/>
          </a:xfrm>
          <a:prstGeom prst="rect">
            <a:avLst/>
          </a:prstGeom>
        </p:spPr>
        <p:txBody>
          <a:bodyPr wrap="none">
            <a:spAutoFit/>
          </a:bodyPr>
          <a:lstStyle/>
          <a:p>
            <a:pPr>
              <a:lnSpc>
                <a:spcPct val="150000"/>
              </a:lnSpc>
            </a:pPr>
            <a:r>
              <a:rPr lang="en-US" altLang="zh-CN" b="1" dirty="0">
                <a:latin typeface="微软雅黑" panose="020B0503020204020204" pitchFamily="34" charset="-122"/>
                <a:ea typeface="微软雅黑" panose="020B0503020204020204" pitchFamily="34" charset="-122"/>
              </a:rPr>
              <a:t>1.4</a:t>
            </a:r>
            <a:r>
              <a:rPr lang="zh-CN" altLang="en-US" b="1" dirty="0">
                <a:latin typeface="微软雅黑" panose="020B0503020204020204" pitchFamily="34" charset="-122"/>
                <a:ea typeface="微软雅黑" panose="020B0503020204020204" pitchFamily="34" charset="-122"/>
              </a:rPr>
              <a:t>文化分析</a:t>
            </a:r>
            <a:endParaRPr lang="zh-CN" altLang="en-US" sz="1600" b="1" dirty="0">
              <a:latin typeface="微软雅黑" panose="020B0503020204020204" pitchFamily="34" charset="-122"/>
              <a:ea typeface="微软雅黑" panose="020B0503020204020204" pitchFamily="34" charset="-122"/>
            </a:endParaRPr>
          </a:p>
        </p:txBody>
      </p:sp>
      <p:grpSp>
        <p:nvGrpSpPr>
          <p:cNvPr id="28" name="组合 27"/>
          <p:cNvGrpSpPr/>
          <p:nvPr/>
        </p:nvGrpSpPr>
        <p:grpSpPr>
          <a:xfrm>
            <a:off x="536649" y="249523"/>
            <a:ext cx="1232203" cy="1028988"/>
            <a:chOff x="458097" y="883701"/>
            <a:chExt cx="1712258" cy="1429872"/>
          </a:xfrm>
        </p:grpSpPr>
        <p:sp>
          <p:nvSpPr>
            <p:cNvPr id="29"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910305" y="1340011"/>
              <a:ext cx="1048277" cy="812598"/>
            </a:xfrm>
            <a:prstGeom prst="rect">
              <a:avLst/>
            </a:prstGeom>
            <a:noFill/>
          </p:spPr>
          <p:txBody>
            <a:bodyPr wrap="square" rtlCol="0">
              <a:spAutoFit/>
            </a:bodyPr>
            <a:lstStyle/>
            <a:p>
              <a:r>
                <a:rPr lang="en-US" altLang="zh-CN" sz="3200" b="1" dirty="0">
                  <a:solidFill>
                    <a:srgbClr val="C00000"/>
                  </a:solidFill>
                  <a:latin typeface="微软雅黑" panose="020B0503020204020204" pitchFamily="34" charset="-122"/>
                  <a:ea typeface="微软雅黑" panose="020B0503020204020204" pitchFamily="34" charset="-122"/>
                </a:rPr>
                <a:t>01</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sp>
        <p:nvSpPr>
          <p:cNvPr id="12" name="文本框 11"/>
          <p:cNvSpPr txBox="1"/>
          <p:nvPr/>
        </p:nvSpPr>
        <p:spPr>
          <a:xfrm>
            <a:off x="10515600" y="249523"/>
            <a:ext cx="1676400"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放置医院</a:t>
            </a:r>
            <a:r>
              <a:rPr lang="en-US" altLang="zh-CN" sz="1400" dirty="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13" name="矩形 12"/>
          <p:cNvSpPr/>
          <p:nvPr/>
        </p:nvSpPr>
        <p:spPr>
          <a:xfrm>
            <a:off x="1820283" y="547121"/>
            <a:ext cx="1980029" cy="499624"/>
          </a:xfrm>
          <a:prstGeom prst="rect">
            <a:avLst/>
          </a:prstGeom>
        </p:spPr>
        <p:txBody>
          <a:bodyPr wrap="non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医院战略、品牌</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8664388" y="6378455"/>
            <a:ext cx="3196709" cy="323165"/>
          </a:xfrm>
          <a:prstGeom prst="rect">
            <a:avLst/>
          </a:prstGeom>
          <a:noFill/>
        </p:spPr>
        <p:txBody>
          <a:bodyPr wrap="none" rtlCol="0">
            <a:spAutoFit/>
          </a:bodyPr>
          <a:lstStyle/>
          <a:p>
            <a:pPr>
              <a:lnSpc>
                <a:spcPct val="150000"/>
              </a:lnSpc>
            </a:pPr>
            <a:r>
              <a:rPr lang="zh-CN" altLang="en-US" sz="1000" dirty="0">
                <a:solidFill>
                  <a:prstClr val="black"/>
                </a:solidFill>
                <a:latin typeface="微软雅黑" panose="020B0503020204020204" pitchFamily="34" charset="-122"/>
                <a:ea typeface="微软雅黑" panose="020B0503020204020204" pitchFamily="34" charset="-122"/>
              </a:rPr>
              <a:t>注：详细计算情况请咨询梅奥国际：</a:t>
            </a:r>
            <a:r>
              <a:rPr lang="en-US" altLang="zh-CN" sz="1000" dirty="0">
                <a:solidFill>
                  <a:prstClr val="black"/>
                </a:solidFill>
                <a:latin typeface="微软雅黑" panose="020B0503020204020204" pitchFamily="34" charset="-122"/>
                <a:ea typeface="微软雅黑" panose="020B0503020204020204" pitchFamily="34" charset="-122"/>
              </a:rPr>
              <a:t>0755-23080080</a:t>
            </a:r>
            <a:endParaRPr lang="zh-CN" altLang="en-US" sz="1000" dirty="0">
              <a:solidFill>
                <a:prstClr val="black"/>
              </a:solidFill>
              <a:latin typeface="微软雅黑" panose="020B0503020204020204" pitchFamily="34" charset="-122"/>
              <a:ea typeface="微软雅黑" panose="020B0503020204020204" pitchFamily="34" charset="-122"/>
            </a:endParaRPr>
          </a:p>
        </p:txBody>
      </p:sp>
      <p:graphicFrame>
        <p:nvGraphicFramePr>
          <p:cNvPr id="12" name="图表 11"/>
          <p:cNvGraphicFramePr/>
          <p:nvPr/>
        </p:nvGraphicFramePr>
        <p:xfrm>
          <a:off x="1108882" y="1916646"/>
          <a:ext cx="6242564" cy="4161709"/>
        </p:xfrm>
        <a:graphic>
          <a:graphicData uri="http://schemas.openxmlformats.org/drawingml/2006/chart">
            <c:chart xmlns:c="http://schemas.openxmlformats.org/drawingml/2006/chart" xmlns:r="http://schemas.openxmlformats.org/officeDocument/2006/relationships" r:id="rId2"/>
          </a:graphicData>
        </a:graphic>
      </p:graphicFrame>
      <p:sp>
        <p:nvSpPr>
          <p:cNvPr id="13" name="文本框 12"/>
          <p:cNvSpPr txBox="1"/>
          <p:nvPr/>
        </p:nvSpPr>
        <p:spPr>
          <a:xfrm>
            <a:off x="7630507" y="3457617"/>
            <a:ext cx="4230590" cy="1754326"/>
          </a:xfrm>
          <a:prstGeom prst="rect">
            <a:avLst/>
          </a:prstGeom>
          <a:noFill/>
        </p:spPr>
        <p:txBody>
          <a:bodyPr wrap="square" rtlCol="0">
            <a:spAutoFit/>
          </a:bodyPr>
          <a:lstStyle/>
          <a:p>
            <a:pPr algn="ctr">
              <a:lnSpc>
                <a:spcPct val="200000"/>
              </a:lnSpc>
            </a:pPr>
            <a:r>
              <a:rPr lang="zh-CN" altLang="en-US" sz="1600" dirty="0">
                <a:solidFill>
                  <a:prstClr val="black"/>
                </a:solidFill>
                <a:latin typeface="微软雅黑" panose="020B0503020204020204" pitchFamily="34" charset="-122"/>
                <a:ea typeface="微软雅黑" panose="020B0503020204020204" pitchFamily="34" charset="-122"/>
              </a:rPr>
              <a:t>     这说明医院正处于</a:t>
            </a:r>
            <a:r>
              <a:rPr lang="zh-CN" altLang="en-US" b="1" dirty="0">
                <a:solidFill>
                  <a:srgbClr val="C00000"/>
                </a:solidFill>
                <a:latin typeface="微软雅黑" panose="020B0503020204020204" pitchFamily="34" charset="-122"/>
                <a:ea typeface="微软雅黑" panose="020B0503020204020204" pitchFamily="34" charset="-122"/>
              </a:rPr>
              <a:t>“文化沙漠”</a:t>
            </a:r>
            <a:r>
              <a:rPr lang="zh-CN" altLang="en-US" sz="1600" dirty="0">
                <a:solidFill>
                  <a:prstClr val="black"/>
                </a:solidFill>
                <a:latin typeface="微软雅黑" panose="020B0503020204020204" pitchFamily="34" charset="-122"/>
                <a:ea typeface="微软雅黑" panose="020B0503020204020204" pitchFamily="34" charset="-122"/>
              </a:rPr>
              <a:t>时期，</a:t>
            </a:r>
            <a:endParaRPr lang="en-US" altLang="zh-CN" sz="1600" dirty="0">
              <a:solidFill>
                <a:prstClr val="black"/>
              </a:solidFill>
              <a:latin typeface="微软雅黑" panose="020B0503020204020204" pitchFamily="34" charset="-122"/>
              <a:ea typeface="微软雅黑" panose="020B0503020204020204" pitchFamily="34" charset="-122"/>
            </a:endParaRPr>
          </a:p>
          <a:p>
            <a:pPr>
              <a:lnSpc>
                <a:spcPct val="200000"/>
              </a:lnSpc>
            </a:pPr>
            <a:r>
              <a:rPr lang="zh-CN" altLang="en-US" sz="1600" dirty="0">
                <a:solidFill>
                  <a:prstClr val="black"/>
                </a:solidFill>
                <a:latin typeface="微软雅黑" panose="020B0503020204020204" pitchFamily="34" charset="-122"/>
                <a:ea typeface="微软雅黑" panose="020B0503020204020204" pitchFamily="34" charset="-122"/>
              </a:rPr>
              <a:t>急需加强员工思想教育，进行文化建设，</a:t>
            </a:r>
            <a:r>
              <a:rPr lang="zh-CN" altLang="en-US" b="1" dirty="0">
                <a:solidFill>
                  <a:srgbClr val="C00000"/>
                </a:solidFill>
                <a:latin typeface="微软雅黑" panose="020B0503020204020204" pitchFamily="34" charset="-122"/>
                <a:ea typeface="微软雅黑" panose="020B0503020204020204" pitchFamily="34" charset="-122"/>
              </a:rPr>
              <a:t>打造医院核心文化</a:t>
            </a:r>
            <a:r>
              <a:rPr lang="zh-CN" altLang="en-US" sz="1600" dirty="0">
                <a:solidFill>
                  <a:prstClr val="black"/>
                </a:solidFill>
                <a:latin typeface="微软雅黑" panose="020B0503020204020204" pitchFamily="34" charset="-122"/>
                <a:ea typeface="微软雅黑" panose="020B0503020204020204" pitchFamily="34" charset="-122"/>
              </a:rPr>
              <a:t>！</a:t>
            </a:r>
          </a:p>
        </p:txBody>
      </p:sp>
      <p:sp>
        <p:nvSpPr>
          <p:cNvPr id="14" name="矩形 13"/>
          <p:cNvSpPr/>
          <p:nvPr/>
        </p:nvSpPr>
        <p:spPr>
          <a:xfrm>
            <a:off x="7630507" y="2626620"/>
            <a:ext cx="3947247" cy="830997"/>
          </a:xfrm>
          <a:prstGeom prst="rect">
            <a:avLst/>
          </a:prstGeom>
        </p:spPr>
        <p:txBody>
          <a:bodyPr wrap="square">
            <a:spAutoFit/>
          </a:bodyPr>
          <a:lstStyle/>
          <a:p>
            <a:pPr>
              <a:lnSpc>
                <a:spcPct val="150000"/>
              </a:lnSpc>
            </a:pPr>
            <a:r>
              <a:rPr lang="zh-CN" altLang="en-US" sz="1600" dirty="0">
                <a:solidFill>
                  <a:prstClr val="black"/>
                </a:solidFill>
                <a:latin typeface="微软雅黑" panose="020B0503020204020204" pitchFamily="34" charset="-122"/>
                <a:ea typeface="微软雅黑" panose="020B0503020204020204" pitchFamily="34" charset="-122"/>
              </a:rPr>
              <a:t>     从图看出，医院只有一部分指标高于全国，很多指标与全国均值相差很多！</a:t>
            </a:r>
            <a:endParaRPr lang="en-US" altLang="zh-CN" sz="1600" dirty="0">
              <a:solidFill>
                <a:prstClr val="black"/>
              </a:solidFill>
              <a:latin typeface="微软雅黑" panose="020B0503020204020204" pitchFamily="34" charset="-122"/>
              <a:ea typeface="微软雅黑" panose="020B0503020204020204" pitchFamily="34" charset="-122"/>
            </a:endParaRPr>
          </a:p>
        </p:txBody>
      </p:sp>
      <p:sp>
        <p:nvSpPr>
          <p:cNvPr id="2" name="矩形 1"/>
          <p:cNvSpPr/>
          <p:nvPr/>
        </p:nvSpPr>
        <p:spPr>
          <a:xfrm>
            <a:off x="1907808" y="1421805"/>
            <a:ext cx="1826141" cy="461665"/>
          </a:xfrm>
          <a:prstGeom prst="rect">
            <a:avLst/>
          </a:prstGeom>
        </p:spPr>
        <p:txBody>
          <a:bodyPr wrap="non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医院文化全国对比</a:t>
            </a:r>
            <a:endParaRPr lang="en-US" altLang="zh-CN" sz="1600" b="1" dirty="0">
              <a:latin typeface="微软雅黑" panose="020B0503020204020204" pitchFamily="34" charset="-122"/>
              <a:ea typeface="微软雅黑" panose="020B0503020204020204" pitchFamily="34" charset="-122"/>
            </a:endParaRPr>
          </a:p>
        </p:txBody>
      </p:sp>
      <p:sp>
        <p:nvSpPr>
          <p:cNvPr id="15" name="矩形 14"/>
          <p:cNvSpPr/>
          <p:nvPr/>
        </p:nvSpPr>
        <p:spPr>
          <a:xfrm>
            <a:off x="10033536" y="616370"/>
            <a:ext cx="1459054" cy="507831"/>
          </a:xfrm>
          <a:prstGeom prst="rect">
            <a:avLst/>
          </a:prstGeom>
        </p:spPr>
        <p:txBody>
          <a:bodyPr wrap="none">
            <a:spAutoFit/>
          </a:bodyPr>
          <a:lstStyle/>
          <a:p>
            <a:pPr>
              <a:lnSpc>
                <a:spcPct val="150000"/>
              </a:lnSpc>
            </a:pPr>
            <a:r>
              <a:rPr lang="en-US" altLang="zh-CN" b="1" dirty="0">
                <a:latin typeface="微软雅黑" panose="020B0503020204020204" pitchFamily="34" charset="-122"/>
                <a:ea typeface="微软雅黑" panose="020B0503020204020204" pitchFamily="34" charset="-122"/>
              </a:rPr>
              <a:t>1.4</a:t>
            </a:r>
            <a:r>
              <a:rPr lang="zh-CN" altLang="en-US" b="1" dirty="0">
                <a:latin typeface="微软雅黑" panose="020B0503020204020204" pitchFamily="34" charset="-122"/>
                <a:ea typeface="微软雅黑" panose="020B0503020204020204" pitchFamily="34" charset="-122"/>
              </a:rPr>
              <a:t>文化分析</a:t>
            </a:r>
            <a:endParaRPr lang="zh-CN" altLang="en-US" sz="1600" b="1" dirty="0">
              <a:latin typeface="微软雅黑" panose="020B0503020204020204" pitchFamily="34" charset="-122"/>
              <a:ea typeface="微软雅黑" panose="020B0503020204020204" pitchFamily="34" charset="-122"/>
            </a:endParaRPr>
          </a:p>
        </p:txBody>
      </p:sp>
      <p:grpSp>
        <p:nvGrpSpPr>
          <p:cNvPr id="17" name="组合 16"/>
          <p:cNvGrpSpPr/>
          <p:nvPr/>
        </p:nvGrpSpPr>
        <p:grpSpPr>
          <a:xfrm>
            <a:off x="536649" y="249523"/>
            <a:ext cx="1232203" cy="1028988"/>
            <a:chOff x="458097" y="883701"/>
            <a:chExt cx="1712258" cy="1429872"/>
          </a:xfrm>
        </p:grpSpPr>
        <p:sp>
          <p:nvSpPr>
            <p:cNvPr id="18"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910305" y="1340011"/>
              <a:ext cx="1048277" cy="812598"/>
            </a:xfrm>
            <a:prstGeom prst="rect">
              <a:avLst/>
            </a:prstGeom>
            <a:noFill/>
          </p:spPr>
          <p:txBody>
            <a:bodyPr wrap="square" rtlCol="0">
              <a:spAutoFit/>
            </a:bodyPr>
            <a:lstStyle/>
            <a:p>
              <a:r>
                <a:rPr lang="en-US" altLang="zh-CN" sz="3200" b="1" dirty="0">
                  <a:solidFill>
                    <a:srgbClr val="C00000"/>
                  </a:solidFill>
                  <a:latin typeface="微软雅黑" panose="020B0503020204020204" pitchFamily="34" charset="-122"/>
                  <a:ea typeface="微软雅黑" panose="020B0503020204020204" pitchFamily="34" charset="-122"/>
                </a:rPr>
                <a:t>01</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sp>
        <p:nvSpPr>
          <p:cNvPr id="21" name="文本框 20"/>
          <p:cNvSpPr txBox="1"/>
          <p:nvPr/>
        </p:nvSpPr>
        <p:spPr>
          <a:xfrm>
            <a:off x="10515600" y="249523"/>
            <a:ext cx="1676400"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放置医院</a:t>
            </a:r>
            <a:r>
              <a:rPr lang="en-US" altLang="zh-CN" sz="1400" dirty="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22" name="矩形 21"/>
          <p:cNvSpPr/>
          <p:nvPr/>
        </p:nvSpPr>
        <p:spPr>
          <a:xfrm>
            <a:off x="1820283" y="547121"/>
            <a:ext cx="1980029" cy="499624"/>
          </a:xfrm>
          <a:prstGeom prst="rect">
            <a:avLst/>
          </a:prstGeom>
        </p:spPr>
        <p:txBody>
          <a:bodyPr wrap="non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医院战略、品牌</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flipV="1">
            <a:off x="0" y="3321697"/>
            <a:ext cx="12192000" cy="1638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nvGrpSpPr>
          <p:cNvPr id="14" name="组合 13"/>
          <p:cNvGrpSpPr/>
          <p:nvPr/>
        </p:nvGrpSpPr>
        <p:grpSpPr>
          <a:xfrm>
            <a:off x="851246" y="3247755"/>
            <a:ext cx="586469" cy="314595"/>
            <a:chOff x="851246" y="3247755"/>
            <a:chExt cx="586469" cy="314595"/>
          </a:xfrm>
        </p:grpSpPr>
        <p:sp>
          <p:nvSpPr>
            <p:cNvPr id="7" name="矩形 6"/>
            <p:cNvSpPr/>
            <p:nvPr/>
          </p:nvSpPr>
          <p:spPr>
            <a:xfrm>
              <a:off x="851246" y="3268438"/>
              <a:ext cx="504825" cy="2939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6" name="文本框 5"/>
            <p:cNvSpPr txBox="1"/>
            <p:nvPr/>
          </p:nvSpPr>
          <p:spPr>
            <a:xfrm>
              <a:off x="851247" y="3247755"/>
              <a:ext cx="586468" cy="295978"/>
            </a:xfrm>
            <a:prstGeom prst="rect">
              <a:avLst/>
            </a:prstGeom>
            <a:noFill/>
          </p:spPr>
          <p:txBody>
            <a:bodyPr wrap="square" rtlCol="0">
              <a:spAutoFit/>
            </a:bodyPr>
            <a:lstStyle/>
            <a:p>
              <a:pPr>
                <a:lnSpc>
                  <a:spcPct val="150000"/>
                </a:lnSpc>
              </a:pPr>
              <a:r>
                <a:rPr lang="en-US" altLang="zh-CN" sz="1000" b="1" dirty="0">
                  <a:solidFill>
                    <a:schemeClr val="bg1"/>
                  </a:solidFill>
                  <a:latin typeface="微软雅黑" panose="020B0503020204020204" pitchFamily="34" charset="-122"/>
                  <a:ea typeface="微软雅黑" panose="020B0503020204020204" pitchFamily="34" charset="-122"/>
                </a:rPr>
                <a:t>1-2</a:t>
              </a:r>
              <a:r>
                <a:rPr lang="zh-CN" altLang="en-US" sz="1000" b="1" dirty="0">
                  <a:solidFill>
                    <a:schemeClr val="bg1"/>
                  </a:solidFill>
                  <a:latin typeface="微软雅黑" panose="020B0503020204020204" pitchFamily="34" charset="-122"/>
                  <a:ea typeface="微软雅黑" panose="020B0503020204020204" pitchFamily="34" charset="-122"/>
                </a:rPr>
                <a:t>月</a:t>
              </a:r>
            </a:p>
          </p:txBody>
        </p:sp>
      </p:grpSp>
      <p:grpSp>
        <p:nvGrpSpPr>
          <p:cNvPr id="12" name="组合 11"/>
          <p:cNvGrpSpPr/>
          <p:nvPr/>
        </p:nvGrpSpPr>
        <p:grpSpPr>
          <a:xfrm>
            <a:off x="361389" y="2990850"/>
            <a:ext cx="1457325" cy="228600"/>
            <a:chOff x="247650" y="2990850"/>
            <a:chExt cx="1457325" cy="228600"/>
          </a:xfrm>
        </p:grpSpPr>
        <p:sp>
          <p:nvSpPr>
            <p:cNvPr id="8" name="矩形 7"/>
            <p:cNvSpPr/>
            <p:nvPr/>
          </p:nvSpPr>
          <p:spPr>
            <a:xfrm>
              <a:off x="247650" y="2990850"/>
              <a:ext cx="1457325"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0" name="流程图: 离页连接符 9"/>
            <p:cNvSpPr/>
            <p:nvPr/>
          </p:nvSpPr>
          <p:spPr>
            <a:xfrm>
              <a:off x="842282" y="3019425"/>
              <a:ext cx="281668" cy="200025"/>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1" fmla="*/ 0 w 10000"/>
                <a:gd name="connsiteY0-2" fmla="*/ 0 h 15000"/>
                <a:gd name="connsiteX1-3" fmla="*/ 10000 w 10000"/>
                <a:gd name="connsiteY1-4" fmla="*/ 0 h 15000"/>
                <a:gd name="connsiteX2-5" fmla="*/ 10000 w 10000"/>
                <a:gd name="connsiteY2-6" fmla="*/ 8000 h 15000"/>
                <a:gd name="connsiteX3-7" fmla="*/ 4662 w 10000"/>
                <a:gd name="connsiteY3-8" fmla="*/ 15000 h 15000"/>
                <a:gd name="connsiteX4-9" fmla="*/ 0 w 10000"/>
                <a:gd name="connsiteY4-10" fmla="*/ 8000 h 15000"/>
                <a:gd name="connsiteX5-11" fmla="*/ 0 w 10000"/>
                <a:gd name="connsiteY5-12" fmla="*/ 0 h 15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5000">
                  <a:moveTo>
                    <a:pt x="0" y="0"/>
                  </a:moveTo>
                  <a:lnTo>
                    <a:pt x="10000" y="0"/>
                  </a:lnTo>
                  <a:lnTo>
                    <a:pt x="10000" y="8000"/>
                  </a:lnTo>
                  <a:lnTo>
                    <a:pt x="4662" y="15000"/>
                  </a:lnTo>
                  <a:lnTo>
                    <a:pt x="0" y="800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2789728" y="3247755"/>
            <a:ext cx="585441" cy="314595"/>
            <a:chOff x="2789728" y="3247755"/>
            <a:chExt cx="585441" cy="314595"/>
          </a:xfrm>
        </p:grpSpPr>
        <p:sp>
          <p:nvSpPr>
            <p:cNvPr id="16" name="矩形 15"/>
            <p:cNvSpPr/>
            <p:nvPr/>
          </p:nvSpPr>
          <p:spPr>
            <a:xfrm>
              <a:off x="2793832" y="3268438"/>
              <a:ext cx="504825" cy="2939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7" name="文本框 16"/>
            <p:cNvSpPr txBox="1"/>
            <p:nvPr/>
          </p:nvSpPr>
          <p:spPr>
            <a:xfrm>
              <a:off x="2789728" y="3247755"/>
              <a:ext cx="585441" cy="295978"/>
            </a:xfrm>
            <a:prstGeom prst="rect">
              <a:avLst/>
            </a:prstGeom>
            <a:noFill/>
          </p:spPr>
          <p:txBody>
            <a:bodyPr wrap="square" rtlCol="0">
              <a:spAutoFit/>
            </a:bodyPr>
            <a:lstStyle/>
            <a:p>
              <a:pPr>
                <a:lnSpc>
                  <a:spcPct val="150000"/>
                </a:lnSpc>
              </a:pPr>
              <a:r>
                <a:rPr lang="en-US" altLang="zh-CN" sz="1000" b="1" dirty="0">
                  <a:solidFill>
                    <a:schemeClr val="bg1"/>
                  </a:solidFill>
                  <a:latin typeface="微软雅黑" panose="020B0503020204020204" pitchFamily="34" charset="-122"/>
                  <a:ea typeface="微软雅黑" panose="020B0503020204020204" pitchFamily="34" charset="-122"/>
                </a:rPr>
                <a:t>3-4</a:t>
              </a:r>
              <a:r>
                <a:rPr lang="zh-CN" altLang="en-US" sz="1000" b="1" dirty="0">
                  <a:solidFill>
                    <a:schemeClr val="bg1"/>
                  </a:solidFill>
                  <a:latin typeface="微软雅黑" panose="020B0503020204020204" pitchFamily="34" charset="-122"/>
                  <a:ea typeface="微软雅黑" panose="020B0503020204020204" pitchFamily="34" charset="-122"/>
                </a:rPr>
                <a:t>月</a:t>
              </a:r>
            </a:p>
          </p:txBody>
        </p:sp>
      </p:grpSp>
      <p:grpSp>
        <p:nvGrpSpPr>
          <p:cNvPr id="20" name="组合 19"/>
          <p:cNvGrpSpPr/>
          <p:nvPr/>
        </p:nvGrpSpPr>
        <p:grpSpPr>
          <a:xfrm rot="10800000">
            <a:off x="2313500" y="3638550"/>
            <a:ext cx="1457325" cy="228600"/>
            <a:chOff x="247650" y="2990850"/>
            <a:chExt cx="1457325" cy="228600"/>
          </a:xfrm>
        </p:grpSpPr>
        <p:sp>
          <p:nvSpPr>
            <p:cNvPr id="22" name="矩形 21"/>
            <p:cNvSpPr/>
            <p:nvPr/>
          </p:nvSpPr>
          <p:spPr>
            <a:xfrm>
              <a:off x="247650" y="2990850"/>
              <a:ext cx="1457325"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23" name="流程图: 离页连接符 9"/>
            <p:cNvSpPr/>
            <p:nvPr/>
          </p:nvSpPr>
          <p:spPr>
            <a:xfrm>
              <a:off x="842282" y="3019425"/>
              <a:ext cx="281668" cy="200025"/>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1" fmla="*/ 0 w 10000"/>
                <a:gd name="connsiteY0-2" fmla="*/ 0 h 15000"/>
                <a:gd name="connsiteX1-3" fmla="*/ 10000 w 10000"/>
                <a:gd name="connsiteY1-4" fmla="*/ 0 h 15000"/>
                <a:gd name="connsiteX2-5" fmla="*/ 10000 w 10000"/>
                <a:gd name="connsiteY2-6" fmla="*/ 8000 h 15000"/>
                <a:gd name="connsiteX3-7" fmla="*/ 4662 w 10000"/>
                <a:gd name="connsiteY3-8" fmla="*/ 15000 h 15000"/>
                <a:gd name="connsiteX4-9" fmla="*/ 0 w 10000"/>
                <a:gd name="connsiteY4-10" fmla="*/ 8000 h 15000"/>
                <a:gd name="connsiteX5-11" fmla="*/ 0 w 10000"/>
                <a:gd name="connsiteY5-12" fmla="*/ 0 h 15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5000">
                  <a:moveTo>
                    <a:pt x="0" y="0"/>
                  </a:moveTo>
                  <a:lnTo>
                    <a:pt x="10000" y="0"/>
                  </a:lnTo>
                  <a:lnTo>
                    <a:pt x="10000" y="8000"/>
                  </a:lnTo>
                  <a:lnTo>
                    <a:pt x="4662" y="15000"/>
                  </a:lnTo>
                  <a:lnTo>
                    <a:pt x="0" y="800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4863827" y="3243386"/>
            <a:ext cx="522523" cy="302069"/>
            <a:chOff x="4863827" y="3243386"/>
            <a:chExt cx="522523" cy="302069"/>
          </a:xfrm>
        </p:grpSpPr>
        <p:sp>
          <p:nvSpPr>
            <p:cNvPr id="25" name="矩形 24"/>
            <p:cNvSpPr/>
            <p:nvPr/>
          </p:nvSpPr>
          <p:spPr>
            <a:xfrm>
              <a:off x="4867931" y="3251543"/>
              <a:ext cx="504825" cy="2939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26" name="文本框 25"/>
            <p:cNvSpPr txBox="1"/>
            <p:nvPr/>
          </p:nvSpPr>
          <p:spPr>
            <a:xfrm>
              <a:off x="4863827" y="3243386"/>
              <a:ext cx="522523" cy="295978"/>
            </a:xfrm>
            <a:prstGeom prst="rect">
              <a:avLst/>
            </a:prstGeom>
            <a:noFill/>
          </p:spPr>
          <p:txBody>
            <a:bodyPr wrap="square" rtlCol="0">
              <a:spAutoFit/>
            </a:bodyPr>
            <a:lstStyle/>
            <a:p>
              <a:pPr>
                <a:lnSpc>
                  <a:spcPct val="150000"/>
                </a:lnSpc>
              </a:pPr>
              <a:r>
                <a:rPr lang="en-US" altLang="zh-CN" sz="1000" b="1" dirty="0">
                  <a:solidFill>
                    <a:schemeClr val="bg1"/>
                  </a:solidFill>
                  <a:latin typeface="微软雅黑" panose="020B0503020204020204" pitchFamily="34" charset="-122"/>
                  <a:ea typeface="微软雅黑" panose="020B0503020204020204" pitchFamily="34" charset="-122"/>
                </a:rPr>
                <a:t>5-6</a:t>
              </a:r>
              <a:r>
                <a:rPr lang="zh-CN" altLang="en-US" sz="1000" b="1" dirty="0">
                  <a:solidFill>
                    <a:schemeClr val="bg1"/>
                  </a:solidFill>
                  <a:latin typeface="微软雅黑" panose="020B0503020204020204" pitchFamily="34" charset="-122"/>
                  <a:ea typeface="微软雅黑" panose="020B0503020204020204" pitchFamily="34" charset="-122"/>
                </a:rPr>
                <a:t>月</a:t>
              </a:r>
            </a:p>
          </p:txBody>
        </p:sp>
      </p:grpSp>
      <p:grpSp>
        <p:nvGrpSpPr>
          <p:cNvPr id="29" name="组合 28"/>
          <p:cNvGrpSpPr/>
          <p:nvPr/>
        </p:nvGrpSpPr>
        <p:grpSpPr>
          <a:xfrm>
            <a:off x="4378074" y="2990850"/>
            <a:ext cx="1457325" cy="228600"/>
            <a:chOff x="247650" y="2990850"/>
            <a:chExt cx="1457325" cy="228600"/>
          </a:xfrm>
        </p:grpSpPr>
        <p:sp>
          <p:nvSpPr>
            <p:cNvPr id="31" name="矩形 30"/>
            <p:cNvSpPr/>
            <p:nvPr/>
          </p:nvSpPr>
          <p:spPr>
            <a:xfrm>
              <a:off x="247650" y="2990850"/>
              <a:ext cx="1457325"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32" name="流程图: 离页连接符 9"/>
            <p:cNvSpPr/>
            <p:nvPr/>
          </p:nvSpPr>
          <p:spPr>
            <a:xfrm>
              <a:off x="842282" y="3019425"/>
              <a:ext cx="281668" cy="200025"/>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1" fmla="*/ 0 w 10000"/>
                <a:gd name="connsiteY0-2" fmla="*/ 0 h 15000"/>
                <a:gd name="connsiteX1-3" fmla="*/ 10000 w 10000"/>
                <a:gd name="connsiteY1-4" fmla="*/ 0 h 15000"/>
                <a:gd name="connsiteX2-5" fmla="*/ 10000 w 10000"/>
                <a:gd name="connsiteY2-6" fmla="*/ 8000 h 15000"/>
                <a:gd name="connsiteX3-7" fmla="*/ 4662 w 10000"/>
                <a:gd name="connsiteY3-8" fmla="*/ 15000 h 15000"/>
                <a:gd name="connsiteX4-9" fmla="*/ 0 w 10000"/>
                <a:gd name="connsiteY4-10" fmla="*/ 8000 h 15000"/>
                <a:gd name="connsiteX5-11" fmla="*/ 0 w 10000"/>
                <a:gd name="connsiteY5-12" fmla="*/ 0 h 15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5000">
                  <a:moveTo>
                    <a:pt x="0" y="0"/>
                  </a:moveTo>
                  <a:lnTo>
                    <a:pt x="10000" y="0"/>
                  </a:lnTo>
                  <a:lnTo>
                    <a:pt x="10000" y="8000"/>
                  </a:lnTo>
                  <a:lnTo>
                    <a:pt x="4662" y="15000"/>
                  </a:lnTo>
                  <a:lnTo>
                    <a:pt x="0" y="800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6913721" y="3230860"/>
            <a:ext cx="596072" cy="314595"/>
            <a:chOff x="6913721" y="3230860"/>
            <a:chExt cx="596072" cy="314595"/>
          </a:xfrm>
        </p:grpSpPr>
        <p:sp>
          <p:nvSpPr>
            <p:cNvPr id="33" name="矩形 32"/>
            <p:cNvSpPr/>
            <p:nvPr/>
          </p:nvSpPr>
          <p:spPr>
            <a:xfrm>
              <a:off x="6917824" y="3251543"/>
              <a:ext cx="504825" cy="2939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34" name="文本框 33"/>
            <p:cNvSpPr txBox="1"/>
            <p:nvPr/>
          </p:nvSpPr>
          <p:spPr>
            <a:xfrm>
              <a:off x="6913721" y="3230860"/>
              <a:ext cx="596072" cy="295978"/>
            </a:xfrm>
            <a:prstGeom prst="rect">
              <a:avLst/>
            </a:prstGeom>
            <a:noFill/>
          </p:spPr>
          <p:txBody>
            <a:bodyPr wrap="square" rtlCol="0">
              <a:spAutoFit/>
            </a:bodyPr>
            <a:lstStyle/>
            <a:p>
              <a:pPr>
                <a:lnSpc>
                  <a:spcPct val="150000"/>
                </a:lnSpc>
              </a:pPr>
              <a:r>
                <a:rPr lang="en-US" altLang="zh-CN" sz="1000" b="1" dirty="0">
                  <a:solidFill>
                    <a:schemeClr val="bg1"/>
                  </a:solidFill>
                  <a:latin typeface="微软雅黑" panose="020B0503020204020204" pitchFamily="34" charset="-122"/>
                  <a:ea typeface="微软雅黑" panose="020B0503020204020204" pitchFamily="34" charset="-122"/>
                </a:rPr>
                <a:t>7-8</a:t>
              </a:r>
              <a:r>
                <a:rPr lang="zh-CN" altLang="en-US" sz="1000" b="1" dirty="0">
                  <a:solidFill>
                    <a:schemeClr val="bg1"/>
                  </a:solidFill>
                  <a:latin typeface="微软雅黑" panose="020B0503020204020204" pitchFamily="34" charset="-122"/>
                  <a:ea typeface="微软雅黑" panose="020B0503020204020204" pitchFamily="34" charset="-122"/>
                </a:rPr>
                <a:t>月</a:t>
              </a:r>
            </a:p>
          </p:txBody>
        </p:sp>
      </p:grpSp>
      <p:grpSp>
        <p:nvGrpSpPr>
          <p:cNvPr id="37" name="组合 36"/>
          <p:cNvGrpSpPr/>
          <p:nvPr/>
        </p:nvGrpSpPr>
        <p:grpSpPr>
          <a:xfrm rot="10800000">
            <a:off x="6439534" y="3638550"/>
            <a:ext cx="1457325" cy="228600"/>
            <a:chOff x="247650" y="2990850"/>
            <a:chExt cx="1457325" cy="228600"/>
          </a:xfrm>
        </p:grpSpPr>
        <p:sp>
          <p:nvSpPr>
            <p:cNvPr id="39" name="矩形 38"/>
            <p:cNvSpPr/>
            <p:nvPr/>
          </p:nvSpPr>
          <p:spPr>
            <a:xfrm>
              <a:off x="247650" y="2990850"/>
              <a:ext cx="1457325"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40" name="流程图: 离页连接符 9"/>
            <p:cNvSpPr/>
            <p:nvPr/>
          </p:nvSpPr>
          <p:spPr>
            <a:xfrm>
              <a:off x="842282" y="3019425"/>
              <a:ext cx="281668" cy="200025"/>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1" fmla="*/ 0 w 10000"/>
                <a:gd name="connsiteY0-2" fmla="*/ 0 h 15000"/>
                <a:gd name="connsiteX1-3" fmla="*/ 10000 w 10000"/>
                <a:gd name="connsiteY1-4" fmla="*/ 0 h 15000"/>
                <a:gd name="connsiteX2-5" fmla="*/ 10000 w 10000"/>
                <a:gd name="connsiteY2-6" fmla="*/ 8000 h 15000"/>
                <a:gd name="connsiteX3-7" fmla="*/ 4662 w 10000"/>
                <a:gd name="connsiteY3-8" fmla="*/ 15000 h 15000"/>
                <a:gd name="connsiteX4-9" fmla="*/ 0 w 10000"/>
                <a:gd name="connsiteY4-10" fmla="*/ 8000 h 15000"/>
                <a:gd name="connsiteX5-11" fmla="*/ 0 w 10000"/>
                <a:gd name="connsiteY5-12" fmla="*/ 0 h 15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5000">
                  <a:moveTo>
                    <a:pt x="0" y="0"/>
                  </a:moveTo>
                  <a:lnTo>
                    <a:pt x="10000" y="0"/>
                  </a:lnTo>
                  <a:lnTo>
                    <a:pt x="10000" y="8000"/>
                  </a:lnTo>
                  <a:lnTo>
                    <a:pt x="4662" y="15000"/>
                  </a:lnTo>
                  <a:lnTo>
                    <a:pt x="0" y="800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8854162" y="3243386"/>
            <a:ext cx="693518" cy="302069"/>
            <a:chOff x="8854162" y="3243386"/>
            <a:chExt cx="693518" cy="302069"/>
          </a:xfrm>
        </p:grpSpPr>
        <p:sp>
          <p:nvSpPr>
            <p:cNvPr id="41" name="矩形 40"/>
            <p:cNvSpPr/>
            <p:nvPr/>
          </p:nvSpPr>
          <p:spPr>
            <a:xfrm>
              <a:off x="8886401" y="3251543"/>
              <a:ext cx="504825" cy="2939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42" name="文本框 41"/>
            <p:cNvSpPr txBox="1"/>
            <p:nvPr/>
          </p:nvSpPr>
          <p:spPr>
            <a:xfrm>
              <a:off x="8854162" y="3243386"/>
              <a:ext cx="693518" cy="295978"/>
            </a:xfrm>
            <a:prstGeom prst="rect">
              <a:avLst/>
            </a:prstGeom>
            <a:noFill/>
          </p:spPr>
          <p:txBody>
            <a:bodyPr wrap="square" rtlCol="0">
              <a:spAutoFit/>
            </a:bodyPr>
            <a:lstStyle/>
            <a:p>
              <a:pPr>
                <a:lnSpc>
                  <a:spcPct val="150000"/>
                </a:lnSpc>
              </a:pPr>
              <a:r>
                <a:rPr lang="en-US" altLang="zh-CN" sz="1000" b="1" dirty="0">
                  <a:solidFill>
                    <a:schemeClr val="bg1"/>
                  </a:solidFill>
                  <a:latin typeface="微软雅黑" panose="020B0503020204020204" pitchFamily="34" charset="-122"/>
                  <a:ea typeface="微软雅黑" panose="020B0503020204020204" pitchFamily="34" charset="-122"/>
                </a:rPr>
                <a:t>9-10</a:t>
              </a:r>
              <a:r>
                <a:rPr lang="zh-CN" altLang="en-US" sz="1000" b="1" dirty="0">
                  <a:solidFill>
                    <a:schemeClr val="bg1"/>
                  </a:solidFill>
                  <a:latin typeface="微软雅黑" panose="020B0503020204020204" pitchFamily="34" charset="-122"/>
                  <a:ea typeface="微软雅黑" panose="020B0503020204020204" pitchFamily="34" charset="-122"/>
                </a:rPr>
                <a:t>月</a:t>
              </a:r>
            </a:p>
          </p:txBody>
        </p:sp>
      </p:grpSp>
      <p:grpSp>
        <p:nvGrpSpPr>
          <p:cNvPr id="45" name="组合 44"/>
          <p:cNvGrpSpPr/>
          <p:nvPr/>
        </p:nvGrpSpPr>
        <p:grpSpPr>
          <a:xfrm>
            <a:off x="8396544" y="2990850"/>
            <a:ext cx="1457325" cy="228600"/>
            <a:chOff x="247650" y="2990850"/>
            <a:chExt cx="1457325" cy="228600"/>
          </a:xfrm>
        </p:grpSpPr>
        <p:sp>
          <p:nvSpPr>
            <p:cNvPr id="47" name="矩形 46"/>
            <p:cNvSpPr/>
            <p:nvPr/>
          </p:nvSpPr>
          <p:spPr>
            <a:xfrm>
              <a:off x="247650" y="2990850"/>
              <a:ext cx="1457325"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48" name="流程图: 离页连接符 9"/>
            <p:cNvSpPr/>
            <p:nvPr/>
          </p:nvSpPr>
          <p:spPr>
            <a:xfrm>
              <a:off x="842282" y="3019425"/>
              <a:ext cx="281668" cy="200025"/>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1" fmla="*/ 0 w 10000"/>
                <a:gd name="connsiteY0-2" fmla="*/ 0 h 15000"/>
                <a:gd name="connsiteX1-3" fmla="*/ 10000 w 10000"/>
                <a:gd name="connsiteY1-4" fmla="*/ 0 h 15000"/>
                <a:gd name="connsiteX2-5" fmla="*/ 10000 w 10000"/>
                <a:gd name="connsiteY2-6" fmla="*/ 8000 h 15000"/>
                <a:gd name="connsiteX3-7" fmla="*/ 4662 w 10000"/>
                <a:gd name="connsiteY3-8" fmla="*/ 15000 h 15000"/>
                <a:gd name="connsiteX4-9" fmla="*/ 0 w 10000"/>
                <a:gd name="connsiteY4-10" fmla="*/ 8000 h 15000"/>
                <a:gd name="connsiteX5-11" fmla="*/ 0 w 10000"/>
                <a:gd name="connsiteY5-12" fmla="*/ 0 h 15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5000">
                  <a:moveTo>
                    <a:pt x="0" y="0"/>
                  </a:moveTo>
                  <a:lnTo>
                    <a:pt x="10000" y="0"/>
                  </a:lnTo>
                  <a:lnTo>
                    <a:pt x="10000" y="8000"/>
                  </a:lnTo>
                  <a:lnTo>
                    <a:pt x="4662" y="15000"/>
                  </a:lnTo>
                  <a:lnTo>
                    <a:pt x="0" y="800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10685044" y="3230860"/>
            <a:ext cx="721369" cy="314595"/>
            <a:chOff x="10685044" y="3230860"/>
            <a:chExt cx="721369" cy="314595"/>
          </a:xfrm>
        </p:grpSpPr>
        <p:sp>
          <p:nvSpPr>
            <p:cNvPr id="49" name="矩形 48"/>
            <p:cNvSpPr/>
            <p:nvPr/>
          </p:nvSpPr>
          <p:spPr>
            <a:xfrm>
              <a:off x="10766522" y="3251543"/>
              <a:ext cx="504825" cy="2939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50" name="文本框 49"/>
            <p:cNvSpPr txBox="1"/>
            <p:nvPr/>
          </p:nvSpPr>
          <p:spPr>
            <a:xfrm>
              <a:off x="10685044" y="3230860"/>
              <a:ext cx="721369" cy="295978"/>
            </a:xfrm>
            <a:prstGeom prst="rect">
              <a:avLst/>
            </a:prstGeom>
            <a:noFill/>
          </p:spPr>
          <p:txBody>
            <a:bodyPr wrap="square" rtlCol="0">
              <a:spAutoFit/>
            </a:bodyPr>
            <a:lstStyle/>
            <a:p>
              <a:pPr>
                <a:lnSpc>
                  <a:spcPct val="150000"/>
                </a:lnSpc>
              </a:pPr>
              <a:r>
                <a:rPr lang="en-US" altLang="zh-CN" sz="1000" b="1" dirty="0">
                  <a:solidFill>
                    <a:schemeClr val="bg1"/>
                  </a:solidFill>
                  <a:latin typeface="微软雅黑" panose="020B0503020204020204" pitchFamily="34" charset="-122"/>
                  <a:ea typeface="微软雅黑" panose="020B0503020204020204" pitchFamily="34" charset="-122"/>
                </a:rPr>
                <a:t>11-12</a:t>
              </a:r>
              <a:r>
                <a:rPr lang="zh-CN" altLang="en-US" sz="1000" b="1" dirty="0">
                  <a:solidFill>
                    <a:schemeClr val="bg1"/>
                  </a:solidFill>
                  <a:latin typeface="微软雅黑" panose="020B0503020204020204" pitchFamily="34" charset="-122"/>
                  <a:ea typeface="微软雅黑" panose="020B0503020204020204" pitchFamily="34" charset="-122"/>
                </a:rPr>
                <a:t>月</a:t>
              </a:r>
            </a:p>
          </p:txBody>
        </p:sp>
      </p:grpSp>
      <p:grpSp>
        <p:nvGrpSpPr>
          <p:cNvPr id="53" name="组合 52"/>
          <p:cNvGrpSpPr/>
          <p:nvPr/>
        </p:nvGrpSpPr>
        <p:grpSpPr>
          <a:xfrm rot="10800000">
            <a:off x="10288232" y="3638550"/>
            <a:ext cx="1452992" cy="228600"/>
            <a:chOff x="247650" y="2990850"/>
            <a:chExt cx="1457325" cy="228600"/>
          </a:xfrm>
        </p:grpSpPr>
        <p:sp>
          <p:nvSpPr>
            <p:cNvPr id="55" name="矩形 54"/>
            <p:cNvSpPr/>
            <p:nvPr/>
          </p:nvSpPr>
          <p:spPr>
            <a:xfrm>
              <a:off x="247650" y="2990850"/>
              <a:ext cx="1457325"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56" name="流程图: 离页连接符 9"/>
            <p:cNvSpPr/>
            <p:nvPr/>
          </p:nvSpPr>
          <p:spPr>
            <a:xfrm>
              <a:off x="842282" y="3019425"/>
              <a:ext cx="281668" cy="200025"/>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1" fmla="*/ 0 w 10000"/>
                <a:gd name="connsiteY0-2" fmla="*/ 0 h 15000"/>
                <a:gd name="connsiteX1-3" fmla="*/ 10000 w 10000"/>
                <a:gd name="connsiteY1-4" fmla="*/ 0 h 15000"/>
                <a:gd name="connsiteX2-5" fmla="*/ 10000 w 10000"/>
                <a:gd name="connsiteY2-6" fmla="*/ 8000 h 15000"/>
                <a:gd name="connsiteX3-7" fmla="*/ 4662 w 10000"/>
                <a:gd name="connsiteY3-8" fmla="*/ 15000 h 15000"/>
                <a:gd name="connsiteX4-9" fmla="*/ 0 w 10000"/>
                <a:gd name="connsiteY4-10" fmla="*/ 8000 h 15000"/>
                <a:gd name="connsiteX5-11" fmla="*/ 0 w 10000"/>
                <a:gd name="connsiteY5-12" fmla="*/ 0 h 15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5000">
                  <a:moveTo>
                    <a:pt x="0" y="0"/>
                  </a:moveTo>
                  <a:lnTo>
                    <a:pt x="10000" y="0"/>
                  </a:lnTo>
                  <a:lnTo>
                    <a:pt x="10000" y="8000"/>
                  </a:lnTo>
                  <a:lnTo>
                    <a:pt x="4662" y="15000"/>
                  </a:lnTo>
                  <a:lnTo>
                    <a:pt x="0" y="800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4" name="矩形 73"/>
          <p:cNvSpPr/>
          <p:nvPr/>
        </p:nvSpPr>
        <p:spPr>
          <a:xfrm>
            <a:off x="678078" y="227023"/>
            <a:ext cx="2763520" cy="645160"/>
          </a:xfrm>
          <a:prstGeom prst="rect">
            <a:avLst/>
          </a:prstGeom>
        </p:spPr>
        <p:txBody>
          <a:bodyPr wrap="none">
            <a:spAutoFit/>
          </a:bodyPr>
          <a:lstStyle/>
          <a:p>
            <a:pPr>
              <a:lnSpc>
                <a:spcPct val="150000"/>
              </a:lnSpc>
            </a:pPr>
            <a:r>
              <a:rPr lang="en-US" altLang="zh-CN" sz="2400" b="1" dirty="0">
                <a:latin typeface="微软雅黑" panose="020B0503020204020204" pitchFamily="34" charset="-122"/>
                <a:ea typeface="微软雅黑" panose="020B0503020204020204" pitchFamily="34" charset="-122"/>
              </a:rPr>
              <a:t>2020</a:t>
            </a:r>
            <a:r>
              <a:rPr lang="zh-CN" altLang="en-US" sz="2400" b="1" dirty="0">
                <a:latin typeface="微软雅黑" panose="020B0503020204020204" pitchFamily="34" charset="-122"/>
                <a:ea typeface="微软雅黑" panose="020B0503020204020204" pitchFamily="34" charset="-122"/>
              </a:rPr>
              <a:t>年医院大事记</a:t>
            </a:r>
          </a:p>
        </p:txBody>
      </p:sp>
      <p:pic>
        <p:nvPicPr>
          <p:cNvPr id="75" name="图片 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2048" y="3895449"/>
            <a:ext cx="1501864" cy="998919"/>
          </a:xfrm>
          <a:prstGeom prst="rect">
            <a:avLst/>
          </a:prstGeom>
          <a:ln w="28575">
            <a:solidFill>
              <a:srgbClr val="C00000"/>
            </a:solidFill>
          </a:ln>
        </p:spPr>
      </p:pic>
      <p:pic>
        <p:nvPicPr>
          <p:cNvPr id="76" name="图片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8090" y="1962075"/>
            <a:ext cx="1449925" cy="998918"/>
          </a:xfrm>
          <a:prstGeom prst="rect">
            <a:avLst/>
          </a:prstGeom>
          <a:ln w="28575">
            <a:solidFill>
              <a:srgbClr val="C00000"/>
            </a:solidFill>
          </a:ln>
        </p:spPr>
      </p:pic>
      <p:pic>
        <p:nvPicPr>
          <p:cNvPr id="79" name="图片 7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9533" y="3875363"/>
            <a:ext cx="1457326" cy="998919"/>
          </a:xfrm>
          <a:prstGeom prst="rect">
            <a:avLst/>
          </a:prstGeom>
          <a:ln w="28575">
            <a:solidFill>
              <a:srgbClr val="C00000"/>
            </a:solidFill>
          </a:ln>
        </p:spPr>
      </p:pic>
      <p:pic>
        <p:nvPicPr>
          <p:cNvPr id="80" name="图片 79"/>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a:off x="4378074" y="1967505"/>
            <a:ext cx="1457326" cy="999603"/>
          </a:xfrm>
          <a:prstGeom prst="rect">
            <a:avLst/>
          </a:prstGeom>
          <a:ln w="28575">
            <a:solidFill>
              <a:srgbClr val="C00000"/>
            </a:solidFill>
          </a:ln>
        </p:spPr>
      </p:pic>
      <p:pic>
        <p:nvPicPr>
          <p:cNvPr id="81" name="图片 8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5406" y="3874025"/>
            <a:ext cx="1457327" cy="1008225"/>
          </a:xfrm>
          <a:prstGeom prst="rect">
            <a:avLst/>
          </a:prstGeom>
          <a:ln w="28575">
            <a:solidFill>
              <a:srgbClr val="C00000"/>
            </a:solidFill>
          </a:ln>
        </p:spPr>
      </p:pic>
      <p:pic>
        <p:nvPicPr>
          <p:cNvPr id="82" name="图片 81"/>
          <p:cNvPicPr>
            <a:picLocks noChangeAspect="1"/>
          </p:cNvPicPr>
          <p:nvPr/>
        </p:nvPicPr>
        <p:blipFill rotWithShape="1">
          <a:blip r:embed="rId7" cstate="print">
            <a:extLst>
              <a:ext uri="{28A0092B-C50C-407E-A947-70E740481C1C}">
                <a14:useLocalDpi xmlns:a14="http://schemas.microsoft.com/office/drawing/2010/main" val="0"/>
              </a:ext>
            </a:extLst>
          </a:blip>
          <a:srcRect/>
          <a:stretch>
            <a:fillRect/>
          </a:stretch>
        </p:blipFill>
        <p:spPr>
          <a:xfrm>
            <a:off x="361389" y="1964046"/>
            <a:ext cx="1457325" cy="998919"/>
          </a:xfrm>
          <a:prstGeom prst="rect">
            <a:avLst/>
          </a:prstGeom>
          <a:ln w="28575">
            <a:solidFill>
              <a:srgbClr val="C00000"/>
            </a:solidFill>
          </a:ln>
        </p:spPr>
      </p:pic>
      <p:sp>
        <p:nvSpPr>
          <p:cNvPr id="2" name="矩形 1"/>
          <p:cNvSpPr/>
          <p:nvPr/>
        </p:nvSpPr>
        <p:spPr>
          <a:xfrm>
            <a:off x="403023" y="3673953"/>
            <a:ext cx="1605933" cy="1200329"/>
          </a:xfrm>
          <a:prstGeom prst="rect">
            <a:avLst/>
          </a:prstGeom>
        </p:spPr>
        <p:txBody>
          <a:bodyPr wrap="square">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 组织召开</a:t>
            </a:r>
            <a:r>
              <a:rPr lang="en-US" altLang="zh-CN" sz="1200" dirty="0">
                <a:latin typeface="微软雅黑" panose="020B0503020204020204" pitchFamily="34" charset="-122"/>
                <a:ea typeface="微软雅黑" panose="020B0503020204020204" pitchFamily="34" charset="-122"/>
              </a:rPr>
              <a:t>2014</a:t>
            </a:r>
            <a:r>
              <a:rPr lang="zh-CN" altLang="en-US" sz="1200" dirty="0">
                <a:latin typeface="微软雅黑" panose="020B0503020204020204" pitchFamily="34" charset="-122"/>
                <a:ea typeface="微软雅黑" panose="020B0503020204020204" pitchFamily="34" charset="-122"/>
              </a:rPr>
              <a:t>年春节节前廉政谈话会，会上对廉政短信获奖作品作者进行表彰</a:t>
            </a:r>
            <a:endParaRPr lang="zh-CN" altLang="en-US" sz="1200" dirty="0"/>
          </a:p>
        </p:txBody>
      </p:sp>
      <p:sp>
        <p:nvSpPr>
          <p:cNvPr id="3" name="矩形 2"/>
          <p:cNvSpPr/>
          <p:nvPr/>
        </p:nvSpPr>
        <p:spPr>
          <a:xfrm>
            <a:off x="2247361" y="1789823"/>
            <a:ext cx="1780051" cy="1477328"/>
          </a:xfrm>
          <a:prstGeom prst="rect">
            <a:avLst/>
          </a:prstGeom>
        </p:spPr>
        <p:txBody>
          <a:bodyPr wrap="square">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召开了</a:t>
            </a:r>
            <a:r>
              <a:rPr lang="en-US" altLang="zh-CN" sz="1200" dirty="0">
                <a:latin typeface="微软雅黑" panose="020B0503020204020204" pitchFamily="34" charset="-122"/>
                <a:ea typeface="微软雅黑" panose="020B0503020204020204" pitchFamily="34" charset="-122"/>
              </a:rPr>
              <a:t>2014</a:t>
            </a:r>
            <a:r>
              <a:rPr lang="zh-CN" altLang="en-US" sz="1200" dirty="0">
                <a:latin typeface="微软雅黑" panose="020B0503020204020204" pitchFamily="34" charset="-122"/>
                <a:ea typeface="微软雅黑" panose="020B0503020204020204" pitchFamily="34" charset="-122"/>
              </a:rPr>
              <a:t>年度行风工作会，动员部署今年的行风及纠风工作，举办</a:t>
            </a:r>
            <a:r>
              <a:rPr lang="en-US" altLang="zh-CN" sz="1200" dirty="0">
                <a:latin typeface="微软雅黑" panose="020B0503020204020204" pitchFamily="34" charset="-122"/>
                <a:ea typeface="微软雅黑" panose="020B0503020204020204" pitchFamily="34" charset="-122"/>
              </a:rPr>
              <a:t>2014</a:t>
            </a:r>
            <a:r>
              <a:rPr lang="zh-CN" altLang="en-US" sz="1200" dirty="0">
                <a:latin typeface="微软雅黑" panose="020B0503020204020204" pitchFamily="34" charset="-122"/>
                <a:ea typeface="微软雅黑" panose="020B0503020204020204" pitchFamily="34" charset="-122"/>
              </a:rPr>
              <a:t>年第一次职代会、第一届会员代表大会</a:t>
            </a:r>
          </a:p>
        </p:txBody>
      </p:sp>
      <p:sp>
        <p:nvSpPr>
          <p:cNvPr id="5" name="矩形 4"/>
          <p:cNvSpPr/>
          <p:nvPr/>
        </p:nvSpPr>
        <p:spPr>
          <a:xfrm>
            <a:off x="4342030" y="3708294"/>
            <a:ext cx="1620888" cy="923330"/>
          </a:xfrm>
          <a:prstGeom prst="rect">
            <a:avLst/>
          </a:prstGeom>
        </p:spPr>
        <p:txBody>
          <a:bodyPr wrap="square">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全院召开“创三甲医疗安全知识培训”，举行全院护士培训</a:t>
            </a:r>
          </a:p>
        </p:txBody>
      </p:sp>
      <p:sp>
        <p:nvSpPr>
          <p:cNvPr id="9" name="矩形 8"/>
          <p:cNvSpPr/>
          <p:nvPr/>
        </p:nvSpPr>
        <p:spPr>
          <a:xfrm>
            <a:off x="6391078" y="2330942"/>
            <a:ext cx="1641810" cy="923330"/>
          </a:xfrm>
          <a:prstGeom prst="rect">
            <a:avLst/>
          </a:prstGeom>
        </p:spPr>
        <p:txBody>
          <a:bodyPr wrap="square">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我院同西平县中医院签订医疗联合体成员单位双边合作协议</a:t>
            </a:r>
          </a:p>
        </p:txBody>
      </p:sp>
      <p:sp>
        <p:nvSpPr>
          <p:cNvPr id="11" name="矩形 10"/>
          <p:cNvSpPr/>
          <p:nvPr/>
        </p:nvSpPr>
        <p:spPr>
          <a:xfrm>
            <a:off x="8257061" y="3692883"/>
            <a:ext cx="1763504" cy="923330"/>
          </a:xfrm>
          <a:prstGeom prst="rect">
            <a:avLst/>
          </a:prstGeom>
        </p:spPr>
        <p:txBody>
          <a:bodyPr wrap="square">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我院组织全员职工进行消防演习，学习火灾逃生及灭火器使用方法</a:t>
            </a:r>
          </a:p>
        </p:txBody>
      </p:sp>
      <p:sp>
        <p:nvSpPr>
          <p:cNvPr id="13" name="矩形 12"/>
          <p:cNvSpPr/>
          <p:nvPr/>
        </p:nvSpPr>
        <p:spPr>
          <a:xfrm>
            <a:off x="10206077" y="2272296"/>
            <a:ext cx="1529286" cy="923330"/>
          </a:xfrm>
          <a:prstGeom prst="rect">
            <a:avLst/>
          </a:prstGeom>
        </p:spPr>
        <p:txBody>
          <a:bodyPr wrap="square">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 我院耳鼻喉科成功为一</a:t>
            </a:r>
            <a:r>
              <a:rPr lang="en-US" altLang="zh-CN" sz="1200" dirty="0">
                <a:latin typeface="微软雅黑" panose="020B0503020204020204" pitchFamily="34" charset="-122"/>
                <a:ea typeface="微软雅黑" panose="020B0503020204020204" pitchFamily="34" charset="-122"/>
              </a:rPr>
              <a:t>76</a:t>
            </a:r>
            <a:r>
              <a:rPr lang="zh-CN" altLang="en-US" sz="1200" dirty="0">
                <a:latin typeface="微软雅黑" panose="020B0503020204020204" pitchFamily="34" charset="-122"/>
                <a:ea typeface="微软雅黑" panose="020B0503020204020204" pitchFamily="34" charset="-122"/>
              </a:rPr>
              <a:t>岁喉癌患者实施了全喉切除术</a:t>
            </a:r>
            <a:endParaRPr lang="zh-CN" altLang="en-US" sz="1200" dirty="0"/>
          </a:p>
        </p:txBody>
      </p:sp>
      <p:sp>
        <p:nvSpPr>
          <p:cNvPr id="63" name="矩形 72"/>
          <p:cNvSpPr/>
          <p:nvPr/>
        </p:nvSpPr>
        <p:spPr>
          <a:xfrm>
            <a:off x="1" y="0"/>
            <a:ext cx="650948" cy="1021976"/>
          </a:xfrm>
          <a:custGeom>
            <a:avLst/>
            <a:gdLst>
              <a:gd name="connsiteX0" fmla="*/ 0 w 361388"/>
              <a:gd name="connsiteY0" fmla="*/ 0 h 1021976"/>
              <a:gd name="connsiteX1" fmla="*/ 361388 w 361388"/>
              <a:gd name="connsiteY1" fmla="*/ 0 h 1021976"/>
              <a:gd name="connsiteX2" fmla="*/ 361388 w 361388"/>
              <a:gd name="connsiteY2" fmla="*/ 1021976 h 1021976"/>
              <a:gd name="connsiteX3" fmla="*/ 0 w 361388"/>
              <a:gd name="connsiteY3" fmla="*/ 1021976 h 1021976"/>
              <a:gd name="connsiteX4" fmla="*/ 0 w 361388"/>
              <a:gd name="connsiteY4" fmla="*/ 0 h 1021976"/>
              <a:gd name="connsiteX0-1" fmla="*/ 0 w 498548"/>
              <a:gd name="connsiteY0-2" fmla="*/ 0 h 1021976"/>
              <a:gd name="connsiteX1-3" fmla="*/ 498548 w 498548"/>
              <a:gd name="connsiteY1-4" fmla="*/ 335280 h 1021976"/>
              <a:gd name="connsiteX2-5" fmla="*/ 361388 w 498548"/>
              <a:gd name="connsiteY2-6" fmla="*/ 1021976 h 1021976"/>
              <a:gd name="connsiteX3-7" fmla="*/ 0 w 498548"/>
              <a:gd name="connsiteY3-8" fmla="*/ 1021976 h 1021976"/>
              <a:gd name="connsiteX4-9" fmla="*/ 0 w 498548"/>
              <a:gd name="connsiteY4-10" fmla="*/ 0 h 1021976"/>
              <a:gd name="connsiteX0-11" fmla="*/ 0 w 650948"/>
              <a:gd name="connsiteY0-12" fmla="*/ 0 h 1021976"/>
              <a:gd name="connsiteX1-13" fmla="*/ 650948 w 650948"/>
              <a:gd name="connsiteY1-14" fmla="*/ 563880 h 1021976"/>
              <a:gd name="connsiteX2-15" fmla="*/ 361388 w 650948"/>
              <a:gd name="connsiteY2-16" fmla="*/ 1021976 h 1021976"/>
              <a:gd name="connsiteX3-17" fmla="*/ 0 w 650948"/>
              <a:gd name="connsiteY3-18" fmla="*/ 1021976 h 1021976"/>
              <a:gd name="connsiteX4-19" fmla="*/ 0 w 650948"/>
              <a:gd name="connsiteY4-20" fmla="*/ 0 h 10219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50948" h="1021976">
                <a:moveTo>
                  <a:pt x="0" y="0"/>
                </a:moveTo>
                <a:lnTo>
                  <a:pt x="650948" y="563880"/>
                </a:lnTo>
                <a:lnTo>
                  <a:pt x="361388" y="1021976"/>
                </a:lnTo>
                <a:lnTo>
                  <a:pt x="0" y="1021976"/>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57" name="文本框 56"/>
          <p:cNvSpPr txBox="1"/>
          <p:nvPr/>
        </p:nvSpPr>
        <p:spPr>
          <a:xfrm>
            <a:off x="10515600" y="249523"/>
            <a:ext cx="1676400" cy="307777"/>
          </a:xfrm>
          <a:prstGeom prst="rect">
            <a:avLst/>
          </a:prstGeom>
          <a:noFill/>
        </p:spPr>
        <p:txBody>
          <a:bodyPr wrap="square" rtlCol="0">
            <a:spAutoFit/>
          </a:bodyPr>
          <a:lstStyle/>
          <a:p>
            <a:r>
              <a:rPr lang="zh-CN" altLang="en-US" sz="1400" b="1" dirty="0">
                <a:latin typeface="微软雅黑" panose="020B0503020204020204" pitchFamily="34" charset="-122"/>
                <a:ea typeface="微软雅黑" panose="020B0503020204020204" pitchFamily="34" charset="-122"/>
              </a:rPr>
              <a:t>放置医院</a:t>
            </a:r>
            <a:r>
              <a:rPr lang="en-US" altLang="zh-CN" sz="1400" b="1" dirty="0">
                <a:latin typeface="微软雅黑" panose="020B0503020204020204" pitchFamily="34" charset="-122"/>
                <a:ea typeface="微软雅黑" panose="020B0503020204020204" pitchFamily="34" charset="-122"/>
              </a:rPr>
              <a:t>LOGO</a:t>
            </a:r>
            <a:endParaRPr lang="zh-CN" altLang="en-US" sz="1400" b="1" dirty="0">
              <a:latin typeface="微软雅黑" panose="020B0503020204020204" pitchFamily="34" charset="-122"/>
              <a:ea typeface="微软雅黑" panose="020B0503020204020204" pitchFamily="34" charset="-122"/>
            </a:endParaRPr>
          </a:p>
        </p:txBody>
      </p:sp>
      <p:sp>
        <p:nvSpPr>
          <p:cNvPr id="58" name="矩形 57"/>
          <p:cNvSpPr/>
          <p:nvPr/>
        </p:nvSpPr>
        <p:spPr>
          <a:xfrm>
            <a:off x="9062899" y="5373352"/>
            <a:ext cx="2520012" cy="9500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600" dirty="0">
                <a:latin typeface="微软雅黑" panose="020B0503020204020204" pitchFamily="34" charset="-122"/>
                <a:ea typeface="微软雅黑" panose="020B0503020204020204" pitchFamily="34" charset="-122"/>
              </a:rPr>
              <a:t>以上内容请医院根据自身实际情况进行修改！</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445608" y="1740292"/>
            <a:ext cx="1837362" cy="461665"/>
          </a:xfrm>
          <a:prstGeom prst="rect">
            <a:avLst/>
          </a:prstGeom>
        </p:spPr>
        <p:txBody>
          <a:bodyPr wrap="non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盖洛普</a:t>
            </a:r>
            <a:r>
              <a:rPr lang="en-US" altLang="zh-CN" sz="1600" b="1" dirty="0">
                <a:latin typeface="微软雅黑" panose="020B0503020204020204" pitchFamily="34" charset="-122"/>
                <a:ea typeface="微软雅黑" panose="020B0503020204020204" pitchFamily="34" charset="-122"/>
              </a:rPr>
              <a:t>Q12</a:t>
            </a:r>
            <a:r>
              <a:rPr lang="zh-CN" altLang="en-US" sz="1600" b="1" dirty="0">
                <a:latin typeface="微软雅黑" panose="020B0503020204020204" pitchFamily="34" charset="-122"/>
                <a:ea typeface="微软雅黑" panose="020B0503020204020204" pitchFamily="34" charset="-122"/>
              </a:rPr>
              <a:t>要求：</a:t>
            </a:r>
            <a:endParaRPr lang="en-US" altLang="zh-CN" sz="1600" b="1" dirty="0">
              <a:latin typeface="微软雅黑" panose="020B0503020204020204" pitchFamily="34" charset="-122"/>
              <a:ea typeface="微软雅黑" panose="020B0503020204020204" pitchFamily="34" charset="-122"/>
            </a:endParaRPr>
          </a:p>
        </p:txBody>
      </p:sp>
      <p:sp>
        <p:nvSpPr>
          <p:cNvPr id="15" name="矩形 14"/>
          <p:cNvSpPr/>
          <p:nvPr/>
        </p:nvSpPr>
        <p:spPr>
          <a:xfrm>
            <a:off x="4246419" y="2221253"/>
            <a:ext cx="4698722" cy="461665"/>
          </a:xfrm>
          <a:prstGeom prst="rect">
            <a:avLst/>
          </a:prstGeom>
        </p:spPr>
        <p:txBody>
          <a:bodyPr wrap="none">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加强员工与管理层的沟通，增强员工的企业凝聚力</a:t>
            </a:r>
            <a:endParaRPr lang="zh-CN" altLang="en-US" sz="1600" dirty="0"/>
          </a:p>
        </p:txBody>
      </p:sp>
      <p:sp>
        <p:nvSpPr>
          <p:cNvPr id="16" name="矩形 15"/>
          <p:cNvSpPr/>
          <p:nvPr/>
        </p:nvSpPr>
        <p:spPr>
          <a:xfrm>
            <a:off x="4246419" y="2987998"/>
            <a:ext cx="6916657" cy="461665"/>
          </a:xfrm>
          <a:prstGeom prst="rect">
            <a:avLst/>
          </a:prstGeom>
        </p:spPr>
        <p:txBody>
          <a:bodyPr wrap="square">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建立医疗规范医护光荣榜，每周</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月对医疗规范优秀的医护予以公示嘉奖</a:t>
            </a:r>
            <a:endParaRPr lang="en-US" altLang="zh-CN" sz="1600" dirty="0">
              <a:latin typeface="微软雅黑" panose="020B0503020204020204" pitchFamily="34" charset="-122"/>
              <a:ea typeface="微软雅黑" panose="020B0503020204020204" pitchFamily="34" charset="-122"/>
            </a:endParaRPr>
          </a:p>
        </p:txBody>
      </p:sp>
      <p:sp>
        <p:nvSpPr>
          <p:cNvPr id="17" name="矩形 16"/>
          <p:cNvSpPr/>
          <p:nvPr/>
        </p:nvSpPr>
        <p:spPr>
          <a:xfrm>
            <a:off x="4246419" y="3711269"/>
            <a:ext cx="3019027" cy="418191"/>
          </a:xfrm>
          <a:prstGeom prst="rect">
            <a:avLst/>
          </a:prstGeom>
        </p:spPr>
        <p:txBody>
          <a:bodyPr wrap="square">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建立员工信箱，了解员工想法</a:t>
            </a:r>
            <a:endParaRPr lang="en-US" altLang="zh-CN" sz="1600" dirty="0">
              <a:latin typeface="微软雅黑" panose="020B0503020204020204" pitchFamily="34" charset="-122"/>
              <a:ea typeface="微软雅黑" panose="020B0503020204020204" pitchFamily="34" charset="-122"/>
            </a:endParaRPr>
          </a:p>
        </p:txBody>
      </p:sp>
      <p:sp>
        <p:nvSpPr>
          <p:cNvPr id="18" name="矩形 17"/>
          <p:cNvSpPr/>
          <p:nvPr/>
        </p:nvSpPr>
        <p:spPr>
          <a:xfrm>
            <a:off x="4246419" y="4434540"/>
            <a:ext cx="3990577" cy="461665"/>
          </a:xfrm>
          <a:prstGeom prst="rect">
            <a:avLst/>
          </a:prstGeom>
        </p:spPr>
        <p:txBody>
          <a:bodyPr wrap="square">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设合理化建议奖，让员工有主人翁意识</a:t>
            </a:r>
            <a:endParaRPr lang="en-US" altLang="zh-CN" sz="1600" dirty="0">
              <a:latin typeface="微软雅黑" panose="020B0503020204020204" pitchFamily="34" charset="-122"/>
              <a:ea typeface="微软雅黑" panose="020B0503020204020204" pitchFamily="34" charset="-122"/>
            </a:endParaRPr>
          </a:p>
        </p:txBody>
      </p:sp>
      <p:sp>
        <p:nvSpPr>
          <p:cNvPr id="19" name="矩形 18"/>
          <p:cNvSpPr/>
          <p:nvPr/>
        </p:nvSpPr>
        <p:spPr>
          <a:xfrm>
            <a:off x="4246419" y="5104887"/>
            <a:ext cx="2441694" cy="418191"/>
          </a:xfrm>
          <a:prstGeom prst="rect">
            <a:avLst/>
          </a:prstGeom>
        </p:spPr>
        <p:txBody>
          <a:bodyPr wrap="none">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建立内部员工投诉专线等</a:t>
            </a:r>
            <a:endParaRPr lang="en-US" altLang="zh-CN" sz="1600" dirty="0">
              <a:latin typeface="微软雅黑" panose="020B0503020204020204" pitchFamily="34" charset="-122"/>
              <a:ea typeface="微软雅黑" panose="020B0503020204020204" pitchFamily="34" charset="-122"/>
            </a:endParaRPr>
          </a:p>
        </p:txBody>
      </p:sp>
      <p:pic>
        <p:nvPicPr>
          <p:cNvPr id="20" name="图片 19"/>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4000" b="98400" l="5200" r="96100"/>
                    </a14:imgEffect>
                  </a14:imgLayer>
                </a14:imgProps>
              </a:ext>
              <a:ext uri="{28A0092B-C50C-407E-A947-70E740481C1C}">
                <a14:useLocalDpi xmlns:a14="http://schemas.microsoft.com/office/drawing/2010/main" val="0"/>
              </a:ext>
            </a:extLst>
          </a:blip>
          <a:srcRect l="7872" t="4319" r="14007" b="1972"/>
          <a:stretch>
            <a:fillRect/>
          </a:stretch>
        </p:blipFill>
        <p:spPr>
          <a:xfrm>
            <a:off x="582452" y="2463563"/>
            <a:ext cx="2781837" cy="3336867"/>
          </a:xfrm>
          <a:prstGeom prst="rect">
            <a:avLst/>
          </a:prstGeom>
        </p:spPr>
      </p:pic>
      <p:sp>
        <p:nvSpPr>
          <p:cNvPr id="22" name="矩形 21"/>
          <p:cNvSpPr/>
          <p:nvPr/>
        </p:nvSpPr>
        <p:spPr>
          <a:xfrm>
            <a:off x="10033536" y="616370"/>
            <a:ext cx="1459054" cy="507831"/>
          </a:xfrm>
          <a:prstGeom prst="rect">
            <a:avLst/>
          </a:prstGeom>
        </p:spPr>
        <p:txBody>
          <a:bodyPr wrap="none">
            <a:spAutoFit/>
          </a:bodyPr>
          <a:lstStyle/>
          <a:p>
            <a:pPr>
              <a:lnSpc>
                <a:spcPct val="150000"/>
              </a:lnSpc>
            </a:pPr>
            <a:r>
              <a:rPr lang="en-US" altLang="zh-CN" b="1" dirty="0">
                <a:latin typeface="微软雅黑" panose="020B0503020204020204" pitchFamily="34" charset="-122"/>
                <a:ea typeface="微软雅黑" panose="020B0503020204020204" pitchFamily="34" charset="-122"/>
              </a:rPr>
              <a:t>1.4</a:t>
            </a:r>
            <a:r>
              <a:rPr lang="zh-CN" altLang="en-US" b="1" dirty="0">
                <a:latin typeface="微软雅黑" panose="020B0503020204020204" pitchFamily="34" charset="-122"/>
                <a:ea typeface="微软雅黑" panose="020B0503020204020204" pitchFamily="34" charset="-122"/>
              </a:rPr>
              <a:t>文化分析</a:t>
            </a:r>
            <a:endParaRPr lang="zh-CN" altLang="en-US" sz="1600" b="1" dirty="0">
              <a:latin typeface="微软雅黑" panose="020B0503020204020204" pitchFamily="34" charset="-122"/>
              <a:ea typeface="微软雅黑" panose="020B0503020204020204" pitchFamily="34" charset="-122"/>
            </a:endParaRPr>
          </a:p>
        </p:txBody>
      </p:sp>
      <p:grpSp>
        <p:nvGrpSpPr>
          <p:cNvPr id="24" name="组合 23"/>
          <p:cNvGrpSpPr/>
          <p:nvPr/>
        </p:nvGrpSpPr>
        <p:grpSpPr>
          <a:xfrm>
            <a:off x="536649" y="249523"/>
            <a:ext cx="1232203" cy="1028988"/>
            <a:chOff x="458097" y="883701"/>
            <a:chExt cx="1712258" cy="1429872"/>
          </a:xfrm>
        </p:grpSpPr>
        <p:sp>
          <p:nvSpPr>
            <p:cNvPr id="25"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910305" y="1340011"/>
              <a:ext cx="1048277" cy="812598"/>
            </a:xfrm>
            <a:prstGeom prst="rect">
              <a:avLst/>
            </a:prstGeom>
            <a:noFill/>
          </p:spPr>
          <p:txBody>
            <a:bodyPr wrap="square" rtlCol="0">
              <a:spAutoFit/>
            </a:bodyPr>
            <a:lstStyle/>
            <a:p>
              <a:r>
                <a:rPr lang="en-US" altLang="zh-CN" sz="3200" b="1" dirty="0">
                  <a:solidFill>
                    <a:srgbClr val="C00000"/>
                  </a:solidFill>
                  <a:latin typeface="微软雅黑" panose="020B0503020204020204" pitchFamily="34" charset="-122"/>
                  <a:ea typeface="微软雅黑" panose="020B0503020204020204" pitchFamily="34" charset="-122"/>
                </a:rPr>
                <a:t>01</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sp>
        <p:nvSpPr>
          <p:cNvPr id="21" name="文本框 20"/>
          <p:cNvSpPr txBox="1"/>
          <p:nvPr/>
        </p:nvSpPr>
        <p:spPr>
          <a:xfrm>
            <a:off x="10515600" y="249523"/>
            <a:ext cx="1676400"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放置医院</a:t>
            </a:r>
            <a:r>
              <a:rPr lang="en-US" altLang="zh-CN" sz="1400" dirty="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29" name="矩形 28"/>
          <p:cNvSpPr/>
          <p:nvPr/>
        </p:nvSpPr>
        <p:spPr>
          <a:xfrm>
            <a:off x="1820283" y="547121"/>
            <a:ext cx="1980029" cy="499624"/>
          </a:xfrm>
          <a:prstGeom prst="rect">
            <a:avLst/>
          </a:prstGeom>
        </p:spPr>
        <p:txBody>
          <a:bodyPr wrap="non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医院战略、品牌</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38733"/>
          <a:stretch>
            <a:fillRect/>
          </a:stretch>
        </p:blipFill>
        <p:spPr>
          <a:xfrm>
            <a:off x="4722312" y="0"/>
            <a:ext cx="7469688" cy="6858000"/>
          </a:xfrm>
          <a:prstGeom prst="rect">
            <a:avLst/>
          </a:prstGeom>
        </p:spPr>
      </p:pic>
      <p:sp>
        <p:nvSpPr>
          <p:cNvPr id="12" name="矩形 1"/>
          <p:cNvSpPr/>
          <p:nvPr/>
        </p:nvSpPr>
        <p:spPr>
          <a:xfrm>
            <a:off x="458097" y="2198541"/>
            <a:ext cx="4264215" cy="1120856"/>
          </a:xfrm>
          <a:custGeom>
            <a:avLst/>
            <a:gdLst>
              <a:gd name="connsiteX0" fmla="*/ 0 w 4892040"/>
              <a:gd name="connsiteY0" fmla="*/ 0 h 1051356"/>
              <a:gd name="connsiteX1" fmla="*/ 4892040 w 4892040"/>
              <a:gd name="connsiteY1" fmla="*/ 0 h 1051356"/>
              <a:gd name="connsiteX2" fmla="*/ 4892040 w 4892040"/>
              <a:gd name="connsiteY2" fmla="*/ 1051356 h 1051356"/>
              <a:gd name="connsiteX3" fmla="*/ 0 w 4892040"/>
              <a:gd name="connsiteY3" fmla="*/ 1051356 h 1051356"/>
              <a:gd name="connsiteX4" fmla="*/ 0 w 4892040"/>
              <a:gd name="connsiteY4" fmla="*/ 0 h 1051356"/>
              <a:gd name="connsiteX0-1" fmla="*/ 0 w 5227320"/>
              <a:gd name="connsiteY0-2" fmla="*/ 152400 h 1203756"/>
              <a:gd name="connsiteX1-3" fmla="*/ 5227320 w 5227320"/>
              <a:gd name="connsiteY1-4" fmla="*/ 0 h 1203756"/>
              <a:gd name="connsiteX2-5" fmla="*/ 4892040 w 5227320"/>
              <a:gd name="connsiteY2-6" fmla="*/ 1203756 h 1203756"/>
              <a:gd name="connsiteX3-7" fmla="*/ 0 w 5227320"/>
              <a:gd name="connsiteY3-8" fmla="*/ 1203756 h 1203756"/>
              <a:gd name="connsiteX4-9" fmla="*/ 0 w 5227320"/>
              <a:gd name="connsiteY4-10" fmla="*/ 152400 h 1203756"/>
              <a:gd name="connsiteX0-11" fmla="*/ 0 w 5227320"/>
              <a:gd name="connsiteY0-12" fmla="*/ 152400 h 1218996"/>
              <a:gd name="connsiteX1-13" fmla="*/ 5227320 w 5227320"/>
              <a:gd name="connsiteY1-14" fmla="*/ 0 h 1218996"/>
              <a:gd name="connsiteX2-15" fmla="*/ 4556760 w 5227320"/>
              <a:gd name="connsiteY2-16" fmla="*/ 1218996 h 1218996"/>
              <a:gd name="connsiteX3-17" fmla="*/ 0 w 5227320"/>
              <a:gd name="connsiteY3-18" fmla="*/ 1203756 h 1218996"/>
              <a:gd name="connsiteX4-19" fmla="*/ 0 w 5227320"/>
              <a:gd name="connsiteY4-20" fmla="*/ 152400 h 1218996"/>
              <a:gd name="connsiteX0-21" fmla="*/ 228600 w 5455920"/>
              <a:gd name="connsiteY0-22" fmla="*/ 152400 h 1249476"/>
              <a:gd name="connsiteX1-23" fmla="*/ 5455920 w 5455920"/>
              <a:gd name="connsiteY1-24" fmla="*/ 0 h 1249476"/>
              <a:gd name="connsiteX2-25" fmla="*/ 4785360 w 5455920"/>
              <a:gd name="connsiteY2-26" fmla="*/ 1218996 h 1249476"/>
              <a:gd name="connsiteX3-27" fmla="*/ 0 w 5455920"/>
              <a:gd name="connsiteY3-28" fmla="*/ 1249476 h 1249476"/>
              <a:gd name="connsiteX4-29" fmla="*/ 228600 w 5455920"/>
              <a:gd name="connsiteY4-30" fmla="*/ 152400 h 1249476"/>
              <a:gd name="connsiteX0-31" fmla="*/ 411480 w 5455920"/>
              <a:gd name="connsiteY0-32" fmla="*/ 396240 h 1249476"/>
              <a:gd name="connsiteX1-33" fmla="*/ 5455920 w 5455920"/>
              <a:gd name="connsiteY1-34" fmla="*/ 0 h 1249476"/>
              <a:gd name="connsiteX2-35" fmla="*/ 4785360 w 5455920"/>
              <a:gd name="connsiteY2-36" fmla="*/ 1218996 h 1249476"/>
              <a:gd name="connsiteX3-37" fmla="*/ 0 w 5455920"/>
              <a:gd name="connsiteY3-38" fmla="*/ 1249476 h 1249476"/>
              <a:gd name="connsiteX4-39" fmla="*/ 411480 w 5455920"/>
              <a:gd name="connsiteY4-40" fmla="*/ 396240 h 1249476"/>
              <a:gd name="connsiteX0-41" fmla="*/ 411480 w 5090160"/>
              <a:gd name="connsiteY0-42" fmla="*/ 213360 h 1066596"/>
              <a:gd name="connsiteX1-43" fmla="*/ 5090160 w 5090160"/>
              <a:gd name="connsiteY1-44" fmla="*/ 0 h 1066596"/>
              <a:gd name="connsiteX2-45" fmla="*/ 4785360 w 5090160"/>
              <a:gd name="connsiteY2-46" fmla="*/ 1036116 h 1066596"/>
              <a:gd name="connsiteX3-47" fmla="*/ 0 w 5090160"/>
              <a:gd name="connsiteY3-48" fmla="*/ 1066596 h 1066596"/>
              <a:gd name="connsiteX4-49" fmla="*/ 411480 w 5090160"/>
              <a:gd name="connsiteY4-50" fmla="*/ 213360 h 106659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090160" h="1066596">
                <a:moveTo>
                  <a:pt x="411480" y="213360"/>
                </a:moveTo>
                <a:lnTo>
                  <a:pt x="5090160" y="0"/>
                </a:lnTo>
                <a:lnTo>
                  <a:pt x="4785360" y="1036116"/>
                </a:lnTo>
                <a:lnTo>
                  <a:pt x="0" y="1066596"/>
                </a:lnTo>
                <a:lnTo>
                  <a:pt x="411480" y="213360"/>
                </a:lnTo>
                <a:close/>
              </a:path>
            </a:pathLst>
          </a:custGeom>
          <a:solidFill>
            <a:schemeClr val="bg1">
              <a:lumMod val="8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58097" y="883701"/>
            <a:ext cx="1712258" cy="1429872"/>
            <a:chOff x="458097" y="883701"/>
            <a:chExt cx="1712258" cy="1429872"/>
          </a:xfrm>
        </p:grpSpPr>
        <p:sp>
          <p:nvSpPr>
            <p:cNvPr id="10"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10304" y="1340011"/>
              <a:ext cx="822960" cy="584775"/>
            </a:xfrm>
            <a:prstGeom prst="rect">
              <a:avLst/>
            </a:prstGeom>
            <a:noFill/>
          </p:spPr>
          <p:txBody>
            <a:bodyPr wrap="square" rtlCol="0">
              <a:spAutoFit/>
            </a:bodyPr>
            <a:lstStyle/>
            <a:p>
              <a:r>
                <a:rPr lang="en-US" altLang="zh-CN" sz="3200" b="1" dirty="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15" name="文本框 14"/>
          <p:cNvSpPr txBox="1"/>
          <p:nvPr/>
        </p:nvSpPr>
        <p:spPr>
          <a:xfrm>
            <a:off x="1321784" y="2496967"/>
            <a:ext cx="3734310" cy="584775"/>
          </a:xfrm>
          <a:prstGeom prst="rect">
            <a:avLst/>
          </a:prstGeom>
          <a:noFill/>
        </p:spPr>
        <p:txBody>
          <a:bodyPr wrap="square" rtlCol="0">
            <a:spAutoFit/>
          </a:bodyPr>
          <a:lstStyle/>
          <a:p>
            <a:r>
              <a:rPr lang="zh-CN" altLang="en-US" sz="3200" b="1" dirty="0">
                <a:solidFill>
                  <a:schemeClr val="accent1">
                    <a:lumMod val="50000"/>
                  </a:schemeClr>
                </a:solidFill>
                <a:latin typeface="微软雅黑" panose="020B0503020204020204" pitchFamily="34" charset="-122"/>
                <a:ea typeface="微软雅黑" panose="020B0503020204020204" pitchFamily="34" charset="-122"/>
              </a:rPr>
              <a:t>医院人、财、物</a:t>
            </a:r>
          </a:p>
        </p:txBody>
      </p:sp>
      <p:sp>
        <p:nvSpPr>
          <p:cNvPr id="9" name="矩形 8"/>
          <p:cNvSpPr/>
          <p:nvPr/>
        </p:nvSpPr>
        <p:spPr>
          <a:xfrm>
            <a:off x="9123052" y="5667793"/>
            <a:ext cx="2656572" cy="9500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600" dirty="0">
                <a:latin typeface="微软雅黑" panose="020B0503020204020204" pitchFamily="34" charset="-122"/>
                <a:ea typeface="微软雅黑" panose="020B0503020204020204" pitchFamily="34" charset="-122"/>
              </a:rPr>
              <a:t>本章节以下内容请医院根据自身实际情况进行修改！</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5480" t="8485" b="9728"/>
          <a:stretch>
            <a:fillRect/>
          </a:stretch>
        </p:blipFill>
        <p:spPr>
          <a:xfrm>
            <a:off x="0" y="0"/>
            <a:ext cx="12192000" cy="7047004"/>
          </a:xfrm>
          <a:prstGeom prst="rect">
            <a:avLst/>
          </a:prstGeom>
        </p:spPr>
      </p:pic>
      <p:sp>
        <p:nvSpPr>
          <p:cNvPr id="8" name="文本框 7"/>
          <p:cNvSpPr txBox="1"/>
          <p:nvPr/>
        </p:nvSpPr>
        <p:spPr>
          <a:xfrm>
            <a:off x="1216753" y="1801516"/>
            <a:ext cx="1940104" cy="507831"/>
          </a:xfrm>
          <a:prstGeom prst="rect">
            <a:avLst/>
          </a:prstGeom>
          <a:noFill/>
        </p:spPr>
        <p:txBody>
          <a:bodyPr wrap="square" rtlCol="0">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医院表面维度</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637212" y="2348180"/>
            <a:ext cx="4606834" cy="1261884"/>
          </a:xfrm>
          <a:prstGeom prst="rect">
            <a:avLst/>
          </a:prstGeom>
        </p:spPr>
        <p:txBody>
          <a:bodyPr wrap="square">
            <a:spAutoFit/>
          </a:bodyPr>
          <a:lstStyle/>
          <a:p>
            <a:pPr>
              <a:lnSpc>
                <a:spcPct val="200000"/>
              </a:lnSpc>
            </a:pPr>
            <a:r>
              <a:rPr lang="zh-CN" altLang="en-US" dirty="0">
                <a:solidFill>
                  <a:schemeClr val="bg1"/>
                </a:solidFill>
                <a:latin typeface="微软雅黑" panose="020B0503020204020204" pitchFamily="34" charset="-122"/>
                <a:ea typeface="微软雅黑" panose="020B0503020204020204" pitchFamily="34" charset="-122"/>
              </a:rPr>
              <a:t>从医院的</a:t>
            </a:r>
            <a:r>
              <a:rPr lang="zh-CN" altLang="en-US" sz="2000" b="1" dirty="0">
                <a:solidFill>
                  <a:srgbClr val="C00000"/>
                </a:solidFill>
                <a:latin typeface="微软雅黑" panose="020B0503020204020204" pitchFamily="34" charset="-122"/>
                <a:ea typeface="微软雅黑" panose="020B0503020204020204" pitchFamily="34" charset="-122"/>
              </a:rPr>
              <a:t>人、财、物指标</a:t>
            </a:r>
            <a:r>
              <a:rPr lang="zh-CN" altLang="en-US" dirty="0">
                <a:solidFill>
                  <a:schemeClr val="bg1"/>
                </a:solidFill>
                <a:latin typeface="微软雅黑" panose="020B0503020204020204" pitchFamily="34" charset="-122"/>
                <a:ea typeface="微软雅黑" panose="020B0503020204020204" pitchFamily="34" charset="-122"/>
              </a:rPr>
              <a:t>着手，</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200000"/>
              </a:lnSpc>
            </a:pPr>
            <a:r>
              <a:rPr lang="zh-CN" altLang="en-US" dirty="0">
                <a:solidFill>
                  <a:schemeClr val="bg1"/>
                </a:solidFill>
                <a:latin typeface="微软雅黑" panose="020B0503020204020204" pitchFamily="34" charset="-122"/>
                <a:ea typeface="微软雅黑" panose="020B0503020204020204" pitchFamily="34" charset="-122"/>
              </a:rPr>
              <a:t>对医院进行一个专业的初步分析</a:t>
            </a:r>
            <a:endParaRPr lang="en-US" altLang="zh-CN"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739623" y="1996839"/>
            <a:ext cx="4683539" cy="1523494"/>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sz="1400" b="1" dirty="0">
                <a:latin typeface="微软雅黑" panose="020B0503020204020204" pitchFamily="34" charset="-122"/>
                <a:ea typeface="微软雅黑" panose="020B0503020204020204" pitchFamily="34" charset="-122"/>
              </a:rPr>
              <a:t>扩大人才队伍结构的主要预期目标：</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en-US" altLang="zh-CN" sz="1200" dirty="0">
                <a:latin typeface="微软雅黑" panose="020B0503020204020204" pitchFamily="34" charset="-122"/>
                <a:ea typeface="微软雅黑" panose="020B0503020204020204" pitchFamily="34" charset="-122"/>
              </a:rPr>
              <a:t>       5</a:t>
            </a:r>
            <a:r>
              <a:rPr lang="zh-CN" altLang="en-US" sz="1200" dirty="0">
                <a:latin typeface="微软雅黑" panose="020B0503020204020204" pitchFamily="34" charset="-122"/>
                <a:ea typeface="微软雅黑" panose="020B0503020204020204" pitchFamily="34" charset="-122"/>
              </a:rPr>
              <a:t>年内全院临床医疗人员本科学历占</a:t>
            </a:r>
            <a:r>
              <a:rPr lang="en-US" altLang="zh-CN" sz="1200" dirty="0">
                <a:latin typeface="微软雅黑" panose="020B0503020204020204" pitchFamily="34" charset="-122"/>
                <a:ea typeface="微软雅黑" panose="020B0503020204020204" pitchFamily="34" charset="-122"/>
              </a:rPr>
              <a:t>80%</a:t>
            </a:r>
            <a:r>
              <a:rPr lang="zh-CN" altLang="en-US" sz="1200" dirty="0">
                <a:latin typeface="微软雅黑" panose="020B0503020204020204" pitchFamily="34" charset="-122"/>
                <a:ea typeface="微软雅黑" panose="020B0503020204020204" pitchFamily="34" charset="-122"/>
              </a:rPr>
              <a:t>以上，硕士研究生学历占</a:t>
            </a:r>
            <a:r>
              <a:rPr lang="en-US" altLang="zh-CN" sz="1200" dirty="0">
                <a:latin typeface="微软雅黑" panose="020B0503020204020204" pitchFamily="34" charset="-122"/>
                <a:ea typeface="微软雅黑" panose="020B0503020204020204" pitchFamily="34" charset="-122"/>
              </a:rPr>
              <a:t>10%</a:t>
            </a:r>
            <a:r>
              <a:rPr lang="zh-CN" altLang="en-US" sz="1200" dirty="0">
                <a:latin typeface="微软雅黑" panose="020B0503020204020204" pitchFamily="34" charset="-122"/>
                <a:ea typeface="微软雅黑" panose="020B0503020204020204" pitchFamily="34" charset="-122"/>
              </a:rPr>
              <a:t>，大专学历占得比例不超</a:t>
            </a:r>
            <a:r>
              <a:rPr lang="en-US" altLang="zh-CN" sz="1200" dirty="0">
                <a:latin typeface="微软雅黑" panose="020B0503020204020204" pitchFamily="34" charset="-122"/>
                <a:ea typeface="微软雅黑" panose="020B0503020204020204" pitchFamily="34" charset="-122"/>
              </a:rPr>
              <a:t>10%</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a:lnSpc>
                <a:spcPct val="150000"/>
              </a:lnSpc>
            </a:pPr>
            <a:r>
              <a:rPr lang="en-US" altLang="zh-CN" sz="1200" dirty="0">
                <a:latin typeface="微软雅黑" panose="020B0503020204020204" pitchFamily="34" charset="-122"/>
                <a:ea typeface="微软雅黑" panose="020B0503020204020204" pitchFamily="34" charset="-122"/>
              </a:rPr>
              <a:t>       10</a:t>
            </a:r>
            <a:r>
              <a:rPr lang="zh-CN" altLang="en-US" sz="1200" dirty="0">
                <a:latin typeface="微软雅黑" panose="020B0503020204020204" pitchFamily="34" charset="-122"/>
                <a:ea typeface="微软雅黑" panose="020B0503020204020204" pitchFamily="34" charset="-122"/>
              </a:rPr>
              <a:t>年内，临床医师本科学历占</a:t>
            </a:r>
            <a:r>
              <a:rPr lang="en-US" altLang="zh-CN" sz="1200" dirty="0">
                <a:latin typeface="微软雅黑" panose="020B0503020204020204" pitchFamily="34" charset="-122"/>
                <a:ea typeface="微软雅黑" panose="020B0503020204020204" pitchFamily="34" charset="-122"/>
              </a:rPr>
              <a:t>70%</a:t>
            </a:r>
            <a:r>
              <a:rPr lang="zh-CN" altLang="en-US" sz="1200" dirty="0">
                <a:latin typeface="微软雅黑" panose="020B0503020204020204" pitchFamily="34" charset="-122"/>
                <a:ea typeface="微软雅黑" panose="020B0503020204020204" pitchFamily="34" charset="-122"/>
              </a:rPr>
              <a:t>，硕士研究生学历占</a:t>
            </a:r>
            <a:r>
              <a:rPr lang="en-US" altLang="zh-CN" sz="1200" dirty="0">
                <a:latin typeface="微软雅黑" panose="020B0503020204020204" pitchFamily="34" charset="-122"/>
                <a:ea typeface="微软雅黑" panose="020B0503020204020204" pitchFamily="34" charset="-122"/>
              </a:rPr>
              <a:t>20%</a:t>
            </a:r>
            <a:r>
              <a:rPr lang="zh-CN" altLang="en-US" sz="1200" dirty="0">
                <a:latin typeface="微软雅黑" panose="020B0503020204020204" pitchFamily="34" charset="-122"/>
                <a:ea typeface="微软雅黑" panose="020B0503020204020204" pitchFamily="34" charset="-122"/>
              </a:rPr>
              <a:t>，博士研究生学历占</a:t>
            </a:r>
            <a:r>
              <a:rPr lang="en-US" altLang="zh-CN" sz="1200" dirty="0">
                <a:latin typeface="微软雅黑" panose="020B0503020204020204" pitchFamily="34" charset="-122"/>
                <a:ea typeface="微软雅黑" panose="020B0503020204020204" pitchFamily="34" charset="-122"/>
              </a:rPr>
              <a:t>5%</a:t>
            </a:r>
            <a:r>
              <a:rPr lang="zh-CN" altLang="en-US" sz="1200" dirty="0">
                <a:latin typeface="微软雅黑" panose="020B0503020204020204" pitchFamily="34" charset="-122"/>
                <a:ea typeface="微软雅黑" panose="020B0503020204020204" pitchFamily="34" charset="-122"/>
              </a:rPr>
              <a:t>，大专学历占得比例不超 </a:t>
            </a:r>
            <a:r>
              <a:rPr lang="en-US" altLang="zh-CN" sz="1200" dirty="0">
                <a:latin typeface="微软雅黑" panose="020B0503020204020204" pitchFamily="34" charset="-122"/>
                <a:ea typeface="微软雅黑" panose="020B0503020204020204" pitchFamily="34" charset="-122"/>
              </a:rPr>
              <a:t>5%</a:t>
            </a:r>
            <a:r>
              <a:rPr lang="zh-CN" altLang="en-US" sz="1200" dirty="0">
                <a:latin typeface="微软雅黑" panose="020B0503020204020204" pitchFamily="34" charset="-122"/>
                <a:ea typeface="微软雅黑" panose="020B0503020204020204" pitchFamily="34" charset="-122"/>
              </a:rPr>
              <a:t>。  </a:t>
            </a:r>
          </a:p>
        </p:txBody>
      </p:sp>
      <p:sp>
        <p:nvSpPr>
          <p:cNvPr id="3" name="矩形 2"/>
          <p:cNvSpPr/>
          <p:nvPr/>
        </p:nvSpPr>
        <p:spPr>
          <a:xfrm>
            <a:off x="3776423" y="4116619"/>
            <a:ext cx="5420501" cy="1523494"/>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sz="1400" b="1" dirty="0">
                <a:latin typeface="微软雅黑" panose="020B0503020204020204" pitchFamily="34" charset="-122"/>
                <a:ea typeface="微软雅黑" panose="020B0503020204020204" pitchFamily="34" charset="-122"/>
              </a:rPr>
              <a:t>高级人才数量及分布预期目标：</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en-US" altLang="zh-CN" sz="1200" dirty="0">
                <a:latin typeface="微软雅黑" panose="020B0503020204020204" pitchFamily="34" charset="-122"/>
                <a:ea typeface="微软雅黑" panose="020B0503020204020204" pitchFamily="34" charset="-122"/>
              </a:rPr>
              <a:t>       5</a:t>
            </a:r>
            <a:r>
              <a:rPr lang="zh-CN" altLang="en-US" sz="1200" dirty="0">
                <a:latin typeface="微软雅黑" panose="020B0503020204020204" pitchFamily="34" charset="-122"/>
                <a:ea typeface="微软雅黑" panose="020B0503020204020204" pitchFamily="34" charset="-122"/>
              </a:rPr>
              <a:t>年内副高以上的职称的临床、以及人才</a:t>
            </a:r>
            <a:r>
              <a:rPr lang="en-US" altLang="zh-CN" sz="1200" dirty="0">
                <a:latin typeface="微软雅黑" panose="020B0503020204020204" pitchFamily="34" charset="-122"/>
                <a:ea typeface="微软雅黑" panose="020B0503020204020204" pitchFamily="34" charset="-122"/>
              </a:rPr>
              <a:t>6</a:t>
            </a:r>
            <a:r>
              <a:rPr lang="zh-CN" altLang="en-US" sz="1200" dirty="0">
                <a:latin typeface="微软雅黑" panose="020B0503020204020204" pitchFamily="34" charset="-122"/>
                <a:ea typeface="微软雅黑" panose="020B0503020204020204" pitchFamily="34" charset="-122"/>
              </a:rPr>
              <a:t>名以上；</a:t>
            </a:r>
            <a:endParaRPr lang="en-US" altLang="zh-CN" sz="1200" dirty="0">
              <a:latin typeface="微软雅黑" panose="020B0503020204020204" pitchFamily="34" charset="-122"/>
              <a:ea typeface="微软雅黑" panose="020B0503020204020204" pitchFamily="34" charset="-122"/>
            </a:endParaRPr>
          </a:p>
          <a:p>
            <a:pPr>
              <a:lnSpc>
                <a:spcPct val="150000"/>
              </a:lnSpc>
            </a:pPr>
            <a:r>
              <a:rPr lang="en-US" altLang="zh-CN" sz="1200" dirty="0">
                <a:latin typeface="微软雅黑" panose="020B0503020204020204" pitchFamily="34" charset="-122"/>
                <a:ea typeface="微软雅黑" panose="020B0503020204020204" pitchFamily="34" charset="-122"/>
              </a:rPr>
              <a:t>       10</a:t>
            </a:r>
            <a:r>
              <a:rPr lang="zh-CN" altLang="en-US" sz="1200" dirty="0">
                <a:latin typeface="微软雅黑" panose="020B0503020204020204" pitchFamily="34" charset="-122"/>
                <a:ea typeface="微软雅黑" panose="020B0503020204020204" pitchFamily="34" charset="-122"/>
              </a:rPr>
              <a:t>年内副高以上的职称的临床、以及 人才</a:t>
            </a:r>
            <a:r>
              <a:rPr lang="en-US" altLang="zh-CN" sz="1200" dirty="0">
                <a:latin typeface="微软雅黑" panose="020B0503020204020204" pitchFamily="34" charset="-122"/>
                <a:ea typeface="微软雅黑" panose="020B0503020204020204" pitchFamily="34" charset="-122"/>
              </a:rPr>
              <a:t>8</a:t>
            </a:r>
            <a:r>
              <a:rPr lang="zh-CN" altLang="en-US" sz="1200" dirty="0">
                <a:latin typeface="微软雅黑" panose="020B0503020204020204" pitchFamily="34" charset="-122"/>
                <a:ea typeface="微软雅黑" panose="020B0503020204020204" pitchFamily="34" charset="-122"/>
              </a:rPr>
              <a:t>名以上；</a:t>
            </a:r>
            <a:endParaRPr lang="en-US" altLang="zh-CN" sz="1200" dirty="0">
              <a:latin typeface="微软雅黑" panose="020B0503020204020204" pitchFamily="34" charset="-122"/>
              <a:ea typeface="微软雅黑" panose="020B0503020204020204" pitchFamily="34" charset="-122"/>
            </a:endParaRPr>
          </a:p>
          <a:p>
            <a:pPr>
              <a:lnSpc>
                <a:spcPct val="150000"/>
              </a:lnSpc>
            </a:pPr>
            <a:r>
              <a:rPr lang="zh-CN" altLang="en-US" sz="1200" dirty="0">
                <a:latin typeface="微软雅黑" panose="020B0503020204020204" pitchFamily="34" charset="-122"/>
                <a:ea typeface="微软雅黑" panose="020B0503020204020204" pitchFamily="34" charset="-122"/>
              </a:rPr>
              <a:t>       高级人才在各专业分布趋于合理；</a:t>
            </a:r>
            <a:endParaRPr lang="en-US" altLang="zh-CN" sz="1200" dirty="0">
              <a:latin typeface="微软雅黑" panose="020B0503020204020204" pitchFamily="34" charset="-122"/>
              <a:ea typeface="微软雅黑" panose="020B0503020204020204" pitchFamily="34" charset="-122"/>
            </a:endParaRPr>
          </a:p>
          <a:p>
            <a:pPr>
              <a:lnSpc>
                <a:spcPct val="150000"/>
              </a:lnSpc>
            </a:pPr>
            <a:r>
              <a:rPr lang="zh-CN" altLang="en-US" sz="1200" dirty="0">
                <a:latin typeface="微软雅黑" panose="020B0503020204020204" pitchFamily="34" charset="-122"/>
                <a:ea typeface="微软雅黑" panose="020B0503020204020204" pitchFamily="34" charset="-122"/>
              </a:rPr>
              <a:t>       人才的专业、年龄结构和高、中、初级专业技术人才的比例相对合理。</a:t>
            </a:r>
          </a:p>
        </p:txBody>
      </p:sp>
      <p:pic>
        <p:nvPicPr>
          <p:cNvPr id="4" name="Picture 2" descr="http://img.taopic.com/uploads/allimg/131116/234936-1311160T0341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66" r="4232"/>
          <a:stretch>
            <a:fillRect/>
          </a:stretch>
        </p:blipFill>
        <p:spPr bwMode="auto">
          <a:xfrm>
            <a:off x="1116481" y="1904348"/>
            <a:ext cx="2524844" cy="1708477"/>
          </a:xfrm>
          <a:prstGeom prst="rect">
            <a:avLst/>
          </a:prstGeom>
          <a:noFill/>
          <a:ln w="12700">
            <a:solidFill>
              <a:srgbClr val="C00000"/>
            </a:solidFill>
          </a:ln>
          <a:extLst>
            <a:ext uri="{909E8E84-426E-40DD-AFC4-6F175D3DCCD1}">
              <a14:hiddenFill xmlns:a14="http://schemas.microsoft.com/office/drawing/2010/main">
                <a:solidFill>
                  <a:srgbClr val="FFFFFF"/>
                </a:solidFill>
              </a14:hiddenFill>
            </a:ext>
          </a:extLst>
        </p:spPr>
      </p:pic>
      <p:pic>
        <p:nvPicPr>
          <p:cNvPr id="5" name="Picture 4" descr="http://img.taopic.com/uploads/allimg/131101/235092-1311010929326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650" b="13178"/>
          <a:stretch>
            <a:fillRect/>
          </a:stretch>
        </p:blipFill>
        <p:spPr bwMode="auto">
          <a:xfrm>
            <a:off x="1116481" y="3903808"/>
            <a:ext cx="2525699" cy="1949116"/>
          </a:xfrm>
          <a:prstGeom prst="rect">
            <a:avLst/>
          </a:prstGeom>
          <a:noFill/>
          <a:ln w="12700">
            <a:solidFill>
              <a:srgbClr val="C00000"/>
            </a:solidFill>
          </a:ln>
          <a:extLst>
            <a:ext uri="{909E8E84-426E-40DD-AFC4-6F175D3DCCD1}">
              <a14:hiddenFill xmlns:a14="http://schemas.microsoft.com/office/drawing/2010/main">
                <a:solidFill>
                  <a:srgbClr val="FFFFFF"/>
                </a:solidFill>
              </a14:hiddenFill>
            </a:ext>
          </a:extLst>
        </p:spPr>
      </p:pic>
      <p:sp>
        <p:nvSpPr>
          <p:cNvPr id="6" name="TextBox 19"/>
          <p:cNvSpPr txBox="1"/>
          <p:nvPr/>
        </p:nvSpPr>
        <p:spPr>
          <a:xfrm>
            <a:off x="8707701" y="3321439"/>
            <a:ext cx="792212" cy="1690206"/>
          </a:xfrm>
          <a:prstGeom prst="rect">
            <a:avLst/>
          </a:prstGeom>
          <a:noFill/>
          <a:scene3d>
            <a:camera prst="isometricOffAxis1Left">
              <a:rot lat="1012844" lon="2583489" rev="21519520"/>
            </a:camera>
            <a:lightRig rig="threePt" dir="t"/>
          </a:scene3d>
          <a:sp3d extrusionH="127000"/>
        </p:spPr>
        <p:txBody>
          <a:bodyPr>
            <a:spAutoFit/>
            <a:sp3d extrusionH="127000"/>
          </a:bodyPr>
          <a:lstStyle/>
          <a:p>
            <a:pPr>
              <a:lnSpc>
                <a:spcPct val="150000"/>
              </a:lnSpc>
              <a:defRPr/>
            </a:pPr>
            <a:r>
              <a:rPr lang="en-US" altLang="zh-CN" sz="8000" dirty="0">
                <a:solidFill>
                  <a:srgbClr val="FFC000"/>
                </a:solidFill>
                <a:effectLst>
                  <a:reflection blurRad="6350" stA="60000" endA="900" endPos="60000" dist="29997" dir="5400000" sy="-100000" algn="bl" rotWithShape="0"/>
                </a:effectLst>
                <a:latin typeface="Impact" panose="020B0806030902050204" pitchFamily="34" charset="0"/>
              </a:rPr>
              <a:t>T</a:t>
            </a:r>
            <a:endParaRPr lang="zh-CN" altLang="en-US" sz="8000" dirty="0">
              <a:solidFill>
                <a:srgbClr val="FFC000"/>
              </a:solidFill>
              <a:effectLst>
                <a:reflection blurRad="6350" stA="60000" endA="900" endPos="60000" dist="29997" dir="5400000" sy="-100000" algn="bl" rotWithShape="0"/>
              </a:effectLst>
              <a:latin typeface="Impact" panose="020B0806030902050204" pitchFamily="34" charset="0"/>
            </a:endParaRPr>
          </a:p>
        </p:txBody>
      </p:sp>
      <p:sp>
        <p:nvSpPr>
          <p:cNvPr id="7" name="矩形 6"/>
          <p:cNvSpPr/>
          <p:nvPr/>
        </p:nvSpPr>
        <p:spPr>
          <a:xfrm>
            <a:off x="9339194" y="2924418"/>
            <a:ext cx="680595" cy="1735988"/>
          </a:xfrm>
          <a:prstGeom prst="rect">
            <a:avLst/>
          </a:prstGeom>
        </p:spPr>
        <p:txBody>
          <a:bodyPr wrap="square">
            <a:spAutoFit/>
            <a:scene3d>
              <a:camera prst="isometricOffAxis2Right">
                <a:rot lat="1012846" lon="19016507" rev="80472"/>
              </a:camera>
              <a:lightRig rig="threePt" dir="t"/>
            </a:scene3d>
            <a:sp3d extrusionH="127000" prstMaterial="matte"/>
          </a:bodyPr>
          <a:lstStyle/>
          <a:p>
            <a:pPr>
              <a:lnSpc>
                <a:spcPct val="150000"/>
              </a:lnSpc>
              <a:defRPr/>
            </a:pPr>
            <a:r>
              <a:rPr lang="en-US" altLang="zh-CN" sz="8000" dirty="0">
                <a:solidFill>
                  <a:srgbClr val="FFC000"/>
                </a:solidFill>
                <a:effectLst>
                  <a:reflection blurRad="6350" stA="60000" endA="900" endPos="60000" dist="29997" dir="5400000" sy="-100000" algn="bl" rotWithShape="0"/>
                </a:effectLst>
                <a:latin typeface="Impact" panose="020B0806030902050204" pitchFamily="34" charset="0"/>
              </a:rPr>
              <a:t>E</a:t>
            </a:r>
            <a:endParaRPr lang="zh-CN" altLang="en-US" sz="8000" dirty="0">
              <a:solidFill>
                <a:srgbClr val="FFC000"/>
              </a:solidFill>
              <a:effectLst>
                <a:reflection blurRad="6350" stA="60000" endA="900" endPos="60000" dist="29997" dir="5400000" sy="-100000" algn="bl" rotWithShape="0"/>
              </a:effectLst>
            </a:endParaRPr>
          </a:p>
        </p:txBody>
      </p:sp>
      <p:sp>
        <p:nvSpPr>
          <p:cNvPr id="8" name="TextBox 19"/>
          <p:cNvSpPr txBox="1"/>
          <p:nvPr/>
        </p:nvSpPr>
        <p:spPr>
          <a:xfrm>
            <a:off x="9952785" y="2426413"/>
            <a:ext cx="792212" cy="1690206"/>
          </a:xfrm>
          <a:prstGeom prst="rect">
            <a:avLst/>
          </a:prstGeom>
          <a:noFill/>
          <a:scene3d>
            <a:camera prst="isometricOffAxis1Left">
              <a:rot lat="1012844" lon="2583489" rev="21519520"/>
            </a:camera>
            <a:lightRig rig="threePt" dir="t"/>
          </a:scene3d>
          <a:sp3d extrusionH="127000"/>
        </p:spPr>
        <p:txBody>
          <a:bodyPr>
            <a:spAutoFit/>
            <a:sp3d extrusionH="127000"/>
          </a:bodyPr>
          <a:lstStyle/>
          <a:p>
            <a:pPr>
              <a:lnSpc>
                <a:spcPct val="150000"/>
              </a:lnSpc>
              <a:defRPr/>
            </a:pPr>
            <a:r>
              <a:rPr lang="en-US" altLang="zh-CN" sz="8000" dirty="0">
                <a:solidFill>
                  <a:srgbClr val="FFC000"/>
                </a:solidFill>
                <a:effectLst>
                  <a:reflection blurRad="6350" stA="60000" endA="900" endPos="60000" dist="29997" dir="5400000" sy="-100000" algn="bl" rotWithShape="0"/>
                </a:effectLst>
                <a:latin typeface="Impact" panose="020B0806030902050204" pitchFamily="34" charset="0"/>
              </a:rPr>
              <a:t>A</a:t>
            </a:r>
            <a:endParaRPr lang="zh-CN" altLang="en-US" sz="8000" dirty="0">
              <a:solidFill>
                <a:srgbClr val="FFC000"/>
              </a:solidFill>
              <a:effectLst>
                <a:reflection blurRad="6350" stA="60000" endA="900" endPos="60000" dist="29997" dir="5400000" sy="-100000" algn="bl" rotWithShape="0"/>
              </a:effectLst>
              <a:latin typeface="Impact" panose="020B0806030902050204" pitchFamily="34" charset="0"/>
            </a:endParaRPr>
          </a:p>
        </p:txBody>
      </p:sp>
      <p:sp>
        <p:nvSpPr>
          <p:cNvPr id="9" name="矩形 8"/>
          <p:cNvSpPr/>
          <p:nvPr/>
        </p:nvSpPr>
        <p:spPr>
          <a:xfrm>
            <a:off x="10588867" y="1904348"/>
            <a:ext cx="720080" cy="1735988"/>
          </a:xfrm>
          <a:prstGeom prst="rect">
            <a:avLst/>
          </a:prstGeom>
        </p:spPr>
        <p:txBody>
          <a:bodyPr>
            <a:spAutoFit/>
            <a:scene3d>
              <a:camera prst="isometricOffAxis2Right">
                <a:rot lat="1012846" lon="19016507" rev="80472"/>
              </a:camera>
              <a:lightRig rig="threePt" dir="t"/>
            </a:scene3d>
            <a:sp3d extrusionH="127000" prstMaterial="matte"/>
          </a:bodyPr>
          <a:lstStyle/>
          <a:p>
            <a:pPr>
              <a:lnSpc>
                <a:spcPct val="150000"/>
              </a:lnSpc>
              <a:defRPr/>
            </a:pPr>
            <a:r>
              <a:rPr lang="en-US" altLang="zh-CN" sz="8000" dirty="0">
                <a:solidFill>
                  <a:srgbClr val="FFC000"/>
                </a:solidFill>
                <a:effectLst>
                  <a:reflection blurRad="6350" stA="60000" endA="900" endPos="60000" dist="29997" dir="5400000" sy="-100000" algn="bl" rotWithShape="0"/>
                </a:effectLst>
                <a:latin typeface="Impact" panose="020B0806030902050204" pitchFamily="34" charset="0"/>
              </a:rPr>
              <a:t>M</a:t>
            </a:r>
            <a:endParaRPr lang="zh-CN" altLang="en-US" sz="8000" dirty="0">
              <a:solidFill>
                <a:srgbClr val="FFC000"/>
              </a:solidFill>
              <a:effectLst>
                <a:reflection blurRad="6350" stA="60000" endA="900" endPos="60000" dist="29997" dir="5400000" sy="-100000" algn="bl" rotWithShape="0"/>
              </a:effectLst>
            </a:endParaRPr>
          </a:p>
        </p:txBody>
      </p:sp>
      <p:sp>
        <p:nvSpPr>
          <p:cNvPr id="15" name="矩形 14"/>
          <p:cNvSpPr/>
          <p:nvPr/>
        </p:nvSpPr>
        <p:spPr>
          <a:xfrm>
            <a:off x="10033536" y="616370"/>
            <a:ext cx="1459054" cy="458908"/>
          </a:xfrm>
          <a:prstGeom prst="rect">
            <a:avLst/>
          </a:prstGeom>
        </p:spPr>
        <p:txBody>
          <a:bodyPr wrap="none">
            <a:spAutoFit/>
          </a:bodyPr>
          <a:lstStyle/>
          <a:p>
            <a:pPr>
              <a:lnSpc>
                <a:spcPct val="150000"/>
              </a:lnSpc>
            </a:pPr>
            <a:r>
              <a:rPr lang="en-US" altLang="zh-CN" b="1" dirty="0">
                <a:latin typeface="微软雅黑" panose="020B0503020204020204" pitchFamily="34" charset="-122"/>
                <a:ea typeface="微软雅黑" panose="020B0503020204020204" pitchFamily="34" charset="-122"/>
              </a:rPr>
              <a:t>2.1</a:t>
            </a:r>
            <a:r>
              <a:rPr lang="zh-CN" altLang="en-US" b="1" dirty="0">
                <a:latin typeface="微软雅黑" panose="020B0503020204020204" pitchFamily="34" charset="-122"/>
                <a:ea typeface="微软雅黑" panose="020B0503020204020204" pitchFamily="34" charset="-122"/>
              </a:rPr>
              <a:t>人力资源</a:t>
            </a:r>
            <a:endParaRPr lang="zh-CN" altLang="en-US" sz="1600" b="1" dirty="0">
              <a:latin typeface="微软雅黑" panose="020B0503020204020204" pitchFamily="34" charset="-122"/>
              <a:ea typeface="微软雅黑" panose="020B0503020204020204" pitchFamily="34" charset="-122"/>
            </a:endParaRPr>
          </a:p>
        </p:txBody>
      </p:sp>
      <p:sp>
        <p:nvSpPr>
          <p:cNvPr id="18" name="矩形 17"/>
          <p:cNvSpPr/>
          <p:nvPr/>
        </p:nvSpPr>
        <p:spPr>
          <a:xfrm>
            <a:off x="1820283" y="547121"/>
            <a:ext cx="1467068" cy="553998"/>
          </a:xfrm>
          <a:prstGeom prst="rect">
            <a:avLst/>
          </a:prstGeom>
        </p:spPr>
        <p:txBody>
          <a:bodyPr wrap="non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人、财、物</a:t>
            </a:r>
          </a:p>
        </p:txBody>
      </p:sp>
      <p:grpSp>
        <p:nvGrpSpPr>
          <p:cNvPr id="19" name="组合 18"/>
          <p:cNvGrpSpPr/>
          <p:nvPr/>
        </p:nvGrpSpPr>
        <p:grpSpPr>
          <a:xfrm>
            <a:off x="536649" y="249523"/>
            <a:ext cx="1232203" cy="1028988"/>
            <a:chOff x="458097" y="883701"/>
            <a:chExt cx="1712258" cy="1429872"/>
          </a:xfrm>
        </p:grpSpPr>
        <p:sp>
          <p:nvSpPr>
            <p:cNvPr id="20"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910305" y="1340011"/>
              <a:ext cx="1048277" cy="812598"/>
            </a:xfrm>
            <a:prstGeom prst="rect">
              <a:avLst/>
            </a:prstGeom>
            <a:noFill/>
          </p:spPr>
          <p:txBody>
            <a:bodyPr wrap="square" rtlCol="0">
              <a:spAutoFit/>
            </a:bodyPr>
            <a:lstStyle/>
            <a:p>
              <a:r>
                <a:rPr lang="en-US" altLang="zh-CN" sz="3200" b="1" dirty="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17" name="文本框 16"/>
          <p:cNvSpPr txBox="1"/>
          <p:nvPr/>
        </p:nvSpPr>
        <p:spPr>
          <a:xfrm>
            <a:off x="10515600" y="249523"/>
            <a:ext cx="1676400"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放置医院</a:t>
            </a:r>
            <a:r>
              <a:rPr lang="en-US" altLang="zh-CN" sz="1400" dirty="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946004" y="6020287"/>
            <a:ext cx="10819361" cy="700576"/>
          </a:xfrm>
          <a:prstGeom prst="rect">
            <a:avLst/>
          </a:prstGeom>
          <a:noFill/>
        </p:spPr>
        <p:txBody>
          <a:bodyPr wrap="square" rtlCol="0">
            <a:spAutoFit/>
          </a:bodyPr>
          <a:lstStyle/>
          <a:p>
            <a:pPr>
              <a:lnSpc>
                <a:spcPct val="150000"/>
              </a:lnSpc>
            </a:pP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评比标准来自：</a:t>
            </a:r>
            <a:r>
              <a:rPr lang="zh-CN" altLang="en-US" sz="1400" dirty="0">
                <a:latin typeface="微软雅黑" panose="020B0503020204020204" pitchFamily="34" charset="-122"/>
                <a:ea typeface="微软雅黑" panose="020B0503020204020204" pitchFamily="34" charset="-122"/>
              </a:rPr>
              <a:t>省级临床重点专科标准</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en-US" altLang="zh-CN" sz="1400" b="1" dirty="0">
                <a:solidFill>
                  <a:srgbClr val="C00000"/>
                </a:solidFill>
                <a:latin typeface="微软雅黑" panose="020B0503020204020204" pitchFamily="34" charset="-122"/>
                <a:ea typeface="微软雅黑" panose="020B0503020204020204" pitchFamily="34" charset="-122"/>
              </a:rPr>
              <a:t>《2013</a:t>
            </a:r>
            <a:r>
              <a:rPr lang="zh-CN" altLang="en-US" sz="1400" b="1" dirty="0">
                <a:solidFill>
                  <a:srgbClr val="C00000"/>
                </a:solidFill>
                <a:latin typeface="微软雅黑" panose="020B0503020204020204" pitchFamily="34" charset="-122"/>
                <a:ea typeface="微软雅黑" panose="020B0503020204020204" pitchFamily="34" charset="-122"/>
              </a:rPr>
              <a:t>版新三甲医院评审标准</a:t>
            </a: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引入第三方病患满意度评价机制，为医院改进服务质量提供更加全面、客观、公正的信息。</a:t>
            </a:r>
          </a:p>
        </p:txBody>
      </p:sp>
      <p:grpSp>
        <p:nvGrpSpPr>
          <p:cNvPr id="8" name="组合 7"/>
          <p:cNvGrpSpPr/>
          <p:nvPr/>
        </p:nvGrpSpPr>
        <p:grpSpPr>
          <a:xfrm>
            <a:off x="4788207" y="2276005"/>
            <a:ext cx="2660273" cy="2517676"/>
            <a:chOff x="4475057" y="1872595"/>
            <a:chExt cx="2660273" cy="2517676"/>
          </a:xfrm>
        </p:grpSpPr>
        <p:grpSp>
          <p:nvGrpSpPr>
            <p:cNvPr id="9" name="组合 8"/>
            <p:cNvGrpSpPr/>
            <p:nvPr/>
          </p:nvGrpSpPr>
          <p:grpSpPr>
            <a:xfrm>
              <a:off x="4475057" y="2009235"/>
              <a:ext cx="1174907" cy="983807"/>
              <a:chOff x="4620411" y="1906073"/>
              <a:chExt cx="1174907" cy="983807"/>
            </a:xfrm>
          </p:grpSpPr>
          <p:grpSp>
            <p:nvGrpSpPr>
              <p:cNvPr id="28" name="组合 27"/>
              <p:cNvGrpSpPr/>
              <p:nvPr/>
            </p:nvGrpSpPr>
            <p:grpSpPr>
              <a:xfrm>
                <a:off x="4620411" y="1906073"/>
                <a:ext cx="1174907" cy="983807"/>
                <a:chOff x="3134320" y="1951383"/>
                <a:chExt cx="980480" cy="821004"/>
              </a:xfrm>
            </p:grpSpPr>
            <p:sp>
              <p:nvSpPr>
                <p:cNvPr id="30" name="流程图: 终止 29"/>
                <p:cNvSpPr/>
                <p:nvPr/>
              </p:nvSpPr>
              <p:spPr>
                <a:xfrm rot="21568626">
                  <a:off x="3210788" y="1951383"/>
                  <a:ext cx="902419" cy="343898"/>
                </a:xfrm>
                <a:prstGeom prst="flowChartTermina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31" name="流程图: 终止 30"/>
                <p:cNvSpPr/>
                <p:nvPr/>
              </p:nvSpPr>
              <p:spPr>
                <a:xfrm rot="18939319">
                  <a:off x="3134320" y="2337691"/>
                  <a:ext cx="859974" cy="244956"/>
                </a:xfrm>
                <a:prstGeom prst="flowChartTermina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32" name="流程图: 终止 31"/>
                <p:cNvSpPr/>
                <p:nvPr/>
              </p:nvSpPr>
              <p:spPr>
                <a:xfrm rot="5400000">
                  <a:off x="3530609" y="2188196"/>
                  <a:ext cx="819286" cy="349096"/>
                </a:xfrm>
                <a:prstGeom prst="flowChartTermina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29" name="文本框 28"/>
              <p:cNvSpPr txBox="1"/>
              <p:nvPr/>
            </p:nvSpPr>
            <p:spPr>
              <a:xfrm>
                <a:off x="5309530" y="1976978"/>
                <a:ext cx="481164" cy="458908"/>
              </a:xfrm>
              <a:prstGeom prst="rect">
                <a:avLst/>
              </a:prstGeom>
              <a:noFill/>
            </p:spPr>
            <p:txBody>
              <a:bodyPr wrap="square" rtlCol="0">
                <a:spAutoFit/>
              </a:bodyPr>
              <a:lstStyle/>
              <a:p>
                <a:pPr>
                  <a:lnSpc>
                    <a:spcPct val="150000"/>
                  </a:lnSpc>
                </a:pPr>
                <a:r>
                  <a:rPr lang="en-US" altLang="zh-CN" b="1" dirty="0">
                    <a:solidFill>
                      <a:schemeClr val="bg1"/>
                    </a:solidFill>
                    <a:latin typeface="微软雅黑" panose="020B0503020204020204" pitchFamily="34" charset="-122"/>
                    <a:ea typeface="微软雅黑" panose="020B0503020204020204" pitchFamily="34" charset="-122"/>
                  </a:rPr>
                  <a:t>01</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5960542" y="1872595"/>
              <a:ext cx="983807" cy="1174907"/>
              <a:chOff x="5867505" y="1810523"/>
              <a:chExt cx="983807" cy="1174907"/>
            </a:xfrm>
          </p:grpSpPr>
          <p:grpSp>
            <p:nvGrpSpPr>
              <p:cNvPr id="23" name="组合 22"/>
              <p:cNvGrpSpPr/>
              <p:nvPr/>
            </p:nvGrpSpPr>
            <p:grpSpPr>
              <a:xfrm rot="5400000">
                <a:off x="5771955" y="1906073"/>
                <a:ext cx="1174907" cy="983807"/>
                <a:chOff x="3134320" y="1951383"/>
                <a:chExt cx="980480" cy="821004"/>
              </a:xfrm>
            </p:grpSpPr>
            <p:sp>
              <p:nvSpPr>
                <p:cNvPr id="25" name="流程图: 终止 24"/>
                <p:cNvSpPr/>
                <p:nvPr/>
              </p:nvSpPr>
              <p:spPr>
                <a:xfrm rot="21568626">
                  <a:off x="3210788" y="1951383"/>
                  <a:ext cx="902419" cy="343898"/>
                </a:xfrm>
                <a:prstGeom prst="flowChartTermina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26" name="流程图: 终止 25"/>
                <p:cNvSpPr/>
                <p:nvPr/>
              </p:nvSpPr>
              <p:spPr>
                <a:xfrm rot="18939319">
                  <a:off x="3134320" y="2337691"/>
                  <a:ext cx="859974" cy="244956"/>
                </a:xfrm>
                <a:prstGeom prst="flowChartTermina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27" name="流程图: 终止 26"/>
                <p:cNvSpPr/>
                <p:nvPr/>
              </p:nvSpPr>
              <p:spPr>
                <a:xfrm rot="5400000">
                  <a:off x="3530609" y="2188196"/>
                  <a:ext cx="819286" cy="349096"/>
                </a:xfrm>
                <a:prstGeom prst="flowChartTermina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24" name="文本框 23"/>
              <p:cNvSpPr txBox="1"/>
              <p:nvPr/>
            </p:nvSpPr>
            <p:spPr>
              <a:xfrm>
                <a:off x="6355685" y="2501049"/>
                <a:ext cx="481164" cy="458908"/>
              </a:xfrm>
              <a:prstGeom prst="rect">
                <a:avLst/>
              </a:prstGeom>
              <a:noFill/>
            </p:spPr>
            <p:txBody>
              <a:bodyPr wrap="square" rtlCol="0">
                <a:spAutoFit/>
              </a:bodyPr>
              <a:lstStyle/>
              <a:p>
                <a:pPr>
                  <a:lnSpc>
                    <a:spcPct val="150000"/>
                  </a:lnSpc>
                </a:pPr>
                <a:r>
                  <a:rPr lang="en-US" altLang="zh-CN" b="1" dirty="0">
                    <a:solidFill>
                      <a:schemeClr val="bg1"/>
                    </a:solidFill>
                    <a:latin typeface="微软雅黑" panose="020B0503020204020204" pitchFamily="34" charset="-122"/>
                    <a:ea typeface="微软雅黑" panose="020B0503020204020204" pitchFamily="34" charset="-122"/>
                  </a:rPr>
                  <a:t>02</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5960423" y="3239202"/>
              <a:ext cx="1174907" cy="983807"/>
              <a:chOff x="5771955" y="3070767"/>
              <a:chExt cx="1174907" cy="983807"/>
            </a:xfrm>
          </p:grpSpPr>
          <p:grpSp>
            <p:nvGrpSpPr>
              <p:cNvPr id="18" name="组合 17"/>
              <p:cNvGrpSpPr/>
              <p:nvPr/>
            </p:nvGrpSpPr>
            <p:grpSpPr>
              <a:xfrm rot="10800000">
                <a:off x="5771955" y="3070767"/>
                <a:ext cx="1174907" cy="983807"/>
                <a:chOff x="3134320" y="1951383"/>
                <a:chExt cx="980480" cy="821004"/>
              </a:xfrm>
            </p:grpSpPr>
            <p:sp>
              <p:nvSpPr>
                <p:cNvPr id="20" name="流程图: 终止 19"/>
                <p:cNvSpPr/>
                <p:nvPr/>
              </p:nvSpPr>
              <p:spPr>
                <a:xfrm rot="21568626">
                  <a:off x="3210788" y="1951383"/>
                  <a:ext cx="902419" cy="343898"/>
                </a:xfrm>
                <a:prstGeom prst="flowChartTermina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21" name="流程图: 终止 20"/>
                <p:cNvSpPr/>
                <p:nvPr/>
              </p:nvSpPr>
              <p:spPr>
                <a:xfrm rot="18939319">
                  <a:off x="3134320" y="2337691"/>
                  <a:ext cx="859974" cy="244956"/>
                </a:xfrm>
                <a:prstGeom prst="flowChartTermina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22" name="流程图: 终止 21"/>
                <p:cNvSpPr/>
                <p:nvPr/>
              </p:nvSpPr>
              <p:spPr>
                <a:xfrm rot="5400000">
                  <a:off x="3530609" y="2188196"/>
                  <a:ext cx="819286" cy="349096"/>
                </a:xfrm>
                <a:prstGeom prst="flowChartTermina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19" name="文本框 18"/>
              <p:cNvSpPr txBox="1"/>
              <p:nvPr/>
            </p:nvSpPr>
            <p:spPr>
              <a:xfrm>
                <a:off x="5830670" y="3590613"/>
                <a:ext cx="481164" cy="458908"/>
              </a:xfrm>
              <a:prstGeom prst="rect">
                <a:avLst/>
              </a:prstGeom>
              <a:noFill/>
            </p:spPr>
            <p:txBody>
              <a:bodyPr wrap="square" rtlCol="0">
                <a:spAutoFit/>
              </a:bodyPr>
              <a:lstStyle/>
              <a:p>
                <a:pPr>
                  <a:lnSpc>
                    <a:spcPct val="150000"/>
                  </a:lnSpc>
                </a:pPr>
                <a:r>
                  <a:rPr lang="en-US" altLang="zh-CN" b="1" dirty="0">
                    <a:solidFill>
                      <a:schemeClr val="bg1"/>
                    </a:solidFill>
                    <a:latin typeface="微软雅黑" panose="020B0503020204020204" pitchFamily="34" charset="-122"/>
                    <a:ea typeface="微软雅黑" panose="020B0503020204020204" pitchFamily="34" charset="-122"/>
                  </a:rPr>
                  <a:t>03</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4615467" y="3215364"/>
              <a:ext cx="983807" cy="1174907"/>
              <a:chOff x="4715910" y="2975217"/>
              <a:chExt cx="983807" cy="1174907"/>
            </a:xfrm>
          </p:grpSpPr>
          <p:grpSp>
            <p:nvGrpSpPr>
              <p:cNvPr id="13" name="组合 12"/>
              <p:cNvGrpSpPr/>
              <p:nvPr/>
            </p:nvGrpSpPr>
            <p:grpSpPr>
              <a:xfrm rot="16200000">
                <a:off x="4620360" y="3070767"/>
                <a:ext cx="1174907" cy="983807"/>
                <a:chOff x="3134320" y="1951383"/>
                <a:chExt cx="980480" cy="821004"/>
              </a:xfrm>
            </p:grpSpPr>
            <p:sp>
              <p:nvSpPr>
                <p:cNvPr id="15" name="流程图: 终止 14"/>
                <p:cNvSpPr/>
                <p:nvPr/>
              </p:nvSpPr>
              <p:spPr>
                <a:xfrm rot="21568626">
                  <a:off x="3210788" y="1951383"/>
                  <a:ext cx="902419" cy="343898"/>
                </a:xfrm>
                <a:prstGeom prst="flowChartTermina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6" name="流程图: 终止 15"/>
                <p:cNvSpPr/>
                <p:nvPr/>
              </p:nvSpPr>
              <p:spPr>
                <a:xfrm rot="18939319">
                  <a:off x="3134320" y="2337691"/>
                  <a:ext cx="859974" cy="244956"/>
                </a:xfrm>
                <a:prstGeom prst="flowChartTermina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7" name="流程图: 终止 16"/>
                <p:cNvSpPr/>
                <p:nvPr/>
              </p:nvSpPr>
              <p:spPr>
                <a:xfrm rot="5400000">
                  <a:off x="3530609" y="2188196"/>
                  <a:ext cx="819286" cy="349096"/>
                </a:xfrm>
                <a:prstGeom prst="flowChartTermina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14" name="文本框 13"/>
              <p:cNvSpPr txBox="1"/>
              <p:nvPr/>
            </p:nvSpPr>
            <p:spPr>
              <a:xfrm>
                <a:off x="4764956" y="3013081"/>
                <a:ext cx="481164" cy="458908"/>
              </a:xfrm>
              <a:prstGeom prst="rect">
                <a:avLst/>
              </a:prstGeom>
              <a:noFill/>
            </p:spPr>
            <p:txBody>
              <a:bodyPr wrap="square" rtlCol="0">
                <a:spAutoFit/>
              </a:bodyPr>
              <a:lstStyle/>
              <a:p>
                <a:pPr>
                  <a:lnSpc>
                    <a:spcPct val="150000"/>
                  </a:lnSpc>
                </a:pPr>
                <a:r>
                  <a:rPr lang="en-US" altLang="zh-CN" b="1" dirty="0">
                    <a:solidFill>
                      <a:schemeClr val="bg1"/>
                    </a:solidFill>
                    <a:latin typeface="微软雅黑" panose="020B0503020204020204" pitchFamily="34" charset="-122"/>
                    <a:ea typeface="微软雅黑" panose="020B0503020204020204" pitchFamily="34" charset="-122"/>
                  </a:rPr>
                  <a:t>04</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sp>
        <p:nvSpPr>
          <p:cNvPr id="33" name="矩形 32"/>
          <p:cNvSpPr/>
          <p:nvPr/>
        </p:nvSpPr>
        <p:spPr>
          <a:xfrm>
            <a:off x="1020779" y="2229466"/>
            <a:ext cx="3623026" cy="923330"/>
          </a:xfrm>
          <a:prstGeom prst="rect">
            <a:avLst/>
          </a:prstGeom>
        </p:spPr>
        <p:txBody>
          <a:bodyPr wrap="square">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标准：医师人数不低于</a:t>
            </a:r>
            <a:r>
              <a:rPr lang="en-US" altLang="zh-CN" sz="1200" dirty="0">
                <a:latin typeface="微软雅黑" panose="020B0503020204020204" pitchFamily="34" charset="-122"/>
                <a:ea typeface="微软雅黑" panose="020B0503020204020204" pitchFamily="34" charset="-122"/>
              </a:rPr>
              <a:t>0.2</a:t>
            </a:r>
            <a:r>
              <a:rPr lang="zh-CN" altLang="en-US" sz="1200" dirty="0">
                <a:latin typeface="微软雅黑" panose="020B0503020204020204" pitchFamily="34" charset="-122"/>
                <a:ea typeface="微软雅黑" panose="020B0503020204020204" pitchFamily="34" charset="-122"/>
              </a:rPr>
              <a:t>／床</a:t>
            </a:r>
            <a:endParaRPr lang="en-US" altLang="zh-CN" sz="1200" dirty="0">
              <a:latin typeface="微软雅黑" panose="020B0503020204020204" pitchFamily="34" charset="-122"/>
              <a:ea typeface="微软雅黑" panose="020B0503020204020204" pitchFamily="34" charset="-122"/>
            </a:endParaRPr>
          </a:p>
          <a:p>
            <a:pPr>
              <a:lnSpc>
                <a:spcPct val="150000"/>
              </a:lnSpc>
            </a:pPr>
            <a:r>
              <a:rPr lang="zh-CN" altLang="en-US" sz="1200" dirty="0">
                <a:latin typeface="微软雅黑" panose="020B0503020204020204" pitchFamily="34" charset="-122"/>
                <a:ea typeface="微软雅黑" panose="020B0503020204020204" pitchFamily="34" charset="-122"/>
              </a:rPr>
              <a:t>现状：</a:t>
            </a:r>
            <a:r>
              <a:rPr lang="zh-CN" altLang="zh-CN" sz="1200" dirty="0">
                <a:latin typeface="微软雅黑" panose="020B0503020204020204" pitchFamily="34" charset="-122"/>
                <a:ea typeface="微软雅黑" panose="020B0503020204020204" pitchFamily="34" charset="-122"/>
              </a:rPr>
              <a:t>医师</a:t>
            </a:r>
            <a:r>
              <a:rPr lang="en-US" altLang="zh-CN" sz="1200" dirty="0">
                <a:latin typeface="微软雅黑" panose="020B0503020204020204" pitchFamily="34" charset="-122"/>
                <a:ea typeface="微软雅黑" panose="020B0503020204020204" pitchFamily="34" charset="-122"/>
              </a:rPr>
              <a:t>22</a:t>
            </a:r>
            <a:r>
              <a:rPr lang="zh-CN" altLang="zh-CN" sz="1200" dirty="0">
                <a:latin typeface="微软雅黑" panose="020B0503020204020204" pitchFamily="34" charset="-122"/>
                <a:ea typeface="微软雅黑" panose="020B0503020204020204" pitchFamily="34" charset="-122"/>
              </a:rPr>
              <a:t>人</a:t>
            </a:r>
            <a:endParaRPr lang="en-US" altLang="zh-CN" sz="1200" dirty="0">
              <a:latin typeface="微软雅黑" panose="020B0503020204020204" pitchFamily="34" charset="-122"/>
              <a:ea typeface="微软雅黑" panose="020B0503020204020204" pitchFamily="34" charset="-122"/>
            </a:endParaRPr>
          </a:p>
          <a:p>
            <a:pPr>
              <a:lnSpc>
                <a:spcPct val="150000"/>
              </a:lnSpc>
            </a:pPr>
            <a:r>
              <a:rPr lang="zh-CN" altLang="en-US" sz="1200" dirty="0">
                <a:latin typeface="微软雅黑" panose="020B0503020204020204" pitchFamily="34" charset="-122"/>
                <a:ea typeface="微软雅黑" panose="020B0503020204020204" pitchFamily="34" charset="-122"/>
              </a:rPr>
              <a:t>比例：</a:t>
            </a:r>
            <a:r>
              <a:rPr lang="zh-CN" altLang="zh-CN" sz="1200" dirty="0">
                <a:latin typeface="微软雅黑" panose="020B0503020204020204" pitchFamily="34" charset="-122"/>
                <a:ea typeface="微软雅黑" panose="020B0503020204020204" pitchFamily="34" charset="-122"/>
              </a:rPr>
              <a:t>医师人数与床位比为</a:t>
            </a:r>
            <a:r>
              <a:rPr lang="en-US" altLang="zh-CN" sz="1200" dirty="0">
                <a:latin typeface="微软雅黑" panose="020B0503020204020204" pitchFamily="34" charset="-122"/>
                <a:ea typeface="微软雅黑" panose="020B0503020204020204" pitchFamily="34" charset="-122"/>
              </a:rPr>
              <a:t>0.144</a:t>
            </a:r>
          </a:p>
        </p:txBody>
      </p:sp>
      <p:sp>
        <p:nvSpPr>
          <p:cNvPr id="34" name="矩形 33"/>
          <p:cNvSpPr/>
          <p:nvPr/>
        </p:nvSpPr>
        <p:spPr>
          <a:xfrm>
            <a:off x="7640881" y="2229466"/>
            <a:ext cx="3632485" cy="1200329"/>
          </a:xfrm>
          <a:prstGeom prst="rect">
            <a:avLst/>
          </a:prstGeom>
        </p:spPr>
        <p:txBody>
          <a:bodyPr wrap="square">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标准：硕士达</a:t>
            </a:r>
            <a:r>
              <a:rPr lang="en-US" altLang="zh-CN" sz="1200" dirty="0">
                <a:latin typeface="微软雅黑" panose="020B0503020204020204" pitchFamily="34" charset="-122"/>
                <a:ea typeface="微软雅黑" panose="020B0503020204020204" pitchFamily="34" charset="-122"/>
              </a:rPr>
              <a:t>30</a:t>
            </a:r>
            <a:r>
              <a:rPr lang="zh-CN" altLang="en-US" sz="1200" dirty="0">
                <a:latin typeface="微软雅黑" panose="020B0503020204020204" pitchFamily="34" charset="-122"/>
                <a:ea typeface="微软雅黑" panose="020B0503020204020204" pitchFamily="34" charset="-122"/>
              </a:rPr>
              <a:t>％，博士达</a:t>
            </a:r>
            <a:r>
              <a:rPr lang="en-US" altLang="zh-CN" sz="1200" dirty="0">
                <a:latin typeface="微软雅黑" panose="020B0503020204020204" pitchFamily="34" charset="-122"/>
                <a:ea typeface="微软雅黑" panose="020B0503020204020204" pitchFamily="34" charset="-122"/>
              </a:rPr>
              <a:t>10</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a:lnSpc>
                <a:spcPct val="150000"/>
              </a:lnSpc>
            </a:pPr>
            <a:r>
              <a:rPr lang="zh-CN" altLang="en-US" sz="1200" dirty="0">
                <a:latin typeface="微软雅黑" panose="020B0503020204020204" pitchFamily="34" charset="-122"/>
                <a:ea typeface="微软雅黑" panose="020B0503020204020204" pitchFamily="34" charset="-122"/>
              </a:rPr>
              <a:t>现状：</a:t>
            </a:r>
            <a:r>
              <a:rPr lang="zh-CN" altLang="zh-CN" sz="1200" dirty="0">
                <a:latin typeface="微软雅黑" panose="020B0503020204020204" pitchFamily="34" charset="-122"/>
                <a:ea typeface="微软雅黑" panose="020B0503020204020204" pitchFamily="34" charset="-122"/>
              </a:rPr>
              <a:t>学士学位</a:t>
            </a:r>
            <a:r>
              <a:rPr lang="en-US" altLang="zh-CN" sz="1200" dirty="0">
                <a:latin typeface="微软雅黑" panose="020B0503020204020204" pitchFamily="34" charset="-122"/>
                <a:ea typeface="微软雅黑" panose="020B0503020204020204" pitchFamily="34" charset="-122"/>
              </a:rPr>
              <a:t>16</a:t>
            </a:r>
            <a:r>
              <a:rPr lang="zh-CN" altLang="zh-CN" sz="1200" dirty="0">
                <a:latin typeface="微软雅黑" panose="020B0503020204020204" pitchFamily="34" charset="-122"/>
                <a:ea typeface="微软雅黑" panose="020B0503020204020204" pitchFamily="34" charset="-122"/>
              </a:rPr>
              <a:t>人，硕士学位</a:t>
            </a:r>
            <a:r>
              <a:rPr lang="en-US" altLang="zh-CN" sz="1200" dirty="0">
                <a:latin typeface="微软雅黑" panose="020B0503020204020204" pitchFamily="34" charset="-122"/>
                <a:ea typeface="微软雅黑" panose="020B0503020204020204" pitchFamily="34" charset="-122"/>
              </a:rPr>
              <a:t>6</a:t>
            </a:r>
            <a:r>
              <a:rPr lang="zh-CN" altLang="zh-CN" sz="1200" dirty="0">
                <a:latin typeface="微软雅黑" panose="020B0503020204020204" pitchFamily="34" charset="-122"/>
                <a:ea typeface="微软雅黑" panose="020B0503020204020204" pitchFamily="34" charset="-122"/>
              </a:rPr>
              <a:t>人，博士学位无；</a:t>
            </a:r>
            <a:endParaRPr lang="en-US" altLang="zh-CN" sz="1200" dirty="0">
              <a:latin typeface="微软雅黑" panose="020B0503020204020204" pitchFamily="34" charset="-122"/>
              <a:ea typeface="微软雅黑" panose="020B0503020204020204" pitchFamily="34" charset="-122"/>
            </a:endParaRPr>
          </a:p>
          <a:p>
            <a:pPr>
              <a:lnSpc>
                <a:spcPct val="150000"/>
              </a:lnSpc>
            </a:pPr>
            <a:r>
              <a:rPr lang="zh-CN" altLang="zh-CN" sz="1200" dirty="0">
                <a:latin typeface="微软雅黑" panose="020B0503020204020204" pitchFamily="34" charset="-122"/>
                <a:ea typeface="微软雅黑" panose="020B0503020204020204" pitchFamily="34" charset="-122"/>
              </a:rPr>
              <a:t>比例：博士</a:t>
            </a:r>
            <a:r>
              <a:rPr lang="en-US" altLang="zh-CN" sz="1200" dirty="0">
                <a:latin typeface="微软雅黑" panose="020B0503020204020204" pitchFamily="34" charset="-122"/>
                <a:ea typeface="微软雅黑" panose="020B0503020204020204" pitchFamily="34" charset="-122"/>
              </a:rPr>
              <a:t>0%</a:t>
            </a:r>
            <a:r>
              <a:rPr lang="zh-CN" altLang="zh-CN" sz="1200" dirty="0">
                <a:latin typeface="微软雅黑" panose="020B0503020204020204" pitchFamily="34" charset="-122"/>
                <a:ea typeface="微软雅黑" panose="020B0503020204020204" pitchFamily="34" charset="-122"/>
              </a:rPr>
              <a:t>，硕士</a:t>
            </a:r>
            <a:r>
              <a:rPr lang="en-US" altLang="zh-CN" sz="1200" dirty="0">
                <a:latin typeface="微软雅黑" panose="020B0503020204020204" pitchFamily="34" charset="-122"/>
                <a:ea typeface="微软雅黑" panose="020B0503020204020204" pitchFamily="34" charset="-122"/>
              </a:rPr>
              <a:t>27.27%</a:t>
            </a:r>
            <a:r>
              <a:rPr lang="zh-CN" altLang="zh-CN" sz="1200" dirty="0">
                <a:latin typeface="微软雅黑" panose="020B0503020204020204" pitchFamily="34" charset="-122"/>
                <a:ea typeface="微软雅黑" panose="020B0503020204020204" pitchFamily="34" charset="-122"/>
              </a:rPr>
              <a:t>，学士</a:t>
            </a:r>
            <a:r>
              <a:rPr lang="en-US" altLang="zh-CN" sz="1200" dirty="0">
                <a:latin typeface="微软雅黑" panose="020B0503020204020204" pitchFamily="34" charset="-122"/>
                <a:ea typeface="微软雅黑" panose="020B0503020204020204" pitchFamily="34" charset="-122"/>
              </a:rPr>
              <a:t>72.72%</a:t>
            </a:r>
          </a:p>
        </p:txBody>
      </p:sp>
      <p:sp>
        <p:nvSpPr>
          <p:cNvPr id="35" name="矩形 34"/>
          <p:cNvSpPr/>
          <p:nvPr/>
        </p:nvSpPr>
        <p:spPr>
          <a:xfrm>
            <a:off x="1047566" y="4040869"/>
            <a:ext cx="3883110" cy="923330"/>
          </a:xfrm>
          <a:prstGeom prst="rect">
            <a:avLst/>
          </a:prstGeom>
        </p:spPr>
        <p:txBody>
          <a:bodyPr wrap="square">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标准：高、中、初级人员占医师总数比例</a:t>
            </a:r>
            <a:r>
              <a:rPr lang="en-US" altLang="zh-CN" sz="1200" dirty="0">
                <a:latin typeface="微软雅黑" panose="020B0503020204020204" pitchFamily="34" charset="-122"/>
                <a:ea typeface="微软雅黑" panose="020B0503020204020204" pitchFamily="34" charset="-122"/>
              </a:rPr>
              <a:t>3</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4</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3</a:t>
            </a:r>
          </a:p>
          <a:p>
            <a:pPr>
              <a:lnSpc>
                <a:spcPct val="150000"/>
              </a:lnSpc>
            </a:pPr>
            <a:r>
              <a:rPr lang="zh-CN" altLang="en-US" sz="1200" dirty="0">
                <a:latin typeface="微软雅黑" panose="020B0503020204020204" pitchFamily="34" charset="-122"/>
                <a:ea typeface="微软雅黑" panose="020B0503020204020204" pitchFamily="34" charset="-122"/>
              </a:rPr>
              <a:t>现状：</a:t>
            </a:r>
            <a:r>
              <a:rPr lang="zh-CN" altLang="zh-CN" sz="1200" dirty="0">
                <a:latin typeface="微软雅黑" panose="020B0503020204020204" pitchFamily="34" charset="-122"/>
                <a:ea typeface="微软雅黑" panose="020B0503020204020204" pitchFamily="34" charset="-122"/>
              </a:rPr>
              <a:t>高级职称</a:t>
            </a:r>
            <a:r>
              <a:rPr lang="en-US" altLang="zh-CN" sz="1200" dirty="0">
                <a:latin typeface="微软雅黑" panose="020B0503020204020204" pitchFamily="34" charset="-122"/>
                <a:ea typeface="微软雅黑" panose="020B0503020204020204" pitchFamily="34" charset="-122"/>
              </a:rPr>
              <a:t>5</a:t>
            </a:r>
            <a:r>
              <a:rPr lang="zh-CN" altLang="zh-CN" sz="1200" dirty="0">
                <a:latin typeface="微软雅黑" panose="020B0503020204020204" pitchFamily="34" charset="-122"/>
                <a:ea typeface="微软雅黑" panose="020B0503020204020204" pitchFamily="34" charset="-122"/>
              </a:rPr>
              <a:t>人，中级职称</a:t>
            </a:r>
            <a:r>
              <a:rPr lang="en-US" altLang="zh-CN" sz="1200" dirty="0">
                <a:latin typeface="微软雅黑" panose="020B0503020204020204" pitchFamily="34" charset="-122"/>
                <a:ea typeface="微软雅黑" panose="020B0503020204020204" pitchFamily="34" charset="-122"/>
              </a:rPr>
              <a:t>6</a:t>
            </a:r>
            <a:r>
              <a:rPr lang="zh-CN" altLang="zh-CN" sz="1200" dirty="0">
                <a:latin typeface="微软雅黑" panose="020B0503020204020204" pitchFamily="34" charset="-122"/>
                <a:ea typeface="微软雅黑" panose="020B0503020204020204" pitchFamily="34" charset="-122"/>
              </a:rPr>
              <a:t>人，初级职称</a:t>
            </a:r>
            <a:r>
              <a:rPr lang="en-US" altLang="zh-CN" sz="1200" dirty="0">
                <a:latin typeface="微软雅黑" panose="020B0503020204020204" pitchFamily="34" charset="-122"/>
                <a:ea typeface="微软雅黑" panose="020B0503020204020204" pitchFamily="34" charset="-122"/>
              </a:rPr>
              <a:t>11</a:t>
            </a:r>
            <a:r>
              <a:rPr lang="zh-CN" altLang="zh-CN" sz="1200" dirty="0">
                <a:latin typeface="微软雅黑" panose="020B0503020204020204" pitchFamily="34" charset="-122"/>
                <a:ea typeface="微软雅黑" panose="020B0503020204020204" pitchFamily="34" charset="-122"/>
              </a:rPr>
              <a:t>人；</a:t>
            </a:r>
            <a:endParaRPr lang="en-US" altLang="zh-CN" sz="1200" dirty="0">
              <a:latin typeface="微软雅黑" panose="020B0503020204020204" pitchFamily="34" charset="-122"/>
              <a:ea typeface="微软雅黑" panose="020B0503020204020204" pitchFamily="34" charset="-122"/>
            </a:endParaRPr>
          </a:p>
          <a:p>
            <a:pPr>
              <a:lnSpc>
                <a:spcPct val="150000"/>
              </a:lnSpc>
            </a:pPr>
            <a:r>
              <a:rPr lang="zh-CN" altLang="en-US" sz="1200" dirty="0">
                <a:latin typeface="微软雅黑" panose="020B0503020204020204" pitchFamily="34" charset="-122"/>
                <a:ea typeface="微软雅黑" panose="020B0503020204020204" pitchFamily="34" charset="-122"/>
              </a:rPr>
              <a:t>比例：</a:t>
            </a:r>
            <a:r>
              <a:rPr lang="zh-CN" altLang="zh-CN" sz="1200" dirty="0">
                <a:latin typeface="微软雅黑" panose="020B0503020204020204" pitchFamily="34" charset="-122"/>
                <a:ea typeface="微软雅黑" panose="020B0503020204020204" pitchFamily="34" charset="-122"/>
              </a:rPr>
              <a:t>高中初级比例为：</a:t>
            </a:r>
            <a:r>
              <a:rPr lang="en-US" altLang="zh-CN" sz="1200" dirty="0">
                <a:latin typeface="微软雅黑" panose="020B0503020204020204" pitchFamily="34" charset="-122"/>
                <a:ea typeface="微软雅黑" panose="020B0503020204020204" pitchFamily="34" charset="-122"/>
              </a:rPr>
              <a:t>1</a:t>
            </a:r>
            <a:r>
              <a:rPr lang="zh-CN" altLang="zh-CN"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1</a:t>
            </a:r>
            <a:r>
              <a:rPr lang="zh-CN" altLang="zh-CN"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2</a:t>
            </a:r>
          </a:p>
        </p:txBody>
      </p:sp>
      <p:sp>
        <p:nvSpPr>
          <p:cNvPr id="36" name="矩形 35"/>
          <p:cNvSpPr/>
          <p:nvPr/>
        </p:nvSpPr>
        <p:spPr>
          <a:xfrm>
            <a:off x="7660228" y="4013975"/>
            <a:ext cx="3613138" cy="923330"/>
          </a:xfrm>
          <a:prstGeom prst="rect">
            <a:avLst/>
          </a:prstGeom>
        </p:spPr>
        <p:txBody>
          <a:bodyPr wrap="square">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标准：护理人员与床位比</a:t>
            </a:r>
            <a:r>
              <a:rPr lang="en-US" altLang="zh-CN" sz="1200" dirty="0">
                <a:latin typeface="微软雅黑" panose="020B0503020204020204" pitchFamily="34" charset="-122"/>
                <a:ea typeface="微软雅黑" panose="020B0503020204020204" pitchFamily="34" charset="-122"/>
              </a:rPr>
              <a:t>：1.30～1：1.40</a:t>
            </a:r>
          </a:p>
          <a:p>
            <a:pPr>
              <a:lnSpc>
                <a:spcPct val="150000"/>
              </a:lnSpc>
            </a:pPr>
            <a:r>
              <a:rPr lang="zh-CN" altLang="en-US" sz="1200" dirty="0">
                <a:latin typeface="微软雅黑" panose="020B0503020204020204" pitchFamily="34" charset="-122"/>
                <a:ea typeface="微软雅黑" panose="020B0503020204020204" pitchFamily="34" charset="-122"/>
              </a:rPr>
              <a:t>现状：</a:t>
            </a:r>
            <a:r>
              <a:rPr lang="zh-CN" altLang="zh-CN" sz="1200" dirty="0">
                <a:latin typeface="微软雅黑" panose="020B0503020204020204" pitchFamily="34" charset="-122"/>
                <a:ea typeface="微软雅黑" panose="020B0503020204020204" pitchFamily="34" charset="-122"/>
              </a:rPr>
              <a:t>护理人数为</a:t>
            </a:r>
            <a:r>
              <a:rPr lang="en-US" altLang="zh-CN" sz="1200" dirty="0">
                <a:latin typeface="微软雅黑" panose="020B0503020204020204" pitchFamily="34" charset="-122"/>
                <a:ea typeface="微软雅黑" panose="020B0503020204020204" pitchFamily="34" charset="-122"/>
              </a:rPr>
              <a:t>49</a:t>
            </a:r>
            <a:r>
              <a:rPr lang="zh-CN" altLang="zh-CN" sz="1200" dirty="0">
                <a:latin typeface="微软雅黑" panose="020B0503020204020204" pitchFamily="34" charset="-122"/>
                <a:ea typeface="微软雅黑" panose="020B0503020204020204" pitchFamily="34" charset="-122"/>
              </a:rPr>
              <a:t>人</a:t>
            </a:r>
            <a:endParaRPr lang="en-US" altLang="zh-CN" sz="1200" dirty="0">
              <a:latin typeface="微软雅黑" panose="020B0503020204020204" pitchFamily="34" charset="-122"/>
              <a:ea typeface="微软雅黑" panose="020B0503020204020204" pitchFamily="34" charset="-122"/>
            </a:endParaRPr>
          </a:p>
          <a:p>
            <a:pPr>
              <a:lnSpc>
                <a:spcPct val="150000"/>
              </a:lnSpc>
            </a:pPr>
            <a:r>
              <a:rPr lang="zh-CN" altLang="en-US" sz="1200" dirty="0">
                <a:latin typeface="微软雅黑" panose="020B0503020204020204" pitchFamily="34" charset="-122"/>
                <a:ea typeface="微软雅黑" panose="020B0503020204020204" pitchFamily="34" charset="-122"/>
              </a:rPr>
              <a:t>比例：</a:t>
            </a:r>
            <a:r>
              <a:rPr lang="zh-CN" altLang="zh-CN" sz="1200" dirty="0">
                <a:latin typeface="微软雅黑" panose="020B0503020204020204" pitchFamily="34" charset="-122"/>
                <a:ea typeface="微软雅黑" panose="020B0503020204020204" pitchFamily="34" charset="-122"/>
              </a:rPr>
              <a:t>护理人员与床位比为</a:t>
            </a:r>
            <a:r>
              <a:rPr lang="en-US" altLang="zh-CN" sz="1200" dirty="0">
                <a:latin typeface="微软雅黑" panose="020B0503020204020204" pitchFamily="34" charset="-122"/>
                <a:ea typeface="微软雅黑" panose="020B0503020204020204" pitchFamily="34" charset="-122"/>
              </a:rPr>
              <a:t>0.34</a:t>
            </a:r>
            <a:r>
              <a:rPr lang="zh-CN" altLang="zh-CN"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1</a:t>
            </a:r>
          </a:p>
        </p:txBody>
      </p:sp>
      <p:sp>
        <p:nvSpPr>
          <p:cNvPr id="3" name="矩形 2"/>
          <p:cNvSpPr/>
          <p:nvPr/>
        </p:nvSpPr>
        <p:spPr>
          <a:xfrm>
            <a:off x="1733927" y="1578138"/>
            <a:ext cx="1922321" cy="461665"/>
          </a:xfrm>
          <a:prstGeom prst="rect">
            <a:avLst/>
          </a:prstGeom>
        </p:spPr>
        <p:txBody>
          <a:bodyPr wrap="none">
            <a:spAutoFit/>
          </a:bodyPr>
          <a:lstStyle/>
          <a:p>
            <a:pPr>
              <a:lnSpc>
                <a:spcPct val="150000"/>
              </a:lnSpc>
            </a:pPr>
            <a:r>
              <a:rPr lang="en-US" altLang="zh-CN" sz="1600" b="1" dirty="0">
                <a:latin typeface="微软雅黑" panose="020B0503020204020204" pitchFamily="34" charset="-122"/>
                <a:ea typeface="微软雅黑" panose="020B0503020204020204" pitchFamily="34" charset="-122"/>
              </a:rPr>
              <a:t>2014</a:t>
            </a:r>
            <a:r>
              <a:rPr lang="zh-CN" altLang="en-US" sz="1600" b="1" dirty="0">
                <a:latin typeface="微软雅黑" panose="020B0503020204020204" pitchFamily="34" charset="-122"/>
                <a:ea typeface="微软雅黑" panose="020B0503020204020204" pitchFamily="34" charset="-122"/>
              </a:rPr>
              <a:t>年三甲达成率</a:t>
            </a:r>
            <a:endParaRPr lang="en-US" altLang="zh-CN" sz="1600" b="1" dirty="0">
              <a:latin typeface="微软雅黑" panose="020B0503020204020204" pitchFamily="34" charset="-122"/>
              <a:ea typeface="微软雅黑" panose="020B0503020204020204" pitchFamily="34" charset="-122"/>
            </a:endParaRPr>
          </a:p>
        </p:txBody>
      </p:sp>
      <p:sp>
        <p:nvSpPr>
          <p:cNvPr id="38" name="矩形 37"/>
          <p:cNvSpPr/>
          <p:nvPr/>
        </p:nvSpPr>
        <p:spPr>
          <a:xfrm>
            <a:off x="10033536" y="616370"/>
            <a:ext cx="1459054" cy="458908"/>
          </a:xfrm>
          <a:prstGeom prst="rect">
            <a:avLst/>
          </a:prstGeom>
        </p:spPr>
        <p:txBody>
          <a:bodyPr wrap="none">
            <a:spAutoFit/>
          </a:bodyPr>
          <a:lstStyle/>
          <a:p>
            <a:pPr>
              <a:lnSpc>
                <a:spcPct val="150000"/>
              </a:lnSpc>
            </a:pPr>
            <a:r>
              <a:rPr lang="en-US" altLang="zh-CN" b="1" dirty="0">
                <a:latin typeface="微软雅黑" panose="020B0503020204020204" pitchFamily="34" charset="-122"/>
                <a:ea typeface="微软雅黑" panose="020B0503020204020204" pitchFamily="34" charset="-122"/>
              </a:rPr>
              <a:t>2.1</a:t>
            </a:r>
            <a:r>
              <a:rPr lang="zh-CN" altLang="en-US" b="1" dirty="0">
                <a:latin typeface="微软雅黑" panose="020B0503020204020204" pitchFamily="34" charset="-122"/>
                <a:ea typeface="微软雅黑" panose="020B0503020204020204" pitchFamily="34" charset="-122"/>
              </a:rPr>
              <a:t>人力资源</a:t>
            </a:r>
            <a:endParaRPr lang="zh-CN" altLang="en-US" sz="1600" b="1" dirty="0">
              <a:latin typeface="微软雅黑" panose="020B0503020204020204" pitchFamily="34" charset="-122"/>
              <a:ea typeface="微软雅黑" panose="020B0503020204020204" pitchFamily="34" charset="-122"/>
            </a:endParaRPr>
          </a:p>
        </p:txBody>
      </p:sp>
      <p:grpSp>
        <p:nvGrpSpPr>
          <p:cNvPr id="42" name="组合 41"/>
          <p:cNvGrpSpPr/>
          <p:nvPr/>
        </p:nvGrpSpPr>
        <p:grpSpPr>
          <a:xfrm>
            <a:off x="536649" y="249523"/>
            <a:ext cx="1232203" cy="1028988"/>
            <a:chOff x="458097" y="883701"/>
            <a:chExt cx="1712258" cy="1429872"/>
          </a:xfrm>
        </p:grpSpPr>
        <p:sp>
          <p:nvSpPr>
            <p:cNvPr id="43"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910305" y="1340011"/>
              <a:ext cx="1048277" cy="812598"/>
            </a:xfrm>
            <a:prstGeom prst="rect">
              <a:avLst/>
            </a:prstGeom>
            <a:noFill/>
          </p:spPr>
          <p:txBody>
            <a:bodyPr wrap="square" rtlCol="0">
              <a:spAutoFit/>
            </a:bodyPr>
            <a:lstStyle/>
            <a:p>
              <a:r>
                <a:rPr lang="en-US" altLang="zh-CN" sz="3200" b="1" dirty="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10515600" y="249523"/>
            <a:ext cx="1676400" cy="307777"/>
          </a:xfrm>
          <a:prstGeom prst="rect">
            <a:avLst/>
          </a:prstGeom>
          <a:noFill/>
        </p:spPr>
        <p:txBody>
          <a:bodyPr wrap="square" rtlCol="0">
            <a:spAutoFit/>
          </a:bodyPr>
          <a:lstStyle/>
          <a:p>
            <a:r>
              <a:rPr lang="zh-CN" altLang="en-US" sz="1400" b="1" dirty="0">
                <a:latin typeface="微软雅黑" panose="020B0503020204020204" pitchFamily="34" charset="-122"/>
                <a:ea typeface="微软雅黑" panose="020B0503020204020204" pitchFamily="34" charset="-122"/>
              </a:rPr>
              <a:t>放置医院</a:t>
            </a:r>
            <a:r>
              <a:rPr lang="en-US" altLang="zh-CN" sz="1400" b="1" dirty="0">
                <a:latin typeface="微软雅黑" panose="020B0503020204020204" pitchFamily="34" charset="-122"/>
                <a:ea typeface="微软雅黑" panose="020B0503020204020204" pitchFamily="34" charset="-122"/>
              </a:rPr>
              <a:t>LOGO</a:t>
            </a:r>
            <a:endParaRPr lang="zh-CN" altLang="en-US" sz="1400" b="1" dirty="0">
              <a:latin typeface="微软雅黑" panose="020B0503020204020204" pitchFamily="34" charset="-122"/>
              <a:ea typeface="微软雅黑" panose="020B0503020204020204" pitchFamily="34" charset="-122"/>
            </a:endParaRPr>
          </a:p>
        </p:txBody>
      </p:sp>
      <p:sp>
        <p:nvSpPr>
          <p:cNvPr id="46" name="矩形 45"/>
          <p:cNvSpPr/>
          <p:nvPr/>
        </p:nvSpPr>
        <p:spPr>
          <a:xfrm>
            <a:off x="1820283" y="547121"/>
            <a:ext cx="1467068" cy="553998"/>
          </a:xfrm>
          <a:prstGeom prst="rect">
            <a:avLst/>
          </a:prstGeom>
        </p:spPr>
        <p:txBody>
          <a:bodyPr wrap="non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人、财、物</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270" b="92969" l="1758" r="91211">
                        <a14:foregroundMark x1="78320" y1="47266" x2="78320" y2="47266"/>
                        <a14:foregroundMark x1="78320" y1="39258" x2="78320" y2="39258"/>
                        <a14:foregroundMark x1="75977" y1="46191" x2="75977" y2="46191"/>
                        <a14:foregroundMark x1="75488" y1="48535" x2="75488" y2="48535"/>
                        <a14:foregroundMark x1="78027" y1="44922" x2="78027" y2="44922"/>
                        <a14:foregroundMark x1="73926" y1="60156" x2="73926" y2="60156"/>
                        <a14:foregroundMark x1="73145" y1="76367" x2="73145" y2="76367"/>
                        <a14:foregroundMark x1="77246" y1="37988" x2="77246" y2="37988"/>
                        <a14:foregroundMark x1="13477" y1="75391" x2="13477" y2="75391"/>
                        <a14:foregroundMark x1="16309" y1="82910" x2="16309" y2="82910"/>
                        <a14:foregroundMark x1="13965" y1="79297" x2="13965" y2="79297"/>
                        <a14:foregroundMark x1="29004" y1="74609" x2="29004" y2="74609"/>
                        <a14:foregroundMark x1="19434" y1="57324" x2="19434" y2="57324"/>
                        <a14:foregroundMark x1="19727" y1="53418" x2="19727" y2="53418"/>
                        <a14:foregroundMark x1="18359" y1="60645" x2="18359" y2="60645"/>
                        <a14:foregroundMark x1="19727" y1="59863" x2="19727" y2="59863"/>
                        <a14:foregroundMark x1="79297" y1="74316" x2="79297" y2="74316"/>
                        <a14:foregroundMark x1="77246" y1="59375" x2="77246" y2="59375"/>
                        <a14:foregroundMark x1="79883" y1="64063" x2="79883" y2="64063"/>
                        <a14:foregroundMark x1="74121" y1="52930" x2="74121" y2="52930"/>
                        <a14:foregroundMark x1="73145" y1="57324" x2="73145" y2="57324"/>
                        <a14:foregroundMark x1="21777" y1="34082" x2="21777" y2="34082"/>
                        <a14:foregroundMark x1="26367" y1="37988" x2="26367" y2="37988"/>
                        <a14:foregroundMark x1="23535" y1="37402" x2="23535" y2="37402"/>
                        <a14:foregroundMark x1="20215" y1="35840" x2="20215" y2="35840"/>
                        <a14:foregroundMark x1="24609" y1="29688" x2="24609" y2="29688"/>
                        <a14:foregroundMark x1="31836" y1="15723" x2="31836" y2="15723"/>
                        <a14:foregroundMark x1="36230" y1="10059" x2="36230" y2="10059"/>
                        <a14:foregroundMark x1="33887" y1="14160" x2="33887" y2="14160"/>
                        <a14:foregroundMark x1="47559" y1="18359" x2="47559" y2="18359"/>
                        <a14:foregroundMark x1="45020" y1="23242" x2="45020" y2="23242"/>
                        <a14:foregroundMark x1="24805" y1="33301" x2="24805" y2="33301"/>
                        <a14:foregroundMark x1="78516" y1="62988" x2="78516" y2="62988"/>
                        <a14:foregroundMark x1="80371" y1="50879" x2="80371" y2="50879"/>
                        <a14:foregroundMark x1="81152" y1="45898" x2="81152" y2="45898"/>
                        <a14:foregroundMark x1="26172" y1="36133" x2="26172" y2="36133"/>
                      </a14:backgroundRemoval>
                    </a14:imgEffect>
                  </a14:imgLayer>
                </a14:imgProps>
              </a:ext>
              <a:ext uri="{28A0092B-C50C-407E-A947-70E740481C1C}">
                <a14:useLocalDpi xmlns:a14="http://schemas.microsoft.com/office/drawing/2010/main" val="0"/>
              </a:ext>
            </a:extLst>
          </a:blip>
          <a:srcRect b="6140"/>
          <a:stretch>
            <a:fillRect/>
          </a:stretch>
        </p:blipFill>
        <p:spPr>
          <a:xfrm>
            <a:off x="7033689" y="2397614"/>
            <a:ext cx="4318183" cy="4053045"/>
          </a:xfrm>
          <a:prstGeom prst="rect">
            <a:avLst/>
          </a:prstGeom>
        </p:spPr>
      </p:pic>
      <p:grpSp>
        <p:nvGrpSpPr>
          <p:cNvPr id="2" name="组合 1"/>
          <p:cNvGrpSpPr/>
          <p:nvPr/>
        </p:nvGrpSpPr>
        <p:grpSpPr>
          <a:xfrm>
            <a:off x="2588895" y="2422366"/>
            <a:ext cx="766118" cy="766118"/>
            <a:chOff x="2400637" y="1871039"/>
            <a:chExt cx="766118" cy="766118"/>
          </a:xfrm>
        </p:grpSpPr>
        <p:sp>
          <p:nvSpPr>
            <p:cNvPr id="22" name="椭圆 21"/>
            <p:cNvSpPr/>
            <p:nvPr/>
          </p:nvSpPr>
          <p:spPr>
            <a:xfrm>
              <a:off x="2400637" y="1871039"/>
              <a:ext cx="766118" cy="76611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21" name="椭圆 20"/>
            <p:cNvSpPr/>
            <p:nvPr/>
          </p:nvSpPr>
          <p:spPr>
            <a:xfrm>
              <a:off x="2497459" y="1966867"/>
              <a:ext cx="556055" cy="55605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31" name="矩形 30"/>
            <p:cNvSpPr/>
            <p:nvPr/>
          </p:nvSpPr>
          <p:spPr>
            <a:xfrm>
              <a:off x="2477968" y="2016796"/>
              <a:ext cx="595035" cy="418191"/>
            </a:xfrm>
            <a:prstGeom prst="rect">
              <a:avLst/>
            </a:prstGeom>
          </p:spPr>
          <p:txBody>
            <a:bodyPr wrap="none">
              <a:spAutoFit/>
            </a:bodyPr>
            <a:lstStyle/>
            <a:p>
              <a:pPr lvl="0">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一年</a:t>
              </a:r>
            </a:p>
          </p:txBody>
        </p:sp>
      </p:grpSp>
      <p:sp>
        <p:nvSpPr>
          <p:cNvPr id="34" name="椭圆 33"/>
          <p:cNvSpPr/>
          <p:nvPr/>
        </p:nvSpPr>
        <p:spPr>
          <a:xfrm>
            <a:off x="2892439" y="3366431"/>
            <a:ext cx="159026" cy="15902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35" name="椭圆 34"/>
          <p:cNvSpPr/>
          <p:nvPr/>
        </p:nvSpPr>
        <p:spPr>
          <a:xfrm>
            <a:off x="2884231" y="4646988"/>
            <a:ext cx="159026" cy="15902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nvGrpSpPr>
          <p:cNvPr id="3" name="组合 2"/>
          <p:cNvGrpSpPr/>
          <p:nvPr/>
        </p:nvGrpSpPr>
        <p:grpSpPr>
          <a:xfrm>
            <a:off x="2588895" y="3703404"/>
            <a:ext cx="766118" cy="766118"/>
            <a:chOff x="2400637" y="3152077"/>
            <a:chExt cx="766118" cy="766118"/>
          </a:xfrm>
        </p:grpSpPr>
        <p:sp>
          <p:nvSpPr>
            <p:cNvPr id="41" name="椭圆 40"/>
            <p:cNvSpPr/>
            <p:nvPr/>
          </p:nvSpPr>
          <p:spPr>
            <a:xfrm>
              <a:off x="2400637" y="3152077"/>
              <a:ext cx="766118" cy="76611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42" name="椭圆 41"/>
            <p:cNvSpPr/>
            <p:nvPr/>
          </p:nvSpPr>
          <p:spPr>
            <a:xfrm>
              <a:off x="2497459" y="3247905"/>
              <a:ext cx="556055" cy="55605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43" name="矩形 42"/>
            <p:cNvSpPr/>
            <p:nvPr/>
          </p:nvSpPr>
          <p:spPr>
            <a:xfrm>
              <a:off x="2503810" y="3316836"/>
              <a:ext cx="595035" cy="418191"/>
            </a:xfrm>
            <a:prstGeom prst="rect">
              <a:avLst/>
            </a:prstGeom>
          </p:spPr>
          <p:txBody>
            <a:bodyPr wrap="none">
              <a:spAutoFit/>
            </a:bodyPr>
            <a:lstStyle/>
            <a:p>
              <a:pPr lvl="0">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二年</a:t>
              </a:r>
            </a:p>
          </p:txBody>
        </p:sp>
      </p:grpSp>
      <p:grpSp>
        <p:nvGrpSpPr>
          <p:cNvPr id="4" name="组合 3"/>
          <p:cNvGrpSpPr/>
          <p:nvPr/>
        </p:nvGrpSpPr>
        <p:grpSpPr>
          <a:xfrm>
            <a:off x="2588895" y="4983480"/>
            <a:ext cx="766118" cy="766118"/>
            <a:chOff x="2400637" y="4432153"/>
            <a:chExt cx="766118" cy="766118"/>
          </a:xfrm>
        </p:grpSpPr>
        <p:sp>
          <p:nvSpPr>
            <p:cNvPr id="44" name="椭圆 43"/>
            <p:cNvSpPr/>
            <p:nvPr/>
          </p:nvSpPr>
          <p:spPr>
            <a:xfrm>
              <a:off x="2400637" y="4432153"/>
              <a:ext cx="766118" cy="76611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45" name="椭圆 44"/>
            <p:cNvSpPr/>
            <p:nvPr/>
          </p:nvSpPr>
          <p:spPr>
            <a:xfrm>
              <a:off x="2497459" y="4527981"/>
              <a:ext cx="556055" cy="55605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46" name="矩形 45"/>
            <p:cNvSpPr/>
            <p:nvPr/>
          </p:nvSpPr>
          <p:spPr>
            <a:xfrm>
              <a:off x="2508033" y="4596912"/>
              <a:ext cx="595035" cy="418191"/>
            </a:xfrm>
            <a:prstGeom prst="rect">
              <a:avLst/>
            </a:prstGeom>
          </p:spPr>
          <p:txBody>
            <a:bodyPr wrap="none">
              <a:spAutoFit/>
            </a:bodyPr>
            <a:lstStyle/>
            <a:p>
              <a:pPr lvl="0">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三年</a:t>
              </a:r>
            </a:p>
          </p:txBody>
        </p:sp>
      </p:grpSp>
      <p:sp>
        <p:nvSpPr>
          <p:cNvPr id="47" name="矩形 46"/>
          <p:cNvSpPr/>
          <p:nvPr/>
        </p:nvSpPr>
        <p:spPr>
          <a:xfrm>
            <a:off x="3355013" y="2620759"/>
            <a:ext cx="3100816" cy="458908"/>
          </a:xfrm>
          <a:prstGeom prst="rect">
            <a:avLst/>
          </a:prstGeom>
        </p:spPr>
        <p:txBody>
          <a:bodyPr wrap="square">
            <a:spAutoFit/>
          </a:bodyPr>
          <a:lstStyle/>
          <a:p>
            <a:pPr>
              <a:lnSpc>
                <a:spcPct val="150000"/>
              </a:lnSpc>
            </a:pPr>
            <a:r>
              <a:rPr lang="zh-CN" altLang="en-US" sz="1400" b="1" dirty="0">
                <a:solidFill>
                  <a:srgbClr val="C00000"/>
                </a:solidFill>
                <a:latin typeface="微软雅黑" panose="020B0503020204020204" pitchFamily="34" charset="-122"/>
                <a:ea typeface="微软雅黑" panose="020B0503020204020204" pitchFamily="34" charset="-122"/>
              </a:rPr>
              <a:t>不合格：</a:t>
            </a:r>
            <a:r>
              <a:rPr lang="zh-CN" altLang="en-US" sz="1400" b="1" dirty="0">
                <a:latin typeface="微软雅黑" panose="020B0503020204020204" pitchFamily="34" charset="-122"/>
                <a:ea typeface="微软雅黑" panose="020B0503020204020204" pitchFamily="34" charset="-122"/>
              </a:rPr>
              <a:t>达成率低于</a:t>
            </a:r>
            <a:r>
              <a:rPr lang="en-US" altLang="zh-CN" b="1" dirty="0">
                <a:solidFill>
                  <a:srgbClr val="C00000"/>
                </a:solidFill>
                <a:latin typeface="微软雅黑" panose="020B0503020204020204" pitchFamily="34" charset="-122"/>
                <a:ea typeface="微软雅黑" panose="020B0503020204020204" pitchFamily="34" charset="-122"/>
              </a:rPr>
              <a:t>30%</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48" name="矩形 47"/>
          <p:cNvSpPr/>
          <p:nvPr/>
        </p:nvSpPr>
        <p:spPr>
          <a:xfrm>
            <a:off x="3332434" y="3917241"/>
            <a:ext cx="2778369" cy="458908"/>
          </a:xfrm>
          <a:prstGeom prst="rect">
            <a:avLst/>
          </a:prstGeom>
        </p:spPr>
        <p:txBody>
          <a:bodyPr wrap="square">
            <a:spAutoFit/>
          </a:bodyPr>
          <a:lstStyle/>
          <a:p>
            <a:pPr>
              <a:lnSpc>
                <a:spcPct val="150000"/>
              </a:lnSpc>
            </a:pPr>
            <a:r>
              <a:rPr lang="zh-CN" altLang="en-US" sz="1400" b="1" dirty="0">
                <a:solidFill>
                  <a:srgbClr val="C00000"/>
                </a:solidFill>
                <a:latin typeface="微软雅黑" panose="020B0503020204020204" pitchFamily="34" charset="-122"/>
                <a:ea typeface="微软雅黑" panose="020B0503020204020204" pitchFamily="34" charset="-122"/>
              </a:rPr>
              <a:t>不合格：</a:t>
            </a:r>
            <a:r>
              <a:rPr lang="zh-CN" altLang="en-US" sz="1400" b="1" dirty="0">
                <a:latin typeface="微软雅黑" panose="020B0503020204020204" pitchFamily="34" charset="-122"/>
                <a:ea typeface="微软雅黑" panose="020B0503020204020204" pitchFamily="34" charset="-122"/>
              </a:rPr>
              <a:t>达成率低于</a:t>
            </a:r>
            <a:r>
              <a:rPr lang="en-US" altLang="zh-CN" b="1" dirty="0">
                <a:solidFill>
                  <a:srgbClr val="C00000"/>
                </a:solidFill>
                <a:latin typeface="微软雅黑" panose="020B0503020204020204" pitchFamily="34" charset="-122"/>
                <a:ea typeface="微软雅黑" panose="020B0503020204020204" pitchFamily="34" charset="-122"/>
              </a:rPr>
              <a:t>50%</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49" name="矩形 48"/>
          <p:cNvSpPr/>
          <p:nvPr/>
        </p:nvSpPr>
        <p:spPr>
          <a:xfrm>
            <a:off x="3332435" y="5181873"/>
            <a:ext cx="2778369" cy="458908"/>
          </a:xfrm>
          <a:prstGeom prst="rect">
            <a:avLst/>
          </a:prstGeom>
        </p:spPr>
        <p:txBody>
          <a:bodyPr wrap="square">
            <a:spAutoFit/>
          </a:bodyPr>
          <a:lstStyle/>
          <a:p>
            <a:pPr>
              <a:lnSpc>
                <a:spcPct val="150000"/>
              </a:lnSpc>
            </a:pPr>
            <a:r>
              <a:rPr lang="zh-CN" altLang="en-US" sz="1400" b="1" dirty="0">
                <a:solidFill>
                  <a:srgbClr val="C00000"/>
                </a:solidFill>
                <a:latin typeface="微软雅黑" panose="020B0503020204020204" pitchFamily="34" charset="-122"/>
                <a:ea typeface="微软雅黑" panose="020B0503020204020204" pitchFamily="34" charset="-122"/>
              </a:rPr>
              <a:t>不合格：</a:t>
            </a:r>
            <a:r>
              <a:rPr lang="zh-CN" altLang="en-US" sz="1400" b="1" dirty="0">
                <a:latin typeface="微软雅黑" panose="020B0503020204020204" pitchFamily="34" charset="-122"/>
                <a:ea typeface="微软雅黑" panose="020B0503020204020204" pitchFamily="34" charset="-122"/>
              </a:rPr>
              <a:t>达成率低于</a:t>
            </a:r>
            <a:r>
              <a:rPr lang="en-US" altLang="zh-CN" b="1" dirty="0">
                <a:solidFill>
                  <a:srgbClr val="C00000"/>
                </a:solidFill>
                <a:latin typeface="微软雅黑" panose="020B0503020204020204" pitchFamily="34" charset="-122"/>
                <a:ea typeface="微软雅黑" panose="020B0503020204020204" pitchFamily="34" charset="-122"/>
              </a:rPr>
              <a:t>60%</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6" name="矩形 5"/>
          <p:cNvSpPr/>
          <p:nvPr/>
        </p:nvSpPr>
        <p:spPr>
          <a:xfrm>
            <a:off x="1820283" y="1572086"/>
            <a:ext cx="2537874" cy="461665"/>
          </a:xfrm>
          <a:prstGeom prst="rect">
            <a:avLst/>
          </a:prstGeom>
        </p:spPr>
        <p:txBody>
          <a:bodyPr wrap="none">
            <a:spAutoFit/>
          </a:bodyPr>
          <a:lstStyle/>
          <a:p>
            <a:pPr>
              <a:lnSpc>
                <a:spcPct val="150000"/>
              </a:lnSpc>
            </a:pPr>
            <a:r>
              <a:rPr lang="en-US" altLang="zh-CN" sz="1600" b="1" dirty="0">
                <a:latin typeface="微软雅黑" panose="020B0503020204020204" pitchFamily="34" charset="-122"/>
                <a:ea typeface="微软雅黑" panose="020B0503020204020204" pitchFamily="34" charset="-122"/>
              </a:rPr>
              <a:t>2014</a:t>
            </a:r>
            <a:r>
              <a:rPr lang="zh-CN" altLang="en-US" sz="1600" b="1" dirty="0">
                <a:latin typeface="微软雅黑" panose="020B0503020204020204" pitchFamily="34" charset="-122"/>
                <a:ea typeface="微软雅黑" panose="020B0503020204020204" pitchFamily="34" charset="-122"/>
              </a:rPr>
              <a:t>员工职业规划达成率</a:t>
            </a:r>
            <a:endParaRPr lang="en-US" altLang="zh-CN" sz="1600" b="1" dirty="0">
              <a:latin typeface="微软雅黑" panose="020B0503020204020204" pitchFamily="34" charset="-122"/>
              <a:ea typeface="微软雅黑" panose="020B0503020204020204" pitchFamily="34" charset="-122"/>
            </a:endParaRPr>
          </a:p>
        </p:txBody>
      </p:sp>
      <p:sp>
        <p:nvSpPr>
          <p:cNvPr id="28" name="矩形 27"/>
          <p:cNvSpPr/>
          <p:nvPr/>
        </p:nvSpPr>
        <p:spPr>
          <a:xfrm>
            <a:off x="10033536" y="616370"/>
            <a:ext cx="1459054" cy="458908"/>
          </a:xfrm>
          <a:prstGeom prst="rect">
            <a:avLst/>
          </a:prstGeom>
        </p:spPr>
        <p:txBody>
          <a:bodyPr wrap="none">
            <a:spAutoFit/>
          </a:bodyPr>
          <a:lstStyle/>
          <a:p>
            <a:pPr>
              <a:lnSpc>
                <a:spcPct val="150000"/>
              </a:lnSpc>
            </a:pPr>
            <a:r>
              <a:rPr lang="en-US" altLang="zh-CN" b="1" dirty="0">
                <a:latin typeface="微软雅黑" panose="020B0503020204020204" pitchFamily="34" charset="-122"/>
                <a:ea typeface="微软雅黑" panose="020B0503020204020204" pitchFamily="34" charset="-122"/>
              </a:rPr>
              <a:t>2.1</a:t>
            </a:r>
            <a:r>
              <a:rPr lang="zh-CN" altLang="en-US" b="1" dirty="0">
                <a:latin typeface="微软雅黑" panose="020B0503020204020204" pitchFamily="34" charset="-122"/>
                <a:ea typeface="微软雅黑" panose="020B0503020204020204" pitchFamily="34" charset="-122"/>
              </a:rPr>
              <a:t>人力资源</a:t>
            </a:r>
            <a:endParaRPr lang="zh-CN" altLang="en-US" sz="1600" b="1" dirty="0">
              <a:latin typeface="微软雅黑" panose="020B0503020204020204" pitchFamily="34" charset="-122"/>
              <a:ea typeface="微软雅黑" panose="020B0503020204020204" pitchFamily="34" charset="-122"/>
            </a:endParaRPr>
          </a:p>
        </p:txBody>
      </p:sp>
      <p:grpSp>
        <p:nvGrpSpPr>
          <p:cNvPr id="33" name="组合 32"/>
          <p:cNvGrpSpPr/>
          <p:nvPr/>
        </p:nvGrpSpPr>
        <p:grpSpPr>
          <a:xfrm>
            <a:off x="536649" y="249523"/>
            <a:ext cx="1232203" cy="1028988"/>
            <a:chOff x="458097" y="883701"/>
            <a:chExt cx="1712258" cy="1429872"/>
          </a:xfrm>
        </p:grpSpPr>
        <p:sp>
          <p:nvSpPr>
            <p:cNvPr id="36"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910305" y="1340011"/>
              <a:ext cx="1048277" cy="812598"/>
            </a:xfrm>
            <a:prstGeom prst="rect">
              <a:avLst/>
            </a:prstGeom>
            <a:noFill/>
          </p:spPr>
          <p:txBody>
            <a:bodyPr wrap="square" rtlCol="0">
              <a:spAutoFit/>
            </a:bodyPr>
            <a:lstStyle/>
            <a:p>
              <a:r>
                <a:rPr lang="en-US" altLang="zh-CN" sz="3200" b="1" dirty="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29" name="文本框 28"/>
          <p:cNvSpPr txBox="1"/>
          <p:nvPr/>
        </p:nvSpPr>
        <p:spPr>
          <a:xfrm>
            <a:off x="10515600" y="249523"/>
            <a:ext cx="1676400"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放置医院</a:t>
            </a:r>
            <a:r>
              <a:rPr lang="en-US" altLang="zh-CN" sz="1400" dirty="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30" name="矩形 29"/>
          <p:cNvSpPr/>
          <p:nvPr/>
        </p:nvSpPr>
        <p:spPr>
          <a:xfrm>
            <a:off x="1820283" y="547121"/>
            <a:ext cx="1467068" cy="553998"/>
          </a:xfrm>
          <a:prstGeom prst="rect">
            <a:avLst/>
          </a:prstGeom>
        </p:spPr>
        <p:txBody>
          <a:bodyPr wrap="non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人、财、物</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图表 10"/>
          <p:cNvGraphicFramePr/>
          <p:nvPr/>
        </p:nvGraphicFramePr>
        <p:xfrm>
          <a:off x="802791" y="1973322"/>
          <a:ext cx="4350460" cy="29003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图表 14"/>
          <p:cNvGraphicFramePr/>
          <p:nvPr/>
        </p:nvGraphicFramePr>
        <p:xfrm>
          <a:off x="5608276" y="2004592"/>
          <a:ext cx="4373924" cy="2890464"/>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直接连接符 16"/>
          <p:cNvCxnSpPr/>
          <p:nvPr/>
        </p:nvCxnSpPr>
        <p:spPr>
          <a:xfrm>
            <a:off x="5464347" y="2922225"/>
            <a:ext cx="4760259" cy="3253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10211158" y="2761234"/>
            <a:ext cx="1524674" cy="584775"/>
          </a:xfrm>
          <a:prstGeom prst="rect">
            <a:avLst/>
          </a:prstGeom>
          <a:noFill/>
        </p:spPr>
        <p:txBody>
          <a:bodyPr wrap="square" rtlCol="0">
            <a:spAutoFit/>
          </a:bodyPr>
          <a:lstStyle/>
          <a:p>
            <a:r>
              <a:rPr lang="zh-CN" altLang="en-US" sz="1600" b="1" dirty="0">
                <a:solidFill>
                  <a:srgbClr val="C00000"/>
                </a:solidFill>
                <a:latin typeface="微软雅黑" panose="020B0503020204020204" pitchFamily="34" charset="-122"/>
                <a:ea typeface="微软雅黑" panose="020B0503020204020204" pitchFamily="34" charset="-122"/>
              </a:rPr>
              <a:t>平均流失率</a:t>
            </a:r>
            <a:r>
              <a:rPr lang="en-US" altLang="zh-CN" sz="1600" b="1" dirty="0">
                <a:solidFill>
                  <a:srgbClr val="C00000"/>
                </a:solidFill>
                <a:latin typeface="微软雅黑" panose="020B0503020204020204" pitchFamily="34" charset="-122"/>
                <a:ea typeface="微软雅黑" panose="020B0503020204020204" pitchFamily="34" charset="-122"/>
              </a:rPr>
              <a:t>16.88%</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4191450" y="6216960"/>
            <a:ext cx="7830221" cy="553998"/>
          </a:xfrm>
          <a:prstGeom prst="rect">
            <a:avLst/>
          </a:prstGeom>
          <a:noFill/>
        </p:spPr>
        <p:txBody>
          <a:bodyPr wrap="square" rtlCol="0">
            <a:spAutoFit/>
          </a:bodyPr>
          <a:lstStyle/>
          <a:p>
            <a:pPr>
              <a:lnSpc>
                <a:spcPct val="150000"/>
              </a:lnSpc>
            </a:pPr>
            <a:r>
              <a:rPr lang="zh-CN" altLang="en-US" sz="1000" dirty="0">
                <a:latin typeface="微软雅黑" panose="020B0503020204020204" pitchFamily="34" charset="-122"/>
                <a:ea typeface="微软雅黑" panose="020B0503020204020204" pitchFamily="34" charset="-122"/>
              </a:rPr>
              <a:t>注：该表格数据仅供医院参考，医院可根据自身实际情况修改</a:t>
            </a:r>
            <a:r>
              <a:rPr lang="en-US" altLang="zh-CN" sz="1000" dirty="0">
                <a:latin typeface="微软雅黑" panose="020B0503020204020204" pitchFamily="34" charset="-122"/>
                <a:ea typeface="微软雅黑" panose="020B0503020204020204" pitchFamily="34" charset="-122"/>
              </a:rPr>
              <a:t>      </a:t>
            </a:r>
          </a:p>
          <a:p>
            <a:pPr>
              <a:lnSpc>
                <a:spcPct val="150000"/>
              </a:lnSpc>
            </a:pPr>
            <a:r>
              <a:rPr lang="en-US" altLang="zh-CN" sz="1000" dirty="0">
                <a:latin typeface="微软雅黑" panose="020B0503020204020204" pitchFamily="34" charset="-122"/>
                <a:ea typeface="微软雅黑" panose="020B0503020204020204" pitchFamily="34" charset="-122"/>
              </a:rPr>
              <a:t>       </a:t>
            </a:r>
            <a:r>
              <a:rPr lang="zh-CN" altLang="en-US" sz="1000" dirty="0">
                <a:latin typeface="微软雅黑" panose="020B0503020204020204" pitchFamily="34" charset="-122"/>
                <a:ea typeface="微软雅黑" panose="020B0503020204020204" pitchFamily="34" charset="-122"/>
              </a:rPr>
              <a:t>员工流失率</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一年离开组织的员工人数</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同一时期平均的员工人数</a:t>
            </a:r>
            <a:r>
              <a:rPr lang="en-US" altLang="zh-CN" sz="1000" dirty="0">
                <a:latin typeface="微软雅黑" panose="020B0503020204020204" pitchFamily="34" charset="-122"/>
                <a:ea typeface="微软雅黑" panose="020B0503020204020204" pitchFamily="34" charset="-122"/>
              </a:rPr>
              <a:t>×100%    </a:t>
            </a:r>
            <a:r>
              <a:rPr lang="zh-CN" altLang="en-US" sz="1000" dirty="0">
                <a:latin typeface="微软雅黑" panose="020B0503020204020204" pitchFamily="34" charset="-122"/>
                <a:ea typeface="微软雅黑" panose="020B0503020204020204" pitchFamily="34" charset="-122"/>
              </a:rPr>
              <a:t>平均流失率</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离职人数总和</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平均员工数总和</a:t>
            </a:r>
            <a:r>
              <a:rPr lang="en-US" altLang="zh-CN" sz="1000" dirty="0">
                <a:latin typeface="微软雅黑" panose="020B0503020204020204" pitchFamily="34" charset="-122"/>
                <a:ea typeface="微软雅黑" panose="020B0503020204020204" pitchFamily="34" charset="-122"/>
              </a:rPr>
              <a:t>× 100%</a:t>
            </a:r>
          </a:p>
        </p:txBody>
      </p:sp>
      <p:sp>
        <p:nvSpPr>
          <p:cNvPr id="21" name="文本框 20"/>
          <p:cNvSpPr txBox="1"/>
          <p:nvPr/>
        </p:nvSpPr>
        <p:spPr>
          <a:xfrm>
            <a:off x="767460" y="5006984"/>
            <a:ext cx="9736397" cy="877163"/>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在</a:t>
            </a:r>
            <a:r>
              <a:rPr lang="en-US" altLang="zh-CN" sz="1600" dirty="0">
                <a:latin typeface="微软雅黑" panose="020B0503020204020204" pitchFamily="34" charset="-122"/>
                <a:ea typeface="微软雅黑" panose="020B0503020204020204" pitchFamily="34" charset="-122"/>
              </a:rPr>
              <a:t>2014</a:t>
            </a:r>
            <a:r>
              <a:rPr lang="zh-CN" altLang="en-US" sz="1600" dirty="0">
                <a:latin typeface="微软雅黑" panose="020B0503020204020204" pitchFamily="34" charset="-122"/>
                <a:ea typeface="微软雅黑" panose="020B0503020204020204" pitchFamily="34" charset="-122"/>
              </a:rPr>
              <a:t>年中医院共流失了</a:t>
            </a:r>
            <a:r>
              <a:rPr lang="en-US" altLang="zh-CN" sz="1600" dirty="0">
                <a:latin typeface="微软雅黑" panose="020B0503020204020204" pitchFamily="34" charset="-122"/>
                <a:ea typeface="微软雅黑" panose="020B0503020204020204" pitchFamily="34" charset="-122"/>
              </a:rPr>
              <a:t>13</a:t>
            </a:r>
            <a:r>
              <a:rPr lang="zh-CN" altLang="en-US" sz="1600" dirty="0">
                <a:latin typeface="微软雅黑" panose="020B0503020204020204" pitchFamily="34" charset="-122"/>
                <a:ea typeface="微软雅黑" panose="020B0503020204020204" pitchFamily="34" charset="-122"/>
              </a:rPr>
              <a:t>名员工，其中今年重点发展的妇产科流失</a:t>
            </a:r>
            <a:r>
              <a:rPr lang="en-US" altLang="zh-CN" sz="1600" dirty="0">
                <a:latin typeface="微软雅黑" panose="020B0503020204020204" pitchFamily="34" charset="-122"/>
                <a:ea typeface="微软雅黑" panose="020B0503020204020204" pitchFamily="34" charset="-122"/>
              </a:rPr>
              <a:t>6</a:t>
            </a:r>
            <a:r>
              <a:rPr lang="zh-CN" altLang="en-US" sz="1600" dirty="0">
                <a:latin typeface="微软雅黑" panose="020B0503020204020204" pitchFamily="34" charset="-122"/>
                <a:ea typeface="微软雅黑" panose="020B0503020204020204" pitchFamily="34" charset="-122"/>
              </a:rPr>
              <a:t>人，虽然员工流失的原因是多方面的，但是</a:t>
            </a:r>
            <a:r>
              <a:rPr lang="zh-CN" altLang="en-US" b="1" dirty="0">
                <a:solidFill>
                  <a:srgbClr val="C00000"/>
                </a:solidFill>
                <a:latin typeface="微软雅黑" panose="020B0503020204020204" pitchFamily="34" charset="-122"/>
                <a:ea typeface="微软雅黑" panose="020B0503020204020204" pitchFamily="34" charset="-122"/>
              </a:rPr>
              <a:t>当前医院文化缺失是最主要的因素</a:t>
            </a:r>
            <a:r>
              <a:rPr lang="zh-CN" altLang="en-US" sz="1600" dirty="0">
                <a:latin typeface="微软雅黑" panose="020B0503020204020204" pitchFamily="34" charset="-122"/>
                <a:ea typeface="微软雅黑" panose="020B0503020204020204" pitchFamily="34" charset="-122"/>
              </a:rPr>
              <a:t>。</a:t>
            </a:r>
          </a:p>
        </p:txBody>
      </p:sp>
      <p:sp>
        <p:nvSpPr>
          <p:cNvPr id="2" name="矩形 1"/>
          <p:cNvSpPr/>
          <p:nvPr/>
        </p:nvSpPr>
        <p:spPr>
          <a:xfrm>
            <a:off x="1820283" y="1483344"/>
            <a:ext cx="1210588" cy="461665"/>
          </a:xfrm>
          <a:prstGeom prst="rect">
            <a:avLst/>
          </a:prstGeom>
        </p:spPr>
        <p:txBody>
          <a:bodyPr wrap="non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人员流失率</a:t>
            </a:r>
            <a:endParaRPr lang="en-US" altLang="zh-CN" sz="1600" b="1" dirty="0">
              <a:latin typeface="微软雅黑" panose="020B0503020204020204" pitchFamily="34" charset="-122"/>
              <a:ea typeface="微软雅黑" panose="020B0503020204020204" pitchFamily="34" charset="-122"/>
            </a:endParaRPr>
          </a:p>
        </p:txBody>
      </p:sp>
      <p:sp>
        <p:nvSpPr>
          <p:cNvPr id="13" name="矩形 12"/>
          <p:cNvSpPr/>
          <p:nvPr/>
        </p:nvSpPr>
        <p:spPr>
          <a:xfrm>
            <a:off x="10033536" y="616370"/>
            <a:ext cx="1459054" cy="458908"/>
          </a:xfrm>
          <a:prstGeom prst="rect">
            <a:avLst/>
          </a:prstGeom>
        </p:spPr>
        <p:txBody>
          <a:bodyPr wrap="none">
            <a:spAutoFit/>
          </a:bodyPr>
          <a:lstStyle/>
          <a:p>
            <a:pPr>
              <a:lnSpc>
                <a:spcPct val="150000"/>
              </a:lnSpc>
            </a:pPr>
            <a:r>
              <a:rPr lang="en-US" altLang="zh-CN" b="1" dirty="0">
                <a:latin typeface="微软雅黑" panose="020B0503020204020204" pitchFamily="34" charset="-122"/>
                <a:ea typeface="微软雅黑" panose="020B0503020204020204" pitchFamily="34" charset="-122"/>
              </a:rPr>
              <a:t>2.1</a:t>
            </a:r>
            <a:r>
              <a:rPr lang="zh-CN" altLang="en-US" b="1" dirty="0">
                <a:latin typeface="微软雅黑" panose="020B0503020204020204" pitchFamily="34" charset="-122"/>
                <a:ea typeface="微软雅黑" panose="020B0503020204020204" pitchFamily="34" charset="-122"/>
              </a:rPr>
              <a:t>人力资源</a:t>
            </a:r>
            <a:endParaRPr lang="zh-CN" altLang="en-US" sz="1600" b="1" dirty="0">
              <a:latin typeface="微软雅黑" panose="020B0503020204020204" pitchFamily="34" charset="-122"/>
              <a:ea typeface="微软雅黑" panose="020B0503020204020204" pitchFamily="34" charset="-122"/>
            </a:endParaRPr>
          </a:p>
        </p:txBody>
      </p:sp>
      <p:grpSp>
        <p:nvGrpSpPr>
          <p:cNvPr id="16" name="组合 15"/>
          <p:cNvGrpSpPr/>
          <p:nvPr/>
        </p:nvGrpSpPr>
        <p:grpSpPr>
          <a:xfrm>
            <a:off x="536649" y="249523"/>
            <a:ext cx="1232203" cy="1028988"/>
            <a:chOff x="458097" y="883701"/>
            <a:chExt cx="1712258" cy="1429872"/>
          </a:xfrm>
        </p:grpSpPr>
        <p:sp>
          <p:nvSpPr>
            <p:cNvPr id="18"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910305" y="1340011"/>
              <a:ext cx="1048277" cy="812598"/>
            </a:xfrm>
            <a:prstGeom prst="rect">
              <a:avLst/>
            </a:prstGeom>
            <a:noFill/>
          </p:spPr>
          <p:txBody>
            <a:bodyPr wrap="square" rtlCol="0">
              <a:spAutoFit/>
            </a:bodyPr>
            <a:lstStyle/>
            <a:p>
              <a:r>
                <a:rPr lang="en-US" altLang="zh-CN" sz="3200" b="1" dirty="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24" name="文本框 23"/>
          <p:cNvSpPr txBox="1"/>
          <p:nvPr/>
        </p:nvSpPr>
        <p:spPr>
          <a:xfrm>
            <a:off x="10515600" y="249523"/>
            <a:ext cx="1676400" cy="307777"/>
          </a:xfrm>
          <a:prstGeom prst="rect">
            <a:avLst/>
          </a:prstGeom>
          <a:noFill/>
        </p:spPr>
        <p:txBody>
          <a:bodyPr wrap="square" rtlCol="0">
            <a:spAutoFit/>
          </a:bodyPr>
          <a:lstStyle/>
          <a:p>
            <a:r>
              <a:rPr lang="zh-CN" altLang="en-US" sz="1400" b="1" dirty="0">
                <a:latin typeface="微软雅黑" panose="020B0503020204020204" pitchFamily="34" charset="-122"/>
                <a:ea typeface="微软雅黑" panose="020B0503020204020204" pitchFamily="34" charset="-122"/>
              </a:rPr>
              <a:t>放置医院</a:t>
            </a:r>
            <a:r>
              <a:rPr lang="en-US" altLang="zh-CN" sz="1400" b="1" dirty="0">
                <a:latin typeface="微软雅黑" panose="020B0503020204020204" pitchFamily="34" charset="-122"/>
                <a:ea typeface="微软雅黑" panose="020B0503020204020204" pitchFamily="34" charset="-122"/>
              </a:rPr>
              <a:t>LOGO</a:t>
            </a:r>
            <a:endParaRPr lang="zh-CN" altLang="en-US" sz="1400" b="1" dirty="0">
              <a:latin typeface="微软雅黑" panose="020B0503020204020204" pitchFamily="34" charset="-122"/>
              <a:ea typeface="微软雅黑" panose="020B0503020204020204" pitchFamily="34" charset="-122"/>
            </a:endParaRPr>
          </a:p>
        </p:txBody>
      </p:sp>
      <p:sp>
        <p:nvSpPr>
          <p:cNvPr id="25" name="矩形 24"/>
          <p:cNvSpPr/>
          <p:nvPr/>
        </p:nvSpPr>
        <p:spPr>
          <a:xfrm>
            <a:off x="1820283" y="547121"/>
            <a:ext cx="1467068" cy="553998"/>
          </a:xfrm>
          <a:prstGeom prst="rect">
            <a:avLst/>
          </a:prstGeom>
        </p:spPr>
        <p:txBody>
          <a:bodyPr wrap="non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人、财、物</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2426484" y="2771123"/>
            <a:ext cx="2249282" cy="1681466"/>
            <a:chOff x="5907385" y="1673754"/>
            <a:chExt cx="2540088" cy="1995857"/>
          </a:xfrm>
          <a:solidFill>
            <a:schemeClr val="bg1">
              <a:lumMod val="65000"/>
            </a:schemeClr>
          </a:solidFill>
        </p:grpSpPr>
        <p:grpSp>
          <p:nvGrpSpPr>
            <p:cNvPr id="30" name="组合 29"/>
            <p:cNvGrpSpPr/>
            <p:nvPr/>
          </p:nvGrpSpPr>
          <p:grpSpPr>
            <a:xfrm rot="10800000" flipV="1">
              <a:off x="6904956" y="1673754"/>
              <a:ext cx="522736" cy="1312419"/>
              <a:chOff x="7597599" y="3290987"/>
              <a:chExt cx="149224" cy="374652"/>
            </a:xfrm>
            <a:grpFill/>
          </p:grpSpPr>
          <p:sp>
            <p:nvSpPr>
              <p:cNvPr id="37" name="Oval 80"/>
              <p:cNvSpPr>
                <a:spLocks noChangeArrowheads="1"/>
              </p:cNvSpPr>
              <p:nvPr/>
            </p:nvSpPr>
            <p:spPr bwMode="auto">
              <a:xfrm>
                <a:off x="7619824" y="3290987"/>
                <a:ext cx="104774" cy="1016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50000"/>
                  </a:lnSpc>
                </a:pPr>
                <a:endParaRPr lang="zh-CN" altLang="en-US">
                  <a:solidFill>
                    <a:prstClr val="black"/>
                  </a:solidFill>
                </a:endParaRPr>
              </a:p>
            </p:txBody>
          </p:sp>
          <p:sp>
            <p:nvSpPr>
              <p:cNvPr id="38" name="Freeform 81"/>
              <p:cNvSpPr/>
              <p:nvPr/>
            </p:nvSpPr>
            <p:spPr bwMode="auto">
              <a:xfrm>
                <a:off x="7597599" y="3403700"/>
                <a:ext cx="149224" cy="261939"/>
              </a:xfrm>
              <a:custGeom>
                <a:avLst/>
                <a:gdLst>
                  <a:gd name="T0" fmla="*/ 33 w 40"/>
                  <a:gd name="T1" fmla="*/ 0 h 70"/>
                  <a:gd name="T2" fmla="*/ 28 w 40"/>
                  <a:gd name="T3" fmla="*/ 0 h 70"/>
                  <a:gd name="T4" fmla="*/ 28 w 40"/>
                  <a:gd name="T5" fmla="*/ 0 h 70"/>
                  <a:gd name="T6" fmla="*/ 12 w 40"/>
                  <a:gd name="T7" fmla="*/ 0 h 70"/>
                  <a:gd name="T8" fmla="*/ 12 w 40"/>
                  <a:gd name="T9" fmla="*/ 0 h 70"/>
                  <a:gd name="T10" fmla="*/ 7 w 40"/>
                  <a:gd name="T11" fmla="*/ 0 h 70"/>
                  <a:gd name="T12" fmla="*/ 0 w 40"/>
                  <a:gd name="T13" fmla="*/ 7 h 70"/>
                  <a:gd name="T14" fmla="*/ 0 w 40"/>
                  <a:gd name="T15" fmla="*/ 7 h 70"/>
                  <a:gd name="T16" fmla="*/ 0 w 40"/>
                  <a:gd name="T17" fmla="*/ 8 h 70"/>
                  <a:gd name="T18" fmla="*/ 0 w 40"/>
                  <a:gd name="T19" fmla="*/ 31 h 70"/>
                  <a:gd name="T20" fmla="*/ 3 w 40"/>
                  <a:gd name="T21" fmla="*/ 35 h 70"/>
                  <a:gd name="T22" fmla="*/ 7 w 40"/>
                  <a:gd name="T23" fmla="*/ 31 h 70"/>
                  <a:gd name="T24" fmla="*/ 7 w 40"/>
                  <a:gd name="T25" fmla="*/ 11 h 70"/>
                  <a:gd name="T26" fmla="*/ 9 w 40"/>
                  <a:gd name="T27" fmla="*/ 11 h 70"/>
                  <a:gd name="T28" fmla="*/ 9 w 40"/>
                  <a:gd name="T29" fmla="*/ 66 h 70"/>
                  <a:gd name="T30" fmla="*/ 13 w 40"/>
                  <a:gd name="T31" fmla="*/ 70 h 70"/>
                  <a:gd name="T32" fmla="*/ 14 w 40"/>
                  <a:gd name="T33" fmla="*/ 70 h 70"/>
                  <a:gd name="T34" fmla="*/ 18 w 40"/>
                  <a:gd name="T35" fmla="*/ 66 h 70"/>
                  <a:gd name="T36" fmla="*/ 18 w 40"/>
                  <a:gd name="T37" fmla="*/ 35 h 70"/>
                  <a:gd name="T38" fmla="*/ 22 w 40"/>
                  <a:gd name="T39" fmla="*/ 35 h 70"/>
                  <a:gd name="T40" fmla="*/ 22 w 40"/>
                  <a:gd name="T41" fmla="*/ 66 h 70"/>
                  <a:gd name="T42" fmla="*/ 26 w 40"/>
                  <a:gd name="T43" fmla="*/ 70 h 70"/>
                  <a:gd name="T44" fmla="*/ 27 w 40"/>
                  <a:gd name="T45" fmla="*/ 70 h 70"/>
                  <a:gd name="T46" fmla="*/ 31 w 40"/>
                  <a:gd name="T47" fmla="*/ 66 h 70"/>
                  <a:gd name="T48" fmla="*/ 31 w 40"/>
                  <a:gd name="T49" fmla="*/ 11 h 70"/>
                  <a:gd name="T50" fmla="*/ 33 w 40"/>
                  <a:gd name="T51" fmla="*/ 11 h 70"/>
                  <a:gd name="T52" fmla="*/ 33 w 40"/>
                  <a:gd name="T53" fmla="*/ 31 h 70"/>
                  <a:gd name="T54" fmla="*/ 37 w 40"/>
                  <a:gd name="T55" fmla="*/ 35 h 70"/>
                  <a:gd name="T56" fmla="*/ 40 w 40"/>
                  <a:gd name="T57" fmla="*/ 31 h 70"/>
                  <a:gd name="T58" fmla="*/ 40 w 40"/>
                  <a:gd name="T59" fmla="*/ 8 h 70"/>
                  <a:gd name="T60" fmla="*/ 40 w 40"/>
                  <a:gd name="T61" fmla="*/ 7 h 70"/>
                  <a:gd name="T62" fmla="*/ 40 w 40"/>
                  <a:gd name="T63" fmla="*/ 7 h 70"/>
                  <a:gd name="T64" fmla="*/ 33 w 40"/>
                  <a:gd name="T6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70">
                    <a:moveTo>
                      <a:pt x="33" y="0"/>
                    </a:moveTo>
                    <a:cubicBezTo>
                      <a:pt x="28" y="0"/>
                      <a:pt x="28" y="0"/>
                      <a:pt x="28" y="0"/>
                    </a:cubicBezTo>
                    <a:cubicBezTo>
                      <a:pt x="28" y="0"/>
                      <a:pt x="28" y="0"/>
                      <a:pt x="28" y="0"/>
                    </a:cubicBezTo>
                    <a:cubicBezTo>
                      <a:pt x="12" y="0"/>
                      <a:pt x="12" y="0"/>
                      <a:pt x="12" y="0"/>
                    </a:cubicBezTo>
                    <a:cubicBezTo>
                      <a:pt x="12" y="0"/>
                      <a:pt x="12" y="0"/>
                      <a:pt x="12" y="0"/>
                    </a:cubicBezTo>
                    <a:cubicBezTo>
                      <a:pt x="7" y="0"/>
                      <a:pt x="7" y="0"/>
                      <a:pt x="7" y="0"/>
                    </a:cubicBezTo>
                    <a:cubicBezTo>
                      <a:pt x="3" y="0"/>
                      <a:pt x="0" y="3"/>
                      <a:pt x="0" y="7"/>
                    </a:cubicBezTo>
                    <a:cubicBezTo>
                      <a:pt x="0" y="7"/>
                      <a:pt x="0" y="7"/>
                      <a:pt x="0" y="7"/>
                    </a:cubicBezTo>
                    <a:cubicBezTo>
                      <a:pt x="0" y="8"/>
                      <a:pt x="0" y="8"/>
                      <a:pt x="0" y="8"/>
                    </a:cubicBezTo>
                    <a:cubicBezTo>
                      <a:pt x="0" y="31"/>
                      <a:pt x="0" y="31"/>
                      <a:pt x="0" y="31"/>
                    </a:cubicBezTo>
                    <a:cubicBezTo>
                      <a:pt x="0" y="33"/>
                      <a:pt x="1" y="35"/>
                      <a:pt x="3" y="35"/>
                    </a:cubicBezTo>
                    <a:cubicBezTo>
                      <a:pt x="5" y="35"/>
                      <a:pt x="7" y="33"/>
                      <a:pt x="7" y="31"/>
                    </a:cubicBezTo>
                    <a:cubicBezTo>
                      <a:pt x="7" y="11"/>
                      <a:pt x="7" y="11"/>
                      <a:pt x="7" y="11"/>
                    </a:cubicBezTo>
                    <a:cubicBezTo>
                      <a:pt x="9" y="11"/>
                      <a:pt x="9" y="11"/>
                      <a:pt x="9" y="11"/>
                    </a:cubicBezTo>
                    <a:cubicBezTo>
                      <a:pt x="9" y="66"/>
                      <a:pt x="9" y="66"/>
                      <a:pt x="9" y="66"/>
                    </a:cubicBezTo>
                    <a:cubicBezTo>
                      <a:pt x="9" y="68"/>
                      <a:pt x="11" y="70"/>
                      <a:pt x="13" y="70"/>
                    </a:cubicBezTo>
                    <a:cubicBezTo>
                      <a:pt x="14" y="70"/>
                      <a:pt x="14" y="70"/>
                      <a:pt x="14" y="70"/>
                    </a:cubicBezTo>
                    <a:cubicBezTo>
                      <a:pt x="16" y="70"/>
                      <a:pt x="18" y="68"/>
                      <a:pt x="18" y="66"/>
                    </a:cubicBezTo>
                    <a:cubicBezTo>
                      <a:pt x="18" y="35"/>
                      <a:pt x="18" y="35"/>
                      <a:pt x="18" y="35"/>
                    </a:cubicBezTo>
                    <a:cubicBezTo>
                      <a:pt x="18" y="35"/>
                      <a:pt x="22" y="35"/>
                      <a:pt x="22" y="35"/>
                    </a:cubicBezTo>
                    <a:cubicBezTo>
                      <a:pt x="22" y="66"/>
                      <a:pt x="22" y="66"/>
                      <a:pt x="22" y="66"/>
                    </a:cubicBezTo>
                    <a:cubicBezTo>
                      <a:pt x="22" y="68"/>
                      <a:pt x="24" y="70"/>
                      <a:pt x="26" y="70"/>
                    </a:cubicBezTo>
                    <a:cubicBezTo>
                      <a:pt x="27" y="70"/>
                      <a:pt x="27" y="70"/>
                      <a:pt x="27" y="70"/>
                    </a:cubicBezTo>
                    <a:cubicBezTo>
                      <a:pt x="29" y="70"/>
                      <a:pt x="31" y="68"/>
                      <a:pt x="31" y="66"/>
                    </a:cubicBezTo>
                    <a:cubicBezTo>
                      <a:pt x="31" y="11"/>
                      <a:pt x="31" y="11"/>
                      <a:pt x="31" y="11"/>
                    </a:cubicBezTo>
                    <a:cubicBezTo>
                      <a:pt x="33" y="11"/>
                      <a:pt x="33" y="11"/>
                      <a:pt x="33" y="11"/>
                    </a:cubicBezTo>
                    <a:cubicBezTo>
                      <a:pt x="33" y="31"/>
                      <a:pt x="33" y="31"/>
                      <a:pt x="33" y="31"/>
                    </a:cubicBezTo>
                    <a:cubicBezTo>
                      <a:pt x="33" y="33"/>
                      <a:pt x="35" y="35"/>
                      <a:pt x="37" y="35"/>
                    </a:cubicBezTo>
                    <a:cubicBezTo>
                      <a:pt x="39" y="35"/>
                      <a:pt x="40" y="33"/>
                      <a:pt x="40" y="31"/>
                    </a:cubicBezTo>
                    <a:cubicBezTo>
                      <a:pt x="40" y="8"/>
                      <a:pt x="40" y="8"/>
                      <a:pt x="40" y="8"/>
                    </a:cubicBezTo>
                    <a:cubicBezTo>
                      <a:pt x="40" y="7"/>
                      <a:pt x="40" y="7"/>
                      <a:pt x="40" y="7"/>
                    </a:cubicBezTo>
                    <a:cubicBezTo>
                      <a:pt x="40" y="7"/>
                      <a:pt x="40" y="7"/>
                      <a:pt x="40" y="7"/>
                    </a:cubicBezTo>
                    <a:cubicBezTo>
                      <a:pt x="40" y="3"/>
                      <a:pt x="37" y="0"/>
                      <a:pt x="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1" name="组合 30"/>
            <p:cNvGrpSpPr/>
            <p:nvPr/>
          </p:nvGrpSpPr>
          <p:grpSpPr>
            <a:xfrm rot="3660000" flipV="1">
              <a:off x="6300976" y="2753284"/>
              <a:ext cx="522736" cy="1309917"/>
              <a:chOff x="7602335" y="3290987"/>
              <a:chExt cx="149224" cy="373938"/>
            </a:xfrm>
            <a:grpFill/>
          </p:grpSpPr>
          <p:sp>
            <p:nvSpPr>
              <p:cNvPr id="35" name="Oval 80"/>
              <p:cNvSpPr>
                <a:spLocks noChangeArrowheads="1"/>
              </p:cNvSpPr>
              <p:nvPr/>
            </p:nvSpPr>
            <p:spPr bwMode="auto">
              <a:xfrm>
                <a:off x="7619824" y="3290987"/>
                <a:ext cx="104774" cy="1016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50000"/>
                  </a:lnSpc>
                </a:pPr>
                <a:endParaRPr lang="zh-CN" altLang="en-US">
                  <a:solidFill>
                    <a:prstClr val="black"/>
                  </a:solidFill>
                </a:endParaRPr>
              </a:p>
            </p:txBody>
          </p:sp>
          <p:sp>
            <p:nvSpPr>
              <p:cNvPr id="36" name="Freeform 81"/>
              <p:cNvSpPr/>
              <p:nvPr/>
            </p:nvSpPr>
            <p:spPr bwMode="auto">
              <a:xfrm>
                <a:off x="7602335" y="3402987"/>
                <a:ext cx="149224" cy="261938"/>
              </a:xfrm>
              <a:custGeom>
                <a:avLst/>
                <a:gdLst>
                  <a:gd name="T0" fmla="*/ 33 w 40"/>
                  <a:gd name="T1" fmla="*/ 0 h 70"/>
                  <a:gd name="T2" fmla="*/ 28 w 40"/>
                  <a:gd name="T3" fmla="*/ 0 h 70"/>
                  <a:gd name="T4" fmla="*/ 28 w 40"/>
                  <a:gd name="T5" fmla="*/ 0 h 70"/>
                  <a:gd name="T6" fmla="*/ 12 w 40"/>
                  <a:gd name="T7" fmla="*/ 0 h 70"/>
                  <a:gd name="T8" fmla="*/ 12 w 40"/>
                  <a:gd name="T9" fmla="*/ 0 h 70"/>
                  <a:gd name="T10" fmla="*/ 7 w 40"/>
                  <a:gd name="T11" fmla="*/ 0 h 70"/>
                  <a:gd name="T12" fmla="*/ 0 w 40"/>
                  <a:gd name="T13" fmla="*/ 7 h 70"/>
                  <a:gd name="T14" fmla="*/ 0 w 40"/>
                  <a:gd name="T15" fmla="*/ 7 h 70"/>
                  <a:gd name="T16" fmla="*/ 0 w 40"/>
                  <a:gd name="T17" fmla="*/ 8 h 70"/>
                  <a:gd name="T18" fmla="*/ 0 w 40"/>
                  <a:gd name="T19" fmla="*/ 31 h 70"/>
                  <a:gd name="T20" fmla="*/ 3 w 40"/>
                  <a:gd name="T21" fmla="*/ 35 h 70"/>
                  <a:gd name="T22" fmla="*/ 7 w 40"/>
                  <a:gd name="T23" fmla="*/ 31 h 70"/>
                  <a:gd name="T24" fmla="*/ 7 w 40"/>
                  <a:gd name="T25" fmla="*/ 11 h 70"/>
                  <a:gd name="T26" fmla="*/ 9 w 40"/>
                  <a:gd name="T27" fmla="*/ 11 h 70"/>
                  <a:gd name="T28" fmla="*/ 9 w 40"/>
                  <a:gd name="T29" fmla="*/ 66 h 70"/>
                  <a:gd name="T30" fmla="*/ 13 w 40"/>
                  <a:gd name="T31" fmla="*/ 70 h 70"/>
                  <a:gd name="T32" fmla="*/ 14 w 40"/>
                  <a:gd name="T33" fmla="*/ 70 h 70"/>
                  <a:gd name="T34" fmla="*/ 18 w 40"/>
                  <a:gd name="T35" fmla="*/ 66 h 70"/>
                  <a:gd name="T36" fmla="*/ 18 w 40"/>
                  <a:gd name="T37" fmla="*/ 35 h 70"/>
                  <a:gd name="T38" fmla="*/ 22 w 40"/>
                  <a:gd name="T39" fmla="*/ 35 h 70"/>
                  <a:gd name="T40" fmla="*/ 22 w 40"/>
                  <a:gd name="T41" fmla="*/ 66 h 70"/>
                  <a:gd name="T42" fmla="*/ 26 w 40"/>
                  <a:gd name="T43" fmla="*/ 70 h 70"/>
                  <a:gd name="T44" fmla="*/ 27 w 40"/>
                  <a:gd name="T45" fmla="*/ 70 h 70"/>
                  <a:gd name="T46" fmla="*/ 31 w 40"/>
                  <a:gd name="T47" fmla="*/ 66 h 70"/>
                  <a:gd name="T48" fmla="*/ 31 w 40"/>
                  <a:gd name="T49" fmla="*/ 11 h 70"/>
                  <a:gd name="T50" fmla="*/ 33 w 40"/>
                  <a:gd name="T51" fmla="*/ 11 h 70"/>
                  <a:gd name="T52" fmla="*/ 33 w 40"/>
                  <a:gd name="T53" fmla="*/ 31 h 70"/>
                  <a:gd name="T54" fmla="*/ 37 w 40"/>
                  <a:gd name="T55" fmla="*/ 35 h 70"/>
                  <a:gd name="T56" fmla="*/ 40 w 40"/>
                  <a:gd name="T57" fmla="*/ 31 h 70"/>
                  <a:gd name="T58" fmla="*/ 40 w 40"/>
                  <a:gd name="T59" fmla="*/ 8 h 70"/>
                  <a:gd name="T60" fmla="*/ 40 w 40"/>
                  <a:gd name="T61" fmla="*/ 7 h 70"/>
                  <a:gd name="T62" fmla="*/ 40 w 40"/>
                  <a:gd name="T63" fmla="*/ 7 h 70"/>
                  <a:gd name="T64" fmla="*/ 33 w 40"/>
                  <a:gd name="T6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70">
                    <a:moveTo>
                      <a:pt x="33" y="0"/>
                    </a:moveTo>
                    <a:cubicBezTo>
                      <a:pt x="28" y="0"/>
                      <a:pt x="28" y="0"/>
                      <a:pt x="28" y="0"/>
                    </a:cubicBezTo>
                    <a:cubicBezTo>
                      <a:pt x="28" y="0"/>
                      <a:pt x="28" y="0"/>
                      <a:pt x="28" y="0"/>
                    </a:cubicBezTo>
                    <a:cubicBezTo>
                      <a:pt x="12" y="0"/>
                      <a:pt x="12" y="0"/>
                      <a:pt x="12" y="0"/>
                    </a:cubicBezTo>
                    <a:cubicBezTo>
                      <a:pt x="12" y="0"/>
                      <a:pt x="12" y="0"/>
                      <a:pt x="12" y="0"/>
                    </a:cubicBezTo>
                    <a:cubicBezTo>
                      <a:pt x="7" y="0"/>
                      <a:pt x="7" y="0"/>
                      <a:pt x="7" y="0"/>
                    </a:cubicBezTo>
                    <a:cubicBezTo>
                      <a:pt x="3" y="0"/>
                      <a:pt x="0" y="3"/>
                      <a:pt x="0" y="7"/>
                    </a:cubicBezTo>
                    <a:cubicBezTo>
                      <a:pt x="0" y="7"/>
                      <a:pt x="0" y="7"/>
                      <a:pt x="0" y="7"/>
                    </a:cubicBezTo>
                    <a:cubicBezTo>
                      <a:pt x="0" y="8"/>
                      <a:pt x="0" y="8"/>
                      <a:pt x="0" y="8"/>
                    </a:cubicBezTo>
                    <a:cubicBezTo>
                      <a:pt x="0" y="31"/>
                      <a:pt x="0" y="31"/>
                      <a:pt x="0" y="31"/>
                    </a:cubicBezTo>
                    <a:cubicBezTo>
                      <a:pt x="0" y="33"/>
                      <a:pt x="1" y="35"/>
                      <a:pt x="3" y="35"/>
                    </a:cubicBezTo>
                    <a:cubicBezTo>
                      <a:pt x="5" y="35"/>
                      <a:pt x="7" y="33"/>
                      <a:pt x="7" y="31"/>
                    </a:cubicBezTo>
                    <a:cubicBezTo>
                      <a:pt x="7" y="11"/>
                      <a:pt x="7" y="11"/>
                      <a:pt x="7" y="11"/>
                    </a:cubicBezTo>
                    <a:cubicBezTo>
                      <a:pt x="9" y="11"/>
                      <a:pt x="9" y="11"/>
                      <a:pt x="9" y="11"/>
                    </a:cubicBezTo>
                    <a:cubicBezTo>
                      <a:pt x="9" y="66"/>
                      <a:pt x="9" y="66"/>
                      <a:pt x="9" y="66"/>
                    </a:cubicBezTo>
                    <a:cubicBezTo>
                      <a:pt x="9" y="68"/>
                      <a:pt x="11" y="70"/>
                      <a:pt x="13" y="70"/>
                    </a:cubicBezTo>
                    <a:cubicBezTo>
                      <a:pt x="14" y="70"/>
                      <a:pt x="14" y="70"/>
                      <a:pt x="14" y="70"/>
                    </a:cubicBezTo>
                    <a:cubicBezTo>
                      <a:pt x="16" y="70"/>
                      <a:pt x="18" y="68"/>
                      <a:pt x="18" y="66"/>
                    </a:cubicBezTo>
                    <a:cubicBezTo>
                      <a:pt x="18" y="35"/>
                      <a:pt x="18" y="35"/>
                      <a:pt x="18" y="35"/>
                    </a:cubicBezTo>
                    <a:cubicBezTo>
                      <a:pt x="18" y="35"/>
                      <a:pt x="22" y="35"/>
                      <a:pt x="22" y="35"/>
                    </a:cubicBezTo>
                    <a:cubicBezTo>
                      <a:pt x="22" y="66"/>
                      <a:pt x="22" y="66"/>
                      <a:pt x="22" y="66"/>
                    </a:cubicBezTo>
                    <a:cubicBezTo>
                      <a:pt x="22" y="68"/>
                      <a:pt x="24" y="70"/>
                      <a:pt x="26" y="70"/>
                    </a:cubicBezTo>
                    <a:cubicBezTo>
                      <a:pt x="27" y="70"/>
                      <a:pt x="27" y="70"/>
                      <a:pt x="27" y="70"/>
                    </a:cubicBezTo>
                    <a:cubicBezTo>
                      <a:pt x="29" y="70"/>
                      <a:pt x="31" y="68"/>
                      <a:pt x="31" y="66"/>
                    </a:cubicBezTo>
                    <a:cubicBezTo>
                      <a:pt x="31" y="11"/>
                      <a:pt x="31" y="11"/>
                      <a:pt x="31" y="11"/>
                    </a:cubicBezTo>
                    <a:cubicBezTo>
                      <a:pt x="33" y="11"/>
                      <a:pt x="33" y="11"/>
                      <a:pt x="33" y="11"/>
                    </a:cubicBezTo>
                    <a:cubicBezTo>
                      <a:pt x="33" y="31"/>
                      <a:pt x="33" y="31"/>
                      <a:pt x="33" y="31"/>
                    </a:cubicBezTo>
                    <a:cubicBezTo>
                      <a:pt x="33" y="33"/>
                      <a:pt x="35" y="35"/>
                      <a:pt x="37" y="35"/>
                    </a:cubicBezTo>
                    <a:cubicBezTo>
                      <a:pt x="39" y="35"/>
                      <a:pt x="40" y="33"/>
                      <a:pt x="40" y="31"/>
                    </a:cubicBezTo>
                    <a:cubicBezTo>
                      <a:pt x="40" y="8"/>
                      <a:pt x="40" y="8"/>
                      <a:pt x="40" y="8"/>
                    </a:cubicBezTo>
                    <a:cubicBezTo>
                      <a:pt x="40" y="7"/>
                      <a:pt x="40" y="7"/>
                      <a:pt x="40" y="7"/>
                    </a:cubicBezTo>
                    <a:cubicBezTo>
                      <a:pt x="40" y="7"/>
                      <a:pt x="40" y="7"/>
                      <a:pt x="40" y="7"/>
                    </a:cubicBezTo>
                    <a:cubicBezTo>
                      <a:pt x="40" y="3"/>
                      <a:pt x="37" y="0"/>
                      <a:pt x="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2" name="组合 31"/>
            <p:cNvGrpSpPr/>
            <p:nvPr/>
          </p:nvGrpSpPr>
          <p:grpSpPr>
            <a:xfrm rot="18000000" flipV="1">
              <a:off x="7529897" y="2740965"/>
              <a:ext cx="522737" cy="1312415"/>
              <a:chOff x="7597599" y="3290987"/>
              <a:chExt cx="149224" cy="374652"/>
            </a:xfrm>
            <a:grpFill/>
          </p:grpSpPr>
          <p:sp>
            <p:nvSpPr>
              <p:cNvPr id="33" name="Oval 80"/>
              <p:cNvSpPr>
                <a:spLocks noChangeArrowheads="1"/>
              </p:cNvSpPr>
              <p:nvPr/>
            </p:nvSpPr>
            <p:spPr bwMode="auto">
              <a:xfrm>
                <a:off x="7619824" y="3290987"/>
                <a:ext cx="104774" cy="1016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50000"/>
                  </a:lnSpc>
                </a:pPr>
                <a:endParaRPr lang="zh-CN" altLang="en-US">
                  <a:solidFill>
                    <a:prstClr val="black"/>
                  </a:solidFill>
                </a:endParaRPr>
              </a:p>
            </p:txBody>
          </p:sp>
          <p:sp>
            <p:nvSpPr>
              <p:cNvPr id="34" name="Freeform 81"/>
              <p:cNvSpPr/>
              <p:nvPr/>
            </p:nvSpPr>
            <p:spPr bwMode="auto">
              <a:xfrm>
                <a:off x="7597599" y="3403700"/>
                <a:ext cx="149224" cy="261939"/>
              </a:xfrm>
              <a:custGeom>
                <a:avLst/>
                <a:gdLst>
                  <a:gd name="T0" fmla="*/ 33 w 40"/>
                  <a:gd name="T1" fmla="*/ 0 h 70"/>
                  <a:gd name="T2" fmla="*/ 28 w 40"/>
                  <a:gd name="T3" fmla="*/ 0 h 70"/>
                  <a:gd name="T4" fmla="*/ 28 w 40"/>
                  <a:gd name="T5" fmla="*/ 0 h 70"/>
                  <a:gd name="T6" fmla="*/ 12 w 40"/>
                  <a:gd name="T7" fmla="*/ 0 h 70"/>
                  <a:gd name="T8" fmla="*/ 12 w 40"/>
                  <a:gd name="T9" fmla="*/ 0 h 70"/>
                  <a:gd name="T10" fmla="*/ 7 w 40"/>
                  <a:gd name="T11" fmla="*/ 0 h 70"/>
                  <a:gd name="T12" fmla="*/ 0 w 40"/>
                  <a:gd name="T13" fmla="*/ 7 h 70"/>
                  <a:gd name="T14" fmla="*/ 0 w 40"/>
                  <a:gd name="T15" fmla="*/ 7 h 70"/>
                  <a:gd name="T16" fmla="*/ 0 w 40"/>
                  <a:gd name="T17" fmla="*/ 8 h 70"/>
                  <a:gd name="T18" fmla="*/ 0 w 40"/>
                  <a:gd name="T19" fmla="*/ 31 h 70"/>
                  <a:gd name="T20" fmla="*/ 3 w 40"/>
                  <a:gd name="T21" fmla="*/ 35 h 70"/>
                  <a:gd name="T22" fmla="*/ 7 w 40"/>
                  <a:gd name="T23" fmla="*/ 31 h 70"/>
                  <a:gd name="T24" fmla="*/ 7 w 40"/>
                  <a:gd name="T25" fmla="*/ 11 h 70"/>
                  <a:gd name="T26" fmla="*/ 9 w 40"/>
                  <a:gd name="T27" fmla="*/ 11 h 70"/>
                  <a:gd name="T28" fmla="*/ 9 w 40"/>
                  <a:gd name="T29" fmla="*/ 66 h 70"/>
                  <a:gd name="T30" fmla="*/ 13 w 40"/>
                  <a:gd name="T31" fmla="*/ 70 h 70"/>
                  <a:gd name="T32" fmla="*/ 14 w 40"/>
                  <a:gd name="T33" fmla="*/ 70 h 70"/>
                  <a:gd name="T34" fmla="*/ 18 w 40"/>
                  <a:gd name="T35" fmla="*/ 66 h 70"/>
                  <a:gd name="T36" fmla="*/ 18 w 40"/>
                  <a:gd name="T37" fmla="*/ 35 h 70"/>
                  <a:gd name="T38" fmla="*/ 22 w 40"/>
                  <a:gd name="T39" fmla="*/ 35 h 70"/>
                  <a:gd name="T40" fmla="*/ 22 w 40"/>
                  <a:gd name="T41" fmla="*/ 66 h 70"/>
                  <a:gd name="T42" fmla="*/ 26 w 40"/>
                  <a:gd name="T43" fmla="*/ 70 h 70"/>
                  <a:gd name="T44" fmla="*/ 27 w 40"/>
                  <a:gd name="T45" fmla="*/ 70 h 70"/>
                  <a:gd name="T46" fmla="*/ 31 w 40"/>
                  <a:gd name="T47" fmla="*/ 66 h 70"/>
                  <a:gd name="T48" fmla="*/ 31 w 40"/>
                  <a:gd name="T49" fmla="*/ 11 h 70"/>
                  <a:gd name="T50" fmla="*/ 33 w 40"/>
                  <a:gd name="T51" fmla="*/ 11 h 70"/>
                  <a:gd name="T52" fmla="*/ 33 w 40"/>
                  <a:gd name="T53" fmla="*/ 31 h 70"/>
                  <a:gd name="T54" fmla="*/ 37 w 40"/>
                  <a:gd name="T55" fmla="*/ 35 h 70"/>
                  <a:gd name="T56" fmla="*/ 40 w 40"/>
                  <a:gd name="T57" fmla="*/ 31 h 70"/>
                  <a:gd name="T58" fmla="*/ 40 w 40"/>
                  <a:gd name="T59" fmla="*/ 8 h 70"/>
                  <a:gd name="T60" fmla="*/ 40 w 40"/>
                  <a:gd name="T61" fmla="*/ 7 h 70"/>
                  <a:gd name="T62" fmla="*/ 40 w 40"/>
                  <a:gd name="T63" fmla="*/ 7 h 70"/>
                  <a:gd name="T64" fmla="*/ 33 w 40"/>
                  <a:gd name="T6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70">
                    <a:moveTo>
                      <a:pt x="33" y="0"/>
                    </a:moveTo>
                    <a:cubicBezTo>
                      <a:pt x="28" y="0"/>
                      <a:pt x="28" y="0"/>
                      <a:pt x="28" y="0"/>
                    </a:cubicBezTo>
                    <a:cubicBezTo>
                      <a:pt x="28" y="0"/>
                      <a:pt x="28" y="0"/>
                      <a:pt x="28" y="0"/>
                    </a:cubicBezTo>
                    <a:cubicBezTo>
                      <a:pt x="12" y="0"/>
                      <a:pt x="12" y="0"/>
                      <a:pt x="12" y="0"/>
                    </a:cubicBezTo>
                    <a:cubicBezTo>
                      <a:pt x="12" y="0"/>
                      <a:pt x="12" y="0"/>
                      <a:pt x="12" y="0"/>
                    </a:cubicBezTo>
                    <a:cubicBezTo>
                      <a:pt x="7" y="0"/>
                      <a:pt x="7" y="0"/>
                      <a:pt x="7" y="0"/>
                    </a:cubicBezTo>
                    <a:cubicBezTo>
                      <a:pt x="3" y="0"/>
                      <a:pt x="0" y="3"/>
                      <a:pt x="0" y="7"/>
                    </a:cubicBezTo>
                    <a:cubicBezTo>
                      <a:pt x="0" y="7"/>
                      <a:pt x="0" y="7"/>
                      <a:pt x="0" y="7"/>
                    </a:cubicBezTo>
                    <a:cubicBezTo>
                      <a:pt x="0" y="8"/>
                      <a:pt x="0" y="8"/>
                      <a:pt x="0" y="8"/>
                    </a:cubicBezTo>
                    <a:cubicBezTo>
                      <a:pt x="0" y="31"/>
                      <a:pt x="0" y="31"/>
                      <a:pt x="0" y="31"/>
                    </a:cubicBezTo>
                    <a:cubicBezTo>
                      <a:pt x="0" y="33"/>
                      <a:pt x="1" y="35"/>
                      <a:pt x="3" y="35"/>
                    </a:cubicBezTo>
                    <a:cubicBezTo>
                      <a:pt x="5" y="35"/>
                      <a:pt x="7" y="33"/>
                      <a:pt x="7" y="31"/>
                    </a:cubicBezTo>
                    <a:cubicBezTo>
                      <a:pt x="7" y="11"/>
                      <a:pt x="7" y="11"/>
                      <a:pt x="7" y="11"/>
                    </a:cubicBezTo>
                    <a:cubicBezTo>
                      <a:pt x="9" y="11"/>
                      <a:pt x="9" y="11"/>
                      <a:pt x="9" y="11"/>
                    </a:cubicBezTo>
                    <a:cubicBezTo>
                      <a:pt x="9" y="66"/>
                      <a:pt x="9" y="66"/>
                      <a:pt x="9" y="66"/>
                    </a:cubicBezTo>
                    <a:cubicBezTo>
                      <a:pt x="9" y="68"/>
                      <a:pt x="11" y="70"/>
                      <a:pt x="13" y="70"/>
                    </a:cubicBezTo>
                    <a:cubicBezTo>
                      <a:pt x="14" y="70"/>
                      <a:pt x="14" y="70"/>
                      <a:pt x="14" y="70"/>
                    </a:cubicBezTo>
                    <a:cubicBezTo>
                      <a:pt x="16" y="70"/>
                      <a:pt x="18" y="68"/>
                      <a:pt x="18" y="66"/>
                    </a:cubicBezTo>
                    <a:cubicBezTo>
                      <a:pt x="18" y="35"/>
                      <a:pt x="18" y="35"/>
                      <a:pt x="18" y="35"/>
                    </a:cubicBezTo>
                    <a:cubicBezTo>
                      <a:pt x="18" y="35"/>
                      <a:pt x="22" y="35"/>
                      <a:pt x="22" y="35"/>
                    </a:cubicBezTo>
                    <a:cubicBezTo>
                      <a:pt x="22" y="66"/>
                      <a:pt x="22" y="66"/>
                      <a:pt x="22" y="66"/>
                    </a:cubicBezTo>
                    <a:cubicBezTo>
                      <a:pt x="22" y="68"/>
                      <a:pt x="24" y="70"/>
                      <a:pt x="26" y="70"/>
                    </a:cubicBezTo>
                    <a:cubicBezTo>
                      <a:pt x="27" y="70"/>
                      <a:pt x="27" y="70"/>
                      <a:pt x="27" y="70"/>
                    </a:cubicBezTo>
                    <a:cubicBezTo>
                      <a:pt x="29" y="70"/>
                      <a:pt x="31" y="68"/>
                      <a:pt x="31" y="66"/>
                    </a:cubicBezTo>
                    <a:cubicBezTo>
                      <a:pt x="31" y="11"/>
                      <a:pt x="31" y="11"/>
                      <a:pt x="31" y="11"/>
                    </a:cubicBezTo>
                    <a:cubicBezTo>
                      <a:pt x="33" y="11"/>
                      <a:pt x="33" y="11"/>
                      <a:pt x="33" y="11"/>
                    </a:cubicBezTo>
                    <a:cubicBezTo>
                      <a:pt x="33" y="31"/>
                      <a:pt x="33" y="31"/>
                      <a:pt x="33" y="31"/>
                    </a:cubicBezTo>
                    <a:cubicBezTo>
                      <a:pt x="33" y="33"/>
                      <a:pt x="35" y="35"/>
                      <a:pt x="37" y="35"/>
                    </a:cubicBezTo>
                    <a:cubicBezTo>
                      <a:pt x="39" y="35"/>
                      <a:pt x="40" y="33"/>
                      <a:pt x="40" y="31"/>
                    </a:cubicBezTo>
                    <a:cubicBezTo>
                      <a:pt x="40" y="8"/>
                      <a:pt x="40" y="8"/>
                      <a:pt x="40" y="8"/>
                    </a:cubicBezTo>
                    <a:cubicBezTo>
                      <a:pt x="40" y="7"/>
                      <a:pt x="40" y="7"/>
                      <a:pt x="40" y="7"/>
                    </a:cubicBezTo>
                    <a:cubicBezTo>
                      <a:pt x="40" y="7"/>
                      <a:pt x="40" y="7"/>
                      <a:pt x="40" y="7"/>
                    </a:cubicBezTo>
                    <a:cubicBezTo>
                      <a:pt x="40" y="3"/>
                      <a:pt x="37" y="0"/>
                      <a:pt x="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62" name="燕尾形 61"/>
          <p:cNvSpPr/>
          <p:nvPr/>
        </p:nvSpPr>
        <p:spPr>
          <a:xfrm>
            <a:off x="5510057" y="4072032"/>
            <a:ext cx="463229" cy="475358"/>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black"/>
              </a:solidFill>
            </a:endParaRPr>
          </a:p>
        </p:txBody>
      </p:sp>
      <p:sp>
        <p:nvSpPr>
          <p:cNvPr id="73" name="文本框 72"/>
          <p:cNvSpPr txBox="1"/>
          <p:nvPr/>
        </p:nvSpPr>
        <p:spPr>
          <a:xfrm>
            <a:off x="6113904" y="4158411"/>
            <a:ext cx="1210588" cy="418191"/>
          </a:xfrm>
          <a:prstGeom prst="rect">
            <a:avLst/>
          </a:prstGeom>
        </p:spPr>
        <p:txBody>
          <a:bodyPr wrap="none">
            <a:spAutoFit/>
          </a:bodyPr>
          <a:lstStyle>
            <a:defPPr>
              <a:defRPr lang="zh-CN"/>
            </a:defPPr>
            <a:lvl1pPr algn="ctr">
              <a:defRPr b="1">
                <a:solidFill>
                  <a:srgbClr val="317292"/>
                </a:solidFill>
              </a:defRPr>
            </a:lvl1pPr>
          </a:lstStyle>
          <a:p>
            <a:pPr>
              <a:lnSpc>
                <a:spcPct val="150000"/>
              </a:lnSpc>
            </a:pPr>
            <a:r>
              <a:rPr lang="zh-CN" altLang="en-US" sz="1600" b="0" dirty="0">
                <a:solidFill>
                  <a:schemeClr val="tx1"/>
                </a:solidFill>
                <a:latin typeface="微软雅黑" panose="020B0503020204020204" pitchFamily="34" charset="-122"/>
                <a:ea typeface="微软雅黑" panose="020B0503020204020204" pitchFamily="34" charset="-122"/>
              </a:rPr>
              <a:t>员工满意度</a:t>
            </a:r>
          </a:p>
        </p:txBody>
      </p:sp>
      <p:sp>
        <p:nvSpPr>
          <p:cNvPr id="66" name="燕尾形 65"/>
          <p:cNvSpPr/>
          <p:nvPr/>
        </p:nvSpPr>
        <p:spPr>
          <a:xfrm>
            <a:off x="5510057" y="5075095"/>
            <a:ext cx="463229" cy="475358"/>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black"/>
              </a:solidFill>
            </a:endParaRPr>
          </a:p>
        </p:txBody>
      </p:sp>
      <p:sp>
        <p:nvSpPr>
          <p:cNvPr id="74" name="文本框 73"/>
          <p:cNvSpPr txBox="1"/>
          <p:nvPr/>
        </p:nvSpPr>
        <p:spPr>
          <a:xfrm>
            <a:off x="6114016" y="5115045"/>
            <a:ext cx="1415772" cy="418191"/>
          </a:xfrm>
          <a:prstGeom prst="rect">
            <a:avLst/>
          </a:prstGeom>
        </p:spPr>
        <p:txBody>
          <a:bodyPr wrap="none">
            <a:spAutoFit/>
          </a:bodyPr>
          <a:lstStyle>
            <a:defPPr>
              <a:defRPr lang="zh-CN"/>
            </a:defPPr>
            <a:lvl1pPr algn="ctr">
              <a:defRPr b="1">
                <a:solidFill>
                  <a:srgbClr val="317292"/>
                </a:solidFill>
              </a:defRPr>
            </a:lvl1pPr>
          </a:lstStyle>
          <a:p>
            <a:pPr>
              <a:lnSpc>
                <a:spcPct val="150000"/>
              </a:lnSpc>
            </a:pPr>
            <a:r>
              <a:rPr lang="zh-CN" altLang="en-US" sz="1600" b="0" dirty="0">
                <a:solidFill>
                  <a:schemeClr val="tx1"/>
                </a:solidFill>
                <a:latin typeface="微软雅黑" panose="020B0503020204020204" pitchFamily="34" charset="-122"/>
                <a:ea typeface="微软雅黑" panose="020B0503020204020204" pitchFamily="34" charset="-122"/>
              </a:rPr>
              <a:t>员工职业规划</a:t>
            </a:r>
          </a:p>
        </p:txBody>
      </p:sp>
      <p:sp>
        <p:nvSpPr>
          <p:cNvPr id="61" name="燕尾形 60"/>
          <p:cNvSpPr/>
          <p:nvPr/>
        </p:nvSpPr>
        <p:spPr>
          <a:xfrm>
            <a:off x="5521942" y="3113664"/>
            <a:ext cx="463229" cy="475358"/>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black"/>
              </a:solidFill>
            </a:endParaRPr>
          </a:p>
        </p:txBody>
      </p:sp>
      <p:sp>
        <p:nvSpPr>
          <p:cNvPr id="75" name="矩形 74"/>
          <p:cNvSpPr/>
          <p:nvPr/>
        </p:nvSpPr>
        <p:spPr>
          <a:xfrm>
            <a:off x="6114016" y="3182066"/>
            <a:ext cx="1005403" cy="418191"/>
          </a:xfrm>
          <a:prstGeom prst="rect">
            <a:avLst/>
          </a:prstGeom>
        </p:spPr>
        <p:txBody>
          <a:bodyPr wrap="none">
            <a:spAutoFit/>
          </a:bodyPr>
          <a:lstStyle/>
          <a:p>
            <a:pPr algn="ctr">
              <a:lnSpc>
                <a:spcPct val="150000"/>
              </a:lnSpc>
            </a:pPr>
            <a:r>
              <a:rPr lang="zh-CN" altLang="en-US" sz="1600" dirty="0">
                <a:latin typeface="微软雅黑" panose="020B0503020204020204" pitchFamily="34" charset="-122"/>
                <a:ea typeface="微软雅黑" panose="020B0503020204020204" pitchFamily="34" charset="-122"/>
              </a:rPr>
              <a:t>绩效考核</a:t>
            </a:r>
          </a:p>
        </p:txBody>
      </p:sp>
      <p:sp>
        <p:nvSpPr>
          <p:cNvPr id="100" name="矩形 99"/>
          <p:cNvSpPr/>
          <p:nvPr/>
        </p:nvSpPr>
        <p:spPr>
          <a:xfrm>
            <a:off x="8394630" y="3471575"/>
            <a:ext cx="1762036" cy="738664"/>
          </a:xfrm>
          <a:prstGeom prst="rect">
            <a:avLst/>
          </a:prstGeom>
        </p:spPr>
        <p:txBody>
          <a:bodyPr wrap="square">
            <a:spAutoFit/>
          </a:bodyPr>
          <a:lstStyle/>
          <a:p>
            <a:pPr>
              <a:lnSpc>
                <a:spcPct val="150000"/>
              </a:lnSpc>
            </a:pPr>
            <a:r>
              <a:rPr lang="zh-CN" altLang="en-US" sz="2800" b="1" dirty="0">
                <a:solidFill>
                  <a:srgbClr val="C00000"/>
                </a:solidFill>
                <a:latin typeface="微软雅黑" panose="020B0503020204020204" pitchFamily="34" charset="-122"/>
                <a:ea typeface="微软雅黑" panose="020B0503020204020204" pitchFamily="34" charset="-122"/>
              </a:rPr>
              <a:t>人员缺失</a:t>
            </a:r>
          </a:p>
        </p:txBody>
      </p:sp>
      <p:sp>
        <p:nvSpPr>
          <p:cNvPr id="39" name="燕尾形 38"/>
          <p:cNvSpPr/>
          <p:nvPr/>
        </p:nvSpPr>
        <p:spPr>
          <a:xfrm>
            <a:off x="7529788" y="3654591"/>
            <a:ext cx="463229" cy="475358"/>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black"/>
              </a:solidFill>
            </a:endParaRPr>
          </a:p>
        </p:txBody>
      </p:sp>
      <p:sp>
        <p:nvSpPr>
          <p:cNvPr id="42" name="燕尾形 41"/>
          <p:cNvSpPr/>
          <p:nvPr/>
        </p:nvSpPr>
        <p:spPr>
          <a:xfrm>
            <a:off x="7931401" y="3654591"/>
            <a:ext cx="463229" cy="475358"/>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black"/>
              </a:solidFill>
            </a:endParaRPr>
          </a:p>
        </p:txBody>
      </p:sp>
      <p:sp>
        <p:nvSpPr>
          <p:cNvPr id="45" name="燕尾形 44"/>
          <p:cNvSpPr/>
          <p:nvPr/>
        </p:nvSpPr>
        <p:spPr>
          <a:xfrm>
            <a:off x="5521942" y="2055968"/>
            <a:ext cx="463229" cy="475358"/>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black"/>
              </a:solidFill>
            </a:endParaRPr>
          </a:p>
        </p:txBody>
      </p:sp>
      <p:sp>
        <p:nvSpPr>
          <p:cNvPr id="46" name="矩形 45"/>
          <p:cNvSpPr/>
          <p:nvPr/>
        </p:nvSpPr>
        <p:spPr>
          <a:xfrm>
            <a:off x="6113904" y="2084551"/>
            <a:ext cx="1415773" cy="418191"/>
          </a:xfrm>
          <a:prstGeom prst="rect">
            <a:avLst/>
          </a:prstGeom>
        </p:spPr>
        <p:txBody>
          <a:bodyPr wrap="none">
            <a:spAutoFit/>
          </a:bodyPr>
          <a:lstStyle/>
          <a:p>
            <a:pPr algn="ctr">
              <a:lnSpc>
                <a:spcPct val="150000"/>
              </a:lnSpc>
            </a:pPr>
            <a:r>
              <a:rPr lang="zh-CN" altLang="en-US" sz="1600" dirty="0">
                <a:latin typeface="微软雅黑" panose="020B0503020204020204" pitchFamily="34" charset="-122"/>
                <a:ea typeface="微软雅黑" panose="020B0503020204020204" pitchFamily="34" charset="-122"/>
              </a:rPr>
              <a:t>医院文化缺失</a:t>
            </a:r>
          </a:p>
        </p:txBody>
      </p:sp>
      <p:sp>
        <p:nvSpPr>
          <p:cNvPr id="3" name="矩形 2"/>
          <p:cNvSpPr/>
          <p:nvPr/>
        </p:nvSpPr>
        <p:spPr>
          <a:xfrm>
            <a:off x="1820283" y="1594303"/>
            <a:ext cx="1415772" cy="461665"/>
          </a:xfrm>
          <a:prstGeom prst="rect">
            <a:avLst/>
          </a:prstGeom>
        </p:spPr>
        <p:txBody>
          <a:bodyPr wrap="non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人力资源瓶颈</a:t>
            </a:r>
            <a:endParaRPr lang="en-US" altLang="zh-CN" sz="1600" b="1" dirty="0">
              <a:latin typeface="微软雅黑" panose="020B0503020204020204" pitchFamily="34" charset="-122"/>
              <a:ea typeface="微软雅黑" panose="020B0503020204020204" pitchFamily="34" charset="-122"/>
            </a:endParaRPr>
          </a:p>
        </p:txBody>
      </p:sp>
      <p:sp>
        <p:nvSpPr>
          <p:cNvPr id="47" name="矩形 46"/>
          <p:cNvSpPr/>
          <p:nvPr/>
        </p:nvSpPr>
        <p:spPr>
          <a:xfrm>
            <a:off x="10033536" y="616370"/>
            <a:ext cx="1459054" cy="458908"/>
          </a:xfrm>
          <a:prstGeom prst="rect">
            <a:avLst/>
          </a:prstGeom>
        </p:spPr>
        <p:txBody>
          <a:bodyPr wrap="none">
            <a:spAutoFit/>
          </a:bodyPr>
          <a:lstStyle/>
          <a:p>
            <a:pPr>
              <a:lnSpc>
                <a:spcPct val="150000"/>
              </a:lnSpc>
            </a:pPr>
            <a:r>
              <a:rPr lang="en-US" altLang="zh-CN" b="1" dirty="0">
                <a:latin typeface="微软雅黑" panose="020B0503020204020204" pitchFamily="34" charset="-122"/>
                <a:ea typeface="微软雅黑" panose="020B0503020204020204" pitchFamily="34" charset="-122"/>
              </a:rPr>
              <a:t>2.1</a:t>
            </a:r>
            <a:r>
              <a:rPr lang="zh-CN" altLang="en-US" b="1" dirty="0">
                <a:latin typeface="微软雅黑" panose="020B0503020204020204" pitchFamily="34" charset="-122"/>
                <a:ea typeface="微软雅黑" panose="020B0503020204020204" pitchFamily="34" charset="-122"/>
              </a:rPr>
              <a:t>人力资源</a:t>
            </a:r>
            <a:endParaRPr lang="zh-CN" altLang="en-US" sz="1600" b="1" dirty="0">
              <a:latin typeface="微软雅黑" panose="020B0503020204020204" pitchFamily="34" charset="-122"/>
              <a:ea typeface="微软雅黑" panose="020B0503020204020204" pitchFamily="34" charset="-122"/>
            </a:endParaRPr>
          </a:p>
        </p:txBody>
      </p:sp>
      <p:grpSp>
        <p:nvGrpSpPr>
          <p:cNvPr id="49" name="组合 48"/>
          <p:cNvGrpSpPr/>
          <p:nvPr/>
        </p:nvGrpSpPr>
        <p:grpSpPr>
          <a:xfrm>
            <a:off x="536649" y="249523"/>
            <a:ext cx="1232203" cy="1028988"/>
            <a:chOff x="458097" y="883701"/>
            <a:chExt cx="1712258" cy="1429872"/>
          </a:xfrm>
        </p:grpSpPr>
        <p:sp>
          <p:nvSpPr>
            <p:cNvPr id="50"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文本框 51"/>
            <p:cNvSpPr txBox="1"/>
            <p:nvPr/>
          </p:nvSpPr>
          <p:spPr>
            <a:xfrm>
              <a:off x="910305" y="1340011"/>
              <a:ext cx="1048277" cy="812598"/>
            </a:xfrm>
            <a:prstGeom prst="rect">
              <a:avLst/>
            </a:prstGeom>
            <a:noFill/>
          </p:spPr>
          <p:txBody>
            <a:bodyPr wrap="square" rtlCol="0">
              <a:spAutoFit/>
            </a:bodyPr>
            <a:lstStyle/>
            <a:p>
              <a:r>
                <a:rPr lang="en-US" altLang="zh-CN" sz="3200" b="1" dirty="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10515600" y="249523"/>
            <a:ext cx="1676400"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放置医院</a:t>
            </a:r>
            <a:r>
              <a:rPr lang="en-US" altLang="zh-CN" sz="1400" dirty="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41" name="矩形 40"/>
          <p:cNvSpPr/>
          <p:nvPr/>
        </p:nvSpPr>
        <p:spPr>
          <a:xfrm>
            <a:off x="1820283" y="547121"/>
            <a:ext cx="1467068" cy="553998"/>
          </a:xfrm>
          <a:prstGeom prst="rect">
            <a:avLst/>
          </a:prstGeom>
        </p:spPr>
        <p:txBody>
          <a:bodyPr wrap="non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人、财、物</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888539" y="2328738"/>
          <a:ext cx="6855546" cy="985830"/>
        </p:xfrm>
        <a:graphic>
          <a:graphicData uri="http://schemas.openxmlformats.org/drawingml/2006/table">
            <a:tbl>
              <a:tblPr/>
              <a:tblGrid>
                <a:gridCol w="747269">
                  <a:extLst>
                    <a:ext uri="{9D8B030D-6E8A-4147-A177-3AD203B41FA5}">
                      <a16:colId xmlns:a16="http://schemas.microsoft.com/office/drawing/2014/main" val="20000"/>
                    </a:ext>
                  </a:extLst>
                </a:gridCol>
                <a:gridCol w="366611">
                  <a:extLst>
                    <a:ext uri="{9D8B030D-6E8A-4147-A177-3AD203B41FA5}">
                      <a16:colId xmlns:a16="http://schemas.microsoft.com/office/drawing/2014/main" val="20001"/>
                    </a:ext>
                  </a:extLst>
                </a:gridCol>
                <a:gridCol w="298405">
                  <a:extLst>
                    <a:ext uri="{9D8B030D-6E8A-4147-A177-3AD203B41FA5}">
                      <a16:colId xmlns:a16="http://schemas.microsoft.com/office/drawing/2014/main" val="20002"/>
                    </a:ext>
                  </a:extLst>
                </a:gridCol>
                <a:gridCol w="366611">
                  <a:extLst>
                    <a:ext uri="{9D8B030D-6E8A-4147-A177-3AD203B41FA5}">
                      <a16:colId xmlns:a16="http://schemas.microsoft.com/office/drawing/2014/main" val="20003"/>
                    </a:ext>
                  </a:extLst>
                </a:gridCol>
                <a:gridCol w="264302">
                  <a:extLst>
                    <a:ext uri="{9D8B030D-6E8A-4147-A177-3AD203B41FA5}">
                      <a16:colId xmlns:a16="http://schemas.microsoft.com/office/drawing/2014/main" val="20004"/>
                    </a:ext>
                  </a:extLst>
                </a:gridCol>
                <a:gridCol w="272828">
                  <a:extLst>
                    <a:ext uri="{9D8B030D-6E8A-4147-A177-3AD203B41FA5}">
                      <a16:colId xmlns:a16="http://schemas.microsoft.com/office/drawing/2014/main" val="20005"/>
                    </a:ext>
                  </a:extLst>
                </a:gridCol>
                <a:gridCol w="281354">
                  <a:extLst>
                    <a:ext uri="{9D8B030D-6E8A-4147-A177-3AD203B41FA5}">
                      <a16:colId xmlns:a16="http://schemas.microsoft.com/office/drawing/2014/main" val="20006"/>
                    </a:ext>
                  </a:extLst>
                </a:gridCol>
                <a:gridCol w="298405">
                  <a:extLst>
                    <a:ext uri="{9D8B030D-6E8A-4147-A177-3AD203B41FA5}">
                      <a16:colId xmlns:a16="http://schemas.microsoft.com/office/drawing/2014/main" val="20007"/>
                    </a:ext>
                  </a:extLst>
                </a:gridCol>
                <a:gridCol w="289878">
                  <a:extLst>
                    <a:ext uri="{9D8B030D-6E8A-4147-A177-3AD203B41FA5}">
                      <a16:colId xmlns:a16="http://schemas.microsoft.com/office/drawing/2014/main" val="20008"/>
                    </a:ext>
                  </a:extLst>
                </a:gridCol>
                <a:gridCol w="369949">
                  <a:extLst>
                    <a:ext uri="{9D8B030D-6E8A-4147-A177-3AD203B41FA5}">
                      <a16:colId xmlns:a16="http://schemas.microsoft.com/office/drawing/2014/main" val="20009"/>
                    </a:ext>
                  </a:extLst>
                </a:gridCol>
                <a:gridCol w="306886">
                  <a:extLst>
                    <a:ext uri="{9D8B030D-6E8A-4147-A177-3AD203B41FA5}">
                      <a16:colId xmlns:a16="http://schemas.microsoft.com/office/drawing/2014/main" val="20010"/>
                    </a:ext>
                  </a:extLst>
                </a:gridCol>
                <a:gridCol w="333191">
                  <a:extLst>
                    <a:ext uri="{9D8B030D-6E8A-4147-A177-3AD203B41FA5}">
                      <a16:colId xmlns:a16="http://schemas.microsoft.com/office/drawing/2014/main" val="20011"/>
                    </a:ext>
                  </a:extLst>
                </a:gridCol>
                <a:gridCol w="350727">
                  <a:extLst>
                    <a:ext uri="{9D8B030D-6E8A-4147-A177-3AD203B41FA5}">
                      <a16:colId xmlns:a16="http://schemas.microsoft.com/office/drawing/2014/main" val="20012"/>
                    </a:ext>
                  </a:extLst>
                </a:gridCol>
                <a:gridCol w="318841">
                  <a:extLst>
                    <a:ext uri="{9D8B030D-6E8A-4147-A177-3AD203B41FA5}">
                      <a16:colId xmlns:a16="http://schemas.microsoft.com/office/drawing/2014/main" val="20013"/>
                    </a:ext>
                  </a:extLst>
                </a:gridCol>
                <a:gridCol w="281354">
                  <a:extLst>
                    <a:ext uri="{9D8B030D-6E8A-4147-A177-3AD203B41FA5}">
                      <a16:colId xmlns:a16="http://schemas.microsoft.com/office/drawing/2014/main" val="20014"/>
                    </a:ext>
                  </a:extLst>
                </a:gridCol>
                <a:gridCol w="311697">
                  <a:extLst>
                    <a:ext uri="{9D8B030D-6E8A-4147-A177-3AD203B41FA5}">
                      <a16:colId xmlns:a16="http://schemas.microsoft.com/office/drawing/2014/main" val="20015"/>
                    </a:ext>
                  </a:extLst>
                </a:gridCol>
                <a:gridCol w="574992">
                  <a:extLst>
                    <a:ext uri="{9D8B030D-6E8A-4147-A177-3AD203B41FA5}">
                      <a16:colId xmlns:a16="http://schemas.microsoft.com/office/drawing/2014/main" val="20016"/>
                    </a:ext>
                  </a:extLst>
                </a:gridCol>
                <a:gridCol w="822246">
                  <a:extLst>
                    <a:ext uri="{9D8B030D-6E8A-4147-A177-3AD203B41FA5}">
                      <a16:colId xmlns:a16="http://schemas.microsoft.com/office/drawing/2014/main" val="20017"/>
                    </a:ext>
                  </a:extLst>
                </a:gridCol>
              </a:tblGrid>
              <a:tr h="441646">
                <a:tc gridSpan="18">
                  <a:txBody>
                    <a:bodyPr/>
                    <a:lstStyle/>
                    <a:p>
                      <a:pPr algn="ctr" fontAlgn="ctr">
                        <a:lnSpc>
                          <a:spcPct val="150000"/>
                        </a:lnSpc>
                        <a:spcBef>
                          <a:spcPts val="0"/>
                        </a:spcBef>
                        <a:spcAft>
                          <a:spcPts val="0"/>
                        </a:spcAft>
                      </a:pPr>
                      <a:r>
                        <a:rPr lang="en-US" altLang="zh-CN" sz="1300" b="1" i="0" u="none" strike="noStrike" dirty="0">
                          <a:solidFill>
                            <a:schemeClr val="tx1"/>
                          </a:solidFill>
                          <a:effectLst/>
                          <a:latin typeface="微软雅黑" panose="020B0503020204020204" pitchFamily="34" charset="-122"/>
                          <a:ea typeface="微软雅黑" panose="020B0503020204020204" pitchFamily="34" charset="-122"/>
                        </a:rPr>
                        <a:t>XXX</a:t>
                      </a:r>
                      <a:r>
                        <a:rPr lang="zh-CN" altLang="en-US" sz="1300" b="1" i="0" u="none" strike="noStrike" dirty="0">
                          <a:solidFill>
                            <a:schemeClr val="tx1"/>
                          </a:solidFill>
                          <a:effectLst/>
                          <a:latin typeface="微软雅黑" panose="020B0503020204020204" pitchFamily="34" charset="-122"/>
                          <a:ea typeface="微软雅黑" panose="020B0503020204020204" pitchFamily="34" charset="-122"/>
                        </a:rPr>
                        <a:t>医院与各地医院内部员工满意度对比表</a:t>
                      </a:r>
                    </a:p>
                  </a:txBody>
                  <a:tcPr marL="6451" marR="6451" marT="64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231024">
                <a:tc>
                  <a:txBody>
                    <a:bodyPr/>
                    <a:lstStyle/>
                    <a:p>
                      <a:pPr algn="ctr" fontAlgn="ctr">
                        <a:lnSpc>
                          <a:spcPct val="150000"/>
                        </a:lnSpc>
                        <a:spcBef>
                          <a:spcPts val="0"/>
                        </a:spcBef>
                        <a:spcAft>
                          <a:spcPts val="0"/>
                        </a:spcAft>
                      </a:pPr>
                      <a:r>
                        <a:rPr lang="zh-CN" altLang="en-US" sz="800" b="1" i="0" u="none" strike="noStrike" dirty="0">
                          <a:solidFill>
                            <a:schemeClr val="tx1"/>
                          </a:solidFill>
                          <a:effectLst/>
                          <a:latin typeface="微软雅黑" panose="020B0503020204020204" pitchFamily="34" charset="-122"/>
                          <a:ea typeface="微软雅黑" panose="020B0503020204020204" pitchFamily="34" charset="-122"/>
                        </a:rPr>
                        <a:t>地区</a:t>
                      </a:r>
                    </a:p>
                  </a:txBody>
                  <a:tcPr marL="6451" marR="6451" marT="64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zh-CN" altLang="en-US" sz="800" b="1" i="0" u="none" strike="noStrike" dirty="0">
                          <a:solidFill>
                            <a:schemeClr val="tx1"/>
                          </a:solidFill>
                          <a:effectLst/>
                          <a:latin typeface="微软雅黑" panose="020B0503020204020204" pitchFamily="34" charset="-122"/>
                          <a:ea typeface="微软雅黑" panose="020B0503020204020204" pitchFamily="34" charset="-122"/>
                        </a:rPr>
                        <a:t>广州</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zh-CN" altLang="en-US" sz="800" b="1" i="0" u="none" strike="noStrike" dirty="0">
                          <a:solidFill>
                            <a:schemeClr val="tx1"/>
                          </a:solidFill>
                          <a:effectLst/>
                          <a:latin typeface="微软雅黑" panose="020B0503020204020204" pitchFamily="34" charset="-122"/>
                          <a:ea typeface="微软雅黑" panose="020B0503020204020204" pitchFamily="34" charset="-122"/>
                        </a:rPr>
                        <a:t>江西</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zh-CN" altLang="en-US" sz="800" b="1" i="0" u="none" strike="noStrike" dirty="0">
                          <a:solidFill>
                            <a:schemeClr val="tx1"/>
                          </a:solidFill>
                          <a:effectLst/>
                          <a:latin typeface="微软雅黑" panose="020B0503020204020204" pitchFamily="34" charset="-122"/>
                          <a:ea typeface="微软雅黑" panose="020B0503020204020204" pitchFamily="34" charset="-122"/>
                        </a:rPr>
                        <a:t>黑龙江</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zh-CN" altLang="en-US" sz="800" b="1" i="0" u="none" strike="noStrike" dirty="0">
                          <a:solidFill>
                            <a:schemeClr val="tx1"/>
                          </a:solidFill>
                          <a:effectLst/>
                          <a:latin typeface="微软雅黑" panose="020B0503020204020204" pitchFamily="34" charset="-122"/>
                          <a:ea typeface="微软雅黑" panose="020B0503020204020204" pitchFamily="34" charset="-122"/>
                        </a:rPr>
                        <a:t>河南</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zh-CN" altLang="en-US" sz="800" b="1" i="0" u="none" strike="noStrike" dirty="0">
                          <a:solidFill>
                            <a:schemeClr val="tx1"/>
                          </a:solidFill>
                          <a:effectLst/>
                          <a:latin typeface="微软雅黑" panose="020B0503020204020204" pitchFamily="34" charset="-122"/>
                          <a:ea typeface="微软雅黑" panose="020B0503020204020204" pitchFamily="34" charset="-122"/>
                        </a:rPr>
                        <a:t>湖南</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zh-CN" altLang="en-US" sz="800" b="1" i="0" u="none" strike="noStrike" dirty="0">
                          <a:solidFill>
                            <a:schemeClr val="tx1"/>
                          </a:solidFill>
                          <a:effectLst/>
                          <a:latin typeface="微软雅黑" panose="020B0503020204020204" pitchFamily="34" charset="-122"/>
                          <a:ea typeface="微软雅黑" panose="020B0503020204020204" pitchFamily="34" charset="-122"/>
                        </a:rPr>
                        <a:t>山西</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zh-CN" altLang="en-US" sz="800" b="1" i="0" u="none" strike="noStrike" dirty="0">
                          <a:solidFill>
                            <a:schemeClr val="tx1"/>
                          </a:solidFill>
                          <a:effectLst/>
                          <a:latin typeface="微软雅黑" panose="020B0503020204020204" pitchFamily="34" charset="-122"/>
                          <a:ea typeface="微软雅黑" panose="020B0503020204020204" pitchFamily="34" charset="-122"/>
                        </a:rPr>
                        <a:t>湖南</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zh-CN" altLang="en-US" sz="800" b="1" i="0" u="none" strike="noStrike" dirty="0">
                          <a:solidFill>
                            <a:schemeClr val="tx1"/>
                          </a:solidFill>
                          <a:effectLst/>
                          <a:latin typeface="微软雅黑" panose="020B0503020204020204" pitchFamily="34" charset="-122"/>
                          <a:ea typeface="微软雅黑" panose="020B0503020204020204" pitchFamily="34" charset="-122"/>
                        </a:rPr>
                        <a:t>北京</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zh-CN" altLang="en-US" sz="800" b="1" i="0" u="none" strike="noStrike" dirty="0">
                          <a:solidFill>
                            <a:schemeClr val="tx1"/>
                          </a:solidFill>
                          <a:effectLst/>
                          <a:latin typeface="微软雅黑" panose="020B0503020204020204" pitchFamily="34" charset="-122"/>
                          <a:ea typeface="微软雅黑" panose="020B0503020204020204" pitchFamily="34" charset="-122"/>
                        </a:rPr>
                        <a:t>福建</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zh-CN" altLang="en-US" sz="800" b="1" i="0" u="none" strike="noStrike" dirty="0">
                          <a:solidFill>
                            <a:schemeClr val="tx1"/>
                          </a:solidFill>
                          <a:effectLst/>
                          <a:latin typeface="微软雅黑" panose="020B0503020204020204" pitchFamily="34" charset="-122"/>
                          <a:ea typeface="微软雅黑" panose="020B0503020204020204" pitchFamily="34" charset="-122"/>
                        </a:rPr>
                        <a:t>河北</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zh-CN" altLang="en-US" sz="800" b="1" i="0" u="none" strike="noStrike" dirty="0">
                          <a:solidFill>
                            <a:schemeClr val="tx1"/>
                          </a:solidFill>
                          <a:effectLst/>
                          <a:latin typeface="微软雅黑" panose="020B0503020204020204" pitchFamily="34" charset="-122"/>
                          <a:ea typeface="微软雅黑" panose="020B0503020204020204" pitchFamily="34" charset="-122"/>
                        </a:rPr>
                        <a:t>上海</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zh-CN" altLang="en-US" sz="800" b="1" i="0" u="none" strike="noStrike" dirty="0">
                          <a:solidFill>
                            <a:schemeClr val="tx1"/>
                          </a:solidFill>
                          <a:effectLst/>
                          <a:latin typeface="微软雅黑" panose="020B0503020204020204" pitchFamily="34" charset="-122"/>
                          <a:ea typeface="微软雅黑" panose="020B0503020204020204" pitchFamily="34" charset="-122"/>
                        </a:rPr>
                        <a:t>四川</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zh-CN" altLang="en-US" sz="800" b="1" i="0" u="none" strike="noStrike" dirty="0">
                          <a:solidFill>
                            <a:schemeClr val="tx1"/>
                          </a:solidFill>
                          <a:effectLst/>
                          <a:latin typeface="微软雅黑" panose="020B0503020204020204" pitchFamily="34" charset="-122"/>
                          <a:ea typeface="微软雅黑" panose="020B0503020204020204" pitchFamily="34" charset="-122"/>
                        </a:rPr>
                        <a:t>山东</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zh-CN" altLang="en-US" sz="800" b="1" i="0" u="none" strike="noStrike" dirty="0">
                          <a:solidFill>
                            <a:schemeClr val="tx1"/>
                          </a:solidFill>
                          <a:effectLst/>
                          <a:latin typeface="微软雅黑" panose="020B0503020204020204" pitchFamily="34" charset="-122"/>
                          <a:ea typeface="微软雅黑" panose="020B0503020204020204" pitchFamily="34" charset="-122"/>
                        </a:rPr>
                        <a:t>陕西</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zh-CN" altLang="en-US" sz="800" b="1" i="0" u="none" strike="noStrike" dirty="0">
                          <a:solidFill>
                            <a:schemeClr val="tx1"/>
                          </a:solidFill>
                          <a:effectLst/>
                          <a:latin typeface="微软雅黑" panose="020B0503020204020204" pitchFamily="34" charset="-122"/>
                          <a:ea typeface="微软雅黑" panose="020B0503020204020204" pitchFamily="34" charset="-122"/>
                        </a:rPr>
                        <a:t>浙江</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en-US" altLang="zh-CN" sz="800" b="1" i="0" u="none" strike="noStrike" dirty="0">
                          <a:solidFill>
                            <a:schemeClr val="tx1"/>
                          </a:solidFill>
                          <a:effectLst/>
                          <a:latin typeface="微软雅黑" panose="020B0503020204020204" pitchFamily="34" charset="-122"/>
                          <a:ea typeface="微软雅黑" panose="020B0503020204020204" pitchFamily="34" charset="-122"/>
                        </a:rPr>
                        <a:t>XXX</a:t>
                      </a:r>
                      <a:r>
                        <a:rPr lang="zh-CN" altLang="en-US" sz="800" b="1" i="0" u="none" strike="noStrike" dirty="0">
                          <a:solidFill>
                            <a:schemeClr val="tx1"/>
                          </a:solidFill>
                          <a:effectLst/>
                          <a:latin typeface="微软雅黑" panose="020B0503020204020204" pitchFamily="34" charset="-122"/>
                          <a:ea typeface="微软雅黑" panose="020B0503020204020204" pitchFamily="34" charset="-122"/>
                        </a:rPr>
                        <a:t>医院</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zh-CN" altLang="en-US" sz="800" b="1" i="0" u="none" strike="noStrike" dirty="0">
                          <a:solidFill>
                            <a:schemeClr val="tx1"/>
                          </a:solidFill>
                          <a:effectLst/>
                          <a:latin typeface="微软雅黑" panose="020B0503020204020204" pitchFamily="34" charset="-122"/>
                          <a:ea typeface="微软雅黑" panose="020B0503020204020204" pitchFamily="34" charset="-122"/>
                        </a:rPr>
                        <a:t>全国平均满意度</a:t>
                      </a:r>
                    </a:p>
                  </a:txBody>
                  <a:tcPr marL="6451" marR="6451" marT="645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3160">
                <a:tc>
                  <a:txBody>
                    <a:bodyPr/>
                    <a:lstStyle/>
                    <a:p>
                      <a:pPr algn="ctr" fontAlgn="ctr">
                        <a:lnSpc>
                          <a:spcPct val="150000"/>
                        </a:lnSpc>
                        <a:spcBef>
                          <a:spcPts val="0"/>
                        </a:spcBef>
                        <a:spcAft>
                          <a:spcPts val="0"/>
                        </a:spcAft>
                      </a:pPr>
                      <a:r>
                        <a:rPr lang="zh-CN" altLang="en-US" sz="800" b="1" i="0" u="none" strike="noStrike" dirty="0">
                          <a:solidFill>
                            <a:schemeClr val="tx1"/>
                          </a:solidFill>
                          <a:effectLst/>
                          <a:latin typeface="微软雅黑" panose="020B0503020204020204" pitchFamily="34" charset="-122"/>
                          <a:ea typeface="微软雅黑" panose="020B0503020204020204" pitchFamily="34" charset="-122"/>
                        </a:rPr>
                        <a:t>员工满意度</a:t>
                      </a:r>
                    </a:p>
                  </a:txBody>
                  <a:tcPr marL="6451" marR="6451" marT="64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64.1</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72.7</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65.3</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68</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78.2</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84</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66.48</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78.23</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53</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64.2</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73.22</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64.6</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68.9</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67.24</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66</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en-US" altLang="zh-CN" sz="1300" b="1" i="0" u="none" strike="noStrike" dirty="0">
                          <a:solidFill>
                            <a:srgbClr val="FF0000"/>
                          </a:solidFill>
                          <a:effectLst/>
                          <a:latin typeface="微软雅黑" panose="020B0503020204020204" pitchFamily="34" charset="-122"/>
                          <a:ea typeface="微软雅黑" panose="020B0503020204020204" pitchFamily="34" charset="-122"/>
                        </a:rPr>
                        <a:t>62.9</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en-US" altLang="zh-CN" sz="1300" b="1" i="0" u="none" strike="noStrike" dirty="0">
                          <a:solidFill>
                            <a:srgbClr val="FF0000"/>
                          </a:solidFill>
                          <a:effectLst/>
                          <a:latin typeface="微软雅黑" panose="020B0503020204020204" pitchFamily="34" charset="-122"/>
                          <a:ea typeface="微软雅黑" panose="020B0503020204020204" pitchFamily="34" charset="-122"/>
                        </a:rPr>
                        <a:t>68.57</a:t>
                      </a:r>
                    </a:p>
                  </a:txBody>
                  <a:tcPr marL="6451" marR="6451" marT="645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6" name="图表 5"/>
          <p:cNvGraphicFramePr/>
          <p:nvPr/>
        </p:nvGraphicFramePr>
        <p:xfrm>
          <a:off x="862074" y="3516183"/>
          <a:ext cx="6955916" cy="2840167"/>
        </p:xfrm>
        <a:graphic>
          <a:graphicData uri="http://schemas.openxmlformats.org/drawingml/2006/chart">
            <c:chart xmlns:c="http://schemas.openxmlformats.org/drawingml/2006/chart" xmlns:r="http://schemas.openxmlformats.org/officeDocument/2006/relationships" r:id="rId2"/>
          </a:graphicData>
        </a:graphic>
      </p:graphicFrame>
      <p:sp>
        <p:nvSpPr>
          <p:cNvPr id="13" name="文本框 12"/>
          <p:cNvSpPr txBox="1"/>
          <p:nvPr/>
        </p:nvSpPr>
        <p:spPr>
          <a:xfrm>
            <a:off x="8020145" y="2503997"/>
            <a:ext cx="3638455" cy="3231654"/>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       从全国员工满意度调研来看，我们医院得分为</a:t>
            </a:r>
            <a:r>
              <a:rPr lang="en-US" altLang="zh-CN" sz="1600" dirty="0">
                <a:latin typeface="微软雅黑" panose="020B0503020204020204" pitchFamily="34" charset="-122"/>
                <a:ea typeface="微软雅黑" panose="020B0503020204020204" pitchFamily="34" charset="-122"/>
              </a:rPr>
              <a:t>62.9</a:t>
            </a:r>
            <a:r>
              <a:rPr lang="zh-CN" altLang="en-US" sz="1600" dirty="0">
                <a:latin typeface="微软雅黑" panose="020B0503020204020204" pitchFamily="34" charset="-122"/>
                <a:ea typeface="微软雅黑" panose="020B0503020204020204" pitchFamily="34" charset="-122"/>
              </a:rPr>
              <a:t>分，处于</a:t>
            </a:r>
            <a:r>
              <a:rPr lang="zh-CN" altLang="en-US" b="1" dirty="0">
                <a:solidFill>
                  <a:srgbClr val="C00000"/>
                </a:solidFill>
                <a:latin typeface="微软雅黑" panose="020B0503020204020204" pitchFamily="34" charset="-122"/>
                <a:ea typeface="微软雅黑" panose="020B0503020204020204" pitchFamily="34" charset="-122"/>
              </a:rPr>
              <a:t>倒数第二的位置，也低于全国平均分</a:t>
            </a:r>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员工满意度是</a:t>
            </a:r>
            <a:r>
              <a:rPr lang="zh-CN" altLang="en-US" b="1" dirty="0">
                <a:solidFill>
                  <a:srgbClr val="C00000"/>
                </a:solidFill>
                <a:latin typeface="微软雅黑" panose="020B0503020204020204" pitchFamily="34" charset="-122"/>
                <a:ea typeface="微软雅黑" panose="020B0503020204020204" pitchFamily="34" charset="-122"/>
              </a:rPr>
              <a:t>病患满意的保证</a:t>
            </a:r>
            <a:r>
              <a:rPr lang="zh-CN" altLang="en-US" sz="1600" dirty="0">
                <a:latin typeface="微软雅黑" panose="020B0503020204020204" pitchFamily="34" charset="-122"/>
                <a:ea typeface="微软雅黑" panose="020B0503020204020204" pitchFamily="34" charset="-122"/>
              </a:rPr>
              <a:t>，也是决定</a:t>
            </a:r>
            <a:r>
              <a:rPr lang="zh-CN" altLang="en-US" b="1" dirty="0">
                <a:solidFill>
                  <a:srgbClr val="C00000"/>
                </a:solidFill>
                <a:latin typeface="微软雅黑" panose="020B0503020204020204" pitchFamily="34" charset="-122"/>
                <a:ea typeface="微软雅黑" panose="020B0503020204020204" pitchFamily="34" charset="-122"/>
              </a:rPr>
              <a:t>内部管理改善</a:t>
            </a:r>
            <a:r>
              <a:rPr lang="zh-CN" altLang="en-US" sz="1600" dirty="0">
                <a:latin typeface="微软雅黑" panose="020B0503020204020204" pitchFamily="34" charset="-122"/>
                <a:ea typeface="微软雅黑" panose="020B0503020204020204" pitchFamily="34" charset="-122"/>
              </a:rPr>
              <a:t>措施的重要因素。那么，我们医院员工满意度得分过低会直接对病患满意度、工作效率产生影响。</a:t>
            </a:r>
          </a:p>
        </p:txBody>
      </p:sp>
      <p:sp>
        <p:nvSpPr>
          <p:cNvPr id="14" name="矩形 13"/>
          <p:cNvSpPr/>
          <p:nvPr/>
        </p:nvSpPr>
        <p:spPr>
          <a:xfrm>
            <a:off x="10033536" y="616370"/>
            <a:ext cx="1459054" cy="458908"/>
          </a:xfrm>
          <a:prstGeom prst="rect">
            <a:avLst/>
          </a:prstGeom>
        </p:spPr>
        <p:txBody>
          <a:bodyPr wrap="none">
            <a:spAutoFit/>
          </a:bodyPr>
          <a:lstStyle/>
          <a:p>
            <a:pPr>
              <a:lnSpc>
                <a:spcPct val="150000"/>
              </a:lnSpc>
            </a:pPr>
            <a:r>
              <a:rPr lang="en-US" altLang="zh-CN" b="1" dirty="0">
                <a:latin typeface="微软雅黑" panose="020B0503020204020204" pitchFamily="34" charset="-122"/>
                <a:ea typeface="微软雅黑" panose="020B0503020204020204" pitchFamily="34" charset="-122"/>
              </a:rPr>
              <a:t>2.1</a:t>
            </a:r>
            <a:r>
              <a:rPr lang="zh-CN" altLang="en-US" b="1" dirty="0">
                <a:latin typeface="微软雅黑" panose="020B0503020204020204" pitchFamily="34" charset="-122"/>
                <a:ea typeface="微软雅黑" panose="020B0503020204020204" pitchFamily="34" charset="-122"/>
              </a:rPr>
              <a:t>人力资源</a:t>
            </a:r>
            <a:endParaRPr lang="zh-CN" altLang="en-US" sz="1600" b="1" dirty="0">
              <a:latin typeface="微软雅黑" panose="020B0503020204020204" pitchFamily="34" charset="-122"/>
              <a:ea typeface="微软雅黑" panose="020B0503020204020204" pitchFamily="34" charset="-122"/>
            </a:endParaRPr>
          </a:p>
        </p:txBody>
      </p:sp>
      <p:grpSp>
        <p:nvGrpSpPr>
          <p:cNvPr id="16" name="组合 15"/>
          <p:cNvGrpSpPr/>
          <p:nvPr/>
        </p:nvGrpSpPr>
        <p:grpSpPr>
          <a:xfrm>
            <a:off x="536649" y="249523"/>
            <a:ext cx="1232203" cy="1028988"/>
            <a:chOff x="458097" y="883701"/>
            <a:chExt cx="1712258" cy="1429872"/>
          </a:xfrm>
        </p:grpSpPr>
        <p:sp>
          <p:nvSpPr>
            <p:cNvPr id="17"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910305" y="1340011"/>
              <a:ext cx="1048277" cy="812598"/>
            </a:xfrm>
            <a:prstGeom prst="rect">
              <a:avLst/>
            </a:prstGeom>
            <a:noFill/>
          </p:spPr>
          <p:txBody>
            <a:bodyPr wrap="square" rtlCol="0">
              <a:spAutoFit/>
            </a:bodyPr>
            <a:lstStyle/>
            <a:p>
              <a:r>
                <a:rPr lang="en-US" altLang="zh-CN" sz="3200" b="1" dirty="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20" name="矩形 19"/>
          <p:cNvSpPr/>
          <p:nvPr/>
        </p:nvSpPr>
        <p:spPr>
          <a:xfrm>
            <a:off x="1820283" y="1594303"/>
            <a:ext cx="1210588" cy="418191"/>
          </a:xfrm>
          <a:prstGeom prst="rect">
            <a:avLst/>
          </a:prstGeom>
        </p:spPr>
        <p:txBody>
          <a:bodyPr wrap="non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员工满意度</a:t>
            </a:r>
            <a:endParaRPr lang="en-US" altLang="zh-CN" sz="1600" b="1"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10515600" y="249523"/>
            <a:ext cx="1676400"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放置医院</a:t>
            </a:r>
            <a:r>
              <a:rPr lang="en-US" altLang="zh-CN" sz="1400" dirty="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22" name="矩形 21"/>
          <p:cNvSpPr/>
          <p:nvPr/>
        </p:nvSpPr>
        <p:spPr>
          <a:xfrm>
            <a:off x="1820283" y="547121"/>
            <a:ext cx="1467068" cy="553998"/>
          </a:xfrm>
          <a:prstGeom prst="rect">
            <a:avLst/>
          </a:prstGeom>
        </p:spPr>
        <p:txBody>
          <a:bodyPr wrap="non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人、财、物</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28169" y="6191196"/>
            <a:ext cx="7279341" cy="507831"/>
          </a:xfrm>
          <a:prstGeom prst="rect">
            <a:avLst/>
          </a:prstGeom>
        </p:spPr>
        <p:txBody>
          <a:bodyPr wrap="square">
            <a:spAutoFit/>
          </a:bodyPr>
          <a:lstStyle/>
          <a:p>
            <a:pPr lvl="0" algn="ctr">
              <a:lnSpc>
                <a:spcPct val="150000"/>
              </a:lnSpc>
              <a:defRPr/>
            </a:pPr>
            <a:r>
              <a:rPr lang="zh-CN" altLang="en-US" b="1" kern="0" dirty="0">
                <a:solidFill>
                  <a:srgbClr val="FF0000"/>
                </a:solidFill>
                <a:latin typeface="微软雅黑" panose="020B0503020204020204" pitchFamily="34" charset="-122"/>
                <a:ea typeface="微软雅黑" panose="020B0503020204020204" pitchFamily="34" charset="-122"/>
              </a:rPr>
              <a:t>提示：播放后晃动鼠标可出现鼠标指针，指针放于图标可显示数据</a:t>
            </a:r>
          </a:p>
        </p:txBody>
      </p:sp>
      <p:sp>
        <p:nvSpPr>
          <p:cNvPr id="12" name="矩形 11"/>
          <p:cNvSpPr/>
          <p:nvPr/>
        </p:nvSpPr>
        <p:spPr>
          <a:xfrm>
            <a:off x="10033536" y="616370"/>
            <a:ext cx="1459054" cy="458908"/>
          </a:xfrm>
          <a:prstGeom prst="rect">
            <a:avLst/>
          </a:prstGeom>
        </p:spPr>
        <p:txBody>
          <a:bodyPr wrap="none">
            <a:spAutoFit/>
          </a:bodyPr>
          <a:lstStyle/>
          <a:p>
            <a:pPr>
              <a:lnSpc>
                <a:spcPct val="150000"/>
              </a:lnSpc>
            </a:pPr>
            <a:r>
              <a:rPr lang="en-US" altLang="zh-CN" b="1" dirty="0">
                <a:latin typeface="微软雅黑" panose="020B0503020204020204" pitchFamily="34" charset="-122"/>
                <a:ea typeface="微软雅黑" panose="020B0503020204020204" pitchFamily="34" charset="-122"/>
              </a:rPr>
              <a:t>2.2</a:t>
            </a:r>
            <a:r>
              <a:rPr lang="zh-CN" altLang="en-US" b="1" dirty="0">
                <a:latin typeface="微软雅黑" panose="020B0503020204020204" pitchFamily="34" charset="-122"/>
                <a:ea typeface="微软雅黑" panose="020B0503020204020204" pitchFamily="34" charset="-122"/>
              </a:rPr>
              <a:t>财务管理</a:t>
            </a:r>
            <a:endParaRPr lang="zh-CN" altLang="en-US" sz="1600" b="1" dirty="0">
              <a:latin typeface="微软雅黑" panose="020B0503020204020204" pitchFamily="34" charset="-122"/>
              <a:ea typeface="微软雅黑" panose="020B0503020204020204" pitchFamily="34" charset="-122"/>
            </a:endParaRPr>
          </a:p>
        </p:txBody>
      </p:sp>
      <p:grpSp>
        <p:nvGrpSpPr>
          <p:cNvPr id="14" name="组合 13"/>
          <p:cNvGrpSpPr/>
          <p:nvPr/>
        </p:nvGrpSpPr>
        <p:grpSpPr>
          <a:xfrm>
            <a:off x="536649" y="249523"/>
            <a:ext cx="1232203" cy="1028988"/>
            <a:chOff x="458097" y="883701"/>
            <a:chExt cx="1712258" cy="1429872"/>
          </a:xfrm>
        </p:grpSpPr>
        <p:sp>
          <p:nvSpPr>
            <p:cNvPr id="15"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910305" y="1340011"/>
              <a:ext cx="1048277" cy="812598"/>
            </a:xfrm>
            <a:prstGeom prst="rect">
              <a:avLst/>
            </a:prstGeom>
            <a:noFill/>
          </p:spPr>
          <p:txBody>
            <a:bodyPr wrap="square" rtlCol="0">
              <a:spAutoFit/>
            </a:bodyPr>
            <a:lstStyle/>
            <a:p>
              <a:r>
                <a:rPr lang="en-US" altLang="zh-CN" sz="3200" b="1" dirty="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10" name="文本框 9"/>
          <p:cNvSpPr txBox="1"/>
          <p:nvPr/>
        </p:nvSpPr>
        <p:spPr>
          <a:xfrm>
            <a:off x="10515600" y="249523"/>
            <a:ext cx="1676400"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放置医院</a:t>
            </a:r>
            <a:r>
              <a:rPr lang="en-US" altLang="zh-CN" sz="1400" dirty="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11" name="矩形 10"/>
          <p:cNvSpPr/>
          <p:nvPr/>
        </p:nvSpPr>
        <p:spPr>
          <a:xfrm>
            <a:off x="1820283" y="547121"/>
            <a:ext cx="1467068" cy="553998"/>
          </a:xfrm>
          <a:prstGeom prst="rect">
            <a:avLst/>
          </a:prstGeom>
        </p:spPr>
        <p:txBody>
          <a:bodyPr wrap="non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人、财、物</a:t>
            </a:r>
          </a:p>
        </p:txBody>
      </p:sp>
    </p:spTree>
    <p:controls>
      <mc:AlternateContent xmlns:mc="http://schemas.openxmlformats.org/markup-compatibility/2006">
        <mc:Choice xmlns:v="urn:schemas-microsoft-com:vml" Requires="v">
          <p:control r:id="rId1" imgW="8905875" imgH="4679950"/>
        </mc:Choice>
        <mc:Fallback>
          <p:control r:id="rId1" imgW="8905875" imgH="4679950">
            <p:pic>
              <p:nvPicPr>
                <p:cNvPr id="2" name="ShockwaveFlash1"/>
                <p:cNvPicPr/>
                <p:nvPr/>
              </p:nvPicPr>
              <p:blipFill>
                <a:blip r:embed="rId3"/>
                <a:srcRect/>
                <a:stretch>
                  <a:fillRect/>
                </a:stretch>
              </p:blipFill>
              <p:spPr bwMode="auto">
                <a:xfrm>
                  <a:off x="1616075" y="1277938"/>
                  <a:ext cx="8905875" cy="467995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8284" y="2187111"/>
            <a:ext cx="3989676" cy="288453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grpSp>
        <p:nvGrpSpPr>
          <p:cNvPr id="3" name="组合 2"/>
          <p:cNvGrpSpPr/>
          <p:nvPr/>
        </p:nvGrpSpPr>
        <p:grpSpPr>
          <a:xfrm>
            <a:off x="5595587" y="1596550"/>
            <a:ext cx="1639260" cy="3898821"/>
            <a:chOff x="5595587" y="1596550"/>
            <a:chExt cx="1639260" cy="3898821"/>
          </a:xfrm>
        </p:grpSpPr>
        <p:sp>
          <p:nvSpPr>
            <p:cNvPr id="7" name="AutoShape 3"/>
            <p:cNvSpPr/>
            <p:nvPr/>
          </p:nvSpPr>
          <p:spPr bwMode="auto">
            <a:xfrm>
              <a:off x="6548629" y="1596550"/>
              <a:ext cx="686218" cy="535869"/>
            </a:xfrm>
            <a:prstGeom prst="roundRect">
              <a:avLst>
                <a:gd name="adj" fmla="val 18519"/>
              </a:avLst>
            </a:prstGeom>
            <a:solidFill>
              <a:srgbClr val="C00000"/>
            </a:solidFill>
            <a:ln w="63500">
              <a:noFill/>
              <a:miter lim="800000"/>
            </a:ln>
            <a:effectLst>
              <a:outerShdw dist="12699" dir="5400000" algn="ctr" rotWithShape="0">
                <a:schemeClr val="bg2">
                  <a:alpha val="50000"/>
                </a:schemeClr>
              </a:outerShdw>
            </a:effectLst>
          </p:spPr>
          <p:txBody>
            <a:bodyPr lIns="0" tIns="0" rIns="0" bIns="0" anchor="ctr"/>
            <a:lstStyle/>
            <a:p>
              <a:pPr algn="ctr">
                <a:lnSpc>
                  <a:spcPct val="150000"/>
                </a:lnSpc>
              </a:pPr>
              <a:r>
                <a:rPr lang="en-US" altLang="zh-CN" sz="3600" b="1" dirty="0">
                  <a:solidFill>
                    <a:schemeClr val="bg1"/>
                  </a:solidFill>
                  <a:latin typeface="微软雅黑" panose="020B0503020204020204" pitchFamily="34" charset="-122"/>
                  <a:ea typeface="微软雅黑" panose="020B0503020204020204" pitchFamily="34" charset="-122"/>
                  <a:sym typeface="Comic Sans MS" panose="030F0702030302020204" pitchFamily="66" charset="0"/>
                </a:rPr>
                <a:t>H</a:t>
              </a:r>
            </a:p>
          </p:txBody>
        </p:sp>
        <p:sp>
          <p:nvSpPr>
            <p:cNvPr id="8" name="AutoShape 4"/>
            <p:cNvSpPr/>
            <p:nvPr/>
          </p:nvSpPr>
          <p:spPr bwMode="auto">
            <a:xfrm>
              <a:off x="6548629" y="2406960"/>
              <a:ext cx="686218" cy="535869"/>
            </a:xfrm>
            <a:prstGeom prst="roundRect">
              <a:avLst>
                <a:gd name="adj" fmla="val 18519"/>
              </a:avLst>
            </a:prstGeom>
            <a:solidFill>
              <a:srgbClr val="C00000"/>
            </a:solidFill>
            <a:ln w="63500">
              <a:noFill/>
              <a:miter lim="800000"/>
            </a:ln>
            <a:effectLst>
              <a:outerShdw dist="12699" dir="5400000" algn="ctr" rotWithShape="0">
                <a:schemeClr val="bg2">
                  <a:alpha val="50000"/>
                </a:schemeClr>
              </a:outerShdw>
            </a:effectLst>
          </p:spPr>
          <p:txBody>
            <a:bodyPr lIns="0" tIns="0" rIns="0" bIns="0" anchor="ctr"/>
            <a:lstStyle/>
            <a:p>
              <a:pPr algn="ctr">
                <a:lnSpc>
                  <a:spcPct val="150000"/>
                </a:lnSpc>
              </a:pPr>
              <a:r>
                <a:rPr lang="en-US" altLang="zh-CN" sz="3600" b="1" dirty="0">
                  <a:solidFill>
                    <a:schemeClr val="bg1"/>
                  </a:solidFill>
                  <a:latin typeface="微软雅黑" panose="020B0503020204020204" pitchFamily="34" charset="-122"/>
                  <a:ea typeface="微软雅黑" panose="020B0503020204020204" pitchFamily="34" charset="-122"/>
                  <a:sym typeface="Comic Sans MS" panose="030F0702030302020204" pitchFamily="66" charset="0"/>
                </a:rPr>
                <a:t>O</a:t>
              </a:r>
            </a:p>
          </p:txBody>
        </p:sp>
        <p:sp>
          <p:nvSpPr>
            <p:cNvPr id="9" name="AutoShape 5"/>
            <p:cNvSpPr/>
            <p:nvPr/>
          </p:nvSpPr>
          <p:spPr bwMode="auto">
            <a:xfrm>
              <a:off x="6562915" y="3268277"/>
              <a:ext cx="662140" cy="535869"/>
            </a:xfrm>
            <a:prstGeom prst="roundRect">
              <a:avLst>
                <a:gd name="adj" fmla="val 18519"/>
              </a:avLst>
            </a:prstGeom>
            <a:solidFill>
              <a:srgbClr val="C00000"/>
            </a:solidFill>
            <a:ln w="63500">
              <a:noFill/>
              <a:miter lim="800000"/>
            </a:ln>
            <a:effectLst>
              <a:outerShdw dist="12699" dir="5400000" algn="ctr" rotWithShape="0">
                <a:schemeClr val="bg2">
                  <a:alpha val="50000"/>
                </a:schemeClr>
              </a:outerShdw>
            </a:effectLst>
          </p:spPr>
          <p:txBody>
            <a:bodyPr lIns="0" tIns="0" rIns="0" bIns="0" anchor="ctr"/>
            <a:lstStyle/>
            <a:p>
              <a:pPr algn="ctr">
                <a:lnSpc>
                  <a:spcPct val="150000"/>
                </a:lnSpc>
              </a:pPr>
              <a:r>
                <a:rPr lang="en-US" altLang="zh-CN" sz="3600" b="1" dirty="0">
                  <a:solidFill>
                    <a:schemeClr val="bg1"/>
                  </a:solidFill>
                  <a:latin typeface="微软雅黑" panose="020B0503020204020204" pitchFamily="34" charset="-122"/>
                  <a:ea typeface="微软雅黑" panose="020B0503020204020204" pitchFamily="34" charset="-122"/>
                  <a:sym typeface="Comic Sans MS" panose="030F0702030302020204" pitchFamily="66" charset="0"/>
                </a:rPr>
                <a:t>N</a:t>
              </a:r>
            </a:p>
          </p:txBody>
        </p:sp>
        <p:sp>
          <p:nvSpPr>
            <p:cNvPr id="10" name="AutoShape 6"/>
            <p:cNvSpPr/>
            <p:nvPr/>
          </p:nvSpPr>
          <p:spPr bwMode="auto">
            <a:xfrm>
              <a:off x="6572707" y="4098185"/>
              <a:ext cx="662140" cy="535869"/>
            </a:xfrm>
            <a:prstGeom prst="roundRect">
              <a:avLst>
                <a:gd name="adj" fmla="val 18519"/>
              </a:avLst>
            </a:prstGeom>
            <a:solidFill>
              <a:srgbClr val="C00000"/>
            </a:solidFill>
            <a:ln w="63500">
              <a:noFill/>
              <a:miter lim="800000"/>
            </a:ln>
            <a:effectLst>
              <a:outerShdw dist="12699" dir="5400000" algn="ctr" rotWithShape="0">
                <a:schemeClr val="bg2">
                  <a:alpha val="50000"/>
                </a:schemeClr>
              </a:outerShdw>
            </a:effectLst>
          </p:spPr>
          <p:txBody>
            <a:bodyPr lIns="0" tIns="0" rIns="0" bIns="0" anchor="ctr"/>
            <a:lstStyle/>
            <a:p>
              <a:pPr algn="ctr">
                <a:lnSpc>
                  <a:spcPct val="150000"/>
                </a:lnSpc>
              </a:pPr>
              <a:r>
                <a:rPr lang="en-US" altLang="zh-CN" sz="3600" b="1" dirty="0">
                  <a:solidFill>
                    <a:schemeClr val="bg1"/>
                  </a:solidFill>
                  <a:latin typeface="微软雅黑" panose="020B0503020204020204" pitchFamily="34" charset="-122"/>
                  <a:ea typeface="微软雅黑" panose="020B0503020204020204" pitchFamily="34" charset="-122"/>
                  <a:sym typeface="Comic Sans MS" panose="030F0702030302020204" pitchFamily="66" charset="0"/>
                </a:rPr>
                <a:t>O</a:t>
              </a:r>
            </a:p>
          </p:txBody>
        </p:sp>
        <p:sp>
          <p:nvSpPr>
            <p:cNvPr id="11" name="AutoShape 7"/>
            <p:cNvSpPr/>
            <p:nvPr/>
          </p:nvSpPr>
          <p:spPr bwMode="auto">
            <a:xfrm>
              <a:off x="6562915" y="4959502"/>
              <a:ext cx="662140" cy="535869"/>
            </a:xfrm>
            <a:prstGeom prst="roundRect">
              <a:avLst>
                <a:gd name="adj" fmla="val 18519"/>
              </a:avLst>
            </a:prstGeom>
            <a:solidFill>
              <a:srgbClr val="C00000"/>
            </a:solidFill>
            <a:ln w="63500">
              <a:noFill/>
              <a:miter lim="800000"/>
            </a:ln>
            <a:effectLst>
              <a:outerShdw dist="12699" dir="5400000" algn="ctr" rotWithShape="0">
                <a:schemeClr val="bg2">
                  <a:alpha val="50000"/>
                </a:schemeClr>
              </a:outerShdw>
            </a:effectLst>
          </p:spPr>
          <p:txBody>
            <a:bodyPr lIns="0" tIns="0" rIns="0" bIns="0" anchor="ctr"/>
            <a:lstStyle/>
            <a:p>
              <a:pPr algn="ctr">
                <a:lnSpc>
                  <a:spcPct val="150000"/>
                </a:lnSpc>
              </a:pPr>
              <a:r>
                <a:rPr lang="en-US" altLang="zh-CN" sz="3600" b="1" dirty="0">
                  <a:solidFill>
                    <a:schemeClr val="bg1"/>
                  </a:solidFill>
                  <a:latin typeface="微软雅黑" panose="020B0503020204020204" pitchFamily="34" charset="-122"/>
                  <a:ea typeface="微软雅黑" panose="020B0503020204020204" pitchFamily="34" charset="-122"/>
                  <a:sym typeface="Comic Sans MS" panose="030F0702030302020204" pitchFamily="66" charset="0"/>
                </a:rPr>
                <a:t>R</a:t>
              </a:r>
            </a:p>
          </p:txBody>
        </p:sp>
        <p:sp>
          <p:nvSpPr>
            <p:cNvPr id="12" name="虚尾箭头 11"/>
            <p:cNvSpPr/>
            <p:nvPr/>
          </p:nvSpPr>
          <p:spPr>
            <a:xfrm rot="10800000">
              <a:off x="5595587" y="1799045"/>
              <a:ext cx="788779" cy="353711"/>
            </a:xfrm>
            <a:prstGeom prst="stripedRightArrow">
              <a:avLst>
                <a:gd name="adj1" fmla="val 69578"/>
                <a:gd name="adj2"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3" name="虚尾箭头 12"/>
            <p:cNvSpPr/>
            <p:nvPr/>
          </p:nvSpPr>
          <p:spPr>
            <a:xfrm rot="10800000">
              <a:off x="5595587" y="3452523"/>
              <a:ext cx="788779" cy="353711"/>
            </a:xfrm>
            <a:prstGeom prst="stripedRightArrow">
              <a:avLst>
                <a:gd name="adj1" fmla="val 69578"/>
                <a:gd name="adj2"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4" name="虚尾箭头 13"/>
            <p:cNvSpPr/>
            <p:nvPr/>
          </p:nvSpPr>
          <p:spPr>
            <a:xfrm rot="10800000">
              <a:off x="5609758" y="4189263"/>
              <a:ext cx="788779" cy="353711"/>
            </a:xfrm>
            <a:prstGeom prst="stripedRightArrow">
              <a:avLst>
                <a:gd name="adj1" fmla="val 69578"/>
                <a:gd name="adj2"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5" name="虚尾箭头 14"/>
            <p:cNvSpPr/>
            <p:nvPr/>
          </p:nvSpPr>
          <p:spPr>
            <a:xfrm rot="10800000">
              <a:off x="5595587" y="2625783"/>
              <a:ext cx="788779" cy="353711"/>
            </a:xfrm>
            <a:prstGeom prst="stripedRightArrow">
              <a:avLst>
                <a:gd name="adj1" fmla="val 69578"/>
                <a:gd name="adj2"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6" name="虚尾箭头 15"/>
            <p:cNvSpPr/>
            <p:nvPr/>
          </p:nvSpPr>
          <p:spPr>
            <a:xfrm rot="10800000">
              <a:off x="5609758" y="5050580"/>
              <a:ext cx="788779" cy="353711"/>
            </a:xfrm>
            <a:prstGeom prst="stripedRightArrow">
              <a:avLst>
                <a:gd name="adj1" fmla="val 69578"/>
                <a:gd name="adj2"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18" name="矩形 17"/>
          <p:cNvSpPr/>
          <p:nvPr/>
        </p:nvSpPr>
        <p:spPr>
          <a:xfrm>
            <a:off x="650949" y="249037"/>
            <a:ext cx="2458720" cy="645160"/>
          </a:xfrm>
          <a:prstGeom prst="rect">
            <a:avLst/>
          </a:prstGeom>
        </p:spPr>
        <p:txBody>
          <a:bodyPr wrap="none">
            <a:spAutoFit/>
          </a:bodyPr>
          <a:lstStyle/>
          <a:p>
            <a:pPr>
              <a:lnSpc>
                <a:spcPct val="150000"/>
              </a:lnSpc>
            </a:pPr>
            <a:r>
              <a:rPr lang="en-US" altLang="zh-CN" sz="2400" b="1" dirty="0">
                <a:latin typeface="微软雅黑" panose="020B0503020204020204" pitchFamily="34" charset="-122"/>
                <a:ea typeface="微软雅黑" panose="020B0503020204020204" pitchFamily="34" charset="-122"/>
              </a:rPr>
              <a:t>2020</a:t>
            </a:r>
            <a:r>
              <a:rPr lang="zh-CN" altLang="en-US" sz="2400" b="1" dirty="0">
                <a:latin typeface="微软雅黑" panose="020B0503020204020204" pitchFamily="34" charset="-122"/>
                <a:ea typeface="微软雅黑" panose="020B0503020204020204" pitchFamily="34" charset="-122"/>
              </a:rPr>
              <a:t>年医院荣誉</a:t>
            </a:r>
          </a:p>
        </p:txBody>
      </p:sp>
      <p:sp>
        <p:nvSpPr>
          <p:cNvPr id="19" name="矩形 18"/>
          <p:cNvSpPr/>
          <p:nvPr/>
        </p:nvSpPr>
        <p:spPr>
          <a:xfrm>
            <a:off x="1529776" y="1851080"/>
            <a:ext cx="3057247" cy="461665"/>
          </a:xfrm>
          <a:prstGeom prst="rect">
            <a:avLst/>
          </a:prstGeom>
        </p:spPr>
        <p:txBody>
          <a:bodyPr wrap="none">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首次被评为北京市百家文明医院</a:t>
            </a:r>
            <a:endParaRPr lang="en-US" altLang="zh-CN" sz="1600" dirty="0">
              <a:latin typeface="微软雅黑" panose="020B0503020204020204" pitchFamily="34" charset="-122"/>
              <a:ea typeface="微软雅黑" panose="020B0503020204020204" pitchFamily="34" charset="-122"/>
            </a:endParaRPr>
          </a:p>
        </p:txBody>
      </p:sp>
      <p:sp>
        <p:nvSpPr>
          <p:cNvPr id="20" name="矩形 19"/>
          <p:cNvSpPr/>
          <p:nvPr/>
        </p:nvSpPr>
        <p:spPr>
          <a:xfrm>
            <a:off x="1533962" y="2640940"/>
            <a:ext cx="3057247" cy="418191"/>
          </a:xfrm>
          <a:prstGeom prst="rect">
            <a:avLst/>
          </a:prstGeom>
        </p:spPr>
        <p:txBody>
          <a:bodyPr wrap="none">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第六次被授予“爱婴医院”称号</a:t>
            </a:r>
            <a:endParaRPr lang="en-US" altLang="zh-CN" sz="1600" dirty="0">
              <a:latin typeface="微软雅黑" panose="020B0503020204020204" pitchFamily="34" charset="-122"/>
              <a:ea typeface="微软雅黑" panose="020B0503020204020204" pitchFamily="34" charset="-122"/>
            </a:endParaRPr>
          </a:p>
        </p:txBody>
      </p:sp>
      <p:sp>
        <p:nvSpPr>
          <p:cNvPr id="21" name="矩形 20"/>
          <p:cNvSpPr/>
          <p:nvPr/>
        </p:nvSpPr>
        <p:spPr>
          <a:xfrm>
            <a:off x="1556765" y="4304831"/>
            <a:ext cx="3893570" cy="418191"/>
          </a:xfrm>
          <a:prstGeom prst="rect">
            <a:avLst/>
          </a:prstGeom>
        </p:spPr>
        <p:txBody>
          <a:bodyPr wrap="square">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荣获三级综合医院医师技能竞赛</a:t>
            </a:r>
            <a:r>
              <a:rPr lang="en-US" altLang="zh-CN" sz="1600" dirty="0">
                <a:latin typeface="微软雅黑" panose="020B0503020204020204" pitchFamily="34" charset="-122"/>
                <a:ea typeface="微软雅黑" panose="020B0503020204020204" pitchFamily="34" charset="-122"/>
              </a:rPr>
              <a:t>x</a:t>
            </a:r>
            <a:r>
              <a:rPr lang="zh-CN" altLang="en-US" sz="1600" dirty="0">
                <a:latin typeface="微软雅黑" panose="020B0503020204020204" pitchFamily="34" charset="-122"/>
                <a:ea typeface="微软雅黑" panose="020B0503020204020204" pitchFamily="34" charset="-122"/>
              </a:rPr>
              <a:t>等奖</a:t>
            </a:r>
          </a:p>
        </p:txBody>
      </p:sp>
      <p:sp>
        <p:nvSpPr>
          <p:cNvPr id="22" name="矩形 21"/>
          <p:cNvSpPr/>
          <p:nvPr/>
        </p:nvSpPr>
        <p:spPr>
          <a:xfrm>
            <a:off x="1544524" y="3478011"/>
            <a:ext cx="3672800" cy="418191"/>
          </a:xfrm>
          <a:prstGeom prst="rect">
            <a:avLst/>
          </a:prstGeom>
        </p:spPr>
        <p:txBody>
          <a:bodyPr wrap="none">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荣获全国首届“敬老文明号”荣誉称号</a:t>
            </a:r>
          </a:p>
        </p:txBody>
      </p:sp>
      <p:sp>
        <p:nvSpPr>
          <p:cNvPr id="23" name="矩形 22"/>
          <p:cNvSpPr/>
          <p:nvPr/>
        </p:nvSpPr>
        <p:spPr>
          <a:xfrm>
            <a:off x="1550665" y="5071647"/>
            <a:ext cx="3893570" cy="418191"/>
          </a:xfrm>
          <a:prstGeom prst="rect">
            <a:avLst/>
          </a:prstGeom>
        </p:spPr>
        <p:txBody>
          <a:bodyPr wrap="square">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荣获三级综合医院护理技能竞赛</a:t>
            </a:r>
            <a:r>
              <a:rPr lang="en-US" altLang="zh-CN" sz="1600" dirty="0">
                <a:latin typeface="微软雅黑" panose="020B0503020204020204" pitchFamily="34" charset="-122"/>
                <a:ea typeface="微软雅黑" panose="020B0503020204020204" pitchFamily="34" charset="-122"/>
              </a:rPr>
              <a:t>x</a:t>
            </a:r>
            <a:r>
              <a:rPr lang="zh-CN" altLang="en-US" sz="1600" dirty="0">
                <a:latin typeface="微软雅黑" panose="020B0503020204020204" pitchFamily="34" charset="-122"/>
                <a:ea typeface="微软雅黑" panose="020B0503020204020204" pitchFamily="34" charset="-122"/>
              </a:rPr>
              <a:t>等奖</a:t>
            </a:r>
          </a:p>
        </p:txBody>
      </p:sp>
      <p:sp>
        <p:nvSpPr>
          <p:cNvPr id="25" name="矩形 72"/>
          <p:cNvSpPr/>
          <p:nvPr/>
        </p:nvSpPr>
        <p:spPr>
          <a:xfrm>
            <a:off x="1" y="0"/>
            <a:ext cx="650948" cy="1021976"/>
          </a:xfrm>
          <a:custGeom>
            <a:avLst/>
            <a:gdLst>
              <a:gd name="connsiteX0" fmla="*/ 0 w 361388"/>
              <a:gd name="connsiteY0" fmla="*/ 0 h 1021976"/>
              <a:gd name="connsiteX1" fmla="*/ 361388 w 361388"/>
              <a:gd name="connsiteY1" fmla="*/ 0 h 1021976"/>
              <a:gd name="connsiteX2" fmla="*/ 361388 w 361388"/>
              <a:gd name="connsiteY2" fmla="*/ 1021976 h 1021976"/>
              <a:gd name="connsiteX3" fmla="*/ 0 w 361388"/>
              <a:gd name="connsiteY3" fmla="*/ 1021976 h 1021976"/>
              <a:gd name="connsiteX4" fmla="*/ 0 w 361388"/>
              <a:gd name="connsiteY4" fmla="*/ 0 h 1021976"/>
              <a:gd name="connsiteX0-1" fmla="*/ 0 w 498548"/>
              <a:gd name="connsiteY0-2" fmla="*/ 0 h 1021976"/>
              <a:gd name="connsiteX1-3" fmla="*/ 498548 w 498548"/>
              <a:gd name="connsiteY1-4" fmla="*/ 335280 h 1021976"/>
              <a:gd name="connsiteX2-5" fmla="*/ 361388 w 498548"/>
              <a:gd name="connsiteY2-6" fmla="*/ 1021976 h 1021976"/>
              <a:gd name="connsiteX3-7" fmla="*/ 0 w 498548"/>
              <a:gd name="connsiteY3-8" fmla="*/ 1021976 h 1021976"/>
              <a:gd name="connsiteX4-9" fmla="*/ 0 w 498548"/>
              <a:gd name="connsiteY4-10" fmla="*/ 0 h 1021976"/>
              <a:gd name="connsiteX0-11" fmla="*/ 0 w 650948"/>
              <a:gd name="connsiteY0-12" fmla="*/ 0 h 1021976"/>
              <a:gd name="connsiteX1-13" fmla="*/ 650948 w 650948"/>
              <a:gd name="connsiteY1-14" fmla="*/ 563880 h 1021976"/>
              <a:gd name="connsiteX2-15" fmla="*/ 361388 w 650948"/>
              <a:gd name="connsiteY2-16" fmla="*/ 1021976 h 1021976"/>
              <a:gd name="connsiteX3-17" fmla="*/ 0 w 650948"/>
              <a:gd name="connsiteY3-18" fmla="*/ 1021976 h 1021976"/>
              <a:gd name="connsiteX4-19" fmla="*/ 0 w 650948"/>
              <a:gd name="connsiteY4-20" fmla="*/ 0 h 10219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50948" h="1021976">
                <a:moveTo>
                  <a:pt x="0" y="0"/>
                </a:moveTo>
                <a:lnTo>
                  <a:pt x="650948" y="563880"/>
                </a:lnTo>
                <a:lnTo>
                  <a:pt x="361388" y="1021976"/>
                </a:lnTo>
                <a:lnTo>
                  <a:pt x="0" y="1021976"/>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26" name="文本框 25"/>
          <p:cNvSpPr txBox="1"/>
          <p:nvPr/>
        </p:nvSpPr>
        <p:spPr>
          <a:xfrm>
            <a:off x="10515600" y="249523"/>
            <a:ext cx="1676400"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放置医院</a:t>
            </a:r>
            <a:r>
              <a:rPr lang="en-US" altLang="zh-CN" sz="1400" dirty="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27" name="矩形 26"/>
          <p:cNvSpPr/>
          <p:nvPr/>
        </p:nvSpPr>
        <p:spPr>
          <a:xfrm>
            <a:off x="9123052" y="5667793"/>
            <a:ext cx="2520012" cy="9500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600" dirty="0">
                <a:latin typeface="微软雅黑" panose="020B0503020204020204" pitchFamily="34" charset="-122"/>
                <a:ea typeface="微软雅黑" panose="020B0503020204020204" pitchFamily="34" charset="-122"/>
              </a:rPr>
              <a:t>以上内容请医院根据自身实际情况进行修改！</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0033536" y="616370"/>
            <a:ext cx="1459054" cy="458908"/>
          </a:xfrm>
          <a:prstGeom prst="rect">
            <a:avLst/>
          </a:prstGeom>
        </p:spPr>
        <p:txBody>
          <a:bodyPr wrap="none">
            <a:spAutoFit/>
          </a:bodyPr>
          <a:lstStyle/>
          <a:p>
            <a:pPr>
              <a:lnSpc>
                <a:spcPct val="150000"/>
              </a:lnSpc>
            </a:pPr>
            <a:r>
              <a:rPr lang="en-US" altLang="zh-CN" b="1" dirty="0">
                <a:latin typeface="微软雅黑" panose="020B0503020204020204" pitchFamily="34" charset="-122"/>
                <a:ea typeface="微软雅黑" panose="020B0503020204020204" pitchFamily="34" charset="-122"/>
              </a:rPr>
              <a:t>2.2</a:t>
            </a:r>
            <a:r>
              <a:rPr lang="zh-CN" altLang="en-US" b="1" dirty="0">
                <a:latin typeface="微软雅黑" panose="020B0503020204020204" pitchFamily="34" charset="-122"/>
                <a:ea typeface="微软雅黑" panose="020B0503020204020204" pitchFamily="34" charset="-122"/>
              </a:rPr>
              <a:t>财务管理</a:t>
            </a:r>
            <a:endParaRPr lang="zh-CN" altLang="en-US" sz="1600" b="1" dirty="0">
              <a:latin typeface="微软雅黑" panose="020B0503020204020204" pitchFamily="34" charset="-122"/>
              <a:ea typeface="微软雅黑" panose="020B0503020204020204" pitchFamily="34" charset="-122"/>
            </a:endParaRPr>
          </a:p>
        </p:txBody>
      </p:sp>
      <p:grpSp>
        <p:nvGrpSpPr>
          <p:cNvPr id="12" name="组合 11"/>
          <p:cNvGrpSpPr/>
          <p:nvPr/>
        </p:nvGrpSpPr>
        <p:grpSpPr>
          <a:xfrm>
            <a:off x="536649" y="249523"/>
            <a:ext cx="1232203" cy="1028988"/>
            <a:chOff x="458097" y="883701"/>
            <a:chExt cx="1712258" cy="1429872"/>
          </a:xfrm>
        </p:grpSpPr>
        <p:sp>
          <p:nvSpPr>
            <p:cNvPr id="13"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910305" y="1340011"/>
              <a:ext cx="1048277" cy="812598"/>
            </a:xfrm>
            <a:prstGeom prst="rect">
              <a:avLst/>
            </a:prstGeom>
            <a:noFill/>
          </p:spPr>
          <p:txBody>
            <a:bodyPr wrap="square" rtlCol="0">
              <a:spAutoFit/>
            </a:bodyPr>
            <a:lstStyle/>
            <a:p>
              <a:r>
                <a:rPr lang="en-US" altLang="zh-CN" sz="3200" b="1" dirty="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9" name="文本框 8"/>
          <p:cNvSpPr txBox="1"/>
          <p:nvPr/>
        </p:nvSpPr>
        <p:spPr>
          <a:xfrm>
            <a:off x="10515600" y="249523"/>
            <a:ext cx="1676400"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放置医院</a:t>
            </a:r>
            <a:r>
              <a:rPr lang="en-US" altLang="zh-CN" sz="1400" dirty="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16" name="矩形 15"/>
          <p:cNvSpPr/>
          <p:nvPr/>
        </p:nvSpPr>
        <p:spPr>
          <a:xfrm>
            <a:off x="1820283" y="547121"/>
            <a:ext cx="1467068" cy="553998"/>
          </a:xfrm>
          <a:prstGeom prst="rect">
            <a:avLst/>
          </a:prstGeom>
        </p:spPr>
        <p:txBody>
          <a:bodyPr wrap="non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人、财、物</a:t>
            </a:r>
          </a:p>
        </p:txBody>
      </p:sp>
    </p:spTree>
    <p:controls>
      <mc:AlternateContent xmlns:mc="http://schemas.openxmlformats.org/markup-compatibility/2006">
        <mc:Choice xmlns:v="urn:schemas-microsoft-com:vml" Requires="v">
          <p:control r:id="rId1" imgW="10269537" imgH="5645150"/>
        </mc:Choice>
        <mc:Fallback>
          <p:control r:id="rId1" imgW="10269537" imgH="5645150">
            <p:pic>
              <p:nvPicPr>
                <p:cNvPr id="2" name="ShockwaveFlash1"/>
                <p:cNvPicPr/>
                <p:nvPr/>
              </p:nvPicPr>
              <p:blipFill>
                <a:blip r:embed="rId3"/>
                <a:srcRect/>
                <a:stretch>
                  <a:fillRect/>
                </a:stretch>
              </p:blipFill>
              <p:spPr bwMode="auto">
                <a:xfrm>
                  <a:off x="1109663" y="1212850"/>
                  <a:ext cx="10269537" cy="564515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剪去对角的矩形 3"/>
          <p:cNvSpPr/>
          <p:nvPr/>
        </p:nvSpPr>
        <p:spPr>
          <a:xfrm>
            <a:off x="2014331" y="2003970"/>
            <a:ext cx="1694870" cy="1433257"/>
          </a:xfrm>
          <a:prstGeom prst="snip2Diag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5" name="剪去对角的矩形 4"/>
          <p:cNvSpPr/>
          <p:nvPr/>
        </p:nvSpPr>
        <p:spPr>
          <a:xfrm>
            <a:off x="4051278" y="3752969"/>
            <a:ext cx="1694870" cy="1433257"/>
          </a:xfrm>
          <a:prstGeom prst="snip2Diag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6" name="剪去对角的矩形 5"/>
          <p:cNvSpPr/>
          <p:nvPr/>
        </p:nvSpPr>
        <p:spPr>
          <a:xfrm>
            <a:off x="2255743" y="3508808"/>
            <a:ext cx="1694870" cy="1433257"/>
          </a:xfrm>
          <a:prstGeom prst="snip2Diag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7" name="剪去对角的矩形 6"/>
          <p:cNvSpPr/>
          <p:nvPr/>
        </p:nvSpPr>
        <p:spPr>
          <a:xfrm>
            <a:off x="3801304" y="2243728"/>
            <a:ext cx="1694870" cy="1433257"/>
          </a:xfrm>
          <a:prstGeom prst="snip2Diag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0" name="矩形 9"/>
          <p:cNvSpPr/>
          <p:nvPr/>
        </p:nvSpPr>
        <p:spPr>
          <a:xfrm>
            <a:off x="2014331" y="2003970"/>
            <a:ext cx="100208" cy="62007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1" name="矩形 10"/>
          <p:cNvSpPr/>
          <p:nvPr/>
        </p:nvSpPr>
        <p:spPr>
          <a:xfrm>
            <a:off x="3801304" y="2243728"/>
            <a:ext cx="100208" cy="62007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2" name="矩形 11"/>
          <p:cNvSpPr/>
          <p:nvPr/>
        </p:nvSpPr>
        <p:spPr>
          <a:xfrm>
            <a:off x="4043198" y="3752969"/>
            <a:ext cx="100208" cy="62007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3" name="矩形 12"/>
          <p:cNvSpPr/>
          <p:nvPr/>
        </p:nvSpPr>
        <p:spPr>
          <a:xfrm>
            <a:off x="2255743" y="3508808"/>
            <a:ext cx="100208" cy="62007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6" name="矩形 15"/>
          <p:cNvSpPr/>
          <p:nvPr/>
        </p:nvSpPr>
        <p:spPr>
          <a:xfrm>
            <a:off x="7996257" y="1828749"/>
            <a:ext cx="1963999" cy="458908"/>
          </a:xfrm>
          <a:prstGeom prst="rect">
            <a:avLst/>
          </a:prstGeom>
        </p:spPr>
        <p:txBody>
          <a:bodyPr wrap="none">
            <a:spAutoFit/>
          </a:bodyPr>
          <a:lstStyle/>
          <a:p>
            <a:pPr>
              <a:lnSpc>
                <a:spcPct val="150000"/>
              </a:lnSpc>
            </a:pPr>
            <a:r>
              <a:rPr lang="zh-CN" altLang="en-US" b="1" dirty="0">
                <a:latin typeface="微软雅黑" panose="020B0503020204020204" pitchFamily="34" charset="-122"/>
                <a:ea typeface="微软雅黑" panose="020B0503020204020204" pitchFamily="34" charset="-122"/>
              </a:rPr>
              <a:t>共计</a:t>
            </a:r>
            <a:r>
              <a:rPr lang="en-US" altLang="zh-CN" b="1" dirty="0">
                <a:latin typeface="微软雅黑" panose="020B0503020204020204" pitchFamily="34" charset="-122"/>
                <a:ea typeface="微软雅黑" panose="020B0503020204020204" pitchFamily="34" charset="-122"/>
              </a:rPr>
              <a:t>578945</a:t>
            </a:r>
            <a:r>
              <a:rPr lang="zh-CN" altLang="en-US" b="1" dirty="0">
                <a:latin typeface="微软雅黑" panose="020B0503020204020204" pitchFamily="34" charset="-122"/>
                <a:ea typeface="微软雅黑" panose="020B0503020204020204" pitchFamily="34" charset="-122"/>
              </a:rPr>
              <a:t>人次</a:t>
            </a:r>
          </a:p>
        </p:txBody>
      </p:sp>
      <p:sp>
        <p:nvSpPr>
          <p:cNvPr id="19" name="矩形 18"/>
          <p:cNvSpPr/>
          <p:nvPr/>
        </p:nvSpPr>
        <p:spPr>
          <a:xfrm>
            <a:off x="8025753" y="2657293"/>
            <a:ext cx="684803" cy="458908"/>
          </a:xfrm>
          <a:prstGeom prst="rect">
            <a:avLst/>
          </a:prstGeom>
        </p:spPr>
        <p:txBody>
          <a:bodyPr wrap="none">
            <a:spAutoFit/>
          </a:bodyPr>
          <a:lstStyle/>
          <a:p>
            <a:pPr>
              <a:lnSpc>
                <a:spcPct val="150000"/>
              </a:lnSpc>
            </a:pPr>
            <a:r>
              <a:rPr lang="en-US" altLang="zh-CN" b="1" dirty="0">
                <a:latin typeface="微软雅黑" panose="020B0503020204020204" pitchFamily="34" charset="-122"/>
                <a:ea typeface="微软雅黑" panose="020B0503020204020204" pitchFamily="34" charset="-122"/>
              </a:rPr>
              <a:t>25%</a:t>
            </a:r>
            <a:endParaRPr lang="zh-CN" altLang="en-US" b="1" dirty="0">
              <a:latin typeface="微软雅黑" panose="020B0503020204020204" pitchFamily="34" charset="-122"/>
              <a:ea typeface="微软雅黑" panose="020B0503020204020204" pitchFamily="34" charset="-122"/>
            </a:endParaRPr>
          </a:p>
        </p:txBody>
      </p:sp>
      <p:sp>
        <p:nvSpPr>
          <p:cNvPr id="22" name="矩形 21"/>
          <p:cNvSpPr/>
          <p:nvPr/>
        </p:nvSpPr>
        <p:spPr>
          <a:xfrm>
            <a:off x="7996257" y="3456989"/>
            <a:ext cx="1003801" cy="458908"/>
          </a:xfrm>
          <a:prstGeom prst="rect">
            <a:avLst/>
          </a:prstGeom>
        </p:spPr>
        <p:txBody>
          <a:bodyPr wrap="none">
            <a:spAutoFit/>
          </a:bodyPr>
          <a:lstStyle/>
          <a:p>
            <a:pPr>
              <a:lnSpc>
                <a:spcPct val="150000"/>
              </a:lnSpc>
            </a:pPr>
            <a:r>
              <a:rPr lang="zh-CN" altLang="en-US" b="1" dirty="0">
                <a:latin typeface="微软雅黑" panose="020B0503020204020204" pitchFamily="34" charset="-122"/>
                <a:ea typeface="微软雅黑" panose="020B0503020204020204" pitchFamily="34" charset="-122"/>
              </a:rPr>
              <a:t>上升</a:t>
            </a:r>
            <a:r>
              <a:rPr lang="en-US" altLang="zh-CN" b="1" dirty="0">
                <a:latin typeface="微软雅黑" panose="020B0503020204020204" pitchFamily="34" charset="-122"/>
                <a:ea typeface="微软雅黑" panose="020B0503020204020204" pitchFamily="34" charset="-122"/>
              </a:rPr>
              <a:t>5%</a:t>
            </a:r>
            <a:endParaRPr lang="zh-CN" altLang="en-US" b="1" dirty="0">
              <a:latin typeface="微软雅黑" panose="020B0503020204020204" pitchFamily="34" charset="-122"/>
              <a:ea typeface="微软雅黑" panose="020B0503020204020204" pitchFamily="34" charset="-122"/>
            </a:endParaRPr>
          </a:p>
        </p:txBody>
      </p:sp>
      <p:sp>
        <p:nvSpPr>
          <p:cNvPr id="25" name="矩形 24"/>
          <p:cNvSpPr/>
          <p:nvPr/>
        </p:nvSpPr>
        <p:spPr>
          <a:xfrm>
            <a:off x="7996257" y="4284497"/>
            <a:ext cx="1816523" cy="458908"/>
          </a:xfrm>
          <a:prstGeom prst="rect">
            <a:avLst/>
          </a:prstGeom>
        </p:spPr>
        <p:txBody>
          <a:bodyPr wrap="none">
            <a:spAutoFit/>
          </a:bodyPr>
          <a:lstStyle/>
          <a:p>
            <a:pPr>
              <a:lnSpc>
                <a:spcPct val="150000"/>
              </a:lnSpc>
            </a:pPr>
            <a:r>
              <a:rPr lang="zh-CN" altLang="en-US" b="1" dirty="0">
                <a:latin typeface="微软雅黑" panose="020B0503020204020204" pitchFamily="34" charset="-122"/>
                <a:ea typeface="微软雅黑" panose="020B0503020204020204" pitchFamily="34" charset="-122"/>
              </a:rPr>
              <a:t>同比增长</a:t>
            </a:r>
            <a:r>
              <a:rPr lang="en-US" altLang="zh-CN" b="1" dirty="0">
                <a:latin typeface="微软雅黑" panose="020B0503020204020204" pitchFamily="34" charset="-122"/>
                <a:ea typeface="微软雅黑" panose="020B0503020204020204" pitchFamily="34" charset="-122"/>
              </a:rPr>
              <a:t>12.3%</a:t>
            </a:r>
            <a:endParaRPr lang="zh-CN" altLang="en-US" b="1" dirty="0">
              <a:latin typeface="微软雅黑" panose="020B0503020204020204" pitchFamily="34" charset="-122"/>
              <a:ea typeface="微软雅黑" panose="020B0503020204020204" pitchFamily="34" charset="-122"/>
            </a:endParaRPr>
          </a:p>
        </p:txBody>
      </p:sp>
      <p:grpSp>
        <p:nvGrpSpPr>
          <p:cNvPr id="3" name="组合 2"/>
          <p:cNvGrpSpPr/>
          <p:nvPr/>
        </p:nvGrpSpPr>
        <p:grpSpPr>
          <a:xfrm>
            <a:off x="6559095" y="1843950"/>
            <a:ext cx="1471452" cy="3637286"/>
            <a:chOff x="6559095" y="1843950"/>
            <a:chExt cx="1471452" cy="3637286"/>
          </a:xfrm>
        </p:grpSpPr>
        <p:sp>
          <p:nvSpPr>
            <p:cNvPr id="14" name="矩形 13"/>
            <p:cNvSpPr/>
            <p:nvPr/>
          </p:nvSpPr>
          <p:spPr>
            <a:xfrm>
              <a:off x="6581955" y="1884998"/>
              <a:ext cx="1114096" cy="3803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5" name="文本框 14"/>
            <p:cNvSpPr txBox="1"/>
            <p:nvPr/>
          </p:nvSpPr>
          <p:spPr>
            <a:xfrm>
              <a:off x="6616245" y="1843950"/>
              <a:ext cx="1199118" cy="418191"/>
            </a:xfrm>
            <a:prstGeom prst="rect">
              <a:avLst/>
            </a:prstGeom>
            <a:noFill/>
          </p:spPr>
          <p:txBody>
            <a:bodyPr wrap="square" rtlCol="0">
              <a:spAutoFit/>
            </a:bodyPr>
            <a:lstStyle/>
            <a:p>
              <a:pP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门诊总量</a:t>
              </a:r>
            </a:p>
          </p:txBody>
        </p:sp>
        <p:sp>
          <p:nvSpPr>
            <p:cNvPr id="17" name="矩形 16"/>
            <p:cNvSpPr/>
            <p:nvPr/>
          </p:nvSpPr>
          <p:spPr>
            <a:xfrm>
              <a:off x="6581955" y="2702579"/>
              <a:ext cx="1114096" cy="3803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8" name="文本框 17"/>
            <p:cNvSpPr txBox="1"/>
            <p:nvPr/>
          </p:nvSpPr>
          <p:spPr>
            <a:xfrm>
              <a:off x="6616245" y="2646291"/>
              <a:ext cx="1199118" cy="418191"/>
            </a:xfrm>
            <a:prstGeom prst="rect">
              <a:avLst/>
            </a:prstGeom>
            <a:noFill/>
          </p:spPr>
          <p:txBody>
            <a:bodyPr wrap="square" rtlCol="0">
              <a:spAutoFit/>
            </a:bodyPr>
            <a:lstStyle/>
            <a:p>
              <a:pP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同比增长</a:t>
              </a:r>
            </a:p>
          </p:txBody>
        </p:sp>
        <p:sp>
          <p:nvSpPr>
            <p:cNvPr id="20" name="矩形 19"/>
            <p:cNvSpPr/>
            <p:nvPr/>
          </p:nvSpPr>
          <p:spPr>
            <a:xfrm>
              <a:off x="6581955" y="3530411"/>
              <a:ext cx="1114096" cy="3803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21" name="文本框 20"/>
            <p:cNvSpPr txBox="1"/>
            <p:nvPr/>
          </p:nvSpPr>
          <p:spPr>
            <a:xfrm>
              <a:off x="6559095" y="3493173"/>
              <a:ext cx="1414302" cy="418191"/>
            </a:xfrm>
            <a:prstGeom prst="rect">
              <a:avLst/>
            </a:prstGeom>
            <a:noFill/>
          </p:spPr>
          <p:txBody>
            <a:bodyPr wrap="square" rtlCol="0">
              <a:spAutoFit/>
            </a:bodyPr>
            <a:lstStyle/>
            <a:p>
              <a:pP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市场占有率</a:t>
              </a:r>
            </a:p>
          </p:txBody>
        </p:sp>
        <p:sp>
          <p:nvSpPr>
            <p:cNvPr id="23" name="矩形 22"/>
            <p:cNvSpPr/>
            <p:nvPr/>
          </p:nvSpPr>
          <p:spPr>
            <a:xfrm>
              <a:off x="6581955" y="4343851"/>
              <a:ext cx="1114096" cy="3803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24" name="文本框 23"/>
            <p:cNvSpPr txBox="1"/>
            <p:nvPr/>
          </p:nvSpPr>
          <p:spPr>
            <a:xfrm>
              <a:off x="6616245" y="4298993"/>
              <a:ext cx="1414302" cy="418191"/>
            </a:xfrm>
            <a:prstGeom prst="rect">
              <a:avLst/>
            </a:prstGeom>
            <a:noFill/>
          </p:spPr>
          <p:txBody>
            <a:bodyPr wrap="square" rtlCol="0">
              <a:spAutoFit/>
            </a:bodyPr>
            <a:lstStyle/>
            <a:p>
              <a:pP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门诊费用</a:t>
              </a:r>
            </a:p>
          </p:txBody>
        </p:sp>
        <p:sp>
          <p:nvSpPr>
            <p:cNvPr id="26" name="矩形 25"/>
            <p:cNvSpPr/>
            <p:nvPr/>
          </p:nvSpPr>
          <p:spPr>
            <a:xfrm>
              <a:off x="6581955" y="5100918"/>
              <a:ext cx="1114096" cy="3803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27" name="文本框 26"/>
            <p:cNvSpPr txBox="1"/>
            <p:nvPr/>
          </p:nvSpPr>
          <p:spPr>
            <a:xfrm>
              <a:off x="6616245" y="5056060"/>
              <a:ext cx="1414302" cy="418191"/>
            </a:xfrm>
            <a:prstGeom prst="rect">
              <a:avLst/>
            </a:prstGeom>
            <a:noFill/>
          </p:spPr>
          <p:txBody>
            <a:bodyPr wrap="square" rtlCol="0">
              <a:spAutoFit/>
            </a:bodyPr>
            <a:lstStyle/>
            <a:p>
              <a:pP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品牌美誉</a:t>
              </a:r>
            </a:p>
          </p:txBody>
        </p:sp>
      </p:grpSp>
      <p:sp>
        <p:nvSpPr>
          <p:cNvPr id="28" name="矩形 27"/>
          <p:cNvSpPr/>
          <p:nvPr/>
        </p:nvSpPr>
        <p:spPr>
          <a:xfrm>
            <a:off x="7996257" y="5055632"/>
            <a:ext cx="1212191" cy="458908"/>
          </a:xfrm>
          <a:prstGeom prst="rect">
            <a:avLst/>
          </a:prstGeom>
        </p:spPr>
        <p:txBody>
          <a:bodyPr wrap="none">
            <a:spAutoFit/>
          </a:bodyPr>
          <a:lstStyle/>
          <a:p>
            <a:pPr>
              <a:lnSpc>
                <a:spcPct val="150000"/>
              </a:lnSpc>
            </a:pPr>
            <a:r>
              <a:rPr lang="zh-CN" altLang="en-US" b="1" dirty="0">
                <a:latin typeface="微软雅黑" panose="020B0503020204020204" pitchFamily="34" charset="-122"/>
                <a:ea typeface="微软雅黑" panose="020B0503020204020204" pitchFamily="34" charset="-122"/>
              </a:rPr>
              <a:t>上升</a:t>
            </a:r>
            <a:r>
              <a:rPr lang="en-US" altLang="zh-CN" b="1" dirty="0">
                <a:latin typeface="微软雅黑" panose="020B0503020204020204" pitchFamily="34" charset="-122"/>
                <a:ea typeface="微软雅黑" panose="020B0503020204020204" pitchFamily="34" charset="-122"/>
              </a:rPr>
              <a:t>9.5%</a:t>
            </a:r>
            <a:endParaRPr lang="zh-CN" altLang="en-US" b="1" dirty="0">
              <a:latin typeface="微软雅黑" panose="020B0503020204020204" pitchFamily="34" charset="-122"/>
              <a:ea typeface="微软雅黑" panose="020B0503020204020204" pitchFamily="34" charset="-122"/>
            </a:endParaRPr>
          </a:p>
        </p:txBody>
      </p:sp>
      <p:sp>
        <p:nvSpPr>
          <p:cNvPr id="31" name="矩形 30"/>
          <p:cNvSpPr/>
          <p:nvPr/>
        </p:nvSpPr>
        <p:spPr>
          <a:xfrm>
            <a:off x="10033536" y="616370"/>
            <a:ext cx="1459054" cy="458908"/>
          </a:xfrm>
          <a:prstGeom prst="rect">
            <a:avLst/>
          </a:prstGeom>
        </p:spPr>
        <p:txBody>
          <a:bodyPr wrap="none">
            <a:spAutoFit/>
          </a:bodyPr>
          <a:lstStyle/>
          <a:p>
            <a:pPr>
              <a:lnSpc>
                <a:spcPct val="150000"/>
              </a:lnSpc>
            </a:pPr>
            <a:r>
              <a:rPr lang="en-US" altLang="zh-CN" b="1" dirty="0">
                <a:latin typeface="微软雅黑" panose="020B0503020204020204" pitchFamily="34" charset="-122"/>
                <a:ea typeface="微软雅黑" panose="020B0503020204020204" pitchFamily="34" charset="-122"/>
              </a:rPr>
              <a:t>2.2</a:t>
            </a:r>
            <a:r>
              <a:rPr lang="zh-CN" altLang="en-US" b="1" dirty="0">
                <a:latin typeface="微软雅黑" panose="020B0503020204020204" pitchFamily="34" charset="-122"/>
                <a:ea typeface="微软雅黑" panose="020B0503020204020204" pitchFamily="34" charset="-122"/>
              </a:rPr>
              <a:t>财务管理</a:t>
            </a:r>
            <a:endParaRPr lang="zh-CN" altLang="en-US" sz="1600" b="1" dirty="0">
              <a:latin typeface="微软雅黑" panose="020B0503020204020204" pitchFamily="34" charset="-122"/>
              <a:ea typeface="微软雅黑" panose="020B0503020204020204" pitchFamily="34" charset="-122"/>
            </a:endParaRPr>
          </a:p>
        </p:txBody>
      </p:sp>
      <p:grpSp>
        <p:nvGrpSpPr>
          <p:cNvPr id="36" name="组合 35"/>
          <p:cNvGrpSpPr/>
          <p:nvPr/>
        </p:nvGrpSpPr>
        <p:grpSpPr>
          <a:xfrm>
            <a:off x="536649" y="249523"/>
            <a:ext cx="1232203" cy="1028988"/>
            <a:chOff x="458097" y="883701"/>
            <a:chExt cx="1712258" cy="1429872"/>
          </a:xfrm>
        </p:grpSpPr>
        <p:sp>
          <p:nvSpPr>
            <p:cNvPr id="37"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910305" y="1340011"/>
              <a:ext cx="1048277" cy="812598"/>
            </a:xfrm>
            <a:prstGeom prst="rect">
              <a:avLst/>
            </a:prstGeom>
            <a:noFill/>
          </p:spPr>
          <p:txBody>
            <a:bodyPr wrap="square" rtlCol="0">
              <a:spAutoFit/>
            </a:bodyPr>
            <a:lstStyle/>
            <a:p>
              <a:r>
                <a:rPr lang="en-US" altLang="zh-CN" sz="3200" b="1" dirty="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34" name="文本框 33"/>
          <p:cNvSpPr txBox="1"/>
          <p:nvPr/>
        </p:nvSpPr>
        <p:spPr>
          <a:xfrm>
            <a:off x="10515600" y="249523"/>
            <a:ext cx="1676400"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放置医院</a:t>
            </a:r>
            <a:r>
              <a:rPr lang="en-US" altLang="zh-CN" sz="1400" dirty="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35" name="矩形 34"/>
          <p:cNvSpPr/>
          <p:nvPr/>
        </p:nvSpPr>
        <p:spPr>
          <a:xfrm>
            <a:off x="1820283" y="547121"/>
            <a:ext cx="1467068" cy="553998"/>
          </a:xfrm>
          <a:prstGeom prst="rect">
            <a:avLst/>
          </a:prstGeom>
        </p:spPr>
        <p:txBody>
          <a:bodyPr wrap="non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人、财、物</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398004" y="1815620"/>
            <a:ext cx="3254807" cy="2987898"/>
            <a:chOff x="4284537" y="1347104"/>
            <a:chExt cx="3254807" cy="2987898"/>
          </a:xfrm>
        </p:grpSpPr>
        <p:grpSp>
          <p:nvGrpSpPr>
            <p:cNvPr id="14" name="组合 13"/>
            <p:cNvGrpSpPr/>
            <p:nvPr/>
          </p:nvGrpSpPr>
          <p:grpSpPr>
            <a:xfrm>
              <a:off x="4402786" y="1347104"/>
              <a:ext cx="2987898" cy="2987898"/>
              <a:chOff x="4391696" y="1416677"/>
              <a:chExt cx="2987898" cy="2987898"/>
            </a:xfrm>
          </p:grpSpPr>
          <p:grpSp>
            <p:nvGrpSpPr>
              <p:cNvPr id="11" name="组合 10"/>
              <p:cNvGrpSpPr/>
              <p:nvPr/>
            </p:nvGrpSpPr>
            <p:grpSpPr>
              <a:xfrm>
                <a:off x="4391696" y="1416677"/>
                <a:ext cx="2987898" cy="2987898"/>
                <a:chOff x="4391696" y="1416677"/>
                <a:chExt cx="2987898" cy="2987898"/>
              </a:xfrm>
            </p:grpSpPr>
            <p:sp>
              <p:nvSpPr>
                <p:cNvPr id="6" name="椭圆 5"/>
                <p:cNvSpPr/>
                <p:nvPr/>
              </p:nvSpPr>
              <p:spPr>
                <a:xfrm>
                  <a:off x="4391696" y="1416677"/>
                  <a:ext cx="2987898" cy="298789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600">
                    <a:latin typeface="微软雅黑" panose="020B0503020204020204" pitchFamily="34" charset="-122"/>
                    <a:ea typeface="微软雅黑" panose="020B0503020204020204" pitchFamily="34" charset="-122"/>
                  </a:endParaRPr>
                </a:p>
              </p:txBody>
            </p:sp>
            <p:sp>
              <p:nvSpPr>
                <p:cNvPr id="7" name="矩形 6"/>
                <p:cNvSpPr/>
                <p:nvPr/>
              </p:nvSpPr>
              <p:spPr>
                <a:xfrm>
                  <a:off x="5859888" y="1416677"/>
                  <a:ext cx="110606" cy="29878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600">
                    <a:latin typeface="微软雅黑" panose="020B0503020204020204" pitchFamily="34" charset="-122"/>
                    <a:ea typeface="微软雅黑" panose="020B0503020204020204" pitchFamily="34" charset="-122"/>
                  </a:endParaRPr>
                </a:p>
              </p:txBody>
            </p:sp>
            <p:sp>
              <p:nvSpPr>
                <p:cNvPr id="10" name="矩形 9"/>
                <p:cNvSpPr/>
                <p:nvPr/>
              </p:nvSpPr>
              <p:spPr>
                <a:xfrm rot="5400000">
                  <a:off x="5830342" y="1471980"/>
                  <a:ext cx="110606" cy="29878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600">
                    <a:latin typeface="微软雅黑" panose="020B0503020204020204" pitchFamily="34" charset="-122"/>
                    <a:ea typeface="微软雅黑" panose="020B0503020204020204" pitchFamily="34" charset="-122"/>
                  </a:endParaRPr>
                </a:p>
              </p:txBody>
            </p:sp>
          </p:grpSp>
          <p:sp>
            <p:nvSpPr>
              <p:cNvPr id="12" name="椭圆 11"/>
              <p:cNvSpPr/>
              <p:nvPr/>
            </p:nvSpPr>
            <p:spPr>
              <a:xfrm>
                <a:off x="5195252" y="2238960"/>
                <a:ext cx="1434147" cy="14341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600">
                  <a:latin typeface="微软雅黑" panose="020B0503020204020204" pitchFamily="34" charset="-122"/>
                  <a:ea typeface="微软雅黑" panose="020B0503020204020204" pitchFamily="34" charset="-122"/>
                </a:endParaRPr>
              </a:p>
            </p:txBody>
          </p:sp>
        </p:grpSp>
        <p:sp>
          <p:nvSpPr>
            <p:cNvPr id="15" name="左箭头 14"/>
            <p:cNvSpPr/>
            <p:nvPr/>
          </p:nvSpPr>
          <p:spPr>
            <a:xfrm rot="2332792">
              <a:off x="4298907" y="1514040"/>
              <a:ext cx="493385" cy="489674"/>
            </a:xfrm>
            <a:custGeom>
              <a:avLst/>
              <a:gdLst>
                <a:gd name="connsiteX0" fmla="*/ 0 w 477078"/>
                <a:gd name="connsiteY0" fmla="*/ 244837 h 489674"/>
                <a:gd name="connsiteX1" fmla="*/ 238539 w 477078"/>
                <a:gd name="connsiteY1" fmla="*/ 0 h 489674"/>
                <a:gd name="connsiteX2" fmla="*/ 238539 w 477078"/>
                <a:gd name="connsiteY2" fmla="*/ 122419 h 489674"/>
                <a:gd name="connsiteX3" fmla="*/ 477078 w 477078"/>
                <a:gd name="connsiteY3" fmla="*/ 122419 h 489674"/>
                <a:gd name="connsiteX4" fmla="*/ 477078 w 477078"/>
                <a:gd name="connsiteY4" fmla="*/ 367256 h 489674"/>
                <a:gd name="connsiteX5" fmla="*/ 238539 w 477078"/>
                <a:gd name="connsiteY5" fmla="*/ 367256 h 489674"/>
                <a:gd name="connsiteX6" fmla="*/ 238539 w 477078"/>
                <a:gd name="connsiteY6" fmla="*/ 489674 h 489674"/>
                <a:gd name="connsiteX7" fmla="*/ 0 w 477078"/>
                <a:gd name="connsiteY7" fmla="*/ 244837 h 489674"/>
                <a:gd name="connsiteX0-1" fmla="*/ 0 w 492258"/>
                <a:gd name="connsiteY0-2" fmla="*/ 244837 h 489674"/>
                <a:gd name="connsiteX1-3" fmla="*/ 238539 w 492258"/>
                <a:gd name="connsiteY1-4" fmla="*/ 0 h 489674"/>
                <a:gd name="connsiteX2-5" fmla="*/ 238539 w 492258"/>
                <a:gd name="connsiteY2-6" fmla="*/ 122419 h 489674"/>
                <a:gd name="connsiteX3-7" fmla="*/ 477078 w 492258"/>
                <a:gd name="connsiteY3-8" fmla="*/ 122419 h 489674"/>
                <a:gd name="connsiteX4-9" fmla="*/ 492258 w 492258"/>
                <a:gd name="connsiteY4-10" fmla="*/ 374193 h 489674"/>
                <a:gd name="connsiteX5-11" fmla="*/ 238539 w 492258"/>
                <a:gd name="connsiteY5-12" fmla="*/ 367256 h 489674"/>
                <a:gd name="connsiteX6-13" fmla="*/ 238539 w 492258"/>
                <a:gd name="connsiteY6-14" fmla="*/ 489674 h 489674"/>
                <a:gd name="connsiteX7-15" fmla="*/ 0 w 492258"/>
                <a:gd name="connsiteY7-16" fmla="*/ 244837 h 489674"/>
                <a:gd name="connsiteX0-17" fmla="*/ 0 w 493385"/>
                <a:gd name="connsiteY0-18" fmla="*/ 244837 h 489674"/>
                <a:gd name="connsiteX1-19" fmla="*/ 238539 w 493385"/>
                <a:gd name="connsiteY1-20" fmla="*/ 0 h 489674"/>
                <a:gd name="connsiteX2-21" fmla="*/ 238539 w 493385"/>
                <a:gd name="connsiteY2-22" fmla="*/ 122419 h 489674"/>
                <a:gd name="connsiteX3-23" fmla="*/ 493385 w 493385"/>
                <a:gd name="connsiteY3-24" fmla="*/ 118859 h 489674"/>
                <a:gd name="connsiteX4-25" fmla="*/ 492258 w 493385"/>
                <a:gd name="connsiteY4-26" fmla="*/ 374193 h 489674"/>
                <a:gd name="connsiteX5-27" fmla="*/ 238539 w 493385"/>
                <a:gd name="connsiteY5-28" fmla="*/ 367256 h 489674"/>
                <a:gd name="connsiteX6-29" fmla="*/ 238539 w 493385"/>
                <a:gd name="connsiteY6-30" fmla="*/ 489674 h 489674"/>
                <a:gd name="connsiteX7-31" fmla="*/ 0 w 493385"/>
                <a:gd name="connsiteY7-32" fmla="*/ 244837 h 4896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93385" h="489674">
                  <a:moveTo>
                    <a:pt x="0" y="244837"/>
                  </a:moveTo>
                  <a:lnTo>
                    <a:pt x="238539" y="0"/>
                  </a:lnTo>
                  <a:lnTo>
                    <a:pt x="238539" y="122419"/>
                  </a:lnTo>
                  <a:lnTo>
                    <a:pt x="493385" y="118859"/>
                  </a:lnTo>
                  <a:cubicBezTo>
                    <a:pt x="493009" y="203970"/>
                    <a:pt x="492634" y="289082"/>
                    <a:pt x="492258" y="374193"/>
                  </a:cubicBezTo>
                  <a:lnTo>
                    <a:pt x="238539" y="367256"/>
                  </a:lnTo>
                  <a:lnTo>
                    <a:pt x="238539" y="489674"/>
                  </a:lnTo>
                  <a:lnTo>
                    <a:pt x="0" y="244837"/>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6" name="左箭头 14"/>
            <p:cNvSpPr/>
            <p:nvPr/>
          </p:nvSpPr>
          <p:spPr>
            <a:xfrm rot="19241595">
              <a:off x="4284537" y="3661918"/>
              <a:ext cx="493385" cy="489674"/>
            </a:xfrm>
            <a:custGeom>
              <a:avLst/>
              <a:gdLst>
                <a:gd name="connsiteX0" fmla="*/ 0 w 477078"/>
                <a:gd name="connsiteY0" fmla="*/ 244837 h 489674"/>
                <a:gd name="connsiteX1" fmla="*/ 238539 w 477078"/>
                <a:gd name="connsiteY1" fmla="*/ 0 h 489674"/>
                <a:gd name="connsiteX2" fmla="*/ 238539 w 477078"/>
                <a:gd name="connsiteY2" fmla="*/ 122419 h 489674"/>
                <a:gd name="connsiteX3" fmla="*/ 477078 w 477078"/>
                <a:gd name="connsiteY3" fmla="*/ 122419 h 489674"/>
                <a:gd name="connsiteX4" fmla="*/ 477078 w 477078"/>
                <a:gd name="connsiteY4" fmla="*/ 367256 h 489674"/>
                <a:gd name="connsiteX5" fmla="*/ 238539 w 477078"/>
                <a:gd name="connsiteY5" fmla="*/ 367256 h 489674"/>
                <a:gd name="connsiteX6" fmla="*/ 238539 w 477078"/>
                <a:gd name="connsiteY6" fmla="*/ 489674 h 489674"/>
                <a:gd name="connsiteX7" fmla="*/ 0 w 477078"/>
                <a:gd name="connsiteY7" fmla="*/ 244837 h 489674"/>
                <a:gd name="connsiteX0-1" fmla="*/ 0 w 492258"/>
                <a:gd name="connsiteY0-2" fmla="*/ 244837 h 489674"/>
                <a:gd name="connsiteX1-3" fmla="*/ 238539 w 492258"/>
                <a:gd name="connsiteY1-4" fmla="*/ 0 h 489674"/>
                <a:gd name="connsiteX2-5" fmla="*/ 238539 w 492258"/>
                <a:gd name="connsiteY2-6" fmla="*/ 122419 h 489674"/>
                <a:gd name="connsiteX3-7" fmla="*/ 477078 w 492258"/>
                <a:gd name="connsiteY3-8" fmla="*/ 122419 h 489674"/>
                <a:gd name="connsiteX4-9" fmla="*/ 492258 w 492258"/>
                <a:gd name="connsiteY4-10" fmla="*/ 374193 h 489674"/>
                <a:gd name="connsiteX5-11" fmla="*/ 238539 w 492258"/>
                <a:gd name="connsiteY5-12" fmla="*/ 367256 h 489674"/>
                <a:gd name="connsiteX6-13" fmla="*/ 238539 w 492258"/>
                <a:gd name="connsiteY6-14" fmla="*/ 489674 h 489674"/>
                <a:gd name="connsiteX7-15" fmla="*/ 0 w 492258"/>
                <a:gd name="connsiteY7-16" fmla="*/ 244837 h 489674"/>
                <a:gd name="connsiteX0-17" fmla="*/ 0 w 493385"/>
                <a:gd name="connsiteY0-18" fmla="*/ 244837 h 489674"/>
                <a:gd name="connsiteX1-19" fmla="*/ 238539 w 493385"/>
                <a:gd name="connsiteY1-20" fmla="*/ 0 h 489674"/>
                <a:gd name="connsiteX2-21" fmla="*/ 238539 w 493385"/>
                <a:gd name="connsiteY2-22" fmla="*/ 122419 h 489674"/>
                <a:gd name="connsiteX3-23" fmla="*/ 493385 w 493385"/>
                <a:gd name="connsiteY3-24" fmla="*/ 118859 h 489674"/>
                <a:gd name="connsiteX4-25" fmla="*/ 492258 w 493385"/>
                <a:gd name="connsiteY4-26" fmla="*/ 374193 h 489674"/>
                <a:gd name="connsiteX5-27" fmla="*/ 238539 w 493385"/>
                <a:gd name="connsiteY5-28" fmla="*/ 367256 h 489674"/>
                <a:gd name="connsiteX6-29" fmla="*/ 238539 w 493385"/>
                <a:gd name="connsiteY6-30" fmla="*/ 489674 h 489674"/>
                <a:gd name="connsiteX7-31" fmla="*/ 0 w 493385"/>
                <a:gd name="connsiteY7-32" fmla="*/ 244837 h 4896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93385" h="489674">
                  <a:moveTo>
                    <a:pt x="0" y="244837"/>
                  </a:moveTo>
                  <a:lnTo>
                    <a:pt x="238539" y="0"/>
                  </a:lnTo>
                  <a:lnTo>
                    <a:pt x="238539" y="122419"/>
                  </a:lnTo>
                  <a:lnTo>
                    <a:pt x="493385" y="118859"/>
                  </a:lnTo>
                  <a:cubicBezTo>
                    <a:pt x="493009" y="203970"/>
                    <a:pt x="492634" y="289082"/>
                    <a:pt x="492258" y="374193"/>
                  </a:cubicBezTo>
                  <a:lnTo>
                    <a:pt x="238539" y="367256"/>
                  </a:lnTo>
                  <a:lnTo>
                    <a:pt x="238539" y="489674"/>
                  </a:lnTo>
                  <a:lnTo>
                    <a:pt x="0" y="244837"/>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7" name="左箭头 14"/>
            <p:cNvSpPr/>
            <p:nvPr/>
          </p:nvSpPr>
          <p:spPr>
            <a:xfrm rot="8750532">
              <a:off x="7045959" y="1603228"/>
              <a:ext cx="493385" cy="489674"/>
            </a:xfrm>
            <a:custGeom>
              <a:avLst/>
              <a:gdLst>
                <a:gd name="connsiteX0" fmla="*/ 0 w 477078"/>
                <a:gd name="connsiteY0" fmla="*/ 244837 h 489674"/>
                <a:gd name="connsiteX1" fmla="*/ 238539 w 477078"/>
                <a:gd name="connsiteY1" fmla="*/ 0 h 489674"/>
                <a:gd name="connsiteX2" fmla="*/ 238539 w 477078"/>
                <a:gd name="connsiteY2" fmla="*/ 122419 h 489674"/>
                <a:gd name="connsiteX3" fmla="*/ 477078 w 477078"/>
                <a:gd name="connsiteY3" fmla="*/ 122419 h 489674"/>
                <a:gd name="connsiteX4" fmla="*/ 477078 w 477078"/>
                <a:gd name="connsiteY4" fmla="*/ 367256 h 489674"/>
                <a:gd name="connsiteX5" fmla="*/ 238539 w 477078"/>
                <a:gd name="connsiteY5" fmla="*/ 367256 h 489674"/>
                <a:gd name="connsiteX6" fmla="*/ 238539 w 477078"/>
                <a:gd name="connsiteY6" fmla="*/ 489674 h 489674"/>
                <a:gd name="connsiteX7" fmla="*/ 0 w 477078"/>
                <a:gd name="connsiteY7" fmla="*/ 244837 h 489674"/>
                <a:gd name="connsiteX0-1" fmla="*/ 0 w 492258"/>
                <a:gd name="connsiteY0-2" fmla="*/ 244837 h 489674"/>
                <a:gd name="connsiteX1-3" fmla="*/ 238539 w 492258"/>
                <a:gd name="connsiteY1-4" fmla="*/ 0 h 489674"/>
                <a:gd name="connsiteX2-5" fmla="*/ 238539 w 492258"/>
                <a:gd name="connsiteY2-6" fmla="*/ 122419 h 489674"/>
                <a:gd name="connsiteX3-7" fmla="*/ 477078 w 492258"/>
                <a:gd name="connsiteY3-8" fmla="*/ 122419 h 489674"/>
                <a:gd name="connsiteX4-9" fmla="*/ 492258 w 492258"/>
                <a:gd name="connsiteY4-10" fmla="*/ 374193 h 489674"/>
                <a:gd name="connsiteX5-11" fmla="*/ 238539 w 492258"/>
                <a:gd name="connsiteY5-12" fmla="*/ 367256 h 489674"/>
                <a:gd name="connsiteX6-13" fmla="*/ 238539 w 492258"/>
                <a:gd name="connsiteY6-14" fmla="*/ 489674 h 489674"/>
                <a:gd name="connsiteX7-15" fmla="*/ 0 w 492258"/>
                <a:gd name="connsiteY7-16" fmla="*/ 244837 h 489674"/>
                <a:gd name="connsiteX0-17" fmla="*/ 0 w 493385"/>
                <a:gd name="connsiteY0-18" fmla="*/ 244837 h 489674"/>
                <a:gd name="connsiteX1-19" fmla="*/ 238539 w 493385"/>
                <a:gd name="connsiteY1-20" fmla="*/ 0 h 489674"/>
                <a:gd name="connsiteX2-21" fmla="*/ 238539 w 493385"/>
                <a:gd name="connsiteY2-22" fmla="*/ 122419 h 489674"/>
                <a:gd name="connsiteX3-23" fmla="*/ 493385 w 493385"/>
                <a:gd name="connsiteY3-24" fmla="*/ 118859 h 489674"/>
                <a:gd name="connsiteX4-25" fmla="*/ 492258 w 493385"/>
                <a:gd name="connsiteY4-26" fmla="*/ 374193 h 489674"/>
                <a:gd name="connsiteX5-27" fmla="*/ 238539 w 493385"/>
                <a:gd name="connsiteY5-28" fmla="*/ 367256 h 489674"/>
                <a:gd name="connsiteX6-29" fmla="*/ 238539 w 493385"/>
                <a:gd name="connsiteY6-30" fmla="*/ 489674 h 489674"/>
                <a:gd name="connsiteX7-31" fmla="*/ 0 w 493385"/>
                <a:gd name="connsiteY7-32" fmla="*/ 244837 h 4896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93385" h="489674">
                  <a:moveTo>
                    <a:pt x="0" y="244837"/>
                  </a:moveTo>
                  <a:lnTo>
                    <a:pt x="238539" y="0"/>
                  </a:lnTo>
                  <a:lnTo>
                    <a:pt x="238539" y="122419"/>
                  </a:lnTo>
                  <a:lnTo>
                    <a:pt x="493385" y="118859"/>
                  </a:lnTo>
                  <a:cubicBezTo>
                    <a:pt x="493009" y="203970"/>
                    <a:pt x="492634" y="289082"/>
                    <a:pt x="492258" y="374193"/>
                  </a:cubicBezTo>
                  <a:lnTo>
                    <a:pt x="238539" y="367256"/>
                  </a:lnTo>
                  <a:lnTo>
                    <a:pt x="238539" y="489674"/>
                  </a:lnTo>
                  <a:lnTo>
                    <a:pt x="0" y="244837"/>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8" name="左箭头 14"/>
            <p:cNvSpPr/>
            <p:nvPr/>
          </p:nvSpPr>
          <p:spPr>
            <a:xfrm rot="13088630">
              <a:off x="7026159" y="3650546"/>
              <a:ext cx="493385" cy="489674"/>
            </a:xfrm>
            <a:custGeom>
              <a:avLst/>
              <a:gdLst>
                <a:gd name="connsiteX0" fmla="*/ 0 w 477078"/>
                <a:gd name="connsiteY0" fmla="*/ 244837 h 489674"/>
                <a:gd name="connsiteX1" fmla="*/ 238539 w 477078"/>
                <a:gd name="connsiteY1" fmla="*/ 0 h 489674"/>
                <a:gd name="connsiteX2" fmla="*/ 238539 w 477078"/>
                <a:gd name="connsiteY2" fmla="*/ 122419 h 489674"/>
                <a:gd name="connsiteX3" fmla="*/ 477078 w 477078"/>
                <a:gd name="connsiteY3" fmla="*/ 122419 h 489674"/>
                <a:gd name="connsiteX4" fmla="*/ 477078 w 477078"/>
                <a:gd name="connsiteY4" fmla="*/ 367256 h 489674"/>
                <a:gd name="connsiteX5" fmla="*/ 238539 w 477078"/>
                <a:gd name="connsiteY5" fmla="*/ 367256 h 489674"/>
                <a:gd name="connsiteX6" fmla="*/ 238539 w 477078"/>
                <a:gd name="connsiteY6" fmla="*/ 489674 h 489674"/>
                <a:gd name="connsiteX7" fmla="*/ 0 w 477078"/>
                <a:gd name="connsiteY7" fmla="*/ 244837 h 489674"/>
                <a:gd name="connsiteX0-1" fmla="*/ 0 w 492258"/>
                <a:gd name="connsiteY0-2" fmla="*/ 244837 h 489674"/>
                <a:gd name="connsiteX1-3" fmla="*/ 238539 w 492258"/>
                <a:gd name="connsiteY1-4" fmla="*/ 0 h 489674"/>
                <a:gd name="connsiteX2-5" fmla="*/ 238539 w 492258"/>
                <a:gd name="connsiteY2-6" fmla="*/ 122419 h 489674"/>
                <a:gd name="connsiteX3-7" fmla="*/ 477078 w 492258"/>
                <a:gd name="connsiteY3-8" fmla="*/ 122419 h 489674"/>
                <a:gd name="connsiteX4-9" fmla="*/ 492258 w 492258"/>
                <a:gd name="connsiteY4-10" fmla="*/ 374193 h 489674"/>
                <a:gd name="connsiteX5-11" fmla="*/ 238539 w 492258"/>
                <a:gd name="connsiteY5-12" fmla="*/ 367256 h 489674"/>
                <a:gd name="connsiteX6-13" fmla="*/ 238539 w 492258"/>
                <a:gd name="connsiteY6-14" fmla="*/ 489674 h 489674"/>
                <a:gd name="connsiteX7-15" fmla="*/ 0 w 492258"/>
                <a:gd name="connsiteY7-16" fmla="*/ 244837 h 489674"/>
                <a:gd name="connsiteX0-17" fmla="*/ 0 w 493385"/>
                <a:gd name="connsiteY0-18" fmla="*/ 244837 h 489674"/>
                <a:gd name="connsiteX1-19" fmla="*/ 238539 w 493385"/>
                <a:gd name="connsiteY1-20" fmla="*/ 0 h 489674"/>
                <a:gd name="connsiteX2-21" fmla="*/ 238539 w 493385"/>
                <a:gd name="connsiteY2-22" fmla="*/ 122419 h 489674"/>
                <a:gd name="connsiteX3-23" fmla="*/ 493385 w 493385"/>
                <a:gd name="connsiteY3-24" fmla="*/ 118859 h 489674"/>
                <a:gd name="connsiteX4-25" fmla="*/ 492258 w 493385"/>
                <a:gd name="connsiteY4-26" fmla="*/ 374193 h 489674"/>
                <a:gd name="connsiteX5-27" fmla="*/ 238539 w 493385"/>
                <a:gd name="connsiteY5-28" fmla="*/ 367256 h 489674"/>
                <a:gd name="connsiteX6-29" fmla="*/ 238539 w 493385"/>
                <a:gd name="connsiteY6-30" fmla="*/ 489674 h 489674"/>
                <a:gd name="connsiteX7-31" fmla="*/ 0 w 493385"/>
                <a:gd name="connsiteY7-32" fmla="*/ 244837 h 4896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93385" h="489674">
                  <a:moveTo>
                    <a:pt x="0" y="244837"/>
                  </a:moveTo>
                  <a:lnTo>
                    <a:pt x="238539" y="0"/>
                  </a:lnTo>
                  <a:lnTo>
                    <a:pt x="238539" y="122419"/>
                  </a:lnTo>
                  <a:lnTo>
                    <a:pt x="493385" y="118859"/>
                  </a:lnTo>
                  <a:cubicBezTo>
                    <a:pt x="493009" y="203970"/>
                    <a:pt x="492634" y="289082"/>
                    <a:pt x="492258" y="374193"/>
                  </a:cubicBezTo>
                  <a:lnTo>
                    <a:pt x="238539" y="367256"/>
                  </a:lnTo>
                  <a:lnTo>
                    <a:pt x="238539" y="489674"/>
                  </a:lnTo>
                  <a:lnTo>
                    <a:pt x="0" y="244837"/>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grpSp>
      <p:sp>
        <p:nvSpPr>
          <p:cNvPr id="20" name="文本框 19"/>
          <p:cNvSpPr txBox="1"/>
          <p:nvPr/>
        </p:nvSpPr>
        <p:spPr>
          <a:xfrm>
            <a:off x="4821191" y="2452375"/>
            <a:ext cx="1069707" cy="418191"/>
          </a:xfrm>
          <a:prstGeom prst="rect">
            <a:avLst/>
          </a:prstGeom>
          <a:noFill/>
        </p:spPr>
        <p:txBody>
          <a:bodyPr wrap="square" rtlCol="0">
            <a:spAutoFit/>
          </a:bodyPr>
          <a:lstStyle/>
          <a:p>
            <a:pP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妇产科</a:t>
            </a:r>
          </a:p>
        </p:txBody>
      </p:sp>
      <p:sp>
        <p:nvSpPr>
          <p:cNvPr id="21" name="文本框 20"/>
          <p:cNvSpPr txBox="1"/>
          <p:nvPr/>
        </p:nvSpPr>
        <p:spPr>
          <a:xfrm>
            <a:off x="6468046" y="2414677"/>
            <a:ext cx="986417" cy="418191"/>
          </a:xfrm>
          <a:prstGeom prst="rect">
            <a:avLst/>
          </a:prstGeom>
          <a:noFill/>
        </p:spPr>
        <p:txBody>
          <a:bodyPr wrap="square" rtlCol="0">
            <a:spAutoFit/>
          </a:bodyPr>
          <a:lstStyle/>
          <a:p>
            <a:pP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肿瘤科</a:t>
            </a:r>
          </a:p>
        </p:txBody>
      </p:sp>
      <p:sp>
        <p:nvSpPr>
          <p:cNvPr id="22" name="文本框 21"/>
          <p:cNvSpPr txBox="1"/>
          <p:nvPr/>
        </p:nvSpPr>
        <p:spPr>
          <a:xfrm>
            <a:off x="6134647" y="3979796"/>
            <a:ext cx="1524782" cy="418191"/>
          </a:xfrm>
          <a:prstGeom prst="rect">
            <a:avLst/>
          </a:prstGeom>
          <a:noFill/>
        </p:spPr>
        <p:txBody>
          <a:bodyPr wrap="square" rtlCol="0">
            <a:spAutoFit/>
          </a:bodyPr>
          <a:lstStyle/>
          <a:p>
            <a:pP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心脑血管科</a:t>
            </a:r>
          </a:p>
        </p:txBody>
      </p:sp>
      <p:sp>
        <p:nvSpPr>
          <p:cNvPr id="23" name="文本框 22"/>
          <p:cNvSpPr txBox="1"/>
          <p:nvPr/>
        </p:nvSpPr>
        <p:spPr>
          <a:xfrm>
            <a:off x="4966461" y="3986381"/>
            <a:ext cx="790581" cy="418191"/>
          </a:xfrm>
          <a:prstGeom prst="rect">
            <a:avLst/>
          </a:prstGeom>
          <a:noFill/>
        </p:spPr>
        <p:txBody>
          <a:bodyPr wrap="square" rtlCol="0">
            <a:spAutoFit/>
          </a:bodyPr>
          <a:lstStyle/>
          <a:p>
            <a:pP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骨  科</a:t>
            </a:r>
          </a:p>
        </p:txBody>
      </p:sp>
      <p:sp>
        <p:nvSpPr>
          <p:cNvPr id="25" name="文本框 24"/>
          <p:cNvSpPr txBox="1"/>
          <p:nvPr/>
        </p:nvSpPr>
        <p:spPr>
          <a:xfrm>
            <a:off x="2184949" y="2108781"/>
            <a:ext cx="2106307" cy="830997"/>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病床使用率达</a:t>
            </a:r>
            <a:r>
              <a:rPr lang="en-US" altLang="zh-CN" sz="1600" dirty="0">
                <a:latin typeface="微软雅黑" panose="020B0503020204020204" pitchFamily="34" charset="-122"/>
                <a:ea typeface="微软雅黑" panose="020B0503020204020204" pitchFamily="34" charset="-122"/>
              </a:rPr>
              <a:t>82%</a:t>
            </a:r>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创收金额</a:t>
            </a:r>
            <a:r>
              <a:rPr lang="en-US" altLang="zh-CN" sz="1600" dirty="0">
                <a:latin typeface="微软雅黑" panose="020B0503020204020204" pitchFamily="34" charset="-122"/>
                <a:ea typeface="微软雅黑" panose="020B0503020204020204" pitchFamily="34" charset="-122"/>
              </a:rPr>
              <a:t>13370</a:t>
            </a:r>
            <a:r>
              <a:rPr lang="zh-CN" altLang="en-US" sz="1600" dirty="0">
                <a:latin typeface="微软雅黑" panose="020B0503020204020204" pitchFamily="34" charset="-122"/>
                <a:ea typeface="微软雅黑" panose="020B0503020204020204" pitchFamily="34" charset="-122"/>
              </a:rPr>
              <a:t>元</a:t>
            </a:r>
          </a:p>
        </p:txBody>
      </p:sp>
      <p:sp>
        <p:nvSpPr>
          <p:cNvPr id="26" name="文本框 25"/>
          <p:cNvSpPr txBox="1"/>
          <p:nvPr/>
        </p:nvSpPr>
        <p:spPr>
          <a:xfrm>
            <a:off x="7765018" y="2083043"/>
            <a:ext cx="2077817" cy="830997"/>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病床使用率达</a:t>
            </a:r>
            <a:r>
              <a:rPr lang="en-US" altLang="zh-CN" sz="1600" dirty="0">
                <a:latin typeface="微软雅黑" panose="020B0503020204020204" pitchFamily="34" charset="-122"/>
                <a:ea typeface="微软雅黑" panose="020B0503020204020204" pitchFamily="34" charset="-122"/>
              </a:rPr>
              <a:t>91%</a:t>
            </a:r>
            <a:r>
              <a:rPr lang="zh-CN" altLang="en-US" sz="1600" dirty="0">
                <a:latin typeface="微软雅黑" panose="020B0503020204020204" pitchFamily="34" charset="-122"/>
                <a:ea typeface="微软雅黑" panose="020B0503020204020204" pitchFamily="34" charset="-122"/>
              </a:rPr>
              <a:t>，创收金额</a:t>
            </a:r>
            <a:r>
              <a:rPr lang="en-US" altLang="zh-CN" sz="1600" dirty="0">
                <a:latin typeface="微软雅黑" panose="020B0503020204020204" pitchFamily="34" charset="-122"/>
                <a:ea typeface="微软雅黑" panose="020B0503020204020204" pitchFamily="34" charset="-122"/>
              </a:rPr>
              <a:t>42190</a:t>
            </a:r>
            <a:r>
              <a:rPr lang="zh-CN" altLang="en-US" sz="1600" dirty="0">
                <a:latin typeface="微软雅黑" panose="020B0503020204020204" pitchFamily="34" charset="-122"/>
                <a:ea typeface="微软雅黑" panose="020B0503020204020204" pitchFamily="34" charset="-122"/>
              </a:rPr>
              <a:t>元</a:t>
            </a:r>
          </a:p>
        </p:txBody>
      </p:sp>
      <p:sp>
        <p:nvSpPr>
          <p:cNvPr id="27" name="文本框 26"/>
          <p:cNvSpPr txBox="1"/>
          <p:nvPr/>
        </p:nvSpPr>
        <p:spPr>
          <a:xfrm>
            <a:off x="7822654" y="4004225"/>
            <a:ext cx="2210882" cy="830997"/>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病床使用率达</a:t>
            </a:r>
            <a:r>
              <a:rPr lang="en-US" altLang="zh-CN" sz="1600" dirty="0">
                <a:latin typeface="微软雅黑" panose="020B0503020204020204" pitchFamily="34" charset="-122"/>
                <a:ea typeface="微软雅黑" panose="020B0503020204020204" pitchFamily="34" charset="-122"/>
              </a:rPr>
              <a:t>90%</a:t>
            </a:r>
            <a:r>
              <a:rPr lang="zh-CN" altLang="en-US" sz="1600" dirty="0">
                <a:latin typeface="微软雅黑" panose="020B0503020204020204" pitchFamily="34" charset="-122"/>
                <a:ea typeface="微软雅黑" panose="020B0503020204020204" pitchFamily="34" charset="-122"/>
              </a:rPr>
              <a:t>，创收金额</a:t>
            </a:r>
            <a:r>
              <a:rPr lang="en-US" altLang="zh-CN" sz="1600" dirty="0">
                <a:latin typeface="微软雅黑" panose="020B0503020204020204" pitchFamily="34" charset="-122"/>
                <a:ea typeface="微软雅黑" panose="020B0503020204020204" pitchFamily="34" charset="-122"/>
              </a:rPr>
              <a:t>31780</a:t>
            </a:r>
            <a:r>
              <a:rPr lang="zh-CN" altLang="en-US" sz="1600" dirty="0">
                <a:latin typeface="微软雅黑" panose="020B0503020204020204" pitchFamily="34" charset="-122"/>
                <a:ea typeface="微软雅黑" panose="020B0503020204020204" pitchFamily="34" charset="-122"/>
              </a:rPr>
              <a:t>元</a:t>
            </a:r>
          </a:p>
        </p:txBody>
      </p:sp>
      <p:sp>
        <p:nvSpPr>
          <p:cNvPr id="28" name="文本框 27"/>
          <p:cNvSpPr txBox="1"/>
          <p:nvPr/>
        </p:nvSpPr>
        <p:spPr>
          <a:xfrm>
            <a:off x="2235203" y="4072050"/>
            <a:ext cx="2138574" cy="830997"/>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病床使用率达</a:t>
            </a:r>
            <a:r>
              <a:rPr lang="en-US" altLang="zh-CN" sz="1600" dirty="0">
                <a:latin typeface="微软雅黑" panose="020B0503020204020204" pitchFamily="34" charset="-122"/>
                <a:ea typeface="微软雅黑" panose="020B0503020204020204" pitchFamily="34" charset="-122"/>
              </a:rPr>
              <a:t>87%</a:t>
            </a:r>
            <a:r>
              <a:rPr lang="zh-CN" altLang="en-US" sz="1600" dirty="0">
                <a:latin typeface="微软雅黑" panose="020B0503020204020204" pitchFamily="34" charset="-122"/>
                <a:ea typeface="微软雅黑" panose="020B0503020204020204" pitchFamily="34" charset="-122"/>
              </a:rPr>
              <a:t>，创收金额</a:t>
            </a:r>
            <a:r>
              <a:rPr lang="en-US" altLang="zh-CN" sz="1600" dirty="0">
                <a:latin typeface="微软雅黑" panose="020B0503020204020204" pitchFamily="34" charset="-122"/>
                <a:ea typeface="微软雅黑" panose="020B0503020204020204" pitchFamily="34" charset="-122"/>
              </a:rPr>
              <a:t>14423</a:t>
            </a:r>
            <a:r>
              <a:rPr lang="zh-CN" altLang="en-US" sz="1600" dirty="0">
                <a:latin typeface="微软雅黑" panose="020B0503020204020204" pitchFamily="34" charset="-122"/>
                <a:ea typeface="微软雅黑" panose="020B0503020204020204" pitchFamily="34" charset="-122"/>
              </a:rPr>
              <a:t>元</a:t>
            </a:r>
          </a:p>
        </p:txBody>
      </p:sp>
      <p:sp>
        <p:nvSpPr>
          <p:cNvPr id="31" name="矩形 30"/>
          <p:cNvSpPr/>
          <p:nvPr/>
        </p:nvSpPr>
        <p:spPr>
          <a:xfrm>
            <a:off x="1768852" y="1420284"/>
            <a:ext cx="1922321" cy="461665"/>
          </a:xfrm>
          <a:prstGeom prst="rect">
            <a:avLst/>
          </a:prstGeom>
        </p:spPr>
        <p:txBody>
          <a:bodyPr wrap="none">
            <a:spAutoFit/>
          </a:bodyPr>
          <a:lstStyle/>
          <a:p>
            <a:pPr>
              <a:lnSpc>
                <a:spcPct val="150000"/>
              </a:lnSpc>
            </a:pPr>
            <a:r>
              <a:rPr lang="en-US" altLang="zh-CN" sz="1600" b="1" dirty="0">
                <a:latin typeface="微软雅黑" panose="020B0503020204020204" pitchFamily="34" charset="-122"/>
                <a:ea typeface="微软雅黑" panose="020B0503020204020204" pitchFamily="34" charset="-122"/>
              </a:rPr>
              <a:t>2014</a:t>
            </a:r>
            <a:r>
              <a:rPr lang="zh-CN" altLang="en-US" sz="1600" b="1" dirty="0">
                <a:latin typeface="微软雅黑" panose="020B0503020204020204" pitchFamily="34" charset="-122"/>
                <a:ea typeface="微软雅黑" panose="020B0503020204020204" pitchFamily="34" charset="-122"/>
              </a:rPr>
              <a:t>创收前四科室</a:t>
            </a:r>
            <a:endParaRPr lang="en-US" altLang="zh-CN" sz="1600" b="1" dirty="0">
              <a:latin typeface="微软雅黑" panose="020B0503020204020204" pitchFamily="34" charset="-122"/>
              <a:ea typeface="微软雅黑" panose="020B0503020204020204" pitchFamily="34" charset="-122"/>
            </a:endParaRPr>
          </a:p>
        </p:txBody>
      </p:sp>
      <p:sp>
        <p:nvSpPr>
          <p:cNvPr id="29" name="矩形 28"/>
          <p:cNvSpPr/>
          <p:nvPr/>
        </p:nvSpPr>
        <p:spPr>
          <a:xfrm>
            <a:off x="10033536" y="616370"/>
            <a:ext cx="1459054" cy="458908"/>
          </a:xfrm>
          <a:prstGeom prst="rect">
            <a:avLst/>
          </a:prstGeom>
        </p:spPr>
        <p:txBody>
          <a:bodyPr wrap="none">
            <a:spAutoFit/>
          </a:bodyPr>
          <a:lstStyle/>
          <a:p>
            <a:pPr>
              <a:lnSpc>
                <a:spcPct val="150000"/>
              </a:lnSpc>
            </a:pPr>
            <a:r>
              <a:rPr lang="en-US" altLang="zh-CN" b="1" dirty="0">
                <a:latin typeface="微软雅黑" panose="020B0503020204020204" pitchFamily="34" charset="-122"/>
                <a:ea typeface="微软雅黑" panose="020B0503020204020204" pitchFamily="34" charset="-122"/>
              </a:rPr>
              <a:t>2.2</a:t>
            </a:r>
            <a:r>
              <a:rPr lang="zh-CN" altLang="en-US" b="1" dirty="0">
                <a:latin typeface="微软雅黑" panose="020B0503020204020204" pitchFamily="34" charset="-122"/>
                <a:ea typeface="微软雅黑" panose="020B0503020204020204" pitchFamily="34" charset="-122"/>
              </a:rPr>
              <a:t>财务管理</a:t>
            </a:r>
            <a:endParaRPr lang="zh-CN" altLang="en-US" sz="1600" b="1" dirty="0">
              <a:latin typeface="微软雅黑" panose="020B0503020204020204" pitchFamily="34" charset="-122"/>
              <a:ea typeface="微软雅黑" panose="020B0503020204020204" pitchFamily="34" charset="-122"/>
            </a:endParaRPr>
          </a:p>
        </p:txBody>
      </p:sp>
      <p:grpSp>
        <p:nvGrpSpPr>
          <p:cNvPr id="35" name="组合 34"/>
          <p:cNvGrpSpPr/>
          <p:nvPr/>
        </p:nvGrpSpPr>
        <p:grpSpPr>
          <a:xfrm>
            <a:off x="536649" y="249523"/>
            <a:ext cx="1232203" cy="1028988"/>
            <a:chOff x="458097" y="883701"/>
            <a:chExt cx="1712258" cy="1429872"/>
          </a:xfrm>
        </p:grpSpPr>
        <p:sp>
          <p:nvSpPr>
            <p:cNvPr id="36"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910305" y="1340011"/>
              <a:ext cx="1048277" cy="812598"/>
            </a:xfrm>
            <a:prstGeom prst="rect">
              <a:avLst/>
            </a:prstGeom>
            <a:noFill/>
          </p:spPr>
          <p:txBody>
            <a:bodyPr wrap="square" rtlCol="0">
              <a:spAutoFit/>
            </a:bodyPr>
            <a:lstStyle/>
            <a:p>
              <a:r>
                <a:rPr lang="en-US" altLang="zh-CN" sz="3200" b="1" dirty="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30" name="文本框 29"/>
          <p:cNvSpPr txBox="1"/>
          <p:nvPr/>
        </p:nvSpPr>
        <p:spPr>
          <a:xfrm>
            <a:off x="10515600" y="249523"/>
            <a:ext cx="1676400"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放置医院</a:t>
            </a:r>
            <a:r>
              <a:rPr lang="en-US" altLang="zh-CN" sz="1400" dirty="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33" name="矩形 32"/>
          <p:cNvSpPr/>
          <p:nvPr/>
        </p:nvSpPr>
        <p:spPr>
          <a:xfrm>
            <a:off x="1820283" y="547121"/>
            <a:ext cx="1467068" cy="553998"/>
          </a:xfrm>
          <a:prstGeom prst="rect">
            <a:avLst/>
          </a:prstGeom>
        </p:spPr>
        <p:txBody>
          <a:bodyPr wrap="non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人、财、物</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4"/>
          <p:cNvSpPr>
            <a:spLocks noChangeShapeType="1"/>
          </p:cNvSpPr>
          <p:nvPr/>
        </p:nvSpPr>
        <p:spPr bwMode="auto">
          <a:xfrm flipH="1">
            <a:off x="4120449" y="4953193"/>
            <a:ext cx="5503024" cy="7820"/>
          </a:xfrm>
          <a:prstGeom prst="line">
            <a:avLst/>
          </a:prstGeom>
          <a:noFill/>
          <a:ln w="9525">
            <a:solidFill>
              <a:srgbClr val="808080"/>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solidFill>
                <a:prstClr val="black"/>
              </a:solidFill>
              <a:latin typeface="Impact" panose="020B0806030902050204" pitchFamily="34" charset="0"/>
              <a:ea typeface="微软雅黑" panose="020B0503020204020204" pitchFamily="34" charset="-122"/>
            </a:endParaRPr>
          </a:p>
        </p:txBody>
      </p:sp>
      <p:sp>
        <p:nvSpPr>
          <p:cNvPr id="5" name="Line 16"/>
          <p:cNvSpPr>
            <a:spLocks noChangeShapeType="1"/>
          </p:cNvSpPr>
          <p:nvPr/>
        </p:nvSpPr>
        <p:spPr bwMode="auto">
          <a:xfrm flipH="1">
            <a:off x="4344007" y="5708908"/>
            <a:ext cx="5272088" cy="0"/>
          </a:xfrm>
          <a:prstGeom prst="line">
            <a:avLst/>
          </a:prstGeom>
          <a:noFill/>
          <a:ln w="9525">
            <a:solidFill>
              <a:srgbClr val="808080"/>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solidFill>
                <a:prstClr val="black"/>
              </a:solidFill>
              <a:latin typeface="Impact" panose="020B0806030902050204" pitchFamily="34" charset="0"/>
              <a:ea typeface="微软雅黑" panose="020B0503020204020204" pitchFamily="34" charset="-122"/>
            </a:endParaRPr>
          </a:p>
        </p:txBody>
      </p:sp>
      <p:sp>
        <p:nvSpPr>
          <p:cNvPr id="6" name="Line 18"/>
          <p:cNvSpPr>
            <a:spLocks noChangeShapeType="1"/>
          </p:cNvSpPr>
          <p:nvPr/>
        </p:nvSpPr>
        <p:spPr bwMode="auto">
          <a:xfrm flipH="1">
            <a:off x="3755569" y="4186799"/>
            <a:ext cx="5846762" cy="0"/>
          </a:xfrm>
          <a:prstGeom prst="line">
            <a:avLst/>
          </a:prstGeom>
          <a:noFill/>
          <a:ln w="9525">
            <a:solidFill>
              <a:srgbClr val="808080"/>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solidFill>
                <a:prstClr val="black"/>
              </a:solidFill>
              <a:latin typeface="Impact" panose="020B0806030902050204" pitchFamily="34" charset="0"/>
              <a:ea typeface="微软雅黑" panose="020B0503020204020204" pitchFamily="34" charset="-122"/>
            </a:endParaRPr>
          </a:p>
        </p:txBody>
      </p:sp>
      <p:grpSp>
        <p:nvGrpSpPr>
          <p:cNvPr id="7" name="组合 6"/>
          <p:cNvGrpSpPr/>
          <p:nvPr/>
        </p:nvGrpSpPr>
        <p:grpSpPr>
          <a:xfrm>
            <a:off x="4459181" y="3778816"/>
            <a:ext cx="368612" cy="317150"/>
            <a:chOff x="10329863" y="2357438"/>
            <a:chExt cx="977900" cy="841376"/>
          </a:xfrm>
          <a:solidFill>
            <a:srgbClr val="FFCC66"/>
          </a:solidFill>
        </p:grpSpPr>
        <p:sp>
          <p:nvSpPr>
            <p:cNvPr id="8" name="Freeform 19"/>
            <p:cNvSpPr/>
            <p:nvPr/>
          </p:nvSpPr>
          <p:spPr bwMode="auto">
            <a:xfrm>
              <a:off x="10917238" y="2357438"/>
              <a:ext cx="390525" cy="612775"/>
            </a:xfrm>
            <a:custGeom>
              <a:avLst/>
              <a:gdLst>
                <a:gd name="T0" fmla="*/ 36 w 492"/>
                <a:gd name="T1" fmla="*/ 266 h 770"/>
                <a:gd name="T2" fmla="*/ 30 w 492"/>
                <a:gd name="T3" fmla="*/ 301 h 770"/>
                <a:gd name="T4" fmla="*/ 33 w 492"/>
                <a:gd name="T5" fmla="*/ 336 h 770"/>
                <a:gd name="T6" fmla="*/ 44 w 492"/>
                <a:gd name="T7" fmla="*/ 368 h 770"/>
                <a:gd name="T8" fmla="*/ 65 w 492"/>
                <a:gd name="T9" fmla="*/ 396 h 770"/>
                <a:gd name="T10" fmla="*/ 93 w 492"/>
                <a:gd name="T11" fmla="*/ 418 h 770"/>
                <a:gd name="T12" fmla="*/ 107 w 492"/>
                <a:gd name="T13" fmla="*/ 430 h 770"/>
                <a:gd name="T14" fmla="*/ 113 w 492"/>
                <a:gd name="T15" fmla="*/ 445 h 770"/>
                <a:gd name="T16" fmla="*/ 96 w 492"/>
                <a:gd name="T17" fmla="*/ 464 h 770"/>
                <a:gd name="T18" fmla="*/ 71 w 492"/>
                <a:gd name="T19" fmla="*/ 490 h 770"/>
                <a:gd name="T20" fmla="*/ 51 w 492"/>
                <a:gd name="T21" fmla="*/ 534 h 770"/>
                <a:gd name="T22" fmla="*/ 48 w 492"/>
                <a:gd name="T23" fmla="*/ 580 h 770"/>
                <a:gd name="T24" fmla="*/ 62 w 492"/>
                <a:gd name="T25" fmla="*/ 628 h 770"/>
                <a:gd name="T26" fmla="*/ 90 w 492"/>
                <a:gd name="T27" fmla="*/ 672 h 770"/>
                <a:gd name="T28" fmla="*/ 128 w 492"/>
                <a:gd name="T29" fmla="*/ 711 h 770"/>
                <a:gd name="T30" fmla="*/ 174 w 492"/>
                <a:gd name="T31" fmla="*/ 742 h 770"/>
                <a:gd name="T32" fmla="*/ 226 w 492"/>
                <a:gd name="T33" fmla="*/ 763 h 770"/>
                <a:gd name="T34" fmla="*/ 280 w 492"/>
                <a:gd name="T35" fmla="*/ 770 h 770"/>
                <a:gd name="T36" fmla="*/ 333 w 492"/>
                <a:gd name="T37" fmla="*/ 760 h 770"/>
                <a:gd name="T38" fmla="*/ 385 w 492"/>
                <a:gd name="T39" fmla="*/ 731 h 770"/>
                <a:gd name="T40" fmla="*/ 418 w 492"/>
                <a:gd name="T41" fmla="*/ 700 h 770"/>
                <a:gd name="T42" fmla="*/ 456 w 492"/>
                <a:gd name="T43" fmla="*/ 647 h 770"/>
                <a:gd name="T44" fmla="*/ 480 w 492"/>
                <a:gd name="T45" fmla="*/ 590 h 770"/>
                <a:gd name="T46" fmla="*/ 491 w 492"/>
                <a:gd name="T47" fmla="*/ 530 h 770"/>
                <a:gd name="T48" fmla="*/ 492 w 492"/>
                <a:gd name="T49" fmla="*/ 466 h 770"/>
                <a:gd name="T50" fmla="*/ 481 w 492"/>
                <a:gd name="T51" fmla="*/ 382 h 770"/>
                <a:gd name="T52" fmla="*/ 445 w 492"/>
                <a:gd name="T53" fmla="*/ 261 h 770"/>
                <a:gd name="T54" fmla="*/ 396 w 492"/>
                <a:gd name="T55" fmla="*/ 160 h 770"/>
                <a:gd name="T56" fmla="*/ 364 w 492"/>
                <a:gd name="T57" fmla="*/ 107 h 770"/>
                <a:gd name="T58" fmla="*/ 309 w 492"/>
                <a:gd name="T59" fmla="*/ 51 h 770"/>
                <a:gd name="T60" fmla="*/ 255 w 492"/>
                <a:gd name="T61" fmla="*/ 16 h 770"/>
                <a:gd name="T62" fmla="*/ 199 w 492"/>
                <a:gd name="T63" fmla="*/ 1 h 770"/>
                <a:gd name="T64" fmla="*/ 146 w 492"/>
                <a:gd name="T65" fmla="*/ 2 h 770"/>
                <a:gd name="T66" fmla="*/ 99 w 492"/>
                <a:gd name="T67" fmla="*/ 16 h 770"/>
                <a:gd name="T68" fmla="*/ 57 w 492"/>
                <a:gd name="T69" fmla="*/ 40 h 770"/>
                <a:gd name="T70" fmla="*/ 26 w 492"/>
                <a:gd name="T71" fmla="*/ 71 h 770"/>
                <a:gd name="T72" fmla="*/ 7 w 492"/>
                <a:gd name="T73" fmla="*/ 106 h 770"/>
                <a:gd name="T74" fmla="*/ 0 w 492"/>
                <a:gd name="T75" fmla="*/ 139 h 770"/>
                <a:gd name="T76" fmla="*/ 11 w 492"/>
                <a:gd name="T77" fmla="*/ 171 h 770"/>
                <a:gd name="T78" fmla="*/ 26 w 492"/>
                <a:gd name="T79" fmla="*/ 188 h 770"/>
                <a:gd name="T80" fmla="*/ 40 w 492"/>
                <a:gd name="T81" fmla="*/ 215 h 770"/>
                <a:gd name="T82" fmla="*/ 41 w 492"/>
                <a:gd name="T83" fmla="*/ 24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2" h="770">
                  <a:moveTo>
                    <a:pt x="39" y="255"/>
                  </a:moveTo>
                  <a:lnTo>
                    <a:pt x="39" y="255"/>
                  </a:lnTo>
                  <a:lnTo>
                    <a:pt x="36" y="266"/>
                  </a:lnTo>
                  <a:lnTo>
                    <a:pt x="33" y="279"/>
                  </a:lnTo>
                  <a:lnTo>
                    <a:pt x="30" y="290"/>
                  </a:lnTo>
                  <a:lnTo>
                    <a:pt x="30" y="301"/>
                  </a:lnTo>
                  <a:lnTo>
                    <a:pt x="30" y="314"/>
                  </a:lnTo>
                  <a:lnTo>
                    <a:pt x="32" y="325"/>
                  </a:lnTo>
                  <a:lnTo>
                    <a:pt x="33" y="336"/>
                  </a:lnTo>
                  <a:lnTo>
                    <a:pt x="36" y="347"/>
                  </a:lnTo>
                  <a:lnTo>
                    <a:pt x="40" y="357"/>
                  </a:lnTo>
                  <a:lnTo>
                    <a:pt x="44" y="368"/>
                  </a:lnTo>
                  <a:lnTo>
                    <a:pt x="51" y="378"/>
                  </a:lnTo>
                  <a:lnTo>
                    <a:pt x="57" y="386"/>
                  </a:lnTo>
                  <a:lnTo>
                    <a:pt x="65" y="396"/>
                  </a:lnTo>
                  <a:lnTo>
                    <a:pt x="74" y="403"/>
                  </a:lnTo>
                  <a:lnTo>
                    <a:pt x="82" y="411"/>
                  </a:lnTo>
                  <a:lnTo>
                    <a:pt x="93" y="418"/>
                  </a:lnTo>
                  <a:lnTo>
                    <a:pt x="93" y="418"/>
                  </a:lnTo>
                  <a:lnTo>
                    <a:pt x="101" y="424"/>
                  </a:lnTo>
                  <a:lnTo>
                    <a:pt x="107" y="430"/>
                  </a:lnTo>
                  <a:lnTo>
                    <a:pt x="111" y="435"/>
                  </a:lnTo>
                  <a:lnTo>
                    <a:pt x="113" y="439"/>
                  </a:lnTo>
                  <a:lnTo>
                    <a:pt x="113" y="445"/>
                  </a:lnTo>
                  <a:lnTo>
                    <a:pt x="110" y="452"/>
                  </a:lnTo>
                  <a:lnTo>
                    <a:pt x="104" y="457"/>
                  </a:lnTo>
                  <a:lnTo>
                    <a:pt x="96" y="464"/>
                  </a:lnTo>
                  <a:lnTo>
                    <a:pt x="96" y="464"/>
                  </a:lnTo>
                  <a:lnTo>
                    <a:pt x="82" y="477"/>
                  </a:lnTo>
                  <a:lnTo>
                    <a:pt x="71" y="490"/>
                  </a:lnTo>
                  <a:lnTo>
                    <a:pt x="62" y="503"/>
                  </a:lnTo>
                  <a:lnTo>
                    <a:pt x="55" y="519"/>
                  </a:lnTo>
                  <a:lnTo>
                    <a:pt x="51" y="534"/>
                  </a:lnTo>
                  <a:lnTo>
                    <a:pt x="48" y="550"/>
                  </a:lnTo>
                  <a:lnTo>
                    <a:pt x="47" y="565"/>
                  </a:lnTo>
                  <a:lnTo>
                    <a:pt x="48" y="580"/>
                  </a:lnTo>
                  <a:lnTo>
                    <a:pt x="51" y="596"/>
                  </a:lnTo>
                  <a:lnTo>
                    <a:pt x="57" y="612"/>
                  </a:lnTo>
                  <a:lnTo>
                    <a:pt x="62" y="628"/>
                  </a:lnTo>
                  <a:lnTo>
                    <a:pt x="71" y="643"/>
                  </a:lnTo>
                  <a:lnTo>
                    <a:pt x="79" y="657"/>
                  </a:lnTo>
                  <a:lnTo>
                    <a:pt x="90" y="672"/>
                  </a:lnTo>
                  <a:lnTo>
                    <a:pt x="101" y="686"/>
                  </a:lnTo>
                  <a:lnTo>
                    <a:pt x="114" y="699"/>
                  </a:lnTo>
                  <a:lnTo>
                    <a:pt x="128" y="711"/>
                  </a:lnTo>
                  <a:lnTo>
                    <a:pt x="142" y="723"/>
                  </a:lnTo>
                  <a:lnTo>
                    <a:pt x="157" y="734"/>
                  </a:lnTo>
                  <a:lnTo>
                    <a:pt x="174" y="742"/>
                  </a:lnTo>
                  <a:lnTo>
                    <a:pt x="191" y="751"/>
                  </a:lnTo>
                  <a:lnTo>
                    <a:pt x="208" y="758"/>
                  </a:lnTo>
                  <a:lnTo>
                    <a:pt x="226" y="763"/>
                  </a:lnTo>
                  <a:lnTo>
                    <a:pt x="244" y="767"/>
                  </a:lnTo>
                  <a:lnTo>
                    <a:pt x="262" y="769"/>
                  </a:lnTo>
                  <a:lnTo>
                    <a:pt x="280" y="770"/>
                  </a:lnTo>
                  <a:lnTo>
                    <a:pt x="298" y="769"/>
                  </a:lnTo>
                  <a:lnTo>
                    <a:pt x="316" y="766"/>
                  </a:lnTo>
                  <a:lnTo>
                    <a:pt x="333" y="760"/>
                  </a:lnTo>
                  <a:lnTo>
                    <a:pt x="351" y="753"/>
                  </a:lnTo>
                  <a:lnTo>
                    <a:pt x="368" y="744"/>
                  </a:lnTo>
                  <a:lnTo>
                    <a:pt x="385" y="731"/>
                  </a:lnTo>
                  <a:lnTo>
                    <a:pt x="385" y="731"/>
                  </a:lnTo>
                  <a:lnTo>
                    <a:pt x="403" y="716"/>
                  </a:lnTo>
                  <a:lnTo>
                    <a:pt x="418" y="700"/>
                  </a:lnTo>
                  <a:lnTo>
                    <a:pt x="432" y="684"/>
                  </a:lnTo>
                  <a:lnTo>
                    <a:pt x="445" y="665"/>
                  </a:lnTo>
                  <a:lnTo>
                    <a:pt x="456" y="647"/>
                  </a:lnTo>
                  <a:lnTo>
                    <a:pt x="464" y="629"/>
                  </a:lnTo>
                  <a:lnTo>
                    <a:pt x="473" y="610"/>
                  </a:lnTo>
                  <a:lnTo>
                    <a:pt x="480" y="590"/>
                  </a:lnTo>
                  <a:lnTo>
                    <a:pt x="484" y="570"/>
                  </a:lnTo>
                  <a:lnTo>
                    <a:pt x="488" y="550"/>
                  </a:lnTo>
                  <a:lnTo>
                    <a:pt x="491" y="530"/>
                  </a:lnTo>
                  <a:lnTo>
                    <a:pt x="492" y="509"/>
                  </a:lnTo>
                  <a:lnTo>
                    <a:pt x="492" y="488"/>
                  </a:lnTo>
                  <a:lnTo>
                    <a:pt x="492" y="466"/>
                  </a:lnTo>
                  <a:lnTo>
                    <a:pt x="491" y="445"/>
                  </a:lnTo>
                  <a:lnTo>
                    <a:pt x="488" y="424"/>
                  </a:lnTo>
                  <a:lnTo>
                    <a:pt x="481" y="382"/>
                  </a:lnTo>
                  <a:lnTo>
                    <a:pt x="471" y="340"/>
                  </a:lnTo>
                  <a:lnTo>
                    <a:pt x="459" y="300"/>
                  </a:lnTo>
                  <a:lnTo>
                    <a:pt x="445" y="261"/>
                  </a:lnTo>
                  <a:lnTo>
                    <a:pt x="429" y="224"/>
                  </a:lnTo>
                  <a:lnTo>
                    <a:pt x="413" y="191"/>
                  </a:lnTo>
                  <a:lnTo>
                    <a:pt x="396" y="160"/>
                  </a:lnTo>
                  <a:lnTo>
                    <a:pt x="381" y="132"/>
                  </a:lnTo>
                  <a:lnTo>
                    <a:pt x="381" y="132"/>
                  </a:lnTo>
                  <a:lnTo>
                    <a:pt x="364" y="107"/>
                  </a:lnTo>
                  <a:lnTo>
                    <a:pt x="346" y="86"/>
                  </a:lnTo>
                  <a:lnTo>
                    <a:pt x="328" y="67"/>
                  </a:lnTo>
                  <a:lnTo>
                    <a:pt x="309" y="51"/>
                  </a:lnTo>
                  <a:lnTo>
                    <a:pt x="291" y="37"/>
                  </a:lnTo>
                  <a:lnTo>
                    <a:pt x="273" y="25"/>
                  </a:lnTo>
                  <a:lnTo>
                    <a:pt x="255" y="16"/>
                  </a:lnTo>
                  <a:lnTo>
                    <a:pt x="235" y="9"/>
                  </a:lnTo>
                  <a:lnTo>
                    <a:pt x="217" y="4"/>
                  </a:lnTo>
                  <a:lnTo>
                    <a:pt x="199" y="1"/>
                  </a:lnTo>
                  <a:lnTo>
                    <a:pt x="181" y="0"/>
                  </a:lnTo>
                  <a:lnTo>
                    <a:pt x="163" y="0"/>
                  </a:lnTo>
                  <a:lnTo>
                    <a:pt x="146" y="2"/>
                  </a:lnTo>
                  <a:lnTo>
                    <a:pt x="129" y="5"/>
                  </a:lnTo>
                  <a:lnTo>
                    <a:pt x="114" y="11"/>
                  </a:lnTo>
                  <a:lnTo>
                    <a:pt x="99" y="16"/>
                  </a:lnTo>
                  <a:lnTo>
                    <a:pt x="83" y="23"/>
                  </a:lnTo>
                  <a:lnTo>
                    <a:pt x="69" y="32"/>
                  </a:lnTo>
                  <a:lnTo>
                    <a:pt x="57" y="40"/>
                  </a:lnTo>
                  <a:lnTo>
                    <a:pt x="46" y="50"/>
                  </a:lnTo>
                  <a:lnTo>
                    <a:pt x="35" y="60"/>
                  </a:lnTo>
                  <a:lnTo>
                    <a:pt x="26" y="71"/>
                  </a:lnTo>
                  <a:lnTo>
                    <a:pt x="18" y="82"/>
                  </a:lnTo>
                  <a:lnTo>
                    <a:pt x="11" y="93"/>
                  </a:lnTo>
                  <a:lnTo>
                    <a:pt x="7" y="106"/>
                  </a:lnTo>
                  <a:lnTo>
                    <a:pt x="2" y="117"/>
                  </a:lnTo>
                  <a:lnTo>
                    <a:pt x="1" y="128"/>
                  </a:lnTo>
                  <a:lnTo>
                    <a:pt x="0" y="139"/>
                  </a:lnTo>
                  <a:lnTo>
                    <a:pt x="2" y="150"/>
                  </a:lnTo>
                  <a:lnTo>
                    <a:pt x="5" y="162"/>
                  </a:lnTo>
                  <a:lnTo>
                    <a:pt x="11" y="171"/>
                  </a:lnTo>
                  <a:lnTo>
                    <a:pt x="18" y="180"/>
                  </a:lnTo>
                  <a:lnTo>
                    <a:pt x="18" y="180"/>
                  </a:lnTo>
                  <a:lnTo>
                    <a:pt x="26" y="188"/>
                  </a:lnTo>
                  <a:lnTo>
                    <a:pt x="32" y="196"/>
                  </a:lnTo>
                  <a:lnTo>
                    <a:pt x="37" y="206"/>
                  </a:lnTo>
                  <a:lnTo>
                    <a:pt x="40" y="215"/>
                  </a:lnTo>
                  <a:lnTo>
                    <a:pt x="43" y="224"/>
                  </a:lnTo>
                  <a:lnTo>
                    <a:pt x="43" y="234"/>
                  </a:lnTo>
                  <a:lnTo>
                    <a:pt x="41" y="244"/>
                  </a:lnTo>
                  <a:lnTo>
                    <a:pt x="39" y="255"/>
                  </a:lnTo>
                  <a:lnTo>
                    <a:pt x="39" y="2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 name="Freeform 20"/>
            <p:cNvSpPr/>
            <p:nvPr/>
          </p:nvSpPr>
          <p:spPr bwMode="auto">
            <a:xfrm>
              <a:off x="10844213" y="2508251"/>
              <a:ext cx="165100" cy="690563"/>
            </a:xfrm>
            <a:custGeom>
              <a:avLst/>
              <a:gdLst>
                <a:gd name="T0" fmla="*/ 0 w 208"/>
                <a:gd name="T1" fmla="*/ 267 h 871"/>
                <a:gd name="T2" fmla="*/ 0 w 208"/>
                <a:gd name="T3" fmla="*/ 262 h 871"/>
                <a:gd name="T4" fmla="*/ 0 w 208"/>
                <a:gd name="T5" fmla="*/ 262 h 871"/>
                <a:gd name="T6" fmla="*/ 3 w 208"/>
                <a:gd name="T7" fmla="*/ 225 h 871"/>
                <a:gd name="T8" fmla="*/ 7 w 208"/>
                <a:gd name="T9" fmla="*/ 188 h 871"/>
                <a:gd name="T10" fmla="*/ 18 w 208"/>
                <a:gd name="T11" fmla="*/ 148 h 871"/>
                <a:gd name="T12" fmla="*/ 36 w 208"/>
                <a:gd name="T13" fmla="*/ 106 h 871"/>
                <a:gd name="T14" fmla="*/ 64 w 208"/>
                <a:gd name="T15" fmla="*/ 64 h 871"/>
                <a:gd name="T16" fmla="*/ 93 w 208"/>
                <a:gd name="T17" fmla="*/ 38 h 871"/>
                <a:gd name="T18" fmla="*/ 116 w 208"/>
                <a:gd name="T19" fmla="*/ 21 h 871"/>
                <a:gd name="T20" fmla="*/ 142 w 208"/>
                <a:gd name="T21" fmla="*/ 7 h 871"/>
                <a:gd name="T22" fmla="*/ 156 w 208"/>
                <a:gd name="T23" fmla="*/ 1 h 871"/>
                <a:gd name="T24" fmla="*/ 165 w 208"/>
                <a:gd name="T25" fmla="*/ 0 h 871"/>
                <a:gd name="T26" fmla="*/ 180 w 208"/>
                <a:gd name="T27" fmla="*/ 1 h 871"/>
                <a:gd name="T28" fmla="*/ 192 w 208"/>
                <a:gd name="T29" fmla="*/ 7 h 871"/>
                <a:gd name="T30" fmla="*/ 202 w 208"/>
                <a:gd name="T31" fmla="*/ 20 h 871"/>
                <a:gd name="T32" fmla="*/ 205 w 208"/>
                <a:gd name="T33" fmla="*/ 27 h 871"/>
                <a:gd name="T34" fmla="*/ 208 w 208"/>
                <a:gd name="T35" fmla="*/ 34 h 871"/>
                <a:gd name="T36" fmla="*/ 206 w 208"/>
                <a:gd name="T37" fmla="*/ 49 h 871"/>
                <a:gd name="T38" fmla="*/ 199 w 208"/>
                <a:gd name="T39" fmla="*/ 61 h 871"/>
                <a:gd name="T40" fmla="*/ 188 w 208"/>
                <a:gd name="T41" fmla="*/ 71 h 871"/>
                <a:gd name="T42" fmla="*/ 181 w 208"/>
                <a:gd name="T43" fmla="*/ 75 h 871"/>
                <a:gd name="T44" fmla="*/ 165 w 208"/>
                <a:gd name="T45" fmla="*/ 81 h 871"/>
                <a:gd name="T46" fmla="*/ 138 w 208"/>
                <a:gd name="T47" fmla="*/ 99 h 871"/>
                <a:gd name="T48" fmla="*/ 117 w 208"/>
                <a:gd name="T49" fmla="*/ 123 h 871"/>
                <a:gd name="T50" fmla="*/ 102 w 208"/>
                <a:gd name="T51" fmla="*/ 151 h 871"/>
                <a:gd name="T52" fmla="*/ 91 w 208"/>
                <a:gd name="T53" fmla="*/ 180 h 871"/>
                <a:gd name="T54" fmla="*/ 81 w 208"/>
                <a:gd name="T55" fmla="*/ 222 h 871"/>
                <a:gd name="T56" fmla="*/ 77 w 208"/>
                <a:gd name="T57" fmla="*/ 258 h 871"/>
                <a:gd name="T58" fmla="*/ 77 w 208"/>
                <a:gd name="T59" fmla="*/ 260 h 871"/>
                <a:gd name="T60" fmla="*/ 77 w 208"/>
                <a:gd name="T61" fmla="*/ 833 h 871"/>
                <a:gd name="T62" fmla="*/ 77 w 208"/>
                <a:gd name="T63" fmla="*/ 833 h 871"/>
                <a:gd name="T64" fmla="*/ 74 w 208"/>
                <a:gd name="T65" fmla="*/ 847 h 871"/>
                <a:gd name="T66" fmla="*/ 66 w 208"/>
                <a:gd name="T67" fmla="*/ 860 h 871"/>
                <a:gd name="T68" fmla="*/ 53 w 208"/>
                <a:gd name="T69" fmla="*/ 868 h 871"/>
                <a:gd name="T70" fmla="*/ 38 w 208"/>
                <a:gd name="T71" fmla="*/ 871 h 871"/>
                <a:gd name="T72" fmla="*/ 38 w 208"/>
                <a:gd name="T73" fmla="*/ 871 h 871"/>
                <a:gd name="T74" fmla="*/ 24 w 208"/>
                <a:gd name="T75" fmla="*/ 868 h 871"/>
                <a:gd name="T76" fmla="*/ 11 w 208"/>
                <a:gd name="T77" fmla="*/ 860 h 871"/>
                <a:gd name="T78" fmla="*/ 3 w 208"/>
                <a:gd name="T79" fmla="*/ 847 h 871"/>
                <a:gd name="T80" fmla="*/ 0 w 208"/>
                <a:gd name="T81" fmla="*/ 833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8" h="871">
                  <a:moveTo>
                    <a:pt x="0" y="833"/>
                  </a:moveTo>
                  <a:lnTo>
                    <a:pt x="0" y="267"/>
                  </a:lnTo>
                  <a:lnTo>
                    <a:pt x="0" y="267"/>
                  </a:lnTo>
                  <a:lnTo>
                    <a:pt x="0" y="262"/>
                  </a:lnTo>
                  <a:lnTo>
                    <a:pt x="0" y="262"/>
                  </a:lnTo>
                  <a:lnTo>
                    <a:pt x="0" y="262"/>
                  </a:lnTo>
                  <a:lnTo>
                    <a:pt x="0" y="250"/>
                  </a:lnTo>
                  <a:lnTo>
                    <a:pt x="3" y="225"/>
                  </a:lnTo>
                  <a:lnTo>
                    <a:pt x="4" y="208"/>
                  </a:lnTo>
                  <a:lnTo>
                    <a:pt x="7" y="188"/>
                  </a:lnTo>
                  <a:lnTo>
                    <a:pt x="13" y="169"/>
                  </a:lnTo>
                  <a:lnTo>
                    <a:pt x="18" y="148"/>
                  </a:lnTo>
                  <a:lnTo>
                    <a:pt x="26" y="127"/>
                  </a:lnTo>
                  <a:lnTo>
                    <a:pt x="36" y="106"/>
                  </a:lnTo>
                  <a:lnTo>
                    <a:pt x="49" y="85"/>
                  </a:lnTo>
                  <a:lnTo>
                    <a:pt x="64" y="64"/>
                  </a:lnTo>
                  <a:lnTo>
                    <a:pt x="82" y="46"/>
                  </a:lnTo>
                  <a:lnTo>
                    <a:pt x="93" y="38"/>
                  </a:lnTo>
                  <a:lnTo>
                    <a:pt x="103" y="29"/>
                  </a:lnTo>
                  <a:lnTo>
                    <a:pt x="116" y="21"/>
                  </a:lnTo>
                  <a:lnTo>
                    <a:pt x="128" y="14"/>
                  </a:lnTo>
                  <a:lnTo>
                    <a:pt x="142" y="7"/>
                  </a:lnTo>
                  <a:lnTo>
                    <a:pt x="156" y="1"/>
                  </a:lnTo>
                  <a:lnTo>
                    <a:pt x="156" y="1"/>
                  </a:lnTo>
                  <a:lnTo>
                    <a:pt x="156" y="1"/>
                  </a:lnTo>
                  <a:lnTo>
                    <a:pt x="165" y="0"/>
                  </a:lnTo>
                  <a:lnTo>
                    <a:pt x="172" y="0"/>
                  </a:lnTo>
                  <a:lnTo>
                    <a:pt x="180" y="1"/>
                  </a:lnTo>
                  <a:lnTo>
                    <a:pt x="187" y="4"/>
                  </a:lnTo>
                  <a:lnTo>
                    <a:pt x="192" y="7"/>
                  </a:lnTo>
                  <a:lnTo>
                    <a:pt x="198" y="13"/>
                  </a:lnTo>
                  <a:lnTo>
                    <a:pt x="202" y="20"/>
                  </a:lnTo>
                  <a:lnTo>
                    <a:pt x="205" y="27"/>
                  </a:lnTo>
                  <a:lnTo>
                    <a:pt x="205" y="27"/>
                  </a:lnTo>
                  <a:lnTo>
                    <a:pt x="205" y="27"/>
                  </a:lnTo>
                  <a:lnTo>
                    <a:pt x="208" y="34"/>
                  </a:lnTo>
                  <a:lnTo>
                    <a:pt x="208" y="42"/>
                  </a:lnTo>
                  <a:lnTo>
                    <a:pt x="206" y="49"/>
                  </a:lnTo>
                  <a:lnTo>
                    <a:pt x="204" y="56"/>
                  </a:lnTo>
                  <a:lnTo>
                    <a:pt x="199" y="61"/>
                  </a:lnTo>
                  <a:lnTo>
                    <a:pt x="194" y="67"/>
                  </a:lnTo>
                  <a:lnTo>
                    <a:pt x="188" y="71"/>
                  </a:lnTo>
                  <a:lnTo>
                    <a:pt x="181" y="75"/>
                  </a:lnTo>
                  <a:lnTo>
                    <a:pt x="181" y="75"/>
                  </a:lnTo>
                  <a:lnTo>
                    <a:pt x="181" y="75"/>
                  </a:lnTo>
                  <a:lnTo>
                    <a:pt x="165" y="81"/>
                  </a:lnTo>
                  <a:lnTo>
                    <a:pt x="151" y="88"/>
                  </a:lnTo>
                  <a:lnTo>
                    <a:pt x="138" y="99"/>
                  </a:lnTo>
                  <a:lnTo>
                    <a:pt x="127" y="110"/>
                  </a:lnTo>
                  <a:lnTo>
                    <a:pt x="117" y="123"/>
                  </a:lnTo>
                  <a:lnTo>
                    <a:pt x="109" y="137"/>
                  </a:lnTo>
                  <a:lnTo>
                    <a:pt x="102" y="151"/>
                  </a:lnTo>
                  <a:lnTo>
                    <a:pt x="95" y="166"/>
                  </a:lnTo>
                  <a:lnTo>
                    <a:pt x="91" y="180"/>
                  </a:lnTo>
                  <a:lnTo>
                    <a:pt x="86" y="195"/>
                  </a:lnTo>
                  <a:lnTo>
                    <a:pt x="81" y="222"/>
                  </a:lnTo>
                  <a:lnTo>
                    <a:pt x="78" y="244"/>
                  </a:lnTo>
                  <a:lnTo>
                    <a:pt x="77" y="258"/>
                  </a:lnTo>
                  <a:lnTo>
                    <a:pt x="77" y="258"/>
                  </a:lnTo>
                  <a:lnTo>
                    <a:pt x="77" y="260"/>
                  </a:lnTo>
                  <a:lnTo>
                    <a:pt x="77" y="262"/>
                  </a:lnTo>
                  <a:lnTo>
                    <a:pt x="77" y="833"/>
                  </a:lnTo>
                  <a:lnTo>
                    <a:pt x="77" y="833"/>
                  </a:lnTo>
                  <a:lnTo>
                    <a:pt x="77" y="833"/>
                  </a:lnTo>
                  <a:lnTo>
                    <a:pt x="77" y="840"/>
                  </a:lnTo>
                  <a:lnTo>
                    <a:pt x="74" y="847"/>
                  </a:lnTo>
                  <a:lnTo>
                    <a:pt x="70" y="854"/>
                  </a:lnTo>
                  <a:lnTo>
                    <a:pt x="66" y="860"/>
                  </a:lnTo>
                  <a:lnTo>
                    <a:pt x="60" y="864"/>
                  </a:lnTo>
                  <a:lnTo>
                    <a:pt x="53" y="868"/>
                  </a:lnTo>
                  <a:lnTo>
                    <a:pt x="46" y="871"/>
                  </a:lnTo>
                  <a:lnTo>
                    <a:pt x="38" y="871"/>
                  </a:lnTo>
                  <a:lnTo>
                    <a:pt x="38" y="871"/>
                  </a:lnTo>
                  <a:lnTo>
                    <a:pt x="38" y="871"/>
                  </a:lnTo>
                  <a:lnTo>
                    <a:pt x="31" y="871"/>
                  </a:lnTo>
                  <a:lnTo>
                    <a:pt x="24" y="868"/>
                  </a:lnTo>
                  <a:lnTo>
                    <a:pt x="17" y="864"/>
                  </a:lnTo>
                  <a:lnTo>
                    <a:pt x="11" y="860"/>
                  </a:lnTo>
                  <a:lnTo>
                    <a:pt x="6" y="854"/>
                  </a:lnTo>
                  <a:lnTo>
                    <a:pt x="3" y="847"/>
                  </a:lnTo>
                  <a:lnTo>
                    <a:pt x="0" y="840"/>
                  </a:lnTo>
                  <a:lnTo>
                    <a:pt x="0" y="833"/>
                  </a:lnTo>
                  <a:lnTo>
                    <a:pt x="0" y="8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 name="Freeform 21"/>
            <p:cNvSpPr/>
            <p:nvPr/>
          </p:nvSpPr>
          <p:spPr bwMode="auto">
            <a:xfrm>
              <a:off x="10329863" y="2357438"/>
              <a:ext cx="390525" cy="612775"/>
            </a:xfrm>
            <a:custGeom>
              <a:avLst/>
              <a:gdLst>
                <a:gd name="T0" fmla="*/ 458 w 493"/>
                <a:gd name="T1" fmla="*/ 266 h 770"/>
                <a:gd name="T2" fmla="*/ 463 w 493"/>
                <a:gd name="T3" fmla="*/ 301 h 770"/>
                <a:gd name="T4" fmla="*/ 461 w 493"/>
                <a:gd name="T5" fmla="*/ 336 h 770"/>
                <a:gd name="T6" fmla="*/ 448 w 493"/>
                <a:gd name="T7" fmla="*/ 368 h 770"/>
                <a:gd name="T8" fmla="*/ 429 w 493"/>
                <a:gd name="T9" fmla="*/ 396 h 770"/>
                <a:gd name="T10" fmla="*/ 401 w 493"/>
                <a:gd name="T11" fmla="*/ 418 h 770"/>
                <a:gd name="T12" fmla="*/ 385 w 493"/>
                <a:gd name="T13" fmla="*/ 430 h 770"/>
                <a:gd name="T14" fmla="*/ 381 w 493"/>
                <a:gd name="T15" fmla="*/ 445 h 770"/>
                <a:gd name="T16" fmla="*/ 396 w 493"/>
                <a:gd name="T17" fmla="*/ 464 h 770"/>
                <a:gd name="T18" fmla="*/ 422 w 493"/>
                <a:gd name="T19" fmla="*/ 490 h 770"/>
                <a:gd name="T20" fmla="*/ 442 w 493"/>
                <a:gd name="T21" fmla="*/ 534 h 770"/>
                <a:gd name="T22" fmla="*/ 445 w 493"/>
                <a:gd name="T23" fmla="*/ 580 h 770"/>
                <a:gd name="T24" fmla="*/ 431 w 493"/>
                <a:gd name="T25" fmla="*/ 628 h 770"/>
                <a:gd name="T26" fmla="*/ 403 w 493"/>
                <a:gd name="T27" fmla="*/ 672 h 770"/>
                <a:gd name="T28" fmla="*/ 366 w 493"/>
                <a:gd name="T29" fmla="*/ 711 h 770"/>
                <a:gd name="T30" fmla="*/ 320 w 493"/>
                <a:gd name="T31" fmla="*/ 742 h 770"/>
                <a:gd name="T32" fmla="*/ 268 w 493"/>
                <a:gd name="T33" fmla="*/ 763 h 770"/>
                <a:gd name="T34" fmla="*/ 214 w 493"/>
                <a:gd name="T35" fmla="*/ 770 h 770"/>
                <a:gd name="T36" fmla="*/ 159 w 493"/>
                <a:gd name="T37" fmla="*/ 760 h 770"/>
                <a:gd name="T38" fmla="*/ 108 w 493"/>
                <a:gd name="T39" fmla="*/ 731 h 770"/>
                <a:gd name="T40" fmla="*/ 76 w 493"/>
                <a:gd name="T41" fmla="*/ 700 h 770"/>
                <a:gd name="T42" fmla="*/ 38 w 493"/>
                <a:gd name="T43" fmla="*/ 647 h 770"/>
                <a:gd name="T44" fmla="*/ 14 w 493"/>
                <a:gd name="T45" fmla="*/ 590 h 770"/>
                <a:gd name="T46" fmla="*/ 3 w 493"/>
                <a:gd name="T47" fmla="*/ 530 h 770"/>
                <a:gd name="T48" fmla="*/ 2 w 493"/>
                <a:gd name="T49" fmla="*/ 466 h 770"/>
                <a:gd name="T50" fmla="*/ 13 w 493"/>
                <a:gd name="T51" fmla="*/ 382 h 770"/>
                <a:gd name="T52" fmla="*/ 49 w 493"/>
                <a:gd name="T53" fmla="*/ 261 h 770"/>
                <a:gd name="T54" fmla="*/ 96 w 493"/>
                <a:gd name="T55" fmla="*/ 160 h 770"/>
                <a:gd name="T56" fmla="*/ 130 w 493"/>
                <a:gd name="T57" fmla="*/ 107 h 770"/>
                <a:gd name="T58" fmla="*/ 183 w 493"/>
                <a:gd name="T59" fmla="*/ 51 h 770"/>
                <a:gd name="T60" fmla="*/ 239 w 493"/>
                <a:gd name="T61" fmla="*/ 16 h 770"/>
                <a:gd name="T62" fmla="*/ 295 w 493"/>
                <a:gd name="T63" fmla="*/ 1 h 770"/>
                <a:gd name="T64" fmla="*/ 348 w 493"/>
                <a:gd name="T65" fmla="*/ 2 h 770"/>
                <a:gd name="T66" fmla="*/ 395 w 493"/>
                <a:gd name="T67" fmla="*/ 16 h 770"/>
                <a:gd name="T68" fmla="*/ 436 w 493"/>
                <a:gd name="T69" fmla="*/ 40 h 770"/>
                <a:gd name="T70" fmla="*/ 468 w 493"/>
                <a:gd name="T71" fmla="*/ 71 h 770"/>
                <a:gd name="T72" fmla="*/ 487 w 493"/>
                <a:gd name="T73" fmla="*/ 106 h 770"/>
                <a:gd name="T74" fmla="*/ 493 w 493"/>
                <a:gd name="T75" fmla="*/ 139 h 770"/>
                <a:gd name="T76" fmla="*/ 483 w 493"/>
                <a:gd name="T77" fmla="*/ 171 h 770"/>
                <a:gd name="T78" fmla="*/ 468 w 493"/>
                <a:gd name="T79" fmla="*/ 188 h 770"/>
                <a:gd name="T80" fmla="*/ 452 w 493"/>
                <a:gd name="T81" fmla="*/ 215 h 770"/>
                <a:gd name="T82" fmla="*/ 451 w 493"/>
                <a:gd name="T83" fmla="*/ 24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3" h="770">
                  <a:moveTo>
                    <a:pt x="455" y="255"/>
                  </a:moveTo>
                  <a:lnTo>
                    <a:pt x="455" y="255"/>
                  </a:lnTo>
                  <a:lnTo>
                    <a:pt x="458" y="266"/>
                  </a:lnTo>
                  <a:lnTo>
                    <a:pt x="461" y="279"/>
                  </a:lnTo>
                  <a:lnTo>
                    <a:pt x="462" y="290"/>
                  </a:lnTo>
                  <a:lnTo>
                    <a:pt x="463" y="301"/>
                  </a:lnTo>
                  <a:lnTo>
                    <a:pt x="463" y="314"/>
                  </a:lnTo>
                  <a:lnTo>
                    <a:pt x="462" y="325"/>
                  </a:lnTo>
                  <a:lnTo>
                    <a:pt x="461" y="336"/>
                  </a:lnTo>
                  <a:lnTo>
                    <a:pt x="458" y="347"/>
                  </a:lnTo>
                  <a:lnTo>
                    <a:pt x="454" y="357"/>
                  </a:lnTo>
                  <a:lnTo>
                    <a:pt x="448" y="368"/>
                  </a:lnTo>
                  <a:lnTo>
                    <a:pt x="442" y="378"/>
                  </a:lnTo>
                  <a:lnTo>
                    <a:pt x="437" y="386"/>
                  </a:lnTo>
                  <a:lnTo>
                    <a:pt x="429" y="396"/>
                  </a:lnTo>
                  <a:lnTo>
                    <a:pt x="420" y="403"/>
                  </a:lnTo>
                  <a:lnTo>
                    <a:pt x="410" y="411"/>
                  </a:lnTo>
                  <a:lnTo>
                    <a:pt x="401" y="418"/>
                  </a:lnTo>
                  <a:lnTo>
                    <a:pt x="401" y="418"/>
                  </a:lnTo>
                  <a:lnTo>
                    <a:pt x="392" y="424"/>
                  </a:lnTo>
                  <a:lnTo>
                    <a:pt x="385" y="430"/>
                  </a:lnTo>
                  <a:lnTo>
                    <a:pt x="382" y="435"/>
                  </a:lnTo>
                  <a:lnTo>
                    <a:pt x="380" y="439"/>
                  </a:lnTo>
                  <a:lnTo>
                    <a:pt x="381" y="445"/>
                  </a:lnTo>
                  <a:lnTo>
                    <a:pt x="384" y="452"/>
                  </a:lnTo>
                  <a:lnTo>
                    <a:pt x="389" y="457"/>
                  </a:lnTo>
                  <a:lnTo>
                    <a:pt x="396" y="464"/>
                  </a:lnTo>
                  <a:lnTo>
                    <a:pt x="396" y="464"/>
                  </a:lnTo>
                  <a:lnTo>
                    <a:pt x="410" y="477"/>
                  </a:lnTo>
                  <a:lnTo>
                    <a:pt x="422" y="490"/>
                  </a:lnTo>
                  <a:lnTo>
                    <a:pt x="431" y="503"/>
                  </a:lnTo>
                  <a:lnTo>
                    <a:pt x="438" y="519"/>
                  </a:lnTo>
                  <a:lnTo>
                    <a:pt x="442" y="534"/>
                  </a:lnTo>
                  <a:lnTo>
                    <a:pt x="445" y="550"/>
                  </a:lnTo>
                  <a:lnTo>
                    <a:pt x="447" y="565"/>
                  </a:lnTo>
                  <a:lnTo>
                    <a:pt x="445" y="580"/>
                  </a:lnTo>
                  <a:lnTo>
                    <a:pt x="441" y="596"/>
                  </a:lnTo>
                  <a:lnTo>
                    <a:pt x="437" y="612"/>
                  </a:lnTo>
                  <a:lnTo>
                    <a:pt x="431" y="628"/>
                  </a:lnTo>
                  <a:lnTo>
                    <a:pt x="423" y="643"/>
                  </a:lnTo>
                  <a:lnTo>
                    <a:pt x="413" y="657"/>
                  </a:lnTo>
                  <a:lnTo>
                    <a:pt x="403" y="672"/>
                  </a:lnTo>
                  <a:lnTo>
                    <a:pt x="392" y="686"/>
                  </a:lnTo>
                  <a:lnTo>
                    <a:pt x="380" y="699"/>
                  </a:lnTo>
                  <a:lnTo>
                    <a:pt x="366" y="711"/>
                  </a:lnTo>
                  <a:lnTo>
                    <a:pt x="350" y="723"/>
                  </a:lnTo>
                  <a:lnTo>
                    <a:pt x="335" y="734"/>
                  </a:lnTo>
                  <a:lnTo>
                    <a:pt x="320" y="742"/>
                  </a:lnTo>
                  <a:lnTo>
                    <a:pt x="303" y="751"/>
                  </a:lnTo>
                  <a:lnTo>
                    <a:pt x="286" y="758"/>
                  </a:lnTo>
                  <a:lnTo>
                    <a:pt x="268" y="763"/>
                  </a:lnTo>
                  <a:lnTo>
                    <a:pt x="250" y="767"/>
                  </a:lnTo>
                  <a:lnTo>
                    <a:pt x="232" y="769"/>
                  </a:lnTo>
                  <a:lnTo>
                    <a:pt x="214" y="770"/>
                  </a:lnTo>
                  <a:lnTo>
                    <a:pt x="196" y="769"/>
                  </a:lnTo>
                  <a:lnTo>
                    <a:pt x="177" y="766"/>
                  </a:lnTo>
                  <a:lnTo>
                    <a:pt x="159" y="760"/>
                  </a:lnTo>
                  <a:lnTo>
                    <a:pt x="143" y="753"/>
                  </a:lnTo>
                  <a:lnTo>
                    <a:pt x="124" y="744"/>
                  </a:lnTo>
                  <a:lnTo>
                    <a:pt x="108" y="731"/>
                  </a:lnTo>
                  <a:lnTo>
                    <a:pt x="108" y="731"/>
                  </a:lnTo>
                  <a:lnTo>
                    <a:pt x="91" y="716"/>
                  </a:lnTo>
                  <a:lnTo>
                    <a:pt x="76" y="700"/>
                  </a:lnTo>
                  <a:lnTo>
                    <a:pt x="62" y="684"/>
                  </a:lnTo>
                  <a:lnTo>
                    <a:pt x="49" y="665"/>
                  </a:lnTo>
                  <a:lnTo>
                    <a:pt x="38" y="647"/>
                  </a:lnTo>
                  <a:lnTo>
                    <a:pt x="28" y="629"/>
                  </a:lnTo>
                  <a:lnTo>
                    <a:pt x="21" y="610"/>
                  </a:lnTo>
                  <a:lnTo>
                    <a:pt x="14" y="590"/>
                  </a:lnTo>
                  <a:lnTo>
                    <a:pt x="10" y="570"/>
                  </a:lnTo>
                  <a:lnTo>
                    <a:pt x="6" y="550"/>
                  </a:lnTo>
                  <a:lnTo>
                    <a:pt x="3" y="530"/>
                  </a:lnTo>
                  <a:lnTo>
                    <a:pt x="2" y="509"/>
                  </a:lnTo>
                  <a:lnTo>
                    <a:pt x="0" y="488"/>
                  </a:lnTo>
                  <a:lnTo>
                    <a:pt x="2" y="466"/>
                  </a:lnTo>
                  <a:lnTo>
                    <a:pt x="3" y="445"/>
                  </a:lnTo>
                  <a:lnTo>
                    <a:pt x="6" y="424"/>
                  </a:lnTo>
                  <a:lnTo>
                    <a:pt x="13" y="382"/>
                  </a:lnTo>
                  <a:lnTo>
                    <a:pt x="23" y="340"/>
                  </a:lnTo>
                  <a:lnTo>
                    <a:pt x="35" y="300"/>
                  </a:lnTo>
                  <a:lnTo>
                    <a:pt x="49" y="261"/>
                  </a:lnTo>
                  <a:lnTo>
                    <a:pt x="64" y="224"/>
                  </a:lnTo>
                  <a:lnTo>
                    <a:pt x="81" y="191"/>
                  </a:lnTo>
                  <a:lnTo>
                    <a:pt x="96" y="160"/>
                  </a:lnTo>
                  <a:lnTo>
                    <a:pt x="113" y="132"/>
                  </a:lnTo>
                  <a:lnTo>
                    <a:pt x="113" y="132"/>
                  </a:lnTo>
                  <a:lnTo>
                    <a:pt x="130" y="107"/>
                  </a:lnTo>
                  <a:lnTo>
                    <a:pt x="148" y="86"/>
                  </a:lnTo>
                  <a:lnTo>
                    <a:pt x="165" y="67"/>
                  </a:lnTo>
                  <a:lnTo>
                    <a:pt x="183" y="51"/>
                  </a:lnTo>
                  <a:lnTo>
                    <a:pt x="203" y="37"/>
                  </a:lnTo>
                  <a:lnTo>
                    <a:pt x="221" y="25"/>
                  </a:lnTo>
                  <a:lnTo>
                    <a:pt x="239" y="16"/>
                  </a:lnTo>
                  <a:lnTo>
                    <a:pt x="257" y="9"/>
                  </a:lnTo>
                  <a:lnTo>
                    <a:pt x="276" y="4"/>
                  </a:lnTo>
                  <a:lnTo>
                    <a:pt x="295" y="1"/>
                  </a:lnTo>
                  <a:lnTo>
                    <a:pt x="313" y="0"/>
                  </a:lnTo>
                  <a:lnTo>
                    <a:pt x="329" y="0"/>
                  </a:lnTo>
                  <a:lnTo>
                    <a:pt x="348" y="2"/>
                  </a:lnTo>
                  <a:lnTo>
                    <a:pt x="364" y="5"/>
                  </a:lnTo>
                  <a:lnTo>
                    <a:pt x="380" y="11"/>
                  </a:lnTo>
                  <a:lnTo>
                    <a:pt x="395" y="16"/>
                  </a:lnTo>
                  <a:lnTo>
                    <a:pt x="409" y="23"/>
                  </a:lnTo>
                  <a:lnTo>
                    <a:pt x="423" y="32"/>
                  </a:lnTo>
                  <a:lnTo>
                    <a:pt x="436" y="40"/>
                  </a:lnTo>
                  <a:lnTo>
                    <a:pt x="448" y="50"/>
                  </a:lnTo>
                  <a:lnTo>
                    <a:pt x="458" y="60"/>
                  </a:lnTo>
                  <a:lnTo>
                    <a:pt x="468" y="71"/>
                  </a:lnTo>
                  <a:lnTo>
                    <a:pt x="476" y="82"/>
                  </a:lnTo>
                  <a:lnTo>
                    <a:pt x="482" y="93"/>
                  </a:lnTo>
                  <a:lnTo>
                    <a:pt x="487" y="106"/>
                  </a:lnTo>
                  <a:lnTo>
                    <a:pt x="491" y="117"/>
                  </a:lnTo>
                  <a:lnTo>
                    <a:pt x="493" y="128"/>
                  </a:lnTo>
                  <a:lnTo>
                    <a:pt x="493" y="139"/>
                  </a:lnTo>
                  <a:lnTo>
                    <a:pt x="491" y="150"/>
                  </a:lnTo>
                  <a:lnTo>
                    <a:pt x="489" y="162"/>
                  </a:lnTo>
                  <a:lnTo>
                    <a:pt x="483" y="171"/>
                  </a:lnTo>
                  <a:lnTo>
                    <a:pt x="475" y="180"/>
                  </a:lnTo>
                  <a:lnTo>
                    <a:pt x="475" y="180"/>
                  </a:lnTo>
                  <a:lnTo>
                    <a:pt x="468" y="188"/>
                  </a:lnTo>
                  <a:lnTo>
                    <a:pt x="462" y="196"/>
                  </a:lnTo>
                  <a:lnTo>
                    <a:pt x="456" y="206"/>
                  </a:lnTo>
                  <a:lnTo>
                    <a:pt x="452" y="215"/>
                  </a:lnTo>
                  <a:lnTo>
                    <a:pt x="451" y="224"/>
                  </a:lnTo>
                  <a:lnTo>
                    <a:pt x="451" y="234"/>
                  </a:lnTo>
                  <a:lnTo>
                    <a:pt x="451" y="244"/>
                  </a:lnTo>
                  <a:lnTo>
                    <a:pt x="455" y="255"/>
                  </a:lnTo>
                  <a:lnTo>
                    <a:pt x="455" y="2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 name="Freeform 22"/>
            <p:cNvSpPr/>
            <p:nvPr/>
          </p:nvSpPr>
          <p:spPr bwMode="auto">
            <a:xfrm>
              <a:off x="10628313" y="2508251"/>
              <a:ext cx="165100" cy="690563"/>
            </a:xfrm>
            <a:custGeom>
              <a:avLst/>
              <a:gdLst>
                <a:gd name="T0" fmla="*/ 208 w 208"/>
                <a:gd name="T1" fmla="*/ 267 h 871"/>
                <a:gd name="T2" fmla="*/ 208 w 208"/>
                <a:gd name="T3" fmla="*/ 262 h 871"/>
                <a:gd name="T4" fmla="*/ 208 w 208"/>
                <a:gd name="T5" fmla="*/ 262 h 871"/>
                <a:gd name="T6" fmla="*/ 205 w 208"/>
                <a:gd name="T7" fmla="*/ 225 h 871"/>
                <a:gd name="T8" fmla="*/ 199 w 208"/>
                <a:gd name="T9" fmla="*/ 188 h 871"/>
                <a:gd name="T10" fmla="*/ 190 w 208"/>
                <a:gd name="T11" fmla="*/ 148 h 871"/>
                <a:gd name="T12" fmla="*/ 170 w 208"/>
                <a:gd name="T13" fmla="*/ 106 h 871"/>
                <a:gd name="T14" fmla="*/ 142 w 208"/>
                <a:gd name="T15" fmla="*/ 64 h 871"/>
                <a:gd name="T16" fmla="*/ 114 w 208"/>
                <a:gd name="T17" fmla="*/ 38 h 871"/>
                <a:gd name="T18" fmla="*/ 92 w 208"/>
                <a:gd name="T19" fmla="*/ 21 h 871"/>
                <a:gd name="T20" fmla="*/ 65 w 208"/>
                <a:gd name="T21" fmla="*/ 7 h 871"/>
                <a:gd name="T22" fmla="*/ 50 w 208"/>
                <a:gd name="T23" fmla="*/ 1 h 871"/>
                <a:gd name="T24" fmla="*/ 43 w 208"/>
                <a:gd name="T25" fmla="*/ 0 h 871"/>
                <a:gd name="T26" fmla="*/ 28 w 208"/>
                <a:gd name="T27" fmla="*/ 1 h 871"/>
                <a:gd name="T28" fmla="*/ 15 w 208"/>
                <a:gd name="T29" fmla="*/ 7 h 871"/>
                <a:gd name="T30" fmla="*/ 5 w 208"/>
                <a:gd name="T31" fmla="*/ 20 h 871"/>
                <a:gd name="T32" fmla="*/ 1 w 208"/>
                <a:gd name="T33" fmla="*/ 27 h 871"/>
                <a:gd name="T34" fmla="*/ 0 w 208"/>
                <a:gd name="T35" fmla="*/ 34 h 871"/>
                <a:gd name="T36" fmla="*/ 1 w 208"/>
                <a:gd name="T37" fmla="*/ 49 h 871"/>
                <a:gd name="T38" fmla="*/ 8 w 208"/>
                <a:gd name="T39" fmla="*/ 61 h 871"/>
                <a:gd name="T40" fmla="*/ 19 w 208"/>
                <a:gd name="T41" fmla="*/ 71 h 871"/>
                <a:gd name="T42" fmla="*/ 26 w 208"/>
                <a:gd name="T43" fmla="*/ 75 h 871"/>
                <a:gd name="T44" fmla="*/ 42 w 208"/>
                <a:gd name="T45" fmla="*/ 81 h 871"/>
                <a:gd name="T46" fmla="*/ 70 w 208"/>
                <a:gd name="T47" fmla="*/ 99 h 871"/>
                <a:gd name="T48" fmla="*/ 91 w 208"/>
                <a:gd name="T49" fmla="*/ 123 h 871"/>
                <a:gd name="T50" fmla="*/ 106 w 208"/>
                <a:gd name="T51" fmla="*/ 151 h 871"/>
                <a:gd name="T52" fmla="*/ 117 w 208"/>
                <a:gd name="T53" fmla="*/ 180 h 871"/>
                <a:gd name="T54" fmla="*/ 127 w 208"/>
                <a:gd name="T55" fmla="*/ 222 h 871"/>
                <a:gd name="T56" fmla="*/ 131 w 208"/>
                <a:gd name="T57" fmla="*/ 258 h 871"/>
                <a:gd name="T58" fmla="*/ 131 w 208"/>
                <a:gd name="T59" fmla="*/ 260 h 871"/>
                <a:gd name="T60" fmla="*/ 131 w 208"/>
                <a:gd name="T61" fmla="*/ 833 h 871"/>
                <a:gd name="T62" fmla="*/ 131 w 208"/>
                <a:gd name="T63" fmla="*/ 833 h 871"/>
                <a:gd name="T64" fmla="*/ 134 w 208"/>
                <a:gd name="T65" fmla="*/ 847 h 871"/>
                <a:gd name="T66" fmla="*/ 142 w 208"/>
                <a:gd name="T67" fmla="*/ 860 h 871"/>
                <a:gd name="T68" fmla="*/ 155 w 208"/>
                <a:gd name="T69" fmla="*/ 868 h 871"/>
                <a:gd name="T70" fmla="*/ 169 w 208"/>
                <a:gd name="T71" fmla="*/ 871 h 871"/>
                <a:gd name="T72" fmla="*/ 169 w 208"/>
                <a:gd name="T73" fmla="*/ 871 h 871"/>
                <a:gd name="T74" fmla="*/ 184 w 208"/>
                <a:gd name="T75" fmla="*/ 868 h 871"/>
                <a:gd name="T76" fmla="*/ 197 w 208"/>
                <a:gd name="T77" fmla="*/ 860 h 871"/>
                <a:gd name="T78" fmla="*/ 205 w 208"/>
                <a:gd name="T79" fmla="*/ 847 h 871"/>
                <a:gd name="T80" fmla="*/ 208 w 208"/>
                <a:gd name="T81" fmla="*/ 833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8" h="871">
                  <a:moveTo>
                    <a:pt x="208" y="833"/>
                  </a:moveTo>
                  <a:lnTo>
                    <a:pt x="208" y="267"/>
                  </a:lnTo>
                  <a:lnTo>
                    <a:pt x="208" y="267"/>
                  </a:lnTo>
                  <a:lnTo>
                    <a:pt x="208" y="262"/>
                  </a:lnTo>
                  <a:lnTo>
                    <a:pt x="208" y="262"/>
                  </a:lnTo>
                  <a:lnTo>
                    <a:pt x="208" y="262"/>
                  </a:lnTo>
                  <a:lnTo>
                    <a:pt x="208" y="250"/>
                  </a:lnTo>
                  <a:lnTo>
                    <a:pt x="205" y="225"/>
                  </a:lnTo>
                  <a:lnTo>
                    <a:pt x="204" y="208"/>
                  </a:lnTo>
                  <a:lnTo>
                    <a:pt x="199" y="188"/>
                  </a:lnTo>
                  <a:lnTo>
                    <a:pt x="195" y="169"/>
                  </a:lnTo>
                  <a:lnTo>
                    <a:pt x="190" y="148"/>
                  </a:lnTo>
                  <a:lnTo>
                    <a:pt x="181" y="127"/>
                  </a:lnTo>
                  <a:lnTo>
                    <a:pt x="170" y="106"/>
                  </a:lnTo>
                  <a:lnTo>
                    <a:pt x="158" y="85"/>
                  </a:lnTo>
                  <a:lnTo>
                    <a:pt x="142" y="64"/>
                  </a:lnTo>
                  <a:lnTo>
                    <a:pt x="124" y="46"/>
                  </a:lnTo>
                  <a:lnTo>
                    <a:pt x="114" y="38"/>
                  </a:lnTo>
                  <a:lnTo>
                    <a:pt x="103" y="29"/>
                  </a:lnTo>
                  <a:lnTo>
                    <a:pt x="92" y="21"/>
                  </a:lnTo>
                  <a:lnTo>
                    <a:pt x="79" y="14"/>
                  </a:lnTo>
                  <a:lnTo>
                    <a:pt x="65" y="7"/>
                  </a:lnTo>
                  <a:lnTo>
                    <a:pt x="50" y="1"/>
                  </a:lnTo>
                  <a:lnTo>
                    <a:pt x="50" y="1"/>
                  </a:lnTo>
                  <a:lnTo>
                    <a:pt x="50" y="1"/>
                  </a:lnTo>
                  <a:lnTo>
                    <a:pt x="43" y="0"/>
                  </a:lnTo>
                  <a:lnTo>
                    <a:pt x="35" y="0"/>
                  </a:lnTo>
                  <a:lnTo>
                    <a:pt x="28" y="1"/>
                  </a:lnTo>
                  <a:lnTo>
                    <a:pt x="21" y="4"/>
                  </a:lnTo>
                  <a:lnTo>
                    <a:pt x="15" y="7"/>
                  </a:lnTo>
                  <a:lnTo>
                    <a:pt x="10" y="13"/>
                  </a:lnTo>
                  <a:lnTo>
                    <a:pt x="5" y="20"/>
                  </a:lnTo>
                  <a:lnTo>
                    <a:pt x="1" y="27"/>
                  </a:lnTo>
                  <a:lnTo>
                    <a:pt x="1" y="27"/>
                  </a:lnTo>
                  <a:lnTo>
                    <a:pt x="1" y="27"/>
                  </a:lnTo>
                  <a:lnTo>
                    <a:pt x="0" y="34"/>
                  </a:lnTo>
                  <a:lnTo>
                    <a:pt x="0" y="42"/>
                  </a:lnTo>
                  <a:lnTo>
                    <a:pt x="1" y="49"/>
                  </a:lnTo>
                  <a:lnTo>
                    <a:pt x="4" y="56"/>
                  </a:lnTo>
                  <a:lnTo>
                    <a:pt x="8" y="61"/>
                  </a:lnTo>
                  <a:lnTo>
                    <a:pt x="14" y="67"/>
                  </a:lnTo>
                  <a:lnTo>
                    <a:pt x="19" y="71"/>
                  </a:lnTo>
                  <a:lnTo>
                    <a:pt x="26" y="75"/>
                  </a:lnTo>
                  <a:lnTo>
                    <a:pt x="26" y="75"/>
                  </a:lnTo>
                  <a:lnTo>
                    <a:pt x="26" y="75"/>
                  </a:lnTo>
                  <a:lnTo>
                    <a:pt x="42" y="81"/>
                  </a:lnTo>
                  <a:lnTo>
                    <a:pt x="57" y="88"/>
                  </a:lnTo>
                  <a:lnTo>
                    <a:pt x="70" y="99"/>
                  </a:lnTo>
                  <a:lnTo>
                    <a:pt x="81" y="110"/>
                  </a:lnTo>
                  <a:lnTo>
                    <a:pt x="91" y="123"/>
                  </a:lnTo>
                  <a:lnTo>
                    <a:pt x="99" y="137"/>
                  </a:lnTo>
                  <a:lnTo>
                    <a:pt x="106" y="151"/>
                  </a:lnTo>
                  <a:lnTo>
                    <a:pt x="112" y="166"/>
                  </a:lnTo>
                  <a:lnTo>
                    <a:pt x="117" y="180"/>
                  </a:lnTo>
                  <a:lnTo>
                    <a:pt x="121" y="195"/>
                  </a:lnTo>
                  <a:lnTo>
                    <a:pt x="127" y="222"/>
                  </a:lnTo>
                  <a:lnTo>
                    <a:pt x="130" y="244"/>
                  </a:lnTo>
                  <a:lnTo>
                    <a:pt x="131" y="258"/>
                  </a:lnTo>
                  <a:lnTo>
                    <a:pt x="131" y="258"/>
                  </a:lnTo>
                  <a:lnTo>
                    <a:pt x="131" y="260"/>
                  </a:lnTo>
                  <a:lnTo>
                    <a:pt x="131" y="262"/>
                  </a:lnTo>
                  <a:lnTo>
                    <a:pt x="131" y="833"/>
                  </a:lnTo>
                  <a:lnTo>
                    <a:pt x="131" y="833"/>
                  </a:lnTo>
                  <a:lnTo>
                    <a:pt x="131" y="833"/>
                  </a:lnTo>
                  <a:lnTo>
                    <a:pt x="131" y="840"/>
                  </a:lnTo>
                  <a:lnTo>
                    <a:pt x="134" y="847"/>
                  </a:lnTo>
                  <a:lnTo>
                    <a:pt x="137" y="854"/>
                  </a:lnTo>
                  <a:lnTo>
                    <a:pt x="142" y="860"/>
                  </a:lnTo>
                  <a:lnTo>
                    <a:pt x="148" y="864"/>
                  </a:lnTo>
                  <a:lnTo>
                    <a:pt x="155" y="868"/>
                  </a:lnTo>
                  <a:lnTo>
                    <a:pt x="162" y="871"/>
                  </a:lnTo>
                  <a:lnTo>
                    <a:pt x="169" y="871"/>
                  </a:lnTo>
                  <a:lnTo>
                    <a:pt x="169" y="871"/>
                  </a:lnTo>
                  <a:lnTo>
                    <a:pt x="169" y="871"/>
                  </a:lnTo>
                  <a:lnTo>
                    <a:pt x="177" y="871"/>
                  </a:lnTo>
                  <a:lnTo>
                    <a:pt x="184" y="868"/>
                  </a:lnTo>
                  <a:lnTo>
                    <a:pt x="191" y="864"/>
                  </a:lnTo>
                  <a:lnTo>
                    <a:pt x="197" y="860"/>
                  </a:lnTo>
                  <a:lnTo>
                    <a:pt x="201" y="854"/>
                  </a:lnTo>
                  <a:lnTo>
                    <a:pt x="205" y="847"/>
                  </a:lnTo>
                  <a:lnTo>
                    <a:pt x="206" y="840"/>
                  </a:lnTo>
                  <a:lnTo>
                    <a:pt x="208" y="833"/>
                  </a:lnTo>
                  <a:lnTo>
                    <a:pt x="208" y="8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2" name="矩形 11"/>
          <p:cNvSpPr/>
          <p:nvPr/>
        </p:nvSpPr>
        <p:spPr>
          <a:xfrm>
            <a:off x="4901995" y="3742567"/>
            <a:ext cx="2382383" cy="507831"/>
          </a:xfrm>
          <a:prstGeom prst="rect">
            <a:avLst/>
          </a:prstGeom>
        </p:spPr>
        <p:txBody>
          <a:bodyPr wrap="none">
            <a:spAutoFit/>
          </a:bodyPr>
          <a:lstStyle/>
          <a:p>
            <a:pPr>
              <a:lnSpc>
                <a:spcPct val="150000"/>
              </a:lnSpc>
            </a:pPr>
            <a:r>
              <a:rPr lang="zh-CN" altLang="zh-CN" b="1" dirty="0">
                <a:latin typeface="微软雅黑" panose="020B0503020204020204" pitchFamily="34" charset="-122"/>
                <a:ea typeface="微软雅黑" panose="020B0503020204020204" pitchFamily="34" charset="-122"/>
              </a:rPr>
              <a:t>病人平均住院日</a:t>
            </a:r>
            <a:r>
              <a:rPr lang="en-US" altLang="zh-CN" b="1" dirty="0">
                <a:latin typeface="微软雅黑" panose="020B0503020204020204" pitchFamily="34" charset="-122"/>
                <a:ea typeface="微软雅黑" panose="020B0503020204020204" pitchFamily="34" charset="-122"/>
              </a:rPr>
              <a:t>9.7</a:t>
            </a:r>
            <a:r>
              <a:rPr lang="zh-CN" altLang="zh-CN" b="1" dirty="0">
                <a:latin typeface="微软雅黑" panose="020B0503020204020204" pitchFamily="34" charset="-122"/>
                <a:ea typeface="微软雅黑" panose="020B0503020204020204" pitchFamily="34" charset="-122"/>
              </a:rPr>
              <a:t>天</a:t>
            </a:r>
            <a:endParaRPr lang="zh-CN" altLang="en-US" b="1" dirty="0"/>
          </a:p>
        </p:txBody>
      </p:sp>
      <p:pic>
        <p:nvPicPr>
          <p:cNvPr id="13" name="图片 12"/>
          <p:cNvPicPr>
            <a:picLocks noChangeAspect="1"/>
          </p:cNvPicPr>
          <p:nvPr/>
        </p:nvPicPr>
        <p:blipFill>
          <a:blip r:embed="rId2">
            <a:extLst>
              <a:ext uri="{BEBA8EAE-BF5A-486C-A8C5-ECC9F3942E4B}">
                <a14:imgProps xmlns:a14="http://schemas.microsoft.com/office/drawing/2010/main">
                  <a14:imgLayer r:embed="rId3">
                    <a14:imgEffect>
                      <a14:backgroundRemoval t="0" b="100000" l="9948" r="89529"/>
                    </a14:imgEffect>
                  </a14:imgLayer>
                </a14:imgProps>
              </a:ext>
            </a:extLst>
          </a:blip>
          <a:stretch>
            <a:fillRect/>
          </a:stretch>
        </p:blipFill>
        <p:spPr>
          <a:xfrm>
            <a:off x="7516749" y="3696744"/>
            <a:ext cx="614931" cy="399222"/>
          </a:xfrm>
          <a:prstGeom prst="rect">
            <a:avLst/>
          </a:prstGeom>
        </p:spPr>
      </p:pic>
      <p:sp>
        <p:nvSpPr>
          <p:cNvPr id="14" name="矩形 13"/>
          <p:cNvSpPr/>
          <p:nvPr/>
        </p:nvSpPr>
        <p:spPr>
          <a:xfrm>
            <a:off x="8104352" y="3766960"/>
            <a:ext cx="1673856" cy="463588"/>
          </a:xfrm>
          <a:prstGeom prst="rect">
            <a:avLst/>
          </a:prstGeom>
        </p:spPr>
        <p:txBody>
          <a:bodyPr wrap="none">
            <a:spAutoFit/>
          </a:bodyPr>
          <a:lstStyle/>
          <a:p>
            <a:pPr>
              <a:lnSpc>
                <a:spcPct val="150000"/>
              </a:lnSpc>
            </a:pPr>
            <a:r>
              <a:rPr lang="zh-CN" altLang="en-US" b="1" dirty="0">
                <a:latin typeface="微软雅黑" panose="020B0503020204020204" pitchFamily="34" charset="-122"/>
                <a:ea typeface="微软雅黑" panose="020B0503020204020204" pitchFamily="34" charset="-122"/>
              </a:rPr>
              <a:t>同比增长</a:t>
            </a:r>
            <a:r>
              <a:rPr lang="en-US" altLang="zh-CN" b="1" dirty="0">
                <a:latin typeface="微软雅黑" panose="020B0503020204020204" pitchFamily="34" charset="-122"/>
                <a:ea typeface="微软雅黑" panose="020B0503020204020204" pitchFamily="34" charset="-122"/>
              </a:rPr>
              <a:t>4.8%</a:t>
            </a:r>
            <a:endParaRPr lang="zh-CN" altLang="en-US" b="1" dirty="0"/>
          </a:p>
        </p:txBody>
      </p:sp>
      <p:sp>
        <p:nvSpPr>
          <p:cNvPr id="15" name="矩形 14"/>
          <p:cNvSpPr/>
          <p:nvPr/>
        </p:nvSpPr>
        <p:spPr>
          <a:xfrm>
            <a:off x="5403241" y="5294590"/>
            <a:ext cx="2371162" cy="463588"/>
          </a:xfrm>
          <a:prstGeom prst="rect">
            <a:avLst/>
          </a:prstGeom>
        </p:spPr>
        <p:txBody>
          <a:bodyPr wrap="none">
            <a:spAutoFit/>
          </a:bodyPr>
          <a:lstStyle/>
          <a:p>
            <a:pPr>
              <a:lnSpc>
                <a:spcPct val="150000"/>
              </a:lnSpc>
            </a:pPr>
            <a:r>
              <a:rPr lang="zh-CN" altLang="en-US" b="1" dirty="0">
                <a:latin typeface="微软雅黑" panose="020B0503020204020204" pitchFamily="34" charset="-122"/>
                <a:ea typeface="微软雅黑" panose="020B0503020204020204" pitchFamily="34" charset="-122"/>
              </a:rPr>
              <a:t>住院人均费用</a:t>
            </a:r>
            <a:r>
              <a:rPr lang="en-US" altLang="zh-CN" b="1" dirty="0">
                <a:latin typeface="微软雅黑" panose="020B0503020204020204" pitchFamily="34" charset="-122"/>
                <a:ea typeface="微软雅黑" panose="020B0503020204020204" pitchFamily="34" charset="-122"/>
              </a:rPr>
              <a:t>5603</a:t>
            </a:r>
            <a:r>
              <a:rPr lang="zh-CN" altLang="en-US" b="1" dirty="0">
                <a:latin typeface="微软雅黑" panose="020B0503020204020204" pitchFamily="34" charset="-122"/>
                <a:ea typeface="微软雅黑" panose="020B0503020204020204" pitchFamily="34" charset="-122"/>
              </a:rPr>
              <a:t>元</a:t>
            </a:r>
            <a:endParaRPr lang="zh-CN" altLang="en-US" b="1" dirty="0"/>
          </a:p>
        </p:txBody>
      </p:sp>
      <p:pic>
        <p:nvPicPr>
          <p:cNvPr id="16" name="图片 15"/>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a:off x="7663676" y="5305679"/>
            <a:ext cx="437163" cy="385193"/>
          </a:xfrm>
          <a:prstGeom prst="rect">
            <a:avLst/>
          </a:prstGeom>
        </p:spPr>
      </p:pic>
      <p:sp>
        <p:nvSpPr>
          <p:cNvPr id="17" name="矩形 16"/>
          <p:cNvSpPr/>
          <p:nvPr/>
        </p:nvSpPr>
        <p:spPr>
          <a:xfrm>
            <a:off x="8057024" y="5304551"/>
            <a:ext cx="1673856" cy="463588"/>
          </a:xfrm>
          <a:prstGeom prst="rect">
            <a:avLst/>
          </a:prstGeom>
        </p:spPr>
        <p:txBody>
          <a:bodyPr wrap="none">
            <a:spAutoFit/>
          </a:bodyPr>
          <a:lstStyle/>
          <a:p>
            <a:pPr>
              <a:lnSpc>
                <a:spcPct val="150000"/>
              </a:lnSpc>
            </a:pPr>
            <a:r>
              <a:rPr lang="zh-CN" altLang="en-US" b="1" dirty="0">
                <a:latin typeface="微软雅黑" panose="020B0503020204020204" pitchFamily="34" charset="-122"/>
                <a:ea typeface="微软雅黑" panose="020B0503020204020204" pitchFamily="34" charset="-122"/>
              </a:rPr>
              <a:t>同比下降</a:t>
            </a:r>
            <a:r>
              <a:rPr lang="en-US" altLang="zh-CN" b="1" dirty="0">
                <a:latin typeface="微软雅黑" panose="020B0503020204020204" pitchFamily="34" charset="-122"/>
                <a:ea typeface="微软雅黑" panose="020B0503020204020204" pitchFamily="34" charset="-122"/>
              </a:rPr>
              <a:t>4.2%</a:t>
            </a:r>
            <a:endParaRPr lang="zh-CN" altLang="en-US" b="1" dirty="0"/>
          </a:p>
        </p:txBody>
      </p:sp>
      <p:pic>
        <p:nvPicPr>
          <p:cNvPr id="18" name="图片 17"/>
          <p:cNvPicPr>
            <a:picLocks noChangeAspect="1"/>
          </p:cNvPicPr>
          <p:nvPr/>
        </p:nvPicPr>
        <p:blipFill>
          <a:blip r:embed="rId6" cstate="print">
            <a:duotone>
              <a:prstClr val="black"/>
              <a:schemeClr val="accent5">
                <a:tint val="45000"/>
                <a:satMod val="400000"/>
              </a:schemeClr>
            </a:duotone>
            <a:extLst>
              <a:ext uri="{BEBA8EAE-BF5A-486C-A8C5-ECC9F3942E4B}">
                <a14:imgProps xmlns:a14="http://schemas.microsoft.com/office/drawing/2010/main">
                  <a14:imgLayer r:embed="rId7">
                    <a14:imgEffect>
                      <a14:artisticChalkSketch/>
                    </a14:imgEffect>
                  </a14:imgLayer>
                </a14:imgProps>
              </a:ext>
              <a:ext uri="{28A0092B-C50C-407E-A947-70E740481C1C}">
                <a14:useLocalDpi xmlns:a14="http://schemas.microsoft.com/office/drawing/2010/main" val="0"/>
              </a:ext>
            </a:extLst>
          </a:blip>
          <a:stretch>
            <a:fillRect/>
          </a:stretch>
        </p:blipFill>
        <p:spPr>
          <a:xfrm>
            <a:off x="5080599" y="5293404"/>
            <a:ext cx="412275" cy="412275"/>
          </a:xfrm>
          <a:prstGeom prst="rect">
            <a:avLst/>
          </a:prstGeom>
        </p:spPr>
      </p:pic>
      <p:pic>
        <p:nvPicPr>
          <p:cNvPr id="19" name="图片 18"/>
          <p:cNvPicPr>
            <a:picLocks noChangeAspect="1"/>
          </p:cNvPicPr>
          <p:nvPr/>
        </p:nvPicPr>
        <p:blipFill>
          <a:blip r:embed="rId2">
            <a:extLst>
              <a:ext uri="{BEBA8EAE-BF5A-486C-A8C5-ECC9F3942E4B}">
                <a14:imgProps xmlns:a14="http://schemas.microsoft.com/office/drawing/2010/main">
                  <a14:imgLayer r:embed="rId3">
                    <a14:imgEffect>
                      <a14:backgroundRemoval t="0" b="100000" l="9948" r="89529"/>
                    </a14:imgEffect>
                  </a14:imgLayer>
                </a14:imgProps>
              </a:ext>
            </a:extLst>
          </a:blip>
          <a:stretch>
            <a:fillRect/>
          </a:stretch>
        </p:blipFill>
        <p:spPr>
          <a:xfrm>
            <a:off x="7494915" y="4441301"/>
            <a:ext cx="660107" cy="428551"/>
          </a:xfrm>
          <a:prstGeom prst="rect">
            <a:avLst/>
          </a:prstGeom>
        </p:spPr>
      </p:pic>
      <p:sp>
        <p:nvSpPr>
          <p:cNvPr id="20" name="矩形 19"/>
          <p:cNvSpPr/>
          <p:nvPr/>
        </p:nvSpPr>
        <p:spPr>
          <a:xfrm>
            <a:off x="8107447" y="4505114"/>
            <a:ext cx="1608133" cy="463588"/>
          </a:xfrm>
          <a:prstGeom prst="rect">
            <a:avLst/>
          </a:prstGeom>
        </p:spPr>
        <p:txBody>
          <a:bodyPr wrap="none">
            <a:spAutoFit/>
          </a:bodyPr>
          <a:lstStyle/>
          <a:p>
            <a:pPr>
              <a:lnSpc>
                <a:spcPct val="150000"/>
              </a:lnSpc>
            </a:pPr>
            <a:r>
              <a:rPr lang="zh-CN" altLang="en-US" b="1" dirty="0">
                <a:latin typeface="微软雅黑" panose="020B0503020204020204" pitchFamily="34" charset="-122"/>
                <a:ea typeface="微软雅黑" panose="020B0503020204020204" pitchFamily="34" charset="-122"/>
              </a:rPr>
              <a:t>同比增长</a:t>
            </a:r>
            <a:r>
              <a:rPr lang="en-US" altLang="zh-CN" b="1" dirty="0">
                <a:latin typeface="微软雅黑" panose="020B0503020204020204" pitchFamily="34" charset="-122"/>
                <a:ea typeface="微软雅黑" panose="020B0503020204020204" pitchFamily="34" charset="-122"/>
              </a:rPr>
              <a:t>12%</a:t>
            </a:r>
            <a:endParaRPr lang="zh-CN" altLang="en-US" b="1" dirty="0"/>
          </a:p>
        </p:txBody>
      </p:sp>
      <p:grpSp>
        <p:nvGrpSpPr>
          <p:cNvPr id="21" name="组合 20"/>
          <p:cNvGrpSpPr/>
          <p:nvPr/>
        </p:nvGrpSpPr>
        <p:grpSpPr>
          <a:xfrm>
            <a:off x="4901995" y="4440191"/>
            <a:ext cx="209790" cy="455309"/>
            <a:chOff x="2057400" y="2098675"/>
            <a:chExt cx="363537" cy="788988"/>
          </a:xfrm>
          <a:solidFill>
            <a:srgbClr val="FFC000"/>
          </a:solidFill>
        </p:grpSpPr>
        <p:sp>
          <p:nvSpPr>
            <p:cNvPr id="22" name="Freeform 701"/>
            <p:cNvSpPr/>
            <p:nvPr/>
          </p:nvSpPr>
          <p:spPr bwMode="auto">
            <a:xfrm>
              <a:off x="2151063" y="2098675"/>
              <a:ext cx="177800" cy="179388"/>
            </a:xfrm>
            <a:custGeom>
              <a:avLst/>
              <a:gdLst>
                <a:gd name="T0" fmla="*/ 225 w 225"/>
                <a:gd name="T1" fmla="*/ 113 h 225"/>
                <a:gd name="T2" fmla="*/ 222 w 225"/>
                <a:gd name="T3" fmla="*/ 136 h 225"/>
                <a:gd name="T4" fmla="*/ 216 w 225"/>
                <a:gd name="T5" fmla="*/ 157 h 225"/>
                <a:gd name="T6" fmla="*/ 206 w 225"/>
                <a:gd name="T7" fmla="*/ 176 h 225"/>
                <a:gd name="T8" fmla="*/ 192 w 225"/>
                <a:gd name="T9" fmla="*/ 192 h 225"/>
                <a:gd name="T10" fmla="*/ 175 w 225"/>
                <a:gd name="T11" fmla="*/ 207 h 225"/>
                <a:gd name="T12" fmla="*/ 156 w 225"/>
                <a:gd name="T13" fmla="*/ 216 h 225"/>
                <a:gd name="T14" fmla="*/ 135 w 225"/>
                <a:gd name="T15" fmla="*/ 223 h 225"/>
                <a:gd name="T16" fmla="*/ 112 w 225"/>
                <a:gd name="T17" fmla="*/ 225 h 225"/>
                <a:gd name="T18" fmla="*/ 101 w 225"/>
                <a:gd name="T19" fmla="*/ 224 h 225"/>
                <a:gd name="T20" fmla="*/ 79 w 225"/>
                <a:gd name="T21" fmla="*/ 221 h 225"/>
                <a:gd name="T22" fmla="*/ 59 w 225"/>
                <a:gd name="T23" fmla="*/ 211 h 225"/>
                <a:gd name="T24" fmla="*/ 40 w 225"/>
                <a:gd name="T25" fmla="*/ 199 h 225"/>
                <a:gd name="T26" fmla="*/ 25 w 225"/>
                <a:gd name="T27" fmla="*/ 184 h 225"/>
                <a:gd name="T28" fmla="*/ 13 w 225"/>
                <a:gd name="T29" fmla="*/ 167 h 225"/>
                <a:gd name="T30" fmla="*/ 5 w 225"/>
                <a:gd name="T31" fmla="*/ 147 h 225"/>
                <a:gd name="T32" fmla="*/ 0 w 225"/>
                <a:gd name="T33" fmla="*/ 124 h 225"/>
                <a:gd name="T34" fmla="*/ 0 w 225"/>
                <a:gd name="T35" fmla="*/ 113 h 225"/>
                <a:gd name="T36" fmla="*/ 2 w 225"/>
                <a:gd name="T37" fmla="*/ 90 h 225"/>
                <a:gd name="T38" fmla="*/ 8 w 225"/>
                <a:gd name="T39" fmla="*/ 69 h 225"/>
                <a:gd name="T40" fmla="*/ 19 w 225"/>
                <a:gd name="T41" fmla="*/ 50 h 225"/>
                <a:gd name="T42" fmla="*/ 33 w 225"/>
                <a:gd name="T43" fmla="*/ 34 h 225"/>
                <a:gd name="T44" fmla="*/ 49 w 225"/>
                <a:gd name="T45" fmla="*/ 20 h 225"/>
                <a:gd name="T46" fmla="*/ 68 w 225"/>
                <a:gd name="T47" fmla="*/ 9 h 225"/>
                <a:gd name="T48" fmla="*/ 89 w 225"/>
                <a:gd name="T49" fmla="*/ 2 h 225"/>
                <a:gd name="T50" fmla="*/ 112 w 225"/>
                <a:gd name="T51" fmla="*/ 0 h 225"/>
                <a:gd name="T52" fmla="*/ 124 w 225"/>
                <a:gd name="T53" fmla="*/ 1 h 225"/>
                <a:gd name="T54" fmla="*/ 146 w 225"/>
                <a:gd name="T55" fmla="*/ 6 h 225"/>
                <a:gd name="T56" fmla="*/ 166 w 225"/>
                <a:gd name="T57" fmla="*/ 14 h 225"/>
                <a:gd name="T58" fmla="*/ 183 w 225"/>
                <a:gd name="T59" fmla="*/ 26 h 225"/>
                <a:gd name="T60" fmla="*/ 199 w 225"/>
                <a:gd name="T61" fmla="*/ 41 h 225"/>
                <a:gd name="T62" fmla="*/ 212 w 225"/>
                <a:gd name="T63" fmla="*/ 60 h 225"/>
                <a:gd name="T64" fmla="*/ 220 w 225"/>
                <a:gd name="T65" fmla="*/ 80 h 225"/>
                <a:gd name="T66" fmla="*/ 225 w 225"/>
                <a:gd name="T67" fmla="*/ 101 h 225"/>
                <a:gd name="T68" fmla="*/ 225 w 225"/>
                <a:gd name="T69" fmla="*/ 11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5" h="225">
                  <a:moveTo>
                    <a:pt x="225" y="113"/>
                  </a:moveTo>
                  <a:lnTo>
                    <a:pt x="225" y="113"/>
                  </a:lnTo>
                  <a:lnTo>
                    <a:pt x="225" y="124"/>
                  </a:lnTo>
                  <a:lnTo>
                    <a:pt x="222" y="136"/>
                  </a:lnTo>
                  <a:lnTo>
                    <a:pt x="220" y="147"/>
                  </a:lnTo>
                  <a:lnTo>
                    <a:pt x="216" y="157"/>
                  </a:lnTo>
                  <a:lnTo>
                    <a:pt x="212" y="167"/>
                  </a:lnTo>
                  <a:lnTo>
                    <a:pt x="206" y="176"/>
                  </a:lnTo>
                  <a:lnTo>
                    <a:pt x="199" y="184"/>
                  </a:lnTo>
                  <a:lnTo>
                    <a:pt x="192" y="192"/>
                  </a:lnTo>
                  <a:lnTo>
                    <a:pt x="183" y="199"/>
                  </a:lnTo>
                  <a:lnTo>
                    <a:pt x="175" y="207"/>
                  </a:lnTo>
                  <a:lnTo>
                    <a:pt x="166" y="211"/>
                  </a:lnTo>
                  <a:lnTo>
                    <a:pt x="156" y="216"/>
                  </a:lnTo>
                  <a:lnTo>
                    <a:pt x="146" y="221"/>
                  </a:lnTo>
                  <a:lnTo>
                    <a:pt x="135" y="223"/>
                  </a:lnTo>
                  <a:lnTo>
                    <a:pt x="124" y="224"/>
                  </a:lnTo>
                  <a:lnTo>
                    <a:pt x="112" y="225"/>
                  </a:lnTo>
                  <a:lnTo>
                    <a:pt x="112" y="225"/>
                  </a:lnTo>
                  <a:lnTo>
                    <a:pt x="101" y="224"/>
                  </a:lnTo>
                  <a:lnTo>
                    <a:pt x="89" y="223"/>
                  </a:lnTo>
                  <a:lnTo>
                    <a:pt x="79" y="221"/>
                  </a:lnTo>
                  <a:lnTo>
                    <a:pt x="68" y="216"/>
                  </a:lnTo>
                  <a:lnTo>
                    <a:pt x="59" y="211"/>
                  </a:lnTo>
                  <a:lnTo>
                    <a:pt x="49" y="207"/>
                  </a:lnTo>
                  <a:lnTo>
                    <a:pt x="40" y="199"/>
                  </a:lnTo>
                  <a:lnTo>
                    <a:pt x="33" y="192"/>
                  </a:lnTo>
                  <a:lnTo>
                    <a:pt x="25" y="184"/>
                  </a:lnTo>
                  <a:lnTo>
                    <a:pt x="19" y="176"/>
                  </a:lnTo>
                  <a:lnTo>
                    <a:pt x="13" y="167"/>
                  </a:lnTo>
                  <a:lnTo>
                    <a:pt x="8" y="157"/>
                  </a:lnTo>
                  <a:lnTo>
                    <a:pt x="5" y="147"/>
                  </a:lnTo>
                  <a:lnTo>
                    <a:pt x="2" y="136"/>
                  </a:lnTo>
                  <a:lnTo>
                    <a:pt x="0" y="124"/>
                  </a:lnTo>
                  <a:lnTo>
                    <a:pt x="0" y="113"/>
                  </a:lnTo>
                  <a:lnTo>
                    <a:pt x="0" y="113"/>
                  </a:lnTo>
                  <a:lnTo>
                    <a:pt x="0" y="101"/>
                  </a:lnTo>
                  <a:lnTo>
                    <a:pt x="2" y="90"/>
                  </a:lnTo>
                  <a:lnTo>
                    <a:pt x="5" y="80"/>
                  </a:lnTo>
                  <a:lnTo>
                    <a:pt x="8" y="69"/>
                  </a:lnTo>
                  <a:lnTo>
                    <a:pt x="13" y="60"/>
                  </a:lnTo>
                  <a:lnTo>
                    <a:pt x="19" y="50"/>
                  </a:lnTo>
                  <a:lnTo>
                    <a:pt x="25" y="41"/>
                  </a:lnTo>
                  <a:lnTo>
                    <a:pt x="33" y="34"/>
                  </a:lnTo>
                  <a:lnTo>
                    <a:pt x="40" y="26"/>
                  </a:lnTo>
                  <a:lnTo>
                    <a:pt x="49" y="20"/>
                  </a:lnTo>
                  <a:lnTo>
                    <a:pt x="59" y="14"/>
                  </a:lnTo>
                  <a:lnTo>
                    <a:pt x="68" y="9"/>
                  </a:lnTo>
                  <a:lnTo>
                    <a:pt x="79" y="6"/>
                  </a:lnTo>
                  <a:lnTo>
                    <a:pt x="89" y="2"/>
                  </a:lnTo>
                  <a:lnTo>
                    <a:pt x="101" y="1"/>
                  </a:lnTo>
                  <a:lnTo>
                    <a:pt x="112" y="0"/>
                  </a:lnTo>
                  <a:lnTo>
                    <a:pt x="112" y="0"/>
                  </a:lnTo>
                  <a:lnTo>
                    <a:pt x="124" y="1"/>
                  </a:lnTo>
                  <a:lnTo>
                    <a:pt x="135" y="2"/>
                  </a:lnTo>
                  <a:lnTo>
                    <a:pt x="146" y="6"/>
                  </a:lnTo>
                  <a:lnTo>
                    <a:pt x="156" y="9"/>
                  </a:lnTo>
                  <a:lnTo>
                    <a:pt x="166" y="14"/>
                  </a:lnTo>
                  <a:lnTo>
                    <a:pt x="175" y="20"/>
                  </a:lnTo>
                  <a:lnTo>
                    <a:pt x="183" y="26"/>
                  </a:lnTo>
                  <a:lnTo>
                    <a:pt x="192" y="34"/>
                  </a:lnTo>
                  <a:lnTo>
                    <a:pt x="199" y="41"/>
                  </a:lnTo>
                  <a:lnTo>
                    <a:pt x="206" y="50"/>
                  </a:lnTo>
                  <a:lnTo>
                    <a:pt x="212" y="60"/>
                  </a:lnTo>
                  <a:lnTo>
                    <a:pt x="216" y="69"/>
                  </a:lnTo>
                  <a:lnTo>
                    <a:pt x="220" y="80"/>
                  </a:lnTo>
                  <a:lnTo>
                    <a:pt x="222" y="90"/>
                  </a:lnTo>
                  <a:lnTo>
                    <a:pt x="225" y="101"/>
                  </a:lnTo>
                  <a:lnTo>
                    <a:pt x="225" y="113"/>
                  </a:lnTo>
                  <a:lnTo>
                    <a:pt x="225"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702"/>
            <p:cNvSpPr/>
            <p:nvPr/>
          </p:nvSpPr>
          <p:spPr bwMode="auto">
            <a:xfrm>
              <a:off x="2057400" y="2293938"/>
              <a:ext cx="363537" cy="593725"/>
            </a:xfrm>
            <a:custGeom>
              <a:avLst/>
              <a:gdLst>
                <a:gd name="T0" fmla="*/ 458 w 458"/>
                <a:gd name="T1" fmla="*/ 142 h 750"/>
                <a:gd name="T2" fmla="*/ 456 w 458"/>
                <a:gd name="T3" fmla="*/ 114 h 750"/>
                <a:gd name="T4" fmla="*/ 447 w 458"/>
                <a:gd name="T5" fmla="*/ 87 h 750"/>
                <a:gd name="T6" fmla="*/ 434 w 458"/>
                <a:gd name="T7" fmla="*/ 62 h 750"/>
                <a:gd name="T8" fmla="*/ 417 w 458"/>
                <a:gd name="T9" fmla="*/ 41 h 750"/>
                <a:gd name="T10" fmla="*/ 396 w 458"/>
                <a:gd name="T11" fmla="*/ 24 h 750"/>
                <a:gd name="T12" fmla="*/ 371 w 458"/>
                <a:gd name="T13" fmla="*/ 11 h 750"/>
                <a:gd name="T14" fmla="*/ 344 w 458"/>
                <a:gd name="T15" fmla="*/ 2 h 750"/>
                <a:gd name="T16" fmla="*/ 316 w 458"/>
                <a:gd name="T17" fmla="*/ 0 h 750"/>
                <a:gd name="T18" fmla="*/ 143 w 458"/>
                <a:gd name="T19" fmla="*/ 0 h 750"/>
                <a:gd name="T20" fmla="*/ 114 w 458"/>
                <a:gd name="T21" fmla="*/ 2 h 750"/>
                <a:gd name="T22" fmla="*/ 88 w 458"/>
                <a:gd name="T23" fmla="*/ 11 h 750"/>
                <a:gd name="T24" fmla="*/ 63 w 458"/>
                <a:gd name="T25" fmla="*/ 24 h 750"/>
                <a:gd name="T26" fmla="*/ 42 w 458"/>
                <a:gd name="T27" fmla="*/ 41 h 750"/>
                <a:gd name="T28" fmla="*/ 24 w 458"/>
                <a:gd name="T29" fmla="*/ 62 h 750"/>
                <a:gd name="T30" fmla="*/ 11 w 458"/>
                <a:gd name="T31" fmla="*/ 87 h 750"/>
                <a:gd name="T32" fmla="*/ 3 w 458"/>
                <a:gd name="T33" fmla="*/ 114 h 750"/>
                <a:gd name="T34" fmla="*/ 0 w 458"/>
                <a:gd name="T35" fmla="*/ 142 h 750"/>
                <a:gd name="T36" fmla="*/ 62 w 458"/>
                <a:gd name="T37" fmla="*/ 406 h 750"/>
                <a:gd name="T38" fmla="*/ 62 w 458"/>
                <a:gd name="T39" fmla="*/ 191 h 750"/>
                <a:gd name="T40" fmla="*/ 65 w 458"/>
                <a:gd name="T41" fmla="*/ 182 h 750"/>
                <a:gd name="T42" fmla="*/ 72 w 458"/>
                <a:gd name="T43" fmla="*/ 180 h 750"/>
                <a:gd name="T44" fmla="*/ 77 w 458"/>
                <a:gd name="T45" fmla="*/ 180 h 750"/>
                <a:gd name="T46" fmla="*/ 83 w 458"/>
                <a:gd name="T47" fmla="*/ 186 h 750"/>
                <a:gd name="T48" fmla="*/ 84 w 458"/>
                <a:gd name="T49" fmla="*/ 406 h 750"/>
                <a:gd name="T50" fmla="*/ 84 w 458"/>
                <a:gd name="T51" fmla="*/ 750 h 750"/>
                <a:gd name="T52" fmla="*/ 206 w 458"/>
                <a:gd name="T53" fmla="*/ 508 h 750"/>
                <a:gd name="T54" fmla="*/ 206 w 458"/>
                <a:gd name="T55" fmla="*/ 503 h 750"/>
                <a:gd name="T56" fmla="*/ 210 w 458"/>
                <a:gd name="T57" fmla="*/ 495 h 750"/>
                <a:gd name="T58" fmla="*/ 216 w 458"/>
                <a:gd name="T59" fmla="*/ 489 h 750"/>
                <a:gd name="T60" fmla="*/ 224 w 458"/>
                <a:gd name="T61" fmla="*/ 485 h 750"/>
                <a:gd name="T62" fmla="*/ 229 w 458"/>
                <a:gd name="T63" fmla="*/ 485 h 750"/>
                <a:gd name="T64" fmla="*/ 238 w 458"/>
                <a:gd name="T65" fmla="*/ 487 h 750"/>
                <a:gd name="T66" fmla="*/ 245 w 458"/>
                <a:gd name="T67" fmla="*/ 491 h 750"/>
                <a:gd name="T68" fmla="*/ 250 w 458"/>
                <a:gd name="T69" fmla="*/ 500 h 750"/>
                <a:gd name="T70" fmla="*/ 252 w 458"/>
                <a:gd name="T71" fmla="*/ 508 h 750"/>
                <a:gd name="T72" fmla="*/ 375 w 458"/>
                <a:gd name="T73" fmla="*/ 750 h 750"/>
                <a:gd name="T74" fmla="*/ 375 w 458"/>
                <a:gd name="T75" fmla="*/ 406 h 750"/>
                <a:gd name="T76" fmla="*/ 375 w 458"/>
                <a:gd name="T77" fmla="*/ 191 h 750"/>
                <a:gd name="T78" fmla="*/ 378 w 458"/>
                <a:gd name="T79" fmla="*/ 183 h 750"/>
                <a:gd name="T80" fmla="*/ 385 w 458"/>
                <a:gd name="T81" fmla="*/ 180 h 750"/>
                <a:gd name="T82" fmla="*/ 390 w 458"/>
                <a:gd name="T83" fmla="*/ 181 h 750"/>
                <a:gd name="T84" fmla="*/ 396 w 458"/>
                <a:gd name="T85" fmla="*/ 187 h 750"/>
                <a:gd name="T86" fmla="*/ 397 w 458"/>
                <a:gd name="T87" fmla="*/ 406 h 750"/>
                <a:gd name="T88" fmla="*/ 458 w 458"/>
                <a:gd name="T89" fmla="*/ 1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8" h="750">
                  <a:moveTo>
                    <a:pt x="458" y="142"/>
                  </a:moveTo>
                  <a:lnTo>
                    <a:pt x="458" y="142"/>
                  </a:lnTo>
                  <a:lnTo>
                    <a:pt x="458" y="128"/>
                  </a:lnTo>
                  <a:lnTo>
                    <a:pt x="456" y="114"/>
                  </a:lnTo>
                  <a:lnTo>
                    <a:pt x="452" y="100"/>
                  </a:lnTo>
                  <a:lnTo>
                    <a:pt x="447" y="87"/>
                  </a:lnTo>
                  <a:lnTo>
                    <a:pt x="442" y="74"/>
                  </a:lnTo>
                  <a:lnTo>
                    <a:pt x="434" y="62"/>
                  </a:lnTo>
                  <a:lnTo>
                    <a:pt x="426" y="52"/>
                  </a:lnTo>
                  <a:lnTo>
                    <a:pt x="417" y="41"/>
                  </a:lnTo>
                  <a:lnTo>
                    <a:pt x="406" y="32"/>
                  </a:lnTo>
                  <a:lnTo>
                    <a:pt x="396" y="24"/>
                  </a:lnTo>
                  <a:lnTo>
                    <a:pt x="384" y="17"/>
                  </a:lnTo>
                  <a:lnTo>
                    <a:pt x="371" y="11"/>
                  </a:lnTo>
                  <a:lnTo>
                    <a:pt x="358" y="6"/>
                  </a:lnTo>
                  <a:lnTo>
                    <a:pt x="344" y="2"/>
                  </a:lnTo>
                  <a:lnTo>
                    <a:pt x="330" y="0"/>
                  </a:lnTo>
                  <a:lnTo>
                    <a:pt x="316" y="0"/>
                  </a:lnTo>
                  <a:lnTo>
                    <a:pt x="143" y="0"/>
                  </a:lnTo>
                  <a:lnTo>
                    <a:pt x="143" y="0"/>
                  </a:lnTo>
                  <a:lnTo>
                    <a:pt x="128" y="0"/>
                  </a:lnTo>
                  <a:lnTo>
                    <a:pt x="114" y="2"/>
                  </a:lnTo>
                  <a:lnTo>
                    <a:pt x="101" y="6"/>
                  </a:lnTo>
                  <a:lnTo>
                    <a:pt x="88" y="11"/>
                  </a:lnTo>
                  <a:lnTo>
                    <a:pt x="75" y="17"/>
                  </a:lnTo>
                  <a:lnTo>
                    <a:pt x="63" y="24"/>
                  </a:lnTo>
                  <a:lnTo>
                    <a:pt x="52" y="32"/>
                  </a:lnTo>
                  <a:lnTo>
                    <a:pt x="42" y="41"/>
                  </a:lnTo>
                  <a:lnTo>
                    <a:pt x="32" y="52"/>
                  </a:lnTo>
                  <a:lnTo>
                    <a:pt x="24" y="62"/>
                  </a:lnTo>
                  <a:lnTo>
                    <a:pt x="17" y="74"/>
                  </a:lnTo>
                  <a:lnTo>
                    <a:pt x="11" y="87"/>
                  </a:lnTo>
                  <a:lnTo>
                    <a:pt x="7" y="100"/>
                  </a:lnTo>
                  <a:lnTo>
                    <a:pt x="3" y="114"/>
                  </a:lnTo>
                  <a:lnTo>
                    <a:pt x="1" y="128"/>
                  </a:lnTo>
                  <a:lnTo>
                    <a:pt x="0" y="142"/>
                  </a:lnTo>
                  <a:lnTo>
                    <a:pt x="0" y="406"/>
                  </a:lnTo>
                  <a:lnTo>
                    <a:pt x="62" y="406"/>
                  </a:lnTo>
                  <a:lnTo>
                    <a:pt x="62" y="191"/>
                  </a:lnTo>
                  <a:lnTo>
                    <a:pt x="62" y="191"/>
                  </a:lnTo>
                  <a:lnTo>
                    <a:pt x="63" y="186"/>
                  </a:lnTo>
                  <a:lnTo>
                    <a:pt x="65" y="182"/>
                  </a:lnTo>
                  <a:lnTo>
                    <a:pt x="69" y="180"/>
                  </a:lnTo>
                  <a:lnTo>
                    <a:pt x="72" y="180"/>
                  </a:lnTo>
                  <a:lnTo>
                    <a:pt x="72" y="180"/>
                  </a:lnTo>
                  <a:lnTo>
                    <a:pt x="77" y="180"/>
                  </a:lnTo>
                  <a:lnTo>
                    <a:pt x="81" y="182"/>
                  </a:lnTo>
                  <a:lnTo>
                    <a:pt x="83" y="186"/>
                  </a:lnTo>
                  <a:lnTo>
                    <a:pt x="84" y="191"/>
                  </a:lnTo>
                  <a:lnTo>
                    <a:pt x="84" y="406"/>
                  </a:lnTo>
                  <a:lnTo>
                    <a:pt x="84" y="406"/>
                  </a:lnTo>
                  <a:lnTo>
                    <a:pt x="84" y="750"/>
                  </a:lnTo>
                  <a:lnTo>
                    <a:pt x="206" y="750"/>
                  </a:lnTo>
                  <a:lnTo>
                    <a:pt x="206" y="508"/>
                  </a:lnTo>
                  <a:lnTo>
                    <a:pt x="206" y="508"/>
                  </a:lnTo>
                  <a:lnTo>
                    <a:pt x="206" y="503"/>
                  </a:lnTo>
                  <a:lnTo>
                    <a:pt x="208" y="500"/>
                  </a:lnTo>
                  <a:lnTo>
                    <a:pt x="210" y="495"/>
                  </a:lnTo>
                  <a:lnTo>
                    <a:pt x="213" y="491"/>
                  </a:lnTo>
                  <a:lnTo>
                    <a:pt x="216" y="489"/>
                  </a:lnTo>
                  <a:lnTo>
                    <a:pt x="221" y="487"/>
                  </a:lnTo>
                  <a:lnTo>
                    <a:pt x="224" y="485"/>
                  </a:lnTo>
                  <a:lnTo>
                    <a:pt x="229" y="485"/>
                  </a:lnTo>
                  <a:lnTo>
                    <a:pt x="229" y="485"/>
                  </a:lnTo>
                  <a:lnTo>
                    <a:pt x="233" y="485"/>
                  </a:lnTo>
                  <a:lnTo>
                    <a:pt x="238" y="487"/>
                  </a:lnTo>
                  <a:lnTo>
                    <a:pt x="242" y="489"/>
                  </a:lnTo>
                  <a:lnTo>
                    <a:pt x="245" y="491"/>
                  </a:lnTo>
                  <a:lnTo>
                    <a:pt x="248" y="495"/>
                  </a:lnTo>
                  <a:lnTo>
                    <a:pt x="250" y="500"/>
                  </a:lnTo>
                  <a:lnTo>
                    <a:pt x="251" y="503"/>
                  </a:lnTo>
                  <a:lnTo>
                    <a:pt x="252" y="508"/>
                  </a:lnTo>
                  <a:lnTo>
                    <a:pt x="252" y="750"/>
                  </a:lnTo>
                  <a:lnTo>
                    <a:pt x="375" y="750"/>
                  </a:lnTo>
                  <a:lnTo>
                    <a:pt x="375" y="406"/>
                  </a:lnTo>
                  <a:lnTo>
                    <a:pt x="375" y="406"/>
                  </a:lnTo>
                  <a:lnTo>
                    <a:pt x="375" y="191"/>
                  </a:lnTo>
                  <a:lnTo>
                    <a:pt x="375" y="191"/>
                  </a:lnTo>
                  <a:lnTo>
                    <a:pt x="376" y="187"/>
                  </a:lnTo>
                  <a:lnTo>
                    <a:pt x="378" y="183"/>
                  </a:lnTo>
                  <a:lnTo>
                    <a:pt x="382" y="181"/>
                  </a:lnTo>
                  <a:lnTo>
                    <a:pt x="385" y="180"/>
                  </a:lnTo>
                  <a:lnTo>
                    <a:pt x="385" y="180"/>
                  </a:lnTo>
                  <a:lnTo>
                    <a:pt x="390" y="181"/>
                  </a:lnTo>
                  <a:lnTo>
                    <a:pt x="393" y="183"/>
                  </a:lnTo>
                  <a:lnTo>
                    <a:pt x="396" y="187"/>
                  </a:lnTo>
                  <a:lnTo>
                    <a:pt x="397" y="191"/>
                  </a:lnTo>
                  <a:lnTo>
                    <a:pt x="397" y="406"/>
                  </a:lnTo>
                  <a:lnTo>
                    <a:pt x="458" y="406"/>
                  </a:lnTo>
                  <a:lnTo>
                    <a:pt x="458" y="1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4" name="矩形 23"/>
          <p:cNvSpPr/>
          <p:nvPr/>
        </p:nvSpPr>
        <p:spPr>
          <a:xfrm>
            <a:off x="5218257" y="4522731"/>
            <a:ext cx="1907895" cy="463588"/>
          </a:xfrm>
          <a:prstGeom prst="rect">
            <a:avLst/>
          </a:prstGeom>
        </p:spPr>
        <p:txBody>
          <a:bodyPr wrap="none">
            <a:spAutoFit/>
          </a:bodyPr>
          <a:lstStyle/>
          <a:p>
            <a:pPr>
              <a:lnSpc>
                <a:spcPct val="150000"/>
              </a:lnSpc>
            </a:pPr>
            <a:r>
              <a:rPr lang="zh-CN" altLang="en-US" b="1" dirty="0">
                <a:latin typeface="微软雅黑" panose="020B0503020204020204" pitchFamily="34" charset="-122"/>
                <a:ea typeface="微软雅黑" panose="020B0503020204020204" pitchFamily="34" charset="-122"/>
              </a:rPr>
              <a:t>床位使用率</a:t>
            </a:r>
            <a:r>
              <a:rPr lang="en-US" altLang="zh-CN" b="1" dirty="0">
                <a:latin typeface="微软雅黑" panose="020B0503020204020204" pitchFamily="34" charset="-122"/>
                <a:ea typeface="微软雅黑" panose="020B0503020204020204" pitchFamily="34" charset="-122"/>
              </a:rPr>
              <a:t>92%</a:t>
            </a:r>
            <a:r>
              <a:rPr lang="zh-CN" altLang="en-US" b="1" dirty="0">
                <a:latin typeface="微软雅黑" panose="020B0503020204020204" pitchFamily="34" charset="-122"/>
                <a:ea typeface="微软雅黑" panose="020B0503020204020204" pitchFamily="34" charset="-122"/>
              </a:rPr>
              <a:t> </a:t>
            </a:r>
            <a:endParaRPr lang="zh-CN" altLang="en-US" dirty="0"/>
          </a:p>
        </p:txBody>
      </p:sp>
      <p:pic>
        <p:nvPicPr>
          <p:cNvPr id="25" name="Picture 2" descr="D:\Teliss_Tong\Copy\定期备份\工作备份\！PPT图片及版面资源\06-PPT精选插图\02-商务\9E6A0DE27DA4C8EF034C03F00E15D8D6.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2325" y="3143344"/>
            <a:ext cx="4354983" cy="4019568"/>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4102658" y="2115729"/>
            <a:ext cx="2286634" cy="458908"/>
          </a:xfrm>
          <a:prstGeom prst="rect">
            <a:avLst/>
          </a:prstGeom>
        </p:spPr>
        <p:txBody>
          <a:bodyPr wrap="square">
            <a:spAutoFit/>
          </a:bodyPr>
          <a:lstStyle/>
          <a:p>
            <a:pPr algn="ctr">
              <a:lnSpc>
                <a:spcPct val="150000"/>
              </a:lnSpc>
            </a:pPr>
            <a:r>
              <a:rPr lang="zh-CN" altLang="zh-CN" b="1" dirty="0">
                <a:latin typeface="微软雅黑" panose="020B0503020204020204" pitchFamily="34" charset="-122"/>
                <a:ea typeface="微软雅黑" panose="020B0503020204020204" pitchFamily="34" charset="-122"/>
              </a:rPr>
              <a:t>入院总数</a:t>
            </a:r>
            <a:r>
              <a:rPr lang="en-US" altLang="zh-CN" b="1" dirty="0">
                <a:latin typeface="微软雅黑" panose="020B0503020204020204" pitchFamily="34" charset="-122"/>
                <a:ea typeface="微软雅黑" panose="020B0503020204020204" pitchFamily="34" charset="-122"/>
              </a:rPr>
              <a:t>25008</a:t>
            </a:r>
            <a:r>
              <a:rPr lang="zh-CN" altLang="zh-CN" b="1" dirty="0">
                <a:latin typeface="微软雅黑" panose="020B0503020204020204" pitchFamily="34" charset="-122"/>
                <a:ea typeface="微软雅黑" panose="020B0503020204020204" pitchFamily="34" charset="-122"/>
              </a:rPr>
              <a:t>人次</a:t>
            </a:r>
            <a:endParaRPr lang="zh-CN" altLang="en-US" b="1" dirty="0">
              <a:latin typeface="微软雅黑" panose="020B0503020204020204" pitchFamily="34" charset="-122"/>
              <a:ea typeface="微软雅黑" panose="020B0503020204020204" pitchFamily="34" charset="-122"/>
            </a:endParaRPr>
          </a:p>
        </p:txBody>
      </p:sp>
      <p:sp>
        <p:nvSpPr>
          <p:cNvPr id="30" name="矩形 29"/>
          <p:cNvSpPr/>
          <p:nvPr/>
        </p:nvSpPr>
        <p:spPr>
          <a:xfrm>
            <a:off x="4120449" y="2893885"/>
            <a:ext cx="2761219" cy="507831"/>
          </a:xfrm>
          <a:prstGeom prst="rect">
            <a:avLst/>
          </a:prstGeom>
        </p:spPr>
        <p:txBody>
          <a:bodyPr wrap="square">
            <a:spAutoFit/>
          </a:bodyPr>
          <a:lstStyle/>
          <a:p>
            <a:pPr algn="ctr">
              <a:lnSpc>
                <a:spcPct val="150000"/>
              </a:lnSpc>
            </a:pPr>
            <a:r>
              <a:rPr lang="zh-CN" altLang="zh-CN" b="1" dirty="0">
                <a:latin typeface="微软雅黑" panose="020B0503020204020204" pitchFamily="34" charset="-122"/>
                <a:ea typeface="微软雅黑" panose="020B0503020204020204" pitchFamily="34" charset="-122"/>
                <a:cs typeface="+mj-cs"/>
              </a:rPr>
              <a:t>出院总数</a:t>
            </a:r>
            <a:r>
              <a:rPr lang="en-US" altLang="zh-CN" b="1" dirty="0">
                <a:latin typeface="微软雅黑" panose="020B0503020204020204" pitchFamily="34" charset="-122"/>
                <a:ea typeface="微软雅黑" panose="020B0503020204020204" pitchFamily="34" charset="-122"/>
                <a:cs typeface="+mj-cs"/>
              </a:rPr>
              <a:t>25019</a:t>
            </a:r>
            <a:r>
              <a:rPr lang="zh-CN" altLang="zh-CN" b="1" dirty="0">
                <a:latin typeface="微软雅黑" panose="020B0503020204020204" pitchFamily="34" charset="-122"/>
                <a:ea typeface="微软雅黑" panose="020B0503020204020204" pitchFamily="34" charset="-122"/>
                <a:cs typeface="+mj-cs"/>
              </a:rPr>
              <a:t>人次</a:t>
            </a:r>
            <a:endParaRPr lang="zh-CN" altLang="en-US" b="1" dirty="0">
              <a:latin typeface="微软雅黑" panose="020B0503020204020204" pitchFamily="34" charset="-122"/>
              <a:ea typeface="微软雅黑" panose="020B0503020204020204" pitchFamily="34" charset="-122"/>
              <a:cs typeface="+mj-cs"/>
            </a:endParaRPr>
          </a:p>
        </p:txBody>
      </p:sp>
      <p:sp>
        <p:nvSpPr>
          <p:cNvPr id="33" name="矩形 32"/>
          <p:cNvSpPr/>
          <p:nvPr/>
        </p:nvSpPr>
        <p:spPr>
          <a:xfrm>
            <a:off x="7877221" y="2138554"/>
            <a:ext cx="1799212" cy="458908"/>
          </a:xfrm>
          <a:prstGeom prst="rect">
            <a:avLst/>
          </a:prstGeom>
        </p:spPr>
        <p:txBody>
          <a:bodyPr wrap="square">
            <a:spAutoFit/>
          </a:bodyPr>
          <a:lstStyle/>
          <a:p>
            <a:pPr lvl="0" algn="ctr">
              <a:lnSpc>
                <a:spcPct val="150000"/>
              </a:lnSpc>
              <a:spcBef>
                <a:spcPct val="0"/>
              </a:spcBef>
            </a:pPr>
            <a:r>
              <a:rPr lang="zh-CN" altLang="en-US" b="1" dirty="0">
                <a:latin typeface="微软雅黑" panose="020B0503020204020204" pitchFamily="34" charset="-122"/>
                <a:ea typeface="微软雅黑" panose="020B0503020204020204" pitchFamily="34" charset="-122"/>
              </a:rPr>
              <a:t>同比</a:t>
            </a:r>
            <a:r>
              <a:rPr lang="zh-CN" altLang="zh-CN" b="1" dirty="0">
                <a:latin typeface="微软雅黑" panose="020B0503020204020204" pitchFamily="34" charset="-122"/>
                <a:ea typeface="微软雅黑" panose="020B0503020204020204" pitchFamily="34" charset="-122"/>
              </a:rPr>
              <a:t>增长</a:t>
            </a:r>
            <a:r>
              <a:rPr lang="en-US" altLang="zh-CN" b="1" dirty="0">
                <a:latin typeface="微软雅黑" panose="020B0503020204020204" pitchFamily="34" charset="-122"/>
                <a:ea typeface="微软雅黑" panose="020B0503020204020204" pitchFamily="34" charset="-122"/>
                <a:cs typeface="+mj-cs"/>
              </a:rPr>
              <a:t>0.8%</a:t>
            </a:r>
            <a:endParaRPr lang="zh-CN" altLang="en-US" b="1" dirty="0">
              <a:latin typeface="微软雅黑" panose="020B0503020204020204" pitchFamily="34" charset="-122"/>
              <a:ea typeface="微软雅黑" panose="020B0503020204020204" pitchFamily="34" charset="-122"/>
              <a:cs typeface="+mj-cs"/>
            </a:endParaRPr>
          </a:p>
        </p:txBody>
      </p:sp>
      <p:sp>
        <p:nvSpPr>
          <p:cNvPr id="34" name="矩形 33"/>
          <p:cNvSpPr/>
          <p:nvPr/>
        </p:nvSpPr>
        <p:spPr>
          <a:xfrm>
            <a:off x="7828896" y="2952370"/>
            <a:ext cx="2018268" cy="458908"/>
          </a:xfrm>
          <a:prstGeom prst="rect">
            <a:avLst/>
          </a:prstGeom>
        </p:spPr>
        <p:txBody>
          <a:bodyPr wrap="square">
            <a:spAutoFit/>
          </a:bodyPr>
          <a:lstStyle/>
          <a:p>
            <a:pPr algn="ctr">
              <a:lnSpc>
                <a:spcPct val="150000"/>
              </a:lnSpc>
              <a:spcBef>
                <a:spcPct val="0"/>
              </a:spcBef>
            </a:pPr>
            <a:r>
              <a:rPr lang="zh-CN" altLang="en-US" b="1" dirty="0">
                <a:latin typeface="微软雅黑" panose="020B0503020204020204" pitchFamily="34" charset="-122"/>
                <a:ea typeface="微软雅黑" panose="020B0503020204020204" pitchFamily="34" charset="-122"/>
              </a:rPr>
              <a:t>同比</a:t>
            </a:r>
            <a:r>
              <a:rPr lang="zh-CN" altLang="zh-CN" b="1" dirty="0">
                <a:latin typeface="微软雅黑" panose="020B0503020204020204" pitchFamily="34" charset="-122"/>
                <a:ea typeface="微软雅黑" panose="020B0503020204020204" pitchFamily="34" charset="-122"/>
              </a:rPr>
              <a:t>增长</a:t>
            </a:r>
            <a:r>
              <a:rPr lang="en-US" altLang="zh-CN" b="1" dirty="0">
                <a:latin typeface="微软雅黑" panose="020B0503020204020204" pitchFamily="34" charset="-122"/>
                <a:ea typeface="微软雅黑" panose="020B0503020204020204" pitchFamily="34" charset="-122"/>
              </a:rPr>
              <a:t>0.76%</a:t>
            </a:r>
            <a:endParaRPr lang="zh-CN" altLang="en-US" b="1" dirty="0">
              <a:latin typeface="微软雅黑" panose="020B0503020204020204" pitchFamily="34" charset="-122"/>
              <a:ea typeface="微软雅黑" panose="020B0503020204020204" pitchFamily="34" charset="-122"/>
            </a:endParaRPr>
          </a:p>
        </p:txBody>
      </p:sp>
      <p:sp>
        <p:nvSpPr>
          <p:cNvPr id="35" name="Line 18"/>
          <p:cNvSpPr>
            <a:spLocks noChangeShapeType="1"/>
          </p:cNvSpPr>
          <p:nvPr/>
        </p:nvSpPr>
        <p:spPr bwMode="auto">
          <a:xfrm flipH="1">
            <a:off x="3599700" y="3394674"/>
            <a:ext cx="5974495" cy="0"/>
          </a:xfrm>
          <a:prstGeom prst="line">
            <a:avLst/>
          </a:prstGeom>
          <a:noFill/>
          <a:ln w="9525">
            <a:solidFill>
              <a:srgbClr val="808080"/>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solidFill>
                <a:prstClr val="black"/>
              </a:solidFill>
              <a:latin typeface="Impact" panose="020B0806030902050204" pitchFamily="34" charset="0"/>
              <a:ea typeface="微软雅黑" panose="020B0503020204020204" pitchFamily="34" charset="-122"/>
            </a:endParaRPr>
          </a:p>
        </p:txBody>
      </p:sp>
      <p:sp>
        <p:nvSpPr>
          <p:cNvPr id="36" name="Line 18"/>
          <p:cNvSpPr>
            <a:spLocks noChangeShapeType="1"/>
          </p:cNvSpPr>
          <p:nvPr/>
        </p:nvSpPr>
        <p:spPr bwMode="auto">
          <a:xfrm flipH="1">
            <a:off x="3435892" y="2587606"/>
            <a:ext cx="6138303" cy="0"/>
          </a:xfrm>
          <a:prstGeom prst="line">
            <a:avLst/>
          </a:prstGeom>
          <a:noFill/>
          <a:ln w="9525">
            <a:solidFill>
              <a:srgbClr val="808080"/>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solidFill>
                <a:prstClr val="black"/>
              </a:solidFill>
              <a:latin typeface="Impact" panose="020B0806030902050204" pitchFamily="34" charset="0"/>
              <a:ea typeface="微软雅黑" panose="020B0503020204020204" pitchFamily="34" charset="-122"/>
            </a:endParaRPr>
          </a:p>
        </p:txBody>
      </p:sp>
      <p:pic>
        <p:nvPicPr>
          <p:cNvPr id="37" name="图片 36"/>
          <p:cNvPicPr>
            <a:picLocks noChangeAspect="1"/>
          </p:cNvPicPr>
          <p:nvPr/>
        </p:nvPicPr>
        <p:blipFill>
          <a:blip r:embed="rId2">
            <a:extLst>
              <a:ext uri="{BEBA8EAE-BF5A-486C-A8C5-ECC9F3942E4B}">
                <a14:imgProps xmlns:a14="http://schemas.microsoft.com/office/drawing/2010/main">
                  <a14:imgLayer r:embed="rId3">
                    <a14:imgEffect>
                      <a14:backgroundRemoval t="0" b="100000" l="9948" r="89529"/>
                    </a14:imgEffect>
                  </a14:imgLayer>
                </a14:imgProps>
              </a:ext>
            </a:extLst>
          </a:blip>
          <a:stretch>
            <a:fillRect/>
          </a:stretch>
        </p:blipFill>
        <p:spPr>
          <a:xfrm>
            <a:off x="7328511" y="2118235"/>
            <a:ext cx="614931" cy="398550"/>
          </a:xfrm>
          <a:prstGeom prst="rect">
            <a:avLst/>
          </a:prstGeom>
        </p:spPr>
      </p:pic>
      <p:pic>
        <p:nvPicPr>
          <p:cNvPr id="38" name="图片 37"/>
          <p:cNvPicPr>
            <a:picLocks noChangeAspect="1"/>
          </p:cNvPicPr>
          <p:nvPr/>
        </p:nvPicPr>
        <p:blipFill>
          <a:blip r:embed="rId2">
            <a:extLst>
              <a:ext uri="{BEBA8EAE-BF5A-486C-A8C5-ECC9F3942E4B}">
                <a14:imgProps xmlns:a14="http://schemas.microsoft.com/office/drawing/2010/main">
                  <a14:imgLayer r:embed="rId3">
                    <a14:imgEffect>
                      <a14:backgroundRemoval t="0" b="100000" l="9948" r="89529"/>
                    </a14:imgEffect>
                  </a14:imgLayer>
                </a14:imgProps>
              </a:ext>
            </a:extLst>
          </a:blip>
          <a:stretch>
            <a:fillRect/>
          </a:stretch>
        </p:blipFill>
        <p:spPr>
          <a:xfrm>
            <a:off x="7356210" y="2920703"/>
            <a:ext cx="614931" cy="398550"/>
          </a:xfrm>
          <a:prstGeom prst="rect">
            <a:avLst/>
          </a:prstGeom>
        </p:spPr>
      </p:pic>
      <p:grpSp>
        <p:nvGrpSpPr>
          <p:cNvPr id="39" name="组合 38"/>
          <p:cNvGrpSpPr/>
          <p:nvPr/>
        </p:nvGrpSpPr>
        <p:grpSpPr>
          <a:xfrm>
            <a:off x="3744199" y="2210500"/>
            <a:ext cx="358459" cy="291546"/>
            <a:chOff x="1075737" y="1609572"/>
            <a:chExt cx="541064" cy="440065"/>
          </a:xfrm>
          <a:solidFill>
            <a:schemeClr val="accent1">
              <a:lumMod val="50000"/>
            </a:schemeClr>
          </a:solidFill>
        </p:grpSpPr>
        <p:sp>
          <p:nvSpPr>
            <p:cNvPr id="40" name="Freeform 86"/>
            <p:cNvSpPr>
              <a:spLocks noEditPoints="1"/>
            </p:cNvSpPr>
            <p:nvPr/>
          </p:nvSpPr>
          <p:spPr bwMode="black">
            <a:xfrm>
              <a:off x="1075737" y="1652491"/>
              <a:ext cx="395062" cy="397146"/>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200">
                <a:solidFill>
                  <a:prstClr val="black"/>
                </a:solidFill>
              </a:endParaRPr>
            </a:p>
          </p:txBody>
        </p:sp>
        <p:sp>
          <p:nvSpPr>
            <p:cNvPr id="41" name="Freeform 88"/>
            <p:cNvSpPr>
              <a:spLocks noEditPoints="1"/>
            </p:cNvSpPr>
            <p:nvPr/>
          </p:nvSpPr>
          <p:spPr bwMode="black">
            <a:xfrm>
              <a:off x="1416407" y="1609572"/>
              <a:ext cx="200394" cy="215741"/>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200">
                <a:solidFill>
                  <a:prstClr val="black"/>
                </a:solidFill>
              </a:endParaRPr>
            </a:p>
          </p:txBody>
        </p:sp>
      </p:grpSp>
      <p:sp>
        <p:nvSpPr>
          <p:cNvPr id="43" name="Freeform 144"/>
          <p:cNvSpPr>
            <a:spLocks noEditPoints="1"/>
          </p:cNvSpPr>
          <p:nvPr/>
        </p:nvSpPr>
        <p:spPr bwMode="black">
          <a:xfrm>
            <a:off x="3951124" y="2807972"/>
            <a:ext cx="303067" cy="534908"/>
          </a:xfrm>
          <a:custGeom>
            <a:avLst/>
            <a:gdLst>
              <a:gd name="T0" fmla="*/ 35 w 46"/>
              <a:gd name="T1" fmla="*/ 7 h 84"/>
              <a:gd name="T2" fmla="*/ 29 w 46"/>
              <a:gd name="T3" fmla="*/ 14 h 84"/>
              <a:gd name="T4" fmla="*/ 22 w 46"/>
              <a:gd name="T5" fmla="*/ 7 h 84"/>
              <a:gd name="T6" fmla="*/ 29 w 46"/>
              <a:gd name="T7" fmla="*/ 0 h 84"/>
              <a:gd name="T8" fmla="*/ 35 w 46"/>
              <a:gd name="T9" fmla="*/ 7 h 84"/>
              <a:gd name="T10" fmla="*/ 20 w 46"/>
              <a:gd name="T11" fmla="*/ 12 h 84"/>
              <a:gd name="T12" fmla="*/ 2 w 46"/>
              <a:gd name="T13" fmla="*/ 22 h 84"/>
              <a:gd name="T14" fmla="*/ 0 w 46"/>
              <a:gd name="T15" fmla="*/ 41 h 84"/>
              <a:gd name="T16" fmla="*/ 6 w 46"/>
              <a:gd name="T17" fmla="*/ 41 h 84"/>
              <a:gd name="T18" fmla="*/ 7 w 46"/>
              <a:gd name="T19" fmla="*/ 26 h 84"/>
              <a:gd name="T20" fmla="*/ 15 w 46"/>
              <a:gd name="T21" fmla="*/ 22 h 84"/>
              <a:gd name="T22" fmla="*/ 10 w 46"/>
              <a:gd name="T23" fmla="*/ 37 h 84"/>
              <a:gd name="T24" fmla="*/ 12 w 46"/>
              <a:gd name="T25" fmla="*/ 45 h 84"/>
              <a:gd name="T26" fmla="*/ 0 w 46"/>
              <a:gd name="T27" fmla="*/ 82 h 84"/>
              <a:gd name="T28" fmla="*/ 8 w 46"/>
              <a:gd name="T29" fmla="*/ 84 h 84"/>
              <a:gd name="T30" fmla="*/ 18 w 46"/>
              <a:gd name="T31" fmla="*/ 57 h 84"/>
              <a:gd name="T32" fmla="*/ 21 w 46"/>
              <a:gd name="T33" fmla="*/ 62 h 84"/>
              <a:gd name="T34" fmla="*/ 27 w 46"/>
              <a:gd name="T35" fmla="*/ 84 h 84"/>
              <a:gd name="T36" fmla="*/ 36 w 46"/>
              <a:gd name="T37" fmla="*/ 81 h 84"/>
              <a:gd name="T38" fmla="*/ 29 w 46"/>
              <a:gd name="T39" fmla="*/ 56 h 84"/>
              <a:gd name="T40" fmla="*/ 22 w 46"/>
              <a:gd name="T41" fmla="*/ 45 h 84"/>
              <a:gd name="T42" fmla="*/ 27 w 46"/>
              <a:gd name="T43" fmla="*/ 29 h 84"/>
              <a:gd name="T44" fmla="*/ 29 w 46"/>
              <a:gd name="T45" fmla="*/ 35 h 84"/>
              <a:gd name="T46" fmla="*/ 44 w 46"/>
              <a:gd name="T47" fmla="*/ 41 h 84"/>
              <a:gd name="T48" fmla="*/ 46 w 46"/>
              <a:gd name="T49" fmla="*/ 35 h 84"/>
              <a:gd name="T50" fmla="*/ 35 w 46"/>
              <a:gd name="T51" fmla="*/ 30 h 84"/>
              <a:gd name="T52" fmla="*/ 31 w 46"/>
              <a:gd name="T53" fmla="*/ 17 h 84"/>
              <a:gd name="T54" fmla="*/ 20 w 46"/>
              <a:gd name="T55"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84">
                <a:moveTo>
                  <a:pt x="35" y="7"/>
                </a:moveTo>
                <a:cubicBezTo>
                  <a:pt x="35" y="11"/>
                  <a:pt x="33" y="14"/>
                  <a:pt x="29" y="14"/>
                </a:cubicBezTo>
                <a:cubicBezTo>
                  <a:pt x="25" y="14"/>
                  <a:pt x="22" y="11"/>
                  <a:pt x="22" y="7"/>
                </a:cubicBezTo>
                <a:cubicBezTo>
                  <a:pt x="22" y="3"/>
                  <a:pt x="25" y="0"/>
                  <a:pt x="29" y="0"/>
                </a:cubicBezTo>
                <a:cubicBezTo>
                  <a:pt x="33" y="0"/>
                  <a:pt x="35" y="3"/>
                  <a:pt x="35" y="7"/>
                </a:cubicBezTo>
                <a:moveTo>
                  <a:pt x="20" y="12"/>
                </a:moveTo>
                <a:cubicBezTo>
                  <a:pt x="2" y="22"/>
                  <a:pt x="2" y="22"/>
                  <a:pt x="2" y="22"/>
                </a:cubicBezTo>
                <a:cubicBezTo>
                  <a:pt x="0" y="41"/>
                  <a:pt x="0" y="41"/>
                  <a:pt x="0" y="41"/>
                </a:cubicBezTo>
                <a:cubicBezTo>
                  <a:pt x="6" y="41"/>
                  <a:pt x="6" y="41"/>
                  <a:pt x="6" y="41"/>
                </a:cubicBezTo>
                <a:cubicBezTo>
                  <a:pt x="7" y="26"/>
                  <a:pt x="7" y="26"/>
                  <a:pt x="7" y="26"/>
                </a:cubicBezTo>
                <a:cubicBezTo>
                  <a:pt x="15" y="22"/>
                  <a:pt x="15" y="22"/>
                  <a:pt x="15" y="22"/>
                </a:cubicBezTo>
                <a:cubicBezTo>
                  <a:pt x="15" y="22"/>
                  <a:pt x="11" y="34"/>
                  <a:pt x="10" y="37"/>
                </a:cubicBezTo>
                <a:cubicBezTo>
                  <a:pt x="9" y="39"/>
                  <a:pt x="11" y="43"/>
                  <a:pt x="12" y="45"/>
                </a:cubicBezTo>
                <a:cubicBezTo>
                  <a:pt x="0" y="82"/>
                  <a:pt x="0" y="82"/>
                  <a:pt x="0" y="82"/>
                </a:cubicBezTo>
                <a:cubicBezTo>
                  <a:pt x="8" y="84"/>
                  <a:pt x="8" y="84"/>
                  <a:pt x="8" y="84"/>
                </a:cubicBezTo>
                <a:cubicBezTo>
                  <a:pt x="18" y="57"/>
                  <a:pt x="18" y="57"/>
                  <a:pt x="18" y="57"/>
                </a:cubicBezTo>
                <a:cubicBezTo>
                  <a:pt x="21" y="62"/>
                  <a:pt x="21" y="62"/>
                  <a:pt x="21" y="62"/>
                </a:cubicBezTo>
                <a:cubicBezTo>
                  <a:pt x="27" y="84"/>
                  <a:pt x="27" y="84"/>
                  <a:pt x="27" y="84"/>
                </a:cubicBezTo>
                <a:cubicBezTo>
                  <a:pt x="36" y="81"/>
                  <a:pt x="36" y="81"/>
                  <a:pt x="36" y="81"/>
                </a:cubicBezTo>
                <a:cubicBezTo>
                  <a:pt x="29" y="56"/>
                  <a:pt x="29" y="56"/>
                  <a:pt x="29" y="56"/>
                </a:cubicBezTo>
                <a:cubicBezTo>
                  <a:pt x="22" y="45"/>
                  <a:pt x="22" y="45"/>
                  <a:pt x="22" y="45"/>
                </a:cubicBezTo>
                <a:cubicBezTo>
                  <a:pt x="27" y="29"/>
                  <a:pt x="27" y="29"/>
                  <a:pt x="27" y="29"/>
                </a:cubicBezTo>
                <a:cubicBezTo>
                  <a:pt x="29" y="35"/>
                  <a:pt x="29" y="35"/>
                  <a:pt x="29" y="35"/>
                </a:cubicBezTo>
                <a:cubicBezTo>
                  <a:pt x="44" y="41"/>
                  <a:pt x="44" y="41"/>
                  <a:pt x="44" y="41"/>
                </a:cubicBezTo>
                <a:cubicBezTo>
                  <a:pt x="46" y="35"/>
                  <a:pt x="46" y="35"/>
                  <a:pt x="46" y="35"/>
                </a:cubicBezTo>
                <a:cubicBezTo>
                  <a:pt x="35" y="30"/>
                  <a:pt x="35" y="30"/>
                  <a:pt x="35" y="30"/>
                </a:cubicBezTo>
                <a:cubicBezTo>
                  <a:pt x="31" y="17"/>
                  <a:pt x="31" y="17"/>
                  <a:pt x="31" y="17"/>
                </a:cubicBezTo>
                <a:lnTo>
                  <a:pt x="20" y="12"/>
                </a:lnTo>
                <a:close/>
              </a:path>
            </a:pathLst>
          </a:custGeom>
          <a:solidFill>
            <a:schemeClr val="tx1"/>
          </a:solidFill>
          <a:ln w="19050">
            <a:solidFill>
              <a:schemeClr val="bg1"/>
            </a:solidFill>
          </a:ln>
        </p:spPr>
        <p:txBody>
          <a:bodyPr vert="horz" wrap="square" lIns="68589" tIns="34295" rIns="68589" bIns="34295" numCol="1" anchor="t" anchorCtr="0" compatLnSpc="1"/>
          <a:lstStyle/>
          <a:p>
            <a:endParaRPr lang="en-US">
              <a:solidFill>
                <a:prstClr val="black"/>
              </a:solidFill>
            </a:endParaRPr>
          </a:p>
        </p:txBody>
      </p:sp>
      <p:sp>
        <p:nvSpPr>
          <p:cNvPr id="42" name="矩形 41"/>
          <p:cNvSpPr/>
          <p:nvPr/>
        </p:nvSpPr>
        <p:spPr>
          <a:xfrm>
            <a:off x="10033536" y="616370"/>
            <a:ext cx="1459054" cy="458908"/>
          </a:xfrm>
          <a:prstGeom prst="rect">
            <a:avLst/>
          </a:prstGeom>
        </p:spPr>
        <p:txBody>
          <a:bodyPr wrap="none">
            <a:spAutoFit/>
          </a:bodyPr>
          <a:lstStyle/>
          <a:p>
            <a:pPr>
              <a:lnSpc>
                <a:spcPct val="150000"/>
              </a:lnSpc>
            </a:pPr>
            <a:r>
              <a:rPr lang="en-US" altLang="zh-CN" b="1" dirty="0">
                <a:latin typeface="微软雅黑" panose="020B0503020204020204" pitchFamily="34" charset="-122"/>
                <a:ea typeface="微软雅黑" panose="020B0503020204020204" pitchFamily="34" charset="-122"/>
              </a:rPr>
              <a:t>2.2</a:t>
            </a:r>
            <a:r>
              <a:rPr lang="zh-CN" altLang="en-US" b="1" dirty="0">
                <a:latin typeface="微软雅黑" panose="020B0503020204020204" pitchFamily="34" charset="-122"/>
                <a:ea typeface="微软雅黑" panose="020B0503020204020204" pitchFamily="34" charset="-122"/>
              </a:rPr>
              <a:t>财务管理</a:t>
            </a:r>
            <a:endParaRPr lang="zh-CN" altLang="en-US" sz="1600" b="1" dirty="0">
              <a:latin typeface="微软雅黑" panose="020B0503020204020204" pitchFamily="34" charset="-122"/>
              <a:ea typeface="微软雅黑" panose="020B0503020204020204" pitchFamily="34" charset="-122"/>
            </a:endParaRPr>
          </a:p>
        </p:txBody>
      </p:sp>
      <p:grpSp>
        <p:nvGrpSpPr>
          <p:cNvPr id="45" name="组合 44"/>
          <p:cNvGrpSpPr/>
          <p:nvPr/>
        </p:nvGrpSpPr>
        <p:grpSpPr>
          <a:xfrm>
            <a:off x="536649" y="249523"/>
            <a:ext cx="1232203" cy="1028988"/>
            <a:chOff x="458097" y="883701"/>
            <a:chExt cx="1712258" cy="1429872"/>
          </a:xfrm>
        </p:grpSpPr>
        <p:sp>
          <p:nvSpPr>
            <p:cNvPr id="46"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910305" y="1340011"/>
              <a:ext cx="1048277" cy="812598"/>
            </a:xfrm>
            <a:prstGeom prst="rect">
              <a:avLst/>
            </a:prstGeom>
            <a:noFill/>
          </p:spPr>
          <p:txBody>
            <a:bodyPr wrap="square" rtlCol="0">
              <a:spAutoFit/>
            </a:bodyPr>
            <a:lstStyle/>
            <a:p>
              <a:r>
                <a:rPr lang="en-US" altLang="zh-CN" sz="3200" b="1" dirty="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49" name="矩形 48"/>
          <p:cNvSpPr/>
          <p:nvPr/>
        </p:nvSpPr>
        <p:spPr>
          <a:xfrm>
            <a:off x="1768852" y="1420284"/>
            <a:ext cx="1496060" cy="460375"/>
          </a:xfrm>
          <a:prstGeom prst="rect">
            <a:avLst/>
          </a:prstGeom>
        </p:spPr>
        <p:txBody>
          <a:bodyPr wrap="none">
            <a:spAutoFit/>
          </a:bodyPr>
          <a:lstStyle/>
          <a:p>
            <a:pPr>
              <a:lnSpc>
                <a:spcPct val="150000"/>
              </a:lnSpc>
            </a:pPr>
            <a:r>
              <a:rPr lang="en-US" altLang="zh-CN" sz="1600" b="1" dirty="0">
                <a:latin typeface="微软雅黑" panose="020B0503020204020204" pitchFamily="34" charset="-122"/>
                <a:ea typeface="微软雅黑" panose="020B0503020204020204" pitchFamily="34" charset="-122"/>
              </a:rPr>
              <a:t>2020</a:t>
            </a:r>
            <a:r>
              <a:rPr lang="zh-CN" altLang="en-US" sz="1600" b="1" dirty="0">
                <a:latin typeface="微软雅黑" panose="020B0503020204020204" pitchFamily="34" charset="-122"/>
                <a:ea typeface="微软雅黑" panose="020B0503020204020204" pitchFamily="34" charset="-122"/>
              </a:rPr>
              <a:t>数据统计</a:t>
            </a:r>
            <a:endParaRPr lang="en-US" altLang="zh-CN" sz="1600" b="1" dirty="0">
              <a:latin typeface="微软雅黑" panose="020B0503020204020204" pitchFamily="34" charset="-122"/>
              <a:ea typeface="微软雅黑" panose="020B0503020204020204" pitchFamily="34" charset="-122"/>
            </a:endParaRPr>
          </a:p>
        </p:txBody>
      </p:sp>
      <p:sp>
        <p:nvSpPr>
          <p:cNvPr id="50" name="文本框 49"/>
          <p:cNvSpPr txBox="1"/>
          <p:nvPr/>
        </p:nvSpPr>
        <p:spPr>
          <a:xfrm>
            <a:off x="10515600" y="249523"/>
            <a:ext cx="1676400"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放置医院</a:t>
            </a:r>
            <a:r>
              <a:rPr lang="en-US" altLang="zh-CN" sz="1400" dirty="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51" name="矩形 50"/>
          <p:cNvSpPr/>
          <p:nvPr/>
        </p:nvSpPr>
        <p:spPr>
          <a:xfrm>
            <a:off x="1820283" y="547121"/>
            <a:ext cx="1467068" cy="553998"/>
          </a:xfrm>
          <a:prstGeom prst="rect">
            <a:avLst/>
          </a:prstGeom>
        </p:spPr>
        <p:txBody>
          <a:bodyPr wrap="non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人、财、物</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表 6"/>
          <p:cNvGraphicFramePr/>
          <p:nvPr/>
        </p:nvGraphicFramePr>
        <p:xfrm>
          <a:off x="4744843" y="1550149"/>
          <a:ext cx="2514152" cy="35603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图表 7"/>
          <p:cNvGraphicFramePr/>
          <p:nvPr/>
        </p:nvGraphicFramePr>
        <p:xfrm>
          <a:off x="8201676" y="1537027"/>
          <a:ext cx="2349947" cy="3573485"/>
        </p:xfrm>
        <a:graphic>
          <a:graphicData uri="http://schemas.openxmlformats.org/drawingml/2006/chart">
            <c:chart xmlns:c="http://schemas.openxmlformats.org/drawingml/2006/chart" xmlns:r="http://schemas.openxmlformats.org/officeDocument/2006/relationships" r:id="rId3"/>
          </a:graphicData>
        </a:graphic>
      </p:graphicFrame>
      <p:sp>
        <p:nvSpPr>
          <p:cNvPr id="10" name="文本框 9"/>
          <p:cNvSpPr txBox="1"/>
          <p:nvPr/>
        </p:nvSpPr>
        <p:spPr>
          <a:xfrm>
            <a:off x="8384162" y="6403174"/>
            <a:ext cx="3552181" cy="323165"/>
          </a:xfrm>
          <a:prstGeom prst="rect">
            <a:avLst/>
          </a:prstGeom>
          <a:noFill/>
        </p:spPr>
        <p:txBody>
          <a:bodyPr wrap="square" rtlCol="0">
            <a:spAutoFit/>
          </a:bodyPr>
          <a:lstStyle/>
          <a:p>
            <a:pPr>
              <a:lnSpc>
                <a:spcPct val="150000"/>
              </a:lnSpc>
            </a:pP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本篇“</a:t>
            </a:r>
            <a:r>
              <a:rPr lang="en-US" altLang="zh-CN" sz="1000" dirty="0">
                <a:latin typeface="微软雅黑" panose="020B0503020204020204" pitchFamily="34" charset="-122"/>
                <a:ea typeface="微软雅黑" panose="020B0503020204020204" pitchFamily="34" charset="-122"/>
              </a:rPr>
              <a:t>2014</a:t>
            </a:r>
            <a:r>
              <a:rPr lang="zh-CN" altLang="en-US" sz="1000" dirty="0">
                <a:latin typeface="微软雅黑" panose="020B0503020204020204" pitchFamily="34" charset="-122"/>
                <a:ea typeface="微软雅黑" panose="020B0503020204020204" pitchFamily="34" charset="-122"/>
              </a:rPr>
              <a:t>年全国”数据来源于</a:t>
            </a:r>
            <a:r>
              <a:rPr lang="en-US" altLang="zh-CN" sz="1000" dirty="0">
                <a:latin typeface="微软雅黑" panose="020B0503020204020204" pitchFamily="34" charset="-122"/>
                <a:ea typeface="微软雅黑" panose="020B0503020204020204" pitchFamily="34" charset="-122"/>
              </a:rPr>
              <a:t>《2014</a:t>
            </a:r>
            <a:r>
              <a:rPr lang="zh-CN" altLang="en-US" sz="1000" dirty="0">
                <a:latin typeface="微软雅黑" panose="020B0503020204020204" pitchFamily="34" charset="-122"/>
                <a:ea typeface="微软雅黑" panose="020B0503020204020204" pitchFamily="34" charset="-122"/>
              </a:rPr>
              <a:t>年梅奥数据库</a:t>
            </a:r>
            <a:r>
              <a:rPr lang="en-US" altLang="zh-CN" sz="1000" dirty="0">
                <a:latin typeface="微软雅黑" panose="020B0503020204020204" pitchFamily="34" charset="-122"/>
                <a:ea typeface="微软雅黑" panose="020B0503020204020204" pitchFamily="34" charset="-122"/>
              </a:rPr>
              <a:t>》</a:t>
            </a:r>
            <a:endParaRPr lang="zh-CN" altLang="en-US" sz="1000" dirty="0">
              <a:latin typeface="微软雅黑" panose="020B0503020204020204" pitchFamily="34" charset="-122"/>
              <a:ea typeface="微软雅黑" panose="020B0503020204020204" pitchFamily="34" charset="-122"/>
            </a:endParaRPr>
          </a:p>
        </p:txBody>
      </p:sp>
      <p:graphicFrame>
        <p:nvGraphicFramePr>
          <p:cNvPr id="15" name="图表 14"/>
          <p:cNvGraphicFramePr/>
          <p:nvPr/>
        </p:nvGraphicFramePr>
        <p:xfrm>
          <a:off x="1486606" y="1572178"/>
          <a:ext cx="2413543" cy="3569111"/>
        </p:xfrm>
        <a:graphic>
          <a:graphicData uri="http://schemas.openxmlformats.org/drawingml/2006/chart">
            <c:chart xmlns:c="http://schemas.openxmlformats.org/drawingml/2006/chart" xmlns:r="http://schemas.openxmlformats.org/officeDocument/2006/relationships" r:id="rId4"/>
          </a:graphicData>
        </a:graphic>
      </p:graphicFrame>
      <p:sp>
        <p:nvSpPr>
          <p:cNvPr id="3" name="文本框 2"/>
          <p:cNvSpPr txBox="1"/>
          <p:nvPr/>
        </p:nvSpPr>
        <p:spPr>
          <a:xfrm>
            <a:off x="1387335" y="5110512"/>
            <a:ext cx="9498107" cy="923330"/>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     通过上表可以看出医院平均住院日、床位使用率都</a:t>
            </a:r>
            <a:r>
              <a:rPr lang="zh-CN" altLang="en-US" b="1" dirty="0">
                <a:solidFill>
                  <a:srgbClr val="C00000"/>
                </a:solidFill>
                <a:latin typeface="微软雅黑" panose="020B0503020204020204" pitchFamily="34" charset="-122"/>
                <a:ea typeface="微软雅黑" panose="020B0503020204020204" pitchFamily="34" charset="-122"/>
              </a:rPr>
              <a:t>高于</a:t>
            </a:r>
            <a:r>
              <a:rPr lang="zh-CN" altLang="en-US" sz="1600" dirty="0">
                <a:latin typeface="微软雅黑" panose="020B0503020204020204" pitchFamily="34" charset="-122"/>
                <a:ea typeface="微软雅黑" panose="020B0503020204020204" pitchFamily="34" charset="-122"/>
              </a:rPr>
              <a:t>全国平均值，但是住院人均费用却</a:t>
            </a:r>
            <a:r>
              <a:rPr lang="zh-CN" altLang="en-US" b="1" dirty="0">
                <a:solidFill>
                  <a:srgbClr val="C00000"/>
                </a:solidFill>
                <a:latin typeface="微软雅黑" panose="020B0503020204020204" pitchFamily="34" charset="-122"/>
                <a:ea typeface="微软雅黑" panose="020B0503020204020204" pitchFamily="34" charset="-122"/>
              </a:rPr>
              <a:t>低于</a:t>
            </a:r>
            <a:r>
              <a:rPr lang="zh-CN" altLang="en-US" sz="1600" dirty="0">
                <a:latin typeface="微软雅黑" panose="020B0503020204020204" pitchFamily="34" charset="-122"/>
                <a:ea typeface="微软雅黑" panose="020B0503020204020204" pitchFamily="34" charset="-122"/>
              </a:rPr>
              <a:t>全国平均水平，这就说明</a:t>
            </a:r>
            <a:r>
              <a:rPr lang="zh-CN" altLang="en-US" b="1" dirty="0">
                <a:solidFill>
                  <a:srgbClr val="C00000"/>
                </a:solidFill>
                <a:latin typeface="微软雅黑" panose="020B0503020204020204" pitchFamily="34" charset="-122"/>
                <a:ea typeface="微软雅黑" panose="020B0503020204020204" pitchFamily="34" charset="-122"/>
              </a:rPr>
              <a:t>医院的床位周转率低</a:t>
            </a:r>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p:txBody>
      </p:sp>
      <p:sp>
        <p:nvSpPr>
          <p:cNvPr id="4" name="文本框 3"/>
          <p:cNvSpPr txBox="1"/>
          <p:nvPr/>
        </p:nvSpPr>
        <p:spPr>
          <a:xfrm>
            <a:off x="1733927" y="6033842"/>
            <a:ext cx="8077295" cy="369332"/>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病床周转率低的形成是否是受住院病人的</a:t>
            </a:r>
            <a:r>
              <a:rPr lang="zh-CN" altLang="en-US" b="1" dirty="0">
                <a:solidFill>
                  <a:srgbClr val="C00000"/>
                </a:solidFill>
                <a:latin typeface="微软雅黑" panose="020B0503020204020204" pitchFamily="34" charset="-122"/>
                <a:ea typeface="微软雅黑" panose="020B0503020204020204" pitchFamily="34" charset="-122"/>
              </a:rPr>
              <a:t>病种、病情轻重、治疗质量</a:t>
            </a:r>
            <a:r>
              <a:rPr lang="zh-CN" altLang="en-US" sz="1600" dirty="0">
                <a:latin typeface="微软雅黑" panose="020B0503020204020204" pitchFamily="34" charset="-122"/>
                <a:ea typeface="微软雅黑" panose="020B0503020204020204" pitchFamily="34" charset="-122"/>
              </a:rPr>
              <a:t>的影响呢？</a:t>
            </a:r>
          </a:p>
        </p:txBody>
      </p:sp>
      <p:sp>
        <p:nvSpPr>
          <p:cNvPr id="16" name="矩形 15"/>
          <p:cNvSpPr/>
          <p:nvPr/>
        </p:nvSpPr>
        <p:spPr>
          <a:xfrm>
            <a:off x="10033536" y="616370"/>
            <a:ext cx="1459054" cy="458908"/>
          </a:xfrm>
          <a:prstGeom prst="rect">
            <a:avLst/>
          </a:prstGeom>
        </p:spPr>
        <p:txBody>
          <a:bodyPr wrap="none">
            <a:spAutoFit/>
          </a:bodyPr>
          <a:lstStyle/>
          <a:p>
            <a:pPr>
              <a:lnSpc>
                <a:spcPct val="150000"/>
              </a:lnSpc>
            </a:pPr>
            <a:r>
              <a:rPr lang="en-US" altLang="zh-CN" b="1" dirty="0">
                <a:latin typeface="微软雅黑" panose="020B0503020204020204" pitchFamily="34" charset="-122"/>
                <a:ea typeface="微软雅黑" panose="020B0503020204020204" pitchFamily="34" charset="-122"/>
              </a:rPr>
              <a:t>2.2</a:t>
            </a:r>
            <a:r>
              <a:rPr lang="zh-CN" altLang="en-US" b="1" dirty="0">
                <a:latin typeface="微软雅黑" panose="020B0503020204020204" pitchFamily="34" charset="-122"/>
                <a:ea typeface="微软雅黑" panose="020B0503020204020204" pitchFamily="34" charset="-122"/>
              </a:rPr>
              <a:t>财务管理</a:t>
            </a:r>
            <a:endParaRPr lang="zh-CN" altLang="en-US" sz="1600" b="1" dirty="0">
              <a:latin typeface="微软雅黑" panose="020B0503020204020204" pitchFamily="34" charset="-122"/>
              <a:ea typeface="微软雅黑" panose="020B0503020204020204" pitchFamily="34" charset="-122"/>
            </a:endParaRPr>
          </a:p>
        </p:txBody>
      </p:sp>
      <p:grpSp>
        <p:nvGrpSpPr>
          <p:cNvPr id="18" name="组合 17"/>
          <p:cNvGrpSpPr/>
          <p:nvPr/>
        </p:nvGrpSpPr>
        <p:grpSpPr>
          <a:xfrm>
            <a:off x="536649" y="249523"/>
            <a:ext cx="1232203" cy="1028988"/>
            <a:chOff x="458097" y="883701"/>
            <a:chExt cx="1712258" cy="1429872"/>
          </a:xfrm>
        </p:grpSpPr>
        <p:sp>
          <p:nvSpPr>
            <p:cNvPr id="19"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910305" y="1340011"/>
              <a:ext cx="1048277" cy="812598"/>
            </a:xfrm>
            <a:prstGeom prst="rect">
              <a:avLst/>
            </a:prstGeom>
            <a:noFill/>
          </p:spPr>
          <p:txBody>
            <a:bodyPr wrap="square" rtlCol="0">
              <a:spAutoFit/>
            </a:bodyPr>
            <a:lstStyle/>
            <a:p>
              <a:r>
                <a:rPr lang="en-US" altLang="zh-CN" sz="3200" b="1" dirty="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22" name="矩形 21"/>
          <p:cNvSpPr/>
          <p:nvPr/>
        </p:nvSpPr>
        <p:spPr>
          <a:xfrm>
            <a:off x="1884700" y="1267335"/>
            <a:ext cx="1496060" cy="460375"/>
          </a:xfrm>
          <a:prstGeom prst="rect">
            <a:avLst/>
          </a:prstGeom>
        </p:spPr>
        <p:txBody>
          <a:bodyPr wrap="none">
            <a:spAutoFit/>
          </a:bodyPr>
          <a:lstStyle/>
          <a:p>
            <a:pPr>
              <a:lnSpc>
                <a:spcPct val="150000"/>
              </a:lnSpc>
            </a:pPr>
            <a:r>
              <a:rPr lang="en-US" altLang="zh-CN" sz="1600" b="1" dirty="0">
                <a:latin typeface="微软雅黑" panose="020B0503020204020204" pitchFamily="34" charset="-122"/>
                <a:ea typeface="微软雅黑" panose="020B0503020204020204" pitchFamily="34" charset="-122"/>
              </a:rPr>
              <a:t>2020</a:t>
            </a:r>
            <a:r>
              <a:rPr lang="zh-CN" altLang="en-US" sz="1600" b="1" dirty="0">
                <a:latin typeface="微软雅黑" panose="020B0503020204020204" pitchFamily="34" charset="-122"/>
                <a:ea typeface="微软雅黑" panose="020B0503020204020204" pitchFamily="34" charset="-122"/>
              </a:rPr>
              <a:t>数据统计</a:t>
            </a:r>
            <a:endParaRPr lang="en-US" altLang="zh-CN" sz="1600" b="1" dirty="0">
              <a:latin typeface="微软雅黑" panose="020B0503020204020204" pitchFamily="34" charset="-122"/>
              <a:ea typeface="微软雅黑" panose="020B0503020204020204" pitchFamily="34" charset="-122"/>
            </a:endParaRPr>
          </a:p>
        </p:txBody>
      </p:sp>
      <p:sp>
        <p:nvSpPr>
          <p:cNvPr id="23" name="文本框 22"/>
          <p:cNvSpPr txBox="1"/>
          <p:nvPr/>
        </p:nvSpPr>
        <p:spPr>
          <a:xfrm>
            <a:off x="10515600" y="249523"/>
            <a:ext cx="1676400"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放置医院</a:t>
            </a:r>
            <a:r>
              <a:rPr lang="en-US" altLang="zh-CN" sz="1400" dirty="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24" name="矩形 23"/>
          <p:cNvSpPr/>
          <p:nvPr/>
        </p:nvSpPr>
        <p:spPr>
          <a:xfrm>
            <a:off x="1820283" y="547121"/>
            <a:ext cx="1467068" cy="553998"/>
          </a:xfrm>
          <a:prstGeom prst="rect">
            <a:avLst/>
          </a:prstGeom>
        </p:spPr>
        <p:txBody>
          <a:bodyPr wrap="non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人、财、物</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表 5"/>
          <p:cNvGraphicFramePr/>
          <p:nvPr/>
        </p:nvGraphicFramePr>
        <p:xfrm>
          <a:off x="6450004" y="1955890"/>
          <a:ext cx="2308514" cy="35884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图表 7"/>
          <p:cNvGraphicFramePr/>
          <p:nvPr/>
        </p:nvGraphicFramePr>
        <p:xfrm>
          <a:off x="3017916" y="1965557"/>
          <a:ext cx="2413543" cy="3569111"/>
        </p:xfrm>
        <a:graphic>
          <a:graphicData uri="http://schemas.openxmlformats.org/drawingml/2006/chart">
            <c:chart xmlns:c="http://schemas.openxmlformats.org/drawingml/2006/chart" xmlns:r="http://schemas.openxmlformats.org/officeDocument/2006/relationships" r:id="rId3"/>
          </a:graphicData>
        </a:graphic>
      </p:graphicFrame>
      <p:sp>
        <p:nvSpPr>
          <p:cNvPr id="2" name="文本框 1"/>
          <p:cNvSpPr txBox="1"/>
          <p:nvPr/>
        </p:nvSpPr>
        <p:spPr>
          <a:xfrm>
            <a:off x="2304023" y="5661749"/>
            <a:ext cx="7342094" cy="877163"/>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      通过上表可以看出医院门诊费用和药占比均高于全国平均水平，这可以判断出</a:t>
            </a:r>
            <a:r>
              <a:rPr lang="zh-CN" altLang="en-US" b="1" dirty="0">
                <a:solidFill>
                  <a:srgbClr val="C00000"/>
                </a:solidFill>
                <a:latin typeface="微软雅黑" panose="020B0503020204020204" pitchFamily="34" charset="-122"/>
                <a:ea typeface="微软雅黑" panose="020B0503020204020204" pitchFamily="34" charset="-122"/>
              </a:rPr>
              <a:t>医院门诊收入主要来自药品</a:t>
            </a:r>
            <a:r>
              <a:rPr lang="zh-CN" altLang="en-US" sz="1600" dirty="0">
                <a:latin typeface="微软雅黑" panose="020B0503020204020204" pitchFamily="34" charset="-122"/>
                <a:ea typeface="微软雅黑" panose="020B0503020204020204" pitchFamily="34" charset="-122"/>
              </a:rPr>
              <a:t>，</a:t>
            </a:r>
            <a:r>
              <a:rPr lang="zh-CN" altLang="en-US" b="1" dirty="0">
                <a:solidFill>
                  <a:srgbClr val="C00000"/>
                </a:solidFill>
                <a:latin typeface="微软雅黑" panose="020B0503020204020204" pitchFamily="34" charset="-122"/>
                <a:ea typeface="微软雅黑" panose="020B0503020204020204" pitchFamily="34" charset="-122"/>
              </a:rPr>
              <a:t>控制药占比</a:t>
            </a:r>
            <a:r>
              <a:rPr lang="zh-CN" altLang="en-US" sz="1600" dirty="0">
                <a:latin typeface="微软雅黑" panose="020B0503020204020204" pitchFamily="34" charset="-122"/>
                <a:ea typeface="微软雅黑" panose="020B0503020204020204" pitchFamily="34" charset="-122"/>
              </a:rPr>
              <a:t>是医院明年重点工作计划。</a:t>
            </a:r>
          </a:p>
        </p:txBody>
      </p:sp>
      <p:sp>
        <p:nvSpPr>
          <p:cNvPr id="7" name="矩形 6"/>
          <p:cNvSpPr/>
          <p:nvPr/>
        </p:nvSpPr>
        <p:spPr>
          <a:xfrm>
            <a:off x="10033536" y="616370"/>
            <a:ext cx="1459054" cy="458908"/>
          </a:xfrm>
          <a:prstGeom prst="rect">
            <a:avLst/>
          </a:prstGeom>
        </p:spPr>
        <p:txBody>
          <a:bodyPr wrap="none">
            <a:spAutoFit/>
          </a:bodyPr>
          <a:lstStyle/>
          <a:p>
            <a:pPr>
              <a:lnSpc>
                <a:spcPct val="150000"/>
              </a:lnSpc>
            </a:pPr>
            <a:r>
              <a:rPr lang="en-US" altLang="zh-CN" b="1" dirty="0">
                <a:latin typeface="微软雅黑" panose="020B0503020204020204" pitchFamily="34" charset="-122"/>
                <a:ea typeface="微软雅黑" panose="020B0503020204020204" pitchFamily="34" charset="-122"/>
              </a:rPr>
              <a:t>2.2</a:t>
            </a:r>
            <a:r>
              <a:rPr lang="zh-CN" altLang="en-US" b="1" dirty="0">
                <a:latin typeface="微软雅黑" panose="020B0503020204020204" pitchFamily="34" charset="-122"/>
                <a:ea typeface="微软雅黑" panose="020B0503020204020204" pitchFamily="34" charset="-122"/>
              </a:rPr>
              <a:t>财务管理</a:t>
            </a:r>
            <a:endParaRPr lang="zh-CN" altLang="en-US" sz="1600" b="1" dirty="0">
              <a:latin typeface="微软雅黑" panose="020B0503020204020204" pitchFamily="34" charset="-122"/>
              <a:ea typeface="微软雅黑" panose="020B0503020204020204" pitchFamily="34" charset="-122"/>
            </a:endParaRPr>
          </a:p>
        </p:txBody>
      </p:sp>
      <p:grpSp>
        <p:nvGrpSpPr>
          <p:cNvPr id="10" name="组合 9"/>
          <p:cNvGrpSpPr/>
          <p:nvPr/>
        </p:nvGrpSpPr>
        <p:grpSpPr>
          <a:xfrm>
            <a:off x="536649" y="249523"/>
            <a:ext cx="1232203" cy="1028988"/>
            <a:chOff x="458097" y="883701"/>
            <a:chExt cx="1712258" cy="1429872"/>
          </a:xfrm>
        </p:grpSpPr>
        <p:sp>
          <p:nvSpPr>
            <p:cNvPr id="11"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910305" y="1340011"/>
              <a:ext cx="1048277" cy="812598"/>
            </a:xfrm>
            <a:prstGeom prst="rect">
              <a:avLst/>
            </a:prstGeom>
            <a:noFill/>
          </p:spPr>
          <p:txBody>
            <a:bodyPr wrap="square" rtlCol="0">
              <a:spAutoFit/>
            </a:bodyPr>
            <a:lstStyle/>
            <a:p>
              <a:r>
                <a:rPr lang="en-US" altLang="zh-CN" sz="3200" b="1" dirty="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14" name="矩形 13"/>
          <p:cNvSpPr/>
          <p:nvPr/>
        </p:nvSpPr>
        <p:spPr>
          <a:xfrm>
            <a:off x="1768852" y="1420284"/>
            <a:ext cx="1496060" cy="460375"/>
          </a:xfrm>
          <a:prstGeom prst="rect">
            <a:avLst/>
          </a:prstGeom>
        </p:spPr>
        <p:txBody>
          <a:bodyPr wrap="none">
            <a:spAutoFit/>
          </a:bodyPr>
          <a:lstStyle/>
          <a:p>
            <a:pPr>
              <a:lnSpc>
                <a:spcPct val="150000"/>
              </a:lnSpc>
            </a:pPr>
            <a:r>
              <a:rPr lang="en-US" altLang="zh-CN" sz="1600" b="1" dirty="0">
                <a:latin typeface="微软雅黑" panose="020B0503020204020204" pitchFamily="34" charset="-122"/>
                <a:ea typeface="微软雅黑" panose="020B0503020204020204" pitchFamily="34" charset="-122"/>
              </a:rPr>
              <a:t>2020</a:t>
            </a:r>
            <a:r>
              <a:rPr lang="zh-CN" altLang="en-US" sz="1600" b="1" dirty="0">
                <a:latin typeface="微软雅黑" panose="020B0503020204020204" pitchFamily="34" charset="-122"/>
                <a:ea typeface="微软雅黑" panose="020B0503020204020204" pitchFamily="34" charset="-122"/>
              </a:rPr>
              <a:t>数据统计</a:t>
            </a:r>
            <a:endParaRPr lang="en-US" altLang="zh-CN" sz="1600" b="1" dirty="0">
              <a:latin typeface="微软雅黑" panose="020B0503020204020204" pitchFamily="34" charset="-122"/>
              <a:ea typeface="微软雅黑" panose="020B0503020204020204" pitchFamily="34" charset="-122"/>
            </a:endParaRPr>
          </a:p>
        </p:txBody>
      </p:sp>
      <p:sp>
        <p:nvSpPr>
          <p:cNvPr id="15" name="文本框 14"/>
          <p:cNvSpPr txBox="1"/>
          <p:nvPr/>
        </p:nvSpPr>
        <p:spPr>
          <a:xfrm>
            <a:off x="10515600" y="249523"/>
            <a:ext cx="1676400"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放置医院</a:t>
            </a:r>
            <a:r>
              <a:rPr lang="en-US" altLang="zh-CN" sz="1400" dirty="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16" name="矩形 15"/>
          <p:cNvSpPr/>
          <p:nvPr/>
        </p:nvSpPr>
        <p:spPr>
          <a:xfrm>
            <a:off x="1820283" y="547121"/>
            <a:ext cx="1467068" cy="553998"/>
          </a:xfrm>
          <a:prstGeom prst="rect">
            <a:avLst/>
          </a:prstGeom>
        </p:spPr>
        <p:txBody>
          <a:bodyPr wrap="non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人、财、物</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表 4"/>
          <p:cNvGraphicFramePr/>
          <p:nvPr/>
        </p:nvGraphicFramePr>
        <p:xfrm>
          <a:off x="690763" y="2093991"/>
          <a:ext cx="7334788" cy="3471917"/>
        </p:xfrm>
        <a:graphic>
          <a:graphicData uri="http://schemas.openxmlformats.org/drawingml/2006/chart">
            <c:chart xmlns:c="http://schemas.openxmlformats.org/drawingml/2006/chart" xmlns:r="http://schemas.openxmlformats.org/officeDocument/2006/relationships" r:id="rId2"/>
          </a:graphicData>
        </a:graphic>
      </p:graphicFrame>
      <p:sp>
        <p:nvSpPr>
          <p:cNvPr id="8" name="矩形 7"/>
          <p:cNvSpPr/>
          <p:nvPr/>
        </p:nvSpPr>
        <p:spPr>
          <a:xfrm>
            <a:off x="1820283" y="1520558"/>
            <a:ext cx="2512060" cy="460375"/>
          </a:xfrm>
          <a:prstGeom prst="rect">
            <a:avLst/>
          </a:prstGeom>
        </p:spPr>
        <p:txBody>
          <a:bodyPr wrap="none">
            <a:spAutoFit/>
          </a:bodyPr>
          <a:lstStyle/>
          <a:p>
            <a:pPr>
              <a:lnSpc>
                <a:spcPct val="150000"/>
              </a:lnSpc>
            </a:pPr>
            <a:r>
              <a:rPr lang="en-US" altLang="zh-CN" sz="1600" b="1" dirty="0">
                <a:latin typeface="微软雅黑" panose="020B0503020204020204" pitchFamily="34" charset="-122"/>
                <a:ea typeface="微软雅黑" panose="020B0503020204020204" pitchFamily="34" charset="-122"/>
              </a:rPr>
              <a:t>2020</a:t>
            </a:r>
            <a:r>
              <a:rPr lang="zh-CN" altLang="en-US" sz="1600" b="1" dirty="0">
                <a:latin typeface="微软雅黑" panose="020B0503020204020204" pitchFamily="34" charset="-122"/>
                <a:ea typeface="微软雅黑" panose="020B0503020204020204" pitchFamily="34" charset="-122"/>
              </a:rPr>
              <a:t>各月经济指标达成率</a:t>
            </a:r>
            <a:endParaRPr lang="en-US" altLang="zh-CN" sz="1600" b="1" dirty="0">
              <a:latin typeface="微软雅黑" panose="020B0503020204020204" pitchFamily="34" charset="-122"/>
              <a:ea typeface="微软雅黑" panose="020B0503020204020204" pitchFamily="34" charset="-122"/>
            </a:endParaRPr>
          </a:p>
        </p:txBody>
      </p:sp>
      <p:sp>
        <p:nvSpPr>
          <p:cNvPr id="3" name="文本框 2"/>
          <p:cNvSpPr txBox="1"/>
          <p:nvPr/>
        </p:nvSpPr>
        <p:spPr>
          <a:xfrm>
            <a:off x="8293136" y="2582492"/>
            <a:ext cx="3579998" cy="1754326"/>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这就需要领导思考：</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en-US" altLang="zh-CN" dirty="0">
                <a:latin typeface="微软雅黑" panose="020B0503020204020204" pitchFamily="34" charset="-122"/>
                <a:ea typeface="微软雅黑" panose="020B0503020204020204" pitchFamily="34" charset="-122"/>
              </a:rPr>
              <a:t>        </a:t>
            </a:r>
            <a:r>
              <a:rPr lang="en-US" altLang="zh-CN" b="1" dirty="0">
                <a:solidFill>
                  <a:srgbClr val="C00000"/>
                </a:solidFill>
                <a:latin typeface="微软雅黑" panose="020B0503020204020204" pitchFamily="34" charset="-122"/>
                <a:ea typeface="微软雅黑" panose="020B0503020204020204" pitchFamily="34" charset="-122"/>
              </a:rPr>
              <a:t>1</a:t>
            </a:r>
            <a:r>
              <a:rPr lang="zh-CN" altLang="en-US" b="1" dirty="0">
                <a:solidFill>
                  <a:srgbClr val="C00000"/>
                </a:solidFill>
                <a:latin typeface="微软雅黑" panose="020B0503020204020204" pitchFamily="34" charset="-122"/>
                <a:ea typeface="微软雅黑" panose="020B0503020204020204" pitchFamily="34" charset="-122"/>
              </a:rPr>
              <a:t>、指标设置是否合理？</a:t>
            </a:r>
            <a:endParaRPr lang="en-US" altLang="zh-CN" b="1" dirty="0">
              <a:solidFill>
                <a:srgbClr val="C00000"/>
              </a:solidFill>
              <a:latin typeface="微软雅黑" panose="020B0503020204020204" pitchFamily="34" charset="-122"/>
              <a:ea typeface="微软雅黑" panose="020B0503020204020204" pitchFamily="34" charset="-122"/>
            </a:endParaRPr>
          </a:p>
          <a:p>
            <a:pPr>
              <a:lnSpc>
                <a:spcPct val="150000"/>
              </a:lnSpc>
            </a:pPr>
            <a:r>
              <a:rPr lang="en-US" altLang="zh-CN" b="1" dirty="0">
                <a:solidFill>
                  <a:srgbClr val="C00000"/>
                </a:solidFill>
                <a:latin typeface="微软雅黑" panose="020B0503020204020204" pitchFamily="34" charset="-122"/>
                <a:ea typeface="微软雅黑" panose="020B0503020204020204" pitchFamily="34" charset="-122"/>
              </a:rPr>
              <a:t>        2</a:t>
            </a:r>
            <a:r>
              <a:rPr lang="zh-CN" altLang="en-US" b="1" dirty="0">
                <a:solidFill>
                  <a:srgbClr val="C00000"/>
                </a:solidFill>
                <a:latin typeface="微软雅黑" panose="020B0503020204020204" pitchFamily="34" charset="-122"/>
                <a:ea typeface="微软雅黑" panose="020B0503020204020204" pitchFamily="34" charset="-122"/>
              </a:rPr>
              <a:t>、执行力是否下降？</a:t>
            </a:r>
            <a:endParaRPr lang="en-US" altLang="zh-CN" b="1" dirty="0">
              <a:solidFill>
                <a:srgbClr val="C00000"/>
              </a:solidFill>
              <a:latin typeface="微软雅黑" panose="020B0503020204020204" pitchFamily="34" charset="-122"/>
              <a:ea typeface="微软雅黑" panose="020B0503020204020204" pitchFamily="34" charset="-122"/>
            </a:endParaRPr>
          </a:p>
          <a:p>
            <a:pPr>
              <a:lnSpc>
                <a:spcPct val="150000"/>
              </a:lnSpc>
            </a:pPr>
            <a:r>
              <a:rPr lang="en-US" altLang="zh-CN" b="1" dirty="0">
                <a:solidFill>
                  <a:srgbClr val="C00000"/>
                </a:solidFill>
                <a:latin typeface="微软雅黑" panose="020B0503020204020204" pitchFamily="34" charset="-122"/>
                <a:ea typeface="微软雅黑" panose="020B0503020204020204" pitchFamily="34" charset="-122"/>
              </a:rPr>
              <a:t>        3</a:t>
            </a:r>
            <a:r>
              <a:rPr lang="zh-CN" altLang="en-US" b="1" dirty="0">
                <a:solidFill>
                  <a:srgbClr val="C00000"/>
                </a:solidFill>
                <a:latin typeface="微软雅黑" panose="020B0503020204020204" pitchFamily="34" charset="-122"/>
                <a:ea typeface="微软雅黑" panose="020B0503020204020204" pitchFamily="34" charset="-122"/>
              </a:rPr>
              <a:t>、是否与住院量有关？</a:t>
            </a:r>
          </a:p>
        </p:txBody>
      </p:sp>
      <p:sp>
        <p:nvSpPr>
          <p:cNvPr id="4" name="矩形 3"/>
          <p:cNvSpPr/>
          <p:nvPr/>
        </p:nvSpPr>
        <p:spPr>
          <a:xfrm>
            <a:off x="862074" y="6118808"/>
            <a:ext cx="6811436" cy="461665"/>
          </a:xfrm>
          <a:prstGeom prst="rect">
            <a:avLst/>
          </a:prstGeom>
        </p:spPr>
        <p:txBody>
          <a:bodyPr wrap="square">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通过图表看出，医院在</a:t>
            </a:r>
            <a:r>
              <a:rPr lang="en-US" altLang="zh-CN" sz="1600" dirty="0">
                <a:latin typeface="微软雅黑" panose="020B0503020204020204" pitchFamily="34" charset="-122"/>
                <a:ea typeface="微软雅黑" panose="020B0503020204020204" pitchFamily="34" charset="-122"/>
              </a:rPr>
              <a:t>1-2</a:t>
            </a:r>
            <a:r>
              <a:rPr lang="zh-CN" altLang="en-US"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11-12</a:t>
            </a:r>
            <a:r>
              <a:rPr lang="zh-CN" altLang="en-US" sz="1600" dirty="0">
                <a:latin typeface="微软雅黑" panose="020B0503020204020204" pitchFamily="34" charset="-122"/>
                <a:ea typeface="微软雅黑" panose="020B0503020204020204" pitchFamily="34" charset="-122"/>
              </a:rPr>
              <a:t>月是超额完成，</a:t>
            </a:r>
            <a:r>
              <a:rPr lang="en-US" altLang="zh-CN" sz="1600" dirty="0">
                <a:latin typeface="微软雅黑" panose="020B0503020204020204" pitchFamily="34" charset="-122"/>
                <a:ea typeface="微软雅黑" panose="020B0503020204020204" pitchFamily="34" charset="-122"/>
              </a:rPr>
              <a:t>3-10</a:t>
            </a:r>
            <a:r>
              <a:rPr lang="zh-CN" altLang="en-US" sz="1600" dirty="0">
                <a:latin typeface="微软雅黑" panose="020B0503020204020204" pitchFamily="34" charset="-122"/>
                <a:ea typeface="微软雅黑" panose="020B0503020204020204" pitchFamily="34" charset="-122"/>
              </a:rPr>
              <a:t>月没有达标。</a:t>
            </a:r>
            <a:endParaRPr lang="en-US" altLang="zh-CN" sz="1600" dirty="0">
              <a:latin typeface="微软雅黑" panose="020B0503020204020204" pitchFamily="34" charset="-122"/>
              <a:ea typeface="微软雅黑" panose="020B0503020204020204" pitchFamily="34" charset="-122"/>
            </a:endParaRPr>
          </a:p>
        </p:txBody>
      </p:sp>
      <p:sp>
        <p:nvSpPr>
          <p:cNvPr id="11" name="矩形 10"/>
          <p:cNvSpPr/>
          <p:nvPr/>
        </p:nvSpPr>
        <p:spPr>
          <a:xfrm>
            <a:off x="10033536" y="616370"/>
            <a:ext cx="1459054" cy="458908"/>
          </a:xfrm>
          <a:prstGeom prst="rect">
            <a:avLst/>
          </a:prstGeom>
        </p:spPr>
        <p:txBody>
          <a:bodyPr wrap="none">
            <a:spAutoFit/>
          </a:bodyPr>
          <a:lstStyle/>
          <a:p>
            <a:pPr>
              <a:lnSpc>
                <a:spcPct val="150000"/>
              </a:lnSpc>
            </a:pPr>
            <a:r>
              <a:rPr lang="en-US" altLang="zh-CN" b="1" dirty="0">
                <a:latin typeface="微软雅黑" panose="020B0503020204020204" pitchFamily="34" charset="-122"/>
                <a:ea typeface="微软雅黑" panose="020B0503020204020204" pitchFamily="34" charset="-122"/>
              </a:rPr>
              <a:t>2.2</a:t>
            </a:r>
            <a:r>
              <a:rPr lang="zh-CN" altLang="en-US" b="1" dirty="0">
                <a:latin typeface="微软雅黑" panose="020B0503020204020204" pitchFamily="34" charset="-122"/>
                <a:ea typeface="微软雅黑" panose="020B0503020204020204" pitchFamily="34" charset="-122"/>
              </a:rPr>
              <a:t>财务管理</a:t>
            </a:r>
            <a:endParaRPr lang="zh-CN" altLang="en-US" sz="1600" b="1" dirty="0">
              <a:latin typeface="微软雅黑" panose="020B0503020204020204" pitchFamily="34" charset="-122"/>
              <a:ea typeface="微软雅黑" panose="020B0503020204020204" pitchFamily="34" charset="-122"/>
            </a:endParaRPr>
          </a:p>
        </p:txBody>
      </p:sp>
      <p:grpSp>
        <p:nvGrpSpPr>
          <p:cNvPr id="13" name="组合 12"/>
          <p:cNvGrpSpPr/>
          <p:nvPr/>
        </p:nvGrpSpPr>
        <p:grpSpPr>
          <a:xfrm>
            <a:off x="536649" y="249523"/>
            <a:ext cx="1232203" cy="1028988"/>
            <a:chOff x="458097" y="883701"/>
            <a:chExt cx="1712258" cy="1429872"/>
          </a:xfrm>
        </p:grpSpPr>
        <p:sp>
          <p:nvSpPr>
            <p:cNvPr id="14"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10305" y="1340011"/>
              <a:ext cx="1048277" cy="812598"/>
            </a:xfrm>
            <a:prstGeom prst="rect">
              <a:avLst/>
            </a:prstGeom>
            <a:noFill/>
          </p:spPr>
          <p:txBody>
            <a:bodyPr wrap="square" rtlCol="0">
              <a:spAutoFit/>
            </a:bodyPr>
            <a:lstStyle/>
            <a:p>
              <a:r>
                <a:rPr lang="en-US" altLang="zh-CN" sz="3200" b="1" dirty="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17" name="文本框 16"/>
          <p:cNvSpPr txBox="1"/>
          <p:nvPr/>
        </p:nvSpPr>
        <p:spPr>
          <a:xfrm>
            <a:off x="10515600" y="249523"/>
            <a:ext cx="1676400"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放置医院</a:t>
            </a:r>
            <a:r>
              <a:rPr lang="en-US" altLang="zh-CN" sz="1400" dirty="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6" name="文本框 5"/>
          <p:cNvSpPr txBox="1"/>
          <p:nvPr/>
        </p:nvSpPr>
        <p:spPr>
          <a:xfrm>
            <a:off x="582452" y="5695195"/>
            <a:ext cx="1244857"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收入</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达标率</a:t>
            </a:r>
          </a:p>
        </p:txBody>
      </p:sp>
      <p:sp>
        <p:nvSpPr>
          <p:cNvPr id="7" name="文本框 6"/>
          <p:cNvSpPr txBox="1"/>
          <p:nvPr/>
        </p:nvSpPr>
        <p:spPr>
          <a:xfrm>
            <a:off x="314560" y="4991483"/>
            <a:ext cx="338554" cy="766870"/>
          </a:xfrm>
          <a:prstGeom prst="rect">
            <a:avLst/>
          </a:prstGeom>
          <a:noFill/>
        </p:spPr>
        <p:txBody>
          <a:bodyPr vert="eaVert" wrap="square" rtlCol="0">
            <a:spAutoFit/>
          </a:bodyPr>
          <a:lstStyle/>
          <a:p>
            <a:r>
              <a:rPr lang="zh-CN" altLang="en-US" sz="1000" dirty="0">
                <a:latin typeface="微软雅黑" panose="020B0503020204020204" pitchFamily="34" charset="-122"/>
                <a:ea typeface="微软雅黑" panose="020B0503020204020204" pitchFamily="34" charset="-122"/>
              </a:rPr>
              <a:t>单位：万元</a:t>
            </a:r>
          </a:p>
        </p:txBody>
      </p:sp>
      <p:sp>
        <p:nvSpPr>
          <p:cNvPr id="18" name="矩形 17"/>
          <p:cNvSpPr/>
          <p:nvPr/>
        </p:nvSpPr>
        <p:spPr>
          <a:xfrm>
            <a:off x="1820283" y="547121"/>
            <a:ext cx="1467068" cy="553998"/>
          </a:xfrm>
          <a:prstGeom prst="rect">
            <a:avLst/>
          </a:prstGeom>
        </p:spPr>
        <p:txBody>
          <a:bodyPr wrap="non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人、财、物</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表 5"/>
          <p:cNvGraphicFramePr/>
          <p:nvPr/>
        </p:nvGraphicFramePr>
        <p:xfrm>
          <a:off x="2080368" y="1790884"/>
          <a:ext cx="7729989" cy="4103801"/>
        </p:xfrm>
        <a:graphic>
          <a:graphicData uri="http://schemas.openxmlformats.org/drawingml/2006/chart">
            <c:chart xmlns:c="http://schemas.openxmlformats.org/drawingml/2006/chart" xmlns:r="http://schemas.openxmlformats.org/officeDocument/2006/relationships" r:id="rId2"/>
          </a:graphicData>
        </a:graphic>
      </p:graphicFrame>
      <p:sp>
        <p:nvSpPr>
          <p:cNvPr id="8" name="矩形 7"/>
          <p:cNvSpPr/>
          <p:nvPr/>
        </p:nvSpPr>
        <p:spPr>
          <a:xfrm>
            <a:off x="1967118" y="1278511"/>
            <a:ext cx="2537874" cy="461665"/>
          </a:xfrm>
          <a:prstGeom prst="rect">
            <a:avLst/>
          </a:prstGeom>
        </p:spPr>
        <p:txBody>
          <a:bodyPr wrap="none">
            <a:spAutoFit/>
          </a:bodyPr>
          <a:lstStyle/>
          <a:p>
            <a:pPr>
              <a:lnSpc>
                <a:spcPct val="150000"/>
              </a:lnSpc>
            </a:pPr>
            <a:r>
              <a:rPr lang="en-US" altLang="zh-CN" sz="1600" b="1" dirty="0">
                <a:latin typeface="微软雅黑" panose="020B0503020204020204" pitchFamily="34" charset="-122"/>
                <a:ea typeface="微软雅黑" panose="020B0503020204020204" pitchFamily="34" charset="-122"/>
              </a:rPr>
              <a:t>2014</a:t>
            </a:r>
            <a:r>
              <a:rPr lang="zh-CN" altLang="en-US" sz="1600" b="1" dirty="0">
                <a:latin typeface="微软雅黑" panose="020B0503020204020204" pitchFamily="34" charset="-122"/>
                <a:ea typeface="微软雅黑" panose="020B0503020204020204" pitchFamily="34" charset="-122"/>
              </a:rPr>
              <a:t>各科经济指标达成率</a:t>
            </a:r>
            <a:endParaRPr lang="en-US" altLang="zh-CN" sz="1600" b="1" dirty="0">
              <a:latin typeface="微软雅黑" panose="020B0503020204020204" pitchFamily="34" charset="-122"/>
              <a:ea typeface="微软雅黑" panose="020B0503020204020204" pitchFamily="34" charset="-122"/>
            </a:endParaRPr>
          </a:p>
        </p:txBody>
      </p:sp>
      <p:sp>
        <p:nvSpPr>
          <p:cNvPr id="11" name="矩形 10"/>
          <p:cNvSpPr/>
          <p:nvPr/>
        </p:nvSpPr>
        <p:spPr>
          <a:xfrm>
            <a:off x="1344185" y="5894685"/>
            <a:ext cx="10009615" cy="461665"/>
          </a:xfrm>
          <a:prstGeom prst="rect">
            <a:avLst/>
          </a:prstGeom>
        </p:spPr>
        <p:txBody>
          <a:bodyPr wrap="square">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通过图表看出，达标科室包括心内科、肿瘤科两个</a:t>
            </a:r>
            <a:r>
              <a:rPr lang="zh-CN" altLang="en-US" sz="1600" b="1" dirty="0">
                <a:solidFill>
                  <a:srgbClr val="C00000"/>
                </a:solidFill>
                <a:latin typeface="微软雅黑" panose="020B0503020204020204" pitchFamily="34" charset="-122"/>
                <a:ea typeface="微软雅黑" panose="020B0503020204020204" pitchFamily="34" charset="-122"/>
              </a:rPr>
              <a:t>重点科室</a:t>
            </a:r>
            <a:r>
              <a:rPr lang="zh-CN" altLang="en-US" sz="1600" dirty="0">
                <a:latin typeface="微软雅黑" panose="020B0503020204020204" pitchFamily="34" charset="-122"/>
                <a:ea typeface="微软雅黑" panose="020B0503020204020204" pitchFamily="34" charset="-122"/>
              </a:rPr>
              <a:t>，其中今年</a:t>
            </a:r>
            <a:r>
              <a:rPr lang="zh-CN" altLang="en-US" sz="1600" b="1" dirty="0">
                <a:solidFill>
                  <a:srgbClr val="C00000"/>
                </a:solidFill>
                <a:latin typeface="微软雅黑" panose="020B0503020204020204" pitchFamily="34" charset="-122"/>
                <a:ea typeface="微软雅黑" panose="020B0503020204020204" pitchFamily="34" charset="-122"/>
              </a:rPr>
              <a:t>重点发展</a:t>
            </a:r>
            <a:r>
              <a:rPr lang="zh-CN" altLang="en-US" sz="1600" dirty="0">
                <a:latin typeface="微软雅黑" panose="020B0503020204020204" pitchFamily="34" charset="-122"/>
                <a:ea typeface="微软雅黑" panose="020B0503020204020204" pitchFamily="34" charset="-122"/>
              </a:rPr>
              <a:t>的妇产科、骨科成绩也不错。</a:t>
            </a:r>
            <a:endParaRPr lang="en-US" altLang="zh-CN" sz="1600" dirty="0">
              <a:latin typeface="微软雅黑" panose="020B0503020204020204" pitchFamily="34" charset="-122"/>
              <a:ea typeface="微软雅黑" panose="020B0503020204020204" pitchFamily="34" charset="-122"/>
            </a:endParaRPr>
          </a:p>
        </p:txBody>
      </p:sp>
      <p:sp>
        <p:nvSpPr>
          <p:cNvPr id="12" name="矩形 11"/>
          <p:cNvSpPr/>
          <p:nvPr/>
        </p:nvSpPr>
        <p:spPr>
          <a:xfrm>
            <a:off x="10033536" y="616370"/>
            <a:ext cx="1459054" cy="458908"/>
          </a:xfrm>
          <a:prstGeom prst="rect">
            <a:avLst/>
          </a:prstGeom>
        </p:spPr>
        <p:txBody>
          <a:bodyPr wrap="none">
            <a:spAutoFit/>
          </a:bodyPr>
          <a:lstStyle/>
          <a:p>
            <a:pPr>
              <a:lnSpc>
                <a:spcPct val="150000"/>
              </a:lnSpc>
            </a:pPr>
            <a:r>
              <a:rPr lang="en-US" altLang="zh-CN" b="1" dirty="0">
                <a:latin typeface="微软雅黑" panose="020B0503020204020204" pitchFamily="34" charset="-122"/>
                <a:ea typeface="微软雅黑" panose="020B0503020204020204" pitchFamily="34" charset="-122"/>
              </a:rPr>
              <a:t>2.2</a:t>
            </a:r>
            <a:r>
              <a:rPr lang="zh-CN" altLang="en-US" b="1" dirty="0">
                <a:latin typeface="微软雅黑" panose="020B0503020204020204" pitchFamily="34" charset="-122"/>
                <a:ea typeface="微软雅黑" panose="020B0503020204020204" pitchFamily="34" charset="-122"/>
              </a:rPr>
              <a:t>财务管理</a:t>
            </a:r>
            <a:endParaRPr lang="zh-CN" altLang="en-US" sz="1600" b="1" dirty="0">
              <a:latin typeface="微软雅黑" panose="020B0503020204020204" pitchFamily="34" charset="-122"/>
              <a:ea typeface="微软雅黑" panose="020B0503020204020204" pitchFamily="34" charset="-122"/>
            </a:endParaRPr>
          </a:p>
        </p:txBody>
      </p:sp>
      <p:grpSp>
        <p:nvGrpSpPr>
          <p:cNvPr id="14" name="组合 13"/>
          <p:cNvGrpSpPr/>
          <p:nvPr/>
        </p:nvGrpSpPr>
        <p:grpSpPr>
          <a:xfrm>
            <a:off x="536649" y="249523"/>
            <a:ext cx="1232203" cy="1028988"/>
            <a:chOff x="458097" y="883701"/>
            <a:chExt cx="1712258" cy="1429872"/>
          </a:xfrm>
        </p:grpSpPr>
        <p:sp>
          <p:nvSpPr>
            <p:cNvPr id="15"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910305" y="1340011"/>
              <a:ext cx="1048277" cy="812598"/>
            </a:xfrm>
            <a:prstGeom prst="rect">
              <a:avLst/>
            </a:prstGeom>
            <a:noFill/>
          </p:spPr>
          <p:txBody>
            <a:bodyPr wrap="square" rtlCol="0">
              <a:spAutoFit/>
            </a:bodyPr>
            <a:lstStyle/>
            <a:p>
              <a:r>
                <a:rPr lang="en-US" altLang="zh-CN" sz="3200" b="1" dirty="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18" name="文本框 17"/>
          <p:cNvSpPr txBox="1"/>
          <p:nvPr/>
        </p:nvSpPr>
        <p:spPr>
          <a:xfrm>
            <a:off x="10515600" y="249523"/>
            <a:ext cx="1676400"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放置医院</a:t>
            </a:r>
            <a:r>
              <a:rPr lang="en-US" altLang="zh-CN" sz="1400" dirty="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19" name="矩形 18"/>
          <p:cNvSpPr/>
          <p:nvPr/>
        </p:nvSpPr>
        <p:spPr>
          <a:xfrm>
            <a:off x="1820283" y="547121"/>
            <a:ext cx="1467068" cy="553998"/>
          </a:xfrm>
          <a:prstGeom prst="rect">
            <a:avLst/>
          </a:prstGeom>
        </p:spPr>
        <p:txBody>
          <a:bodyPr wrap="non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人、财、物</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nvGraphicFramePr>
        <p:xfrm>
          <a:off x="1108882" y="1952993"/>
          <a:ext cx="7152195" cy="3456524"/>
        </p:xfrm>
        <a:graphic>
          <a:graphicData uri="http://schemas.openxmlformats.org/drawingml/2006/chart">
            <c:chart xmlns:c="http://schemas.openxmlformats.org/drawingml/2006/chart" xmlns:r="http://schemas.openxmlformats.org/officeDocument/2006/relationships" r:id="rId2"/>
          </a:graphicData>
        </a:graphic>
      </p:graphicFrame>
      <p:sp>
        <p:nvSpPr>
          <p:cNvPr id="7" name="矩形 6"/>
          <p:cNvSpPr/>
          <p:nvPr/>
        </p:nvSpPr>
        <p:spPr>
          <a:xfrm>
            <a:off x="1820283" y="1426080"/>
            <a:ext cx="1005403" cy="461665"/>
          </a:xfrm>
          <a:prstGeom prst="rect">
            <a:avLst/>
          </a:prstGeom>
        </p:spPr>
        <p:txBody>
          <a:bodyPr wrap="non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各科收入</a:t>
            </a:r>
            <a:endParaRPr lang="en-US" altLang="zh-CN" sz="1600" b="1" dirty="0">
              <a:latin typeface="微软雅黑" panose="020B0503020204020204" pitchFamily="34" charset="-122"/>
              <a:ea typeface="微软雅黑" panose="020B0503020204020204" pitchFamily="34" charset="-122"/>
            </a:endParaRPr>
          </a:p>
        </p:txBody>
      </p:sp>
      <p:sp>
        <p:nvSpPr>
          <p:cNvPr id="10" name="矩形 9"/>
          <p:cNvSpPr/>
          <p:nvPr/>
        </p:nvSpPr>
        <p:spPr>
          <a:xfrm>
            <a:off x="656040" y="5525353"/>
            <a:ext cx="7954560" cy="830997"/>
          </a:xfrm>
          <a:prstGeom prst="rect">
            <a:avLst/>
          </a:prstGeom>
        </p:spPr>
        <p:txBody>
          <a:bodyPr wrap="square">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       通过图表看出，</a:t>
            </a:r>
            <a:r>
              <a:rPr lang="en-US" altLang="zh-CN" sz="1600" dirty="0">
                <a:latin typeface="微软雅黑" panose="020B0503020204020204" pitchFamily="34" charset="-122"/>
                <a:ea typeface="微软雅黑" panose="020B0503020204020204" pitchFamily="34" charset="-122"/>
              </a:rPr>
              <a:t>2014</a:t>
            </a:r>
            <a:r>
              <a:rPr lang="zh-CN" altLang="en-US" sz="1600" dirty="0">
                <a:latin typeface="微软雅黑" panose="020B0503020204020204" pitchFamily="34" charset="-122"/>
                <a:ea typeface="微软雅黑" panose="020B0503020204020204" pitchFamily="34" charset="-122"/>
              </a:rPr>
              <a:t>年医院大部分科室收入都超过了</a:t>
            </a:r>
            <a:r>
              <a:rPr lang="en-US" altLang="zh-CN" sz="1600" dirty="0">
                <a:latin typeface="微软雅黑" panose="020B0503020204020204" pitchFamily="34" charset="-122"/>
                <a:ea typeface="微软雅黑" panose="020B0503020204020204" pitchFamily="34" charset="-122"/>
              </a:rPr>
              <a:t>2013</a:t>
            </a:r>
            <a:r>
              <a:rPr lang="zh-CN" altLang="en-US" sz="1600" dirty="0">
                <a:latin typeface="微软雅黑" panose="020B0503020204020204" pitchFamily="34" charset="-122"/>
                <a:ea typeface="微软雅黑" panose="020B0503020204020204" pitchFamily="34" charset="-122"/>
              </a:rPr>
              <a:t>年，只有口腔口、急诊科略低于</a:t>
            </a:r>
            <a:r>
              <a:rPr lang="en-US" altLang="zh-CN" sz="1600" dirty="0">
                <a:latin typeface="微软雅黑" panose="020B0503020204020204" pitchFamily="34" charset="-122"/>
                <a:ea typeface="微软雅黑" panose="020B0503020204020204" pitchFamily="34" charset="-122"/>
              </a:rPr>
              <a:t>2013</a:t>
            </a:r>
            <a:r>
              <a:rPr lang="zh-CN" altLang="en-US" sz="1600" dirty="0">
                <a:latin typeface="微软雅黑" panose="020B0503020204020204" pitchFamily="34" charset="-122"/>
                <a:ea typeface="微软雅黑" panose="020B0503020204020204" pitchFamily="34" charset="-122"/>
              </a:rPr>
              <a:t>年收入</a:t>
            </a:r>
            <a:endParaRPr lang="en-US" altLang="zh-CN" sz="1600"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8404901" y="3363250"/>
            <a:ext cx="3579998" cy="923330"/>
          </a:xfrm>
          <a:prstGeom prst="rect">
            <a:avLst/>
          </a:prstGeom>
          <a:noFill/>
        </p:spPr>
        <p:txBody>
          <a:bodyPr wrap="square" rtlCol="0">
            <a:spAutoFit/>
          </a:bodyPr>
          <a:lstStyle/>
          <a:p>
            <a:pPr>
              <a:lnSpc>
                <a:spcPct val="150000"/>
              </a:lnSpc>
            </a:pPr>
            <a:r>
              <a:rPr lang="zh-CN" altLang="en-US" b="1" dirty="0">
                <a:solidFill>
                  <a:srgbClr val="C00000"/>
                </a:solidFill>
                <a:latin typeface="微软雅黑" panose="020B0503020204020204" pitchFamily="34" charset="-122"/>
                <a:ea typeface="微软雅黑" panose="020B0503020204020204" pitchFamily="34" charset="-122"/>
              </a:rPr>
              <a:t>   是否需要在来年对较弱科室进行重点关注？</a:t>
            </a:r>
          </a:p>
        </p:txBody>
      </p:sp>
      <p:sp>
        <p:nvSpPr>
          <p:cNvPr id="12" name="矩形 11"/>
          <p:cNvSpPr/>
          <p:nvPr/>
        </p:nvSpPr>
        <p:spPr>
          <a:xfrm>
            <a:off x="10033536" y="616370"/>
            <a:ext cx="1459054" cy="458908"/>
          </a:xfrm>
          <a:prstGeom prst="rect">
            <a:avLst/>
          </a:prstGeom>
        </p:spPr>
        <p:txBody>
          <a:bodyPr wrap="none">
            <a:spAutoFit/>
          </a:bodyPr>
          <a:lstStyle/>
          <a:p>
            <a:pPr>
              <a:lnSpc>
                <a:spcPct val="150000"/>
              </a:lnSpc>
            </a:pPr>
            <a:r>
              <a:rPr lang="en-US" altLang="zh-CN" b="1" dirty="0">
                <a:latin typeface="微软雅黑" panose="020B0503020204020204" pitchFamily="34" charset="-122"/>
                <a:ea typeface="微软雅黑" panose="020B0503020204020204" pitchFamily="34" charset="-122"/>
              </a:rPr>
              <a:t>2.2</a:t>
            </a:r>
            <a:r>
              <a:rPr lang="zh-CN" altLang="en-US" b="1" dirty="0">
                <a:latin typeface="微软雅黑" panose="020B0503020204020204" pitchFamily="34" charset="-122"/>
                <a:ea typeface="微软雅黑" panose="020B0503020204020204" pitchFamily="34" charset="-122"/>
              </a:rPr>
              <a:t>财务管理</a:t>
            </a:r>
            <a:endParaRPr lang="zh-CN" altLang="en-US" sz="1600" b="1" dirty="0">
              <a:latin typeface="微软雅黑" panose="020B0503020204020204" pitchFamily="34" charset="-122"/>
              <a:ea typeface="微软雅黑" panose="020B0503020204020204" pitchFamily="34" charset="-122"/>
            </a:endParaRPr>
          </a:p>
        </p:txBody>
      </p:sp>
      <p:grpSp>
        <p:nvGrpSpPr>
          <p:cNvPr id="14" name="组合 13"/>
          <p:cNvGrpSpPr/>
          <p:nvPr/>
        </p:nvGrpSpPr>
        <p:grpSpPr>
          <a:xfrm>
            <a:off x="536649" y="249523"/>
            <a:ext cx="1232203" cy="1028988"/>
            <a:chOff x="458097" y="883701"/>
            <a:chExt cx="1712258" cy="1429872"/>
          </a:xfrm>
        </p:grpSpPr>
        <p:sp>
          <p:nvSpPr>
            <p:cNvPr id="15"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910305" y="1340011"/>
              <a:ext cx="1048277" cy="812598"/>
            </a:xfrm>
            <a:prstGeom prst="rect">
              <a:avLst/>
            </a:prstGeom>
            <a:noFill/>
          </p:spPr>
          <p:txBody>
            <a:bodyPr wrap="square" rtlCol="0">
              <a:spAutoFit/>
            </a:bodyPr>
            <a:lstStyle/>
            <a:p>
              <a:r>
                <a:rPr lang="en-US" altLang="zh-CN" sz="3200" b="1" dirty="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18" name="文本框 17"/>
          <p:cNvSpPr txBox="1"/>
          <p:nvPr/>
        </p:nvSpPr>
        <p:spPr>
          <a:xfrm>
            <a:off x="10515600" y="249523"/>
            <a:ext cx="1676400"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放置医院</a:t>
            </a:r>
            <a:r>
              <a:rPr lang="en-US" altLang="zh-CN" sz="1400" dirty="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19" name="矩形 18"/>
          <p:cNvSpPr/>
          <p:nvPr/>
        </p:nvSpPr>
        <p:spPr>
          <a:xfrm>
            <a:off x="1820283" y="547121"/>
            <a:ext cx="1467068" cy="553998"/>
          </a:xfrm>
          <a:prstGeom prst="rect">
            <a:avLst/>
          </a:prstGeom>
        </p:spPr>
        <p:txBody>
          <a:bodyPr wrap="non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人、财、物</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表 5"/>
          <p:cNvGraphicFramePr/>
          <p:nvPr/>
        </p:nvGraphicFramePr>
        <p:xfrm>
          <a:off x="1605993" y="1711770"/>
          <a:ext cx="8838936" cy="4353019"/>
        </p:xfrm>
        <a:graphic>
          <a:graphicData uri="http://schemas.openxmlformats.org/drawingml/2006/chart">
            <c:chart xmlns:c="http://schemas.openxmlformats.org/drawingml/2006/chart" xmlns:r="http://schemas.openxmlformats.org/officeDocument/2006/relationships" r:id="rId2"/>
          </a:graphicData>
        </a:graphic>
      </p:graphicFrame>
      <p:sp>
        <p:nvSpPr>
          <p:cNvPr id="9" name="矩形 8"/>
          <p:cNvSpPr/>
          <p:nvPr/>
        </p:nvSpPr>
        <p:spPr>
          <a:xfrm>
            <a:off x="1820283" y="1278511"/>
            <a:ext cx="1271502" cy="461665"/>
          </a:xfrm>
          <a:prstGeom prst="rect">
            <a:avLst/>
          </a:prstGeom>
        </p:spPr>
        <p:txBody>
          <a:bodyPr wrap="non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 各科药占比</a:t>
            </a:r>
            <a:endParaRPr lang="en-US" altLang="zh-CN" sz="1600" b="1" dirty="0">
              <a:latin typeface="微软雅黑" panose="020B0503020204020204" pitchFamily="34" charset="-122"/>
              <a:ea typeface="微软雅黑" panose="020B0503020204020204" pitchFamily="34" charset="-122"/>
            </a:endParaRPr>
          </a:p>
        </p:txBody>
      </p:sp>
      <p:sp>
        <p:nvSpPr>
          <p:cNvPr id="12" name="矩形 11"/>
          <p:cNvSpPr/>
          <p:nvPr/>
        </p:nvSpPr>
        <p:spPr>
          <a:xfrm>
            <a:off x="2528169" y="6077247"/>
            <a:ext cx="7344960" cy="461665"/>
          </a:xfrm>
          <a:prstGeom prst="rect">
            <a:avLst/>
          </a:prstGeom>
        </p:spPr>
        <p:txBody>
          <a:bodyPr wrap="square">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       通过图表看出，</a:t>
            </a:r>
            <a:r>
              <a:rPr lang="en-US" altLang="zh-CN" sz="1600" dirty="0">
                <a:latin typeface="微软雅黑" panose="020B0503020204020204" pitchFamily="34" charset="-122"/>
                <a:ea typeface="微软雅黑" panose="020B0503020204020204" pitchFamily="34" charset="-122"/>
              </a:rPr>
              <a:t>2014</a:t>
            </a:r>
            <a:r>
              <a:rPr lang="zh-CN" altLang="en-US" sz="1600" dirty="0">
                <a:latin typeface="微软雅黑" panose="020B0503020204020204" pitchFamily="34" charset="-122"/>
                <a:ea typeface="微软雅黑" panose="020B0503020204020204" pitchFamily="34" charset="-122"/>
              </a:rPr>
              <a:t>年药占比最高的是肿瘤科，这与病种治疗有关。</a:t>
            </a:r>
            <a:endParaRPr lang="en-US" altLang="zh-CN" sz="1600" dirty="0">
              <a:latin typeface="微软雅黑" panose="020B0503020204020204" pitchFamily="34" charset="-122"/>
              <a:ea typeface="微软雅黑" panose="020B0503020204020204" pitchFamily="34" charset="-122"/>
            </a:endParaRPr>
          </a:p>
        </p:txBody>
      </p:sp>
      <p:sp>
        <p:nvSpPr>
          <p:cNvPr id="13" name="矩形 12"/>
          <p:cNvSpPr/>
          <p:nvPr/>
        </p:nvSpPr>
        <p:spPr>
          <a:xfrm>
            <a:off x="10033536" y="616370"/>
            <a:ext cx="1459054" cy="458908"/>
          </a:xfrm>
          <a:prstGeom prst="rect">
            <a:avLst/>
          </a:prstGeom>
        </p:spPr>
        <p:txBody>
          <a:bodyPr wrap="none">
            <a:spAutoFit/>
          </a:bodyPr>
          <a:lstStyle/>
          <a:p>
            <a:pPr>
              <a:lnSpc>
                <a:spcPct val="150000"/>
              </a:lnSpc>
            </a:pPr>
            <a:r>
              <a:rPr lang="en-US" altLang="zh-CN" b="1" dirty="0">
                <a:latin typeface="微软雅黑" panose="020B0503020204020204" pitchFamily="34" charset="-122"/>
                <a:ea typeface="微软雅黑" panose="020B0503020204020204" pitchFamily="34" charset="-122"/>
              </a:rPr>
              <a:t>2.2</a:t>
            </a:r>
            <a:r>
              <a:rPr lang="zh-CN" altLang="en-US" b="1" dirty="0">
                <a:latin typeface="微软雅黑" panose="020B0503020204020204" pitchFamily="34" charset="-122"/>
                <a:ea typeface="微软雅黑" panose="020B0503020204020204" pitchFamily="34" charset="-122"/>
              </a:rPr>
              <a:t>财务管理</a:t>
            </a:r>
            <a:endParaRPr lang="zh-CN" altLang="en-US" sz="1600" b="1" dirty="0">
              <a:latin typeface="微软雅黑" panose="020B0503020204020204" pitchFamily="34" charset="-122"/>
              <a:ea typeface="微软雅黑" panose="020B0503020204020204" pitchFamily="34" charset="-122"/>
            </a:endParaRPr>
          </a:p>
        </p:txBody>
      </p:sp>
      <p:grpSp>
        <p:nvGrpSpPr>
          <p:cNvPr id="15" name="组合 14"/>
          <p:cNvGrpSpPr/>
          <p:nvPr/>
        </p:nvGrpSpPr>
        <p:grpSpPr>
          <a:xfrm>
            <a:off x="536649" y="249523"/>
            <a:ext cx="1232203" cy="1028988"/>
            <a:chOff x="458097" y="883701"/>
            <a:chExt cx="1712258" cy="1429872"/>
          </a:xfrm>
        </p:grpSpPr>
        <p:sp>
          <p:nvSpPr>
            <p:cNvPr id="16"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910305" y="1340011"/>
              <a:ext cx="1048277" cy="812598"/>
            </a:xfrm>
            <a:prstGeom prst="rect">
              <a:avLst/>
            </a:prstGeom>
            <a:noFill/>
          </p:spPr>
          <p:txBody>
            <a:bodyPr wrap="square" rtlCol="0">
              <a:spAutoFit/>
            </a:bodyPr>
            <a:lstStyle/>
            <a:p>
              <a:r>
                <a:rPr lang="en-US" altLang="zh-CN" sz="3200" b="1" dirty="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11" name="文本框 10"/>
          <p:cNvSpPr txBox="1"/>
          <p:nvPr/>
        </p:nvSpPr>
        <p:spPr>
          <a:xfrm>
            <a:off x="10515600" y="249523"/>
            <a:ext cx="1676400"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放置医院</a:t>
            </a:r>
            <a:r>
              <a:rPr lang="en-US" altLang="zh-CN" sz="1400" dirty="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19" name="矩形 18"/>
          <p:cNvSpPr/>
          <p:nvPr/>
        </p:nvSpPr>
        <p:spPr>
          <a:xfrm>
            <a:off x="1820283" y="547121"/>
            <a:ext cx="1467068" cy="553998"/>
          </a:xfrm>
          <a:prstGeom prst="rect">
            <a:avLst/>
          </a:prstGeom>
        </p:spPr>
        <p:txBody>
          <a:bodyPr wrap="non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人、财、物</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t="18523" r="20965" b="10525"/>
          <a:stretch>
            <a:fillRect/>
          </a:stretch>
        </p:blipFill>
        <p:spPr>
          <a:xfrm>
            <a:off x="0" y="4802"/>
            <a:ext cx="10178716" cy="6853198"/>
          </a:xfrm>
          <a:prstGeom prst="rect">
            <a:avLst/>
          </a:prstGeom>
        </p:spPr>
      </p:pic>
      <p:sp>
        <p:nvSpPr>
          <p:cNvPr id="6" name="矩形 5"/>
          <p:cNvSpPr/>
          <p:nvPr/>
        </p:nvSpPr>
        <p:spPr>
          <a:xfrm>
            <a:off x="-81832" y="-7229"/>
            <a:ext cx="5943600" cy="6877260"/>
          </a:xfrm>
          <a:custGeom>
            <a:avLst/>
            <a:gdLst>
              <a:gd name="connsiteX0" fmla="*/ 0 w 5125453"/>
              <a:gd name="connsiteY0" fmla="*/ 0 h 3597443"/>
              <a:gd name="connsiteX1" fmla="*/ 5125453 w 5125453"/>
              <a:gd name="connsiteY1" fmla="*/ 0 h 3597443"/>
              <a:gd name="connsiteX2" fmla="*/ 5125453 w 5125453"/>
              <a:gd name="connsiteY2" fmla="*/ 3597443 h 3597443"/>
              <a:gd name="connsiteX3" fmla="*/ 0 w 5125453"/>
              <a:gd name="connsiteY3" fmla="*/ 3597443 h 3597443"/>
              <a:gd name="connsiteX4" fmla="*/ 0 w 5125453"/>
              <a:gd name="connsiteY4" fmla="*/ 0 h 3597443"/>
              <a:gd name="connsiteX0-1" fmla="*/ 0 w 5474369"/>
              <a:gd name="connsiteY0-2" fmla="*/ 0 h 5029201"/>
              <a:gd name="connsiteX1-3" fmla="*/ 5474369 w 5474369"/>
              <a:gd name="connsiteY1-4" fmla="*/ 1431758 h 5029201"/>
              <a:gd name="connsiteX2-5" fmla="*/ 5474369 w 5474369"/>
              <a:gd name="connsiteY2-6" fmla="*/ 5029201 h 5029201"/>
              <a:gd name="connsiteX3-7" fmla="*/ 348916 w 5474369"/>
              <a:gd name="connsiteY3-8" fmla="*/ 5029201 h 5029201"/>
              <a:gd name="connsiteX4-9" fmla="*/ 0 w 5474369"/>
              <a:gd name="connsiteY4-10" fmla="*/ 0 h 5029201"/>
              <a:gd name="connsiteX0-11" fmla="*/ 0 w 5474369"/>
              <a:gd name="connsiteY0-12" fmla="*/ 0 h 5029201"/>
              <a:gd name="connsiteX1-13" fmla="*/ 5438274 w 5474369"/>
              <a:gd name="connsiteY1-14" fmla="*/ 1407695 h 5029201"/>
              <a:gd name="connsiteX2-15" fmla="*/ 5474369 w 5474369"/>
              <a:gd name="connsiteY2-16" fmla="*/ 5029201 h 5029201"/>
              <a:gd name="connsiteX3-17" fmla="*/ 348916 w 5474369"/>
              <a:gd name="connsiteY3-18" fmla="*/ 5029201 h 5029201"/>
              <a:gd name="connsiteX4-19" fmla="*/ 0 w 5474369"/>
              <a:gd name="connsiteY4-20" fmla="*/ 0 h 5029201"/>
              <a:gd name="connsiteX0-21" fmla="*/ 0 w 5823284"/>
              <a:gd name="connsiteY0-22" fmla="*/ 12031 h 5041232"/>
              <a:gd name="connsiteX1-23" fmla="*/ 5823284 w 5823284"/>
              <a:gd name="connsiteY1-24" fmla="*/ 0 h 5041232"/>
              <a:gd name="connsiteX2-25" fmla="*/ 5474369 w 5823284"/>
              <a:gd name="connsiteY2-26" fmla="*/ 5041232 h 5041232"/>
              <a:gd name="connsiteX3-27" fmla="*/ 348916 w 5823284"/>
              <a:gd name="connsiteY3-28" fmla="*/ 5041232 h 5041232"/>
              <a:gd name="connsiteX4-29" fmla="*/ 0 w 5823284"/>
              <a:gd name="connsiteY4-30" fmla="*/ 12031 h 5041232"/>
              <a:gd name="connsiteX0-31" fmla="*/ 0 w 5823284"/>
              <a:gd name="connsiteY0-32" fmla="*/ 12031 h 5065295"/>
              <a:gd name="connsiteX1-33" fmla="*/ 5823284 w 5823284"/>
              <a:gd name="connsiteY1-34" fmla="*/ 0 h 5065295"/>
              <a:gd name="connsiteX2-35" fmla="*/ 3380874 w 5823284"/>
              <a:gd name="connsiteY2-36" fmla="*/ 5065295 h 5065295"/>
              <a:gd name="connsiteX3-37" fmla="*/ 348916 w 5823284"/>
              <a:gd name="connsiteY3-38" fmla="*/ 5041232 h 5065295"/>
              <a:gd name="connsiteX4-39" fmla="*/ 0 w 5823284"/>
              <a:gd name="connsiteY4-40" fmla="*/ 12031 h 5065295"/>
              <a:gd name="connsiteX0-41" fmla="*/ 0 w 5823284"/>
              <a:gd name="connsiteY0-42" fmla="*/ 12031 h 5065295"/>
              <a:gd name="connsiteX1-43" fmla="*/ 5823284 w 5823284"/>
              <a:gd name="connsiteY1-44" fmla="*/ 0 h 5065295"/>
              <a:gd name="connsiteX2-45" fmla="*/ 3380874 w 5823284"/>
              <a:gd name="connsiteY2-46" fmla="*/ 5065295 h 5065295"/>
              <a:gd name="connsiteX3-47" fmla="*/ 2225842 w 5823284"/>
              <a:gd name="connsiteY3-48" fmla="*/ 5053263 h 5065295"/>
              <a:gd name="connsiteX4-49" fmla="*/ 0 w 5823284"/>
              <a:gd name="connsiteY4-50" fmla="*/ 12031 h 5065295"/>
              <a:gd name="connsiteX0-51" fmla="*/ 0 w 5823284"/>
              <a:gd name="connsiteY0-52" fmla="*/ 12031 h 5053264"/>
              <a:gd name="connsiteX1-53" fmla="*/ 5823284 w 5823284"/>
              <a:gd name="connsiteY1-54" fmla="*/ 0 h 5053264"/>
              <a:gd name="connsiteX2-55" fmla="*/ 3994485 w 5823284"/>
              <a:gd name="connsiteY2-56" fmla="*/ 5053264 h 5053264"/>
              <a:gd name="connsiteX3-57" fmla="*/ 2225842 w 5823284"/>
              <a:gd name="connsiteY3-58" fmla="*/ 5053263 h 5053264"/>
              <a:gd name="connsiteX4-59" fmla="*/ 0 w 5823284"/>
              <a:gd name="connsiteY4-60" fmla="*/ 12031 h 5053264"/>
              <a:gd name="connsiteX0-61" fmla="*/ 0 w 5823284"/>
              <a:gd name="connsiteY0-62" fmla="*/ 12031 h 5053264"/>
              <a:gd name="connsiteX1-63" fmla="*/ 5823284 w 5823284"/>
              <a:gd name="connsiteY1-64" fmla="*/ 0 h 5053264"/>
              <a:gd name="connsiteX2-65" fmla="*/ 3994485 w 5823284"/>
              <a:gd name="connsiteY2-66" fmla="*/ 5053264 h 5053264"/>
              <a:gd name="connsiteX3-67" fmla="*/ 2237873 w 5823284"/>
              <a:gd name="connsiteY3-68" fmla="*/ 5053263 h 5053264"/>
              <a:gd name="connsiteX4-69" fmla="*/ 0 w 5823284"/>
              <a:gd name="connsiteY4-70" fmla="*/ 12031 h 5053264"/>
              <a:gd name="connsiteX0-71" fmla="*/ 0 w 5943600"/>
              <a:gd name="connsiteY0-72" fmla="*/ 12031 h 5053264"/>
              <a:gd name="connsiteX1-73" fmla="*/ 5823284 w 5943600"/>
              <a:gd name="connsiteY1-74" fmla="*/ 0 h 5053264"/>
              <a:gd name="connsiteX2-75" fmla="*/ 5943600 w 5943600"/>
              <a:gd name="connsiteY2-76" fmla="*/ 5053264 h 5053264"/>
              <a:gd name="connsiteX3-77" fmla="*/ 2237873 w 5943600"/>
              <a:gd name="connsiteY3-78" fmla="*/ 5053263 h 5053264"/>
              <a:gd name="connsiteX4-79" fmla="*/ 0 w 5943600"/>
              <a:gd name="connsiteY4-80" fmla="*/ 12031 h 5053264"/>
              <a:gd name="connsiteX0-81" fmla="*/ 0 w 5943600"/>
              <a:gd name="connsiteY0-82" fmla="*/ 12031 h 5071006"/>
              <a:gd name="connsiteX1-83" fmla="*/ 5823284 w 5943600"/>
              <a:gd name="connsiteY1-84" fmla="*/ 0 h 5071006"/>
              <a:gd name="connsiteX2-85" fmla="*/ 5943600 w 5943600"/>
              <a:gd name="connsiteY2-86" fmla="*/ 5053264 h 5071006"/>
              <a:gd name="connsiteX3-87" fmla="*/ 108284 w 5943600"/>
              <a:gd name="connsiteY3-88" fmla="*/ 5071006 h 5071006"/>
              <a:gd name="connsiteX4-89" fmla="*/ 0 w 5943600"/>
              <a:gd name="connsiteY4-90" fmla="*/ 12031 h 5071006"/>
              <a:gd name="connsiteX0-91" fmla="*/ 0 w 5943600"/>
              <a:gd name="connsiteY0-92" fmla="*/ 12031 h 5071006"/>
              <a:gd name="connsiteX1-93" fmla="*/ 5823284 w 5943600"/>
              <a:gd name="connsiteY1-94" fmla="*/ 0 h 5071006"/>
              <a:gd name="connsiteX2-95" fmla="*/ 5943600 w 5943600"/>
              <a:gd name="connsiteY2-96" fmla="*/ 5053264 h 5071006"/>
              <a:gd name="connsiteX3-97" fmla="*/ 60158 w 5943600"/>
              <a:gd name="connsiteY3-98" fmla="*/ 5071006 h 5071006"/>
              <a:gd name="connsiteX4-99" fmla="*/ 0 w 5943600"/>
              <a:gd name="connsiteY4-100" fmla="*/ 12031 h 507100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943600" h="5071006">
                <a:moveTo>
                  <a:pt x="0" y="12031"/>
                </a:moveTo>
                <a:lnTo>
                  <a:pt x="5823284" y="0"/>
                </a:lnTo>
                <a:lnTo>
                  <a:pt x="5943600" y="5053264"/>
                </a:lnTo>
                <a:lnTo>
                  <a:pt x="60158" y="5071006"/>
                </a:lnTo>
                <a:lnTo>
                  <a:pt x="0" y="12031"/>
                </a:lnTo>
                <a:close/>
              </a:path>
            </a:pathLst>
          </a:custGeom>
          <a:solidFill>
            <a:schemeClr val="bg1">
              <a:lumMod val="85000"/>
              <a:alpha val="3568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22139" y="1198798"/>
            <a:ext cx="5121915" cy="2800767"/>
          </a:xfrm>
          <a:prstGeom prst="rect">
            <a:avLst/>
          </a:prstGeom>
        </p:spPr>
        <p:txBody>
          <a:bodyPr wrap="square">
            <a:spAutoFit/>
          </a:bodyPr>
          <a:lstStyle/>
          <a:p>
            <a:pPr>
              <a:lnSpc>
                <a:spcPct val="200000"/>
              </a:lnSpc>
            </a:pPr>
            <a:r>
              <a:rPr lang="zh-CN" altLang="en-US" sz="2000" dirty="0">
                <a:solidFill>
                  <a:srgbClr val="000000"/>
                </a:solidFill>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为什么大家总感觉医院内部处处都存在</a:t>
            </a:r>
            <a:r>
              <a:rPr lang="zh-CN" altLang="en-US" sz="4800" b="1" dirty="0">
                <a:solidFill>
                  <a:srgbClr val="C00000"/>
                </a:solidFill>
                <a:latin typeface="微软雅黑" panose="020B0503020204020204" pitchFamily="34" charset="-122"/>
                <a:ea typeface="微软雅黑" panose="020B0503020204020204" pitchFamily="34" charset="-122"/>
              </a:rPr>
              <a:t>问题？</a:t>
            </a:r>
            <a:endParaRPr lang="en-US" altLang="zh-CN" sz="4800" b="1" dirty="0">
              <a:solidFill>
                <a:srgbClr val="C00000"/>
              </a:solidFill>
              <a:latin typeface="微软雅黑" panose="020B0503020204020204" pitchFamily="34" charset="-122"/>
              <a:ea typeface="微软雅黑" panose="020B0503020204020204" pitchFamily="34" charset="-122"/>
            </a:endParaRPr>
          </a:p>
          <a:p>
            <a:pPr>
              <a:lnSpc>
                <a:spcPct val="200000"/>
              </a:lnSpc>
            </a:pPr>
            <a:r>
              <a:rPr lang="zh-CN" altLang="en-US" sz="2000" b="1" dirty="0">
                <a:latin typeface="微软雅黑" panose="020B0503020204020204" pitchFamily="34" charset="-122"/>
                <a:ea typeface="微软雅黑" panose="020B0503020204020204" pitchFamily="34" charset="-122"/>
              </a:rPr>
              <a:t>       但仔细一查又觉得什么都没有问题！</a:t>
            </a:r>
            <a:endParaRPr lang="en-US" altLang="zh-CN" sz="2000" dirty="0">
              <a:latin typeface="微软雅黑" panose="020B0503020204020204" pitchFamily="34" charset="-122"/>
              <a:ea typeface="微软雅黑" panose="020B0503020204020204" pitchFamily="34" charset="-122"/>
            </a:endParaRPr>
          </a:p>
        </p:txBody>
      </p:sp>
      <p:sp>
        <p:nvSpPr>
          <p:cNvPr id="7" name="矩形 6"/>
          <p:cNvSpPr/>
          <p:nvPr/>
        </p:nvSpPr>
        <p:spPr>
          <a:xfrm>
            <a:off x="522139" y="5282276"/>
            <a:ext cx="5121915" cy="923330"/>
          </a:xfrm>
          <a:prstGeom prst="rect">
            <a:avLst/>
          </a:prstGeom>
          <a:solidFill>
            <a:schemeClr val="bg1">
              <a:lumMod val="75000"/>
            </a:schemeClr>
          </a:solidFill>
        </p:spPr>
        <p:txBody>
          <a:bodyPr wrap="none">
            <a:spAutoFit/>
          </a:bodyPr>
          <a:lstStyle/>
          <a:p>
            <a:pPr>
              <a:lnSpc>
                <a:spcPct val="150000"/>
              </a:lnSpc>
            </a:pPr>
            <a:r>
              <a:rPr lang="zh-CN" altLang="en-US" b="1" dirty="0">
                <a:solidFill>
                  <a:srgbClr val="000000"/>
                </a:solidFill>
                <a:latin typeface="微软雅黑" panose="020B0503020204020204" pitchFamily="34" charset="-122"/>
                <a:ea typeface="微软雅黑" panose="020B0503020204020204" pitchFamily="34" charset="-122"/>
              </a:rPr>
              <a:t> </a:t>
            </a:r>
            <a:r>
              <a:rPr lang="zh-CN" altLang="en-US" b="1" dirty="0">
                <a:solidFill>
                  <a:schemeClr val="accent3">
                    <a:lumMod val="50000"/>
                  </a:schemeClr>
                </a:solidFill>
                <a:latin typeface="微软雅黑" panose="020B0503020204020204" pitchFamily="34" charset="-122"/>
                <a:ea typeface="微软雅黑" panose="020B0503020204020204" pitchFamily="34" charset="-122"/>
              </a:rPr>
              <a:t>梅奥国际建议：</a:t>
            </a:r>
            <a:endParaRPr lang="en-US" altLang="zh-CN" b="1" dirty="0">
              <a:solidFill>
                <a:schemeClr val="accent3">
                  <a:lumMod val="50000"/>
                </a:schemeClr>
              </a:solidFill>
              <a:latin typeface="微软雅黑" panose="020B0503020204020204" pitchFamily="34" charset="-122"/>
              <a:ea typeface="微软雅黑" panose="020B0503020204020204" pitchFamily="34" charset="-122"/>
            </a:endParaRPr>
          </a:p>
          <a:p>
            <a:pPr>
              <a:lnSpc>
                <a:spcPct val="150000"/>
              </a:lnSpc>
            </a:pPr>
            <a:r>
              <a:rPr lang="en-US" altLang="zh-CN" b="1" dirty="0">
                <a:solidFill>
                  <a:schemeClr val="accent3">
                    <a:lumMod val="50000"/>
                  </a:schemeClr>
                </a:solidFill>
                <a:latin typeface="微软雅黑" panose="020B0503020204020204" pitchFamily="34" charset="-122"/>
                <a:ea typeface="微软雅黑" panose="020B0503020204020204" pitchFamily="34" charset="-122"/>
              </a:rPr>
              <a:t>        </a:t>
            </a:r>
            <a:r>
              <a:rPr lang="zh-CN" altLang="en-US" b="1" dirty="0">
                <a:solidFill>
                  <a:schemeClr val="accent3">
                    <a:lumMod val="50000"/>
                  </a:schemeClr>
                </a:solidFill>
                <a:latin typeface="微软雅黑" panose="020B0503020204020204" pitchFamily="34" charset="-122"/>
                <a:ea typeface="微软雅黑" panose="020B0503020204020204" pitchFamily="34" charset="-122"/>
              </a:rPr>
              <a:t>从表象开始判断医院在发展中存在的问题！</a:t>
            </a:r>
            <a:endParaRPr lang="zh-CN" altLang="en-US" b="1" dirty="0">
              <a:solidFill>
                <a:schemeClr val="accent3">
                  <a:lumMod val="50000"/>
                </a:schemeClr>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表 5"/>
          <p:cNvGraphicFramePr/>
          <p:nvPr/>
        </p:nvGraphicFramePr>
        <p:xfrm>
          <a:off x="1335978" y="1748428"/>
          <a:ext cx="9596481" cy="4726096"/>
        </p:xfrm>
        <a:graphic>
          <a:graphicData uri="http://schemas.openxmlformats.org/drawingml/2006/chart">
            <c:chart xmlns:c="http://schemas.openxmlformats.org/drawingml/2006/chart" xmlns:r="http://schemas.openxmlformats.org/officeDocument/2006/relationships" r:id="rId2"/>
          </a:graphicData>
        </a:graphic>
      </p:graphicFrame>
      <p:sp>
        <p:nvSpPr>
          <p:cNvPr id="8" name="矩形 7"/>
          <p:cNvSpPr/>
          <p:nvPr/>
        </p:nvSpPr>
        <p:spPr>
          <a:xfrm>
            <a:off x="1820283" y="1385739"/>
            <a:ext cx="1210588" cy="461665"/>
          </a:xfrm>
          <a:prstGeom prst="rect">
            <a:avLst/>
          </a:prstGeom>
        </p:spPr>
        <p:txBody>
          <a:bodyPr wrap="non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各科耗材比</a:t>
            </a:r>
            <a:endParaRPr lang="en-US" altLang="zh-CN" sz="1600" b="1" dirty="0">
              <a:latin typeface="微软雅黑" panose="020B0503020204020204" pitchFamily="34" charset="-122"/>
              <a:ea typeface="微软雅黑" panose="020B0503020204020204" pitchFamily="34" charset="-122"/>
            </a:endParaRPr>
          </a:p>
        </p:txBody>
      </p:sp>
      <p:sp>
        <p:nvSpPr>
          <p:cNvPr id="11" name="矩形 10"/>
          <p:cNvSpPr/>
          <p:nvPr/>
        </p:nvSpPr>
        <p:spPr>
          <a:xfrm>
            <a:off x="10033536" y="616370"/>
            <a:ext cx="1459054" cy="458908"/>
          </a:xfrm>
          <a:prstGeom prst="rect">
            <a:avLst/>
          </a:prstGeom>
        </p:spPr>
        <p:txBody>
          <a:bodyPr wrap="none">
            <a:spAutoFit/>
          </a:bodyPr>
          <a:lstStyle/>
          <a:p>
            <a:pPr>
              <a:lnSpc>
                <a:spcPct val="150000"/>
              </a:lnSpc>
            </a:pPr>
            <a:r>
              <a:rPr lang="en-US" altLang="zh-CN" b="1" dirty="0">
                <a:latin typeface="微软雅黑" panose="020B0503020204020204" pitchFamily="34" charset="-122"/>
                <a:ea typeface="微软雅黑" panose="020B0503020204020204" pitchFamily="34" charset="-122"/>
              </a:rPr>
              <a:t>2.2</a:t>
            </a:r>
            <a:r>
              <a:rPr lang="zh-CN" altLang="en-US" b="1" dirty="0">
                <a:latin typeface="微软雅黑" panose="020B0503020204020204" pitchFamily="34" charset="-122"/>
                <a:ea typeface="微软雅黑" panose="020B0503020204020204" pitchFamily="34" charset="-122"/>
              </a:rPr>
              <a:t>财务管理</a:t>
            </a:r>
            <a:endParaRPr lang="zh-CN" altLang="en-US" sz="1600" b="1" dirty="0">
              <a:latin typeface="微软雅黑" panose="020B0503020204020204" pitchFamily="34" charset="-122"/>
              <a:ea typeface="微软雅黑" panose="020B0503020204020204" pitchFamily="34" charset="-122"/>
            </a:endParaRPr>
          </a:p>
        </p:txBody>
      </p:sp>
      <p:grpSp>
        <p:nvGrpSpPr>
          <p:cNvPr id="13" name="组合 12"/>
          <p:cNvGrpSpPr/>
          <p:nvPr/>
        </p:nvGrpSpPr>
        <p:grpSpPr>
          <a:xfrm>
            <a:off x="536649" y="249523"/>
            <a:ext cx="1232203" cy="1028988"/>
            <a:chOff x="458097" y="883701"/>
            <a:chExt cx="1712258" cy="1429872"/>
          </a:xfrm>
        </p:grpSpPr>
        <p:sp>
          <p:nvSpPr>
            <p:cNvPr id="14"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10305" y="1340011"/>
              <a:ext cx="1048277" cy="812598"/>
            </a:xfrm>
            <a:prstGeom prst="rect">
              <a:avLst/>
            </a:prstGeom>
            <a:noFill/>
          </p:spPr>
          <p:txBody>
            <a:bodyPr wrap="square" rtlCol="0">
              <a:spAutoFit/>
            </a:bodyPr>
            <a:lstStyle/>
            <a:p>
              <a:r>
                <a:rPr lang="en-US" altLang="zh-CN" sz="3200" b="1" dirty="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10" name="文本框 9"/>
          <p:cNvSpPr txBox="1"/>
          <p:nvPr/>
        </p:nvSpPr>
        <p:spPr>
          <a:xfrm>
            <a:off x="10515600" y="249523"/>
            <a:ext cx="1676400"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放置医院</a:t>
            </a:r>
            <a:r>
              <a:rPr lang="en-US" altLang="zh-CN" sz="1400" dirty="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17" name="矩形 16"/>
          <p:cNvSpPr/>
          <p:nvPr/>
        </p:nvSpPr>
        <p:spPr>
          <a:xfrm>
            <a:off x="1820283" y="547121"/>
            <a:ext cx="1467068" cy="553998"/>
          </a:xfrm>
          <a:prstGeom prst="rect">
            <a:avLst/>
          </a:prstGeom>
        </p:spPr>
        <p:txBody>
          <a:bodyPr wrap="non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人、财、物</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nvGraphicFramePr>
        <p:xfrm>
          <a:off x="2321136" y="2166073"/>
          <a:ext cx="7871734" cy="4190277"/>
        </p:xfrm>
        <a:graphic>
          <a:graphicData uri="http://schemas.openxmlformats.org/drawingml/2006/chart">
            <c:chart xmlns:c="http://schemas.openxmlformats.org/drawingml/2006/chart" xmlns:r="http://schemas.openxmlformats.org/officeDocument/2006/relationships" r:id="rId2"/>
          </a:graphicData>
        </a:graphic>
      </p:graphicFrame>
      <p:sp>
        <p:nvSpPr>
          <p:cNvPr id="10" name="矩形 9"/>
          <p:cNvSpPr/>
          <p:nvPr/>
        </p:nvSpPr>
        <p:spPr>
          <a:xfrm>
            <a:off x="10033536" y="616370"/>
            <a:ext cx="1459054" cy="458908"/>
          </a:xfrm>
          <a:prstGeom prst="rect">
            <a:avLst/>
          </a:prstGeom>
        </p:spPr>
        <p:txBody>
          <a:bodyPr wrap="none">
            <a:spAutoFit/>
          </a:bodyPr>
          <a:lstStyle/>
          <a:p>
            <a:pPr>
              <a:lnSpc>
                <a:spcPct val="150000"/>
              </a:lnSpc>
            </a:pPr>
            <a:r>
              <a:rPr lang="en-US" altLang="zh-CN" b="1" dirty="0">
                <a:latin typeface="微软雅黑" panose="020B0503020204020204" pitchFamily="34" charset="-122"/>
                <a:ea typeface="微软雅黑" panose="020B0503020204020204" pitchFamily="34" charset="-122"/>
              </a:rPr>
              <a:t>2.2</a:t>
            </a:r>
            <a:r>
              <a:rPr lang="zh-CN" altLang="en-US" b="1" dirty="0">
                <a:latin typeface="微软雅黑" panose="020B0503020204020204" pitchFamily="34" charset="-122"/>
                <a:ea typeface="微软雅黑" panose="020B0503020204020204" pitchFamily="34" charset="-122"/>
              </a:rPr>
              <a:t>财务管理</a:t>
            </a:r>
            <a:endParaRPr lang="zh-CN" altLang="en-US" sz="1600" b="1" dirty="0">
              <a:latin typeface="微软雅黑" panose="020B0503020204020204" pitchFamily="34" charset="-122"/>
              <a:ea typeface="微软雅黑" panose="020B0503020204020204" pitchFamily="34" charset="-122"/>
            </a:endParaRPr>
          </a:p>
        </p:txBody>
      </p:sp>
      <p:grpSp>
        <p:nvGrpSpPr>
          <p:cNvPr id="12" name="组合 11"/>
          <p:cNvGrpSpPr/>
          <p:nvPr/>
        </p:nvGrpSpPr>
        <p:grpSpPr>
          <a:xfrm>
            <a:off x="536649" y="249523"/>
            <a:ext cx="1232203" cy="1028988"/>
            <a:chOff x="458097" y="883701"/>
            <a:chExt cx="1712258" cy="1429872"/>
          </a:xfrm>
        </p:grpSpPr>
        <p:sp>
          <p:nvSpPr>
            <p:cNvPr id="13"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910305" y="1340011"/>
              <a:ext cx="1048277" cy="812598"/>
            </a:xfrm>
            <a:prstGeom prst="rect">
              <a:avLst/>
            </a:prstGeom>
            <a:noFill/>
          </p:spPr>
          <p:txBody>
            <a:bodyPr wrap="square" rtlCol="0">
              <a:spAutoFit/>
            </a:bodyPr>
            <a:lstStyle/>
            <a:p>
              <a:r>
                <a:rPr lang="en-US" altLang="zh-CN" sz="3200" b="1" dirty="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16" name="矩形 15"/>
          <p:cNvSpPr/>
          <p:nvPr/>
        </p:nvSpPr>
        <p:spPr>
          <a:xfrm>
            <a:off x="2230652" y="1514413"/>
            <a:ext cx="1005403" cy="418191"/>
          </a:xfrm>
          <a:prstGeom prst="rect">
            <a:avLst/>
          </a:prstGeom>
        </p:spPr>
        <p:txBody>
          <a:bodyPr wrap="non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手术统计</a:t>
            </a:r>
            <a:endParaRPr lang="en-US" altLang="zh-CN" sz="1600" b="1"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10515600" y="249523"/>
            <a:ext cx="1676400"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放置医院</a:t>
            </a:r>
            <a:r>
              <a:rPr lang="en-US" altLang="zh-CN" sz="1400" dirty="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18" name="矩形 17"/>
          <p:cNvSpPr/>
          <p:nvPr/>
        </p:nvSpPr>
        <p:spPr>
          <a:xfrm>
            <a:off x="1820283" y="547121"/>
            <a:ext cx="1467068" cy="553998"/>
          </a:xfrm>
          <a:prstGeom prst="rect">
            <a:avLst/>
          </a:prstGeom>
        </p:spPr>
        <p:txBody>
          <a:bodyPr wrap="non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人、财、物</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29083" t="18846" b="8707"/>
          <a:stretch>
            <a:fillRect/>
          </a:stretch>
        </p:blipFill>
        <p:spPr>
          <a:xfrm>
            <a:off x="1521338" y="1257224"/>
            <a:ext cx="7778662" cy="5743971"/>
          </a:xfrm>
          <a:prstGeom prst="rect">
            <a:avLst/>
          </a:prstGeom>
        </p:spPr>
      </p:pic>
      <p:sp>
        <p:nvSpPr>
          <p:cNvPr id="7" name="TextBox 16"/>
          <p:cNvSpPr txBox="1"/>
          <p:nvPr/>
        </p:nvSpPr>
        <p:spPr>
          <a:xfrm>
            <a:off x="4340111" y="2975047"/>
            <a:ext cx="4768592" cy="2308324"/>
          </a:xfrm>
          <a:prstGeom prst="rect">
            <a:avLst/>
          </a:prstGeom>
          <a:noFill/>
        </p:spPr>
        <p:txBody>
          <a:bodyPr wrap="square" rtlCol="0">
            <a:spAutoFit/>
          </a:bodyPr>
          <a:lstStyle/>
          <a:p>
            <a:pPr>
              <a:lnSpc>
                <a:spcPct val="150000"/>
              </a:lnSpc>
            </a:pPr>
            <a:r>
              <a:rPr lang="zh-CN" altLang="en-US" b="1" dirty="0">
                <a:solidFill>
                  <a:prstClr val="black"/>
                </a:solidFill>
                <a:latin typeface="微软雅黑" panose="020B0503020204020204" pitchFamily="34" charset="-122"/>
                <a:ea typeface="微软雅黑" panose="020B0503020204020204" pitchFamily="34" charset="-122"/>
              </a:rPr>
              <a:t>医保平均支付比例</a:t>
            </a:r>
            <a:r>
              <a:rPr lang="en-US" altLang="zh-CN" sz="2400" b="1" dirty="0">
                <a:solidFill>
                  <a:srgbClr val="FF0000"/>
                </a:solidFill>
                <a:latin typeface="微软雅黑" panose="020B0503020204020204" pitchFamily="34" charset="-122"/>
                <a:ea typeface="微软雅黑" panose="020B0503020204020204" pitchFamily="34" charset="-122"/>
              </a:rPr>
              <a:t>78%</a:t>
            </a:r>
            <a:endParaRPr lang="en-US" altLang="zh-CN" b="1" dirty="0">
              <a:solidFill>
                <a:prstClr val="black"/>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prstClr val="black"/>
                </a:solidFill>
                <a:latin typeface="微软雅黑" panose="020B0503020204020204" pitchFamily="34" charset="-122"/>
                <a:ea typeface="微软雅黑" panose="020B0503020204020204" pitchFamily="34" charset="-122"/>
              </a:rPr>
              <a:t>医保最高支付限额</a:t>
            </a:r>
            <a:r>
              <a:rPr lang="en-US" altLang="zh-CN" sz="2400" b="1" dirty="0">
                <a:solidFill>
                  <a:srgbClr val="FF0000"/>
                </a:solidFill>
                <a:latin typeface="微软雅黑" panose="020B0503020204020204" pitchFamily="34" charset="-122"/>
                <a:ea typeface="微软雅黑" panose="020B0503020204020204" pitchFamily="34" charset="-122"/>
              </a:rPr>
              <a:t>10</a:t>
            </a:r>
            <a:r>
              <a:rPr lang="zh-CN" altLang="en-US" sz="2400" b="1" dirty="0">
                <a:solidFill>
                  <a:srgbClr val="FF0000"/>
                </a:solidFill>
                <a:latin typeface="微软雅黑" panose="020B0503020204020204" pitchFamily="34" charset="-122"/>
                <a:ea typeface="微软雅黑" panose="020B0503020204020204" pitchFamily="34" charset="-122"/>
              </a:rPr>
              <a:t>万元</a:t>
            </a:r>
            <a:endParaRPr lang="en-US" altLang="zh-CN" sz="2400" b="1"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prstClr val="black"/>
                </a:solidFill>
                <a:latin typeface="微软雅黑" panose="020B0503020204020204" pitchFamily="34" charset="-122"/>
                <a:ea typeface="微软雅黑" panose="020B0503020204020204" pitchFamily="34" charset="-122"/>
              </a:rPr>
              <a:t>农合医保余报率</a:t>
            </a:r>
            <a:r>
              <a:rPr lang="en-US" altLang="zh-CN" sz="2400" b="1" dirty="0">
                <a:solidFill>
                  <a:srgbClr val="FF0000"/>
                </a:solidFill>
                <a:latin typeface="微软雅黑" panose="020B0503020204020204" pitchFamily="34" charset="-122"/>
                <a:ea typeface="微软雅黑" panose="020B0503020204020204" pitchFamily="34" charset="-122"/>
              </a:rPr>
              <a:t>12%</a:t>
            </a:r>
          </a:p>
          <a:p>
            <a:pPr>
              <a:lnSpc>
                <a:spcPct val="150000"/>
              </a:lnSpc>
            </a:pPr>
            <a:r>
              <a:rPr lang="zh-CN" altLang="en-US" b="1" dirty="0">
                <a:solidFill>
                  <a:prstClr val="black"/>
                </a:solidFill>
                <a:latin typeface="微软雅黑" panose="020B0503020204020204" pitchFamily="34" charset="-122"/>
                <a:ea typeface="微软雅黑" panose="020B0503020204020204" pitchFamily="34" charset="-122"/>
              </a:rPr>
              <a:t>各级财政补助标准</a:t>
            </a:r>
            <a:r>
              <a:rPr lang="zh-CN" altLang="en-US" sz="2400" b="1" dirty="0">
                <a:solidFill>
                  <a:srgbClr val="FF0000"/>
                </a:solidFill>
                <a:latin typeface="微软雅黑" panose="020B0503020204020204" pitchFamily="34" charset="-122"/>
                <a:ea typeface="微软雅黑" panose="020B0503020204020204" pitchFamily="34" charset="-122"/>
              </a:rPr>
              <a:t>人均不低于</a:t>
            </a:r>
            <a:r>
              <a:rPr lang="en-US" altLang="zh-CN" sz="2400" b="1" dirty="0">
                <a:solidFill>
                  <a:srgbClr val="FF0000"/>
                </a:solidFill>
                <a:latin typeface="微软雅黑" panose="020B0503020204020204" pitchFamily="34" charset="-122"/>
                <a:ea typeface="微软雅黑" panose="020B0503020204020204" pitchFamily="34" charset="-122"/>
              </a:rPr>
              <a:t>200</a:t>
            </a:r>
            <a:r>
              <a:rPr lang="zh-CN" altLang="en-US" sz="2400" b="1" dirty="0">
                <a:solidFill>
                  <a:srgbClr val="FF0000"/>
                </a:solidFill>
                <a:latin typeface="微软雅黑" panose="020B0503020204020204" pitchFamily="34" charset="-122"/>
                <a:ea typeface="微软雅黑" panose="020B0503020204020204" pitchFamily="34" charset="-122"/>
              </a:rPr>
              <a:t>元</a:t>
            </a:r>
            <a:endParaRPr lang="zh-CN" altLang="en-US" b="1" dirty="0">
              <a:solidFill>
                <a:prstClr val="black"/>
              </a:solidFill>
              <a:latin typeface="微软雅黑" panose="020B0503020204020204" pitchFamily="34" charset="-122"/>
              <a:ea typeface="微软雅黑" panose="020B0503020204020204" pitchFamily="34" charset="-122"/>
            </a:endParaRPr>
          </a:p>
        </p:txBody>
      </p:sp>
      <p:sp>
        <p:nvSpPr>
          <p:cNvPr id="9" name="矩形 8"/>
          <p:cNvSpPr/>
          <p:nvPr/>
        </p:nvSpPr>
        <p:spPr>
          <a:xfrm>
            <a:off x="2253734" y="1298695"/>
            <a:ext cx="1826141" cy="461665"/>
          </a:xfrm>
          <a:prstGeom prst="rect">
            <a:avLst/>
          </a:prstGeom>
        </p:spPr>
        <p:txBody>
          <a:bodyPr wrap="non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农合医保报销比例</a:t>
            </a:r>
            <a:endParaRPr lang="en-US" altLang="zh-CN" sz="1600" b="1" dirty="0">
              <a:latin typeface="微软雅黑" panose="020B0503020204020204" pitchFamily="34" charset="-122"/>
              <a:ea typeface="微软雅黑" panose="020B0503020204020204" pitchFamily="34" charset="-122"/>
            </a:endParaRPr>
          </a:p>
        </p:txBody>
      </p:sp>
      <p:sp>
        <p:nvSpPr>
          <p:cNvPr id="12" name="矩形 11"/>
          <p:cNvSpPr/>
          <p:nvPr/>
        </p:nvSpPr>
        <p:spPr>
          <a:xfrm>
            <a:off x="10033536" y="616370"/>
            <a:ext cx="1459054" cy="458908"/>
          </a:xfrm>
          <a:prstGeom prst="rect">
            <a:avLst/>
          </a:prstGeom>
        </p:spPr>
        <p:txBody>
          <a:bodyPr wrap="none">
            <a:spAutoFit/>
          </a:bodyPr>
          <a:lstStyle/>
          <a:p>
            <a:pPr>
              <a:lnSpc>
                <a:spcPct val="150000"/>
              </a:lnSpc>
            </a:pPr>
            <a:r>
              <a:rPr lang="en-US" altLang="zh-CN" b="1" dirty="0">
                <a:latin typeface="微软雅黑" panose="020B0503020204020204" pitchFamily="34" charset="-122"/>
                <a:ea typeface="微软雅黑" panose="020B0503020204020204" pitchFamily="34" charset="-122"/>
              </a:rPr>
              <a:t>2.2</a:t>
            </a:r>
            <a:r>
              <a:rPr lang="zh-CN" altLang="en-US" b="1" dirty="0">
                <a:latin typeface="微软雅黑" panose="020B0503020204020204" pitchFamily="34" charset="-122"/>
                <a:ea typeface="微软雅黑" panose="020B0503020204020204" pitchFamily="34" charset="-122"/>
              </a:rPr>
              <a:t>财务管理</a:t>
            </a:r>
            <a:endParaRPr lang="zh-CN" altLang="en-US" sz="1600" b="1" dirty="0">
              <a:latin typeface="微软雅黑" panose="020B0503020204020204" pitchFamily="34" charset="-122"/>
              <a:ea typeface="微软雅黑" panose="020B0503020204020204" pitchFamily="34" charset="-122"/>
            </a:endParaRPr>
          </a:p>
        </p:txBody>
      </p:sp>
      <p:grpSp>
        <p:nvGrpSpPr>
          <p:cNvPr id="14" name="组合 13"/>
          <p:cNvGrpSpPr/>
          <p:nvPr/>
        </p:nvGrpSpPr>
        <p:grpSpPr>
          <a:xfrm>
            <a:off x="536649" y="249523"/>
            <a:ext cx="1232203" cy="1028988"/>
            <a:chOff x="458097" y="883701"/>
            <a:chExt cx="1712258" cy="1429872"/>
          </a:xfrm>
        </p:grpSpPr>
        <p:sp>
          <p:nvSpPr>
            <p:cNvPr id="15"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910305" y="1340011"/>
              <a:ext cx="1048277" cy="812598"/>
            </a:xfrm>
            <a:prstGeom prst="rect">
              <a:avLst/>
            </a:prstGeom>
            <a:noFill/>
          </p:spPr>
          <p:txBody>
            <a:bodyPr wrap="square" rtlCol="0">
              <a:spAutoFit/>
            </a:bodyPr>
            <a:lstStyle/>
            <a:p>
              <a:r>
                <a:rPr lang="en-US" altLang="zh-CN" sz="3200" b="1" dirty="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18" name="文本框 17"/>
          <p:cNvSpPr txBox="1"/>
          <p:nvPr/>
        </p:nvSpPr>
        <p:spPr>
          <a:xfrm>
            <a:off x="10515600" y="249523"/>
            <a:ext cx="1676400"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放置医院</a:t>
            </a:r>
            <a:r>
              <a:rPr lang="en-US" altLang="zh-CN" sz="1400" dirty="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19" name="矩形 18"/>
          <p:cNvSpPr/>
          <p:nvPr/>
        </p:nvSpPr>
        <p:spPr>
          <a:xfrm>
            <a:off x="1820283" y="547121"/>
            <a:ext cx="1467068" cy="553998"/>
          </a:xfrm>
          <a:prstGeom prst="rect">
            <a:avLst/>
          </a:prstGeom>
        </p:spPr>
        <p:txBody>
          <a:bodyPr wrap="non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人、财、物</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4774683"/>
            <a:ext cx="958040" cy="1039906"/>
          </a:xfrm>
          <a:prstGeom prst="rect">
            <a:avLst/>
          </a:prstGeom>
          <a:solidFill>
            <a:srgbClr val="2A4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white"/>
              </a:solidFill>
            </a:endParaRPr>
          </a:p>
        </p:txBody>
      </p:sp>
      <p:sp>
        <p:nvSpPr>
          <p:cNvPr id="13" name="矩形 12"/>
          <p:cNvSpPr/>
          <p:nvPr/>
        </p:nvSpPr>
        <p:spPr>
          <a:xfrm>
            <a:off x="-4958" y="3720281"/>
            <a:ext cx="990282" cy="1064117"/>
          </a:xfrm>
          <a:prstGeom prst="rect">
            <a:avLst/>
          </a:prstGeom>
          <a:solidFill>
            <a:srgbClr val="0A94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white"/>
              </a:solidFill>
            </a:endParaRPr>
          </a:p>
        </p:txBody>
      </p:sp>
      <p:sp>
        <p:nvSpPr>
          <p:cNvPr id="14" name="矩形 13"/>
          <p:cNvSpPr/>
          <p:nvPr/>
        </p:nvSpPr>
        <p:spPr>
          <a:xfrm>
            <a:off x="-10952" y="2764624"/>
            <a:ext cx="968992" cy="100811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white"/>
              </a:solidFill>
            </a:endParaRPr>
          </a:p>
        </p:txBody>
      </p:sp>
      <p:sp>
        <p:nvSpPr>
          <p:cNvPr id="15" name="矩形 14"/>
          <p:cNvSpPr/>
          <p:nvPr/>
        </p:nvSpPr>
        <p:spPr>
          <a:xfrm>
            <a:off x="-10952" y="1772829"/>
            <a:ext cx="968992" cy="1008112"/>
          </a:xfrm>
          <a:prstGeom prst="rect">
            <a:avLst/>
          </a:prstGeom>
          <a:solidFill>
            <a:srgbClr val="869A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white"/>
              </a:solidFill>
            </a:endParaRPr>
          </a:p>
        </p:txBody>
      </p:sp>
      <p:sp>
        <p:nvSpPr>
          <p:cNvPr id="16" name="矩形 15"/>
          <p:cNvSpPr/>
          <p:nvPr/>
        </p:nvSpPr>
        <p:spPr>
          <a:xfrm>
            <a:off x="2568176" y="4496319"/>
            <a:ext cx="2618878" cy="726559"/>
          </a:xfrm>
          <a:prstGeom prst="rect">
            <a:avLst/>
          </a:prstGeom>
          <a:solidFill>
            <a:srgbClr val="2B4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white"/>
              </a:solidFill>
            </a:endParaRPr>
          </a:p>
        </p:txBody>
      </p:sp>
      <p:sp>
        <p:nvSpPr>
          <p:cNvPr id="17" name="矩形 16"/>
          <p:cNvSpPr/>
          <p:nvPr/>
        </p:nvSpPr>
        <p:spPr>
          <a:xfrm>
            <a:off x="2556144" y="3769760"/>
            <a:ext cx="2630910" cy="726559"/>
          </a:xfrm>
          <a:prstGeom prst="rect">
            <a:avLst/>
          </a:prstGeom>
          <a:solidFill>
            <a:srgbClr val="0B9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white"/>
              </a:solidFill>
            </a:endParaRPr>
          </a:p>
        </p:txBody>
      </p:sp>
      <p:sp>
        <p:nvSpPr>
          <p:cNvPr id="18" name="矩形 17"/>
          <p:cNvSpPr/>
          <p:nvPr/>
        </p:nvSpPr>
        <p:spPr>
          <a:xfrm>
            <a:off x="2556144" y="3050334"/>
            <a:ext cx="2630910" cy="7265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white"/>
              </a:solidFill>
            </a:endParaRPr>
          </a:p>
        </p:txBody>
      </p:sp>
      <p:sp>
        <p:nvSpPr>
          <p:cNvPr id="19" name="矩形 18"/>
          <p:cNvSpPr/>
          <p:nvPr/>
        </p:nvSpPr>
        <p:spPr>
          <a:xfrm>
            <a:off x="2556144" y="2326863"/>
            <a:ext cx="2630910" cy="726559"/>
          </a:xfrm>
          <a:prstGeom prst="rect">
            <a:avLst/>
          </a:prstGeom>
          <a:solidFill>
            <a:srgbClr val="8FA2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8FA2C0"/>
              </a:solidFill>
            </a:endParaRPr>
          </a:p>
        </p:txBody>
      </p:sp>
      <p:sp>
        <p:nvSpPr>
          <p:cNvPr id="20" name="矩形 28"/>
          <p:cNvSpPr/>
          <p:nvPr/>
        </p:nvSpPr>
        <p:spPr>
          <a:xfrm>
            <a:off x="958040" y="1767930"/>
            <a:ext cx="1607142" cy="1297523"/>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6712" h="1280593">
                <a:moveTo>
                  <a:pt x="0" y="0"/>
                </a:moveTo>
                <a:lnTo>
                  <a:pt x="1826712" y="555625"/>
                </a:lnTo>
                <a:lnTo>
                  <a:pt x="1826712" y="1280593"/>
                </a:lnTo>
                <a:lnTo>
                  <a:pt x="0" y="1007543"/>
                </a:lnTo>
                <a:lnTo>
                  <a:pt x="0" y="0"/>
                </a:lnTo>
                <a:close/>
              </a:path>
            </a:pathLst>
          </a:custGeom>
          <a:solidFill>
            <a:srgbClr val="92A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矩形 28"/>
          <p:cNvSpPr/>
          <p:nvPr/>
        </p:nvSpPr>
        <p:spPr>
          <a:xfrm>
            <a:off x="958813" y="2788688"/>
            <a:ext cx="1600375" cy="1007543"/>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33980"/>
              <a:gd name="connsiteY0-72" fmla="*/ 0 h 1007543"/>
              <a:gd name="connsiteX1-73" fmla="*/ 1829887 w 1833980"/>
              <a:gd name="connsiteY1-74" fmla="*/ 273050 h 1007543"/>
              <a:gd name="connsiteX2-75" fmla="*/ 1833856 w 1833980"/>
              <a:gd name="connsiteY2-76" fmla="*/ 1001193 h 1007543"/>
              <a:gd name="connsiteX3-77" fmla="*/ 0 w 1833980"/>
              <a:gd name="connsiteY3-78" fmla="*/ 1007543 h 1007543"/>
              <a:gd name="connsiteX4-79" fmla="*/ 0 w 1833980"/>
              <a:gd name="connsiteY4-80" fmla="*/ 0 h 1007543"/>
              <a:gd name="connsiteX0-81" fmla="*/ 0 w 1829887"/>
              <a:gd name="connsiteY0-82" fmla="*/ 0 h 1007543"/>
              <a:gd name="connsiteX1-83" fmla="*/ 1829887 w 1829887"/>
              <a:gd name="connsiteY1-84" fmla="*/ 273050 h 1007543"/>
              <a:gd name="connsiteX2-85" fmla="*/ 1829093 w 1829887"/>
              <a:gd name="connsiteY2-86" fmla="*/ 1003575 h 1007543"/>
              <a:gd name="connsiteX3-87" fmla="*/ 0 w 1829887"/>
              <a:gd name="connsiteY3-88" fmla="*/ 1007543 h 1007543"/>
              <a:gd name="connsiteX4-89" fmla="*/ 0 w 1829887"/>
              <a:gd name="connsiteY4-90" fmla="*/ 0 h 10075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9887" h="1007543">
                <a:moveTo>
                  <a:pt x="0" y="0"/>
                </a:moveTo>
                <a:lnTo>
                  <a:pt x="1829887" y="273050"/>
                </a:lnTo>
                <a:cubicBezTo>
                  <a:pt x="1828829" y="608898"/>
                  <a:pt x="1830151" y="667727"/>
                  <a:pt x="1829093" y="1003575"/>
                </a:cubicBezTo>
                <a:lnTo>
                  <a:pt x="0" y="1007543"/>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2" name="矩形 28"/>
          <p:cNvSpPr/>
          <p:nvPr/>
        </p:nvSpPr>
        <p:spPr>
          <a:xfrm>
            <a:off x="958041" y="3780625"/>
            <a:ext cx="1601147" cy="1003574"/>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29887"/>
              <a:gd name="connsiteY0-72" fmla="*/ 0 h 1001193"/>
              <a:gd name="connsiteX1-73" fmla="*/ 1829887 w 1829887"/>
              <a:gd name="connsiteY1-74" fmla="*/ 273050 h 1001193"/>
              <a:gd name="connsiteX2-75" fmla="*/ 1826712 w 1829887"/>
              <a:gd name="connsiteY2-76" fmla="*/ 1001193 h 1001193"/>
              <a:gd name="connsiteX3-77" fmla="*/ 0 w 1829887"/>
              <a:gd name="connsiteY3-78" fmla="*/ 998018 h 1001193"/>
              <a:gd name="connsiteX4-79" fmla="*/ 0 w 1829887"/>
              <a:gd name="connsiteY4-80" fmla="*/ 0 h 1001193"/>
              <a:gd name="connsiteX0-81" fmla="*/ 0 w 1832268"/>
              <a:gd name="connsiteY0-82" fmla="*/ 5556 h 1006749"/>
              <a:gd name="connsiteX1-83" fmla="*/ 1832268 w 1832268"/>
              <a:gd name="connsiteY1-84" fmla="*/ 0 h 1006749"/>
              <a:gd name="connsiteX2-85" fmla="*/ 1826712 w 1832268"/>
              <a:gd name="connsiteY2-86" fmla="*/ 1006749 h 1006749"/>
              <a:gd name="connsiteX3-87" fmla="*/ 0 w 1832268"/>
              <a:gd name="connsiteY3-88" fmla="*/ 1003574 h 1006749"/>
              <a:gd name="connsiteX4-89" fmla="*/ 0 w 1832268"/>
              <a:gd name="connsiteY4-90" fmla="*/ 5556 h 1006749"/>
              <a:gd name="connsiteX0-91" fmla="*/ 0 w 1832268"/>
              <a:gd name="connsiteY0-92" fmla="*/ 5556 h 1003574"/>
              <a:gd name="connsiteX1-93" fmla="*/ 1832268 w 1832268"/>
              <a:gd name="connsiteY1-94" fmla="*/ 0 h 1003574"/>
              <a:gd name="connsiteX2-95" fmla="*/ 1829093 w 1832268"/>
              <a:gd name="connsiteY2-96" fmla="*/ 720999 h 1003574"/>
              <a:gd name="connsiteX3-97" fmla="*/ 0 w 1832268"/>
              <a:gd name="connsiteY3-98" fmla="*/ 1003574 h 1003574"/>
              <a:gd name="connsiteX4-99" fmla="*/ 0 w 1832268"/>
              <a:gd name="connsiteY4-100" fmla="*/ 5556 h 1003574"/>
              <a:gd name="connsiteX0-101" fmla="*/ 0 w 1834048"/>
              <a:gd name="connsiteY0-102" fmla="*/ 5556 h 1003574"/>
              <a:gd name="connsiteX1-103" fmla="*/ 1832268 w 1834048"/>
              <a:gd name="connsiteY1-104" fmla="*/ 0 h 1003574"/>
              <a:gd name="connsiteX2-105" fmla="*/ 1833856 w 1834048"/>
              <a:gd name="connsiteY2-106" fmla="*/ 720999 h 1003574"/>
              <a:gd name="connsiteX3-107" fmla="*/ 0 w 1834048"/>
              <a:gd name="connsiteY3-108" fmla="*/ 1003574 h 1003574"/>
              <a:gd name="connsiteX4-109" fmla="*/ 0 w 1834048"/>
              <a:gd name="connsiteY4-110" fmla="*/ 5556 h 10035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34048" h="1003574">
                <a:moveTo>
                  <a:pt x="0" y="5556"/>
                </a:moveTo>
                <a:lnTo>
                  <a:pt x="1832268" y="0"/>
                </a:lnTo>
                <a:cubicBezTo>
                  <a:pt x="1831210" y="335848"/>
                  <a:pt x="1834914" y="385151"/>
                  <a:pt x="1833856" y="720999"/>
                </a:cubicBezTo>
                <a:lnTo>
                  <a:pt x="0" y="1003574"/>
                </a:lnTo>
                <a:lnTo>
                  <a:pt x="0" y="5556"/>
                </a:lnTo>
                <a:close/>
              </a:path>
            </a:pathLst>
          </a:custGeom>
          <a:solidFill>
            <a:srgbClr val="0BA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矩形 28"/>
          <p:cNvSpPr/>
          <p:nvPr/>
        </p:nvSpPr>
        <p:spPr>
          <a:xfrm>
            <a:off x="958039" y="4496243"/>
            <a:ext cx="1614429" cy="1296468"/>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29887"/>
              <a:gd name="connsiteY0-72" fmla="*/ 0 h 1001193"/>
              <a:gd name="connsiteX1-73" fmla="*/ 1829887 w 1829887"/>
              <a:gd name="connsiteY1-74" fmla="*/ 273050 h 1001193"/>
              <a:gd name="connsiteX2-75" fmla="*/ 1826712 w 1829887"/>
              <a:gd name="connsiteY2-76" fmla="*/ 1001193 h 1001193"/>
              <a:gd name="connsiteX3-77" fmla="*/ 0 w 1829887"/>
              <a:gd name="connsiteY3-78" fmla="*/ 998018 h 1001193"/>
              <a:gd name="connsiteX4-79" fmla="*/ 0 w 1829887"/>
              <a:gd name="connsiteY4-80" fmla="*/ 0 h 1001193"/>
              <a:gd name="connsiteX0-81" fmla="*/ 0 w 1832268"/>
              <a:gd name="connsiteY0-82" fmla="*/ 5556 h 1006749"/>
              <a:gd name="connsiteX1-83" fmla="*/ 1832268 w 1832268"/>
              <a:gd name="connsiteY1-84" fmla="*/ 0 h 1006749"/>
              <a:gd name="connsiteX2-85" fmla="*/ 1826712 w 1832268"/>
              <a:gd name="connsiteY2-86" fmla="*/ 1006749 h 1006749"/>
              <a:gd name="connsiteX3-87" fmla="*/ 0 w 1832268"/>
              <a:gd name="connsiteY3-88" fmla="*/ 1003574 h 1006749"/>
              <a:gd name="connsiteX4-89" fmla="*/ 0 w 1832268"/>
              <a:gd name="connsiteY4-90" fmla="*/ 5556 h 1006749"/>
              <a:gd name="connsiteX0-91" fmla="*/ 0 w 1832268"/>
              <a:gd name="connsiteY0-92" fmla="*/ 5556 h 1003574"/>
              <a:gd name="connsiteX1-93" fmla="*/ 1832268 w 1832268"/>
              <a:gd name="connsiteY1-94" fmla="*/ 0 h 1003574"/>
              <a:gd name="connsiteX2-95" fmla="*/ 1829093 w 1832268"/>
              <a:gd name="connsiteY2-96" fmla="*/ 720999 h 1003574"/>
              <a:gd name="connsiteX3-97" fmla="*/ 0 w 1832268"/>
              <a:gd name="connsiteY3-98" fmla="*/ 1003574 h 1003574"/>
              <a:gd name="connsiteX4-99" fmla="*/ 0 w 1832268"/>
              <a:gd name="connsiteY4-100" fmla="*/ 5556 h 1003574"/>
              <a:gd name="connsiteX0-101" fmla="*/ 0 w 1834649"/>
              <a:gd name="connsiteY0-102" fmla="*/ 793 h 1003574"/>
              <a:gd name="connsiteX1-103" fmla="*/ 1834649 w 1834649"/>
              <a:gd name="connsiteY1-104" fmla="*/ 0 h 1003574"/>
              <a:gd name="connsiteX2-105" fmla="*/ 1831474 w 1834649"/>
              <a:gd name="connsiteY2-106" fmla="*/ 720999 h 1003574"/>
              <a:gd name="connsiteX3-107" fmla="*/ 2381 w 1834649"/>
              <a:gd name="connsiteY3-108" fmla="*/ 1003574 h 1003574"/>
              <a:gd name="connsiteX4-109" fmla="*/ 0 w 1834649"/>
              <a:gd name="connsiteY4-110" fmla="*/ 793 h 1003574"/>
              <a:gd name="connsiteX0-111" fmla="*/ 0 w 1834649"/>
              <a:gd name="connsiteY0-112" fmla="*/ 284162 h 1286943"/>
              <a:gd name="connsiteX1-113" fmla="*/ 1834649 w 1834649"/>
              <a:gd name="connsiteY1-114" fmla="*/ 0 h 1286943"/>
              <a:gd name="connsiteX2-115" fmla="*/ 1831474 w 1834649"/>
              <a:gd name="connsiteY2-116" fmla="*/ 1004368 h 1286943"/>
              <a:gd name="connsiteX3-117" fmla="*/ 2381 w 1834649"/>
              <a:gd name="connsiteY3-118" fmla="*/ 1286943 h 1286943"/>
              <a:gd name="connsiteX4-119" fmla="*/ 0 w 1834649"/>
              <a:gd name="connsiteY4-120" fmla="*/ 284162 h 1286943"/>
              <a:gd name="connsiteX0-121" fmla="*/ 0 w 1834649"/>
              <a:gd name="connsiteY0-122" fmla="*/ 284162 h 1286943"/>
              <a:gd name="connsiteX1-123" fmla="*/ 1834649 w 1834649"/>
              <a:gd name="connsiteY1-124" fmla="*/ 0 h 1286943"/>
              <a:gd name="connsiteX2-125" fmla="*/ 1829093 w 1834649"/>
              <a:gd name="connsiteY2-126" fmla="*/ 721000 h 1286943"/>
              <a:gd name="connsiteX3-127" fmla="*/ 2381 w 1834649"/>
              <a:gd name="connsiteY3-128" fmla="*/ 1286943 h 1286943"/>
              <a:gd name="connsiteX4-129" fmla="*/ 0 w 1834649"/>
              <a:gd name="connsiteY4-130" fmla="*/ 284162 h 1286943"/>
              <a:gd name="connsiteX0-131" fmla="*/ 229 w 1834878"/>
              <a:gd name="connsiteY0-132" fmla="*/ 284162 h 1289324"/>
              <a:gd name="connsiteX1-133" fmla="*/ 1834878 w 1834878"/>
              <a:gd name="connsiteY1-134" fmla="*/ 0 h 1289324"/>
              <a:gd name="connsiteX2-135" fmla="*/ 1829322 w 1834878"/>
              <a:gd name="connsiteY2-136" fmla="*/ 721000 h 1289324"/>
              <a:gd name="connsiteX3-137" fmla="*/ 229 w 1834878"/>
              <a:gd name="connsiteY3-138" fmla="*/ 1289324 h 1289324"/>
              <a:gd name="connsiteX4-139" fmla="*/ 229 w 1834878"/>
              <a:gd name="connsiteY4-140" fmla="*/ 284162 h 1289324"/>
              <a:gd name="connsiteX0-141" fmla="*/ 2486 w 1837135"/>
              <a:gd name="connsiteY0-142" fmla="*/ 284162 h 1296468"/>
              <a:gd name="connsiteX1-143" fmla="*/ 1837135 w 1837135"/>
              <a:gd name="connsiteY1-144" fmla="*/ 0 h 1296468"/>
              <a:gd name="connsiteX2-145" fmla="*/ 1831579 w 1837135"/>
              <a:gd name="connsiteY2-146" fmla="*/ 721000 h 1296468"/>
              <a:gd name="connsiteX3-147" fmla="*/ 105 w 1837135"/>
              <a:gd name="connsiteY3-148" fmla="*/ 1296468 h 1296468"/>
              <a:gd name="connsiteX4-149" fmla="*/ 2486 w 1837135"/>
              <a:gd name="connsiteY4-150" fmla="*/ 284162 h 1296468"/>
              <a:gd name="connsiteX0-151" fmla="*/ 2486 w 1837135"/>
              <a:gd name="connsiteY0-152" fmla="*/ 284162 h 1296468"/>
              <a:gd name="connsiteX1-153" fmla="*/ 1837135 w 1837135"/>
              <a:gd name="connsiteY1-154" fmla="*/ 0 h 1296468"/>
              <a:gd name="connsiteX2-155" fmla="*/ 1836342 w 1837135"/>
              <a:gd name="connsiteY2-156" fmla="*/ 728144 h 1296468"/>
              <a:gd name="connsiteX3-157" fmla="*/ 105 w 1837135"/>
              <a:gd name="connsiteY3-158" fmla="*/ 1296468 h 1296468"/>
              <a:gd name="connsiteX4-159" fmla="*/ 2486 w 1837135"/>
              <a:gd name="connsiteY4-160" fmla="*/ 284162 h 12964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37135" h="1296468">
                <a:moveTo>
                  <a:pt x="2486" y="284162"/>
                </a:moveTo>
                <a:lnTo>
                  <a:pt x="1837135" y="0"/>
                </a:lnTo>
                <a:cubicBezTo>
                  <a:pt x="1836077" y="335848"/>
                  <a:pt x="1837400" y="392296"/>
                  <a:pt x="1836342" y="728144"/>
                </a:cubicBezTo>
                <a:lnTo>
                  <a:pt x="105" y="1296468"/>
                </a:lnTo>
                <a:cubicBezTo>
                  <a:pt x="-689" y="962208"/>
                  <a:pt x="3280" y="618422"/>
                  <a:pt x="2486" y="284162"/>
                </a:cubicBezTo>
                <a:close/>
              </a:path>
            </a:pathLst>
          </a:custGeom>
          <a:solidFill>
            <a:srgbClr val="2D4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矩形 23"/>
          <p:cNvSpPr/>
          <p:nvPr/>
        </p:nvSpPr>
        <p:spPr>
          <a:xfrm>
            <a:off x="2575513" y="2314831"/>
            <a:ext cx="523309" cy="2908047"/>
          </a:xfrm>
          <a:prstGeom prst="rect">
            <a:avLst/>
          </a:prstGeom>
          <a:gradFill>
            <a:gsLst>
              <a:gs pos="0">
                <a:schemeClr val="bg1">
                  <a:alpha val="0"/>
                </a:schemeClr>
              </a:gs>
              <a:gs pos="100000">
                <a:schemeClr val="tx1">
                  <a:alpha val="16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white"/>
              </a:solidFill>
            </a:endParaRPr>
          </a:p>
        </p:txBody>
      </p:sp>
      <p:sp>
        <p:nvSpPr>
          <p:cNvPr id="25" name="矩形 24"/>
          <p:cNvSpPr/>
          <p:nvPr/>
        </p:nvSpPr>
        <p:spPr>
          <a:xfrm rot="10800000">
            <a:off x="445689" y="1765553"/>
            <a:ext cx="523309" cy="4049036"/>
          </a:xfrm>
          <a:prstGeom prst="rect">
            <a:avLst/>
          </a:prstGeom>
          <a:gradFill>
            <a:gsLst>
              <a:gs pos="0">
                <a:schemeClr val="bg1">
                  <a:alpha val="0"/>
                </a:schemeClr>
              </a:gs>
              <a:gs pos="100000">
                <a:schemeClr val="tx1">
                  <a:alpha val="16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white"/>
              </a:solidFill>
            </a:endParaRPr>
          </a:p>
        </p:txBody>
      </p:sp>
      <p:sp>
        <p:nvSpPr>
          <p:cNvPr id="26" name="TextBox 40"/>
          <p:cNvSpPr txBox="1"/>
          <p:nvPr/>
        </p:nvSpPr>
        <p:spPr>
          <a:xfrm>
            <a:off x="266903" y="2017053"/>
            <a:ext cx="421417" cy="461665"/>
          </a:xfrm>
          <a:prstGeom prst="rect">
            <a:avLst/>
          </a:prstGeom>
          <a:noFill/>
        </p:spPr>
        <p:txBody>
          <a:bodyPr wrap="square" numCol="1" rtlCol="0">
            <a:prstTxWarp prst="textChevron">
              <a:avLst/>
            </a:prstTxWarp>
            <a:spAutoFit/>
          </a:bodyPr>
          <a:lstStyle>
            <a:defPPr>
              <a:defRPr lang="zh-CN"/>
            </a:defPPr>
            <a:lvl1pPr>
              <a:defRPr sz="2400">
                <a:solidFill>
                  <a:schemeClr val="bg1"/>
                </a:solidFill>
                <a:latin typeface="Bodoni MT Condensed" pitchFamily="18" charset="0"/>
              </a:defRPr>
            </a:lvl1pPr>
          </a:lstStyle>
          <a:p>
            <a:pPr>
              <a:lnSpc>
                <a:spcPct val="150000"/>
              </a:lnSpc>
            </a:pPr>
            <a:r>
              <a:rPr lang="en-US" altLang="zh-CN" b="1" dirty="0">
                <a:solidFill>
                  <a:prstClr val="white"/>
                </a:solidFill>
              </a:rPr>
              <a:t>01</a:t>
            </a:r>
            <a:endParaRPr lang="zh-CN" altLang="en-US" b="1" dirty="0">
              <a:solidFill>
                <a:prstClr val="white"/>
              </a:solidFill>
            </a:endParaRPr>
          </a:p>
        </p:txBody>
      </p:sp>
      <p:sp>
        <p:nvSpPr>
          <p:cNvPr id="27" name="TextBox 42"/>
          <p:cNvSpPr txBox="1"/>
          <p:nvPr/>
        </p:nvSpPr>
        <p:spPr>
          <a:xfrm>
            <a:off x="277818" y="2999168"/>
            <a:ext cx="437595" cy="507980"/>
          </a:xfrm>
          <a:prstGeom prst="rect">
            <a:avLst/>
          </a:prstGeom>
          <a:noFill/>
        </p:spPr>
        <p:txBody>
          <a:bodyPr wrap="square" numCol="1" rtlCol="0">
            <a:prstTxWarp prst="textChevron">
              <a:avLst/>
            </a:prstTxWarp>
            <a:spAutoFit/>
          </a:bodyPr>
          <a:lstStyle>
            <a:defPPr>
              <a:defRPr lang="zh-CN"/>
            </a:defPPr>
            <a:lvl1pPr>
              <a:defRPr sz="2400">
                <a:solidFill>
                  <a:schemeClr val="bg1"/>
                </a:solidFill>
                <a:latin typeface="Bodoni MT Condensed" pitchFamily="18" charset="0"/>
              </a:defRPr>
            </a:lvl1pPr>
          </a:lstStyle>
          <a:p>
            <a:pPr>
              <a:lnSpc>
                <a:spcPct val="150000"/>
              </a:lnSpc>
            </a:pPr>
            <a:r>
              <a:rPr lang="en-US" altLang="zh-CN" b="1" dirty="0">
                <a:solidFill>
                  <a:prstClr val="white"/>
                </a:solidFill>
              </a:rPr>
              <a:t>02</a:t>
            </a:r>
            <a:endParaRPr lang="zh-CN" altLang="en-US" b="1" dirty="0">
              <a:solidFill>
                <a:prstClr val="white"/>
              </a:solidFill>
            </a:endParaRPr>
          </a:p>
        </p:txBody>
      </p:sp>
      <p:sp>
        <p:nvSpPr>
          <p:cNvPr id="28" name="TextBox 44"/>
          <p:cNvSpPr txBox="1"/>
          <p:nvPr/>
        </p:nvSpPr>
        <p:spPr>
          <a:xfrm>
            <a:off x="242621" y="4002995"/>
            <a:ext cx="452001" cy="479829"/>
          </a:xfrm>
          <a:prstGeom prst="rect">
            <a:avLst/>
          </a:prstGeom>
          <a:noFill/>
        </p:spPr>
        <p:txBody>
          <a:bodyPr wrap="square" numCol="1" rtlCol="0">
            <a:prstTxWarp prst="textChevron">
              <a:avLst/>
            </a:prstTxWarp>
            <a:spAutoFit/>
          </a:bodyPr>
          <a:lstStyle>
            <a:defPPr>
              <a:defRPr lang="zh-CN"/>
            </a:defPPr>
            <a:lvl1pPr>
              <a:defRPr sz="2400">
                <a:solidFill>
                  <a:schemeClr val="bg1"/>
                </a:solidFill>
                <a:latin typeface="Bodoni MT Condensed" pitchFamily="18" charset="0"/>
              </a:defRPr>
            </a:lvl1pPr>
          </a:lstStyle>
          <a:p>
            <a:pPr>
              <a:lnSpc>
                <a:spcPct val="150000"/>
              </a:lnSpc>
            </a:pPr>
            <a:r>
              <a:rPr lang="en-US" altLang="zh-CN" b="1" dirty="0">
                <a:solidFill>
                  <a:prstClr val="white"/>
                </a:solidFill>
              </a:rPr>
              <a:t>03</a:t>
            </a:r>
            <a:endParaRPr lang="zh-CN" altLang="en-US" b="1" dirty="0">
              <a:solidFill>
                <a:prstClr val="white"/>
              </a:solidFill>
            </a:endParaRPr>
          </a:p>
        </p:txBody>
      </p:sp>
      <p:sp>
        <p:nvSpPr>
          <p:cNvPr id="29" name="TextBox 46"/>
          <p:cNvSpPr txBox="1"/>
          <p:nvPr/>
        </p:nvSpPr>
        <p:spPr>
          <a:xfrm>
            <a:off x="195732" y="5016063"/>
            <a:ext cx="535400" cy="468614"/>
          </a:xfrm>
          <a:prstGeom prst="rect">
            <a:avLst/>
          </a:prstGeom>
          <a:noFill/>
        </p:spPr>
        <p:txBody>
          <a:bodyPr wrap="square" rtlCol="0">
            <a:prstTxWarp prst="textChevron">
              <a:avLst/>
            </a:prstTxWarp>
            <a:spAutoFit/>
          </a:bodyPr>
          <a:lstStyle/>
          <a:p>
            <a:pPr>
              <a:lnSpc>
                <a:spcPct val="150000"/>
              </a:lnSpc>
            </a:pPr>
            <a:r>
              <a:rPr lang="en-US" altLang="zh-CN" sz="2400" b="1" dirty="0">
                <a:solidFill>
                  <a:prstClr val="white"/>
                </a:solidFill>
                <a:latin typeface="Bodoni MT Condensed" pitchFamily="18" charset="0"/>
              </a:rPr>
              <a:t>04</a:t>
            </a:r>
            <a:endParaRPr lang="zh-CN" altLang="en-US" sz="1100" b="1" dirty="0">
              <a:solidFill>
                <a:prstClr val="white"/>
              </a:solidFill>
              <a:latin typeface="Bodoni MT Condensed" pitchFamily="18" charset="0"/>
            </a:endParaRPr>
          </a:p>
        </p:txBody>
      </p:sp>
      <p:sp>
        <p:nvSpPr>
          <p:cNvPr id="31" name="TextBox 53"/>
          <p:cNvSpPr txBox="1"/>
          <p:nvPr/>
        </p:nvSpPr>
        <p:spPr>
          <a:xfrm>
            <a:off x="2650604" y="2501067"/>
            <a:ext cx="2720748" cy="461665"/>
          </a:xfrm>
          <a:prstGeom prst="rect">
            <a:avLst/>
          </a:prstGeom>
          <a:noFill/>
          <a:ln w="3175">
            <a:noFill/>
          </a:ln>
        </p:spPr>
        <p:txBody>
          <a:bodyPr wrap="square" rtlCol="0">
            <a:spAutoFit/>
          </a:bodyPr>
          <a:lstStyle/>
          <a:p>
            <a:pPr>
              <a:lnSpc>
                <a:spcPct val="150000"/>
              </a:lnSpc>
            </a:pPr>
            <a:r>
              <a:rPr lang="zh-CN" altLang="zh-CN" sz="1600" b="1" dirty="0">
                <a:solidFill>
                  <a:prstClr val="white">
                    <a:lumMod val="95000"/>
                  </a:prstClr>
                </a:solidFill>
                <a:latin typeface="微软雅黑" panose="020B0503020204020204" pitchFamily="34" charset="-122"/>
                <a:ea typeface="微软雅黑" panose="020B0503020204020204" pitchFamily="34" charset="-122"/>
              </a:rPr>
              <a:t>落实</a:t>
            </a:r>
            <a:r>
              <a:rPr lang="zh-CN" altLang="en-US" sz="1600" b="1" dirty="0">
                <a:solidFill>
                  <a:prstClr val="white">
                    <a:lumMod val="95000"/>
                  </a:prstClr>
                </a:solidFill>
                <a:latin typeface="微软雅黑" panose="020B0503020204020204" pitchFamily="34" charset="-122"/>
                <a:ea typeface="微软雅黑" panose="020B0503020204020204" pitchFamily="34" charset="-122"/>
              </a:rPr>
              <a:t>病患满意度调研</a:t>
            </a:r>
            <a:r>
              <a:rPr lang="zh-CN" altLang="zh-CN" sz="1600" b="1" dirty="0">
                <a:solidFill>
                  <a:prstClr val="white">
                    <a:lumMod val="95000"/>
                  </a:prstClr>
                </a:solidFill>
                <a:latin typeface="微软雅黑" panose="020B0503020204020204" pitchFamily="34" charset="-122"/>
                <a:ea typeface="微软雅黑" panose="020B0503020204020204" pitchFamily="34" charset="-122"/>
              </a:rPr>
              <a:t>制度</a:t>
            </a:r>
            <a:endParaRPr lang="en-US" altLang="zh-CN" sz="1600" dirty="0">
              <a:solidFill>
                <a:prstClr val="white">
                  <a:lumMod val="95000"/>
                </a:prstClr>
              </a:solidFill>
              <a:latin typeface="微软雅黑" panose="020B0503020204020204" pitchFamily="34" charset="-122"/>
              <a:ea typeface="微软雅黑" panose="020B0503020204020204" pitchFamily="34" charset="-122"/>
            </a:endParaRPr>
          </a:p>
        </p:txBody>
      </p:sp>
      <p:sp>
        <p:nvSpPr>
          <p:cNvPr id="33" name="TextBox 55"/>
          <p:cNvSpPr txBox="1"/>
          <p:nvPr/>
        </p:nvSpPr>
        <p:spPr>
          <a:xfrm>
            <a:off x="2685012" y="3185137"/>
            <a:ext cx="2336644" cy="418191"/>
          </a:xfrm>
          <a:prstGeom prst="rect">
            <a:avLst/>
          </a:prstGeom>
          <a:noFill/>
          <a:ln w="3175">
            <a:noFill/>
          </a:ln>
        </p:spPr>
        <p:txBody>
          <a:bodyPr wrap="square" rtlCol="0">
            <a:spAutoFit/>
          </a:bodyPr>
          <a:lstStyle/>
          <a:p>
            <a:pPr>
              <a:lnSpc>
                <a:spcPct val="150000"/>
              </a:lnSpc>
            </a:pPr>
            <a:r>
              <a:rPr lang="zh-CN" altLang="zh-CN" sz="1600" b="1" dirty="0">
                <a:solidFill>
                  <a:prstClr val="white">
                    <a:lumMod val="95000"/>
                  </a:prstClr>
                </a:solidFill>
                <a:latin typeface="微软雅黑" panose="020B0503020204020204" pitchFamily="34" charset="-122"/>
                <a:ea typeface="微软雅黑" panose="020B0503020204020204" pitchFamily="34" charset="-122"/>
              </a:rPr>
              <a:t>人事与援外工作</a:t>
            </a:r>
            <a:endParaRPr lang="en-US" altLang="zh-CN" sz="1600" dirty="0">
              <a:solidFill>
                <a:prstClr val="white">
                  <a:lumMod val="95000"/>
                </a:prstClr>
              </a:solidFill>
              <a:latin typeface="微软雅黑" panose="020B0503020204020204" pitchFamily="34" charset="-122"/>
              <a:ea typeface="微软雅黑" panose="020B0503020204020204" pitchFamily="34" charset="-122"/>
            </a:endParaRPr>
          </a:p>
        </p:txBody>
      </p:sp>
      <p:sp>
        <p:nvSpPr>
          <p:cNvPr id="34" name="Freeform 144"/>
          <p:cNvSpPr>
            <a:spLocks noEditPoints="1"/>
          </p:cNvSpPr>
          <p:nvPr/>
        </p:nvSpPr>
        <p:spPr bwMode="black">
          <a:xfrm>
            <a:off x="1662736" y="3045389"/>
            <a:ext cx="342989" cy="605370"/>
          </a:xfrm>
          <a:custGeom>
            <a:avLst/>
            <a:gdLst>
              <a:gd name="T0" fmla="*/ 35 w 46"/>
              <a:gd name="T1" fmla="*/ 7 h 84"/>
              <a:gd name="T2" fmla="*/ 29 w 46"/>
              <a:gd name="T3" fmla="*/ 14 h 84"/>
              <a:gd name="T4" fmla="*/ 22 w 46"/>
              <a:gd name="T5" fmla="*/ 7 h 84"/>
              <a:gd name="T6" fmla="*/ 29 w 46"/>
              <a:gd name="T7" fmla="*/ 0 h 84"/>
              <a:gd name="T8" fmla="*/ 35 w 46"/>
              <a:gd name="T9" fmla="*/ 7 h 84"/>
              <a:gd name="T10" fmla="*/ 20 w 46"/>
              <a:gd name="T11" fmla="*/ 12 h 84"/>
              <a:gd name="T12" fmla="*/ 2 w 46"/>
              <a:gd name="T13" fmla="*/ 22 h 84"/>
              <a:gd name="T14" fmla="*/ 0 w 46"/>
              <a:gd name="T15" fmla="*/ 41 h 84"/>
              <a:gd name="T16" fmla="*/ 6 w 46"/>
              <a:gd name="T17" fmla="*/ 41 h 84"/>
              <a:gd name="T18" fmla="*/ 7 w 46"/>
              <a:gd name="T19" fmla="*/ 26 h 84"/>
              <a:gd name="T20" fmla="*/ 15 w 46"/>
              <a:gd name="T21" fmla="*/ 22 h 84"/>
              <a:gd name="T22" fmla="*/ 10 w 46"/>
              <a:gd name="T23" fmla="*/ 37 h 84"/>
              <a:gd name="T24" fmla="*/ 12 w 46"/>
              <a:gd name="T25" fmla="*/ 45 h 84"/>
              <a:gd name="T26" fmla="*/ 0 w 46"/>
              <a:gd name="T27" fmla="*/ 82 h 84"/>
              <a:gd name="T28" fmla="*/ 8 w 46"/>
              <a:gd name="T29" fmla="*/ 84 h 84"/>
              <a:gd name="T30" fmla="*/ 18 w 46"/>
              <a:gd name="T31" fmla="*/ 57 h 84"/>
              <a:gd name="T32" fmla="*/ 21 w 46"/>
              <a:gd name="T33" fmla="*/ 62 h 84"/>
              <a:gd name="T34" fmla="*/ 27 w 46"/>
              <a:gd name="T35" fmla="*/ 84 h 84"/>
              <a:gd name="T36" fmla="*/ 36 w 46"/>
              <a:gd name="T37" fmla="*/ 81 h 84"/>
              <a:gd name="T38" fmla="*/ 29 w 46"/>
              <a:gd name="T39" fmla="*/ 56 h 84"/>
              <a:gd name="T40" fmla="*/ 22 w 46"/>
              <a:gd name="T41" fmla="*/ 45 h 84"/>
              <a:gd name="T42" fmla="*/ 27 w 46"/>
              <a:gd name="T43" fmla="*/ 29 h 84"/>
              <a:gd name="T44" fmla="*/ 29 w 46"/>
              <a:gd name="T45" fmla="*/ 35 h 84"/>
              <a:gd name="T46" fmla="*/ 44 w 46"/>
              <a:gd name="T47" fmla="*/ 41 h 84"/>
              <a:gd name="T48" fmla="*/ 46 w 46"/>
              <a:gd name="T49" fmla="*/ 35 h 84"/>
              <a:gd name="T50" fmla="*/ 35 w 46"/>
              <a:gd name="T51" fmla="*/ 30 h 84"/>
              <a:gd name="T52" fmla="*/ 31 w 46"/>
              <a:gd name="T53" fmla="*/ 17 h 84"/>
              <a:gd name="T54" fmla="*/ 20 w 46"/>
              <a:gd name="T55"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84">
                <a:moveTo>
                  <a:pt x="35" y="7"/>
                </a:moveTo>
                <a:cubicBezTo>
                  <a:pt x="35" y="11"/>
                  <a:pt x="33" y="14"/>
                  <a:pt x="29" y="14"/>
                </a:cubicBezTo>
                <a:cubicBezTo>
                  <a:pt x="25" y="14"/>
                  <a:pt x="22" y="11"/>
                  <a:pt x="22" y="7"/>
                </a:cubicBezTo>
                <a:cubicBezTo>
                  <a:pt x="22" y="3"/>
                  <a:pt x="25" y="0"/>
                  <a:pt x="29" y="0"/>
                </a:cubicBezTo>
                <a:cubicBezTo>
                  <a:pt x="33" y="0"/>
                  <a:pt x="35" y="3"/>
                  <a:pt x="35" y="7"/>
                </a:cubicBezTo>
                <a:moveTo>
                  <a:pt x="20" y="12"/>
                </a:moveTo>
                <a:cubicBezTo>
                  <a:pt x="2" y="22"/>
                  <a:pt x="2" y="22"/>
                  <a:pt x="2" y="22"/>
                </a:cubicBezTo>
                <a:cubicBezTo>
                  <a:pt x="0" y="41"/>
                  <a:pt x="0" y="41"/>
                  <a:pt x="0" y="41"/>
                </a:cubicBezTo>
                <a:cubicBezTo>
                  <a:pt x="6" y="41"/>
                  <a:pt x="6" y="41"/>
                  <a:pt x="6" y="41"/>
                </a:cubicBezTo>
                <a:cubicBezTo>
                  <a:pt x="7" y="26"/>
                  <a:pt x="7" y="26"/>
                  <a:pt x="7" y="26"/>
                </a:cubicBezTo>
                <a:cubicBezTo>
                  <a:pt x="15" y="22"/>
                  <a:pt x="15" y="22"/>
                  <a:pt x="15" y="22"/>
                </a:cubicBezTo>
                <a:cubicBezTo>
                  <a:pt x="15" y="22"/>
                  <a:pt x="11" y="34"/>
                  <a:pt x="10" y="37"/>
                </a:cubicBezTo>
                <a:cubicBezTo>
                  <a:pt x="9" y="39"/>
                  <a:pt x="11" y="43"/>
                  <a:pt x="12" y="45"/>
                </a:cubicBezTo>
                <a:cubicBezTo>
                  <a:pt x="0" y="82"/>
                  <a:pt x="0" y="82"/>
                  <a:pt x="0" y="82"/>
                </a:cubicBezTo>
                <a:cubicBezTo>
                  <a:pt x="8" y="84"/>
                  <a:pt x="8" y="84"/>
                  <a:pt x="8" y="84"/>
                </a:cubicBezTo>
                <a:cubicBezTo>
                  <a:pt x="18" y="57"/>
                  <a:pt x="18" y="57"/>
                  <a:pt x="18" y="57"/>
                </a:cubicBezTo>
                <a:cubicBezTo>
                  <a:pt x="21" y="62"/>
                  <a:pt x="21" y="62"/>
                  <a:pt x="21" y="62"/>
                </a:cubicBezTo>
                <a:cubicBezTo>
                  <a:pt x="27" y="84"/>
                  <a:pt x="27" y="84"/>
                  <a:pt x="27" y="84"/>
                </a:cubicBezTo>
                <a:cubicBezTo>
                  <a:pt x="36" y="81"/>
                  <a:pt x="36" y="81"/>
                  <a:pt x="36" y="81"/>
                </a:cubicBezTo>
                <a:cubicBezTo>
                  <a:pt x="29" y="56"/>
                  <a:pt x="29" y="56"/>
                  <a:pt x="29" y="56"/>
                </a:cubicBezTo>
                <a:cubicBezTo>
                  <a:pt x="22" y="45"/>
                  <a:pt x="22" y="45"/>
                  <a:pt x="22" y="45"/>
                </a:cubicBezTo>
                <a:cubicBezTo>
                  <a:pt x="27" y="29"/>
                  <a:pt x="27" y="29"/>
                  <a:pt x="27" y="29"/>
                </a:cubicBezTo>
                <a:cubicBezTo>
                  <a:pt x="29" y="35"/>
                  <a:pt x="29" y="35"/>
                  <a:pt x="29" y="35"/>
                </a:cubicBezTo>
                <a:cubicBezTo>
                  <a:pt x="44" y="41"/>
                  <a:pt x="44" y="41"/>
                  <a:pt x="44" y="41"/>
                </a:cubicBezTo>
                <a:cubicBezTo>
                  <a:pt x="46" y="35"/>
                  <a:pt x="46" y="35"/>
                  <a:pt x="46" y="35"/>
                </a:cubicBezTo>
                <a:cubicBezTo>
                  <a:pt x="35" y="30"/>
                  <a:pt x="35" y="30"/>
                  <a:pt x="35" y="30"/>
                </a:cubicBezTo>
                <a:cubicBezTo>
                  <a:pt x="31" y="17"/>
                  <a:pt x="31" y="17"/>
                  <a:pt x="31" y="17"/>
                </a:cubicBezTo>
                <a:lnTo>
                  <a:pt x="20" y="12"/>
                </a:lnTo>
                <a:close/>
              </a:path>
            </a:pathLst>
          </a:custGeom>
          <a:noFill/>
          <a:ln w="19050">
            <a:solidFill>
              <a:schemeClr val="bg1"/>
            </a:solidFill>
          </a:ln>
        </p:spPr>
        <p:txBody>
          <a:bodyPr vert="horz" wrap="square" lIns="68589" tIns="34295" rIns="68589" bIns="34295" numCol="1" anchor="t" anchorCtr="0" compatLnSpc="1"/>
          <a:lstStyle/>
          <a:p>
            <a:endParaRPr lang="en-US">
              <a:solidFill>
                <a:prstClr val="black"/>
              </a:solidFill>
            </a:endParaRPr>
          </a:p>
        </p:txBody>
      </p:sp>
      <p:pic>
        <p:nvPicPr>
          <p:cNvPr id="35" name="Picture 34" descr="Efficiency.png"/>
          <p:cNvPicPr>
            <a:picLocks noChangeAspect="1"/>
          </p:cNvPicPr>
          <p:nvPr/>
        </p:nvPicPr>
        <p:blipFill>
          <a:blip r:embed="rId2" cstate="print"/>
          <a:srcRect/>
          <a:stretch>
            <a:fillRect/>
          </a:stretch>
        </p:blipFill>
        <p:spPr bwMode="auto">
          <a:xfrm>
            <a:off x="1462658" y="3841415"/>
            <a:ext cx="743144" cy="689714"/>
          </a:xfrm>
          <a:prstGeom prst="rect">
            <a:avLst/>
          </a:prstGeom>
          <a:noFill/>
          <a:ln>
            <a:noFill/>
          </a:ln>
        </p:spPr>
      </p:pic>
      <p:grpSp>
        <p:nvGrpSpPr>
          <p:cNvPr id="36" name="Group 173"/>
          <p:cNvGrpSpPr>
            <a:grpSpLocks noChangeAspect="1"/>
          </p:cNvGrpSpPr>
          <p:nvPr/>
        </p:nvGrpSpPr>
        <p:grpSpPr>
          <a:xfrm>
            <a:off x="1581315" y="4689106"/>
            <a:ext cx="505829" cy="651057"/>
            <a:chOff x="-2773363" y="1651000"/>
            <a:chExt cx="2692401" cy="3448051"/>
          </a:xfrm>
          <a:solidFill>
            <a:schemeClr val="bg1"/>
          </a:solidFill>
        </p:grpSpPr>
        <p:sp>
          <p:nvSpPr>
            <p:cNvPr id="37" name="Freeform 19"/>
            <p:cNvSpPr>
              <a:spLocks noEditPoints="1"/>
            </p:cNvSpPr>
            <p:nvPr/>
          </p:nvSpPr>
          <p:spPr bwMode="auto">
            <a:xfrm>
              <a:off x="-1908175" y="1798638"/>
              <a:ext cx="641350" cy="641350"/>
            </a:xfrm>
            <a:custGeom>
              <a:avLst/>
              <a:gdLst>
                <a:gd name="T0" fmla="*/ 171 w 171"/>
                <a:gd name="T1" fmla="*/ 79 h 171"/>
                <a:gd name="T2" fmla="*/ 168 w 171"/>
                <a:gd name="T3" fmla="*/ 77 h 171"/>
                <a:gd name="T4" fmla="*/ 152 w 171"/>
                <a:gd name="T5" fmla="*/ 65 h 171"/>
                <a:gd name="T6" fmla="*/ 165 w 171"/>
                <a:gd name="T7" fmla="*/ 54 h 171"/>
                <a:gd name="T8" fmla="*/ 161 w 171"/>
                <a:gd name="T9" fmla="*/ 52 h 171"/>
                <a:gd name="T10" fmla="*/ 142 w 171"/>
                <a:gd name="T11" fmla="*/ 45 h 171"/>
                <a:gd name="T12" fmla="*/ 152 w 171"/>
                <a:gd name="T13" fmla="*/ 32 h 171"/>
                <a:gd name="T14" fmla="*/ 147 w 171"/>
                <a:gd name="T15" fmla="*/ 30 h 171"/>
                <a:gd name="T16" fmla="*/ 127 w 171"/>
                <a:gd name="T17" fmla="*/ 30 h 171"/>
                <a:gd name="T18" fmla="*/ 132 w 171"/>
                <a:gd name="T19" fmla="*/ 15 h 171"/>
                <a:gd name="T20" fmla="*/ 127 w 171"/>
                <a:gd name="T21" fmla="*/ 14 h 171"/>
                <a:gd name="T22" fmla="*/ 108 w 171"/>
                <a:gd name="T23" fmla="*/ 20 h 171"/>
                <a:gd name="T24" fmla="*/ 108 w 171"/>
                <a:gd name="T25" fmla="*/ 5 h 171"/>
                <a:gd name="T26" fmla="*/ 103 w 171"/>
                <a:gd name="T27" fmla="*/ 4 h 171"/>
                <a:gd name="T28" fmla="*/ 86 w 171"/>
                <a:gd name="T29" fmla="*/ 16 h 171"/>
                <a:gd name="T30" fmla="*/ 79 w 171"/>
                <a:gd name="T31" fmla="*/ 0 h 171"/>
                <a:gd name="T32" fmla="*/ 77 w 171"/>
                <a:gd name="T33" fmla="*/ 3 h 171"/>
                <a:gd name="T34" fmla="*/ 65 w 171"/>
                <a:gd name="T35" fmla="*/ 19 h 171"/>
                <a:gd name="T36" fmla="*/ 53 w 171"/>
                <a:gd name="T37" fmla="*/ 6 h 171"/>
                <a:gd name="T38" fmla="*/ 52 w 171"/>
                <a:gd name="T39" fmla="*/ 10 h 171"/>
                <a:gd name="T40" fmla="*/ 45 w 171"/>
                <a:gd name="T41" fmla="*/ 29 h 171"/>
                <a:gd name="T42" fmla="*/ 30 w 171"/>
                <a:gd name="T43" fmla="*/ 20 h 171"/>
                <a:gd name="T44" fmla="*/ 30 w 171"/>
                <a:gd name="T45" fmla="*/ 24 h 171"/>
                <a:gd name="T46" fmla="*/ 30 w 171"/>
                <a:gd name="T47" fmla="*/ 44 h 171"/>
                <a:gd name="T48" fmla="*/ 13 w 171"/>
                <a:gd name="T49" fmla="*/ 40 h 171"/>
                <a:gd name="T50" fmla="*/ 14 w 171"/>
                <a:gd name="T51" fmla="*/ 44 h 171"/>
                <a:gd name="T52" fmla="*/ 20 w 171"/>
                <a:gd name="T53" fmla="*/ 63 h 171"/>
                <a:gd name="T54" fmla="*/ 2 w 171"/>
                <a:gd name="T55" fmla="*/ 65 h 171"/>
                <a:gd name="T56" fmla="*/ 4 w 171"/>
                <a:gd name="T57" fmla="*/ 68 h 171"/>
                <a:gd name="T58" fmla="*/ 16 w 171"/>
                <a:gd name="T59" fmla="*/ 84 h 171"/>
                <a:gd name="T60" fmla="*/ 0 w 171"/>
                <a:gd name="T61" fmla="*/ 91 h 171"/>
                <a:gd name="T62" fmla="*/ 3 w 171"/>
                <a:gd name="T63" fmla="*/ 94 h 171"/>
                <a:gd name="T64" fmla="*/ 19 w 171"/>
                <a:gd name="T65" fmla="*/ 106 h 171"/>
                <a:gd name="T66" fmla="*/ 6 w 171"/>
                <a:gd name="T67" fmla="*/ 116 h 171"/>
                <a:gd name="T68" fmla="*/ 10 w 171"/>
                <a:gd name="T69" fmla="*/ 119 h 171"/>
                <a:gd name="T70" fmla="*/ 29 w 171"/>
                <a:gd name="T71" fmla="*/ 125 h 171"/>
                <a:gd name="T72" fmla="*/ 19 w 171"/>
                <a:gd name="T73" fmla="*/ 139 h 171"/>
                <a:gd name="T74" fmla="*/ 24 w 171"/>
                <a:gd name="T75" fmla="*/ 141 h 171"/>
                <a:gd name="T76" fmla="*/ 44 w 171"/>
                <a:gd name="T77" fmla="*/ 141 h 171"/>
                <a:gd name="T78" fmla="*/ 39 w 171"/>
                <a:gd name="T79" fmla="*/ 156 h 171"/>
                <a:gd name="T80" fmla="*/ 44 w 171"/>
                <a:gd name="T81" fmla="*/ 157 h 171"/>
                <a:gd name="T82" fmla="*/ 63 w 171"/>
                <a:gd name="T83" fmla="*/ 151 h 171"/>
                <a:gd name="T84" fmla="*/ 63 w 171"/>
                <a:gd name="T85" fmla="*/ 166 h 171"/>
                <a:gd name="T86" fmla="*/ 68 w 171"/>
                <a:gd name="T87" fmla="*/ 166 h 171"/>
                <a:gd name="T88" fmla="*/ 85 w 171"/>
                <a:gd name="T89" fmla="*/ 155 h 171"/>
                <a:gd name="T90" fmla="*/ 91 w 171"/>
                <a:gd name="T91" fmla="*/ 171 h 171"/>
                <a:gd name="T92" fmla="*/ 94 w 171"/>
                <a:gd name="T93" fmla="*/ 168 h 171"/>
                <a:gd name="T94" fmla="*/ 96 w 171"/>
                <a:gd name="T95" fmla="*/ 154 h 171"/>
                <a:gd name="T96" fmla="*/ 114 w 171"/>
                <a:gd name="T97" fmla="*/ 163 h 171"/>
                <a:gd name="T98" fmla="*/ 119 w 171"/>
                <a:gd name="T99" fmla="*/ 162 h 171"/>
                <a:gd name="T100" fmla="*/ 117 w 171"/>
                <a:gd name="T101" fmla="*/ 147 h 171"/>
                <a:gd name="T102" fmla="*/ 137 w 171"/>
                <a:gd name="T103" fmla="*/ 150 h 171"/>
                <a:gd name="T104" fmla="*/ 142 w 171"/>
                <a:gd name="T105" fmla="*/ 149 h 171"/>
                <a:gd name="T106" fmla="*/ 135 w 171"/>
                <a:gd name="T107" fmla="*/ 134 h 171"/>
                <a:gd name="T108" fmla="*/ 154 w 171"/>
                <a:gd name="T109" fmla="*/ 131 h 171"/>
                <a:gd name="T110" fmla="*/ 159 w 171"/>
                <a:gd name="T111" fmla="*/ 129 h 171"/>
                <a:gd name="T112" fmla="*/ 147 w 171"/>
                <a:gd name="T113" fmla="*/ 117 h 171"/>
                <a:gd name="T114" fmla="*/ 165 w 171"/>
                <a:gd name="T115" fmla="*/ 108 h 171"/>
                <a:gd name="T116" fmla="*/ 169 w 171"/>
                <a:gd name="T117" fmla="*/ 105 h 171"/>
                <a:gd name="T118" fmla="*/ 154 w 171"/>
                <a:gd name="T119" fmla="*/ 96 h 171"/>
                <a:gd name="T120" fmla="*/ 168 w 171"/>
                <a:gd name="T121" fmla="*/ 82 h 171"/>
                <a:gd name="T122" fmla="*/ 70 w 171"/>
                <a:gd name="T123" fmla="*/ 85 h 171"/>
                <a:gd name="T124" fmla="*/ 101 w 171"/>
                <a:gd name="T125" fmla="*/ 8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endParaRPr>
            </a:p>
          </p:txBody>
        </p:sp>
        <p:sp>
          <p:nvSpPr>
            <p:cNvPr id="38" name="Freeform 20"/>
            <p:cNvSpPr>
              <a:spLocks noEditPoints="1"/>
            </p:cNvSpPr>
            <p:nvPr/>
          </p:nvSpPr>
          <p:spPr bwMode="auto">
            <a:xfrm>
              <a:off x="-1333500" y="1651000"/>
              <a:ext cx="454025" cy="454025"/>
            </a:xfrm>
            <a:custGeom>
              <a:avLst/>
              <a:gdLst>
                <a:gd name="T0" fmla="*/ 121 w 121"/>
                <a:gd name="T1" fmla="*/ 56 h 121"/>
                <a:gd name="T2" fmla="*/ 119 w 121"/>
                <a:gd name="T3" fmla="*/ 54 h 121"/>
                <a:gd name="T4" fmla="*/ 108 w 121"/>
                <a:gd name="T5" fmla="*/ 46 h 121"/>
                <a:gd name="T6" fmla="*/ 117 w 121"/>
                <a:gd name="T7" fmla="*/ 38 h 121"/>
                <a:gd name="T8" fmla="*/ 115 w 121"/>
                <a:gd name="T9" fmla="*/ 37 h 121"/>
                <a:gd name="T10" fmla="*/ 101 w 121"/>
                <a:gd name="T11" fmla="*/ 32 h 121"/>
                <a:gd name="T12" fmla="*/ 108 w 121"/>
                <a:gd name="T13" fmla="*/ 23 h 121"/>
                <a:gd name="T14" fmla="*/ 105 w 121"/>
                <a:gd name="T15" fmla="*/ 21 h 121"/>
                <a:gd name="T16" fmla="*/ 90 w 121"/>
                <a:gd name="T17" fmla="*/ 21 h 121"/>
                <a:gd name="T18" fmla="*/ 94 w 121"/>
                <a:gd name="T19" fmla="*/ 11 h 121"/>
                <a:gd name="T20" fmla="*/ 90 w 121"/>
                <a:gd name="T21" fmla="*/ 10 h 121"/>
                <a:gd name="T22" fmla="*/ 77 w 121"/>
                <a:gd name="T23" fmla="*/ 14 h 121"/>
                <a:gd name="T24" fmla="*/ 77 w 121"/>
                <a:gd name="T25" fmla="*/ 3 h 121"/>
                <a:gd name="T26" fmla="*/ 73 w 121"/>
                <a:gd name="T27" fmla="*/ 3 h 121"/>
                <a:gd name="T28" fmla="*/ 61 w 121"/>
                <a:gd name="T29" fmla="*/ 11 h 121"/>
                <a:gd name="T30" fmla="*/ 56 w 121"/>
                <a:gd name="T31" fmla="*/ 0 h 121"/>
                <a:gd name="T32" fmla="*/ 55 w 121"/>
                <a:gd name="T33" fmla="*/ 2 h 121"/>
                <a:gd name="T34" fmla="*/ 46 w 121"/>
                <a:gd name="T35" fmla="*/ 13 h 121"/>
                <a:gd name="T36" fmla="*/ 38 w 121"/>
                <a:gd name="T37" fmla="*/ 4 h 121"/>
                <a:gd name="T38" fmla="*/ 37 w 121"/>
                <a:gd name="T39" fmla="*/ 7 h 121"/>
                <a:gd name="T40" fmla="*/ 32 w 121"/>
                <a:gd name="T41" fmla="*/ 20 h 121"/>
                <a:gd name="T42" fmla="*/ 22 w 121"/>
                <a:gd name="T43" fmla="*/ 14 h 121"/>
                <a:gd name="T44" fmla="*/ 21 w 121"/>
                <a:gd name="T45" fmla="*/ 17 h 121"/>
                <a:gd name="T46" fmla="*/ 21 w 121"/>
                <a:gd name="T47" fmla="*/ 31 h 121"/>
                <a:gd name="T48" fmla="*/ 9 w 121"/>
                <a:gd name="T49" fmla="*/ 28 h 121"/>
                <a:gd name="T50" fmla="*/ 10 w 121"/>
                <a:gd name="T51" fmla="*/ 31 h 121"/>
                <a:gd name="T52" fmla="*/ 14 w 121"/>
                <a:gd name="T53" fmla="*/ 45 h 121"/>
                <a:gd name="T54" fmla="*/ 2 w 121"/>
                <a:gd name="T55" fmla="*/ 46 h 121"/>
                <a:gd name="T56" fmla="*/ 3 w 121"/>
                <a:gd name="T57" fmla="*/ 48 h 121"/>
                <a:gd name="T58" fmla="*/ 11 w 121"/>
                <a:gd name="T59" fmla="*/ 60 h 121"/>
                <a:gd name="T60" fmla="*/ 0 w 121"/>
                <a:gd name="T61" fmla="*/ 65 h 121"/>
                <a:gd name="T62" fmla="*/ 2 w 121"/>
                <a:gd name="T63" fmla="*/ 67 h 121"/>
                <a:gd name="T64" fmla="*/ 14 w 121"/>
                <a:gd name="T65" fmla="*/ 75 h 121"/>
                <a:gd name="T66" fmla="*/ 4 w 121"/>
                <a:gd name="T67" fmla="*/ 83 h 121"/>
                <a:gd name="T68" fmla="*/ 7 w 121"/>
                <a:gd name="T69" fmla="*/ 84 h 121"/>
                <a:gd name="T70" fmla="*/ 20 w 121"/>
                <a:gd name="T71" fmla="*/ 89 h 121"/>
                <a:gd name="T72" fmla="*/ 14 w 121"/>
                <a:gd name="T73" fmla="*/ 98 h 121"/>
                <a:gd name="T74" fmla="*/ 17 w 121"/>
                <a:gd name="T75" fmla="*/ 100 h 121"/>
                <a:gd name="T76" fmla="*/ 31 w 121"/>
                <a:gd name="T77" fmla="*/ 100 h 121"/>
                <a:gd name="T78" fmla="*/ 28 w 121"/>
                <a:gd name="T79" fmla="*/ 110 h 121"/>
                <a:gd name="T80" fmla="*/ 31 w 121"/>
                <a:gd name="T81" fmla="*/ 112 h 121"/>
                <a:gd name="T82" fmla="*/ 45 w 121"/>
                <a:gd name="T83" fmla="*/ 107 h 121"/>
                <a:gd name="T84" fmla="*/ 45 w 121"/>
                <a:gd name="T85" fmla="*/ 118 h 121"/>
                <a:gd name="T86" fmla="*/ 49 w 121"/>
                <a:gd name="T87" fmla="*/ 118 h 121"/>
                <a:gd name="T88" fmla="*/ 60 w 121"/>
                <a:gd name="T89" fmla="*/ 110 h 121"/>
                <a:gd name="T90" fmla="*/ 65 w 121"/>
                <a:gd name="T91" fmla="*/ 121 h 121"/>
                <a:gd name="T92" fmla="*/ 67 w 121"/>
                <a:gd name="T93" fmla="*/ 119 h 121"/>
                <a:gd name="T94" fmla="*/ 68 w 121"/>
                <a:gd name="T95" fmla="*/ 109 h 121"/>
                <a:gd name="T96" fmla="*/ 81 w 121"/>
                <a:gd name="T97" fmla="*/ 116 h 121"/>
                <a:gd name="T98" fmla="*/ 85 w 121"/>
                <a:gd name="T99" fmla="*/ 115 h 121"/>
                <a:gd name="T100" fmla="*/ 83 w 121"/>
                <a:gd name="T101" fmla="*/ 104 h 121"/>
                <a:gd name="T102" fmla="*/ 97 w 121"/>
                <a:gd name="T103" fmla="*/ 107 h 121"/>
                <a:gd name="T104" fmla="*/ 101 w 121"/>
                <a:gd name="T105" fmla="*/ 106 h 121"/>
                <a:gd name="T106" fmla="*/ 96 w 121"/>
                <a:gd name="T107" fmla="*/ 95 h 121"/>
                <a:gd name="T108" fmla="*/ 110 w 121"/>
                <a:gd name="T109" fmla="*/ 93 h 121"/>
                <a:gd name="T110" fmla="*/ 113 w 121"/>
                <a:gd name="T111" fmla="*/ 92 h 121"/>
                <a:gd name="T112" fmla="*/ 105 w 121"/>
                <a:gd name="T113" fmla="*/ 83 h 121"/>
                <a:gd name="T114" fmla="*/ 117 w 121"/>
                <a:gd name="T115" fmla="*/ 77 h 121"/>
                <a:gd name="T116" fmla="*/ 120 w 121"/>
                <a:gd name="T117" fmla="*/ 75 h 121"/>
                <a:gd name="T118" fmla="*/ 109 w 121"/>
                <a:gd name="T119" fmla="*/ 68 h 121"/>
                <a:gd name="T120" fmla="*/ 120 w 121"/>
                <a:gd name="T121" fmla="*/ 58 h 121"/>
                <a:gd name="T122" fmla="*/ 50 w 121"/>
                <a:gd name="T123" fmla="*/ 61 h 121"/>
                <a:gd name="T124" fmla="*/ 72 w 121"/>
                <a:gd name="T12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endParaRPr>
            </a:p>
          </p:txBody>
        </p:sp>
        <p:sp>
          <p:nvSpPr>
            <p:cNvPr id="39" name="Oval 21"/>
            <p:cNvSpPr>
              <a:spLocks noChangeArrowheads="1"/>
            </p:cNvSpPr>
            <p:nvPr/>
          </p:nvSpPr>
          <p:spPr bwMode="auto">
            <a:xfrm>
              <a:off x="-1055688" y="2462213"/>
              <a:ext cx="171450" cy="171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50000"/>
                </a:lnSpc>
              </a:pPr>
              <a:endParaRPr lang="en-US">
                <a:solidFill>
                  <a:prstClr val="black"/>
                </a:solidFill>
              </a:endParaRPr>
            </a:p>
          </p:txBody>
        </p:sp>
        <p:sp>
          <p:nvSpPr>
            <p:cNvPr id="40" name="Oval 22"/>
            <p:cNvSpPr>
              <a:spLocks noChangeArrowheads="1"/>
            </p:cNvSpPr>
            <p:nvPr/>
          </p:nvSpPr>
          <p:spPr bwMode="auto">
            <a:xfrm>
              <a:off x="-1776413" y="2792413"/>
              <a:ext cx="115888" cy="1190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50000"/>
                </a:lnSpc>
              </a:pPr>
              <a:endParaRPr lang="en-US">
                <a:solidFill>
                  <a:prstClr val="black"/>
                </a:solidFill>
              </a:endParaRPr>
            </a:p>
          </p:txBody>
        </p:sp>
        <p:sp>
          <p:nvSpPr>
            <p:cNvPr id="41" name="Freeform 23"/>
            <p:cNvSpPr>
              <a:spLocks noEditPoints="1"/>
            </p:cNvSpPr>
            <p:nvPr/>
          </p:nvSpPr>
          <p:spPr bwMode="auto">
            <a:xfrm>
              <a:off x="-2773363" y="2439988"/>
              <a:ext cx="2692401" cy="2659063"/>
            </a:xfrm>
            <a:custGeom>
              <a:avLst/>
              <a:gdLst>
                <a:gd name="T0" fmla="*/ 605 w 718"/>
                <a:gd name="T1" fmla="*/ 20 h 709"/>
                <a:gd name="T2" fmla="*/ 602 w 718"/>
                <a:gd name="T3" fmla="*/ 58 h 709"/>
                <a:gd name="T4" fmla="*/ 587 w 718"/>
                <a:gd name="T5" fmla="*/ 93 h 709"/>
                <a:gd name="T6" fmla="*/ 563 w 718"/>
                <a:gd name="T7" fmla="*/ 121 h 709"/>
                <a:gd name="T8" fmla="*/ 530 w 718"/>
                <a:gd name="T9" fmla="*/ 141 h 709"/>
                <a:gd name="T10" fmla="*/ 493 w 718"/>
                <a:gd name="T11" fmla="*/ 149 h 709"/>
                <a:gd name="T12" fmla="*/ 456 w 718"/>
                <a:gd name="T13" fmla="*/ 147 h 709"/>
                <a:gd name="T14" fmla="*/ 420 w 718"/>
                <a:gd name="T15" fmla="*/ 134 h 709"/>
                <a:gd name="T16" fmla="*/ 391 w 718"/>
                <a:gd name="T17" fmla="*/ 110 h 709"/>
                <a:gd name="T18" fmla="*/ 371 w 718"/>
                <a:gd name="T19" fmla="*/ 78 h 709"/>
                <a:gd name="T20" fmla="*/ 361 w 718"/>
                <a:gd name="T21" fmla="*/ 42 h 709"/>
                <a:gd name="T22" fmla="*/ 363 w 718"/>
                <a:gd name="T23" fmla="*/ 4 h 709"/>
                <a:gd name="T24" fmla="*/ 68 w 718"/>
                <a:gd name="T25" fmla="*/ 221 h 709"/>
                <a:gd name="T26" fmla="*/ 162 w 718"/>
                <a:gd name="T27" fmla="*/ 514 h 709"/>
                <a:gd name="T28" fmla="*/ 334 w 718"/>
                <a:gd name="T29" fmla="*/ 176 h 709"/>
                <a:gd name="T30" fmla="*/ 311 w 718"/>
                <a:gd name="T31" fmla="*/ 189 h 709"/>
                <a:gd name="T32" fmla="*/ 288 w 718"/>
                <a:gd name="T33" fmla="*/ 197 h 709"/>
                <a:gd name="T34" fmla="*/ 258 w 718"/>
                <a:gd name="T35" fmla="*/ 192 h 709"/>
                <a:gd name="T36" fmla="*/ 234 w 718"/>
                <a:gd name="T37" fmla="*/ 181 h 709"/>
                <a:gd name="T38" fmla="*/ 214 w 718"/>
                <a:gd name="T39" fmla="*/ 164 h 709"/>
                <a:gd name="T40" fmla="*/ 201 w 718"/>
                <a:gd name="T41" fmla="*/ 141 h 709"/>
                <a:gd name="T42" fmla="*/ 195 w 718"/>
                <a:gd name="T43" fmla="*/ 116 h 709"/>
                <a:gd name="T44" fmla="*/ 197 w 718"/>
                <a:gd name="T45" fmla="*/ 89 h 709"/>
                <a:gd name="T46" fmla="*/ 207 w 718"/>
                <a:gd name="T47" fmla="*/ 64 h 709"/>
                <a:gd name="T48" fmla="*/ 225 w 718"/>
                <a:gd name="T49" fmla="*/ 43 h 709"/>
                <a:gd name="T50" fmla="*/ 249 w 718"/>
                <a:gd name="T51" fmla="*/ 29 h 709"/>
                <a:gd name="T52" fmla="*/ 275 w 718"/>
                <a:gd name="T53" fmla="*/ 23 h 709"/>
                <a:gd name="T54" fmla="*/ 305 w 718"/>
                <a:gd name="T55" fmla="*/ 28 h 709"/>
                <a:gd name="T56" fmla="*/ 329 w 718"/>
                <a:gd name="T57" fmla="*/ 38 h 709"/>
                <a:gd name="T58" fmla="*/ 349 w 718"/>
                <a:gd name="T59" fmla="*/ 55 h 709"/>
                <a:gd name="T60" fmla="*/ 362 w 718"/>
                <a:gd name="T61" fmla="*/ 78 h 709"/>
                <a:gd name="T62" fmla="*/ 368 w 718"/>
                <a:gd name="T63" fmla="*/ 104 h 709"/>
                <a:gd name="T64" fmla="*/ 366 w 718"/>
                <a:gd name="T65" fmla="*/ 131 h 709"/>
                <a:gd name="T66" fmla="*/ 356 w 718"/>
                <a:gd name="T67" fmla="*/ 156 h 709"/>
                <a:gd name="T68" fmla="*/ 338 w 718"/>
                <a:gd name="T69" fmla="*/ 176 h 709"/>
                <a:gd name="T70" fmla="*/ 451 w 718"/>
                <a:gd name="T71" fmla="*/ 208 h 709"/>
                <a:gd name="T72" fmla="*/ 444 w 718"/>
                <a:gd name="T73" fmla="*/ 224 h 709"/>
                <a:gd name="T74" fmla="*/ 433 w 718"/>
                <a:gd name="T75" fmla="*/ 237 h 709"/>
                <a:gd name="T76" fmla="*/ 418 w 718"/>
                <a:gd name="T77" fmla="*/ 247 h 709"/>
                <a:gd name="T78" fmla="*/ 401 w 718"/>
                <a:gd name="T79" fmla="*/ 251 h 709"/>
                <a:gd name="T80" fmla="*/ 383 w 718"/>
                <a:gd name="T81" fmla="*/ 250 h 709"/>
                <a:gd name="T82" fmla="*/ 367 w 718"/>
                <a:gd name="T83" fmla="*/ 243 h 709"/>
                <a:gd name="T84" fmla="*/ 353 w 718"/>
                <a:gd name="T85" fmla="*/ 232 h 709"/>
                <a:gd name="T86" fmla="*/ 343 w 718"/>
                <a:gd name="T87" fmla="*/ 217 h 709"/>
                <a:gd name="T88" fmla="*/ 339 w 718"/>
                <a:gd name="T89" fmla="*/ 200 h 709"/>
                <a:gd name="T90" fmla="*/ 340 w 718"/>
                <a:gd name="T91" fmla="*/ 183 h 709"/>
                <a:gd name="T92" fmla="*/ 346 w 718"/>
                <a:gd name="T93" fmla="*/ 166 h 709"/>
                <a:gd name="T94" fmla="*/ 357 w 718"/>
                <a:gd name="T95" fmla="*/ 153 h 709"/>
                <a:gd name="T96" fmla="*/ 372 w 718"/>
                <a:gd name="T97" fmla="*/ 143 h 709"/>
                <a:gd name="T98" fmla="*/ 389 w 718"/>
                <a:gd name="T99" fmla="*/ 138 h 709"/>
                <a:gd name="T100" fmla="*/ 407 w 718"/>
                <a:gd name="T101" fmla="*/ 139 h 709"/>
                <a:gd name="T102" fmla="*/ 423 w 718"/>
                <a:gd name="T103" fmla="*/ 146 h 709"/>
                <a:gd name="T104" fmla="*/ 437 w 718"/>
                <a:gd name="T105" fmla="*/ 157 h 709"/>
                <a:gd name="T106" fmla="*/ 446 w 718"/>
                <a:gd name="T107" fmla="*/ 172 h 709"/>
                <a:gd name="T108" fmla="*/ 451 w 718"/>
                <a:gd name="T109" fmla="*/ 18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endParaRPr>
            </a:p>
          </p:txBody>
        </p:sp>
        <p:sp>
          <p:nvSpPr>
            <p:cNvPr id="42" name="Oval 24"/>
            <p:cNvSpPr>
              <a:spLocks noChangeArrowheads="1"/>
            </p:cNvSpPr>
            <p:nvPr/>
          </p:nvSpPr>
          <p:spPr bwMode="auto">
            <a:xfrm>
              <a:off x="-1333500" y="3128963"/>
              <a:ext cx="77788" cy="79375"/>
            </a:xfrm>
            <a:prstGeom prst="ellipse">
              <a:avLst/>
            </a:prstGeom>
            <a:grpFill/>
            <a:ln w="9525">
              <a:solidFill>
                <a:schemeClr val="tx1"/>
              </a:solidFill>
              <a:round/>
            </a:ln>
          </p:spPr>
          <p:txBody>
            <a:bodyPr vert="horz" wrap="square" lIns="91440" tIns="45720" rIns="91440" bIns="45720" numCol="1" anchor="t" anchorCtr="0" compatLnSpc="1"/>
            <a:lstStyle/>
            <a:p>
              <a:pPr>
                <a:lnSpc>
                  <a:spcPct val="150000"/>
                </a:lnSpc>
              </a:pPr>
              <a:endParaRPr lang="en-US">
                <a:solidFill>
                  <a:prstClr val="black"/>
                </a:solidFill>
              </a:endParaRPr>
            </a:p>
          </p:txBody>
        </p:sp>
        <p:sp>
          <p:nvSpPr>
            <p:cNvPr id="43" name="Freeform 25"/>
            <p:cNvSpPr/>
            <p:nvPr/>
          </p:nvSpPr>
          <p:spPr bwMode="auto">
            <a:xfrm>
              <a:off x="-1423988" y="2082800"/>
              <a:ext cx="889000" cy="357188"/>
            </a:xfrm>
            <a:custGeom>
              <a:avLst/>
              <a:gdLst>
                <a:gd name="T0" fmla="*/ 218 w 237"/>
                <a:gd name="T1" fmla="*/ 95 h 95"/>
                <a:gd name="T2" fmla="*/ 217 w 237"/>
                <a:gd name="T3" fmla="*/ 94 h 95"/>
                <a:gd name="T4" fmla="*/ 234 w 237"/>
                <a:gd name="T5" fmla="*/ 82 h 95"/>
                <a:gd name="T6" fmla="*/ 237 w 237"/>
                <a:gd name="T7" fmla="*/ 79 h 95"/>
                <a:gd name="T8" fmla="*/ 236 w 237"/>
                <a:gd name="T9" fmla="*/ 77 h 95"/>
                <a:gd name="T10" fmla="*/ 231 w 237"/>
                <a:gd name="T11" fmla="*/ 75 h 95"/>
                <a:gd name="T12" fmla="*/ 211 w 237"/>
                <a:gd name="T13" fmla="*/ 78 h 95"/>
                <a:gd name="T14" fmla="*/ 203 w 237"/>
                <a:gd name="T15" fmla="*/ 66 h 95"/>
                <a:gd name="T16" fmla="*/ 216 w 237"/>
                <a:gd name="T17" fmla="*/ 49 h 95"/>
                <a:gd name="T18" fmla="*/ 217 w 237"/>
                <a:gd name="T19" fmla="*/ 46 h 95"/>
                <a:gd name="T20" fmla="*/ 216 w 237"/>
                <a:gd name="T21" fmla="*/ 44 h 95"/>
                <a:gd name="T22" fmla="*/ 211 w 237"/>
                <a:gd name="T23" fmla="*/ 43 h 95"/>
                <a:gd name="T24" fmla="*/ 192 w 237"/>
                <a:gd name="T25" fmla="*/ 53 h 95"/>
                <a:gd name="T26" fmla="*/ 181 w 237"/>
                <a:gd name="T27" fmla="*/ 43 h 95"/>
                <a:gd name="T28" fmla="*/ 188 w 237"/>
                <a:gd name="T29" fmla="*/ 24 h 95"/>
                <a:gd name="T30" fmla="*/ 189 w 237"/>
                <a:gd name="T31" fmla="*/ 22 h 95"/>
                <a:gd name="T32" fmla="*/ 187 w 237"/>
                <a:gd name="T33" fmla="*/ 18 h 95"/>
                <a:gd name="T34" fmla="*/ 181 w 237"/>
                <a:gd name="T35" fmla="*/ 20 h 95"/>
                <a:gd name="T36" fmla="*/ 167 w 237"/>
                <a:gd name="T37" fmla="*/ 34 h 95"/>
                <a:gd name="T38" fmla="*/ 153 w 237"/>
                <a:gd name="T39" fmla="*/ 28 h 95"/>
                <a:gd name="T40" fmla="*/ 154 w 237"/>
                <a:gd name="T41" fmla="*/ 8 h 95"/>
                <a:gd name="T42" fmla="*/ 154 w 237"/>
                <a:gd name="T43" fmla="*/ 7 h 95"/>
                <a:gd name="T44" fmla="*/ 151 w 237"/>
                <a:gd name="T45" fmla="*/ 3 h 95"/>
                <a:gd name="T46" fmla="*/ 146 w 237"/>
                <a:gd name="T47" fmla="*/ 6 h 95"/>
                <a:gd name="T48" fmla="*/ 137 w 237"/>
                <a:gd name="T49" fmla="*/ 24 h 95"/>
                <a:gd name="T50" fmla="*/ 122 w 237"/>
                <a:gd name="T51" fmla="*/ 23 h 95"/>
                <a:gd name="T52" fmla="*/ 116 w 237"/>
                <a:gd name="T53" fmla="*/ 4 h 95"/>
                <a:gd name="T54" fmla="*/ 112 w 237"/>
                <a:gd name="T55" fmla="*/ 0 h 95"/>
                <a:gd name="T56" fmla="*/ 108 w 237"/>
                <a:gd name="T57" fmla="*/ 4 h 95"/>
                <a:gd name="T58" fmla="*/ 108 w 237"/>
                <a:gd name="T59" fmla="*/ 4 h 95"/>
                <a:gd name="T60" fmla="*/ 105 w 237"/>
                <a:gd name="T61" fmla="*/ 24 h 95"/>
                <a:gd name="T62" fmla="*/ 91 w 237"/>
                <a:gd name="T63" fmla="*/ 28 h 95"/>
                <a:gd name="T64" fmla="*/ 79 w 237"/>
                <a:gd name="T65" fmla="*/ 11 h 95"/>
                <a:gd name="T66" fmla="*/ 74 w 237"/>
                <a:gd name="T67" fmla="*/ 9 h 95"/>
                <a:gd name="T68" fmla="*/ 71 w 237"/>
                <a:gd name="T69" fmla="*/ 12 h 95"/>
                <a:gd name="T70" fmla="*/ 72 w 237"/>
                <a:gd name="T71" fmla="*/ 14 h 95"/>
                <a:gd name="T72" fmla="*/ 75 w 237"/>
                <a:gd name="T73" fmla="*/ 34 h 95"/>
                <a:gd name="T74" fmla="*/ 63 w 237"/>
                <a:gd name="T75" fmla="*/ 42 h 95"/>
                <a:gd name="T76" fmla="*/ 46 w 237"/>
                <a:gd name="T77" fmla="*/ 29 h 95"/>
                <a:gd name="T78" fmla="*/ 41 w 237"/>
                <a:gd name="T79" fmla="*/ 29 h 95"/>
                <a:gd name="T80" fmla="*/ 39 w 237"/>
                <a:gd name="T81" fmla="*/ 32 h 95"/>
                <a:gd name="T82" fmla="*/ 40 w 237"/>
                <a:gd name="T83" fmla="*/ 34 h 95"/>
                <a:gd name="T84" fmla="*/ 49 w 237"/>
                <a:gd name="T85" fmla="*/ 53 h 95"/>
                <a:gd name="T86" fmla="*/ 40 w 237"/>
                <a:gd name="T87" fmla="*/ 64 h 95"/>
                <a:gd name="T88" fmla="*/ 21 w 237"/>
                <a:gd name="T89" fmla="*/ 57 h 95"/>
                <a:gd name="T90" fmla="*/ 15 w 237"/>
                <a:gd name="T91" fmla="*/ 58 h 95"/>
                <a:gd name="T92" fmla="*/ 14 w 237"/>
                <a:gd name="T93" fmla="*/ 60 h 95"/>
                <a:gd name="T94" fmla="*/ 16 w 237"/>
                <a:gd name="T95" fmla="*/ 64 h 95"/>
                <a:gd name="T96" fmla="*/ 31 w 237"/>
                <a:gd name="T97" fmla="*/ 78 h 95"/>
                <a:gd name="T98" fmla="*/ 25 w 237"/>
                <a:gd name="T99" fmla="*/ 92 h 95"/>
                <a:gd name="T100" fmla="*/ 5 w 237"/>
                <a:gd name="T101" fmla="*/ 91 h 95"/>
                <a:gd name="T102" fmla="*/ 0 w 237"/>
                <a:gd name="T103" fmla="*/ 94 h 95"/>
                <a:gd name="T104" fmla="*/ 0 w 237"/>
                <a:gd name="T105" fmla="*/ 95 h 95"/>
                <a:gd name="T106" fmla="*/ 218 w 237"/>
                <a:gd name="T10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endParaRPr>
            </a:p>
          </p:txBody>
        </p:sp>
      </p:grpSp>
      <p:sp>
        <p:nvSpPr>
          <p:cNvPr id="44" name="Freeform 89"/>
          <p:cNvSpPr>
            <a:spLocks noEditPoints="1"/>
          </p:cNvSpPr>
          <p:nvPr/>
        </p:nvSpPr>
        <p:spPr bwMode="black">
          <a:xfrm>
            <a:off x="1490102" y="2290767"/>
            <a:ext cx="628007" cy="404159"/>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rgbClr val="FFFFFF"/>
          </a:solidFill>
          <a:ln>
            <a:noFill/>
          </a:ln>
        </p:spPr>
        <p:txBody>
          <a:bodyPr vert="horz" wrap="square" lIns="61735" tIns="30867" rIns="61735" bIns="30867" numCol="1" anchor="t" anchorCtr="0" compatLnSpc="1"/>
          <a:lstStyle/>
          <a:p>
            <a:endParaRPr lang="en-US" sz="1200">
              <a:solidFill>
                <a:prstClr val="black"/>
              </a:solidFill>
            </a:endParaRPr>
          </a:p>
        </p:txBody>
      </p:sp>
      <p:sp>
        <p:nvSpPr>
          <p:cNvPr id="45" name="等腰三角形 44"/>
          <p:cNvSpPr/>
          <p:nvPr/>
        </p:nvSpPr>
        <p:spPr>
          <a:xfrm rot="5400000">
            <a:off x="5169009" y="2541264"/>
            <a:ext cx="261654" cy="225564"/>
          </a:xfrm>
          <a:prstGeom prst="triangle">
            <a:avLst/>
          </a:prstGeom>
          <a:solidFill>
            <a:srgbClr val="8FA2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white"/>
              </a:solidFill>
            </a:endParaRPr>
          </a:p>
        </p:txBody>
      </p:sp>
      <p:sp>
        <p:nvSpPr>
          <p:cNvPr id="46" name="等腰三角形 45"/>
          <p:cNvSpPr/>
          <p:nvPr/>
        </p:nvSpPr>
        <p:spPr>
          <a:xfrm rot="5400000">
            <a:off x="5169009" y="3264735"/>
            <a:ext cx="261654" cy="22556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white"/>
              </a:solidFill>
            </a:endParaRPr>
          </a:p>
        </p:txBody>
      </p:sp>
      <p:sp>
        <p:nvSpPr>
          <p:cNvPr id="47" name="等腰三角形 46"/>
          <p:cNvSpPr/>
          <p:nvPr/>
        </p:nvSpPr>
        <p:spPr>
          <a:xfrm rot="5400000">
            <a:off x="5169009" y="3984161"/>
            <a:ext cx="261654" cy="225564"/>
          </a:xfrm>
          <a:prstGeom prst="triangle">
            <a:avLst/>
          </a:prstGeom>
          <a:solidFill>
            <a:srgbClr val="0B9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white"/>
              </a:solidFill>
            </a:endParaRPr>
          </a:p>
        </p:txBody>
      </p:sp>
      <p:sp>
        <p:nvSpPr>
          <p:cNvPr id="48" name="等腰三角形 47"/>
          <p:cNvSpPr/>
          <p:nvPr/>
        </p:nvSpPr>
        <p:spPr>
          <a:xfrm rot="5400000">
            <a:off x="5169009" y="4711205"/>
            <a:ext cx="261654" cy="225564"/>
          </a:xfrm>
          <a:prstGeom prst="triangle">
            <a:avLst/>
          </a:prstGeom>
          <a:solidFill>
            <a:srgbClr val="2B4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white"/>
              </a:solidFill>
            </a:endParaRPr>
          </a:p>
        </p:txBody>
      </p:sp>
      <p:sp>
        <p:nvSpPr>
          <p:cNvPr id="50" name="TextBox 78"/>
          <p:cNvSpPr txBox="1"/>
          <p:nvPr/>
        </p:nvSpPr>
        <p:spPr>
          <a:xfrm>
            <a:off x="5596917" y="2457625"/>
            <a:ext cx="5405990" cy="577081"/>
          </a:xfrm>
          <a:prstGeom prst="rect">
            <a:avLst/>
          </a:prstGeom>
          <a:noFill/>
          <a:ln w="3175">
            <a:noFill/>
          </a:ln>
        </p:spPr>
        <p:txBody>
          <a:bodyPr wrap="square" rtlCol="0">
            <a:spAutoFit/>
          </a:bodyPr>
          <a:lstStyle/>
          <a:p>
            <a:pPr>
              <a:lnSpc>
                <a:spcPct val="150000"/>
              </a:lnSpc>
            </a:pPr>
            <a:r>
              <a:rPr lang="zh-CN" altLang="zh-CN" sz="1050" dirty="0">
                <a:solidFill>
                  <a:prstClr val="black"/>
                </a:solidFill>
                <a:latin typeface="微软雅黑" panose="020B0503020204020204" pitchFamily="34" charset="-122"/>
                <a:ea typeface="微软雅黑" panose="020B0503020204020204" pitchFamily="34" charset="-122"/>
              </a:rPr>
              <a:t>坚持每</a:t>
            </a:r>
            <a:r>
              <a:rPr lang="zh-CN" altLang="en-US" sz="1050" dirty="0">
                <a:solidFill>
                  <a:prstClr val="black"/>
                </a:solidFill>
                <a:latin typeface="微软雅黑" panose="020B0503020204020204" pitchFamily="34" charset="-122"/>
                <a:ea typeface="微软雅黑" panose="020B0503020204020204" pitchFamily="34" charset="-122"/>
              </a:rPr>
              <a:t>季度病患满意度调研</a:t>
            </a:r>
            <a:r>
              <a:rPr lang="zh-CN" altLang="zh-CN" sz="1050" dirty="0">
                <a:solidFill>
                  <a:prstClr val="black"/>
                </a:solidFill>
                <a:latin typeface="微软雅黑" panose="020B0503020204020204" pitchFamily="34" charset="-122"/>
                <a:ea typeface="微软雅黑" panose="020B0503020204020204" pitchFamily="34" charset="-122"/>
              </a:rPr>
              <a:t>制度。今年共发放问卷调查表</a:t>
            </a:r>
            <a:r>
              <a:rPr lang="en-US" altLang="zh-CN" sz="1050" dirty="0">
                <a:solidFill>
                  <a:prstClr val="black"/>
                </a:solidFill>
                <a:latin typeface="微软雅黑" panose="020B0503020204020204" pitchFamily="34" charset="-122"/>
                <a:ea typeface="微软雅黑" panose="020B0503020204020204" pitchFamily="34" charset="-122"/>
              </a:rPr>
              <a:t>425</a:t>
            </a:r>
            <a:r>
              <a:rPr lang="zh-CN" altLang="zh-CN" sz="1050" dirty="0">
                <a:solidFill>
                  <a:prstClr val="black"/>
                </a:solidFill>
                <a:latin typeface="微软雅黑" panose="020B0503020204020204" pitchFamily="34" charset="-122"/>
                <a:ea typeface="微软雅黑" panose="020B0503020204020204" pitchFamily="34" charset="-122"/>
              </a:rPr>
              <a:t>张，收回</a:t>
            </a:r>
            <a:r>
              <a:rPr lang="zh-CN" altLang="en-US" sz="1050" dirty="0">
                <a:solidFill>
                  <a:prstClr val="black"/>
                </a:solidFill>
                <a:latin typeface="微软雅黑" panose="020B0503020204020204" pitchFamily="34" charset="-122"/>
                <a:ea typeface="微软雅黑" panose="020B0503020204020204" pitchFamily="34" charset="-122"/>
              </a:rPr>
              <a:t>有效问卷</a:t>
            </a:r>
            <a:r>
              <a:rPr lang="en-US" altLang="zh-CN" sz="1050" dirty="0">
                <a:solidFill>
                  <a:prstClr val="black"/>
                </a:solidFill>
                <a:latin typeface="微软雅黑" panose="020B0503020204020204" pitchFamily="34" charset="-122"/>
                <a:ea typeface="微软雅黑" panose="020B0503020204020204" pitchFamily="34" charset="-122"/>
              </a:rPr>
              <a:t>417</a:t>
            </a:r>
            <a:r>
              <a:rPr lang="zh-CN" altLang="zh-CN" sz="1050" dirty="0">
                <a:solidFill>
                  <a:prstClr val="black"/>
                </a:solidFill>
                <a:latin typeface="微软雅黑" panose="020B0503020204020204" pitchFamily="34" charset="-122"/>
                <a:ea typeface="微软雅黑" panose="020B0503020204020204" pitchFamily="34" charset="-122"/>
              </a:rPr>
              <a:t>张，调查结果与绩效考核挂钩。</a:t>
            </a:r>
          </a:p>
        </p:txBody>
      </p:sp>
      <p:sp>
        <p:nvSpPr>
          <p:cNvPr id="52" name="TextBox 80"/>
          <p:cNvSpPr txBox="1"/>
          <p:nvPr/>
        </p:nvSpPr>
        <p:spPr>
          <a:xfrm>
            <a:off x="5621526" y="3154485"/>
            <a:ext cx="5381381" cy="548548"/>
          </a:xfrm>
          <a:prstGeom prst="rect">
            <a:avLst/>
          </a:prstGeom>
          <a:noFill/>
          <a:ln w="3175">
            <a:noFill/>
          </a:ln>
        </p:spPr>
        <p:txBody>
          <a:bodyPr wrap="square" rtlCol="0">
            <a:spAutoFit/>
          </a:bodyPr>
          <a:lstStyle/>
          <a:p>
            <a:pPr>
              <a:lnSpc>
                <a:spcPct val="150000"/>
              </a:lnSpc>
            </a:pPr>
            <a:r>
              <a:rPr lang="zh-CN" altLang="zh-CN" sz="1050" dirty="0">
                <a:solidFill>
                  <a:prstClr val="black"/>
                </a:solidFill>
                <a:latin typeface="微软雅黑" panose="020B0503020204020204" pitchFamily="34" charset="-122"/>
                <a:ea typeface="微软雅黑" panose="020B0503020204020204" pitchFamily="34" charset="-122"/>
              </a:rPr>
              <a:t>今年共组织护理、医技、药剂等面试</a:t>
            </a:r>
            <a:r>
              <a:rPr lang="en-US" altLang="zh-CN" sz="1050" dirty="0">
                <a:solidFill>
                  <a:prstClr val="black"/>
                </a:solidFill>
                <a:latin typeface="微软雅黑" panose="020B0503020204020204" pitchFamily="34" charset="-122"/>
                <a:ea typeface="微软雅黑" panose="020B0503020204020204" pitchFamily="34" charset="-122"/>
              </a:rPr>
              <a:t>210</a:t>
            </a:r>
            <a:r>
              <a:rPr lang="zh-CN" altLang="zh-CN" sz="1050" dirty="0">
                <a:solidFill>
                  <a:prstClr val="black"/>
                </a:solidFill>
                <a:latin typeface="微软雅黑" panose="020B0503020204020204" pitchFamily="34" charset="-122"/>
                <a:ea typeface="微软雅黑" panose="020B0503020204020204" pitchFamily="34" charset="-122"/>
              </a:rPr>
              <a:t>人，办理聘用录职手续</a:t>
            </a:r>
            <a:r>
              <a:rPr lang="en-US" altLang="zh-CN" sz="1050" dirty="0">
                <a:solidFill>
                  <a:prstClr val="black"/>
                </a:solidFill>
                <a:latin typeface="微软雅黑" panose="020B0503020204020204" pitchFamily="34" charset="-122"/>
                <a:ea typeface="微软雅黑" panose="020B0503020204020204" pitchFamily="34" charset="-122"/>
              </a:rPr>
              <a:t>28</a:t>
            </a:r>
            <a:r>
              <a:rPr lang="zh-CN" altLang="zh-CN" sz="1050" dirty="0">
                <a:solidFill>
                  <a:prstClr val="black"/>
                </a:solidFill>
                <a:latin typeface="微软雅黑" panose="020B0503020204020204" pitchFamily="34" charset="-122"/>
                <a:ea typeface="微软雅黑" panose="020B0503020204020204" pitchFamily="34" charset="-122"/>
              </a:rPr>
              <a:t>人。完成</a:t>
            </a:r>
            <a:r>
              <a:rPr lang="en-US" altLang="zh-CN" sz="1050" dirty="0">
                <a:solidFill>
                  <a:prstClr val="black"/>
                </a:solidFill>
                <a:latin typeface="微软雅黑" panose="020B0503020204020204" pitchFamily="34" charset="-122"/>
                <a:ea typeface="微软雅黑" panose="020B0503020204020204" pitchFamily="34" charset="-122"/>
              </a:rPr>
              <a:t>2014</a:t>
            </a:r>
            <a:r>
              <a:rPr lang="zh-CN" altLang="zh-CN" sz="1050" dirty="0">
                <a:solidFill>
                  <a:prstClr val="black"/>
                </a:solidFill>
                <a:latin typeface="微软雅黑" panose="020B0503020204020204" pitchFamily="34" charset="-122"/>
                <a:ea typeface="微软雅黑" panose="020B0503020204020204" pitchFamily="34" charset="-122"/>
              </a:rPr>
              <a:t>年度全院职工共计</a:t>
            </a:r>
            <a:r>
              <a:rPr lang="en-US" altLang="zh-CN" sz="1050" dirty="0">
                <a:solidFill>
                  <a:prstClr val="black"/>
                </a:solidFill>
                <a:latin typeface="微软雅黑" panose="020B0503020204020204" pitchFamily="34" charset="-122"/>
                <a:ea typeface="微软雅黑" panose="020B0503020204020204" pitchFamily="34" charset="-122"/>
              </a:rPr>
              <a:t>879</a:t>
            </a:r>
            <a:r>
              <a:rPr lang="zh-CN" altLang="zh-CN" sz="1050" dirty="0">
                <a:solidFill>
                  <a:prstClr val="black"/>
                </a:solidFill>
                <a:latin typeface="微软雅黑" panose="020B0503020204020204" pitchFamily="34" charset="-122"/>
                <a:ea typeface="微软雅黑" panose="020B0503020204020204" pitchFamily="34" charset="-122"/>
              </a:rPr>
              <a:t>人的考核工作。</a:t>
            </a:r>
            <a:endParaRPr lang="zh-CN" altLang="en-US" sz="1050" dirty="0">
              <a:solidFill>
                <a:prstClr val="black"/>
              </a:solidFill>
              <a:latin typeface="微软雅黑" panose="020B0503020204020204" pitchFamily="34" charset="-122"/>
              <a:ea typeface="微软雅黑" panose="020B0503020204020204" pitchFamily="34" charset="-122"/>
            </a:endParaRPr>
          </a:p>
        </p:txBody>
      </p:sp>
      <p:cxnSp>
        <p:nvCxnSpPr>
          <p:cNvPr id="58" name="直接连接符 57"/>
          <p:cNvCxnSpPr/>
          <p:nvPr/>
        </p:nvCxnSpPr>
        <p:spPr>
          <a:xfrm>
            <a:off x="5212812" y="3050334"/>
            <a:ext cx="5790095" cy="0"/>
          </a:xfrm>
          <a:prstGeom prst="line">
            <a:avLst/>
          </a:prstGeom>
          <a:ln w="12700">
            <a:solidFill>
              <a:srgbClr val="8FA2C0"/>
            </a:solidFill>
            <a:prstDash val="dash"/>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5212812" y="3765880"/>
            <a:ext cx="5790095" cy="0"/>
          </a:xfrm>
          <a:prstGeom prst="line">
            <a:avLst/>
          </a:prstGeom>
          <a:ln w="12700">
            <a:solidFill>
              <a:srgbClr val="F76D11"/>
            </a:solidFill>
            <a:prstDash val="dash"/>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5212812" y="4482824"/>
            <a:ext cx="5790095" cy="0"/>
          </a:xfrm>
          <a:prstGeom prst="line">
            <a:avLst/>
          </a:prstGeom>
          <a:ln w="12700">
            <a:solidFill>
              <a:srgbClr val="0B9BCF"/>
            </a:solidFill>
            <a:prstDash val="dash"/>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5212812" y="5226068"/>
            <a:ext cx="5790095" cy="0"/>
          </a:xfrm>
          <a:prstGeom prst="line">
            <a:avLst/>
          </a:prstGeom>
          <a:ln w="12700">
            <a:solidFill>
              <a:srgbClr val="2B4556"/>
            </a:solidFill>
            <a:prstDash val="dash"/>
          </a:ln>
        </p:spPr>
        <p:style>
          <a:lnRef idx="1">
            <a:schemeClr val="accent1"/>
          </a:lnRef>
          <a:fillRef idx="0">
            <a:schemeClr val="accent1"/>
          </a:fillRef>
          <a:effectRef idx="0">
            <a:schemeClr val="accent1"/>
          </a:effectRef>
          <a:fontRef idx="minor">
            <a:schemeClr val="tx1"/>
          </a:fontRef>
        </p:style>
      </p:cxnSp>
      <p:sp>
        <p:nvSpPr>
          <p:cNvPr id="66" name="TextBox 54"/>
          <p:cNvSpPr txBox="1"/>
          <p:nvPr/>
        </p:nvSpPr>
        <p:spPr>
          <a:xfrm>
            <a:off x="2743486" y="3937180"/>
            <a:ext cx="2336644" cy="418191"/>
          </a:xfrm>
          <a:prstGeom prst="rect">
            <a:avLst/>
          </a:prstGeom>
          <a:noFill/>
          <a:ln w="3175">
            <a:noFill/>
          </a:ln>
        </p:spPr>
        <p:txBody>
          <a:bodyPr wrap="square" rtlCol="0">
            <a:spAutoFit/>
          </a:bodyPr>
          <a:lstStyle/>
          <a:p>
            <a:pPr>
              <a:lnSpc>
                <a:spcPct val="150000"/>
              </a:lnSpc>
            </a:pPr>
            <a:r>
              <a:rPr lang="zh-CN" altLang="en-US" sz="1600" b="1" dirty="0">
                <a:solidFill>
                  <a:prstClr val="white">
                    <a:lumMod val="95000"/>
                  </a:prstClr>
                </a:solidFill>
                <a:latin typeface="微软雅黑" panose="020B0503020204020204" pitchFamily="34" charset="-122"/>
                <a:ea typeface="微软雅黑" panose="020B0503020204020204" pitchFamily="34" charset="-122"/>
              </a:rPr>
              <a:t>信息系统管理</a:t>
            </a:r>
            <a:endParaRPr lang="en-US" altLang="zh-CN" sz="1600" dirty="0">
              <a:solidFill>
                <a:prstClr val="white">
                  <a:lumMod val="95000"/>
                </a:prstClr>
              </a:solidFill>
              <a:latin typeface="微软雅黑" panose="020B0503020204020204" pitchFamily="34" charset="-122"/>
              <a:ea typeface="微软雅黑" panose="020B0503020204020204" pitchFamily="34" charset="-122"/>
            </a:endParaRPr>
          </a:p>
        </p:txBody>
      </p:sp>
      <p:sp>
        <p:nvSpPr>
          <p:cNvPr id="67" name="TextBox 79"/>
          <p:cNvSpPr txBox="1"/>
          <p:nvPr/>
        </p:nvSpPr>
        <p:spPr>
          <a:xfrm>
            <a:off x="5621526" y="3854140"/>
            <a:ext cx="5405990" cy="577081"/>
          </a:xfrm>
          <a:prstGeom prst="rect">
            <a:avLst/>
          </a:prstGeom>
          <a:noFill/>
          <a:ln w="3175">
            <a:noFill/>
          </a:ln>
        </p:spPr>
        <p:txBody>
          <a:bodyPr wrap="square" rtlCol="0">
            <a:spAutoFit/>
          </a:bodyPr>
          <a:lstStyle/>
          <a:p>
            <a:pPr>
              <a:lnSpc>
                <a:spcPct val="150000"/>
              </a:lnSpc>
            </a:pPr>
            <a:r>
              <a:rPr lang="zh-CN" altLang="en-US" sz="1050" dirty="0">
                <a:solidFill>
                  <a:prstClr val="black"/>
                </a:solidFill>
                <a:latin typeface="微软雅黑" panose="020B0503020204020204" pitchFamily="34" charset="-122"/>
                <a:ea typeface="微软雅黑" panose="020B0503020204020204" pitchFamily="34" charset="-122"/>
              </a:rPr>
              <a:t>安装</a:t>
            </a:r>
            <a:r>
              <a:rPr lang="en-US" altLang="zh-CN" sz="1050" dirty="0">
                <a:solidFill>
                  <a:prstClr val="black"/>
                </a:solidFill>
                <a:latin typeface="微软雅黑" panose="020B0503020204020204" pitchFamily="34" charset="-122"/>
                <a:ea typeface="微软雅黑" panose="020B0503020204020204" pitchFamily="34" charset="-122"/>
              </a:rPr>
              <a:t>his</a:t>
            </a:r>
            <a:r>
              <a:rPr lang="zh-CN" altLang="en-US" sz="1050" dirty="0">
                <a:solidFill>
                  <a:prstClr val="black"/>
                </a:solidFill>
                <a:latin typeface="微软雅黑" panose="020B0503020204020204" pitchFamily="34" charset="-122"/>
                <a:ea typeface="微软雅黑" panose="020B0503020204020204" pitchFamily="34" charset="-122"/>
              </a:rPr>
              <a:t>系统软件，完成医院</a:t>
            </a:r>
            <a:r>
              <a:rPr lang="en-US" altLang="zh-CN" sz="1050" dirty="0">
                <a:solidFill>
                  <a:prstClr val="black"/>
                </a:solidFill>
                <a:latin typeface="微软雅黑" panose="020B0503020204020204" pitchFamily="34" charset="-122"/>
                <a:ea typeface="微软雅黑" panose="020B0503020204020204" pitchFamily="34" charset="-122"/>
              </a:rPr>
              <a:t>PACS</a:t>
            </a:r>
            <a:r>
              <a:rPr lang="zh-CN" altLang="en-US" sz="1050" dirty="0">
                <a:solidFill>
                  <a:prstClr val="black"/>
                </a:solidFill>
                <a:latin typeface="微软雅黑" panose="020B0503020204020204" pitchFamily="34" charset="-122"/>
                <a:ea typeface="微软雅黑" panose="020B0503020204020204" pitchFamily="34" charset="-122"/>
              </a:rPr>
              <a:t>的施工验收、医保要求的电子钱包项目验收。完成服务器维护</a:t>
            </a:r>
            <a:r>
              <a:rPr lang="en-US" altLang="zh-CN" sz="1050" dirty="0">
                <a:solidFill>
                  <a:prstClr val="black"/>
                </a:solidFill>
                <a:latin typeface="微软雅黑" panose="020B0503020204020204" pitchFamily="34" charset="-122"/>
                <a:ea typeface="微软雅黑" panose="020B0503020204020204" pitchFamily="34" charset="-122"/>
              </a:rPr>
              <a:t>110</a:t>
            </a:r>
            <a:r>
              <a:rPr lang="zh-CN" altLang="en-US" sz="1050" dirty="0">
                <a:solidFill>
                  <a:prstClr val="black"/>
                </a:solidFill>
                <a:latin typeface="微软雅黑" panose="020B0503020204020204" pitchFamily="34" charset="-122"/>
                <a:ea typeface="微软雅黑" panose="020B0503020204020204" pitchFamily="34" charset="-122"/>
              </a:rPr>
              <a:t>次，更新安装电脑、打印机</a:t>
            </a:r>
            <a:r>
              <a:rPr lang="en-US" altLang="zh-CN" sz="1050" dirty="0">
                <a:solidFill>
                  <a:prstClr val="black"/>
                </a:solidFill>
                <a:latin typeface="微软雅黑" panose="020B0503020204020204" pitchFamily="34" charset="-122"/>
                <a:ea typeface="微软雅黑" panose="020B0503020204020204" pitchFamily="34" charset="-122"/>
              </a:rPr>
              <a:t>30</a:t>
            </a:r>
            <a:r>
              <a:rPr lang="zh-CN" altLang="en-US" sz="1050" dirty="0">
                <a:solidFill>
                  <a:prstClr val="black"/>
                </a:solidFill>
                <a:latin typeface="微软雅黑" panose="020B0503020204020204" pitchFamily="34" charset="-122"/>
                <a:ea typeface="微软雅黑" panose="020B0503020204020204" pitchFamily="34" charset="-122"/>
              </a:rPr>
              <a:t>台次。</a:t>
            </a:r>
          </a:p>
        </p:txBody>
      </p:sp>
      <p:sp>
        <p:nvSpPr>
          <p:cNvPr id="68" name="TextBox 49"/>
          <p:cNvSpPr txBox="1"/>
          <p:nvPr/>
        </p:nvSpPr>
        <p:spPr>
          <a:xfrm>
            <a:off x="2771280" y="4568436"/>
            <a:ext cx="2336644" cy="418191"/>
          </a:xfrm>
          <a:prstGeom prst="rect">
            <a:avLst/>
          </a:prstGeom>
          <a:noFill/>
          <a:ln w="3175">
            <a:noFill/>
          </a:ln>
        </p:spPr>
        <p:txBody>
          <a:bodyPr wrap="square" rtlCol="0">
            <a:spAutoFit/>
          </a:bodyPr>
          <a:lstStyle/>
          <a:p>
            <a:pPr>
              <a:lnSpc>
                <a:spcPct val="150000"/>
              </a:lnSpc>
            </a:pPr>
            <a:r>
              <a:rPr lang="zh-CN" altLang="en-US" sz="1600" b="1" dirty="0">
                <a:solidFill>
                  <a:prstClr val="white">
                    <a:lumMod val="95000"/>
                  </a:prstClr>
                </a:solidFill>
                <a:latin typeface="微软雅黑" panose="020B0503020204020204" pitchFamily="34" charset="-122"/>
                <a:ea typeface="微软雅黑" panose="020B0503020204020204" pitchFamily="34" charset="-122"/>
              </a:rPr>
              <a:t>医保费用管理</a:t>
            </a:r>
            <a:endParaRPr lang="en-US" altLang="zh-CN" sz="1600" dirty="0">
              <a:solidFill>
                <a:prstClr val="white">
                  <a:lumMod val="95000"/>
                </a:prstClr>
              </a:solidFill>
              <a:latin typeface="微软雅黑" panose="020B0503020204020204" pitchFamily="34" charset="-122"/>
              <a:ea typeface="微软雅黑" panose="020B0503020204020204" pitchFamily="34" charset="-122"/>
            </a:endParaRPr>
          </a:p>
        </p:txBody>
      </p:sp>
      <p:sp>
        <p:nvSpPr>
          <p:cNvPr id="69" name="TextBox 77"/>
          <p:cNvSpPr txBox="1"/>
          <p:nvPr/>
        </p:nvSpPr>
        <p:spPr>
          <a:xfrm>
            <a:off x="5621526" y="4571847"/>
            <a:ext cx="5405991" cy="548548"/>
          </a:xfrm>
          <a:prstGeom prst="rect">
            <a:avLst/>
          </a:prstGeom>
          <a:noFill/>
          <a:ln w="3175">
            <a:noFill/>
          </a:ln>
        </p:spPr>
        <p:txBody>
          <a:bodyPr wrap="square" rtlCol="0">
            <a:spAutoFit/>
          </a:bodyPr>
          <a:lstStyle/>
          <a:p>
            <a:pPr>
              <a:lnSpc>
                <a:spcPct val="150000"/>
              </a:lnSpc>
            </a:pPr>
            <a:r>
              <a:rPr lang="zh-CN" altLang="en-US" sz="1050" dirty="0">
                <a:solidFill>
                  <a:prstClr val="black"/>
                </a:solidFill>
                <a:latin typeface="微软雅黑" panose="020B0503020204020204" pitchFamily="34" charset="-122"/>
                <a:ea typeface="微软雅黑" panose="020B0503020204020204" pitchFamily="34" charset="-122"/>
              </a:rPr>
              <a:t>配合省财政厅开展医疗费用稽核工作，共稽核住院病历近</a:t>
            </a:r>
            <a:r>
              <a:rPr lang="en-US" altLang="zh-CN" sz="1050" dirty="0">
                <a:solidFill>
                  <a:prstClr val="black"/>
                </a:solidFill>
                <a:latin typeface="微软雅黑" panose="020B0503020204020204" pitchFamily="34" charset="-122"/>
                <a:ea typeface="微软雅黑" panose="020B0503020204020204" pitchFamily="34" charset="-122"/>
              </a:rPr>
              <a:t>580</a:t>
            </a:r>
            <a:r>
              <a:rPr lang="zh-CN" altLang="en-US" sz="1050" dirty="0">
                <a:solidFill>
                  <a:prstClr val="black"/>
                </a:solidFill>
                <a:latin typeface="微软雅黑" panose="020B0503020204020204" pitchFamily="34" charset="-122"/>
                <a:ea typeface="微软雅黑" panose="020B0503020204020204" pitchFamily="34" charset="-122"/>
              </a:rPr>
              <a:t>份，门诊收费清单近</a:t>
            </a:r>
            <a:r>
              <a:rPr lang="en-US" altLang="zh-CN" sz="1050" dirty="0">
                <a:solidFill>
                  <a:prstClr val="black"/>
                </a:solidFill>
                <a:latin typeface="微软雅黑" panose="020B0503020204020204" pitchFamily="34" charset="-122"/>
                <a:ea typeface="微软雅黑" panose="020B0503020204020204" pitchFamily="34" charset="-122"/>
              </a:rPr>
              <a:t>1000</a:t>
            </a:r>
            <a:r>
              <a:rPr lang="zh-CN" altLang="en-US" sz="1050" dirty="0">
                <a:solidFill>
                  <a:prstClr val="black"/>
                </a:solidFill>
                <a:latin typeface="微软雅黑" panose="020B0503020204020204" pitchFamily="34" charset="-122"/>
                <a:ea typeface="微软雅黑" panose="020B0503020204020204" pitchFamily="34" charset="-122"/>
              </a:rPr>
              <a:t>份，最大限度地减少医院的经济损失。</a:t>
            </a:r>
          </a:p>
        </p:txBody>
      </p:sp>
      <p:sp>
        <p:nvSpPr>
          <p:cNvPr id="53" name="矩形 52"/>
          <p:cNvSpPr/>
          <p:nvPr/>
        </p:nvSpPr>
        <p:spPr>
          <a:xfrm>
            <a:off x="10033536" y="616370"/>
            <a:ext cx="1459054" cy="507831"/>
          </a:xfrm>
          <a:prstGeom prst="rect">
            <a:avLst/>
          </a:prstGeom>
        </p:spPr>
        <p:txBody>
          <a:bodyPr wrap="none">
            <a:spAutoFit/>
          </a:bodyPr>
          <a:lstStyle/>
          <a:p>
            <a:pPr>
              <a:lnSpc>
                <a:spcPct val="150000"/>
              </a:lnSpc>
            </a:pPr>
            <a:r>
              <a:rPr lang="en-US" altLang="zh-CN" b="1" dirty="0">
                <a:latin typeface="微软雅黑" panose="020B0503020204020204" pitchFamily="34" charset="-122"/>
                <a:ea typeface="微软雅黑" panose="020B0503020204020204" pitchFamily="34" charset="-122"/>
              </a:rPr>
              <a:t>2.3</a:t>
            </a:r>
            <a:r>
              <a:rPr lang="zh-CN" altLang="en-US" b="1" dirty="0">
                <a:latin typeface="微软雅黑" panose="020B0503020204020204" pitchFamily="34" charset="-122"/>
                <a:ea typeface="微软雅黑" panose="020B0503020204020204" pitchFamily="34" charset="-122"/>
              </a:rPr>
              <a:t>行后建设</a:t>
            </a:r>
            <a:endParaRPr lang="zh-CN" altLang="en-US" sz="1600" b="1" dirty="0">
              <a:latin typeface="微软雅黑" panose="020B0503020204020204" pitchFamily="34" charset="-122"/>
              <a:ea typeface="微软雅黑" panose="020B0503020204020204" pitchFamily="34" charset="-122"/>
            </a:endParaRPr>
          </a:p>
        </p:txBody>
      </p:sp>
      <p:grpSp>
        <p:nvGrpSpPr>
          <p:cNvPr id="55" name="组合 54"/>
          <p:cNvGrpSpPr/>
          <p:nvPr/>
        </p:nvGrpSpPr>
        <p:grpSpPr>
          <a:xfrm>
            <a:off x="536649" y="249523"/>
            <a:ext cx="1232203" cy="1028988"/>
            <a:chOff x="458097" y="883701"/>
            <a:chExt cx="1712258" cy="1429872"/>
          </a:xfrm>
        </p:grpSpPr>
        <p:sp>
          <p:nvSpPr>
            <p:cNvPr id="56"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文本框 61"/>
            <p:cNvSpPr txBox="1"/>
            <p:nvPr/>
          </p:nvSpPr>
          <p:spPr>
            <a:xfrm>
              <a:off x="910305" y="1340011"/>
              <a:ext cx="1048277" cy="812598"/>
            </a:xfrm>
            <a:prstGeom prst="rect">
              <a:avLst/>
            </a:prstGeom>
            <a:noFill/>
          </p:spPr>
          <p:txBody>
            <a:bodyPr wrap="square" rtlCol="0">
              <a:spAutoFit/>
            </a:bodyPr>
            <a:lstStyle/>
            <a:p>
              <a:r>
                <a:rPr lang="en-US" altLang="zh-CN" sz="3200" b="1" dirty="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63" name="文本框 62"/>
          <p:cNvSpPr txBox="1"/>
          <p:nvPr/>
        </p:nvSpPr>
        <p:spPr>
          <a:xfrm>
            <a:off x="10515600" y="249523"/>
            <a:ext cx="1676400"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放置医院</a:t>
            </a:r>
            <a:r>
              <a:rPr lang="en-US" altLang="zh-CN" sz="1400" dirty="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64" name="矩形 63"/>
          <p:cNvSpPr/>
          <p:nvPr/>
        </p:nvSpPr>
        <p:spPr>
          <a:xfrm>
            <a:off x="1820283" y="547121"/>
            <a:ext cx="1467068" cy="553998"/>
          </a:xfrm>
          <a:prstGeom prst="rect">
            <a:avLst/>
          </a:prstGeom>
        </p:spPr>
        <p:txBody>
          <a:bodyPr wrap="non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人、财、物</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2184" y="1671330"/>
            <a:ext cx="4952216" cy="37141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文本框 8"/>
          <p:cNvSpPr txBox="1"/>
          <p:nvPr/>
        </p:nvSpPr>
        <p:spPr>
          <a:xfrm>
            <a:off x="927100" y="1841500"/>
            <a:ext cx="5334000" cy="1338828"/>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陈旧设备：</a:t>
            </a:r>
            <a:r>
              <a:rPr lang="zh-CN" altLang="en-US" b="1" dirty="0">
                <a:solidFill>
                  <a:srgbClr val="C00000"/>
                </a:solidFill>
                <a:latin typeface="微软雅黑" panose="020B0503020204020204" pitchFamily="34" charset="-122"/>
                <a:ea typeface="微软雅黑" panose="020B0503020204020204" pitchFamily="34" charset="-122"/>
              </a:rPr>
              <a:t>妇产科</a:t>
            </a:r>
            <a:r>
              <a:rPr lang="zh-CN" altLang="en-US" sz="1600" dirty="0">
                <a:latin typeface="微软雅黑" panose="020B0503020204020204" pitchFamily="34" charset="-122"/>
                <a:ea typeface="微软雅黑" panose="020B0503020204020204" pitchFamily="34" charset="-122"/>
              </a:rPr>
              <a:t>陈旧设备</a:t>
            </a:r>
            <a:r>
              <a:rPr lang="en-US" altLang="zh-CN" sz="1600" dirty="0">
                <a:latin typeface="微软雅黑" panose="020B0503020204020204" pitchFamily="34" charset="-122"/>
                <a:ea typeface="微软雅黑" panose="020B0503020204020204" pitchFamily="34" charset="-122"/>
              </a:rPr>
              <a:t>--B</a:t>
            </a:r>
            <a:r>
              <a:rPr lang="zh-CN" altLang="en-US" sz="1600" dirty="0">
                <a:latin typeface="微软雅黑" panose="020B0503020204020204" pitchFamily="34" charset="-122"/>
                <a:ea typeface="微软雅黑" panose="020B0503020204020204" pitchFamily="34" charset="-122"/>
              </a:rPr>
              <a:t>超共计</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台</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a:t>
            </a:r>
            <a:r>
              <a:rPr lang="zh-CN" altLang="en-US" b="1" dirty="0">
                <a:solidFill>
                  <a:srgbClr val="C00000"/>
                </a:solidFill>
                <a:latin typeface="微软雅黑" panose="020B0503020204020204" pitchFamily="34" charset="-122"/>
                <a:ea typeface="微软雅黑" panose="020B0503020204020204" pitchFamily="34" charset="-122"/>
              </a:rPr>
              <a:t>肿瘤科</a:t>
            </a:r>
            <a:r>
              <a:rPr lang="zh-CN" altLang="en-US" sz="1600" dirty="0">
                <a:latin typeface="微软雅黑" panose="020B0503020204020204" pitchFamily="34" charset="-122"/>
                <a:ea typeface="微软雅黑" panose="020B0503020204020204" pitchFamily="34" charset="-122"/>
              </a:rPr>
              <a:t>陈旧设备</a:t>
            </a:r>
            <a:r>
              <a:rPr lang="en-US" altLang="zh-CN" sz="1600" dirty="0">
                <a:latin typeface="微软雅黑" panose="020B0503020204020204" pitchFamily="34" charset="-122"/>
                <a:ea typeface="微软雅黑" panose="020B0503020204020204" pitchFamily="34" charset="-122"/>
              </a:rPr>
              <a:t>--CT</a:t>
            </a:r>
            <a:r>
              <a:rPr lang="zh-CN" altLang="en-US" sz="1600" dirty="0">
                <a:latin typeface="微软雅黑" panose="020B0503020204020204" pitchFamily="34" charset="-122"/>
                <a:ea typeface="微软雅黑" panose="020B0503020204020204" pitchFamily="34" charset="-122"/>
              </a:rPr>
              <a:t>共计</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台</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a:t>
            </a:r>
            <a:r>
              <a:rPr lang="zh-CN" altLang="en-US" b="1" dirty="0">
                <a:solidFill>
                  <a:srgbClr val="C00000"/>
                </a:solidFill>
                <a:latin typeface="微软雅黑" panose="020B0503020204020204" pitchFamily="34" charset="-122"/>
                <a:ea typeface="微软雅黑" panose="020B0503020204020204" pitchFamily="34" charset="-122"/>
              </a:rPr>
              <a:t>护理部</a:t>
            </a:r>
            <a:r>
              <a:rPr lang="zh-CN" altLang="en-US" sz="1600" dirty="0">
                <a:latin typeface="微软雅黑" panose="020B0503020204020204" pitchFamily="34" charset="-122"/>
                <a:ea typeface="微软雅黑" panose="020B0503020204020204" pitchFamily="34" charset="-122"/>
              </a:rPr>
              <a:t>陈旧设备</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吸引器共计</a:t>
            </a:r>
            <a:r>
              <a:rPr lang="en-US" altLang="zh-CN" sz="1600" dirty="0">
                <a:latin typeface="微软雅黑" panose="020B0503020204020204" pitchFamily="34" charset="-122"/>
                <a:ea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rPr>
              <a:t>台</a:t>
            </a:r>
          </a:p>
        </p:txBody>
      </p:sp>
      <p:sp>
        <p:nvSpPr>
          <p:cNvPr id="10" name="文本框 9"/>
          <p:cNvSpPr txBox="1"/>
          <p:nvPr/>
        </p:nvSpPr>
        <p:spPr>
          <a:xfrm>
            <a:off x="900395" y="3405746"/>
            <a:ext cx="5197958" cy="877163"/>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缺少设备：</a:t>
            </a:r>
            <a:r>
              <a:rPr lang="zh-CN" altLang="en-US" b="1" dirty="0">
                <a:solidFill>
                  <a:srgbClr val="C00000"/>
                </a:solidFill>
                <a:latin typeface="微软雅黑" panose="020B0503020204020204" pitchFamily="34" charset="-122"/>
                <a:ea typeface="微软雅黑" panose="020B0503020204020204" pitchFamily="34" charset="-122"/>
              </a:rPr>
              <a:t>四维彩超</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由于今年重点发展妇产科，科室来诊量大大提高，检查设备数量远远不够使用</a:t>
            </a:r>
            <a:endParaRPr lang="en-US" altLang="zh-CN" sz="1600"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938887" y="4587086"/>
            <a:ext cx="3467100" cy="923330"/>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新引进设备：大型</a:t>
            </a:r>
            <a:r>
              <a:rPr lang="zh-CN" altLang="en-US" b="1" dirty="0">
                <a:solidFill>
                  <a:srgbClr val="C00000"/>
                </a:solidFill>
                <a:latin typeface="微软雅黑" panose="020B0503020204020204" pitchFamily="34" charset="-122"/>
                <a:ea typeface="微软雅黑" panose="020B0503020204020204" pitchFamily="34" charset="-122"/>
              </a:rPr>
              <a:t>数字血管机</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台</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a:t>
            </a:r>
            <a:r>
              <a:rPr lang="zh-CN" altLang="en-US" b="1" dirty="0">
                <a:solidFill>
                  <a:srgbClr val="C00000"/>
                </a:solidFill>
                <a:latin typeface="微软雅黑" panose="020B0503020204020204" pitchFamily="34" charset="-122"/>
                <a:ea typeface="微软雅黑" panose="020B0503020204020204" pitchFamily="34" charset="-122"/>
              </a:rPr>
              <a:t>螺旋</a:t>
            </a:r>
            <a:r>
              <a:rPr lang="en-US" altLang="zh-CN" b="1" dirty="0">
                <a:solidFill>
                  <a:srgbClr val="C00000"/>
                </a:solidFill>
                <a:latin typeface="微软雅黑" panose="020B0503020204020204" pitchFamily="34" charset="-122"/>
                <a:ea typeface="微软雅黑" panose="020B0503020204020204" pitchFamily="34" charset="-122"/>
              </a:rPr>
              <a:t>CT1</a:t>
            </a:r>
            <a:r>
              <a:rPr lang="zh-CN" altLang="en-US" sz="1600" dirty="0">
                <a:latin typeface="微软雅黑" panose="020B0503020204020204" pitchFamily="34" charset="-122"/>
                <a:ea typeface="微软雅黑" panose="020B0503020204020204" pitchFamily="34" charset="-122"/>
              </a:rPr>
              <a:t>台</a:t>
            </a:r>
          </a:p>
        </p:txBody>
      </p:sp>
      <p:sp>
        <p:nvSpPr>
          <p:cNvPr id="12" name="矩形 11"/>
          <p:cNvSpPr/>
          <p:nvPr/>
        </p:nvSpPr>
        <p:spPr>
          <a:xfrm>
            <a:off x="10033536" y="616370"/>
            <a:ext cx="1459054" cy="458908"/>
          </a:xfrm>
          <a:prstGeom prst="rect">
            <a:avLst/>
          </a:prstGeom>
        </p:spPr>
        <p:txBody>
          <a:bodyPr wrap="none">
            <a:spAutoFit/>
          </a:bodyPr>
          <a:lstStyle/>
          <a:p>
            <a:pPr>
              <a:lnSpc>
                <a:spcPct val="150000"/>
              </a:lnSpc>
            </a:pPr>
            <a:r>
              <a:rPr lang="en-US" altLang="zh-CN" b="1" dirty="0">
                <a:latin typeface="微软雅黑" panose="020B0503020204020204" pitchFamily="34" charset="-122"/>
                <a:ea typeface="微软雅黑" panose="020B0503020204020204" pitchFamily="34" charset="-122"/>
              </a:rPr>
              <a:t>2.4</a:t>
            </a:r>
            <a:r>
              <a:rPr lang="zh-CN" altLang="en-US" b="1" dirty="0">
                <a:latin typeface="微软雅黑" panose="020B0503020204020204" pitchFamily="34" charset="-122"/>
                <a:ea typeface="微软雅黑" panose="020B0503020204020204" pitchFamily="34" charset="-122"/>
              </a:rPr>
              <a:t>设备管理</a:t>
            </a:r>
            <a:endParaRPr lang="zh-CN" altLang="en-US" sz="1600" b="1" dirty="0">
              <a:latin typeface="微软雅黑" panose="020B0503020204020204" pitchFamily="34" charset="-122"/>
              <a:ea typeface="微软雅黑" panose="020B0503020204020204" pitchFamily="34" charset="-122"/>
            </a:endParaRPr>
          </a:p>
        </p:txBody>
      </p:sp>
      <p:grpSp>
        <p:nvGrpSpPr>
          <p:cNvPr id="14" name="组合 13"/>
          <p:cNvGrpSpPr/>
          <p:nvPr/>
        </p:nvGrpSpPr>
        <p:grpSpPr>
          <a:xfrm>
            <a:off x="536649" y="249523"/>
            <a:ext cx="1232203" cy="1028988"/>
            <a:chOff x="458097" y="883701"/>
            <a:chExt cx="1712258" cy="1429872"/>
          </a:xfrm>
        </p:grpSpPr>
        <p:sp>
          <p:nvSpPr>
            <p:cNvPr id="15"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910305" y="1340011"/>
              <a:ext cx="1048277" cy="812598"/>
            </a:xfrm>
            <a:prstGeom prst="rect">
              <a:avLst/>
            </a:prstGeom>
            <a:noFill/>
          </p:spPr>
          <p:txBody>
            <a:bodyPr wrap="square" rtlCol="0">
              <a:spAutoFit/>
            </a:bodyPr>
            <a:lstStyle/>
            <a:p>
              <a:r>
                <a:rPr lang="en-US" altLang="zh-CN" sz="3200" b="1" dirty="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18" name="文本框 17"/>
          <p:cNvSpPr txBox="1"/>
          <p:nvPr/>
        </p:nvSpPr>
        <p:spPr>
          <a:xfrm>
            <a:off x="10515600" y="249523"/>
            <a:ext cx="1676400"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放置医院</a:t>
            </a:r>
            <a:r>
              <a:rPr lang="en-US" altLang="zh-CN" sz="1400" dirty="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19" name="矩形 18"/>
          <p:cNvSpPr/>
          <p:nvPr/>
        </p:nvSpPr>
        <p:spPr>
          <a:xfrm>
            <a:off x="1820283" y="547121"/>
            <a:ext cx="1467068" cy="553998"/>
          </a:xfrm>
          <a:prstGeom prst="rect">
            <a:avLst/>
          </a:prstGeom>
        </p:spPr>
        <p:txBody>
          <a:bodyPr wrap="non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人、财、物</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l="26103"/>
          <a:stretch>
            <a:fillRect/>
          </a:stretch>
        </p:blipFill>
        <p:spPr>
          <a:xfrm>
            <a:off x="4759143" y="0"/>
            <a:ext cx="7432857" cy="6858000"/>
          </a:xfrm>
          <a:prstGeom prst="rect">
            <a:avLst/>
          </a:prstGeom>
        </p:spPr>
      </p:pic>
      <p:sp>
        <p:nvSpPr>
          <p:cNvPr id="5" name="矩形 1"/>
          <p:cNvSpPr/>
          <p:nvPr/>
        </p:nvSpPr>
        <p:spPr>
          <a:xfrm>
            <a:off x="458097" y="2198541"/>
            <a:ext cx="4301793" cy="1058226"/>
          </a:xfrm>
          <a:custGeom>
            <a:avLst/>
            <a:gdLst>
              <a:gd name="connsiteX0" fmla="*/ 0 w 4892040"/>
              <a:gd name="connsiteY0" fmla="*/ 0 h 1051356"/>
              <a:gd name="connsiteX1" fmla="*/ 4892040 w 4892040"/>
              <a:gd name="connsiteY1" fmla="*/ 0 h 1051356"/>
              <a:gd name="connsiteX2" fmla="*/ 4892040 w 4892040"/>
              <a:gd name="connsiteY2" fmla="*/ 1051356 h 1051356"/>
              <a:gd name="connsiteX3" fmla="*/ 0 w 4892040"/>
              <a:gd name="connsiteY3" fmla="*/ 1051356 h 1051356"/>
              <a:gd name="connsiteX4" fmla="*/ 0 w 4892040"/>
              <a:gd name="connsiteY4" fmla="*/ 0 h 1051356"/>
              <a:gd name="connsiteX0-1" fmla="*/ 0 w 5227320"/>
              <a:gd name="connsiteY0-2" fmla="*/ 152400 h 1203756"/>
              <a:gd name="connsiteX1-3" fmla="*/ 5227320 w 5227320"/>
              <a:gd name="connsiteY1-4" fmla="*/ 0 h 1203756"/>
              <a:gd name="connsiteX2-5" fmla="*/ 4892040 w 5227320"/>
              <a:gd name="connsiteY2-6" fmla="*/ 1203756 h 1203756"/>
              <a:gd name="connsiteX3-7" fmla="*/ 0 w 5227320"/>
              <a:gd name="connsiteY3-8" fmla="*/ 1203756 h 1203756"/>
              <a:gd name="connsiteX4-9" fmla="*/ 0 w 5227320"/>
              <a:gd name="connsiteY4-10" fmla="*/ 152400 h 1203756"/>
              <a:gd name="connsiteX0-11" fmla="*/ 0 w 5227320"/>
              <a:gd name="connsiteY0-12" fmla="*/ 152400 h 1218996"/>
              <a:gd name="connsiteX1-13" fmla="*/ 5227320 w 5227320"/>
              <a:gd name="connsiteY1-14" fmla="*/ 0 h 1218996"/>
              <a:gd name="connsiteX2-15" fmla="*/ 4556760 w 5227320"/>
              <a:gd name="connsiteY2-16" fmla="*/ 1218996 h 1218996"/>
              <a:gd name="connsiteX3-17" fmla="*/ 0 w 5227320"/>
              <a:gd name="connsiteY3-18" fmla="*/ 1203756 h 1218996"/>
              <a:gd name="connsiteX4-19" fmla="*/ 0 w 5227320"/>
              <a:gd name="connsiteY4-20" fmla="*/ 152400 h 1218996"/>
              <a:gd name="connsiteX0-21" fmla="*/ 228600 w 5455920"/>
              <a:gd name="connsiteY0-22" fmla="*/ 152400 h 1249476"/>
              <a:gd name="connsiteX1-23" fmla="*/ 5455920 w 5455920"/>
              <a:gd name="connsiteY1-24" fmla="*/ 0 h 1249476"/>
              <a:gd name="connsiteX2-25" fmla="*/ 4785360 w 5455920"/>
              <a:gd name="connsiteY2-26" fmla="*/ 1218996 h 1249476"/>
              <a:gd name="connsiteX3-27" fmla="*/ 0 w 5455920"/>
              <a:gd name="connsiteY3-28" fmla="*/ 1249476 h 1249476"/>
              <a:gd name="connsiteX4-29" fmla="*/ 228600 w 5455920"/>
              <a:gd name="connsiteY4-30" fmla="*/ 152400 h 1249476"/>
              <a:gd name="connsiteX0-31" fmla="*/ 411480 w 5455920"/>
              <a:gd name="connsiteY0-32" fmla="*/ 396240 h 1249476"/>
              <a:gd name="connsiteX1-33" fmla="*/ 5455920 w 5455920"/>
              <a:gd name="connsiteY1-34" fmla="*/ 0 h 1249476"/>
              <a:gd name="connsiteX2-35" fmla="*/ 4785360 w 5455920"/>
              <a:gd name="connsiteY2-36" fmla="*/ 1218996 h 1249476"/>
              <a:gd name="connsiteX3-37" fmla="*/ 0 w 5455920"/>
              <a:gd name="connsiteY3-38" fmla="*/ 1249476 h 1249476"/>
              <a:gd name="connsiteX4-39" fmla="*/ 411480 w 5455920"/>
              <a:gd name="connsiteY4-40" fmla="*/ 396240 h 1249476"/>
              <a:gd name="connsiteX0-41" fmla="*/ 411480 w 5090160"/>
              <a:gd name="connsiteY0-42" fmla="*/ 213360 h 1066596"/>
              <a:gd name="connsiteX1-43" fmla="*/ 5090160 w 5090160"/>
              <a:gd name="connsiteY1-44" fmla="*/ 0 h 1066596"/>
              <a:gd name="connsiteX2-45" fmla="*/ 4785360 w 5090160"/>
              <a:gd name="connsiteY2-46" fmla="*/ 1036116 h 1066596"/>
              <a:gd name="connsiteX3-47" fmla="*/ 0 w 5090160"/>
              <a:gd name="connsiteY3-48" fmla="*/ 1066596 h 1066596"/>
              <a:gd name="connsiteX4-49" fmla="*/ 411480 w 5090160"/>
              <a:gd name="connsiteY4-50" fmla="*/ 213360 h 106659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090160" h="1066596">
                <a:moveTo>
                  <a:pt x="411480" y="213360"/>
                </a:moveTo>
                <a:lnTo>
                  <a:pt x="5090160" y="0"/>
                </a:lnTo>
                <a:lnTo>
                  <a:pt x="4785360" y="1036116"/>
                </a:lnTo>
                <a:lnTo>
                  <a:pt x="0" y="1066596"/>
                </a:lnTo>
                <a:lnTo>
                  <a:pt x="411480" y="213360"/>
                </a:lnTo>
                <a:close/>
              </a:path>
            </a:pathLst>
          </a:custGeom>
          <a:solidFill>
            <a:schemeClr val="bg1">
              <a:lumMod val="8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58097" y="883701"/>
            <a:ext cx="1712258" cy="1429872"/>
            <a:chOff x="458097" y="883701"/>
            <a:chExt cx="1712258" cy="1429872"/>
          </a:xfrm>
        </p:grpSpPr>
        <p:sp>
          <p:nvSpPr>
            <p:cNvPr id="6"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accent2">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910304" y="1340011"/>
              <a:ext cx="822960" cy="584775"/>
            </a:xfrm>
            <a:prstGeom prst="rect">
              <a:avLst/>
            </a:prstGeom>
            <a:noFill/>
          </p:spPr>
          <p:txBody>
            <a:bodyPr wrap="square" rtlCol="0">
              <a:spAutoFit/>
            </a:bodyPr>
            <a:lstStyle/>
            <a:p>
              <a:r>
                <a:rPr lang="en-US" altLang="zh-CN" sz="3200" b="1" dirty="0">
                  <a:solidFill>
                    <a:schemeClr val="accent2">
                      <a:lumMod val="50000"/>
                    </a:schemeClr>
                  </a:solidFill>
                  <a:latin typeface="微软雅黑" panose="020B0503020204020204" pitchFamily="34" charset="-122"/>
                  <a:ea typeface="微软雅黑" panose="020B0503020204020204" pitchFamily="34" charset="-122"/>
                </a:rPr>
                <a:t>03</a:t>
              </a:r>
              <a:endParaRPr lang="zh-CN" altLang="en-US" sz="3200" b="1" dirty="0">
                <a:solidFill>
                  <a:schemeClr val="accent2">
                    <a:lumMod val="50000"/>
                  </a:schemeClr>
                </a:solidFill>
                <a:latin typeface="微软雅黑" panose="020B0503020204020204" pitchFamily="34" charset="-122"/>
                <a:ea typeface="微软雅黑" panose="020B0503020204020204" pitchFamily="34" charset="-122"/>
              </a:endParaRPr>
            </a:p>
          </p:txBody>
        </p:sp>
      </p:grpSp>
      <p:sp>
        <p:nvSpPr>
          <p:cNvPr id="9" name="文本框 8"/>
          <p:cNvSpPr txBox="1"/>
          <p:nvPr/>
        </p:nvSpPr>
        <p:spPr>
          <a:xfrm>
            <a:off x="1321784" y="2496967"/>
            <a:ext cx="3438106" cy="584775"/>
          </a:xfrm>
          <a:prstGeom prst="rect">
            <a:avLst/>
          </a:prstGeom>
          <a:noFill/>
        </p:spPr>
        <p:txBody>
          <a:bodyPr wrap="square" rtlCol="0">
            <a:spAutoFit/>
          </a:bodyPr>
          <a:lstStyle/>
          <a:p>
            <a:r>
              <a:rPr lang="zh-CN" altLang="en-US" sz="3200" b="1" dirty="0">
                <a:solidFill>
                  <a:schemeClr val="accent2">
                    <a:lumMod val="50000"/>
                  </a:schemeClr>
                </a:solidFill>
                <a:latin typeface="微软雅黑" panose="020B0503020204020204" pitchFamily="34" charset="-122"/>
                <a:ea typeface="微软雅黑" panose="020B0503020204020204" pitchFamily="34" charset="-122"/>
              </a:rPr>
              <a:t>医院竞争态势</a:t>
            </a:r>
          </a:p>
        </p:txBody>
      </p:sp>
      <p:sp>
        <p:nvSpPr>
          <p:cNvPr id="11" name="矩形 10"/>
          <p:cNvSpPr/>
          <p:nvPr/>
        </p:nvSpPr>
        <p:spPr>
          <a:xfrm>
            <a:off x="9123052" y="5667793"/>
            <a:ext cx="2656572" cy="9500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600" dirty="0">
                <a:latin typeface="微软雅黑" panose="020B0503020204020204" pitchFamily="34" charset="-122"/>
                <a:ea typeface="微软雅黑" panose="020B0503020204020204" pitchFamily="34" charset="-122"/>
              </a:rPr>
              <a:t>本章节以下内容请医院根据自身实际情况进行修改！</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5121213" y="2870625"/>
            <a:ext cx="1891145" cy="1115296"/>
          </a:xfrm>
          <a:prstGeom prst="roundRect">
            <a:avLst>
              <a:gd name="adj" fmla="val 39762"/>
            </a:avLst>
          </a:prstGeom>
          <a:ln w="22225">
            <a:solidFill>
              <a:srgbClr val="C00000"/>
            </a:solidFill>
            <a:tailEnd type="diamond"/>
          </a:ln>
        </p:spPr>
        <p:style>
          <a:lnRef idx="1">
            <a:schemeClr val="accent1"/>
          </a:lnRef>
          <a:fillRef idx="0">
            <a:schemeClr val="accent1"/>
          </a:fillRef>
          <a:effectRef idx="0">
            <a:schemeClr val="accent1"/>
          </a:effectRef>
          <a:fontRef idx="minor">
            <a:schemeClr val="tx1"/>
          </a:fontRef>
        </p:style>
        <p:txBody>
          <a:bodyPr rtlCol="0" anchor="ctr"/>
          <a:lstStyle/>
          <a:p>
            <a:pPr>
              <a:lnSpc>
                <a:spcPct val="150000"/>
              </a:lnSpc>
            </a:pPr>
            <a:r>
              <a:rPr lang="zh-CN" altLang="en-US" sz="1400" b="1" dirty="0">
                <a:latin typeface="微软雅黑" panose="020B0503020204020204" pitchFamily="34" charset="-122"/>
                <a:ea typeface="微软雅黑" panose="020B0503020204020204" pitchFamily="34" charset="-122"/>
              </a:rPr>
              <a:t>现有竞争者：</a:t>
            </a:r>
            <a:r>
              <a:rPr lang="zh-CN" altLang="en-US" sz="1400" dirty="0">
                <a:latin typeface="微软雅黑" panose="020B0503020204020204" pitchFamily="34" charset="-122"/>
                <a:ea typeface="微软雅黑" panose="020B0503020204020204" pitchFamily="34" charset="-122"/>
              </a:rPr>
              <a:t>中心医院、第一人民医院、中医院等</a:t>
            </a:r>
          </a:p>
        </p:txBody>
      </p:sp>
      <p:sp>
        <p:nvSpPr>
          <p:cNvPr id="8" name="圆角矩形 7"/>
          <p:cNvSpPr/>
          <p:nvPr/>
        </p:nvSpPr>
        <p:spPr>
          <a:xfrm>
            <a:off x="8626425" y="2870624"/>
            <a:ext cx="1891145" cy="1143002"/>
          </a:xfrm>
          <a:prstGeom prst="roundRect">
            <a:avLst>
              <a:gd name="adj" fmla="val 20047"/>
            </a:avLst>
          </a:prstGeom>
          <a:ln w="22225">
            <a:solidFill>
              <a:srgbClr val="C00000"/>
            </a:solidFill>
            <a:tailEnd type="diamond"/>
          </a:ln>
        </p:spPr>
        <p:style>
          <a:lnRef idx="1">
            <a:schemeClr val="accent1"/>
          </a:lnRef>
          <a:fillRef idx="0">
            <a:schemeClr val="accent1"/>
          </a:fillRef>
          <a:effectRef idx="0">
            <a:schemeClr val="accent1"/>
          </a:effectRef>
          <a:fontRef idx="minor">
            <a:schemeClr val="tx1"/>
          </a:fontRef>
        </p:style>
        <p:txBody>
          <a:bodyPr rtlCol="0" anchor="ctr"/>
          <a:lstStyle/>
          <a:p>
            <a:pPr>
              <a:lnSpc>
                <a:spcPct val="150000"/>
              </a:lnSpc>
            </a:pPr>
            <a:r>
              <a:rPr lang="zh-CN" altLang="en-US" sz="1400" dirty="0">
                <a:latin typeface="微软雅黑" panose="020B0503020204020204" pitchFamily="34" charset="-122"/>
                <a:ea typeface="微软雅黑" panose="020B0503020204020204" pitchFamily="34" charset="-122"/>
              </a:rPr>
              <a:t>患者</a:t>
            </a:r>
            <a:r>
              <a:rPr lang="en-US" altLang="zh-CN" sz="1400" dirty="0">
                <a:latin typeface="微软雅黑" panose="020B0503020204020204" pitchFamily="34" charset="-122"/>
                <a:ea typeface="微软雅黑" panose="020B0503020204020204" pitchFamily="34" charset="-122"/>
              </a:rPr>
              <a:t>5</a:t>
            </a:r>
            <a:r>
              <a:rPr lang="zh-CN" altLang="en-US" sz="1400" dirty="0">
                <a:latin typeface="微软雅黑" panose="020B0503020204020204" pitchFamily="34" charset="-122"/>
                <a:ea typeface="微软雅黑" panose="020B0503020204020204" pitchFamily="34" charset="-122"/>
              </a:rPr>
              <a:t>个敏感指标</a:t>
            </a:r>
          </a:p>
        </p:txBody>
      </p:sp>
      <p:sp>
        <p:nvSpPr>
          <p:cNvPr id="9" name="圆角矩形 8"/>
          <p:cNvSpPr/>
          <p:nvPr/>
        </p:nvSpPr>
        <p:spPr>
          <a:xfrm>
            <a:off x="1699139" y="2870624"/>
            <a:ext cx="1891145" cy="1143001"/>
          </a:xfrm>
          <a:prstGeom prst="roundRect">
            <a:avLst>
              <a:gd name="adj" fmla="val 23428"/>
            </a:avLst>
          </a:prstGeom>
          <a:ln w="22225">
            <a:solidFill>
              <a:srgbClr val="C00000"/>
            </a:solidFill>
            <a:tailEnd type="diamond"/>
          </a:ln>
        </p:spPr>
        <p:style>
          <a:lnRef idx="1">
            <a:schemeClr val="accent1"/>
          </a:lnRef>
          <a:fillRef idx="0">
            <a:schemeClr val="accent1"/>
          </a:fillRef>
          <a:effectRef idx="0">
            <a:schemeClr val="accent1"/>
          </a:effectRef>
          <a:fontRef idx="minor">
            <a:schemeClr val="tx1"/>
          </a:fontRef>
        </p:style>
        <p:txBody>
          <a:bodyPr rtlCol="0" anchor="ctr"/>
          <a:lstStyle/>
          <a:p>
            <a:pPr>
              <a:lnSpc>
                <a:spcPct val="150000"/>
              </a:lnSpc>
            </a:pPr>
            <a:r>
              <a:rPr lang="en-US" altLang="zh-CN" sz="1400" dirty="0">
                <a:latin typeface="微软雅黑" panose="020B0503020204020204" pitchFamily="34" charset="-122"/>
                <a:ea typeface="微软雅黑" panose="020B0503020204020204" pitchFamily="34" charset="-122"/>
              </a:rPr>
              <a:t>XX</a:t>
            </a:r>
            <a:r>
              <a:rPr lang="zh-CN" altLang="en-US" sz="1400" dirty="0">
                <a:latin typeface="微软雅黑" panose="020B0503020204020204" pitchFamily="34" charset="-122"/>
                <a:ea typeface="微软雅黑" panose="020B0503020204020204" pitchFamily="34" charset="-122"/>
              </a:rPr>
              <a:t>药品供应商、</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en-US" altLang="zh-CN" sz="1400" dirty="0">
                <a:latin typeface="微软雅黑" panose="020B0503020204020204" pitchFamily="34" charset="-122"/>
                <a:ea typeface="微软雅黑" panose="020B0503020204020204" pitchFamily="34" charset="-122"/>
              </a:rPr>
              <a:t>XX</a:t>
            </a:r>
            <a:r>
              <a:rPr lang="zh-CN" altLang="en-US" sz="1400" dirty="0">
                <a:latin typeface="微软雅黑" panose="020B0503020204020204" pitchFamily="34" charset="-122"/>
                <a:ea typeface="微软雅黑" panose="020B0503020204020204" pitchFamily="34" charset="-122"/>
              </a:rPr>
              <a:t>医疗设备供应商</a:t>
            </a:r>
          </a:p>
        </p:txBody>
      </p:sp>
      <p:sp>
        <p:nvSpPr>
          <p:cNvPr id="10" name="圆角矩形 9"/>
          <p:cNvSpPr/>
          <p:nvPr/>
        </p:nvSpPr>
        <p:spPr>
          <a:xfrm>
            <a:off x="5121213" y="4671722"/>
            <a:ext cx="1891145" cy="1115296"/>
          </a:xfrm>
          <a:prstGeom prst="roundRect">
            <a:avLst>
              <a:gd name="adj" fmla="val 23595"/>
            </a:avLst>
          </a:prstGeom>
          <a:ln w="22225">
            <a:solidFill>
              <a:srgbClr val="C00000"/>
            </a:solidFill>
            <a:tailEnd type="diamond"/>
          </a:ln>
        </p:spPr>
        <p:style>
          <a:lnRef idx="1">
            <a:schemeClr val="accent1"/>
          </a:lnRef>
          <a:fillRef idx="0">
            <a:schemeClr val="accent1"/>
          </a:fillRef>
          <a:effectRef idx="0">
            <a:schemeClr val="accent1"/>
          </a:effectRef>
          <a:fontRef idx="minor">
            <a:schemeClr val="tx1"/>
          </a:fontRef>
        </p:style>
        <p:txBody>
          <a:bodyPr rtlCol="0" anchor="ctr"/>
          <a:lstStyle/>
          <a:p>
            <a:pPr>
              <a:lnSpc>
                <a:spcPct val="150000"/>
              </a:lnSpc>
            </a:pPr>
            <a:r>
              <a:rPr lang="en-US" altLang="zh-CN" sz="1400" dirty="0">
                <a:latin typeface="微软雅黑" panose="020B0503020204020204" pitchFamily="34" charset="-122"/>
                <a:ea typeface="微软雅黑" panose="020B0503020204020204" pitchFamily="34" charset="-122"/>
              </a:rPr>
              <a:t>XX</a:t>
            </a:r>
            <a:r>
              <a:rPr lang="zh-CN" altLang="en-US" sz="1400" dirty="0">
                <a:latin typeface="微软雅黑" panose="020B0503020204020204" pitchFamily="34" charset="-122"/>
                <a:ea typeface="微软雅黑" panose="020B0503020204020204" pitchFamily="34" charset="-122"/>
              </a:rPr>
              <a:t>药店、</a:t>
            </a:r>
            <a:r>
              <a:rPr lang="en-US" altLang="zh-CN" sz="1400" dirty="0">
                <a:latin typeface="微软雅黑" panose="020B0503020204020204" pitchFamily="34" charset="-122"/>
                <a:ea typeface="微软雅黑" panose="020B0503020204020204" pitchFamily="34" charset="-122"/>
              </a:rPr>
              <a:t>XX</a:t>
            </a:r>
            <a:r>
              <a:rPr lang="zh-CN" altLang="en-US" sz="1400" dirty="0">
                <a:latin typeface="微软雅黑" panose="020B0503020204020204" pitchFamily="34" charset="-122"/>
                <a:ea typeface="微软雅黑" panose="020B0503020204020204" pitchFamily="34" charset="-122"/>
              </a:rPr>
              <a:t>社区服务中心等</a:t>
            </a:r>
          </a:p>
        </p:txBody>
      </p:sp>
      <p:sp>
        <p:nvSpPr>
          <p:cNvPr id="11" name="圆角矩形 10"/>
          <p:cNvSpPr/>
          <p:nvPr/>
        </p:nvSpPr>
        <p:spPr>
          <a:xfrm>
            <a:off x="5121213" y="1021976"/>
            <a:ext cx="1891145" cy="1115296"/>
          </a:xfrm>
          <a:prstGeom prst="roundRect">
            <a:avLst>
              <a:gd name="adj" fmla="val 21286"/>
            </a:avLst>
          </a:prstGeom>
          <a:ln w="22225">
            <a:solidFill>
              <a:srgbClr val="C00000"/>
            </a:solidFill>
            <a:tailEnd type="diamond"/>
          </a:ln>
        </p:spPr>
        <p:style>
          <a:lnRef idx="1">
            <a:schemeClr val="accent1"/>
          </a:lnRef>
          <a:fillRef idx="0">
            <a:schemeClr val="accent1"/>
          </a:fillRef>
          <a:effectRef idx="0">
            <a:schemeClr val="accent1"/>
          </a:effectRef>
          <a:fontRef idx="minor">
            <a:schemeClr val="tx1"/>
          </a:fontRef>
        </p:style>
        <p:txBody>
          <a:bodyPr rtlCol="0" anchor="ctr"/>
          <a:lstStyle/>
          <a:p>
            <a:pPr>
              <a:lnSpc>
                <a:spcPct val="150000"/>
              </a:lnSpc>
            </a:pPr>
            <a:r>
              <a:rPr lang="zh-CN" altLang="en-US" sz="1400" b="1" dirty="0">
                <a:latin typeface="微软雅黑" panose="020B0503020204020204" pitchFamily="34" charset="-122"/>
                <a:ea typeface="微软雅黑" panose="020B0503020204020204" pitchFamily="34" charset="-122"/>
              </a:rPr>
              <a:t>新建医院：</a:t>
            </a:r>
            <a:r>
              <a:rPr lang="en-US" altLang="zh-CN" sz="1400" dirty="0">
                <a:latin typeface="微软雅黑" panose="020B0503020204020204" pitchFamily="34" charset="-122"/>
                <a:ea typeface="微软雅黑" panose="020B0503020204020204" pitchFamily="34" charset="-122"/>
              </a:rPr>
              <a:t>XX</a:t>
            </a:r>
            <a:r>
              <a:rPr lang="zh-CN" altLang="en-US" sz="1400" dirty="0">
                <a:latin typeface="微软雅黑" panose="020B0503020204020204" pitchFamily="34" charset="-122"/>
                <a:ea typeface="微软雅黑" panose="020B0503020204020204" pitchFamily="34" charset="-122"/>
              </a:rPr>
              <a:t>医院、</a:t>
            </a:r>
            <a:r>
              <a:rPr lang="en-US" altLang="zh-CN" sz="1400" dirty="0">
                <a:latin typeface="微软雅黑" panose="020B0503020204020204" pitchFamily="34" charset="-122"/>
                <a:ea typeface="微软雅黑" panose="020B0503020204020204" pitchFamily="34" charset="-122"/>
              </a:rPr>
              <a:t>XX</a:t>
            </a:r>
            <a:r>
              <a:rPr lang="zh-CN" altLang="en-US" sz="1400" dirty="0">
                <a:latin typeface="微软雅黑" panose="020B0503020204020204" pitchFamily="34" charset="-122"/>
                <a:ea typeface="微软雅黑" panose="020B0503020204020204" pitchFamily="34" charset="-122"/>
              </a:rPr>
              <a:t>高端妇产医院等</a:t>
            </a:r>
          </a:p>
        </p:txBody>
      </p:sp>
      <p:cxnSp>
        <p:nvCxnSpPr>
          <p:cNvPr id="12" name="直接箭头连接符 11"/>
          <p:cNvCxnSpPr>
            <a:stCxn id="11" idx="2"/>
          </p:cNvCxnSpPr>
          <p:nvPr/>
        </p:nvCxnSpPr>
        <p:spPr>
          <a:xfrm>
            <a:off x="6066786" y="2137272"/>
            <a:ext cx="0" cy="733352"/>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stCxn id="10" idx="0"/>
            <a:endCxn id="7" idx="2"/>
          </p:cNvCxnSpPr>
          <p:nvPr/>
        </p:nvCxnSpPr>
        <p:spPr>
          <a:xfrm flipV="1">
            <a:off x="6066786" y="3985921"/>
            <a:ext cx="0" cy="685801"/>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stCxn id="9" idx="3"/>
            <a:endCxn id="7" idx="1"/>
          </p:cNvCxnSpPr>
          <p:nvPr/>
        </p:nvCxnSpPr>
        <p:spPr>
          <a:xfrm flipV="1">
            <a:off x="3590284" y="3428273"/>
            <a:ext cx="1530929" cy="13852"/>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8" idx="1"/>
            <a:endCxn id="7" idx="3"/>
          </p:cNvCxnSpPr>
          <p:nvPr/>
        </p:nvCxnSpPr>
        <p:spPr>
          <a:xfrm flipH="1" flipV="1">
            <a:off x="7012358" y="3428273"/>
            <a:ext cx="1614067" cy="13852"/>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6125659" y="2371282"/>
            <a:ext cx="1555194" cy="377411"/>
          </a:xfrm>
          <a:prstGeom prst="rect">
            <a:avLst/>
          </a:prstGeom>
          <a:noFill/>
        </p:spPr>
        <p:txBody>
          <a:bodyPr wrap="square" rtlCol="0">
            <a:spAutoFit/>
          </a:bodyPr>
          <a:lstStyle/>
          <a:p>
            <a:pPr>
              <a:lnSpc>
                <a:spcPct val="150000"/>
              </a:lnSpc>
            </a:pPr>
            <a:r>
              <a:rPr lang="zh-CN" altLang="en-US" sz="1400" b="1" dirty="0">
                <a:latin typeface="微软雅黑" panose="020B0503020204020204" pitchFamily="34" charset="-122"/>
                <a:ea typeface="微软雅黑" panose="020B0503020204020204" pitchFamily="34" charset="-122"/>
              </a:rPr>
              <a:t>新进威胁</a:t>
            </a:r>
          </a:p>
        </p:txBody>
      </p:sp>
      <p:sp>
        <p:nvSpPr>
          <p:cNvPr id="17" name="文本框 16"/>
          <p:cNvSpPr txBox="1"/>
          <p:nvPr/>
        </p:nvSpPr>
        <p:spPr>
          <a:xfrm>
            <a:off x="6125659" y="4191339"/>
            <a:ext cx="2147461" cy="377411"/>
          </a:xfrm>
          <a:prstGeom prst="rect">
            <a:avLst/>
          </a:prstGeom>
          <a:noFill/>
        </p:spPr>
        <p:txBody>
          <a:bodyPr wrap="square" rtlCol="0">
            <a:spAutoFit/>
          </a:bodyPr>
          <a:lstStyle/>
          <a:p>
            <a:pPr>
              <a:lnSpc>
                <a:spcPct val="150000"/>
              </a:lnSpc>
            </a:pPr>
            <a:r>
              <a:rPr lang="zh-CN" altLang="en-US" sz="1400" b="1" dirty="0">
                <a:latin typeface="微软雅黑" panose="020B0503020204020204" pitchFamily="34" charset="-122"/>
                <a:ea typeface="微软雅黑" panose="020B0503020204020204" pitchFamily="34" charset="-122"/>
              </a:rPr>
              <a:t>替代威胁</a:t>
            </a:r>
          </a:p>
        </p:txBody>
      </p:sp>
      <p:sp>
        <p:nvSpPr>
          <p:cNvPr id="18" name="文本框 17"/>
          <p:cNvSpPr txBox="1"/>
          <p:nvPr/>
        </p:nvSpPr>
        <p:spPr>
          <a:xfrm>
            <a:off x="7206318" y="3089254"/>
            <a:ext cx="1336969" cy="377411"/>
          </a:xfrm>
          <a:prstGeom prst="rect">
            <a:avLst/>
          </a:prstGeom>
          <a:noFill/>
        </p:spPr>
        <p:txBody>
          <a:bodyPr wrap="square" rtlCol="0">
            <a:spAutoFit/>
          </a:bodyPr>
          <a:lstStyle/>
          <a:p>
            <a:pPr>
              <a:lnSpc>
                <a:spcPct val="150000"/>
              </a:lnSpc>
            </a:pPr>
            <a:r>
              <a:rPr lang="zh-CN" altLang="en-US" sz="1400" b="1" dirty="0">
                <a:latin typeface="微软雅黑" panose="020B0503020204020204" pitchFamily="34" charset="-122"/>
                <a:ea typeface="微软雅黑" panose="020B0503020204020204" pitchFamily="34" charset="-122"/>
              </a:rPr>
              <a:t>买方压力</a:t>
            </a:r>
          </a:p>
        </p:txBody>
      </p:sp>
      <p:sp>
        <p:nvSpPr>
          <p:cNvPr id="19" name="文本框 18"/>
          <p:cNvSpPr txBox="1"/>
          <p:nvPr/>
        </p:nvSpPr>
        <p:spPr>
          <a:xfrm>
            <a:off x="3728824" y="3089249"/>
            <a:ext cx="1392390" cy="377411"/>
          </a:xfrm>
          <a:prstGeom prst="rect">
            <a:avLst/>
          </a:prstGeom>
          <a:noFill/>
        </p:spPr>
        <p:txBody>
          <a:bodyPr wrap="square" rtlCol="0">
            <a:spAutoFit/>
          </a:bodyPr>
          <a:lstStyle/>
          <a:p>
            <a:pPr>
              <a:lnSpc>
                <a:spcPct val="150000"/>
              </a:lnSpc>
            </a:pPr>
            <a:r>
              <a:rPr lang="zh-CN" altLang="en-US" sz="1400" b="1" dirty="0">
                <a:latin typeface="微软雅黑" panose="020B0503020204020204" pitchFamily="34" charset="-122"/>
                <a:ea typeface="微软雅黑" panose="020B0503020204020204" pitchFamily="34" charset="-122"/>
              </a:rPr>
              <a:t>卖方压力</a:t>
            </a:r>
          </a:p>
        </p:txBody>
      </p:sp>
      <p:sp>
        <p:nvSpPr>
          <p:cNvPr id="3" name="下箭头 2"/>
          <p:cNvSpPr/>
          <p:nvPr/>
        </p:nvSpPr>
        <p:spPr>
          <a:xfrm>
            <a:off x="9488860" y="4013625"/>
            <a:ext cx="233176" cy="67585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8382140" y="4671722"/>
            <a:ext cx="2572871" cy="1200329"/>
          </a:xfrm>
          <a:prstGeom prst="rect">
            <a:avLst/>
          </a:prstGeom>
          <a:noFill/>
        </p:spPr>
        <p:txBody>
          <a:bodyPr wrap="square" rtlCol="0">
            <a:spAutoFit/>
          </a:bodyPr>
          <a:lstStyle/>
          <a:p>
            <a:pPr>
              <a:lnSpc>
                <a:spcPct val="150000"/>
              </a:lnSpc>
            </a:pPr>
            <a:r>
              <a:rPr lang="en-US" altLang="zh-CN" sz="1600" dirty="0">
                <a:latin typeface="微软雅黑" panose="020B0503020204020204" pitchFamily="34" charset="-122"/>
                <a:ea typeface="微软雅黑" panose="020B0503020204020204" pitchFamily="34" charset="-122"/>
              </a:rPr>
              <a:t>5</a:t>
            </a:r>
            <a:r>
              <a:rPr lang="zh-CN" altLang="en-US" sz="1600" dirty="0">
                <a:latin typeface="微软雅黑" panose="020B0503020204020204" pitchFamily="34" charset="-122"/>
                <a:ea typeface="微软雅黑" panose="020B0503020204020204" pitchFamily="34" charset="-122"/>
              </a:rPr>
              <a:t>个敏感指标：医疗质量、医院环境、医院饮食、服务质量、治疗费用。</a:t>
            </a:r>
            <a:endParaRPr lang="en-US" altLang="zh-CN" sz="1600" dirty="0">
              <a:latin typeface="微软雅黑" panose="020B0503020204020204" pitchFamily="34" charset="-122"/>
              <a:ea typeface="微软雅黑" panose="020B0503020204020204" pitchFamily="34" charset="-122"/>
            </a:endParaRPr>
          </a:p>
        </p:txBody>
      </p:sp>
      <p:sp>
        <p:nvSpPr>
          <p:cNvPr id="23" name="矩形 22"/>
          <p:cNvSpPr/>
          <p:nvPr/>
        </p:nvSpPr>
        <p:spPr>
          <a:xfrm>
            <a:off x="7535360" y="6438990"/>
            <a:ext cx="5427604" cy="369332"/>
          </a:xfrm>
          <a:prstGeom prst="rect">
            <a:avLst/>
          </a:prstGeom>
        </p:spPr>
        <p:txBody>
          <a:bodyPr wrap="square">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       注：详细内容请见梅奥国际官网：</a:t>
            </a:r>
            <a:r>
              <a:rPr lang="en-US" altLang="zh-CN" sz="1200" dirty="0">
                <a:latin typeface="微软雅黑" panose="020B0503020204020204" pitchFamily="34" charset="-122"/>
                <a:ea typeface="微软雅黑" panose="020B0503020204020204" pitchFamily="34" charset="-122"/>
              </a:rPr>
              <a:t>http://www.mayocc.com</a:t>
            </a:r>
          </a:p>
        </p:txBody>
      </p:sp>
      <p:sp>
        <p:nvSpPr>
          <p:cNvPr id="28" name="矩形 27"/>
          <p:cNvSpPr/>
          <p:nvPr/>
        </p:nvSpPr>
        <p:spPr>
          <a:xfrm>
            <a:off x="10033536" y="616370"/>
            <a:ext cx="1459054" cy="458908"/>
          </a:xfrm>
          <a:prstGeom prst="rect">
            <a:avLst/>
          </a:prstGeom>
        </p:spPr>
        <p:txBody>
          <a:bodyPr wrap="none">
            <a:spAutoFit/>
          </a:bodyPr>
          <a:lstStyle/>
          <a:p>
            <a:pPr>
              <a:lnSpc>
                <a:spcPct val="150000"/>
              </a:lnSpc>
            </a:pPr>
            <a:r>
              <a:rPr lang="en-US" altLang="zh-CN" b="1" dirty="0">
                <a:latin typeface="微软雅黑" panose="020B0503020204020204" pitchFamily="34" charset="-122"/>
                <a:ea typeface="微软雅黑" panose="020B0503020204020204" pitchFamily="34" charset="-122"/>
              </a:rPr>
              <a:t>3.1</a:t>
            </a:r>
            <a:r>
              <a:rPr lang="zh-CN" altLang="en-US" b="1" dirty="0">
                <a:latin typeface="微软雅黑" panose="020B0503020204020204" pitchFamily="34" charset="-122"/>
                <a:ea typeface="微软雅黑" panose="020B0503020204020204" pitchFamily="34" charset="-122"/>
              </a:rPr>
              <a:t>波特五力</a:t>
            </a:r>
            <a:endParaRPr lang="zh-CN" altLang="en-US" sz="1600" b="1" dirty="0">
              <a:latin typeface="微软雅黑" panose="020B0503020204020204" pitchFamily="34" charset="-122"/>
              <a:ea typeface="微软雅黑" panose="020B0503020204020204" pitchFamily="34" charset="-122"/>
            </a:endParaRPr>
          </a:p>
        </p:txBody>
      </p:sp>
      <p:sp>
        <p:nvSpPr>
          <p:cNvPr id="29" name="矩形 28"/>
          <p:cNvSpPr/>
          <p:nvPr/>
        </p:nvSpPr>
        <p:spPr>
          <a:xfrm>
            <a:off x="1820283" y="547121"/>
            <a:ext cx="1210588" cy="499624"/>
          </a:xfrm>
          <a:prstGeom prst="rect">
            <a:avLst/>
          </a:prstGeom>
        </p:spPr>
        <p:txBody>
          <a:bodyPr wrap="non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竞争态势</a:t>
            </a:r>
          </a:p>
        </p:txBody>
      </p:sp>
      <p:grpSp>
        <p:nvGrpSpPr>
          <p:cNvPr id="30" name="组合 29"/>
          <p:cNvGrpSpPr/>
          <p:nvPr/>
        </p:nvGrpSpPr>
        <p:grpSpPr>
          <a:xfrm>
            <a:off x="536649" y="249523"/>
            <a:ext cx="1232203" cy="1028988"/>
            <a:chOff x="458097" y="883701"/>
            <a:chExt cx="1712258" cy="1429872"/>
          </a:xfrm>
        </p:grpSpPr>
        <p:sp>
          <p:nvSpPr>
            <p:cNvPr id="31"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accent2">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910305" y="1340011"/>
              <a:ext cx="1048277" cy="812598"/>
            </a:xfrm>
            <a:prstGeom prst="rect">
              <a:avLst/>
            </a:prstGeom>
            <a:noFill/>
          </p:spPr>
          <p:txBody>
            <a:bodyPr wrap="square" rtlCol="0">
              <a:spAutoFit/>
            </a:bodyPr>
            <a:lstStyle/>
            <a:p>
              <a:r>
                <a:rPr lang="en-US" altLang="zh-CN" sz="3200" b="1" dirty="0">
                  <a:solidFill>
                    <a:schemeClr val="accent2">
                      <a:lumMod val="50000"/>
                    </a:schemeClr>
                  </a:solidFill>
                  <a:latin typeface="微软雅黑" panose="020B0503020204020204" pitchFamily="34" charset="-122"/>
                  <a:ea typeface="微软雅黑" panose="020B0503020204020204" pitchFamily="34" charset="-122"/>
                </a:rPr>
                <a:t>03</a:t>
              </a:r>
              <a:endParaRPr lang="zh-CN" altLang="en-US" sz="3200" b="1" dirty="0">
                <a:solidFill>
                  <a:schemeClr val="accent2">
                    <a:lumMod val="50000"/>
                  </a:schemeClr>
                </a:solidFill>
                <a:latin typeface="微软雅黑" panose="020B0503020204020204" pitchFamily="34" charset="-122"/>
                <a:ea typeface="微软雅黑" panose="020B0503020204020204" pitchFamily="34" charset="-122"/>
              </a:endParaRPr>
            </a:p>
          </p:txBody>
        </p:sp>
      </p:grpSp>
      <p:sp>
        <p:nvSpPr>
          <p:cNvPr id="24" name="文本框 23"/>
          <p:cNvSpPr txBox="1"/>
          <p:nvPr/>
        </p:nvSpPr>
        <p:spPr>
          <a:xfrm>
            <a:off x="10515600" y="249523"/>
            <a:ext cx="1676400"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放置医院</a:t>
            </a:r>
            <a:r>
              <a:rPr lang="en-US" altLang="zh-CN" sz="1400" dirty="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58097" y="883701"/>
            <a:ext cx="4301793" cy="2373066"/>
            <a:chOff x="458097" y="883701"/>
            <a:chExt cx="4301793" cy="2373066"/>
          </a:xfrm>
        </p:grpSpPr>
        <p:sp>
          <p:nvSpPr>
            <p:cNvPr id="5" name="矩形 1"/>
            <p:cNvSpPr/>
            <p:nvPr/>
          </p:nvSpPr>
          <p:spPr>
            <a:xfrm>
              <a:off x="458097" y="2198541"/>
              <a:ext cx="4301793" cy="1058226"/>
            </a:xfrm>
            <a:custGeom>
              <a:avLst/>
              <a:gdLst>
                <a:gd name="connsiteX0" fmla="*/ 0 w 4892040"/>
                <a:gd name="connsiteY0" fmla="*/ 0 h 1051356"/>
                <a:gd name="connsiteX1" fmla="*/ 4892040 w 4892040"/>
                <a:gd name="connsiteY1" fmla="*/ 0 h 1051356"/>
                <a:gd name="connsiteX2" fmla="*/ 4892040 w 4892040"/>
                <a:gd name="connsiteY2" fmla="*/ 1051356 h 1051356"/>
                <a:gd name="connsiteX3" fmla="*/ 0 w 4892040"/>
                <a:gd name="connsiteY3" fmla="*/ 1051356 h 1051356"/>
                <a:gd name="connsiteX4" fmla="*/ 0 w 4892040"/>
                <a:gd name="connsiteY4" fmla="*/ 0 h 1051356"/>
                <a:gd name="connsiteX0-1" fmla="*/ 0 w 5227320"/>
                <a:gd name="connsiteY0-2" fmla="*/ 152400 h 1203756"/>
                <a:gd name="connsiteX1-3" fmla="*/ 5227320 w 5227320"/>
                <a:gd name="connsiteY1-4" fmla="*/ 0 h 1203756"/>
                <a:gd name="connsiteX2-5" fmla="*/ 4892040 w 5227320"/>
                <a:gd name="connsiteY2-6" fmla="*/ 1203756 h 1203756"/>
                <a:gd name="connsiteX3-7" fmla="*/ 0 w 5227320"/>
                <a:gd name="connsiteY3-8" fmla="*/ 1203756 h 1203756"/>
                <a:gd name="connsiteX4-9" fmla="*/ 0 w 5227320"/>
                <a:gd name="connsiteY4-10" fmla="*/ 152400 h 1203756"/>
                <a:gd name="connsiteX0-11" fmla="*/ 0 w 5227320"/>
                <a:gd name="connsiteY0-12" fmla="*/ 152400 h 1218996"/>
                <a:gd name="connsiteX1-13" fmla="*/ 5227320 w 5227320"/>
                <a:gd name="connsiteY1-14" fmla="*/ 0 h 1218996"/>
                <a:gd name="connsiteX2-15" fmla="*/ 4556760 w 5227320"/>
                <a:gd name="connsiteY2-16" fmla="*/ 1218996 h 1218996"/>
                <a:gd name="connsiteX3-17" fmla="*/ 0 w 5227320"/>
                <a:gd name="connsiteY3-18" fmla="*/ 1203756 h 1218996"/>
                <a:gd name="connsiteX4-19" fmla="*/ 0 w 5227320"/>
                <a:gd name="connsiteY4-20" fmla="*/ 152400 h 1218996"/>
                <a:gd name="connsiteX0-21" fmla="*/ 228600 w 5455920"/>
                <a:gd name="connsiteY0-22" fmla="*/ 152400 h 1249476"/>
                <a:gd name="connsiteX1-23" fmla="*/ 5455920 w 5455920"/>
                <a:gd name="connsiteY1-24" fmla="*/ 0 h 1249476"/>
                <a:gd name="connsiteX2-25" fmla="*/ 4785360 w 5455920"/>
                <a:gd name="connsiteY2-26" fmla="*/ 1218996 h 1249476"/>
                <a:gd name="connsiteX3-27" fmla="*/ 0 w 5455920"/>
                <a:gd name="connsiteY3-28" fmla="*/ 1249476 h 1249476"/>
                <a:gd name="connsiteX4-29" fmla="*/ 228600 w 5455920"/>
                <a:gd name="connsiteY4-30" fmla="*/ 152400 h 1249476"/>
                <a:gd name="connsiteX0-31" fmla="*/ 411480 w 5455920"/>
                <a:gd name="connsiteY0-32" fmla="*/ 396240 h 1249476"/>
                <a:gd name="connsiteX1-33" fmla="*/ 5455920 w 5455920"/>
                <a:gd name="connsiteY1-34" fmla="*/ 0 h 1249476"/>
                <a:gd name="connsiteX2-35" fmla="*/ 4785360 w 5455920"/>
                <a:gd name="connsiteY2-36" fmla="*/ 1218996 h 1249476"/>
                <a:gd name="connsiteX3-37" fmla="*/ 0 w 5455920"/>
                <a:gd name="connsiteY3-38" fmla="*/ 1249476 h 1249476"/>
                <a:gd name="connsiteX4-39" fmla="*/ 411480 w 5455920"/>
                <a:gd name="connsiteY4-40" fmla="*/ 396240 h 1249476"/>
                <a:gd name="connsiteX0-41" fmla="*/ 411480 w 5090160"/>
                <a:gd name="connsiteY0-42" fmla="*/ 213360 h 1066596"/>
                <a:gd name="connsiteX1-43" fmla="*/ 5090160 w 5090160"/>
                <a:gd name="connsiteY1-44" fmla="*/ 0 h 1066596"/>
                <a:gd name="connsiteX2-45" fmla="*/ 4785360 w 5090160"/>
                <a:gd name="connsiteY2-46" fmla="*/ 1036116 h 1066596"/>
                <a:gd name="connsiteX3-47" fmla="*/ 0 w 5090160"/>
                <a:gd name="connsiteY3-48" fmla="*/ 1066596 h 1066596"/>
                <a:gd name="connsiteX4-49" fmla="*/ 411480 w 5090160"/>
                <a:gd name="connsiteY4-50" fmla="*/ 213360 h 106659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090160" h="1066596">
                  <a:moveTo>
                    <a:pt x="411480" y="213360"/>
                  </a:moveTo>
                  <a:lnTo>
                    <a:pt x="5090160" y="0"/>
                  </a:lnTo>
                  <a:lnTo>
                    <a:pt x="4785360" y="1036116"/>
                  </a:lnTo>
                  <a:lnTo>
                    <a:pt x="0" y="1066596"/>
                  </a:lnTo>
                  <a:lnTo>
                    <a:pt x="411480" y="213360"/>
                  </a:lnTo>
                  <a:close/>
                </a:path>
              </a:pathLst>
            </a:custGeom>
            <a:solidFill>
              <a:schemeClr val="bg1">
                <a:lumMod val="8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accent4">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910304" y="1340011"/>
              <a:ext cx="822960" cy="584775"/>
            </a:xfrm>
            <a:prstGeom prst="rect">
              <a:avLst/>
            </a:prstGeom>
            <a:noFill/>
          </p:spPr>
          <p:txBody>
            <a:bodyPr wrap="square" rtlCol="0">
              <a:spAutoFit/>
            </a:bodyPr>
            <a:lstStyle/>
            <a:p>
              <a:r>
                <a:rPr lang="en-US" altLang="zh-CN" sz="3200" b="1" dirty="0">
                  <a:solidFill>
                    <a:schemeClr val="accent4">
                      <a:lumMod val="50000"/>
                    </a:schemeClr>
                  </a:solidFill>
                  <a:latin typeface="微软雅黑" panose="020B0503020204020204" pitchFamily="34" charset="-122"/>
                  <a:ea typeface="微软雅黑" panose="020B0503020204020204" pitchFamily="34" charset="-122"/>
                </a:rPr>
                <a:t>04</a:t>
              </a:r>
              <a:endParaRPr lang="zh-CN" altLang="en-US" sz="3200" b="1" dirty="0">
                <a:solidFill>
                  <a:schemeClr val="accent4">
                    <a:lumMod val="50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321784" y="2496967"/>
              <a:ext cx="3438106" cy="584775"/>
            </a:xfrm>
            <a:prstGeom prst="rect">
              <a:avLst/>
            </a:prstGeom>
            <a:noFill/>
          </p:spPr>
          <p:txBody>
            <a:bodyPr wrap="square" rtlCol="0">
              <a:spAutoFit/>
            </a:bodyPr>
            <a:lstStyle/>
            <a:p>
              <a:r>
                <a:rPr lang="zh-CN" altLang="en-US" sz="3200" b="1" dirty="0">
                  <a:solidFill>
                    <a:schemeClr val="accent4">
                      <a:lumMod val="50000"/>
                    </a:schemeClr>
                  </a:solidFill>
                  <a:latin typeface="微软雅黑" panose="020B0503020204020204" pitchFamily="34" charset="-122"/>
                  <a:ea typeface="微软雅黑" panose="020B0503020204020204" pitchFamily="34" charset="-122"/>
                </a:rPr>
                <a:t>医院工作实施</a:t>
              </a:r>
            </a:p>
          </p:txBody>
        </p:sp>
      </p:gr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8848" r="7683"/>
          <a:stretch>
            <a:fillRect/>
          </a:stretch>
        </p:blipFill>
        <p:spPr>
          <a:xfrm>
            <a:off x="4738425" y="0"/>
            <a:ext cx="7453575" cy="6858000"/>
          </a:xfrm>
          <a:prstGeom prst="rect">
            <a:avLst/>
          </a:prstGeom>
        </p:spPr>
      </p:pic>
      <p:sp>
        <p:nvSpPr>
          <p:cNvPr id="2" name="灯片编号占位符 1"/>
          <p:cNvSpPr>
            <a:spLocks noGrp="1"/>
          </p:cNvSpPr>
          <p:nvPr>
            <p:ph type="sldNum" sz="quarter" idx="12"/>
          </p:nvPr>
        </p:nvSpPr>
        <p:spPr/>
        <p:txBody>
          <a:bodyPr/>
          <a:lstStyle/>
          <a:p>
            <a:fld id="{F26C4C51-5273-45A8-B70C-09F5D6A642FD}" type="slidenum">
              <a:rPr lang="zh-CN" altLang="en-US" smtClean="0"/>
              <a:t>47</a:t>
            </a:fld>
            <a:endParaRPr lang="zh-CN" altLang="en-US"/>
          </a:p>
        </p:txBody>
      </p:sp>
      <p:sp>
        <p:nvSpPr>
          <p:cNvPr id="10" name="矩形 9"/>
          <p:cNvSpPr/>
          <p:nvPr/>
        </p:nvSpPr>
        <p:spPr>
          <a:xfrm>
            <a:off x="9123052" y="5667793"/>
            <a:ext cx="2656572" cy="9500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600" dirty="0">
                <a:latin typeface="微软雅黑" panose="020B0503020204020204" pitchFamily="34" charset="-122"/>
                <a:ea typeface="微软雅黑" panose="020B0503020204020204" pitchFamily="34" charset="-122"/>
              </a:rPr>
              <a:t>本章节以下内容请医院根据自身实际情况进行修改！</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5082062" y="1291702"/>
            <a:ext cx="5487723" cy="4736214"/>
            <a:chOff x="2780419" y="512396"/>
            <a:chExt cx="6851770" cy="5913464"/>
          </a:xfrm>
        </p:grpSpPr>
        <p:grpSp>
          <p:nvGrpSpPr>
            <p:cNvPr id="33" name="组合 32"/>
            <p:cNvGrpSpPr/>
            <p:nvPr/>
          </p:nvGrpSpPr>
          <p:grpSpPr>
            <a:xfrm>
              <a:off x="3896513" y="898921"/>
              <a:ext cx="4918243" cy="4921587"/>
              <a:chOff x="5232944" y="582398"/>
              <a:chExt cx="5082614" cy="5086070"/>
            </a:xfrm>
          </p:grpSpPr>
          <p:sp>
            <p:nvSpPr>
              <p:cNvPr id="42" name="任意多边形 41"/>
              <p:cNvSpPr/>
              <p:nvPr/>
            </p:nvSpPr>
            <p:spPr>
              <a:xfrm>
                <a:off x="7774064" y="582398"/>
                <a:ext cx="2541494" cy="2541494"/>
              </a:xfrm>
              <a:custGeom>
                <a:avLst/>
                <a:gdLst>
                  <a:gd name="connsiteX0" fmla="*/ 0 w 2541494"/>
                  <a:gd name="connsiteY0" fmla="*/ 0 h 2541494"/>
                  <a:gd name="connsiteX1" fmla="*/ 2541494 w 2541494"/>
                  <a:gd name="connsiteY1" fmla="*/ 2541494 h 2541494"/>
                  <a:gd name="connsiteX2" fmla="*/ 0 w 2541494"/>
                  <a:gd name="connsiteY2" fmla="*/ 2541494 h 2541494"/>
                </a:gdLst>
                <a:ahLst/>
                <a:cxnLst>
                  <a:cxn ang="0">
                    <a:pos x="connsiteX0" y="connsiteY0"/>
                  </a:cxn>
                  <a:cxn ang="0">
                    <a:pos x="connsiteX1" y="connsiteY1"/>
                  </a:cxn>
                  <a:cxn ang="0">
                    <a:pos x="connsiteX2" y="connsiteY2"/>
                  </a:cxn>
                </a:cxnLst>
                <a:rect l="l" t="t" r="r" b="b"/>
                <a:pathLst>
                  <a:path w="2541494" h="2541494">
                    <a:moveTo>
                      <a:pt x="0" y="0"/>
                    </a:moveTo>
                    <a:cubicBezTo>
                      <a:pt x="1403628" y="0"/>
                      <a:pt x="2541494" y="1137866"/>
                      <a:pt x="2541494" y="2541494"/>
                    </a:cubicBezTo>
                    <a:lnTo>
                      <a:pt x="0" y="2541494"/>
                    </a:lnTo>
                    <a:close/>
                  </a:path>
                </a:pathLst>
              </a:custGeom>
              <a:solidFill>
                <a:schemeClr val="tx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rot="16200000">
                <a:off x="5232944" y="586600"/>
                <a:ext cx="2541494" cy="2541494"/>
              </a:xfrm>
              <a:custGeom>
                <a:avLst/>
                <a:gdLst>
                  <a:gd name="connsiteX0" fmla="*/ 0 w 2541494"/>
                  <a:gd name="connsiteY0" fmla="*/ 0 h 2541494"/>
                  <a:gd name="connsiteX1" fmla="*/ 2541494 w 2541494"/>
                  <a:gd name="connsiteY1" fmla="*/ 2541494 h 2541494"/>
                  <a:gd name="connsiteX2" fmla="*/ 0 w 2541494"/>
                  <a:gd name="connsiteY2" fmla="*/ 2541494 h 2541494"/>
                </a:gdLst>
                <a:ahLst/>
                <a:cxnLst>
                  <a:cxn ang="0">
                    <a:pos x="connsiteX0" y="connsiteY0"/>
                  </a:cxn>
                  <a:cxn ang="0">
                    <a:pos x="connsiteX1" y="connsiteY1"/>
                  </a:cxn>
                  <a:cxn ang="0">
                    <a:pos x="connsiteX2" y="connsiteY2"/>
                  </a:cxn>
                </a:cxnLst>
                <a:rect l="l" t="t" r="r" b="b"/>
                <a:pathLst>
                  <a:path w="2541494" h="2541494">
                    <a:moveTo>
                      <a:pt x="0" y="0"/>
                    </a:moveTo>
                    <a:cubicBezTo>
                      <a:pt x="1403628" y="0"/>
                      <a:pt x="2541494" y="1137866"/>
                      <a:pt x="2541494" y="2541494"/>
                    </a:cubicBezTo>
                    <a:lnTo>
                      <a:pt x="0" y="2541494"/>
                    </a:lnTo>
                    <a:close/>
                  </a:path>
                </a:pathLst>
              </a:custGeom>
              <a:solidFill>
                <a:schemeClr val="accent4">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rot="10800000">
                <a:off x="5232945" y="3126974"/>
                <a:ext cx="2541494" cy="2541494"/>
              </a:xfrm>
              <a:custGeom>
                <a:avLst/>
                <a:gdLst>
                  <a:gd name="connsiteX0" fmla="*/ 0 w 2541494"/>
                  <a:gd name="connsiteY0" fmla="*/ 0 h 2541494"/>
                  <a:gd name="connsiteX1" fmla="*/ 2541494 w 2541494"/>
                  <a:gd name="connsiteY1" fmla="*/ 2541494 h 2541494"/>
                  <a:gd name="connsiteX2" fmla="*/ 0 w 2541494"/>
                  <a:gd name="connsiteY2" fmla="*/ 2541494 h 2541494"/>
                </a:gdLst>
                <a:ahLst/>
                <a:cxnLst>
                  <a:cxn ang="0">
                    <a:pos x="connsiteX0" y="connsiteY0"/>
                  </a:cxn>
                  <a:cxn ang="0">
                    <a:pos x="connsiteX1" y="connsiteY1"/>
                  </a:cxn>
                  <a:cxn ang="0">
                    <a:pos x="connsiteX2" y="connsiteY2"/>
                  </a:cxn>
                </a:cxnLst>
                <a:rect l="l" t="t" r="r" b="b"/>
                <a:pathLst>
                  <a:path w="2541494" h="2541494">
                    <a:moveTo>
                      <a:pt x="0" y="0"/>
                    </a:moveTo>
                    <a:cubicBezTo>
                      <a:pt x="1403628" y="0"/>
                      <a:pt x="2541494" y="1137866"/>
                      <a:pt x="2541494" y="2541494"/>
                    </a:cubicBezTo>
                    <a:lnTo>
                      <a:pt x="0" y="2541494"/>
                    </a:lnTo>
                    <a:close/>
                  </a:path>
                </a:pathLst>
              </a:cu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rot="5400000">
                <a:off x="7774064" y="3119996"/>
                <a:ext cx="2541494" cy="2541494"/>
              </a:xfrm>
              <a:custGeom>
                <a:avLst/>
                <a:gdLst>
                  <a:gd name="connsiteX0" fmla="*/ 0 w 2541494"/>
                  <a:gd name="connsiteY0" fmla="*/ 0 h 2541494"/>
                  <a:gd name="connsiteX1" fmla="*/ 2541494 w 2541494"/>
                  <a:gd name="connsiteY1" fmla="*/ 2541494 h 2541494"/>
                  <a:gd name="connsiteX2" fmla="*/ 0 w 2541494"/>
                  <a:gd name="connsiteY2" fmla="*/ 2541494 h 2541494"/>
                </a:gdLst>
                <a:ahLst/>
                <a:cxnLst>
                  <a:cxn ang="0">
                    <a:pos x="connsiteX0" y="connsiteY0"/>
                  </a:cxn>
                  <a:cxn ang="0">
                    <a:pos x="connsiteX1" y="connsiteY1"/>
                  </a:cxn>
                  <a:cxn ang="0">
                    <a:pos x="connsiteX2" y="connsiteY2"/>
                  </a:cxn>
                </a:cxnLst>
                <a:rect l="l" t="t" r="r" b="b"/>
                <a:pathLst>
                  <a:path w="2541494" h="2541494">
                    <a:moveTo>
                      <a:pt x="0" y="0"/>
                    </a:moveTo>
                    <a:cubicBezTo>
                      <a:pt x="1403628" y="0"/>
                      <a:pt x="2541494" y="1137866"/>
                      <a:pt x="2541494" y="2541494"/>
                    </a:cubicBezTo>
                    <a:lnTo>
                      <a:pt x="0" y="2541494"/>
                    </a:lnTo>
                    <a:close/>
                  </a:path>
                </a:pathLst>
              </a:custGeom>
              <a:solidFill>
                <a:schemeClr val="accent1">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连接符 45"/>
              <p:cNvCxnSpPr/>
              <p:nvPr/>
            </p:nvCxnSpPr>
            <p:spPr>
              <a:xfrm>
                <a:off x="5923122" y="1366905"/>
                <a:ext cx="3594216" cy="359421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6425839" y="1341511"/>
                <a:ext cx="1498170" cy="675106"/>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未解决问题</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转下一循环</a:t>
                </a:r>
              </a:p>
            </p:txBody>
          </p:sp>
          <p:sp>
            <p:nvSpPr>
              <p:cNvPr id="48" name="文本框 47"/>
              <p:cNvSpPr txBox="1"/>
              <p:nvPr/>
            </p:nvSpPr>
            <p:spPr>
              <a:xfrm>
                <a:off x="5772113" y="2359635"/>
                <a:ext cx="1423225" cy="675106"/>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实施结果</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总结分析</a:t>
                </a:r>
              </a:p>
            </p:txBody>
          </p:sp>
          <p:sp>
            <p:nvSpPr>
              <p:cNvPr id="49" name="文本框 48"/>
              <p:cNvSpPr txBox="1"/>
              <p:nvPr/>
            </p:nvSpPr>
            <p:spPr>
              <a:xfrm>
                <a:off x="5897352" y="3596118"/>
                <a:ext cx="1297985" cy="397122"/>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原因分析</a:t>
                </a:r>
              </a:p>
            </p:txBody>
          </p:sp>
          <p:sp>
            <p:nvSpPr>
              <p:cNvPr id="50" name="文本框 49"/>
              <p:cNvSpPr txBox="1"/>
              <p:nvPr/>
            </p:nvSpPr>
            <p:spPr>
              <a:xfrm>
                <a:off x="6688883" y="4489236"/>
                <a:ext cx="1277506" cy="397122"/>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效果评估</a:t>
                </a:r>
              </a:p>
            </p:txBody>
          </p:sp>
          <p:sp>
            <p:nvSpPr>
              <p:cNvPr id="51" name="文本框 50"/>
              <p:cNvSpPr txBox="1"/>
              <p:nvPr/>
            </p:nvSpPr>
            <p:spPr>
              <a:xfrm>
                <a:off x="7966388" y="4501096"/>
                <a:ext cx="1254644" cy="397122"/>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具体执行</a:t>
                </a:r>
              </a:p>
            </p:txBody>
          </p:sp>
          <p:sp>
            <p:nvSpPr>
              <p:cNvPr id="52" name="文本框 51"/>
              <p:cNvSpPr txBox="1"/>
              <p:nvPr/>
            </p:nvSpPr>
            <p:spPr>
              <a:xfrm>
                <a:off x="9044811" y="3577350"/>
                <a:ext cx="1265707" cy="397122"/>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沟通教导</a:t>
                </a:r>
              </a:p>
            </p:txBody>
          </p:sp>
          <p:sp>
            <p:nvSpPr>
              <p:cNvPr id="53" name="文本框 52"/>
              <p:cNvSpPr txBox="1"/>
              <p:nvPr/>
            </p:nvSpPr>
            <p:spPr>
              <a:xfrm>
                <a:off x="8086682" y="1406553"/>
                <a:ext cx="1134351"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确定目标</a:t>
                </a:r>
              </a:p>
            </p:txBody>
          </p:sp>
          <p:cxnSp>
            <p:nvCxnSpPr>
              <p:cNvPr id="54" name="直接连接符 53"/>
              <p:cNvCxnSpPr/>
              <p:nvPr/>
            </p:nvCxnSpPr>
            <p:spPr>
              <a:xfrm flipH="1">
                <a:off x="6026125" y="1359927"/>
                <a:ext cx="3594216" cy="359421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5" name="文本框 54"/>
              <p:cNvSpPr txBox="1"/>
              <p:nvPr/>
            </p:nvSpPr>
            <p:spPr>
              <a:xfrm>
                <a:off x="8782097" y="2326949"/>
                <a:ext cx="1425418" cy="675106"/>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达成方法</a:t>
                </a:r>
                <a:endParaRPr lang="en-US" altLang="zh-CN" sz="1400" dirty="0">
                  <a:latin typeface="微软雅黑" panose="020B0503020204020204" pitchFamily="34" charset="-122"/>
                  <a:ea typeface="微软雅黑" panose="020B0503020204020204" pitchFamily="34" charset="-122"/>
                </a:endParaRPr>
              </a:p>
              <a:p>
                <a:r>
                  <a:rPr lang="en-US" altLang="zh-CN" sz="1400" dirty="0">
                    <a:latin typeface="微软雅黑" panose="020B0503020204020204" pitchFamily="34" charset="-122"/>
                    <a:ea typeface="微软雅黑" panose="020B0503020204020204" pitchFamily="34" charset="-122"/>
                  </a:rPr>
                  <a:t>5W2H</a:t>
                </a:r>
                <a:endParaRPr lang="zh-CN" altLang="en-US" sz="1400" dirty="0">
                  <a:latin typeface="微软雅黑" panose="020B0503020204020204" pitchFamily="34" charset="-122"/>
                  <a:ea typeface="微软雅黑" panose="020B0503020204020204" pitchFamily="34" charset="-122"/>
                </a:endParaRPr>
              </a:p>
            </p:txBody>
          </p:sp>
          <p:sp>
            <p:nvSpPr>
              <p:cNvPr id="56" name="椭圆 55"/>
              <p:cNvSpPr/>
              <p:nvPr/>
            </p:nvSpPr>
            <p:spPr>
              <a:xfrm>
                <a:off x="7202564" y="2541634"/>
                <a:ext cx="1143000" cy="1143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上弧形箭头 33"/>
            <p:cNvSpPr/>
            <p:nvPr/>
          </p:nvSpPr>
          <p:spPr>
            <a:xfrm rot="1298165">
              <a:off x="6548848" y="655976"/>
              <a:ext cx="1612052" cy="347581"/>
            </a:xfrm>
            <a:prstGeom prst="curvedDownArrow">
              <a:avLst>
                <a:gd name="adj1" fmla="val 25000"/>
                <a:gd name="adj2" fmla="val 52566"/>
                <a:gd name="adj3" fmla="val 6107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文本框 34"/>
            <p:cNvSpPr txBox="1"/>
            <p:nvPr/>
          </p:nvSpPr>
          <p:spPr>
            <a:xfrm>
              <a:off x="8312148" y="1329954"/>
              <a:ext cx="1320041" cy="960696"/>
            </a:xfrm>
            <a:prstGeom prst="rect">
              <a:avLst/>
            </a:prstGeom>
            <a:noFill/>
          </p:spPr>
          <p:txBody>
            <a:bodyPr wrap="square" rtlCol="0">
              <a:spAutoFit/>
            </a:bodyPr>
            <a:lstStyle/>
            <a:p>
              <a:r>
                <a:rPr lang="en-US" altLang="zh-CN" sz="2400" b="1" dirty="0">
                  <a:latin typeface="微软雅黑" panose="020B0503020204020204" pitchFamily="34" charset="-122"/>
                  <a:ea typeface="微软雅黑" panose="020B0503020204020204" pitchFamily="34" charset="-122"/>
                </a:rPr>
                <a:t>PLAN</a:t>
              </a:r>
            </a:p>
            <a:p>
              <a:pPr algn="ctr"/>
              <a:r>
                <a:rPr lang="zh-CN" altLang="en-US" sz="2000" b="1" dirty="0">
                  <a:latin typeface="微软雅黑" panose="020B0503020204020204" pitchFamily="34" charset="-122"/>
                  <a:ea typeface="微软雅黑" panose="020B0503020204020204" pitchFamily="34" charset="-122"/>
                </a:rPr>
                <a:t>计划</a:t>
              </a:r>
            </a:p>
          </p:txBody>
        </p:sp>
        <p:sp>
          <p:nvSpPr>
            <p:cNvPr id="36" name="上弧形箭头 35"/>
            <p:cNvSpPr/>
            <p:nvPr/>
          </p:nvSpPr>
          <p:spPr>
            <a:xfrm rot="6412963">
              <a:off x="8310295" y="4329578"/>
              <a:ext cx="1612052" cy="347581"/>
            </a:xfrm>
            <a:prstGeom prst="curvedDownArrow">
              <a:avLst>
                <a:gd name="adj1" fmla="val 25000"/>
                <a:gd name="adj2" fmla="val 52566"/>
                <a:gd name="adj3" fmla="val 6107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文本框 36"/>
            <p:cNvSpPr txBox="1"/>
            <p:nvPr/>
          </p:nvSpPr>
          <p:spPr>
            <a:xfrm>
              <a:off x="7455386" y="5465164"/>
              <a:ext cx="1173927" cy="960696"/>
            </a:xfrm>
            <a:prstGeom prst="rect">
              <a:avLst/>
            </a:prstGeom>
            <a:noFill/>
          </p:spPr>
          <p:txBody>
            <a:bodyPr wrap="square" rtlCol="0">
              <a:spAutoFit/>
            </a:bodyPr>
            <a:lstStyle/>
            <a:p>
              <a:r>
                <a:rPr lang="en-US" altLang="zh-CN" sz="2400" b="1" dirty="0">
                  <a:latin typeface="微软雅黑" panose="020B0503020204020204" pitchFamily="34" charset="-122"/>
                  <a:ea typeface="微软雅黑" panose="020B0503020204020204" pitchFamily="34" charset="-122"/>
                </a:rPr>
                <a:t>DO</a:t>
              </a:r>
            </a:p>
            <a:p>
              <a:r>
                <a:rPr lang="zh-CN" altLang="en-US" sz="2000" b="1" dirty="0">
                  <a:latin typeface="微软雅黑" panose="020B0503020204020204" pitchFamily="34" charset="-122"/>
                  <a:ea typeface="微软雅黑" panose="020B0503020204020204" pitchFamily="34" charset="-122"/>
                </a:rPr>
                <a:t>实施</a:t>
              </a:r>
            </a:p>
          </p:txBody>
        </p:sp>
        <p:sp>
          <p:nvSpPr>
            <p:cNvPr id="38" name="上弧形箭头 37"/>
            <p:cNvSpPr/>
            <p:nvPr/>
          </p:nvSpPr>
          <p:spPr>
            <a:xfrm rot="12090822">
              <a:off x="4496120" y="5701824"/>
              <a:ext cx="1612052" cy="347581"/>
            </a:xfrm>
            <a:prstGeom prst="curvedDownArrow">
              <a:avLst>
                <a:gd name="adj1" fmla="val 25000"/>
                <a:gd name="adj2" fmla="val 52566"/>
                <a:gd name="adj3" fmla="val 6107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文本框 38"/>
            <p:cNvSpPr txBox="1"/>
            <p:nvPr/>
          </p:nvSpPr>
          <p:spPr>
            <a:xfrm>
              <a:off x="2780419" y="4199456"/>
              <a:ext cx="1720276" cy="960696"/>
            </a:xfrm>
            <a:prstGeom prst="rect">
              <a:avLst/>
            </a:prstGeom>
            <a:noFill/>
          </p:spPr>
          <p:txBody>
            <a:bodyPr wrap="square" rtlCol="0">
              <a:spAutoFit/>
            </a:bodyPr>
            <a:lstStyle/>
            <a:p>
              <a:r>
                <a:rPr lang="en-US" altLang="zh-CN" sz="2400" b="1" dirty="0">
                  <a:latin typeface="微软雅黑" panose="020B0503020204020204" pitchFamily="34" charset="-122"/>
                  <a:ea typeface="微软雅黑" panose="020B0503020204020204" pitchFamily="34" charset="-122"/>
                </a:rPr>
                <a:t>CHECK</a:t>
              </a:r>
            </a:p>
            <a:p>
              <a:pPr algn="ctr"/>
              <a:r>
                <a:rPr lang="zh-CN" altLang="en-US" sz="2000" b="1" dirty="0">
                  <a:latin typeface="微软雅黑" panose="020B0503020204020204" pitchFamily="34" charset="-122"/>
                  <a:ea typeface="微软雅黑" panose="020B0503020204020204" pitchFamily="34" charset="-122"/>
                </a:rPr>
                <a:t>检查</a:t>
              </a:r>
            </a:p>
          </p:txBody>
        </p:sp>
        <p:sp>
          <p:nvSpPr>
            <p:cNvPr id="40" name="上弧形箭头 39"/>
            <p:cNvSpPr/>
            <p:nvPr/>
          </p:nvSpPr>
          <p:spPr>
            <a:xfrm rot="17378667">
              <a:off x="2800935" y="2318722"/>
              <a:ext cx="1612052" cy="347581"/>
            </a:xfrm>
            <a:prstGeom prst="curvedDownArrow">
              <a:avLst>
                <a:gd name="adj1" fmla="val 25000"/>
                <a:gd name="adj2" fmla="val 52566"/>
                <a:gd name="adj3" fmla="val 6107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1" name="文本框 40"/>
            <p:cNvSpPr txBox="1"/>
            <p:nvPr/>
          </p:nvSpPr>
          <p:spPr>
            <a:xfrm>
              <a:off x="3552203" y="512396"/>
              <a:ext cx="1897450" cy="960696"/>
            </a:xfrm>
            <a:prstGeom prst="rect">
              <a:avLst/>
            </a:prstGeom>
            <a:noFill/>
          </p:spPr>
          <p:txBody>
            <a:bodyPr wrap="square" rtlCol="0">
              <a:spAutoFit/>
            </a:bodyPr>
            <a:lstStyle/>
            <a:p>
              <a:r>
                <a:rPr lang="en-US" altLang="zh-CN" sz="2400" b="1" dirty="0">
                  <a:latin typeface="微软雅黑" panose="020B0503020204020204" pitchFamily="34" charset="-122"/>
                  <a:ea typeface="微软雅黑" panose="020B0503020204020204" pitchFamily="34" charset="-122"/>
                </a:rPr>
                <a:t>ACTION</a:t>
              </a:r>
            </a:p>
            <a:p>
              <a:pPr algn="ctr"/>
              <a:r>
                <a:rPr lang="zh-CN" altLang="en-US" sz="2000" b="1" dirty="0">
                  <a:latin typeface="微软雅黑" panose="020B0503020204020204" pitchFamily="34" charset="-122"/>
                  <a:ea typeface="微软雅黑" panose="020B0503020204020204" pitchFamily="34" charset="-122"/>
                </a:rPr>
                <a:t>处置</a:t>
              </a:r>
            </a:p>
          </p:txBody>
        </p:sp>
      </p:grpSp>
      <p:sp>
        <p:nvSpPr>
          <p:cNvPr id="3" name="文本框 2"/>
          <p:cNvSpPr txBox="1"/>
          <p:nvPr/>
        </p:nvSpPr>
        <p:spPr>
          <a:xfrm>
            <a:off x="602545" y="2144186"/>
            <a:ext cx="4243718" cy="954107"/>
          </a:xfrm>
          <a:prstGeom prst="rect">
            <a:avLst/>
          </a:prstGeom>
          <a:noFill/>
        </p:spPr>
        <p:txBody>
          <a:bodyPr wrap="square" rtlCol="0">
            <a:spAutoFit/>
          </a:bodyPr>
          <a:lstStyle/>
          <a:p>
            <a:pPr>
              <a:lnSpc>
                <a:spcPct val="200000"/>
              </a:lnSpc>
            </a:pPr>
            <a:r>
              <a:rPr lang="zh-CN" altLang="en-US" sz="1400" dirty="0">
                <a:latin typeface="微软雅黑" panose="020B0503020204020204" pitchFamily="34" charset="-122"/>
                <a:ea typeface="微软雅黑" panose="020B0503020204020204" pitchFamily="34" charset="-122"/>
              </a:rPr>
              <a:t>       今年医院通过</a:t>
            </a:r>
            <a:r>
              <a:rPr lang="en-US" altLang="zh-CN" sz="1400" dirty="0">
                <a:latin typeface="微软雅黑" panose="020B0503020204020204" pitchFamily="34" charset="-122"/>
                <a:ea typeface="微软雅黑" panose="020B0503020204020204" pitchFamily="34" charset="-122"/>
              </a:rPr>
              <a:t>PDCA</a:t>
            </a:r>
            <a:r>
              <a:rPr lang="zh-CN" altLang="en-US" sz="1400" dirty="0">
                <a:latin typeface="微软雅黑" panose="020B0503020204020204" pitchFamily="34" charset="-122"/>
                <a:ea typeface="微软雅黑" panose="020B0503020204020204" pitchFamily="34" charset="-122"/>
              </a:rPr>
              <a:t>循环，严格按照循环步骤，使工作步骤更加条理化、系统化、图像化和科学化。</a:t>
            </a:r>
          </a:p>
        </p:txBody>
      </p:sp>
      <p:sp>
        <p:nvSpPr>
          <p:cNvPr id="57" name="文本框 56"/>
          <p:cNvSpPr txBox="1"/>
          <p:nvPr/>
        </p:nvSpPr>
        <p:spPr>
          <a:xfrm>
            <a:off x="577034" y="3333084"/>
            <a:ext cx="4243718" cy="2492990"/>
          </a:xfrm>
          <a:prstGeom prst="rect">
            <a:avLst/>
          </a:prstGeom>
          <a:noFill/>
        </p:spPr>
        <p:txBody>
          <a:bodyPr wrap="square" rtlCol="0">
            <a:spAutoFit/>
          </a:bodyPr>
          <a:lstStyle/>
          <a:p>
            <a:pPr>
              <a:lnSpc>
                <a:spcPct val="200000"/>
              </a:lnSpc>
            </a:pPr>
            <a:r>
              <a:rPr lang="zh-CN" altLang="en-US" sz="1400" dirty="0">
                <a:latin typeface="微软雅黑" panose="020B0503020204020204" pitchFamily="34" charset="-122"/>
                <a:ea typeface="微软雅黑" panose="020B0503020204020204" pitchFamily="34" charset="-122"/>
              </a:rPr>
              <a:t>       但是在实施结果分析过程中发现：医院在</a:t>
            </a:r>
            <a:r>
              <a:rPr lang="en-US" altLang="zh-CN" sz="1400" dirty="0">
                <a:latin typeface="微软雅黑" panose="020B0503020204020204" pitchFamily="34" charset="-122"/>
                <a:ea typeface="微软雅黑" panose="020B0503020204020204" pitchFamily="34" charset="-122"/>
              </a:rPr>
              <a:t>PLAN</a:t>
            </a:r>
            <a:r>
              <a:rPr lang="zh-CN" altLang="en-US" sz="1400" dirty="0">
                <a:latin typeface="微软雅黑" panose="020B0503020204020204" pitchFamily="34" charset="-122"/>
                <a:ea typeface="微软雅黑" panose="020B0503020204020204" pitchFamily="34" charset="-122"/>
              </a:rPr>
              <a:t>和</a:t>
            </a:r>
            <a:r>
              <a:rPr lang="en-US" altLang="zh-CN" sz="1400" dirty="0">
                <a:latin typeface="微软雅黑" panose="020B0503020204020204" pitchFamily="34" charset="-122"/>
                <a:ea typeface="微软雅黑" panose="020B0503020204020204" pitchFamily="34" charset="-122"/>
              </a:rPr>
              <a:t>CHECK</a:t>
            </a:r>
            <a:r>
              <a:rPr lang="zh-CN" altLang="en-US" sz="1400" dirty="0">
                <a:latin typeface="微软雅黑" panose="020B0503020204020204" pitchFamily="34" charset="-122"/>
                <a:ea typeface="微软雅黑" panose="020B0503020204020204" pitchFamily="34" charset="-122"/>
              </a:rPr>
              <a:t>环节存在很大问题。</a:t>
            </a:r>
            <a:endParaRPr lang="en-US" altLang="zh-CN" sz="1400" dirty="0">
              <a:latin typeface="微软雅黑" panose="020B0503020204020204" pitchFamily="34" charset="-122"/>
              <a:ea typeface="微软雅黑" panose="020B0503020204020204" pitchFamily="34" charset="-122"/>
            </a:endParaRPr>
          </a:p>
          <a:p>
            <a:pPr>
              <a:lnSpc>
                <a:spcPct val="200000"/>
              </a:lnSpc>
            </a:pPr>
            <a:r>
              <a:rPr lang="zh-CN" altLang="en-US" sz="1600" b="1" dirty="0">
                <a:solidFill>
                  <a:srgbClr val="C00000"/>
                </a:solidFill>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计划过程中</a:t>
            </a:r>
            <a:r>
              <a:rPr lang="en-US" altLang="zh-CN" b="1" dirty="0">
                <a:solidFill>
                  <a:srgbClr val="C00000"/>
                </a:solidFill>
                <a:latin typeface="微软雅黑" panose="020B0503020204020204" pitchFamily="34" charset="-122"/>
                <a:ea typeface="微软雅黑" panose="020B0503020204020204" pitchFamily="34" charset="-122"/>
              </a:rPr>
              <a:t>5W2H</a:t>
            </a:r>
            <a:r>
              <a:rPr lang="zh-CN" altLang="en-US" sz="1600" dirty="0">
                <a:latin typeface="微软雅黑" panose="020B0503020204020204" pitchFamily="34" charset="-122"/>
                <a:ea typeface="微软雅黑" panose="020B0503020204020204" pitchFamily="34" charset="-122"/>
              </a:rPr>
              <a:t>的运用不到位</a:t>
            </a:r>
            <a:r>
              <a:rPr lang="zh-CN" altLang="en-US" sz="1400" dirty="0">
                <a:latin typeface="微软雅黑" panose="020B0503020204020204" pitchFamily="34" charset="-122"/>
                <a:ea typeface="微软雅黑" panose="020B0503020204020204" pitchFamily="34" charset="-122"/>
              </a:rPr>
              <a:t>，检查过程中</a:t>
            </a:r>
            <a:r>
              <a:rPr lang="zh-CN" altLang="en-US" sz="1600" b="1" dirty="0">
                <a:solidFill>
                  <a:srgbClr val="C00000"/>
                </a:solidFill>
                <a:latin typeface="微软雅黑" panose="020B0503020204020204" pitchFamily="34" charset="-122"/>
                <a:ea typeface="微软雅黑" panose="020B0503020204020204" pitchFamily="34" charset="-122"/>
              </a:rPr>
              <a:t>原因分析、效果评估</a:t>
            </a:r>
            <a:r>
              <a:rPr lang="zh-CN" altLang="en-US" sz="1400" dirty="0">
                <a:latin typeface="微软雅黑" panose="020B0503020204020204" pitchFamily="34" charset="-122"/>
                <a:ea typeface="微软雅黑" panose="020B0503020204020204" pitchFamily="34" charset="-122"/>
              </a:rPr>
              <a:t>均未严格执行。从而造成</a:t>
            </a:r>
            <a:r>
              <a:rPr lang="zh-CN" altLang="en-US" sz="1600" b="1" dirty="0">
                <a:solidFill>
                  <a:srgbClr val="C00000"/>
                </a:solidFill>
                <a:latin typeface="微软雅黑" panose="020B0503020204020204" pitchFamily="34" charset="-122"/>
                <a:ea typeface="微软雅黑" panose="020B0503020204020204" pitchFamily="34" charset="-122"/>
              </a:rPr>
              <a:t>有令不行、文件堆积</a:t>
            </a:r>
            <a:r>
              <a:rPr lang="zh-CN" altLang="en-US" sz="1400" dirty="0">
                <a:latin typeface="微软雅黑" panose="020B0503020204020204" pitchFamily="34" charset="-122"/>
                <a:ea typeface="微软雅黑" panose="020B0503020204020204" pitchFamily="34" charset="-122"/>
              </a:rPr>
              <a:t>问题。</a:t>
            </a:r>
          </a:p>
        </p:txBody>
      </p:sp>
      <p:sp>
        <p:nvSpPr>
          <p:cNvPr id="58" name="矩形 57"/>
          <p:cNvSpPr/>
          <p:nvPr/>
        </p:nvSpPr>
        <p:spPr>
          <a:xfrm>
            <a:off x="10033536" y="616370"/>
            <a:ext cx="1661032" cy="458908"/>
          </a:xfrm>
          <a:prstGeom prst="rect">
            <a:avLst/>
          </a:prstGeom>
        </p:spPr>
        <p:txBody>
          <a:bodyPr wrap="none">
            <a:spAutoFit/>
          </a:bodyPr>
          <a:lstStyle/>
          <a:p>
            <a:pPr>
              <a:lnSpc>
                <a:spcPct val="150000"/>
              </a:lnSpc>
            </a:pPr>
            <a:r>
              <a:rPr lang="en-US" altLang="zh-CN" b="1" dirty="0">
                <a:latin typeface="微软雅黑" panose="020B0503020204020204" pitchFamily="34" charset="-122"/>
                <a:ea typeface="微软雅黑" panose="020B0503020204020204" pitchFamily="34" charset="-122"/>
              </a:rPr>
              <a:t>4.1PDCA</a:t>
            </a:r>
            <a:r>
              <a:rPr lang="zh-CN" altLang="en-US" b="1" dirty="0">
                <a:latin typeface="微软雅黑" panose="020B0503020204020204" pitchFamily="34" charset="-122"/>
                <a:ea typeface="微软雅黑" panose="020B0503020204020204" pitchFamily="34" charset="-122"/>
              </a:rPr>
              <a:t>循环</a:t>
            </a:r>
            <a:endParaRPr lang="zh-CN" altLang="en-US" sz="1600" b="1" dirty="0">
              <a:latin typeface="微软雅黑" panose="020B0503020204020204" pitchFamily="34" charset="-122"/>
              <a:ea typeface="微软雅黑" panose="020B0503020204020204" pitchFamily="34" charset="-122"/>
            </a:endParaRPr>
          </a:p>
        </p:txBody>
      </p:sp>
      <p:sp>
        <p:nvSpPr>
          <p:cNvPr id="59" name="矩形 58"/>
          <p:cNvSpPr/>
          <p:nvPr/>
        </p:nvSpPr>
        <p:spPr>
          <a:xfrm>
            <a:off x="1820283" y="547121"/>
            <a:ext cx="1287532" cy="499624"/>
          </a:xfrm>
          <a:prstGeom prst="rect">
            <a:avLst/>
          </a:prstGeom>
        </p:spPr>
        <p:txBody>
          <a:bodyPr wrap="non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工作实施 </a:t>
            </a:r>
          </a:p>
        </p:txBody>
      </p:sp>
      <p:grpSp>
        <p:nvGrpSpPr>
          <p:cNvPr id="60" name="组合 59"/>
          <p:cNvGrpSpPr/>
          <p:nvPr/>
        </p:nvGrpSpPr>
        <p:grpSpPr>
          <a:xfrm>
            <a:off x="536649" y="249523"/>
            <a:ext cx="1232203" cy="1028988"/>
            <a:chOff x="458097" y="883701"/>
            <a:chExt cx="1712258" cy="1429872"/>
          </a:xfrm>
        </p:grpSpPr>
        <p:sp>
          <p:nvSpPr>
            <p:cNvPr id="61"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accent4">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文本框 62"/>
            <p:cNvSpPr txBox="1"/>
            <p:nvPr/>
          </p:nvSpPr>
          <p:spPr>
            <a:xfrm>
              <a:off x="910305" y="1340011"/>
              <a:ext cx="1048277" cy="812598"/>
            </a:xfrm>
            <a:prstGeom prst="rect">
              <a:avLst/>
            </a:prstGeom>
            <a:noFill/>
          </p:spPr>
          <p:txBody>
            <a:bodyPr wrap="square" rtlCol="0">
              <a:spAutoFit/>
            </a:bodyPr>
            <a:lstStyle/>
            <a:p>
              <a:r>
                <a:rPr lang="en-US" altLang="zh-CN" sz="3200" b="1" dirty="0">
                  <a:solidFill>
                    <a:schemeClr val="accent4">
                      <a:lumMod val="50000"/>
                    </a:schemeClr>
                  </a:solidFill>
                  <a:latin typeface="微软雅黑" panose="020B0503020204020204" pitchFamily="34" charset="-122"/>
                  <a:ea typeface="微软雅黑" panose="020B0503020204020204" pitchFamily="34" charset="-122"/>
                </a:rPr>
                <a:t>04</a:t>
              </a:r>
              <a:endParaRPr lang="zh-CN" altLang="en-US" sz="3200" b="1" dirty="0">
                <a:solidFill>
                  <a:schemeClr val="accent4">
                    <a:lumMod val="50000"/>
                  </a:schemeClr>
                </a:solidFill>
                <a:latin typeface="微软雅黑" panose="020B0503020204020204" pitchFamily="34" charset="-122"/>
                <a:ea typeface="微软雅黑" panose="020B0503020204020204" pitchFamily="34" charset="-122"/>
              </a:endParaRPr>
            </a:p>
          </p:txBody>
        </p:sp>
      </p:grpSp>
      <p:sp>
        <p:nvSpPr>
          <p:cNvPr id="64" name="文本框 63"/>
          <p:cNvSpPr txBox="1"/>
          <p:nvPr/>
        </p:nvSpPr>
        <p:spPr>
          <a:xfrm>
            <a:off x="10515600" y="249523"/>
            <a:ext cx="1676400"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放置医院</a:t>
            </a:r>
            <a:r>
              <a:rPr lang="en-US" altLang="zh-CN" sz="1400" dirty="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58097" y="883701"/>
            <a:ext cx="4301793" cy="2373066"/>
            <a:chOff x="458097" y="883701"/>
            <a:chExt cx="4301793" cy="2373066"/>
          </a:xfrm>
        </p:grpSpPr>
        <p:sp>
          <p:nvSpPr>
            <p:cNvPr id="6" name="矩形 1"/>
            <p:cNvSpPr/>
            <p:nvPr/>
          </p:nvSpPr>
          <p:spPr>
            <a:xfrm>
              <a:off x="458097" y="2198541"/>
              <a:ext cx="4301793" cy="1058226"/>
            </a:xfrm>
            <a:custGeom>
              <a:avLst/>
              <a:gdLst>
                <a:gd name="connsiteX0" fmla="*/ 0 w 4892040"/>
                <a:gd name="connsiteY0" fmla="*/ 0 h 1051356"/>
                <a:gd name="connsiteX1" fmla="*/ 4892040 w 4892040"/>
                <a:gd name="connsiteY1" fmla="*/ 0 h 1051356"/>
                <a:gd name="connsiteX2" fmla="*/ 4892040 w 4892040"/>
                <a:gd name="connsiteY2" fmla="*/ 1051356 h 1051356"/>
                <a:gd name="connsiteX3" fmla="*/ 0 w 4892040"/>
                <a:gd name="connsiteY3" fmla="*/ 1051356 h 1051356"/>
                <a:gd name="connsiteX4" fmla="*/ 0 w 4892040"/>
                <a:gd name="connsiteY4" fmla="*/ 0 h 1051356"/>
                <a:gd name="connsiteX0-1" fmla="*/ 0 w 5227320"/>
                <a:gd name="connsiteY0-2" fmla="*/ 152400 h 1203756"/>
                <a:gd name="connsiteX1-3" fmla="*/ 5227320 w 5227320"/>
                <a:gd name="connsiteY1-4" fmla="*/ 0 h 1203756"/>
                <a:gd name="connsiteX2-5" fmla="*/ 4892040 w 5227320"/>
                <a:gd name="connsiteY2-6" fmla="*/ 1203756 h 1203756"/>
                <a:gd name="connsiteX3-7" fmla="*/ 0 w 5227320"/>
                <a:gd name="connsiteY3-8" fmla="*/ 1203756 h 1203756"/>
                <a:gd name="connsiteX4-9" fmla="*/ 0 w 5227320"/>
                <a:gd name="connsiteY4-10" fmla="*/ 152400 h 1203756"/>
                <a:gd name="connsiteX0-11" fmla="*/ 0 w 5227320"/>
                <a:gd name="connsiteY0-12" fmla="*/ 152400 h 1218996"/>
                <a:gd name="connsiteX1-13" fmla="*/ 5227320 w 5227320"/>
                <a:gd name="connsiteY1-14" fmla="*/ 0 h 1218996"/>
                <a:gd name="connsiteX2-15" fmla="*/ 4556760 w 5227320"/>
                <a:gd name="connsiteY2-16" fmla="*/ 1218996 h 1218996"/>
                <a:gd name="connsiteX3-17" fmla="*/ 0 w 5227320"/>
                <a:gd name="connsiteY3-18" fmla="*/ 1203756 h 1218996"/>
                <a:gd name="connsiteX4-19" fmla="*/ 0 w 5227320"/>
                <a:gd name="connsiteY4-20" fmla="*/ 152400 h 1218996"/>
                <a:gd name="connsiteX0-21" fmla="*/ 228600 w 5455920"/>
                <a:gd name="connsiteY0-22" fmla="*/ 152400 h 1249476"/>
                <a:gd name="connsiteX1-23" fmla="*/ 5455920 w 5455920"/>
                <a:gd name="connsiteY1-24" fmla="*/ 0 h 1249476"/>
                <a:gd name="connsiteX2-25" fmla="*/ 4785360 w 5455920"/>
                <a:gd name="connsiteY2-26" fmla="*/ 1218996 h 1249476"/>
                <a:gd name="connsiteX3-27" fmla="*/ 0 w 5455920"/>
                <a:gd name="connsiteY3-28" fmla="*/ 1249476 h 1249476"/>
                <a:gd name="connsiteX4-29" fmla="*/ 228600 w 5455920"/>
                <a:gd name="connsiteY4-30" fmla="*/ 152400 h 1249476"/>
                <a:gd name="connsiteX0-31" fmla="*/ 411480 w 5455920"/>
                <a:gd name="connsiteY0-32" fmla="*/ 396240 h 1249476"/>
                <a:gd name="connsiteX1-33" fmla="*/ 5455920 w 5455920"/>
                <a:gd name="connsiteY1-34" fmla="*/ 0 h 1249476"/>
                <a:gd name="connsiteX2-35" fmla="*/ 4785360 w 5455920"/>
                <a:gd name="connsiteY2-36" fmla="*/ 1218996 h 1249476"/>
                <a:gd name="connsiteX3-37" fmla="*/ 0 w 5455920"/>
                <a:gd name="connsiteY3-38" fmla="*/ 1249476 h 1249476"/>
                <a:gd name="connsiteX4-39" fmla="*/ 411480 w 5455920"/>
                <a:gd name="connsiteY4-40" fmla="*/ 396240 h 1249476"/>
                <a:gd name="connsiteX0-41" fmla="*/ 411480 w 5090160"/>
                <a:gd name="connsiteY0-42" fmla="*/ 213360 h 1066596"/>
                <a:gd name="connsiteX1-43" fmla="*/ 5090160 w 5090160"/>
                <a:gd name="connsiteY1-44" fmla="*/ 0 h 1066596"/>
                <a:gd name="connsiteX2-45" fmla="*/ 4785360 w 5090160"/>
                <a:gd name="connsiteY2-46" fmla="*/ 1036116 h 1066596"/>
                <a:gd name="connsiteX3-47" fmla="*/ 0 w 5090160"/>
                <a:gd name="connsiteY3-48" fmla="*/ 1066596 h 1066596"/>
                <a:gd name="connsiteX4-49" fmla="*/ 411480 w 5090160"/>
                <a:gd name="connsiteY4-50" fmla="*/ 213360 h 106659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090160" h="1066596">
                  <a:moveTo>
                    <a:pt x="411480" y="213360"/>
                  </a:moveTo>
                  <a:lnTo>
                    <a:pt x="5090160" y="0"/>
                  </a:lnTo>
                  <a:lnTo>
                    <a:pt x="4785360" y="1036116"/>
                  </a:lnTo>
                  <a:lnTo>
                    <a:pt x="0" y="1066596"/>
                  </a:lnTo>
                  <a:lnTo>
                    <a:pt x="411480" y="213360"/>
                  </a:lnTo>
                  <a:close/>
                </a:path>
              </a:pathLst>
            </a:custGeom>
            <a:solidFill>
              <a:schemeClr val="bg1">
                <a:lumMod val="8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accent6">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910304" y="1340011"/>
              <a:ext cx="822960" cy="584775"/>
            </a:xfrm>
            <a:prstGeom prst="rect">
              <a:avLst/>
            </a:prstGeom>
            <a:noFill/>
          </p:spPr>
          <p:txBody>
            <a:bodyPr wrap="square" rtlCol="0">
              <a:spAutoFit/>
            </a:bodyPr>
            <a:lstStyle/>
            <a:p>
              <a:r>
                <a:rPr lang="en-US" altLang="zh-CN" sz="3200" b="1" dirty="0">
                  <a:solidFill>
                    <a:schemeClr val="accent6">
                      <a:lumMod val="50000"/>
                    </a:schemeClr>
                  </a:solidFill>
                  <a:latin typeface="微软雅黑" panose="020B0503020204020204" pitchFamily="34" charset="-122"/>
                  <a:ea typeface="微软雅黑" panose="020B0503020204020204" pitchFamily="34" charset="-122"/>
                </a:rPr>
                <a:t>05</a:t>
              </a:r>
              <a:endParaRPr lang="zh-CN" altLang="en-US" sz="3200" b="1"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321784" y="2496967"/>
              <a:ext cx="3438106" cy="584775"/>
            </a:xfrm>
            <a:prstGeom prst="rect">
              <a:avLst/>
            </a:prstGeom>
            <a:noFill/>
          </p:spPr>
          <p:txBody>
            <a:bodyPr wrap="square" rtlCol="0">
              <a:spAutoFit/>
            </a:bodyPr>
            <a:lstStyle/>
            <a:p>
              <a:r>
                <a:rPr lang="zh-CN" altLang="en-US" sz="3200" b="1" dirty="0">
                  <a:solidFill>
                    <a:schemeClr val="accent6">
                      <a:lumMod val="50000"/>
                    </a:schemeClr>
                  </a:solidFill>
                  <a:latin typeface="微软雅黑" panose="020B0503020204020204" pitchFamily="34" charset="-122"/>
                  <a:ea typeface="微软雅黑" panose="020B0503020204020204" pitchFamily="34" charset="-122"/>
                </a:rPr>
                <a:t>医院自媒体建设</a:t>
              </a:r>
            </a:p>
          </p:txBody>
        </p:sp>
      </p:grpSp>
      <p:pic>
        <p:nvPicPr>
          <p:cNvPr id="11" name="图片 10"/>
          <p:cNvPicPr>
            <a:picLocks noChangeAspect="1"/>
          </p:cNvPicPr>
          <p:nvPr/>
        </p:nvPicPr>
        <p:blipFill rotWithShape="1">
          <a:blip r:embed="rId2">
            <a:extLst>
              <a:ext uri="{28A0092B-C50C-407E-A947-70E740481C1C}">
                <a14:useLocalDpi xmlns:a14="http://schemas.microsoft.com/office/drawing/2010/main" val="0"/>
              </a:ext>
            </a:extLst>
          </a:blip>
          <a:srcRect l="16454" r="15996"/>
          <a:stretch>
            <a:fillRect/>
          </a:stretch>
        </p:blipFill>
        <p:spPr>
          <a:xfrm>
            <a:off x="4759889" y="0"/>
            <a:ext cx="7733913" cy="6858000"/>
          </a:xfrm>
          <a:prstGeom prst="rect">
            <a:avLst/>
          </a:prstGeom>
        </p:spPr>
      </p:pic>
      <p:sp>
        <p:nvSpPr>
          <p:cNvPr id="12" name="矩形 11"/>
          <p:cNvSpPr/>
          <p:nvPr/>
        </p:nvSpPr>
        <p:spPr>
          <a:xfrm>
            <a:off x="9123052" y="5667793"/>
            <a:ext cx="2656572" cy="9500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600" dirty="0">
                <a:latin typeface="微软雅黑" panose="020B0503020204020204" pitchFamily="34" charset="-122"/>
                <a:ea typeface="微软雅黑" panose="020B0503020204020204" pitchFamily="34" charset="-122"/>
              </a:rPr>
              <a:t>本章节以下内容请医院根据自身实际情况进行修改！</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58559" y="423306"/>
            <a:ext cx="1415772" cy="46166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rPr>
              <a:t>表象判断</a:t>
            </a:r>
          </a:p>
        </p:txBody>
      </p:sp>
      <p:grpSp>
        <p:nvGrpSpPr>
          <p:cNvPr id="20" name="组合 19"/>
          <p:cNvGrpSpPr/>
          <p:nvPr/>
        </p:nvGrpSpPr>
        <p:grpSpPr>
          <a:xfrm>
            <a:off x="7329382" y="1449388"/>
            <a:ext cx="2952637" cy="2665839"/>
            <a:chOff x="6420925" y="771456"/>
            <a:chExt cx="4541924" cy="4100755"/>
          </a:xfrm>
        </p:grpSpPr>
        <p:sp>
          <p:nvSpPr>
            <p:cNvPr id="7" name="Oval 3"/>
            <p:cNvSpPr>
              <a:spLocks noChangeArrowheads="1"/>
            </p:cNvSpPr>
            <p:nvPr/>
          </p:nvSpPr>
          <p:spPr bwMode="auto">
            <a:xfrm rot="10800000" flipV="1">
              <a:off x="6420925" y="4425535"/>
              <a:ext cx="4541924" cy="446676"/>
            </a:xfrm>
            <a:prstGeom prst="ellipse">
              <a:avLst/>
            </a:prstGeom>
            <a:gradFill rotWithShape="1">
              <a:gsLst>
                <a:gs pos="0">
                  <a:srgbClr val="000000">
                    <a:alpha val="39999"/>
                  </a:srgbClr>
                </a:gs>
                <a:gs pos="100000">
                  <a:srgbClr val="000000">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 name="未知"/>
            <p:cNvSpPr/>
            <p:nvPr/>
          </p:nvSpPr>
          <p:spPr bwMode="auto">
            <a:xfrm>
              <a:off x="8623114" y="771456"/>
              <a:ext cx="2153340" cy="2941289"/>
            </a:xfrm>
            <a:custGeom>
              <a:avLst/>
              <a:gdLst>
                <a:gd name="T0" fmla="*/ 150 w 174"/>
                <a:gd name="T1" fmla="*/ 260 h 260"/>
                <a:gd name="T2" fmla="*/ 174 w 174"/>
                <a:gd name="T3" fmla="*/ 174 h 260"/>
                <a:gd name="T4" fmla="*/ 0 w 174"/>
                <a:gd name="T5" fmla="*/ 0 h 260"/>
                <a:gd name="T6" fmla="*/ 0 w 174"/>
                <a:gd name="T7" fmla="*/ 174 h 260"/>
                <a:gd name="T8" fmla="*/ 150 w 174"/>
                <a:gd name="T9" fmla="*/ 260 h 260"/>
              </a:gdLst>
              <a:ahLst/>
              <a:cxnLst>
                <a:cxn ang="0">
                  <a:pos x="T0" y="T1"/>
                </a:cxn>
                <a:cxn ang="0">
                  <a:pos x="T2" y="T3"/>
                </a:cxn>
                <a:cxn ang="0">
                  <a:pos x="T4" y="T5"/>
                </a:cxn>
                <a:cxn ang="0">
                  <a:pos x="T6" y="T7"/>
                </a:cxn>
                <a:cxn ang="0">
                  <a:pos x="T8" y="T9"/>
                </a:cxn>
              </a:cxnLst>
              <a:rect l="0" t="0" r="r" b="b"/>
              <a:pathLst>
                <a:path w="174" h="260">
                  <a:moveTo>
                    <a:pt x="150" y="260"/>
                  </a:moveTo>
                  <a:cubicBezTo>
                    <a:pt x="165" y="234"/>
                    <a:pt x="174" y="204"/>
                    <a:pt x="174" y="174"/>
                  </a:cubicBezTo>
                  <a:cubicBezTo>
                    <a:pt x="174" y="77"/>
                    <a:pt x="96" y="0"/>
                    <a:pt x="0" y="0"/>
                  </a:cubicBezTo>
                  <a:lnTo>
                    <a:pt x="0" y="174"/>
                  </a:lnTo>
                  <a:lnTo>
                    <a:pt x="150" y="260"/>
                  </a:lnTo>
                  <a:close/>
                </a:path>
              </a:pathLst>
            </a:custGeom>
          </p:spPr>
          <p:style>
            <a:lnRef idx="3">
              <a:schemeClr val="lt1"/>
            </a:lnRef>
            <a:fillRef idx="1">
              <a:schemeClr val="accent6"/>
            </a:fillRef>
            <a:effectRef idx="1">
              <a:schemeClr val="accent6"/>
            </a:effectRef>
            <a:fontRef idx="minor">
              <a:schemeClr val="lt1"/>
            </a:fontRef>
          </p:style>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 name="未知"/>
            <p:cNvSpPr/>
            <p:nvPr/>
          </p:nvSpPr>
          <p:spPr bwMode="auto">
            <a:xfrm>
              <a:off x="6920095" y="2748004"/>
              <a:ext cx="3543585" cy="1913550"/>
            </a:xfrm>
            <a:custGeom>
              <a:avLst/>
              <a:gdLst>
                <a:gd name="T0" fmla="*/ 0 w 301"/>
                <a:gd name="T1" fmla="*/ 86 h 173"/>
                <a:gd name="T2" fmla="*/ 151 w 301"/>
                <a:gd name="T3" fmla="*/ 173 h 173"/>
                <a:gd name="T4" fmla="*/ 301 w 301"/>
                <a:gd name="T5" fmla="*/ 86 h 173"/>
                <a:gd name="T6" fmla="*/ 151 w 301"/>
                <a:gd name="T7" fmla="*/ 0 h 173"/>
                <a:gd name="T8" fmla="*/ 0 w 301"/>
                <a:gd name="T9" fmla="*/ 86 h 173"/>
              </a:gdLst>
              <a:ahLst/>
              <a:cxnLst>
                <a:cxn ang="0">
                  <a:pos x="T0" y="T1"/>
                </a:cxn>
                <a:cxn ang="0">
                  <a:pos x="T2" y="T3"/>
                </a:cxn>
                <a:cxn ang="0">
                  <a:pos x="T4" y="T5"/>
                </a:cxn>
                <a:cxn ang="0">
                  <a:pos x="T6" y="T7"/>
                </a:cxn>
                <a:cxn ang="0">
                  <a:pos x="T8" y="T9"/>
                </a:cxn>
              </a:cxnLst>
              <a:rect l="0" t="0" r="r" b="b"/>
              <a:pathLst>
                <a:path w="301" h="173">
                  <a:moveTo>
                    <a:pt x="0" y="86"/>
                  </a:moveTo>
                  <a:cubicBezTo>
                    <a:pt x="31" y="140"/>
                    <a:pt x="88" y="173"/>
                    <a:pt x="151" y="173"/>
                  </a:cubicBezTo>
                  <a:cubicBezTo>
                    <a:pt x="213" y="173"/>
                    <a:pt x="270" y="140"/>
                    <a:pt x="301" y="86"/>
                  </a:cubicBezTo>
                  <a:lnTo>
                    <a:pt x="151" y="0"/>
                  </a:lnTo>
                  <a:lnTo>
                    <a:pt x="0" y="86"/>
                  </a:lnTo>
                  <a:close/>
                </a:path>
              </a:pathLst>
            </a:custGeom>
          </p:spPr>
          <p:style>
            <a:lnRef idx="3">
              <a:schemeClr val="lt1"/>
            </a:lnRef>
            <a:fillRef idx="1">
              <a:schemeClr val="accent6"/>
            </a:fillRef>
            <a:effectRef idx="1">
              <a:schemeClr val="accent6"/>
            </a:effectRef>
            <a:fontRef idx="minor">
              <a:schemeClr val="lt1"/>
            </a:fontRef>
          </p:style>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 name="未知"/>
            <p:cNvSpPr/>
            <p:nvPr/>
          </p:nvSpPr>
          <p:spPr bwMode="auto">
            <a:xfrm>
              <a:off x="6657651" y="787066"/>
              <a:ext cx="1965463" cy="2925679"/>
            </a:xfrm>
            <a:custGeom>
              <a:avLst/>
              <a:gdLst>
                <a:gd name="T0" fmla="*/ 174 w 175"/>
                <a:gd name="T1" fmla="*/ 0 h 260"/>
                <a:gd name="T2" fmla="*/ 1 w 175"/>
                <a:gd name="T3" fmla="*/ 173 h 260"/>
                <a:gd name="T4" fmla="*/ 24 w 175"/>
                <a:gd name="T5" fmla="*/ 260 h 260"/>
                <a:gd name="T6" fmla="*/ 175 w 175"/>
                <a:gd name="T7" fmla="*/ 174 h 260"/>
                <a:gd name="T8" fmla="*/ 174 w 175"/>
                <a:gd name="T9" fmla="*/ 0 h 260"/>
              </a:gdLst>
              <a:ahLst/>
              <a:cxnLst>
                <a:cxn ang="0">
                  <a:pos x="T0" y="T1"/>
                </a:cxn>
                <a:cxn ang="0">
                  <a:pos x="T2" y="T3"/>
                </a:cxn>
                <a:cxn ang="0">
                  <a:pos x="T4" y="T5"/>
                </a:cxn>
                <a:cxn ang="0">
                  <a:pos x="T6" y="T7"/>
                </a:cxn>
                <a:cxn ang="0">
                  <a:pos x="T8" y="T9"/>
                </a:cxn>
              </a:cxnLst>
              <a:rect l="0" t="0" r="r" b="b"/>
              <a:pathLst>
                <a:path w="175" h="260">
                  <a:moveTo>
                    <a:pt x="174" y="0"/>
                  </a:moveTo>
                  <a:cubicBezTo>
                    <a:pt x="78" y="0"/>
                    <a:pt x="1" y="77"/>
                    <a:pt x="1" y="173"/>
                  </a:cubicBezTo>
                  <a:cubicBezTo>
                    <a:pt x="0" y="204"/>
                    <a:pt x="9" y="234"/>
                    <a:pt x="24" y="260"/>
                  </a:cubicBezTo>
                  <a:lnTo>
                    <a:pt x="175" y="174"/>
                  </a:lnTo>
                  <a:lnTo>
                    <a:pt x="174" y="0"/>
                  </a:lnTo>
                  <a:close/>
                </a:path>
              </a:pathLst>
            </a:custGeom>
          </p:spPr>
          <p:style>
            <a:lnRef idx="3">
              <a:schemeClr val="lt1"/>
            </a:lnRef>
            <a:fillRef idx="1">
              <a:schemeClr val="accent6"/>
            </a:fillRef>
            <a:effectRef idx="1">
              <a:schemeClr val="accent6"/>
            </a:effectRef>
            <a:fontRef idx="minor">
              <a:schemeClr val="lt1"/>
            </a:fontRef>
          </p:style>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1" name="AutoShape 7"/>
            <p:cNvSpPr>
              <a:spLocks noChangeArrowheads="1"/>
            </p:cNvSpPr>
            <p:nvPr/>
          </p:nvSpPr>
          <p:spPr bwMode="auto">
            <a:xfrm rot="6300000">
              <a:off x="7101697" y="3284031"/>
              <a:ext cx="399398" cy="402675"/>
            </a:xfrm>
            <a:prstGeom prst="rtTriangle">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2" name="AutoShape 8"/>
            <p:cNvSpPr>
              <a:spLocks noChangeArrowheads="1"/>
            </p:cNvSpPr>
            <p:nvPr/>
          </p:nvSpPr>
          <p:spPr bwMode="auto">
            <a:xfrm rot="13500000">
              <a:off x="8439387" y="986517"/>
              <a:ext cx="399401" cy="402676"/>
            </a:xfrm>
            <a:prstGeom prst="rtTriangle">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 name="AutoShape 9"/>
            <p:cNvSpPr>
              <a:spLocks noChangeArrowheads="1"/>
            </p:cNvSpPr>
            <p:nvPr/>
          </p:nvSpPr>
          <p:spPr bwMode="auto">
            <a:xfrm rot="20548961">
              <a:off x="9871728" y="3316218"/>
              <a:ext cx="399416" cy="402661"/>
            </a:xfrm>
            <a:prstGeom prst="rtTriangle">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 name="Oval 11"/>
            <p:cNvSpPr>
              <a:spLocks noChangeArrowheads="1"/>
            </p:cNvSpPr>
            <p:nvPr/>
          </p:nvSpPr>
          <p:spPr bwMode="auto">
            <a:xfrm rot="650306">
              <a:off x="7492012" y="1549804"/>
              <a:ext cx="2399753" cy="2393140"/>
            </a:xfrm>
            <a:prstGeom prst="ellipse">
              <a:avLst/>
            </a:prstGeom>
            <a:gradFill rotWithShape="1">
              <a:gsLst>
                <a:gs pos="0">
                  <a:srgbClr val="C0C0C0"/>
                </a:gs>
                <a:gs pos="50000">
                  <a:srgbClr val="FFFFFF"/>
                </a:gs>
                <a:gs pos="100000">
                  <a:srgbClr val="C0C0C0"/>
                </a:gs>
              </a:gsLst>
              <a:lin ang="2700000" scaled="1"/>
            </a:gradFill>
            <a:ln w="9525" cmpd="sng">
              <a:solidFill>
                <a:srgbClr val="C0C0C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 name="WordArt 13"/>
            <p:cNvSpPr>
              <a:spLocks noChangeArrowheads="1" noChangeShapeType="1"/>
            </p:cNvSpPr>
            <p:nvPr/>
          </p:nvSpPr>
          <p:spPr bwMode="auto">
            <a:xfrm rot="4315854">
              <a:off x="9061613" y="2118718"/>
              <a:ext cx="1670737" cy="399594"/>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spcFirstLastPara="1" wrap="none" fromWordArt="1">
              <a:prstTxWarp prst="textArchUp">
                <a:avLst>
                  <a:gd name="adj" fmla="val 10704053"/>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1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有无明显缺陷</a:t>
              </a:r>
            </a:p>
          </p:txBody>
        </p:sp>
        <p:sp>
          <p:nvSpPr>
            <p:cNvPr id="16" name="WordArt 14"/>
            <p:cNvSpPr>
              <a:spLocks noChangeArrowheads="1" noChangeShapeType="1"/>
            </p:cNvSpPr>
            <p:nvPr/>
          </p:nvSpPr>
          <p:spPr bwMode="auto">
            <a:xfrm rot="17764330">
              <a:off x="6822455" y="1854198"/>
              <a:ext cx="1619310" cy="651878"/>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spcFirstLastPara="1" wrap="none" fromWordArt="1">
              <a:prstTxWarp prst="textArchUp">
                <a:avLst>
                  <a:gd name="adj" fmla="val 10740662"/>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1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是否变形或椭</a:t>
              </a:r>
            </a:p>
          </p:txBody>
        </p:sp>
        <p:sp>
          <p:nvSpPr>
            <p:cNvPr id="17" name="WordArt 15"/>
            <p:cNvSpPr>
              <a:spLocks noChangeArrowheads="1" noChangeShapeType="1"/>
            </p:cNvSpPr>
            <p:nvPr/>
          </p:nvSpPr>
          <p:spPr bwMode="auto">
            <a:xfrm>
              <a:off x="7599833" y="3159523"/>
              <a:ext cx="2132183" cy="1137663"/>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spcFirstLastPara="1" wrap="none" fromWordArt="1">
              <a:prstTxWarp prst="textArchDown">
                <a:avLst>
                  <a:gd name="adj" fmla="val 706828"/>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1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感觉形态与势态完否</a:t>
              </a:r>
            </a:p>
          </p:txBody>
        </p:sp>
        <p:sp>
          <p:nvSpPr>
            <p:cNvPr id="18" name="WordArt 17"/>
            <p:cNvSpPr>
              <a:spLocks noChangeArrowheads="1" noChangeShapeType="1"/>
            </p:cNvSpPr>
            <p:nvPr/>
          </p:nvSpPr>
          <p:spPr bwMode="auto">
            <a:xfrm>
              <a:off x="8065226" y="2480513"/>
              <a:ext cx="1342895" cy="48906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lvl="0">
                <a:defRPr/>
              </a:pPr>
              <a:r>
                <a:rPr lang="zh-CN" altLang="en-US" sz="2400" b="1" kern="0" dirty="0">
                  <a:solidFill>
                    <a:srgbClr val="FF0000"/>
                  </a:solidFill>
                  <a:latin typeface="微软雅黑" panose="020B0503020204020204" pitchFamily="34" charset="-122"/>
                  <a:ea typeface="微软雅黑" panose="020B0503020204020204" pitchFamily="34" charset="-122"/>
                </a:rPr>
                <a:t>圆球理论</a:t>
              </a:r>
            </a:p>
          </p:txBody>
        </p:sp>
      </p:grpSp>
      <p:sp>
        <p:nvSpPr>
          <p:cNvPr id="21" name="矩形 72"/>
          <p:cNvSpPr/>
          <p:nvPr/>
        </p:nvSpPr>
        <p:spPr>
          <a:xfrm>
            <a:off x="1" y="0"/>
            <a:ext cx="650948" cy="1021976"/>
          </a:xfrm>
          <a:custGeom>
            <a:avLst/>
            <a:gdLst>
              <a:gd name="connsiteX0" fmla="*/ 0 w 361388"/>
              <a:gd name="connsiteY0" fmla="*/ 0 h 1021976"/>
              <a:gd name="connsiteX1" fmla="*/ 361388 w 361388"/>
              <a:gd name="connsiteY1" fmla="*/ 0 h 1021976"/>
              <a:gd name="connsiteX2" fmla="*/ 361388 w 361388"/>
              <a:gd name="connsiteY2" fmla="*/ 1021976 h 1021976"/>
              <a:gd name="connsiteX3" fmla="*/ 0 w 361388"/>
              <a:gd name="connsiteY3" fmla="*/ 1021976 h 1021976"/>
              <a:gd name="connsiteX4" fmla="*/ 0 w 361388"/>
              <a:gd name="connsiteY4" fmla="*/ 0 h 1021976"/>
              <a:gd name="connsiteX0-1" fmla="*/ 0 w 498548"/>
              <a:gd name="connsiteY0-2" fmla="*/ 0 h 1021976"/>
              <a:gd name="connsiteX1-3" fmla="*/ 498548 w 498548"/>
              <a:gd name="connsiteY1-4" fmla="*/ 335280 h 1021976"/>
              <a:gd name="connsiteX2-5" fmla="*/ 361388 w 498548"/>
              <a:gd name="connsiteY2-6" fmla="*/ 1021976 h 1021976"/>
              <a:gd name="connsiteX3-7" fmla="*/ 0 w 498548"/>
              <a:gd name="connsiteY3-8" fmla="*/ 1021976 h 1021976"/>
              <a:gd name="connsiteX4-9" fmla="*/ 0 w 498548"/>
              <a:gd name="connsiteY4-10" fmla="*/ 0 h 1021976"/>
              <a:gd name="connsiteX0-11" fmla="*/ 0 w 650948"/>
              <a:gd name="connsiteY0-12" fmla="*/ 0 h 1021976"/>
              <a:gd name="connsiteX1-13" fmla="*/ 650948 w 650948"/>
              <a:gd name="connsiteY1-14" fmla="*/ 563880 h 1021976"/>
              <a:gd name="connsiteX2-15" fmla="*/ 361388 w 650948"/>
              <a:gd name="connsiteY2-16" fmla="*/ 1021976 h 1021976"/>
              <a:gd name="connsiteX3-17" fmla="*/ 0 w 650948"/>
              <a:gd name="connsiteY3-18" fmla="*/ 1021976 h 1021976"/>
              <a:gd name="connsiteX4-19" fmla="*/ 0 w 650948"/>
              <a:gd name="connsiteY4-20" fmla="*/ 0 h 10219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50948" h="1021976">
                <a:moveTo>
                  <a:pt x="0" y="0"/>
                </a:moveTo>
                <a:lnTo>
                  <a:pt x="650948" y="563880"/>
                </a:lnTo>
                <a:lnTo>
                  <a:pt x="361388" y="1021976"/>
                </a:lnTo>
                <a:lnTo>
                  <a:pt x="0" y="1021976"/>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785" y="1349664"/>
            <a:ext cx="4591723" cy="3023646"/>
          </a:xfrm>
          <a:prstGeom prst="rect">
            <a:avLst/>
          </a:prstGeom>
        </p:spPr>
      </p:pic>
      <p:sp>
        <p:nvSpPr>
          <p:cNvPr id="22" name="右箭头 21"/>
          <p:cNvSpPr/>
          <p:nvPr/>
        </p:nvSpPr>
        <p:spPr>
          <a:xfrm>
            <a:off x="4789619" y="3194640"/>
            <a:ext cx="1745241" cy="407662"/>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6413819" y="4110507"/>
            <a:ext cx="4609157" cy="2031325"/>
          </a:xfrm>
          <a:prstGeom prst="rect">
            <a:avLst/>
          </a:prstGeom>
        </p:spPr>
        <p:txBody>
          <a:bodyPr wrap="square">
            <a:spAutoFit/>
          </a:bodyPr>
          <a:lstStyle/>
          <a:p>
            <a:pPr indent="304800">
              <a:lnSpc>
                <a:spcPct val="150000"/>
              </a:lnSpc>
            </a:pPr>
            <a:r>
              <a:rPr lang="zh-CN" altLang="en-US" sz="1600" dirty="0">
                <a:solidFill>
                  <a:srgbClr val="000000"/>
                </a:solidFill>
                <a:latin typeface="微软雅黑" panose="020B0503020204020204" pitchFamily="34" charset="-122"/>
                <a:ea typeface="微软雅黑" panose="020B0503020204020204" pitchFamily="34" charset="-122"/>
              </a:rPr>
              <a:t>“圆球是否变形或呈椭圆状”、“有无明显缺陷”、“感觉形态与势态完否”进行一个表面的判断，通过以上分析，</a:t>
            </a:r>
            <a:r>
              <a:rPr lang="zh-CN" altLang="en-US" b="1" dirty="0">
                <a:solidFill>
                  <a:srgbClr val="C00000"/>
                </a:solidFill>
                <a:latin typeface="微软雅黑" panose="020B0503020204020204" pitchFamily="34" charset="-122"/>
                <a:ea typeface="微软雅黑" panose="020B0503020204020204" pitchFamily="34" charset="-122"/>
              </a:rPr>
              <a:t>来探讨影响医院发展最严重的因素</a:t>
            </a:r>
            <a:r>
              <a:rPr lang="zh-CN" altLang="en-US" sz="1600" dirty="0">
                <a:solidFill>
                  <a:srgbClr val="000000"/>
                </a:solidFill>
                <a:latin typeface="微软雅黑" panose="020B0503020204020204" pitchFamily="34" charset="-122"/>
                <a:ea typeface="微软雅黑" panose="020B0503020204020204" pitchFamily="34" charset="-122"/>
              </a:rPr>
              <a:t>。</a:t>
            </a:r>
            <a:endParaRPr lang="en-US" altLang="zh-CN" sz="1600" dirty="0">
              <a:solidFill>
                <a:srgbClr val="000000"/>
              </a:solidFill>
              <a:latin typeface="微软雅黑" panose="020B0503020204020204" pitchFamily="34" charset="-122"/>
              <a:ea typeface="微软雅黑" panose="020B0503020204020204" pitchFamily="34" charset="-122"/>
            </a:endParaRPr>
          </a:p>
          <a:p>
            <a:pPr indent="304800">
              <a:lnSpc>
                <a:spcPct val="150000"/>
              </a:lnSpc>
            </a:pPr>
            <a:r>
              <a:rPr lang="zh-CN" altLang="en-US" sz="1600" dirty="0">
                <a:solidFill>
                  <a:srgbClr val="000000"/>
                </a:solidFill>
                <a:latin typeface="微软雅黑" panose="020B0503020204020204" pitchFamily="34" charset="-122"/>
                <a:ea typeface="微软雅黑" panose="020B0503020204020204" pitchFamily="34" charset="-122"/>
              </a:rPr>
              <a:t>第二步，再从六个维度进行专项诊断。</a:t>
            </a:r>
            <a:endParaRPr lang="zh-CN" altLang="en-US" sz="1600" b="0" i="0" dirty="0">
              <a:solidFill>
                <a:srgbClr val="656464"/>
              </a:solidFill>
              <a:effectLst/>
              <a:latin typeface="微软雅黑" panose="020B0503020204020204" pitchFamily="34" charset="-122"/>
              <a:ea typeface="微软雅黑" panose="020B0503020204020204" pitchFamily="34" charset="-122"/>
            </a:endParaRPr>
          </a:p>
        </p:txBody>
      </p:sp>
      <p:sp>
        <p:nvSpPr>
          <p:cNvPr id="6" name="矩形 5"/>
          <p:cNvSpPr/>
          <p:nvPr/>
        </p:nvSpPr>
        <p:spPr>
          <a:xfrm>
            <a:off x="730225" y="4100833"/>
            <a:ext cx="3754841" cy="1200329"/>
          </a:xfrm>
          <a:prstGeom prst="rect">
            <a:avLst/>
          </a:prstGeom>
        </p:spPr>
        <p:txBody>
          <a:bodyPr wrap="square">
            <a:spAutoFit/>
          </a:bodyPr>
          <a:lstStyle/>
          <a:p>
            <a:pPr>
              <a:lnSpc>
                <a:spcPct val="150000"/>
              </a:lnSpc>
            </a:pPr>
            <a:r>
              <a:rPr lang="zh-CN" altLang="en-US" sz="1600" dirty="0">
                <a:solidFill>
                  <a:srgbClr val="000000"/>
                </a:solidFill>
                <a:latin typeface="微软雅黑" panose="020B0503020204020204" pitchFamily="34" charset="-122"/>
                <a:ea typeface="微软雅黑" panose="020B0503020204020204" pitchFamily="34" charset="-122"/>
              </a:rPr>
              <a:t>     将医院管理经营的关键因子进行罗列，然后进行感性的打分，对权重和分值做相应的设计。</a:t>
            </a:r>
            <a:endParaRPr lang="zh-CN" altLang="en-US" sz="1600" dirty="0">
              <a:latin typeface="微软雅黑" panose="020B0503020204020204" pitchFamily="34" charset="-122"/>
              <a:ea typeface="微软雅黑" panose="020B0503020204020204" pitchFamily="34" charset="-122"/>
            </a:endParaRPr>
          </a:p>
        </p:txBody>
      </p:sp>
      <p:sp>
        <p:nvSpPr>
          <p:cNvPr id="24" name="矩形 23"/>
          <p:cNvSpPr/>
          <p:nvPr/>
        </p:nvSpPr>
        <p:spPr>
          <a:xfrm>
            <a:off x="4276542" y="2423632"/>
            <a:ext cx="3342117" cy="738664"/>
          </a:xfrm>
          <a:prstGeom prst="rect">
            <a:avLst/>
          </a:prstGeom>
        </p:spPr>
        <p:txBody>
          <a:bodyPr wrap="square">
            <a:spAutoFit/>
          </a:bodyPr>
          <a:lstStyle/>
          <a:p>
            <a:pPr indent="304800">
              <a:lnSpc>
                <a:spcPct val="150000"/>
              </a:lnSpc>
            </a:pPr>
            <a:r>
              <a:rPr lang="zh-CN" altLang="en-US" sz="1400" dirty="0">
                <a:solidFill>
                  <a:srgbClr val="000000"/>
                </a:solidFill>
                <a:latin typeface="微软雅黑" panose="020B0503020204020204" pitchFamily="34" charset="-122"/>
                <a:ea typeface="微软雅黑" panose="020B0503020204020204" pitchFamily="34" charset="-122"/>
              </a:rPr>
              <a:t>分值越高，则圆球越圆</a:t>
            </a:r>
            <a:endParaRPr lang="en-US" altLang="zh-CN" sz="1400" dirty="0">
              <a:solidFill>
                <a:srgbClr val="000000"/>
              </a:solidFill>
              <a:latin typeface="微软雅黑" panose="020B0503020204020204" pitchFamily="34" charset="-122"/>
              <a:ea typeface="微软雅黑" panose="020B0503020204020204" pitchFamily="34" charset="-122"/>
            </a:endParaRPr>
          </a:p>
          <a:p>
            <a:pPr indent="304800">
              <a:lnSpc>
                <a:spcPct val="150000"/>
              </a:lnSpc>
            </a:pPr>
            <a:r>
              <a:rPr lang="zh-CN" altLang="en-US" sz="1400" dirty="0">
                <a:solidFill>
                  <a:srgbClr val="000000"/>
                </a:solidFill>
                <a:latin typeface="微软雅黑" panose="020B0503020204020204" pitchFamily="34" charset="-122"/>
                <a:ea typeface="微软雅黑" panose="020B0503020204020204" pitchFamily="34" charset="-122"/>
              </a:rPr>
              <a:t>圆度越高，则医院运行越顺畅</a:t>
            </a:r>
            <a:endParaRPr lang="zh-CN" altLang="en-US" sz="1400" dirty="0">
              <a:solidFill>
                <a:srgbClr val="656464"/>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10184776" y="423306"/>
            <a:ext cx="1676400" cy="307777"/>
          </a:xfrm>
          <a:prstGeom prst="rect">
            <a:avLst/>
          </a:prstGeom>
          <a:noFill/>
        </p:spPr>
        <p:txBody>
          <a:bodyPr wrap="square" rtlCol="0">
            <a:spAutoFit/>
          </a:bodyPr>
          <a:lstStyle/>
          <a:p>
            <a:r>
              <a:rPr lang="zh-CN" altLang="en-US" sz="1400" b="1" dirty="0">
                <a:latin typeface="微软雅黑" panose="020B0503020204020204" pitchFamily="34" charset="-122"/>
                <a:ea typeface="微软雅黑" panose="020B0503020204020204" pitchFamily="34" charset="-122"/>
              </a:rPr>
              <a:t>放置医院</a:t>
            </a:r>
            <a:r>
              <a:rPr lang="en-US" altLang="zh-CN" sz="1400" b="1" dirty="0">
                <a:latin typeface="微软雅黑" panose="020B0503020204020204" pitchFamily="34" charset="-122"/>
                <a:ea typeface="微软雅黑" panose="020B0503020204020204" pitchFamily="34" charset="-122"/>
              </a:rPr>
              <a:t>LOGO</a:t>
            </a:r>
            <a:endParaRPr lang="zh-CN" altLang="en-US" sz="14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2">
            <a:extLst>
              <a:ext uri="{28A0092B-C50C-407E-A947-70E740481C1C}">
                <a14:useLocalDpi xmlns:a14="http://schemas.microsoft.com/office/drawing/2010/main" val="0"/>
              </a:ext>
            </a:extLst>
          </a:blip>
          <a:srcRect l="47365" t="10980" r="6802" b="24658"/>
          <a:stretch>
            <a:fillRect/>
          </a:stretch>
        </p:blipFill>
        <p:spPr>
          <a:xfrm>
            <a:off x="8808933" y="2768408"/>
            <a:ext cx="2346533" cy="21978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 name="矩形 16"/>
          <p:cNvSpPr/>
          <p:nvPr/>
        </p:nvSpPr>
        <p:spPr>
          <a:xfrm>
            <a:off x="1075151" y="1478279"/>
            <a:ext cx="2906036" cy="338554"/>
          </a:xfrm>
          <a:prstGeom prst="rect">
            <a:avLst/>
          </a:prstGeom>
        </p:spPr>
        <p:txBody>
          <a:bodyPr wrap="square">
            <a:spAutoFit/>
          </a:bodyPr>
          <a:lstStyle/>
          <a:p>
            <a:r>
              <a:rPr lang="zh-CN" altLang="en-US" sz="1600" b="1" dirty="0">
                <a:latin typeface="微软雅黑" panose="020B0503020204020204" pitchFamily="34" charset="-122"/>
                <a:ea typeface="微软雅黑" panose="020B0503020204020204" pitchFamily="34" charset="-122"/>
              </a:rPr>
              <a:t>官网：</a:t>
            </a:r>
          </a:p>
        </p:txBody>
      </p:sp>
      <p:graphicFrame>
        <p:nvGraphicFramePr>
          <p:cNvPr id="3" name="表格 2"/>
          <p:cNvGraphicFramePr>
            <a:graphicFrameLocks noGrp="1"/>
          </p:cNvGraphicFramePr>
          <p:nvPr/>
        </p:nvGraphicFramePr>
        <p:xfrm>
          <a:off x="1108882" y="2236604"/>
          <a:ext cx="7255270" cy="1237856"/>
        </p:xfrm>
        <a:graphic>
          <a:graphicData uri="http://schemas.openxmlformats.org/drawingml/2006/table">
            <a:tbl>
              <a:tblPr firstRow="1" firstCol="1" bandRow="1">
                <a:tableStyleId>{5C22544A-7EE6-4342-B048-85BDC9FD1C3A}</a:tableStyleId>
              </a:tblPr>
              <a:tblGrid>
                <a:gridCol w="953614">
                  <a:extLst>
                    <a:ext uri="{9D8B030D-6E8A-4147-A177-3AD203B41FA5}">
                      <a16:colId xmlns:a16="http://schemas.microsoft.com/office/drawing/2014/main" val="20000"/>
                    </a:ext>
                  </a:extLst>
                </a:gridCol>
                <a:gridCol w="1558726">
                  <a:extLst>
                    <a:ext uri="{9D8B030D-6E8A-4147-A177-3AD203B41FA5}">
                      <a16:colId xmlns:a16="http://schemas.microsoft.com/office/drawing/2014/main" val="20001"/>
                    </a:ext>
                  </a:extLst>
                </a:gridCol>
                <a:gridCol w="1558726">
                  <a:extLst>
                    <a:ext uri="{9D8B030D-6E8A-4147-A177-3AD203B41FA5}">
                      <a16:colId xmlns:a16="http://schemas.microsoft.com/office/drawing/2014/main" val="20002"/>
                    </a:ext>
                  </a:extLst>
                </a:gridCol>
                <a:gridCol w="1558726">
                  <a:extLst>
                    <a:ext uri="{9D8B030D-6E8A-4147-A177-3AD203B41FA5}">
                      <a16:colId xmlns:a16="http://schemas.microsoft.com/office/drawing/2014/main" val="20003"/>
                    </a:ext>
                  </a:extLst>
                </a:gridCol>
                <a:gridCol w="1625478">
                  <a:extLst>
                    <a:ext uri="{9D8B030D-6E8A-4147-A177-3AD203B41FA5}">
                      <a16:colId xmlns:a16="http://schemas.microsoft.com/office/drawing/2014/main" val="20004"/>
                    </a:ext>
                  </a:extLst>
                </a:gridCol>
              </a:tblGrid>
              <a:tr h="308735">
                <a:tc gridSpan="5">
                  <a:txBody>
                    <a:bodyPr/>
                    <a:lstStyle/>
                    <a:p>
                      <a:pPr algn="ctr">
                        <a:lnSpc>
                          <a:spcPts val="1200"/>
                        </a:lnSpc>
                        <a:spcAft>
                          <a:spcPts val="0"/>
                        </a:spcAft>
                      </a:pPr>
                      <a:r>
                        <a:rPr lang="zh-CN" altLang="en-US" sz="1600" kern="100" dirty="0">
                          <a:effectLst/>
                        </a:rPr>
                        <a:t>网站</a:t>
                      </a:r>
                      <a:r>
                        <a:rPr lang="zh-CN" sz="1600" kern="100" dirty="0">
                          <a:effectLst/>
                        </a:rPr>
                        <a:t>的收录</a:t>
                      </a:r>
                      <a:r>
                        <a:rPr lang="en-US" sz="1600" kern="100" dirty="0">
                          <a:effectLst/>
                        </a:rPr>
                        <a:t>/</a:t>
                      </a:r>
                      <a:r>
                        <a:rPr lang="zh-CN" sz="1600" kern="100" dirty="0">
                          <a:effectLst/>
                        </a:rPr>
                        <a:t>反链结果</a:t>
                      </a:r>
                      <a:endParaRPr lang="zh-CN" sz="16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51456" marR="51456" marT="51456" marB="51456"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308735">
                <a:tc>
                  <a:txBody>
                    <a:bodyPr/>
                    <a:lstStyle/>
                    <a:p>
                      <a:pPr algn="ctr">
                        <a:lnSpc>
                          <a:spcPts val="1200"/>
                        </a:lnSpc>
                        <a:spcAft>
                          <a:spcPts val="0"/>
                        </a:spcAft>
                      </a:pPr>
                      <a:r>
                        <a:rPr lang="zh-CN" sz="1600" kern="100">
                          <a:effectLst/>
                        </a:rPr>
                        <a:t>搜索引擎</a:t>
                      </a:r>
                      <a:endParaRPr lang="zh-CN" sz="16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51456" marR="51456" marT="51456" marB="51456" anchor="ctr"/>
                </a:tc>
                <a:tc>
                  <a:txBody>
                    <a:bodyPr/>
                    <a:lstStyle/>
                    <a:p>
                      <a:pPr algn="ctr">
                        <a:lnSpc>
                          <a:spcPts val="1200"/>
                        </a:lnSpc>
                        <a:spcAft>
                          <a:spcPts val="0"/>
                        </a:spcAft>
                      </a:pPr>
                      <a:r>
                        <a:rPr lang="zh-CN" sz="1600" kern="100">
                          <a:effectLst/>
                        </a:rPr>
                        <a:t>百度</a:t>
                      </a:r>
                      <a:endParaRPr lang="zh-CN" sz="16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51456" marR="51456" marT="51456" marB="51456" anchor="ctr"/>
                </a:tc>
                <a:tc>
                  <a:txBody>
                    <a:bodyPr/>
                    <a:lstStyle/>
                    <a:p>
                      <a:pPr algn="ctr">
                        <a:lnSpc>
                          <a:spcPts val="1200"/>
                        </a:lnSpc>
                        <a:spcAft>
                          <a:spcPts val="0"/>
                        </a:spcAft>
                      </a:pPr>
                      <a:r>
                        <a:rPr lang="zh-CN" sz="1600" kern="100">
                          <a:effectLst/>
                        </a:rPr>
                        <a:t>谷歌</a:t>
                      </a:r>
                      <a:endParaRPr lang="zh-CN" sz="16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51456" marR="51456" marT="51456" marB="51456" anchor="ctr"/>
                </a:tc>
                <a:tc>
                  <a:txBody>
                    <a:bodyPr/>
                    <a:lstStyle/>
                    <a:p>
                      <a:pPr algn="ctr">
                        <a:lnSpc>
                          <a:spcPts val="1200"/>
                        </a:lnSpc>
                        <a:spcAft>
                          <a:spcPts val="0"/>
                        </a:spcAft>
                      </a:pPr>
                      <a:r>
                        <a:rPr lang="en-US" sz="1600" kern="100">
                          <a:effectLst/>
                        </a:rPr>
                        <a:t>360</a:t>
                      </a:r>
                      <a:endParaRPr lang="zh-CN" sz="16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51456" marR="51456" marT="51456" marB="51456" anchor="ctr"/>
                </a:tc>
                <a:tc>
                  <a:txBody>
                    <a:bodyPr/>
                    <a:lstStyle/>
                    <a:p>
                      <a:pPr algn="ctr">
                        <a:lnSpc>
                          <a:spcPts val="1200"/>
                        </a:lnSpc>
                        <a:spcAft>
                          <a:spcPts val="0"/>
                        </a:spcAft>
                      </a:pPr>
                      <a:r>
                        <a:rPr lang="zh-CN" sz="1600" kern="100">
                          <a:effectLst/>
                        </a:rPr>
                        <a:t>搜狗</a:t>
                      </a:r>
                      <a:endParaRPr lang="zh-CN" sz="16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51456" marR="51456" marT="51456" marB="51456" anchor="ctr"/>
                </a:tc>
                <a:extLst>
                  <a:ext uri="{0D108BD9-81ED-4DB2-BD59-A6C34878D82A}">
                    <a16:rowId xmlns:a16="http://schemas.microsoft.com/office/drawing/2014/main" val="10001"/>
                  </a:ext>
                </a:extLst>
              </a:tr>
              <a:tr h="308735">
                <a:tc>
                  <a:txBody>
                    <a:bodyPr/>
                    <a:lstStyle/>
                    <a:p>
                      <a:pPr algn="ctr">
                        <a:lnSpc>
                          <a:spcPts val="1200"/>
                        </a:lnSpc>
                        <a:spcAft>
                          <a:spcPts val="0"/>
                        </a:spcAft>
                      </a:pPr>
                      <a:r>
                        <a:rPr lang="zh-CN" sz="1600" kern="100">
                          <a:effectLst/>
                        </a:rPr>
                        <a:t>收录</a:t>
                      </a:r>
                      <a:endParaRPr lang="zh-CN" sz="16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51456" marR="51456" marT="51456" marB="51456" anchor="ctr"/>
                </a:tc>
                <a:tc>
                  <a:txBody>
                    <a:bodyPr/>
                    <a:lstStyle/>
                    <a:p>
                      <a:pPr algn="ctr">
                        <a:lnSpc>
                          <a:spcPts val="1200"/>
                        </a:lnSpc>
                        <a:spcAft>
                          <a:spcPts val="0"/>
                        </a:spcAft>
                      </a:pPr>
                      <a:r>
                        <a:rPr lang="en-US" sz="1600" kern="100" dirty="0">
                          <a:effectLst/>
                        </a:rPr>
                        <a:t>475</a:t>
                      </a:r>
                      <a:endParaRPr lang="zh-CN" sz="16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51456" marR="51456" marT="51456" marB="51456" anchor="ctr"/>
                </a:tc>
                <a:tc>
                  <a:txBody>
                    <a:bodyPr/>
                    <a:lstStyle/>
                    <a:p>
                      <a:pPr algn="ctr">
                        <a:lnSpc>
                          <a:spcPts val="1200"/>
                        </a:lnSpc>
                        <a:spcAft>
                          <a:spcPts val="0"/>
                        </a:spcAft>
                      </a:pPr>
                      <a:r>
                        <a:rPr lang="en-US" sz="1600" kern="100">
                          <a:effectLst/>
                        </a:rPr>
                        <a:t>77</a:t>
                      </a:r>
                      <a:endParaRPr lang="zh-CN" sz="16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51456" marR="51456" marT="51456" marB="51456" anchor="ctr"/>
                </a:tc>
                <a:tc>
                  <a:txBody>
                    <a:bodyPr/>
                    <a:lstStyle/>
                    <a:p>
                      <a:pPr algn="ctr">
                        <a:lnSpc>
                          <a:spcPts val="1200"/>
                        </a:lnSpc>
                        <a:spcAft>
                          <a:spcPts val="0"/>
                        </a:spcAft>
                      </a:pPr>
                      <a:r>
                        <a:rPr lang="en-US" sz="1600" kern="100">
                          <a:effectLst/>
                        </a:rPr>
                        <a:t>613</a:t>
                      </a:r>
                      <a:endParaRPr lang="zh-CN" sz="16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51456" marR="51456" marT="51456" marB="51456" anchor="ctr"/>
                </a:tc>
                <a:tc>
                  <a:txBody>
                    <a:bodyPr/>
                    <a:lstStyle/>
                    <a:p>
                      <a:pPr algn="ctr">
                        <a:lnSpc>
                          <a:spcPts val="1200"/>
                        </a:lnSpc>
                        <a:spcAft>
                          <a:spcPts val="0"/>
                        </a:spcAft>
                      </a:pPr>
                      <a:r>
                        <a:rPr lang="en-US" sz="1600" kern="100">
                          <a:effectLst/>
                        </a:rPr>
                        <a:t>121</a:t>
                      </a:r>
                      <a:endParaRPr lang="zh-CN" sz="16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51456" marR="51456" marT="51456" marB="51456" anchor="ctr"/>
                </a:tc>
                <a:extLst>
                  <a:ext uri="{0D108BD9-81ED-4DB2-BD59-A6C34878D82A}">
                    <a16:rowId xmlns:a16="http://schemas.microsoft.com/office/drawing/2014/main" val="10002"/>
                  </a:ext>
                </a:extLst>
              </a:tr>
              <a:tr h="311651">
                <a:tc>
                  <a:txBody>
                    <a:bodyPr/>
                    <a:lstStyle/>
                    <a:p>
                      <a:pPr algn="ctr">
                        <a:lnSpc>
                          <a:spcPts val="1200"/>
                        </a:lnSpc>
                        <a:spcAft>
                          <a:spcPts val="0"/>
                        </a:spcAft>
                      </a:pPr>
                      <a:r>
                        <a:rPr lang="zh-CN" sz="1600" kern="100" dirty="0">
                          <a:effectLst/>
                        </a:rPr>
                        <a:t>反链</a:t>
                      </a:r>
                      <a:endParaRPr lang="zh-CN" sz="16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51456" marR="51456" marT="51456" marB="51456" anchor="ctr"/>
                </a:tc>
                <a:tc>
                  <a:txBody>
                    <a:bodyPr/>
                    <a:lstStyle/>
                    <a:p>
                      <a:pPr algn="ctr">
                        <a:lnSpc>
                          <a:spcPts val="1200"/>
                        </a:lnSpc>
                        <a:spcAft>
                          <a:spcPts val="0"/>
                        </a:spcAft>
                      </a:pPr>
                      <a:r>
                        <a:rPr lang="en-US" sz="1600" kern="100" dirty="0">
                          <a:effectLst/>
                        </a:rPr>
                        <a:t>44</a:t>
                      </a:r>
                      <a:endParaRPr lang="zh-CN" sz="16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51456" marR="51456" marT="51456" marB="51456" anchor="ctr"/>
                </a:tc>
                <a:tc>
                  <a:txBody>
                    <a:bodyPr/>
                    <a:lstStyle/>
                    <a:p>
                      <a:pPr algn="ctr">
                        <a:lnSpc>
                          <a:spcPts val="1200"/>
                        </a:lnSpc>
                        <a:spcAft>
                          <a:spcPts val="0"/>
                        </a:spcAft>
                      </a:pPr>
                      <a:r>
                        <a:rPr lang="en-US" sz="1600" kern="100">
                          <a:effectLst/>
                        </a:rPr>
                        <a:t>-</a:t>
                      </a:r>
                      <a:endParaRPr lang="zh-CN" sz="16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51456" marR="51456" marT="51456" marB="51456" anchor="ctr"/>
                </a:tc>
                <a:tc>
                  <a:txBody>
                    <a:bodyPr/>
                    <a:lstStyle/>
                    <a:p>
                      <a:pPr algn="ctr">
                        <a:lnSpc>
                          <a:spcPts val="1200"/>
                        </a:lnSpc>
                        <a:spcAft>
                          <a:spcPts val="0"/>
                        </a:spcAft>
                      </a:pPr>
                      <a:r>
                        <a:rPr lang="en-US" sz="1600" kern="100" dirty="0">
                          <a:effectLst/>
                        </a:rPr>
                        <a:t>958</a:t>
                      </a:r>
                      <a:endParaRPr lang="zh-CN" sz="16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51456" marR="51456" marT="51456" marB="51456" anchor="ctr"/>
                </a:tc>
                <a:tc>
                  <a:txBody>
                    <a:bodyPr/>
                    <a:lstStyle/>
                    <a:p>
                      <a:pPr algn="ctr">
                        <a:lnSpc>
                          <a:spcPts val="1200"/>
                        </a:lnSpc>
                        <a:spcAft>
                          <a:spcPts val="0"/>
                        </a:spcAft>
                      </a:pPr>
                      <a:r>
                        <a:rPr lang="en-US" sz="1600" kern="100" dirty="0">
                          <a:effectLst/>
                        </a:rPr>
                        <a:t>8</a:t>
                      </a:r>
                      <a:endParaRPr lang="zh-CN" sz="16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51456" marR="51456" marT="51456" marB="51456" anchor="ctr"/>
                </a:tc>
                <a:extLst>
                  <a:ext uri="{0D108BD9-81ED-4DB2-BD59-A6C34878D82A}">
                    <a16:rowId xmlns:a16="http://schemas.microsoft.com/office/drawing/2014/main" val="10003"/>
                  </a:ext>
                </a:extLst>
              </a:tr>
            </a:tbl>
          </a:graphicData>
        </a:graphic>
      </p:graphicFrame>
      <p:sp>
        <p:nvSpPr>
          <p:cNvPr id="9" name="矩形 8"/>
          <p:cNvSpPr/>
          <p:nvPr/>
        </p:nvSpPr>
        <p:spPr>
          <a:xfrm>
            <a:off x="1036193" y="1858094"/>
            <a:ext cx="6754905" cy="338554"/>
          </a:xfrm>
          <a:prstGeom prst="rect">
            <a:avLst/>
          </a:prstGeom>
        </p:spPr>
        <p:txBody>
          <a:bodyPr wrap="square">
            <a:spAutoFit/>
          </a:bodyPr>
          <a:lstStyle/>
          <a:p>
            <a:r>
              <a:rPr lang="zh-CN" altLang="zh-CN" sz="1600" dirty="0">
                <a:latin typeface="Calibri" panose="020F0502020204030204" pitchFamily="34" charset="0"/>
                <a:ea typeface="微软雅黑" panose="020B0503020204020204" pitchFamily="34" charset="-122"/>
                <a:cs typeface="Times New Roman" panose="02020603050405020304" pitchFamily="18" charset="0"/>
              </a:rPr>
              <a:t>医院网站从</a:t>
            </a:r>
            <a:r>
              <a:rPr lang="zh-CN" altLang="zh-CN" sz="1600" dirty="0">
                <a:solidFill>
                  <a:srgbClr val="FF0000"/>
                </a:solidFill>
                <a:latin typeface="Calibri" panose="020F0502020204030204" pitchFamily="34" charset="0"/>
                <a:ea typeface="微软雅黑" panose="020B0503020204020204" pitchFamily="34" charset="-122"/>
                <a:cs typeface="Times New Roman" panose="02020603050405020304" pitchFamily="18" charset="0"/>
              </a:rPr>
              <a:t>内部优化来看情况非常差，用户体验度较差</a:t>
            </a:r>
            <a:r>
              <a:rPr lang="zh-CN" altLang="zh-CN" sz="1600" dirty="0">
                <a:latin typeface="Calibri" panose="020F0502020204030204" pitchFamily="34" charset="0"/>
                <a:ea typeface="微软雅黑" panose="020B0503020204020204" pitchFamily="34" charset="-122"/>
                <a:cs typeface="Times New Roman" panose="02020603050405020304" pitchFamily="18" charset="0"/>
              </a:rPr>
              <a:t>，文章更新量较少</a:t>
            </a:r>
            <a:endParaRPr lang="zh-CN" altLang="en-US" sz="1600" dirty="0"/>
          </a:p>
        </p:txBody>
      </p:sp>
      <p:sp>
        <p:nvSpPr>
          <p:cNvPr id="12" name="矩形 11"/>
          <p:cNvSpPr/>
          <p:nvPr/>
        </p:nvSpPr>
        <p:spPr>
          <a:xfrm>
            <a:off x="1110550" y="3681506"/>
            <a:ext cx="2906036" cy="338554"/>
          </a:xfrm>
          <a:prstGeom prst="rect">
            <a:avLst/>
          </a:prstGeom>
        </p:spPr>
        <p:txBody>
          <a:bodyPr wrap="square">
            <a:spAutoFit/>
          </a:bodyPr>
          <a:lstStyle/>
          <a:p>
            <a:r>
              <a:rPr lang="zh-CN" altLang="en-US" sz="1600" b="1" dirty="0">
                <a:latin typeface="微软雅黑" panose="020B0503020204020204" pitchFamily="34" charset="-122"/>
                <a:ea typeface="微软雅黑" panose="020B0503020204020204" pitchFamily="34" charset="-122"/>
              </a:rPr>
              <a:t>微博：</a:t>
            </a:r>
          </a:p>
        </p:txBody>
      </p:sp>
      <p:sp>
        <p:nvSpPr>
          <p:cNvPr id="10" name="矩形 9"/>
          <p:cNvSpPr/>
          <p:nvPr/>
        </p:nvSpPr>
        <p:spPr>
          <a:xfrm>
            <a:off x="1036193" y="4077659"/>
            <a:ext cx="7659333" cy="830997"/>
          </a:xfrm>
          <a:prstGeom prst="rect">
            <a:avLst/>
          </a:prstGeom>
        </p:spPr>
        <p:txBody>
          <a:bodyPr wrap="square">
            <a:spAutoFit/>
          </a:bodyPr>
          <a:lstStyle/>
          <a:p>
            <a:pPr algn="just">
              <a:lnSpc>
                <a:spcPct val="150000"/>
              </a:lnSpc>
              <a:spcAft>
                <a:spcPts val="0"/>
              </a:spcAft>
            </a:pPr>
            <a:r>
              <a:rPr lang="zh-CN" altLang="zh-CN" sz="1600" kern="100" dirty="0">
                <a:latin typeface="Calibri" panose="020F0502020204030204" pitchFamily="34" charset="0"/>
                <a:ea typeface="微软雅黑" panose="020B0503020204020204" pitchFamily="34" charset="-122"/>
                <a:cs typeface="Times New Roman" panose="02020603050405020304" pitchFamily="18" charset="0"/>
              </a:rPr>
              <a:t>官方微博：新浪微博未进行官方认证，微博更新内容全是来自博客，为单独发布过微博内容，粉丝量非常少，微博互动较差，无专人管理维护微博。</a:t>
            </a:r>
            <a:endParaRPr lang="zh-CN" altLang="zh-CN" sz="1600" kern="100" dirty="0">
              <a:effectLst/>
              <a:latin typeface="Calibri" panose="020F0502020204030204" pitchFamily="34" charset="0"/>
              <a:ea typeface="微软雅黑" panose="020B0503020204020204" pitchFamily="34" charset="-122"/>
              <a:cs typeface="Times New Roman" panose="02020603050405020304" pitchFamily="18" charset="0"/>
            </a:endParaRPr>
          </a:p>
        </p:txBody>
      </p:sp>
      <p:sp>
        <p:nvSpPr>
          <p:cNvPr id="14" name="矩形 13"/>
          <p:cNvSpPr/>
          <p:nvPr/>
        </p:nvSpPr>
        <p:spPr>
          <a:xfrm>
            <a:off x="1036193" y="4966255"/>
            <a:ext cx="2906036" cy="338554"/>
          </a:xfrm>
          <a:prstGeom prst="rect">
            <a:avLst/>
          </a:prstGeom>
        </p:spPr>
        <p:txBody>
          <a:bodyPr wrap="square">
            <a:spAutoFit/>
          </a:bodyPr>
          <a:lstStyle/>
          <a:p>
            <a:r>
              <a:rPr lang="zh-CN" altLang="en-US" sz="1600" b="1" dirty="0">
                <a:latin typeface="微软雅黑" panose="020B0503020204020204" pitchFamily="34" charset="-122"/>
                <a:ea typeface="微软雅黑" panose="020B0503020204020204" pitchFamily="34" charset="-122"/>
              </a:rPr>
              <a:t>微信：</a:t>
            </a:r>
          </a:p>
        </p:txBody>
      </p:sp>
      <p:sp>
        <p:nvSpPr>
          <p:cNvPr id="13" name="矩形 12"/>
          <p:cNvSpPr/>
          <p:nvPr/>
        </p:nvSpPr>
        <p:spPr>
          <a:xfrm>
            <a:off x="1036193" y="5322748"/>
            <a:ext cx="4288353" cy="338554"/>
          </a:xfrm>
          <a:prstGeom prst="rect">
            <a:avLst/>
          </a:prstGeom>
        </p:spPr>
        <p:txBody>
          <a:bodyPr wrap="none">
            <a:spAutoFit/>
          </a:bodyPr>
          <a:lstStyle/>
          <a:p>
            <a:r>
              <a:rPr lang="zh-CN" altLang="zh-CN" sz="1600" dirty="0">
                <a:ea typeface="微软雅黑" panose="020B0503020204020204" pitchFamily="34" charset="-122"/>
                <a:cs typeface="Times New Roman" panose="02020603050405020304" pitchFamily="18" charset="0"/>
              </a:rPr>
              <a:t>微信已经申请注册认证，但微信未设置微信号</a:t>
            </a:r>
            <a:endParaRPr lang="zh-CN" altLang="en-US" sz="1600" dirty="0"/>
          </a:p>
        </p:txBody>
      </p:sp>
      <p:sp>
        <p:nvSpPr>
          <p:cNvPr id="15" name="矩形 14"/>
          <p:cNvSpPr/>
          <p:nvPr/>
        </p:nvSpPr>
        <p:spPr>
          <a:xfrm>
            <a:off x="10033536" y="616370"/>
            <a:ext cx="1689886" cy="507831"/>
          </a:xfrm>
          <a:prstGeom prst="rect">
            <a:avLst/>
          </a:prstGeom>
        </p:spPr>
        <p:txBody>
          <a:bodyPr wrap="none">
            <a:spAutoFit/>
          </a:bodyPr>
          <a:lstStyle/>
          <a:p>
            <a:pPr>
              <a:lnSpc>
                <a:spcPct val="150000"/>
              </a:lnSpc>
            </a:pPr>
            <a:r>
              <a:rPr lang="en-US" altLang="zh-CN" b="1" dirty="0">
                <a:latin typeface="微软雅黑" panose="020B0503020204020204" pitchFamily="34" charset="-122"/>
                <a:ea typeface="微软雅黑" panose="020B0503020204020204" pitchFamily="34" charset="-122"/>
              </a:rPr>
              <a:t>5.1</a:t>
            </a:r>
            <a:r>
              <a:rPr lang="zh-CN" altLang="en-US" b="1" dirty="0">
                <a:latin typeface="微软雅黑" panose="020B0503020204020204" pitchFamily="34" charset="-122"/>
                <a:ea typeface="微软雅黑" panose="020B0503020204020204" pitchFamily="34" charset="-122"/>
              </a:rPr>
              <a:t>自媒体搭建</a:t>
            </a:r>
            <a:endParaRPr lang="zh-CN" altLang="en-US" sz="1600" b="1" dirty="0">
              <a:latin typeface="微软雅黑" panose="020B0503020204020204" pitchFamily="34" charset="-122"/>
              <a:ea typeface="微软雅黑" panose="020B0503020204020204" pitchFamily="34" charset="-122"/>
            </a:endParaRPr>
          </a:p>
        </p:txBody>
      </p:sp>
      <p:sp>
        <p:nvSpPr>
          <p:cNvPr id="16" name="矩形 15"/>
          <p:cNvSpPr/>
          <p:nvPr/>
        </p:nvSpPr>
        <p:spPr>
          <a:xfrm>
            <a:off x="1820283" y="547121"/>
            <a:ext cx="1467068" cy="553998"/>
          </a:xfrm>
          <a:prstGeom prst="rect">
            <a:avLst/>
          </a:prstGeom>
        </p:spPr>
        <p:txBody>
          <a:bodyPr wrap="non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自媒体建设</a:t>
            </a:r>
          </a:p>
        </p:txBody>
      </p:sp>
      <p:grpSp>
        <p:nvGrpSpPr>
          <p:cNvPr id="18" name="组合 17"/>
          <p:cNvGrpSpPr/>
          <p:nvPr/>
        </p:nvGrpSpPr>
        <p:grpSpPr>
          <a:xfrm>
            <a:off x="536649" y="249523"/>
            <a:ext cx="1232203" cy="1028988"/>
            <a:chOff x="458097" y="883701"/>
            <a:chExt cx="1712258" cy="1429872"/>
          </a:xfrm>
        </p:grpSpPr>
        <p:sp>
          <p:nvSpPr>
            <p:cNvPr id="19"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accent4">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910305" y="1340011"/>
              <a:ext cx="1048277" cy="812598"/>
            </a:xfrm>
            <a:prstGeom prst="rect">
              <a:avLst/>
            </a:prstGeom>
            <a:noFill/>
          </p:spPr>
          <p:txBody>
            <a:bodyPr wrap="square" rtlCol="0">
              <a:spAutoFit/>
            </a:bodyPr>
            <a:lstStyle/>
            <a:p>
              <a:r>
                <a:rPr lang="en-US" altLang="zh-CN" sz="3200" b="1" dirty="0">
                  <a:solidFill>
                    <a:schemeClr val="accent6">
                      <a:lumMod val="50000"/>
                    </a:schemeClr>
                  </a:solidFill>
                  <a:latin typeface="微软雅黑" panose="020B0503020204020204" pitchFamily="34" charset="-122"/>
                  <a:ea typeface="微软雅黑" panose="020B0503020204020204" pitchFamily="34" charset="-122"/>
                </a:rPr>
                <a:t>05</a:t>
              </a:r>
              <a:endParaRPr lang="zh-CN" altLang="en-US" sz="3200" b="1" dirty="0">
                <a:solidFill>
                  <a:schemeClr val="accent6">
                    <a:lumMod val="50000"/>
                  </a:schemeClr>
                </a:solidFill>
                <a:latin typeface="微软雅黑" panose="020B0503020204020204" pitchFamily="34" charset="-122"/>
                <a:ea typeface="微软雅黑" panose="020B0503020204020204" pitchFamily="34" charset="-122"/>
              </a:endParaRPr>
            </a:p>
          </p:txBody>
        </p:sp>
      </p:grpSp>
      <p:sp>
        <p:nvSpPr>
          <p:cNvPr id="22" name="文本框 21"/>
          <p:cNvSpPr txBox="1"/>
          <p:nvPr/>
        </p:nvSpPr>
        <p:spPr>
          <a:xfrm>
            <a:off x="10515600" y="249523"/>
            <a:ext cx="1676400"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放置医院</a:t>
            </a:r>
            <a:r>
              <a:rPr lang="en-US" altLang="zh-CN" sz="1400" dirty="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2">
            <a:extLst>
              <a:ext uri="{28A0092B-C50C-407E-A947-70E740481C1C}">
                <a14:useLocalDpi xmlns:a14="http://schemas.microsoft.com/office/drawing/2010/main" val="0"/>
              </a:ext>
            </a:extLst>
          </a:blip>
          <a:srcRect l="7676" t="18173" r="52298" b="6108"/>
          <a:stretch>
            <a:fillRect/>
          </a:stretch>
        </p:blipFill>
        <p:spPr>
          <a:xfrm rot="497728">
            <a:off x="8989937" y="2199468"/>
            <a:ext cx="1984524" cy="250413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矩形 2"/>
          <p:cNvSpPr/>
          <p:nvPr/>
        </p:nvSpPr>
        <p:spPr>
          <a:xfrm>
            <a:off x="820856" y="1940968"/>
            <a:ext cx="1826141" cy="338554"/>
          </a:xfrm>
          <a:prstGeom prst="rect">
            <a:avLst/>
          </a:prstGeom>
        </p:spPr>
        <p:txBody>
          <a:bodyPr wrap="none">
            <a:spAutoFit/>
          </a:bodyPr>
          <a:lstStyle/>
          <a:p>
            <a:r>
              <a:rPr lang="zh-CN" altLang="zh-CN" sz="1600" b="1" dirty="0">
                <a:ea typeface="微软雅黑" panose="020B0503020204020204" pitchFamily="34" charset="-122"/>
                <a:cs typeface="Times New Roman" panose="02020603050405020304" pitchFamily="18" charset="0"/>
              </a:rPr>
              <a:t>竞争对手网络分析</a:t>
            </a:r>
            <a:endParaRPr lang="zh-CN" altLang="en-US" sz="1600" dirty="0"/>
          </a:p>
        </p:txBody>
      </p:sp>
      <p:graphicFrame>
        <p:nvGraphicFramePr>
          <p:cNvPr id="8" name="表格 7"/>
          <p:cNvGraphicFramePr>
            <a:graphicFrameLocks noGrp="1"/>
          </p:cNvGraphicFramePr>
          <p:nvPr/>
        </p:nvGraphicFramePr>
        <p:xfrm>
          <a:off x="907482" y="2459353"/>
          <a:ext cx="7703118" cy="1074923"/>
        </p:xfrm>
        <a:graphic>
          <a:graphicData uri="http://schemas.openxmlformats.org/drawingml/2006/table">
            <a:tbl>
              <a:tblPr firstRow="1" firstCol="1" bandRow="1">
                <a:tableStyleId>{5C22544A-7EE6-4342-B048-85BDC9FD1C3A}</a:tableStyleId>
              </a:tblPr>
              <a:tblGrid>
                <a:gridCol w="1133540">
                  <a:extLst>
                    <a:ext uri="{9D8B030D-6E8A-4147-A177-3AD203B41FA5}">
                      <a16:colId xmlns:a16="http://schemas.microsoft.com/office/drawing/2014/main" val="20000"/>
                    </a:ext>
                  </a:extLst>
                </a:gridCol>
                <a:gridCol w="1471445">
                  <a:extLst>
                    <a:ext uri="{9D8B030D-6E8A-4147-A177-3AD203B41FA5}">
                      <a16:colId xmlns:a16="http://schemas.microsoft.com/office/drawing/2014/main" val="20001"/>
                    </a:ext>
                  </a:extLst>
                </a:gridCol>
                <a:gridCol w="1132741">
                  <a:extLst>
                    <a:ext uri="{9D8B030D-6E8A-4147-A177-3AD203B41FA5}">
                      <a16:colId xmlns:a16="http://schemas.microsoft.com/office/drawing/2014/main" val="20002"/>
                    </a:ext>
                  </a:extLst>
                </a:gridCol>
                <a:gridCol w="455333">
                  <a:extLst>
                    <a:ext uri="{9D8B030D-6E8A-4147-A177-3AD203B41FA5}">
                      <a16:colId xmlns:a16="http://schemas.microsoft.com/office/drawing/2014/main" val="20003"/>
                    </a:ext>
                  </a:extLst>
                </a:gridCol>
                <a:gridCol w="1019307">
                  <a:extLst>
                    <a:ext uri="{9D8B030D-6E8A-4147-A177-3AD203B41FA5}">
                      <a16:colId xmlns:a16="http://schemas.microsoft.com/office/drawing/2014/main" val="20004"/>
                    </a:ext>
                  </a:extLst>
                </a:gridCol>
                <a:gridCol w="679005">
                  <a:extLst>
                    <a:ext uri="{9D8B030D-6E8A-4147-A177-3AD203B41FA5}">
                      <a16:colId xmlns:a16="http://schemas.microsoft.com/office/drawing/2014/main" val="20005"/>
                    </a:ext>
                  </a:extLst>
                </a:gridCol>
                <a:gridCol w="792440">
                  <a:extLst>
                    <a:ext uri="{9D8B030D-6E8A-4147-A177-3AD203B41FA5}">
                      <a16:colId xmlns:a16="http://schemas.microsoft.com/office/drawing/2014/main" val="20006"/>
                    </a:ext>
                  </a:extLst>
                </a:gridCol>
                <a:gridCol w="1019307">
                  <a:extLst>
                    <a:ext uri="{9D8B030D-6E8A-4147-A177-3AD203B41FA5}">
                      <a16:colId xmlns:a16="http://schemas.microsoft.com/office/drawing/2014/main" val="20007"/>
                    </a:ext>
                  </a:extLst>
                </a:gridCol>
              </a:tblGrid>
              <a:tr h="278255">
                <a:tc>
                  <a:txBody>
                    <a:bodyPr/>
                    <a:lstStyle/>
                    <a:p>
                      <a:pPr algn="just">
                        <a:lnSpc>
                          <a:spcPts val="1900"/>
                        </a:lnSpc>
                        <a:spcAft>
                          <a:spcPts val="0"/>
                        </a:spcAft>
                      </a:pPr>
                      <a:r>
                        <a:rPr lang="zh-CN" sz="1500" kern="100" dirty="0">
                          <a:effectLst/>
                        </a:rPr>
                        <a:t>医院名称</a:t>
                      </a:r>
                      <a:endParaRPr lang="zh-CN" sz="15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zh-CN" sz="1500" kern="100">
                          <a:effectLst/>
                        </a:rPr>
                        <a:t>网址</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zh-CN" sz="1500" kern="100">
                          <a:effectLst/>
                        </a:rPr>
                        <a:t>百度权重</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500" kern="100">
                          <a:effectLst/>
                        </a:rPr>
                        <a:t>PR</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zh-CN" sz="1500" kern="100">
                          <a:effectLst/>
                        </a:rPr>
                        <a:t>百度收录</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500" kern="100">
                          <a:effectLst/>
                        </a:rPr>
                        <a:t>360</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zh-CN" sz="1500" kern="100">
                          <a:effectLst/>
                        </a:rPr>
                        <a:t>搜狗</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zh-CN" sz="1500" kern="100">
                          <a:effectLst/>
                        </a:rPr>
                        <a:t>百度反链</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extLst>
                  <a:ext uri="{0D108BD9-81ED-4DB2-BD59-A6C34878D82A}">
                    <a16:rowId xmlns:a16="http://schemas.microsoft.com/office/drawing/2014/main" val="10000"/>
                  </a:ext>
                </a:extLst>
              </a:tr>
              <a:tr h="265556">
                <a:tc>
                  <a:txBody>
                    <a:bodyPr/>
                    <a:lstStyle/>
                    <a:p>
                      <a:pPr algn="l">
                        <a:lnSpc>
                          <a:spcPts val="1900"/>
                        </a:lnSpc>
                        <a:spcAft>
                          <a:spcPts val="0"/>
                        </a:spcAft>
                      </a:pPr>
                      <a:r>
                        <a:rPr lang="en-US" altLang="zh-CN" sz="1100" kern="100" dirty="0">
                          <a:effectLst/>
                        </a:rPr>
                        <a:t>XX</a:t>
                      </a:r>
                      <a:r>
                        <a:rPr lang="zh-CN" sz="1100" kern="100" dirty="0">
                          <a:effectLst/>
                        </a:rPr>
                        <a:t>人民医院</a:t>
                      </a:r>
                      <a:endParaRPr lang="zh-CN" sz="15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nchor="ctr"/>
                </a:tc>
                <a:tc>
                  <a:txBody>
                    <a:bodyPr/>
                    <a:lstStyle/>
                    <a:p>
                      <a:pPr algn="ctr">
                        <a:lnSpc>
                          <a:spcPts val="1900"/>
                        </a:lnSpc>
                        <a:spcAft>
                          <a:spcPts val="0"/>
                        </a:spcAft>
                      </a:pPr>
                      <a:endParaRPr lang="zh-CN" sz="15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a:effectLst/>
                        </a:rPr>
                        <a:t>2</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a:effectLst/>
                        </a:rPr>
                        <a:t>4</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a:effectLst/>
                        </a:rPr>
                        <a:t>664</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a:effectLst/>
                        </a:rPr>
                        <a:t>232</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a:effectLst/>
                        </a:rPr>
                        <a:t>285</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a:effectLst/>
                        </a:rPr>
                        <a:t>84</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extLst>
                  <a:ext uri="{0D108BD9-81ED-4DB2-BD59-A6C34878D82A}">
                    <a16:rowId xmlns:a16="http://schemas.microsoft.com/office/drawing/2014/main" val="10001"/>
                  </a:ext>
                </a:extLst>
              </a:tr>
              <a:tr h="265556">
                <a:tc>
                  <a:txBody>
                    <a:bodyPr/>
                    <a:lstStyle/>
                    <a:p>
                      <a:pPr algn="just">
                        <a:lnSpc>
                          <a:spcPts val="1900"/>
                        </a:lnSpc>
                        <a:spcAft>
                          <a:spcPts val="0"/>
                        </a:spcAft>
                      </a:pPr>
                      <a:r>
                        <a:rPr lang="en-US" altLang="zh-CN" sz="1100" kern="100" dirty="0">
                          <a:effectLst/>
                        </a:rPr>
                        <a:t>XX</a:t>
                      </a:r>
                      <a:r>
                        <a:rPr lang="zh-CN" sz="1100" kern="100" dirty="0">
                          <a:effectLst/>
                        </a:rPr>
                        <a:t>中医院</a:t>
                      </a:r>
                      <a:endParaRPr lang="zh-CN" sz="15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a:effectLst/>
                        </a:rPr>
                        <a:t> </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a:effectLst/>
                        </a:rPr>
                        <a:t> </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a:effectLst/>
                        </a:rPr>
                        <a:t> </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a:effectLst/>
                        </a:rPr>
                        <a:t> </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a:effectLst/>
                        </a:rPr>
                        <a:t> </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a:effectLst/>
                        </a:rPr>
                        <a:t> </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a:effectLst/>
                        </a:rPr>
                        <a:t> </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extLst>
                  <a:ext uri="{0D108BD9-81ED-4DB2-BD59-A6C34878D82A}">
                    <a16:rowId xmlns:a16="http://schemas.microsoft.com/office/drawing/2014/main" val="10002"/>
                  </a:ext>
                </a:extLst>
              </a:tr>
              <a:tr h="265556">
                <a:tc>
                  <a:txBody>
                    <a:bodyPr/>
                    <a:lstStyle/>
                    <a:p>
                      <a:pPr algn="l">
                        <a:lnSpc>
                          <a:spcPts val="1900"/>
                        </a:lnSpc>
                        <a:spcAft>
                          <a:spcPts val="0"/>
                        </a:spcAft>
                      </a:pPr>
                      <a:r>
                        <a:rPr lang="zh-CN" altLang="en-US" sz="1100" kern="100" dirty="0">
                          <a:effectLst/>
                        </a:rPr>
                        <a:t>自己</a:t>
                      </a:r>
                      <a:r>
                        <a:rPr lang="zh-CN" sz="1100" kern="100" dirty="0">
                          <a:effectLst/>
                        </a:rPr>
                        <a:t>医院</a:t>
                      </a:r>
                      <a:endParaRPr lang="zh-CN" sz="15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nchor="ctr"/>
                </a:tc>
                <a:tc>
                  <a:txBody>
                    <a:bodyPr/>
                    <a:lstStyle/>
                    <a:p>
                      <a:pPr algn="ctr">
                        <a:lnSpc>
                          <a:spcPts val="1900"/>
                        </a:lnSpc>
                        <a:spcAft>
                          <a:spcPts val="0"/>
                        </a:spcAft>
                      </a:pPr>
                      <a:endParaRPr lang="zh-CN" sz="15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a:effectLst/>
                        </a:rPr>
                        <a:t>0</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a:effectLst/>
                        </a:rPr>
                        <a:t>0</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a:effectLst/>
                        </a:rPr>
                        <a:t>475</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a:effectLst/>
                        </a:rPr>
                        <a:t>613</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a:effectLst/>
                        </a:rPr>
                        <a:t>121</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dirty="0">
                          <a:effectLst/>
                        </a:rPr>
                        <a:t>44</a:t>
                      </a:r>
                      <a:endParaRPr lang="zh-CN" sz="15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extLst>
                  <a:ext uri="{0D108BD9-81ED-4DB2-BD59-A6C34878D82A}">
                    <a16:rowId xmlns:a16="http://schemas.microsoft.com/office/drawing/2014/main" val="10003"/>
                  </a:ext>
                </a:extLst>
              </a:tr>
            </a:tbl>
          </a:graphicData>
        </a:graphic>
      </p:graphicFrame>
      <p:sp>
        <p:nvSpPr>
          <p:cNvPr id="17" name="矩形 16"/>
          <p:cNvSpPr/>
          <p:nvPr/>
        </p:nvSpPr>
        <p:spPr>
          <a:xfrm>
            <a:off x="862074" y="3787710"/>
            <a:ext cx="7672780" cy="923330"/>
          </a:xfrm>
          <a:prstGeom prst="rect">
            <a:avLst/>
          </a:prstGeom>
        </p:spPr>
        <p:txBody>
          <a:bodyPr wrap="square">
            <a:spAutoFit/>
          </a:bodyPr>
          <a:lstStyle/>
          <a:p>
            <a:pPr>
              <a:lnSpc>
                <a:spcPct val="15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三个医院网站对比 </a:t>
            </a:r>
            <a:r>
              <a:rPr lang="zh-CN" altLang="en-US"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医院</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的网站百度权重及谷歌</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RP</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是</a:t>
            </a:r>
            <a:r>
              <a:rPr lang="zh-CN" altLang="zh-CN" sz="16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最低</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都是“</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0</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”，百度收录及外部链接较少，说明</a:t>
            </a:r>
            <a:r>
              <a:rPr lang="zh-CN" altLang="zh-CN"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医院网站优化推广较差流量较少</a:t>
            </a:r>
            <a:endParaRPr lang="zh-CN" altLang="en-US" sz="1600" dirty="0">
              <a:solidFill>
                <a:srgbClr val="C00000"/>
              </a:solidFill>
              <a:latin typeface="微软雅黑" panose="020B0503020204020204" pitchFamily="34" charset="-122"/>
              <a:ea typeface="微软雅黑" panose="020B0503020204020204" pitchFamily="34" charset="-122"/>
            </a:endParaRPr>
          </a:p>
        </p:txBody>
      </p:sp>
      <p:sp>
        <p:nvSpPr>
          <p:cNvPr id="11" name="矩形 10"/>
          <p:cNvSpPr/>
          <p:nvPr/>
        </p:nvSpPr>
        <p:spPr>
          <a:xfrm>
            <a:off x="10033536" y="616370"/>
            <a:ext cx="1689886" cy="507831"/>
          </a:xfrm>
          <a:prstGeom prst="rect">
            <a:avLst/>
          </a:prstGeom>
        </p:spPr>
        <p:txBody>
          <a:bodyPr wrap="none">
            <a:spAutoFit/>
          </a:bodyPr>
          <a:lstStyle/>
          <a:p>
            <a:pPr>
              <a:lnSpc>
                <a:spcPct val="150000"/>
              </a:lnSpc>
            </a:pPr>
            <a:r>
              <a:rPr lang="en-US" altLang="zh-CN" b="1" dirty="0">
                <a:latin typeface="微软雅黑" panose="020B0503020204020204" pitchFamily="34" charset="-122"/>
                <a:ea typeface="微软雅黑" panose="020B0503020204020204" pitchFamily="34" charset="-122"/>
              </a:rPr>
              <a:t>5.1</a:t>
            </a:r>
            <a:r>
              <a:rPr lang="zh-CN" altLang="en-US" b="1" dirty="0">
                <a:latin typeface="微软雅黑" panose="020B0503020204020204" pitchFamily="34" charset="-122"/>
                <a:ea typeface="微软雅黑" panose="020B0503020204020204" pitchFamily="34" charset="-122"/>
              </a:rPr>
              <a:t>自媒体搭建</a:t>
            </a:r>
            <a:endParaRPr lang="zh-CN" altLang="en-US" sz="1600" b="1" dirty="0">
              <a:latin typeface="微软雅黑" panose="020B0503020204020204" pitchFamily="34" charset="-122"/>
              <a:ea typeface="微软雅黑" panose="020B0503020204020204" pitchFamily="34" charset="-122"/>
            </a:endParaRPr>
          </a:p>
        </p:txBody>
      </p:sp>
      <p:grpSp>
        <p:nvGrpSpPr>
          <p:cNvPr id="14" name="组合 13"/>
          <p:cNvGrpSpPr/>
          <p:nvPr/>
        </p:nvGrpSpPr>
        <p:grpSpPr>
          <a:xfrm>
            <a:off x="536649" y="249523"/>
            <a:ext cx="1232203" cy="1028988"/>
            <a:chOff x="458097" y="883701"/>
            <a:chExt cx="1712258" cy="1429872"/>
          </a:xfrm>
        </p:grpSpPr>
        <p:sp>
          <p:nvSpPr>
            <p:cNvPr id="15"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accent4">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910305" y="1340011"/>
              <a:ext cx="1048277" cy="812598"/>
            </a:xfrm>
            <a:prstGeom prst="rect">
              <a:avLst/>
            </a:prstGeom>
            <a:noFill/>
          </p:spPr>
          <p:txBody>
            <a:bodyPr wrap="square" rtlCol="0">
              <a:spAutoFit/>
            </a:bodyPr>
            <a:lstStyle/>
            <a:p>
              <a:r>
                <a:rPr lang="en-US" altLang="zh-CN" sz="3200" b="1" dirty="0">
                  <a:solidFill>
                    <a:schemeClr val="accent6">
                      <a:lumMod val="50000"/>
                    </a:schemeClr>
                  </a:solidFill>
                  <a:latin typeface="微软雅黑" panose="020B0503020204020204" pitchFamily="34" charset="-122"/>
                  <a:ea typeface="微软雅黑" panose="020B0503020204020204" pitchFamily="34" charset="-122"/>
                </a:rPr>
                <a:t>05</a:t>
              </a:r>
              <a:endParaRPr lang="zh-CN" altLang="en-US" sz="3200" b="1" dirty="0">
                <a:solidFill>
                  <a:schemeClr val="accent6">
                    <a:lumMod val="50000"/>
                  </a:schemeClr>
                </a:solidFill>
                <a:latin typeface="微软雅黑" panose="020B0503020204020204" pitchFamily="34" charset="-122"/>
                <a:ea typeface="微软雅黑" panose="020B0503020204020204" pitchFamily="34" charset="-122"/>
              </a:endParaRPr>
            </a:p>
          </p:txBody>
        </p:sp>
      </p:grpSp>
      <p:sp>
        <p:nvSpPr>
          <p:cNvPr id="19" name="文本框 18"/>
          <p:cNvSpPr txBox="1"/>
          <p:nvPr/>
        </p:nvSpPr>
        <p:spPr>
          <a:xfrm>
            <a:off x="10515600" y="249523"/>
            <a:ext cx="1676400"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放置医院</a:t>
            </a:r>
            <a:r>
              <a:rPr lang="en-US" altLang="zh-CN" sz="1400" dirty="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20" name="矩形 19"/>
          <p:cNvSpPr/>
          <p:nvPr/>
        </p:nvSpPr>
        <p:spPr>
          <a:xfrm>
            <a:off x="1820283" y="547121"/>
            <a:ext cx="1467068" cy="553998"/>
          </a:xfrm>
          <a:prstGeom prst="rect">
            <a:avLst/>
          </a:prstGeom>
        </p:spPr>
        <p:txBody>
          <a:bodyPr wrap="non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自媒体建设</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1733927" y="1675468"/>
          <a:ext cx="8390219" cy="3636117"/>
        </p:xfrm>
        <a:graphic>
          <a:graphicData uri="http://schemas.openxmlformats.org/drawingml/2006/table">
            <a:tbl>
              <a:tblPr firstRow="1" firstCol="1" bandRow="1">
                <a:tableStyleId>{5C22544A-7EE6-4342-B048-85BDC9FD1C3A}</a:tableStyleId>
              </a:tblPr>
              <a:tblGrid>
                <a:gridCol w="1151073">
                  <a:extLst>
                    <a:ext uri="{9D8B030D-6E8A-4147-A177-3AD203B41FA5}">
                      <a16:colId xmlns:a16="http://schemas.microsoft.com/office/drawing/2014/main" val="20000"/>
                    </a:ext>
                  </a:extLst>
                </a:gridCol>
                <a:gridCol w="2756699">
                  <a:extLst>
                    <a:ext uri="{9D8B030D-6E8A-4147-A177-3AD203B41FA5}">
                      <a16:colId xmlns:a16="http://schemas.microsoft.com/office/drawing/2014/main" val="20001"/>
                    </a:ext>
                  </a:extLst>
                </a:gridCol>
                <a:gridCol w="403412">
                  <a:extLst>
                    <a:ext uri="{9D8B030D-6E8A-4147-A177-3AD203B41FA5}">
                      <a16:colId xmlns:a16="http://schemas.microsoft.com/office/drawing/2014/main" val="20002"/>
                    </a:ext>
                  </a:extLst>
                </a:gridCol>
                <a:gridCol w="1189309">
                  <a:extLst>
                    <a:ext uri="{9D8B030D-6E8A-4147-A177-3AD203B41FA5}">
                      <a16:colId xmlns:a16="http://schemas.microsoft.com/office/drawing/2014/main" val="20003"/>
                    </a:ext>
                  </a:extLst>
                </a:gridCol>
                <a:gridCol w="919374">
                  <a:extLst>
                    <a:ext uri="{9D8B030D-6E8A-4147-A177-3AD203B41FA5}">
                      <a16:colId xmlns:a16="http://schemas.microsoft.com/office/drawing/2014/main" val="20004"/>
                    </a:ext>
                  </a:extLst>
                </a:gridCol>
                <a:gridCol w="1970352">
                  <a:extLst>
                    <a:ext uri="{9D8B030D-6E8A-4147-A177-3AD203B41FA5}">
                      <a16:colId xmlns:a16="http://schemas.microsoft.com/office/drawing/2014/main" val="20005"/>
                    </a:ext>
                  </a:extLst>
                </a:gridCol>
              </a:tblGrid>
              <a:tr h="297565">
                <a:tc gridSpan="6">
                  <a:txBody>
                    <a:bodyPr/>
                    <a:lstStyle/>
                    <a:p>
                      <a:pPr algn="ctr">
                        <a:lnSpc>
                          <a:spcPts val="2300"/>
                        </a:lnSpc>
                        <a:spcAft>
                          <a:spcPts val="0"/>
                        </a:spcAft>
                      </a:pPr>
                      <a:r>
                        <a:rPr lang="zh-CN" sz="1200" kern="100" dirty="0">
                          <a:effectLst/>
                          <a:latin typeface="微软雅黑" panose="020B0503020204020204" pitchFamily="34" charset="-122"/>
                          <a:ea typeface="微软雅黑" panose="020B0503020204020204" pitchFamily="34" charset="-122"/>
                        </a:rPr>
                        <a:t>竞争对手微博分析</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297565">
                <a:tc>
                  <a:txBody>
                    <a:bodyPr/>
                    <a:lstStyle/>
                    <a:p>
                      <a:pPr algn="ctr">
                        <a:lnSpc>
                          <a:spcPts val="2300"/>
                        </a:lnSpc>
                        <a:spcAft>
                          <a:spcPts val="0"/>
                        </a:spcAft>
                      </a:pPr>
                      <a:r>
                        <a:rPr lang="zh-CN" sz="1200" kern="100">
                          <a:effectLst/>
                        </a:rPr>
                        <a:t>医院</a:t>
                      </a:r>
                      <a:endParaRPr lang="zh-CN" sz="12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2300"/>
                        </a:lnSpc>
                        <a:spcAft>
                          <a:spcPts val="0"/>
                        </a:spcAft>
                      </a:pPr>
                      <a:r>
                        <a:rPr lang="zh-CN" sz="1200" kern="100" dirty="0">
                          <a:effectLst/>
                          <a:latin typeface="微软雅黑" panose="020B0503020204020204" pitchFamily="34" charset="-122"/>
                          <a:ea typeface="微软雅黑" panose="020B0503020204020204" pitchFamily="34" charset="-122"/>
                        </a:rPr>
                        <a:t>微博地址</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gridSpan="2">
                  <a:txBody>
                    <a:bodyPr/>
                    <a:lstStyle/>
                    <a:p>
                      <a:pPr algn="ctr">
                        <a:lnSpc>
                          <a:spcPts val="2300"/>
                        </a:lnSpc>
                        <a:spcAft>
                          <a:spcPts val="0"/>
                        </a:spcAft>
                      </a:pPr>
                      <a:r>
                        <a:rPr lang="zh-CN" sz="1200" kern="100" dirty="0">
                          <a:effectLst/>
                          <a:latin typeface="微软雅黑" panose="020B0503020204020204" pitchFamily="34" charset="-122"/>
                          <a:ea typeface="微软雅黑" panose="020B0503020204020204" pitchFamily="34" charset="-122"/>
                        </a:rPr>
                        <a:t>粉丝数</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hMerge="1">
                  <a:txBody>
                    <a:bodyPr/>
                    <a:lstStyle/>
                    <a:p>
                      <a:endParaRPr lang="zh-CN"/>
                    </a:p>
                  </a:txBody>
                  <a:tcPr/>
                </a:tc>
                <a:tc>
                  <a:txBody>
                    <a:bodyPr/>
                    <a:lstStyle/>
                    <a:p>
                      <a:pPr algn="ctr">
                        <a:lnSpc>
                          <a:spcPts val="2300"/>
                        </a:lnSpc>
                        <a:spcAft>
                          <a:spcPts val="0"/>
                        </a:spcAft>
                      </a:pPr>
                      <a:r>
                        <a:rPr lang="zh-CN" sz="1200" kern="100">
                          <a:effectLst/>
                          <a:latin typeface="微软雅黑" panose="020B0503020204020204" pitchFamily="34" charset="-122"/>
                          <a:ea typeface="微软雅黑" panose="020B0503020204020204" pitchFamily="34" charset="-122"/>
                        </a:rPr>
                        <a:t>内容</a:t>
                      </a:r>
                      <a:endParaRPr lang="zh-CN" sz="12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2300"/>
                        </a:lnSpc>
                        <a:spcAft>
                          <a:spcPts val="0"/>
                        </a:spcAft>
                      </a:pPr>
                      <a:r>
                        <a:rPr lang="zh-CN" sz="1200" kern="100">
                          <a:effectLst/>
                          <a:latin typeface="微软雅黑" panose="020B0503020204020204" pitchFamily="34" charset="-122"/>
                          <a:ea typeface="微软雅黑" panose="020B0503020204020204" pitchFamily="34" charset="-122"/>
                        </a:rPr>
                        <a:t>展现方式</a:t>
                      </a:r>
                      <a:endParaRPr lang="zh-CN" sz="12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595131">
                <a:tc>
                  <a:txBody>
                    <a:bodyPr/>
                    <a:lstStyle/>
                    <a:p>
                      <a:pPr algn="ctr">
                        <a:lnSpc>
                          <a:spcPts val="1900"/>
                        </a:lnSpc>
                        <a:spcAft>
                          <a:spcPts val="0"/>
                        </a:spcAft>
                      </a:pPr>
                      <a:r>
                        <a:rPr lang="en-US" altLang="zh-CN" sz="1050" kern="100" dirty="0">
                          <a:effectLst/>
                        </a:rPr>
                        <a:t>XX</a:t>
                      </a:r>
                      <a:r>
                        <a:rPr lang="zh-CN" sz="1050" kern="100" dirty="0">
                          <a:effectLst/>
                        </a:rPr>
                        <a:t>人民医院</a:t>
                      </a:r>
                      <a:endParaRPr lang="zh-CN" sz="12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2300"/>
                        </a:lnSpc>
                        <a:spcAft>
                          <a:spcPts val="0"/>
                        </a:spcAft>
                      </a:pP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gridSpan="2">
                  <a:txBody>
                    <a:bodyPr/>
                    <a:lstStyle/>
                    <a:p>
                      <a:pPr algn="ctr">
                        <a:lnSpc>
                          <a:spcPts val="2300"/>
                        </a:lnSpc>
                        <a:spcAft>
                          <a:spcPts val="0"/>
                        </a:spcAft>
                      </a:pPr>
                      <a:r>
                        <a:rPr lang="en-US" sz="1200" kern="100" dirty="0">
                          <a:effectLst/>
                          <a:latin typeface="微软雅黑" panose="020B0503020204020204" pitchFamily="34" charset="-122"/>
                          <a:ea typeface="微软雅黑" panose="020B0503020204020204" pitchFamily="34" charset="-122"/>
                        </a:rPr>
                        <a:t>1093</a:t>
                      </a:r>
                      <a:endParaRPr lang="zh-CN" sz="1200" kern="100" dirty="0">
                        <a:effectLst/>
                        <a:latin typeface="微软雅黑" panose="020B0503020204020204" pitchFamily="34" charset="-122"/>
                        <a:ea typeface="微软雅黑" panose="020B0503020204020204" pitchFamily="34" charset="-122"/>
                      </a:endParaRPr>
                    </a:p>
                    <a:p>
                      <a:pPr algn="ctr">
                        <a:lnSpc>
                          <a:spcPts val="2300"/>
                        </a:lnSpc>
                        <a:spcAft>
                          <a:spcPts val="0"/>
                        </a:spcAft>
                      </a:pPr>
                      <a:r>
                        <a:rPr lang="en-US" sz="1200" kern="100" dirty="0">
                          <a:effectLst/>
                          <a:latin typeface="微软雅黑" panose="020B0503020204020204" pitchFamily="34" charset="-122"/>
                          <a:ea typeface="微软雅黑" panose="020B0503020204020204" pitchFamily="34" charset="-122"/>
                        </a:rPr>
                        <a:t>607</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hMerge="1">
                  <a:txBody>
                    <a:bodyPr/>
                    <a:lstStyle/>
                    <a:p>
                      <a:endParaRPr lang="zh-CN"/>
                    </a:p>
                  </a:txBody>
                  <a:tcPr/>
                </a:tc>
                <a:tc>
                  <a:txBody>
                    <a:bodyPr/>
                    <a:lstStyle/>
                    <a:p>
                      <a:pPr algn="ctr">
                        <a:lnSpc>
                          <a:spcPts val="2300"/>
                        </a:lnSpc>
                        <a:spcAft>
                          <a:spcPts val="0"/>
                        </a:spcAft>
                      </a:pPr>
                      <a:r>
                        <a:rPr lang="en-US" sz="1200" kern="100">
                          <a:effectLst/>
                          <a:latin typeface="微软雅黑" panose="020B0503020204020204" pitchFamily="34" charset="-122"/>
                          <a:ea typeface="微软雅黑" panose="020B0503020204020204" pitchFamily="34" charset="-122"/>
                        </a:rPr>
                        <a:t>42</a:t>
                      </a:r>
                      <a:endParaRPr lang="zh-CN" sz="1200" kern="100">
                        <a:effectLst/>
                        <a:latin typeface="微软雅黑" panose="020B0503020204020204" pitchFamily="34" charset="-122"/>
                        <a:ea typeface="微软雅黑" panose="020B0503020204020204" pitchFamily="34" charset="-122"/>
                      </a:endParaRPr>
                    </a:p>
                    <a:p>
                      <a:pPr algn="ctr">
                        <a:lnSpc>
                          <a:spcPts val="2300"/>
                        </a:lnSpc>
                        <a:spcAft>
                          <a:spcPts val="0"/>
                        </a:spcAft>
                      </a:pPr>
                      <a:r>
                        <a:rPr lang="en-US" sz="1200" kern="100">
                          <a:effectLst/>
                          <a:latin typeface="微软雅黑" panose="020B0503020204020204" pitchFamily="34" charset="-122"/>
                          <a:ea typeface="微软雅黑" panose="020B0503020204020204" pitchFamily="34" charset="-122"/>
                        </a:rPr>
                        <a:t>36</a:t>
                      </a:r>
                      <a:endParaRPr lang="zh-CN" sz="12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2300"/>
                        </a:lnSpc>
                        <a:spcAft>
                          <a:spcPts val="0"/>
                        </a:spcAft>
                      </a:pPr>
                      <a:r>
                        <a:rPr lang="zh-CN" sz="1200" kern="100" dirty="0">
                          <a:effectLst/>
                          <a:latin typeface="微软雅黑" panose="020B0503020204020204" pitchFamily="34" charset="-122"/>
                          <a:ea typeface="微软雅黑" panose="020B0503020204020204" pitchFamily="34" charset="-122"/>
                        </a:rPr>
                        <a:t>新浪和腾讯微博都通过官方认证</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97565">
                <a:tc>
                  <a:txBody>
                    <a:bodyPr/>
                    <a:lstStyle/>
                    <a:p>
                      <a:pPr algn="ctr">
                        <a:lnSpc>
                          <a:spcPts val="1900"/>
                        </a:lnSpc>
                        <a:spcAft>
                          <a:spcPts val="0"/>
                        </a:spcAft>
                      </a:pPr>
                      <a:r>
                        <a:rPr lang="en-US" altLang="zh-CN" sz="1050" kern="100" dirty="0">
                          <a:effectLst/>
                        </a:rPr>
                        <a:t>XX</a:t>
                      </a:r>
                      <a:r>
                        <a:rPr lang="zh-CN" sz="1050" kern="100" dirty="0">
                          <a:effectLst/>
                        </a:rPr>
                        <a:t>中医院</a:t>
                      </a:r>
                      <a:endParaRPr lang="zh-CN" sz="12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68580" marR="68580" marT="0" marB="0"/>
                </a:tc>
                <a:tc>
                  <a:txBody>
                    <a:bodyPr/>
                    <a:lstStyle/>
                    <a:p>
                      <a:pPr algn="ctr">
                        <a:lnSpc>
                          <a:spcPts val="2300"/>
                        </a:lnSpc>
                        <a:spcAft>
                          <a:spcPts val="0"/>
                        </a:spcAft>
                      </a:pPr>
                      <a:r>
                        <a:rPr lang="zh-CN" sz="1200" kern="100" dirty="0">
                          <a:effectLst/>
                          <a:latin typeface="微软雅黑" panose="020B0503020204020204" pitchFamily="34" charset="-122"/>
                          <a:ea typeface="微软雅黑" panose="020B0503020204020204" pitchFamily="34" charset="-122"/>
                        </a:rPr>
                        <a:t>无官方认证微博</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gridSpan="2">
                  <a:txBody>
                    <a:bodyPr/>
                    <a:lstStyle/>
                    <a:p>
                      <a:pPr algn="ctr">
                        <a:lnSpc>
                          <a:spcPts val="2300"/>
                        </a:lnSpc>
                        <a:spcAft>
                          <a:spcPts val="0"/>
                        </a:spcAft>
                      </a:pPr>
                      <a:r>
                        <a:rPr lang="en-US" sz="1200" kern="100" dirty="0">
                          <a:effectLst/>
                          <a:latin typeface="微软雅黑" panose="020B0503020204020204" pitchFamily="34" charset="-122"/>
                          <a:ea typeface="微软雅黑" panose="020B0503020204020204" pitchFamily="34" charset="-122"/>
                        </a:rPr>
                        <a:t> </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hMerge="1">
                  <a:txBody>
                    <a:bodyPr/>
                    <a:lstStyle/>
                    <a:p>
                      <a:endParaRPr lang="zh-CN"/>
                    </a:p>
                  </a:txBody>
                  <a:tcPr/>
                </a:tc>
                <a:tc>
                  <a:txBody>
                    <a:bodyPr/>
                    <a:lstStyle/>
                    <a:p>
                      <a:pPr algn="ctr">
                        <a:lnSpc>
                          <a:spcPts val="2300"/>
                        </a:lnSpc>
                        <a:spcAft>
                          <a:spcPts val="0"/>
                        </a:spcAft>
                      </a:pPr>
                      <a:r>
                        <a:rPr lang="en-US" sz="1200" kern="100">
                          <a:effectLst/>
                          <a:latin typeface="微软雅黑" panose="020B0503020204020204" pitchFamily="34" charset="-122"/>
                          <a:ea typeface="微软雅黑" panose="020B0503020204020204" pitchFamily="34" charset="-122"/>
                        </a:rPr>
                        <a:t> </a:t>
                      </a:r>
                      <a:endParaRPr lang="zh-CN" sz="12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2300"/>
                        </a:lnSpc>
                        <a:spcAft>
                          <a:spcPts val="0"/>
                        </a:spcAft>
                      </a:pPr>
                      <a:r>
                        <a:rPr lang="en-US" sz="1200" kern="100">
                          <a:effectLst/>
                          <a:latin typeface="微软雅黑" panose="020B0503020204020204" pitchFamily="34" charset="-122"/>
                          <a:ea typeface="微软雅黑" panose="020B0503020204020204" pitchFamily="34" charset="-122"/>
                        </a:rPr>
                        <a:t> </a:t>
                      </a:r>
                      <a:endParaRPr lang="zh-CN" sz="12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660466">
                <a:tc>
                  <a:txBody>
                    <a:bodyPr/>
                    <a:lstStyle/>
                    <a:p>
                      <a:pPr algn="ctr">
                        <a:lnSpc>
                          <a:spcPts val="1900"/>
                        </a:lnSpc>
                        <a:spcAft>
                          <a:spcPts val="0"/>
                        </a:spcAft>
                      </a:pPr>
                      <a:r>
                        <a:rPr lang="zh-CN" altLang="en-US" sz="1050" kern="100" dirty="0">
                          <a:effectLst/>
                        </a:rPr>
                        <a:t>自己</a:t>
                      </a:r>
                      <a:r>
                        <a:rPr lang="zh-CN" sz="1050" kern="100" dirty="0">
                          <a:effectLst/>
                        </a:rPr>
                        <a:t>医院</a:t>
                      </a:r>
                      <a:endParaRPr lang="zh-CN" sz="12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endParaRPr lang="zh-CN" sz="1200" kern="100" dirty="0">
                        <a:effectLst/>
                        <a:latin typeface="微软雅黑" panose="020B0503020204020204" pitchFamily="34" charset="-122"/>
                        <a:ea typeface="微软雅黑" panose="020B0503020204020204" pitchFamily="34" charset="-122"/>
                      </a:endParaRPr>
                    </a:p>
                  </a:txBody>
                  <a:tcPr marL="68580" marR="68580" marT="0" marB="0" anchor="ctr"/>
                </a:tc>
                <a:tc gridSpan="2">
                  <a:txBody>
                    <a:bodyPr/>
                    <a:lstStyle/>
                    <a:p>
                      <a:pPr algn="ctr">
                        <a:lnSpc>
                          <a:spcPts val="2300"/>
                        </a:lnSpc>
                        <a:spcAft>
                          <a:spcPts val="0"/>
                        </a:spcAft>
                      </a:pPr>
                      <a:r>
                        <a:rPr lang="en-US" sz="1200" kern="100" dirty="0">
                          <a:effectLst/>
                          <a:latin typeface="微软雅黑" panose="020B0503020204020204" pitchFamily="34" charset="-122"/>
                          <a:ea typeface="微软雅黑" panose="020B0503020204020204" pitchFamily="34" charset="-122"/>
                        </a:rPr>
                        <a:t>184</a:t>
                      </a:r>
                      <a:endParaRPr lang="zh-CN" sz="1200" kern="100" dirty="0">
                        <a:effectLst/>
                        <a:latin typeface="微软雅黑" panose="020B0503020204020204" pitchFamily="34" charset="-122"/>
                        <a:ea typeface="微软雅黑" panose="020B0503020204020204" pitchFamily="34" charset="-122"/>
                      </a:endParaRPr>
                    </a:p>
                    <a:p>
                      <a:pPr algn="ctr">
                        <a:lnSpc>
                          <a:spcPts val="2300"/>
                        </a:lnSpc>
                        <a:spcAft>
                          <a:spcPts val="0"/>
                        </a:spcAft>
                      </a:pPr>
                      <a:r>
                        <a:rPr lang="en-US" sz="1200" kern="100" dirty="0">
                          <a:effectLst/>
                          <a:latin typeface="微软雅黑" panose="020B0503020204020204" pitchFamily="34" charset="-122"/>
                          <a:ea typeface="微软雅黑" panose="020B0503020204020204" pitchFamily="34" charset="-122"/>
                        </a:rPr>
                        <a:t>1160</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hMerge="1">
                  <a:txBody>
                    <a:bodyPr/>
                    <a:lstStyle/>
                    <a:p>
                      <a:endParaRPr lang="zh-CN"/>
                    </a:p>
                  </a:txBody>
                  <a:tcPr/>
                </a:tc>
                <a:tc>
                  <a:txBody>
                    <a:bodyPr/>
                    <a:lstStyle/>
                    <a:p>
                      <a:pPr algn="ctr">
                        <a:lnSpc>
                          <a:spcPts val="2300"/>
                        </a:lnSpc>
                        <a:spcAft>
                          <a:spcPts val="0"/>
                        </a:spcAft>
                      </a:pPr>
                      <a:r>
                        <a:rPr lang="en-US" sz="1200" kern="100" dirty="0">
                          <a:effectLst/>
                          <a:latin typeface="微软雅黑" panose="020B0503020204020204" pitchFamily="34" charset="-122"/>
                          <a:ea typeface="微软雅黑" panose="020B0503020204020204" pitchFamily="34" charset="-122"/>
                        </a:rPr>
                        <a:t>1262</a:t>
                      </a:r>
                      <a:endParaRPr lang="zh-CN" sz="1200" kern="100" dirty="0">
                        <a:effectLst/>
                        <a:latin typeface="微软雅黑" panose="020B0503020204020204" pitchFamily="34" charset="-122"/>
                        <a:ea typeface="微软雅黑" panose="020B0503020204020204" pitchFamily="34" charset="-122"/>
                      </a:endParaRPr>
                    </a:p>
                    <a:p>
                      <a:pPr algn="ctr">
                        <a:lnSpc>
                          <a:spcPts val="2300"/>
                        </a:lnSpc>
                        <a:spcAft>
                          <a:spcPts val="0"/>
                        </a:spcAft>
                      </a:pPr>
                      <a:r>
                        <a:rPr lang="en-US" sz="1200" kern="100" dirty="0">
                          <a:effectLst/>
                          <a:latin typeface="微软雅黑" panose="020B0503020204020204" pitchFamily="34" charset="-122"/>
                          <a:ea typeface="微软雅黑" panose="020B0503020204020204" pitchFamily="34" charset="-122"/>
                        </a:rPr>
                        <a:t>618</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2300"/>
                        </a:lnSpc>
                        <a:spcAft>
                          <a:spcPts val="0"/>
                        </a:spcAft>
                      </a:pPr>
                      <a:r>
                        <a:rPr lang="zh-CN" sz="1200" kern="100" dirty="0">
                          <a:effectLst/>
                          <a:latin typeface="微软雅黑" panose="020B0503020204020204" pitchFamily="34" charset="-122"/>
                          <a:ea typeface="微软雅黑" panose="020B0503020204020204" pitchFamily="34" charset="-122"/>
                        </a:rPr>
                        <a:t>新浪微博未认证</a:t>
                      </a:r>
                    </a:p>
                    <a:p>
                      <a:pPr algn="ctr">
                        <a:lnSpc>
                          <a:spcPts val="2300"/>
                        </a:lnSpc>
                        <a:spcAft>
                          <a:spcPts val="0"/>
                        </a:spcAft>
                      </a:pPr>
                      <a:r>
                        <a:rPr lang="zh-CN" sz="1200" kern="100" dirty="0">
                          <a:effectLst/>
                          <a:latin typeface="微软雅黑" panose="020B0503020204020204" pitchFamily="34" charset="-122"/>
                          <a:ea typeface="微软雅黑" panose="020B0503020204020204" pitchFamily="34" charset="-122"/>
                        </a:rPr>
                        <a:t>腾讯微博已认证</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97565">
                <a:tc gridSpan="6">
                  <a:txBody>
                    <a:bodyPr/>
                    <a:lstStyle/>
                    <a:p>
                      <a:pPr algn="ctr">
                        <a:lnSpc>
                          <a:spcPts val="2300"/>
                        </a:lnSpc>
                        <a:spcAft>
                          <a:spcPts val="0"/>
                        </a:spcAft>
                      </a:pPr>
                      <a:r>
                        <a:rPr lang="zh-CN" sz="1200" kern="100" dirty="0">
                          <a:effectLst/>
                          <a:latin typeface="微软雅黑" panose="020B0503020204020204" pitchFamily="34" charset="-122"/>
                          <a:ea typeface="微软雅黑" panose="020B0503020204020204" pitchFamily="34" charset="-122"/>
                        </a:rPr>
                        <a:t>竞争对手其它自媒体分析</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5"/>
                  </a:ext>
                </a:extLst>
              </a:tr>
              <a:tr h="297565">
                <a:tc>
                  <a:txBody>
                    <a:bodyPr/>
                    <a:lstStyle/>
                    <a:p>
                      <a:pPr algn="ctr">
                        <a:lnSpc>
                          <a:spcPts val="2300"/>
                        </a:lnSpc>
                        <a:spcAft>
                          <a:spcPts val="0"/>
                        </a:spcAft>
                      </a:pPr>
                      <a:r>
                        <a:rPr lang="zh-CN" sz="1200" kern="100">
                          <a:effectLst/>
                        </a:rPr>
                        <a:t>医院</a:t>
                      </a:r>
                      <a:endParaRPr lang="zh-CN" sz="12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68580" marR="68580" marT="0" marB="0" anchor="ctr"/>
                </a:tc>
                <a:tc gridSpan="2">
                  <a:txBody>
                    <a:bodyPr/>
                    <a:lstStyle/>
                    <a:p>
                      <a:pPr algn="ctr">
                        <a:lnSpc>
                          <a:spcPts val="2300"/>
                        </a:lnSpc>
                        <a:spcAft>
                          <a:spcPts val="0"/>
                        </a:spcAft>
                      </a:pPr>
                      <a:r>
                        <a:rPr lang="zh-CN" sz="1200" kern="100" dirty="0">
                          <a:effectLst/>
                          <a:latin typeface="微软雅黑" panose="020B0503020204020204" pitchFamily="34" charset="-122"/>
                          <a:ea typeface="微软雅黑" panose="020B0503020204020204" pitchFamily="34" charset="-122"/>
                        </a:rPr>
                        <a:t>官方微信</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hMerge="1">
                  <a:txBody>
                    <a:bodyPr/>
                    <a:lstStyle/>
                    <a:p>
                      <a:endParaRPr lang="zh-CN"/>
                    </a:p>
                  </a:txBody>
                  <a:tcPr marL="68580" marR="68580" marT="0" marB="0" anchor="ctr"/>
                </a:tc>
                <a:tc gridSpan="3">
                  <a:txBody>
                    <a:bodyPr/>
                    <a:lstStyle/>
                    <a:p>
                      <a:pPr algn="ctr">
                        <a:lnSpc>
                          <a:spcPts val="2300"/>
                        </a:lnSpc>
                        <a:spcAft>
                          <a:spcPts val="0"/>
                        </a:spcAft>
                      </a:pPr>
                      <a:r>
                        <a:rPr lang="zh-CN" sz="1200" kern="100" dirty="0">
                          <a:effectLst/>
                          <a:latin typeface="微软雅黑" panose="020B0503020204020204" pitchFamily="34" charset="-122"/>
                          <a:ea typeface="微软雅黑" panose="020B0503020204020204" pitchFamily="34" charset="-122"/>
                        </a:rPr>
                        <a:t>官方博客</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6"/>
                  </a:ext>
                </a:extLst>
              </a:tr>
              <a:tr h="297565">
                <a:tc>
                  <a:txBody>
                    <a:bodyPr/>
                    <a:lstStyle/>
                    <a:p>
                      <a:pPr algn="ctr">
                        <a:lnSpc>
                          <a:spcPts val="1900"/>
                        </a:lnSpc>
                        <a:spcAft>
                          <a:spcPts val="0"/>
                        </a:spcAft>
                      </a:pPr>
                      <a:r>
                        <a:rPr lang="en-US" altLang="zh-CN" sz="1050" kern="100" dirty="0">
                          <a:effectLst/>
                        </a:rPr>
                        <a:t>XX</a:t>
                      </a:r>
                      <a:r>
                        <a:rPr lang="zh-CN" sz="1050" kern="100" dirty="0">
                          <a:effectLst/>
                        </a:rPr>
                        <a:t>人民医院</a:t>
                      </a:r>
                      <a:endParaRPr lang="zh-CN" sz="12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68580" marR="68580" marT="0" marB="0" anchor="ctr"/>
                </a:tc>
                <a:tc gridSpan="2">
                  <a:txBody>
                    <a:bodyPr/>
                    <a:lstStyle/>
                    <a:p>
                      <a:pPr algn="ctr">
                        <a:lnSpc>
                          <a:spcPts val="2300"/>
                        </a:lnSpc>
                        <a:spcAft>
                          <a:spcPts val="0"/>
                        </a:spcAft>
                      </a:pPr>
                      <a:r>
                        <a:rPr lang="zh-CN" altLang="en-US" sz="1200" kern="100" dirty="0">
                          <a:effectLst/>
                          <a:latin typeface="微软雅黑" panose="020B0503020204020204" pitchFamily="34" charset="-122"/>
                          <a:ea typeface="微软雅黑" panose="020B0503020204020204" pitchFamily="34" charset="-122"/>
                        </a:rPr>
                        <a:t>未</a:t>
                      </a:r>
                      <a:r>
                        <a:rPr lang="zh-CN" sz="1200" kern="100" dirty="0">
                          <a:effectLst/>
                          <a:latin typeface="微软雅黑" panose="020B0503020204020204" pitchFamily="34" charset="-122"/>
                          <a:ea typeface="微软雅黑" panose="020B0503020204020204" pitchFamily="34" charset="-122"/>
                        </a:rPr>
                        <a:t>认证</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hMerge="1">
                  <a:txBody>
                    <a:bodyPr/>
                    <a:lstStyle/>
                    <a:p>
                      <a:endParaRPr lang="zh-CN"/>
                    </a:p>
                  </a:txBody>
                  <a:tcPr marL="68580" marR="68580" marT="0" marB="0" anchor="ctr"/>
                </a:tc>
                <a:tc gridSpan="3">
                  <a:txBody>
                    <a:bodyPr/>
                    <a:lstStyle/>
                    <a:p>
                      <a:pPr algn="ctr">
                        <a:lnSpc>
                          <a:spcPts val="2300"/>
                        </a:lnSpc>
                        <a:spcAft>
                          <a:spcPts val="0"/>
                        </a:spcAft>
                      </a:pPr>
                      <a:r>
                        <a:rPr lang="zh-CN" sz="1200" kern="100" dirty="0">
                          <a:effectLst/>
                          <a:latin typeface="微软雅黑" panose="020B0503020204020204" pitchFamily="34" charset="-122"/>
                          <a:ea typeface="微软雅黑" panose="020B0503020204020204" pitchFamily="34" charset="-122"/>
                        </a:rPr>
                        <a:t>无</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7"/>
                  </a:ext>
                </a:extLst>
              </a:tr>
              <a:tr h="297565">
                <a:tc>
                  <a:txBody>
                    <a:bodyPr/>
                    <a:lstStyle/>
                    <a:p>
                      <a:pPr algn="ctr">
                        <a:lnSpc>
                          <a:spcPts val="1900"/>
                        </a:lnSpc>
                        <a:spcAft>
                          <a:spcPts val="0"/>
                        </a:spcAft>
                      </a:pPr>
                      <a:r>
                        <a:rPr lang="en-US" altLang="zh-CN" sz="1050" kern="100" dirty="0">
                          <a:effectLst/>
                        </a:rPr>
                        <a:t>XX</a:t>
                      </a:r>
                      <a:r>
                        <a:rPr lang="zh-CN" sz="1050" kern="100" dirty="0">
                          <a:effectLst/>
                        </a:rPr>
                        <a:t>中医院</a:t>
                      </a:r>
                      <a:endParaRPr lang="zh-CN" sz="12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68580" marR="68580" marT="0" marB="0"/>
                </a:tc>
                <a:tc gridSpan="2">
                  <a:txBody>
                    <a:bodyPr/>
                    <a:lstStyle/>
                    <a:p>
                      <a:pPr algn="ctr">
                        <a:lnSpc>
                          <a:spcPts val="2300"/>
                        </a:lnSpc>
                        <a:spcAft>
                          <a:spcPts val="0"/>
                        </a:spcAft>
                      </a:pPr>
                      <a:r>
                        <a:rPr lang="zh-CN" sz="1200" kern="100" dirty="0">
                          <a:effectLst/>
                          <a:latin typeface="微软雅黑" panose="020B0503020204020204" pitchFamily="34" charset="-122"/>
                          <a:ea typeface="微软雅黑" panose="020B0503020204020204" pitchFamily="34" charset="-122"/>
                        </a:rPr>
                        <a:t>无</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hMerge="1">
                  <a:txBody>
                    <a:bodyPr/>
                    <a:lstStyle/>
                    <a:p>
                      <a:endParaRPr lang="zh-CN"/>
                    </a:p>
                  </a:txBody>
                  <a:tcPr marL="68580" marR="68580" marT="0" marB="0" anchor="ctr"/>
                </a:tc>
                <a:tc gridSpan="3">
                  <a:txBody>
                    <a:bodyPr/>
                    <a:lstStyle/>
                    <a:p>
                      <a:pPr algn="ctr">
                        <a:lnSpc>
                          <a:spcPts val="2300"/>
                        </a:lnSpc>
                        <a:spcAft>
                          <a:spcPts val="0"/>
                        </a:spcAft>
                      </a:pPr>
                      <a:r>
                        <a:rPr lang="zh-CN" sz="1200" kern="100" dirty="0">
                          <a:effectLst/>
                          <a:latin typeface="微软雅黑" panose="020B0503020204020204" pitchFamily="34" charset="-122"/>
                          <a:ea typeface="微软雅黑" panose="020B0503020204020204" pitchFamily="34" charset="-122"/>
                        </a:rPr>
                        <a:t>无</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8"/>
                  </a:ext>
                </a:extLst>
              </a:tr>
              <a:tr h="297565">
                <a:tc>
                  <a:txBody>
                    <a:bodyPr/>
                    <a:lstStyle/>
                    <a:p>
                      <a:pPr algn="ctr">
                        <a:lnSpc>
                          <a:spcPts val="1900"/>
                        </a:lnSpc>
                        <a:spcAft>
                          <a:spcPts val="0"/>
                        </a:spcAft>
                      </a:pPr>
                      <a:r>
                        <a:rPr lang="zh-CN" altLang="en-US" sz="1050" kern="100" dirty="0">
                          <a:effectLst/>
                        </a:rPr>
                        <a:t>自己</a:t>
                      </a:r>
                      <a:r>
                        <a:rPr lang="zh-CN" sz="1050" kern="100" dirty="0">
                          <a:effectLst/>
                        </a:rPr>
                        <a:t>医院</a:t>
                      </a:r>
                      <a:endParaRPr lang="zh-CN" sz="12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68580" marR="68580" marT="0" marB="0" anchor="ctr"/>
                </a:tc>
                <a:tc gridSpan="2">
                  <a:txBody>
                    <a:bodyPr/>
                    <a:lstStyle/>
                    <a:p>
                      <a:pPr algn="ctr">
                        <a:lnSpc>
                          <a:spcPts val="2300"/>
                        </a:lnSpc>
                        <a:spcAft>
                          <a:spcPts val="0"/>
                        </a:spcAft>
                      </a:pPr>
                      <a:r>
                        <a:rPr lang="zh-CN" sz="1200" kern="100" dirty="0">
                          <a:effectLst/>
                          <a:latin typeface="微软雅黑" panose="020B0503020204020204" pitchFamily="34" charset="-122"/>
                          <a:ea typeface="微软雅黑" panose="020B0503020204020204" pitchFamily="34" charset="-122"/>
                        </a:rPr>
                        <a:t>有微信，已认证，但未设置微信号</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hMerge="1">
                  <a:txBody>
                    <a:bodyPr/>
                    <a:lstStyle/>
                    <a:p>
                      <a:endParaRPr lang="zh-CN"/>
                    </a:p>
                  </a:txBody>
                  <a:tcPr marL="68580" marR="68580" marT="0" marB="0" anchor="ctr"/>
                </a:tc>
                <a:tc gridSpan="3">
                  <a:txBody>
                    <a:bodyPr/>
                    <a:lstStyle/>
                    <a:p>
                      <a:pPr algn="ctr">
                        <a:lnSpc>
                          <a:spcPts val="2300"/>
                        </a:lnSpc>
                        <a:spcAft>
                          <a:spcPts val="0"/>
                        </a:spcAft>
                      </a:pPr>
                      <a:r>
                        <a:rPr lang="zh-CN" sz="1200" kern="100" dirty="0">
                          <a:effectLst/>
                          <a:latin typeface="微软雅黑" panose="020B0503020204020204" pitchFamily="34" charset="-122"/>
                          <a:ea typeface="微软雅黑" panose="020B0503020204020204" pitchFamily="34" charset="-122"/>
                        </a:rPr>
                        <a:t>有，但</a:t>
                      </a:r>
                      <a:r>
                        <a:rPr lang="zh-CN" altLang="en-US" sz="1200" kern="100" dirty="0">
                          <a:effectLst/>
                          <a:latin typeface="微软雅黑" panose="020B0503020204020204" pitchFamily="34" charset="-122"/>
                          <a:ea typeface="微软雅黑" panose="020B0503020204020204" pitchFamily="34" charset="-122"/>
                        </a:rPr>
                        <a:t>未</a:t>
                      </a:r>
                      <a:r>
                        <a:rPr lang="zh-CN" sz="1200" kern="100" dirty="0">
                          <a:effectLst/>
                          <a:latin typeface="微软雅黑" panose="020B0503020204020204" pitchFamily="34" charset="-122"/>
                          <a:ea typeface="微软雅黑" panose="020B0503020204020204" pitchFamily="34" charset="-122"/>
                        </a:rPr>
                        <a:t>认证</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9"/>
                  </a:ext>
                </a:extLst>
              </a:tr>
            </a:tbl>
          </a:graphicData>
        </a:graphic>
      </p:graphicFrame>
      <p:sp>
        <p:nvSpPr>
          <p:cNvPr id="6" name="矩形 5"/>
          <p:cNvSpPr/>
          <p:nvPr/>
        </p:nvSpPr>
        <p:spPr>
          <a:xfrm>
            <a:off x="1867467" y="1278511"/>
            <a:ext cx="2031325" cy="400110"/>
          </a:xfrm>
          <a:prstGeom prst="rect">
            <a:avLst/>
          </a:prstGeom>
        </p:spPr>
        <p:txBody>
          <a:bodyPr wrap="none">
            <a:spAutoFit/>
          </a:bodyPr>
          <a:lstStyle/>
          <a:p>
            <a:pPr algn="just">
              <a:lnSpc>
                <a:spcPts val="2400"/>
              </a:lnSpc>
              <a:spcAft>
                <a:spcPts val="0"/>
              </a:spcAft>
              <a:tabLst>
                <a:tab pos="1506855" algn="l"/>
              </a:tabLst>
            </a:pPr>
            <a:r>
              <a:rPr lang="zh-CN" altLang="zh-CN" sz="1600" b="1" kern="100" dirty="0">
                <a:latin typeface="Calibri" panose="020F0502020204030204" pitchFamily="34" charset="0"/>
                <a:ea typeface="微软雅黑" panose="020B0503020204020204" pitchFamily="34" charset="-122"/>
                <a:cs typeface="Times New Roman" panose="02020603050405020304" pitchFamily="18" charset="0"/>
              </a:rPr>
              <a:t>医院自媒体建设对比</a:t>
            </a:r>
            <a:endParaRPr lang="zh-CN" altLang="zh-CN" sz="1600" kern="100" dirty="0">
              <a:effectLst/>
              <a:latin typeface="Calibri" panose="020F0502020204030204" pitchFamily="34" charset="0"/>
              <a:ea typeface="微软雅黑" panose="020B0503020204020204" pitchFamily="34" charset="-122"/>
              <a:cs typeface="Times New Roman" panose="02020603050405020304" pitchFamily="18" charset="0"/>
            </a:endParaRPr>
          </a:p>
        </p:txBody>
      </p:sp>
      <p:sp>
        <p:nvSpPr>
          <p:cNvPr id="8" name="矩形 7"/>
          <p:cNvSpPr/>
          <p:nvPr/>
        </p:nvSpPr>
        <p:spPr>
          <a:xfrm>
            <a:off x="2096637" y="5433020"/>
            <a:ext cx="8087751" cy="923330"/>
          </a:xfrm>
          <a:prstGeom prst="rect">
            <a:avLst/>
          </a:prstGeom>
        </p:spPr>
        <p:txBody>
          <a:bodyPr wrap="square">
            <a:spAutoFit/>
          </a:bodyPr>
          <a:lstStyle/>
          <a:p>
            <a:pPr>
              <a:lnSpc>
                <a:spcPct val="150000"/>
              </a:lnSpc>
            </a:pPr>
            <a:r>
              <a:rPr lang="zh-CN" altLang="zh-CN" sz="1600" dirty="0">
                <a:ea typeface="微软雅黑" panose="020B0503020204020204" pitchFamily="34" charset="-122"/>
                <a:cs typeface="Times New Roman" panose="02020603050405020304" pitchFamily="18" charset="0"/>
              </a:rPr>
              <a:t>医院微博建设了但</a:t>
            </a:r>
            <a:r>
              <a:rPr lang="zh-CN" altLang="zh-CN" b="1" dirty="0">
                <a:solidFill>
                  <a:srgbClr val="C00000"/>
                </a:solidFill>
                <a:ea typeface="微软雅黑" panose="020B0503020204020204" pitchFamily="34" charset="-122"/>
                <a:cs typeface="Times New Roman" panose="02020603050405020304" pitchFamily="18" charset="0"/>
              </a:rPr>
              <a:t>无专业人员打理管理</a:t>
            </a:r>
            <a:r>
              <a:rPr lang="zh-CN" altLang="zh-CN" sz="1600" dirty="0">
                <a:ea typeface="微软雅黑" panose="020B0503020204020204" pitchFamily="34" charset="-122"/>
                <a:cs typeface="Times New Roman" panose="02020603050405020304" pitchFamily="18" charset="0"/>
              </a:rPr>
              <a:t>，新浪微博未认证，微信公众账号开通后，但为设置微信数字号，不便于用户搜索查找关注，</a:t>
            </a:r>
            <a:r>
              <a:rPr lang="zh-CN" altLang="zh-CN" b="1" dirty="0">
                <a:solidFill>
                  <a:srgbClr val="C00000"/>
                </a:solidFill>
                <a:ea typeface="微软雅黑" panose="020B0503020204020204" pitchFamily="34" charset="-122"/>
                <a:cs typeface="Times New Roman" panose="02020603050405020304" pitchFamily="18" charset="0"/>
              </a:rPr>
              <a:t>各种自媒体没有有效的利用起来</a:t>
            </a:r>
            <a:r>
              <a:rPr lang="zh-CN" altLang="zh-CN" dirty="0">
                <a:ea typeface="微软雅黑" panose="020B0503020204020204" pitchFamily="34" charset="-122"/>
                <a:cs typeface="Times New Roman" panose="02020603050405020304" pitchFamily="18" charset="0"/>
              </a:rPr>
              <a:t>。</a:t>
            </a:r>
            <a:endParaRPr lang="zh-CN" altLang="en-US" dirty="0"/>
          </a:p>
        </p:txBody>
      </p:sp>
      <p:sp>
        <p:nvSpPr>
          <p:cNvPr id="7" name="矩形 6"/>
          <p:cNvSpPr/>
          <p:nvPr/>
        </p:nvSpPr>
        <p:spPr>
          <a:xfrm>
            <a:off x="10033536" y="616370"/>
            <a:ext cx="1689886" cy="507831"/>
          </a:xfrm>
          <a:prstGeom prst="rect">
            <a:avLst/>
          </a:prstGeom>
        </p:spPr>
        <p:txBody>
          <a:bodyPr wrap="none">
            <a:spAutoFit/>
          </a:bodyPr>
          <a:lstStyle/>
          <a:p>
            <a:pPr>
              <a:lnSpc>
                <a:spcPct val="150000"/>
              </a:lnSpc>
            </a:pPr>
            <a:r>
              <a:rPr lang="en-US" altLang="zh-CN" b="1" dirty="0">
                <a:latin typeface="微软雅黑" panose="020B0503020204020204" pitchFamily="34" charset="-122"/>
                <a:ea typeface="微软雅黑" panose="020B0503020204020204" pitchFamily="34" charset="-122"/>
              </a:rPr>
              <a:t>5.1</a:t>
            </a:r>
            <a:r>
              <a:rPr lang="zh-CN" altLang="en-US" b="1" dirty="0">
                <a:latin typeface="微软雅黑" panose="020B0503020204020204" pitchFamily="34" charset="-122"/>
                <a:ea typeface="微软雅黑" panose="020B0503020204020204" pitchFamily="34" charset="-122"/>
              </a:rPr>
              <a:t>自媒体搭建</a:t>
            </a:r>
            <a:endParaRPr lang="zh-CN" altLang="en-US" sz="1600" b="1" dirty="0">
              <a:latin typeface="微软雅黑" panose="020B0503020204020204" pitchFamily="34" charset="-122"/>
              <a:ea typeface="微软雅黑" panose="020B0503020204020204" pitchFamily="34" charset="-122"/>
            </a:endParaRPr>
          </a:p>
        </p:txBody>
      </p:sp>
      <p:grpSp>
        <p:nvGrpSpPr>
          <p:cNvPr id="10" name="组合 9"/>
          <p:cNvGrpSpPr/>
          <p:nvPr/>
        </p:nvGrpSpPr>
        <p:grpSpPr>
          <a:xfrm>
            <a:off x="536649" y="249523"/>
            <a:ext cx="1232203" cy="1028988"/>
            <a:chOff x="458097" y="883701"/>
            <a:chExt cx="1712258" cy="1429872"/>
          </a:xfrm>
        </p:grpSpPr>
        <p:sp>
          <p:nvSpPr>
            <p:cNvPr id="11"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accent4">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910305" y="1340011"/>
              <a:ext cx="1048277" cy="812598"/>
            </a:xfrm>
            <a:prstGeom prst="rect">
              <a:avLst/>
            </a:prstGeom>
            <a:noFill/>
          </p:spPr>
          <p:txBody>
            <a:bodyPr wrap="square" rtlCol="0">
              <a:spAutoFit/>
            </a:bodyPr>
            <a:lstStyle/>
            <a:p>
              <a:r>
                <a:rPr lang="en-US" altLang="zh-CN" sz="3200" b="1" dirty="0">
                  <a:solidFill>
                    <a:schemeClr val="accent6">
                      <a:lumMod val="50000"/>
                    </a:schemeClr>
                  </a:solidFill>
                  <a:latin typeface="微软雅黑" panose="020B0503020204020204" pitchFamily="34" charset="-122"/>
                  <a:ea typeface="微软雅黑" panose="020B0503020204020204" pitchFamily="34" charset="-122"/>
                </a:rPr>
                <a:t>05</a:t>
              </a:r>
              <a:endParaRPr lang="zh-CN" altLang="en-US" sz="3200" b="1" dirty="0">
                <a:solidFill>
                  <a:schemeClr val="accent6">
                    <a:lumMod val="50000"/>
                  </a:schemeClr>
                </a:solidFill>
                <a:latin typeface="微软雅黑" panose="020B0503020204020204" pitchFamily="34" charset="-122"/>
                <a:ea typeface="微软雅黑" panose="020B0503020204020204" pitchFamily="34" charset="-122"/>
              </a:endParaRPr>
            </a:p>
          </p:txBody>
        </p:sp>
      </p:grpSp>
      <p:sp>
        <p:nvSpPr>
          <p:cNvPr id="14" name="文本框 13"/>
          <p:cNvSpPr txBox="1"/>
          <p:nvPr/>
        </p:nvSpPr>
        <p:spPr>
          <a:xfrm>
            <a:off x="10515600" y="249523"/>
            <a:ext cx="1676400"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放置医院</a:t>
            </a:r>
            <a:r>
              <a:rPr lang="en-US" altLang="zh-CN" sz="1400" dirty="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15" name="矩形 14"/>
          <p:cNvSpPr/>
          <p:nvPr/>
        </p:nvSpPr>
        <p:spPr>
          <a:xfrm>
            <a:off x="1820283" y="547121"/>
            <a:ext cx="1467068" cy="553998"/>
          </a:xfrm>
          <a:prstGeom prst="rect">
            <a:avLst/>
          </a:prstGeom>
        </p:spPr>
        <p:txBody>
          <a:bodyPr wrap="non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自媒体建设</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39748" y="2445537"/>
            <a:ext cx="3939075" cy="1569660"/>
          </a:xfrm>
          <a:prstGeom prst="rect">
            <a:avLst/>
          </a:prstGeom>
        </p:spPr>
        <p:txBody>
          <a:bodyPr wrap="square">
            <a:spAutoFit/>
          </a:bodyPr>
          <a:lstStyle/>
          <a:p>
            <a:pPr>
              <a:lnSpc>
                <a:spcPct val="150000"/>
              </a:lnSpc>
            </a:pPr>
            <a:r>
              <a:rPr lang="zh-CN" altLang="en-US" sz="1600" dirty="0">
                <a:ea typeface="微软雅黑" panose="020B0503020204020204" pitchFamily="34" charset="-122"/>
                <a:cs typeface="Times New Roman" panose="02020603050405020304" pitchFamily="18" charset="0"/>
              </a:rPr>
              <a:t>通过前面自媒体分析判断：医院自媒体</a:t>
            </a:r>
            <a:endParaRPr lang="en-US" altLang="zh-CN" sz="1600" dirty="0">
              <a:ea typeface="微软雅黑" panose="020B0503020204020204" pitchFamily="34" charset="-122"/>
              <a:cs typeface="Times New Roman" panose="02020603050405020304" pitchFamily="18" charset="0"/>
            </a:endParaRPr>
          </a:p>
          <a:p>
            <a:pPr>
              <a:lnSpc>
                <a:spcPct val="150000"/>
              </a:lnSpc>
            </a:pPr>
            <a:r>
              <a:rPr lang="en-US" altLang="zh-CN" sz="1600" dirty="0">
                <a:ea typeface="微软雅黑" panose="020B0503020204020204" pitchFamily="34" charset="-122"/>
                <a:cs typeface="Times New Roman" panose="02020603050405020304" pitchFamily="18" charset="0"/>
              </a:rPr>
              <a:t>             1</a:t>
            </a:r>
            <a:r>
              <a:rPr lang="zh-CN" altLang="en-US" sz="1600" dirty="0">
                <a:ea typeface="微软雅黑" panose="020B0503020204020204" pitchFamily="34" charset="-122"/>
                <a:cs typeface="Times New Roman" panose="02020603050405020304" pitchFamily="18" charset="0"/>
              </a:rPr>
              <a:t>、重视不足</a:t>
            </a:r>
            <a:endParaRPr lang="en-US" altLang="zh-CN" sz="1600" dirty="0">
              <a:ea typeface="微软雅黑" panose="020B0503020204020204" pitchFamily="34" charset="-122"/>
              <a:cs typeface="Times New Roman" panose="02020603050405020304" pitchFamily="18" charset="0"/>
            </a:endParaRPr>
          </a:p>
          <a:p>
            <a:pPr>
              <a:lnSpc>
                <a:spcPct val="150000"/>
              </a:lnSpc>
            </a:pPr>
            <a:r>
              <a:rPr lang="en-US" altLang="zh-CN" sz="1600" dirty="0">
                <a:ea typeface="微软雅黑" panose="020B0503020204020204" pitchFamily="34" charset="-122"/>
                <a:cs typeface="Times New Roman" panose="02020603050405020304" pitchFamily="18" charset="0"/>
              </a:rPr>
              <a:t>             2</a:t>
            </a:r>
            <a:r>
              <a:rPr lang="zh-CN" altLang="en-US" sz="1600" dirty="0">
                <a:ea typeface="微软雅黑" panose="020B0503020204020204" pitchFamily="34" charset="-122"/>
                <a:cs typeface="Times New Roman" panose="02020603050405020304" pitchFamily="18" charset="0"/>
              </a:rPr>
              <a:t>、更新不足</a:t>
            </a:r>
            <a:endParaRPr lang="en-US" altLang="zh-CN" sz="1600" dirty="0">
              <a:ea typeface="微软雅黑" panose="020B0503020204020204" pitchFamily="34" charset="-122"/>
              <a:cs typeface="Times New Roman" panose="02020603050405020304" pitchFamily="18" charset="0"/>
            </a:endParaRPr>
          </a:p>
          <a:p>
            <a:pPr>
              <a:lnSpc>
                <a:spcPct val="150000"/>
              </a:lnSpc>
            </a:pPr>
            <a:r>
              <a:rPr lang="en-US" altLang="zh-CN" sz="1600" dirty="0">
                <a:ea typeface="微软雅黑" panose="020B0503020204020204" pitchFamily="34" charset="-122"/>
                <a:cs typeface="Times New Roman" panose="02020603050405020304" pitchFamily="18" charset="0"/>
              </a:rPr>
              <a:t>             3</a:t>
            </a:r>
            <a:r>
              <a:rPr lang="zh-CN" altLang="en-US" sz="1600" dirty="0">
                <a:ea typeface="微软雅黑" panose="020B0503020204020204" pitchFamily="34" charset="-122"/>
                <a:cs typeface="Times New Roman" panose="02020603050405020304" pitchFamily="18" charset="0"/>
              </a:rPr>
              <a:t>、创新不足</a:t>
            </a:r>
            <a:endParaRPr lang="zh-CN" altLang="en-US" sz="1600" dirty="0"/>
          </a:p>
        </p:txBody>
      </p:sp>
      <p:sp>
        <p:nvSpPr>
          <p:cNvPr id="7" name="矩形 6"/>
          <p:cNvSpPr/>
          <p:nvPr/>
        </p:nvSpPr>
        <p:spPr>
          <a:xfrm>
            <a:off x="8057194" y="3023914"/>
            <a:ext cx="2149124" cy="463588"/>
          </a:xfrm>
          <a:prstGeom prst="rect">
            <a:avLst/>
          </a:prstGeom>
        </p:spPr>
        <p:txBody>
          <a:bodyPr wrap="square">
            <a:spAutoFit/>
          </a:bodyPr>
          <a:lstStyle/>
          <a:p>
            <a:pPr>
              <a:lnSpc>
                <a:spcPct val="150000"/>
              </a:lnSpc>
            </a:pPr>
            <a:r>
              <a:rPr lang="zh-CN" altLang="en-US" b="1" dirty="0">
                <a:solidFill>
                  <a:srgbClr val="C00000"/>
                </a:solidFill>
                <a:ea typeface="微软雅黑" panose="020B0503020204020204" pitchFamily="34" charset="-122"/>
                <a:cs typeface="Times New Roman" panose="02020603050405020304" pitchFamily="18" charset="0"/>
              </a:rPr>
              <a:t>品牌价值贡献力低</a:t>
            </a:r>
            <a:endParaRPr lang="zh-CN" altLang="en-US" b="1" dirty="0">
              <a:solidFill>
                <a:srgbClr val="C00000"/>
              </a:solidFill>
            </a:endParaRPr>
          </a:p>
        </p:txBody>
      </p:sp>
      <p:sp>
        <p:nvSpPr>
          <p:cNvPr id="8" name="矩形 7"/>
          <p:cNvSpPr/>
          <p:nvPr/>
        </p:nvSpPr>
        <p:spPr>
          <a:xfrm>
            <a:off x="8432509" y="6426404"/>
            <a:ext cx="3547618" cy="323165"/>
          </a:xfrm>
          <a:prstGeom prst="rect">
            <a:avLst/>
          </a:prstGeom>
        </p:spPr>
        <p:txBody>
          <a:bodyPr wrap="square">
            <a:spAutoFit/>
          </a:bodyPr>
          <a:lstStyle/>
          <a:p>
            <a:pPr>
              <a:lnSpc>
                <a:spcPct val="150000"/>
              </a:lnSpc>
            </a:pPr>
            <a:r>
              <a:rPr lang="zh-CN" altLang="en-US" sz="1000" dirty="0">
                <a:ea typeface="微软雅黑" panose="020B0503020204020204" pitchFamily="34" charset="-122"/>
                <a:cs typeface="Times New Roman" panose="02020603050405020304" pitchFamily="18" charset="0"/>
              </a:rPr>
              <a:t>注：具体自媒体建设方案请联系梅奥国际：</a:t>
            </a:r>
            <a:r>
              <a:rPr lang="en-US" altLang="zh-CN" sz="1000" dirty="0">
                <a:ea typeface="微软雅黑" panose="020B0503020204020204" pitchFamily="34" charset="-122"/>
                <a:cs typeface="Times New Roman" panose="02020603050405020304" pitchFamily="18" charset="0"/>
              </a:rPr>
              <a:t>0755-23080080</a:t>
            </a:r>
            <a:endParaRPr lang="zh-CN" altLang="en-US" sz="1000" dirty="0"/>
          </a:p>
        </p:txBody>
      </p:sp>
      <p:sp>
        <p:nvSpPr>
          <p:cNvPr id="9" name="矩形 8"/>
          <p:cNvSpPr/>
          <p:nvPr/>
        </p:nvSpPr>
        <p:spPr>
          <a:xfrm>
            <a:off x="10033536" y="616370"/>
            <a:ext cx="1689886" cy="507831"/>
          </a:xfrm>
          <a:prstGeom prst="rect">
            <a:avLst/>
          </a:prstGeom>
        </p:spPr>
        <p:txBody>
          <a:bodyPr wrap="none">
            <a:spAutoFit/>
          </a:bodyPr>
          <a:lstStyle/>
          <a:p>
            <a:pPr>
              <a:lnSpc>
                <a:spcPct val="150000"/>
              </a:lnSpc>
            </a:pPr>
            <a:r>
              <a:rPr lang="en-US" altLang="zh-CN" b="1" dirty="0">
                <a:latin typeface="微软雅黑" panose="020B0503020204020204" pitchFamily="34" charset="-122"/>
                <a:ea typeface="微软雅黑" panose="020B0503020204020204" pitchFamily="34" charset="-122"/>
              </a:rPr>
              <a:t>5.1</a:t>
            </a:r>
            <a:r>
              <a:rPr lang="zh-CN" altLang="en-US" b="1" dirty="0">
                <a:latin typeface="微软雅黑" panose="020B0503020204020204" pitchFamily="34" charset="-122"/>
                <a:ea typeface="微软雅黑" panose="020B0503020204020204" pitchFamily="34" charset="-122"/>
              </a:rPr>
              <a:t>自媒体搭建</a:t>
            </a:r>
            <a:endParaRPr lang="zh-CN" altLang="en-US" sz="1600" b="1" dirty="0">
              <a:latin typeface="微软雅黑" panose="020B0503020204020204" pitchFamily="34" charset="-122"/>
              <a:ea typeface="微软雅黑" panose="020B0503020204020204" pitchFamily="34" charset="-122"/>
            </a:endParaRPr>
          </a:p>
        </p:txBody>
      </p:sp>
      <p:grpSp>
        <p:nvGrpSpPr>
          <p:cNvPr id="11" name="组合 10"/>
          <p:cNvGrpSpPr/>
          <p:nvPr/>
        </p:nvGrpSpPr>
        <p:grpSpPr>
          <a:xfrm>
            <a:off x="536649" y="249523"/>
            <a:ext cx="1232203" cy="1028988"/>
            <a:chOff x="458097" y="883701"/>
            <a:chExt cx="1712258" cy="1429872"/>
          </a:xfrm>
        </p:grpSpPr>
        <p:sp>
          <p:nvSpPr>
            <p:cNvPr id="12"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accent4">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910305" y="1340011"/>
              <a:ext cx="1048277" cy="812598"/>
            </a:xfrm>
            <a:prstGeom prst="rect">
              <a:avLst/>
            </a:prstGeom>
            <a:noFill/>
          </p:spPr>
          <p:txBody>
            <a:bodyPr wrap="square" rtlCol="0">
              <a:spAutoFit/>
            </a:bodyPr>
            <a:lstStyle/>
            <a:p>
              <a:r>
                <a:rPr lang="en-US" altLang="zh-CN" sz="3200" b="1" dirty="0">
                  <a:solidFill>
                    <a:schemeClr val="accent6">
                      <a:lumMod val="50000"/>
                    </a:schemeClr>
                  </a:solidFill>
                  <a:latin typeface="微软雅黑" panose="020B0503020204020204" pitchFamily="34" charset="-122"/>
                  <a:ea typeface="微软雅黑" panose="020B0503020204020204" pitchFamily="34" charset="-122"/>
                </a:rPr>
                <a:t>05</a:t>
              </a:r>
              <a:endParaRPr lang="zh-CN" altLang="en-US" sz="3200" b="1" dirty="0">
                <a:solidFill>
                  <a:schemeClr val="accent6">
                    <a:lumMod val="50000"/>
                  </a:schemeClr>
                </a:solidFill>
                <a:latin typeface="微软雅黑" panose="020B0503020204020204" pitchFamily="34" charset="-122"/>
                <a:ea typeface="微软雅黑" panose="020B0503020204020204" pitchFamily="34" charset="-122"/>
              </a:endParaRPr>
            </a:p>
          </p:txBody>
        </p:sp>
      </p:gr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585133">
            <a:off x="5170622" y="2036507"/>
            <a:ext cx="2438400" cy="2438400"/>
          </a:xfrm>
          <a:prstGeom prst="rect">
            <a:avLst/>
          </a:prstGeom>
        </p:spPr>
      </p:pic>
      <p:sp>
        <p:nvSpPr>
          <p:cNvPr id="3" name="乘号 2"/>
          <p:cNvSpPr/>
          <p:nvPr/>
        </p:nvSpPr>
        <p:spPr>
          <a:xfrm>
            <a:off x="5296646" y="1979426"/>
            <a:ext cx="2186351" cy="2501881"/>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0515600" y="249523"/>
            <a:ext cx="1676400"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放置医院</a:t>
            </a:r>
            <a:r>
              <a:rPr lang="en-US" altLang="zh-CN" sz="1400" dirty="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16" name="矩形 15"/>
          <p:cNvSpPr/>
          <p:nvPr/>
        </p:nvSpPr>
        <p:spPr>
          <a:xfrm>
            <a:off x="1820283" y="547121"/>
            <a:ext cx="1467068" cy="553998"/>
          </a:xfrm>
          <a:prstGeom prst="rect">
            <a:avLst/>
          </a:prstGeom>
        </p:spPr>
        <p:txBody>
          <a:bodyPr wrap="non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自媒体建设</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630613" y="3045618"/>
            <a:ext cx="5861977" cy="377411"/>
          </a:xfrm>
          <a:prstGeom prst="rect">
            <a:avLst/>
          </a:prstGeom>
        </p:spPr>
        <p:txBody>
          <a:bodyPr wrap="square">
            <a:spAutoFit/>
          </a:bodyPr>
          <a:lstStyle/>
          <a:p>
            <a:pPr marL="285750" indent="-285750">
              <a:lnSpc>
                <a:spcPct val="150000"/>
              </a:lnSpc>
              <a:buClr>
                <a:srgbClr val="FFC000"/>
              </a:buClr>
              <a:buFont typeface="Wingdings" panose="05000000000000000000" pitchFamily="2" charset="2"/>
              <a:buChar char="l"/>
            </a:pPr>
            <a:r>
              <a:rPr lang="zh-CN" altLang="en-US" sz="1400" dirty="0">
                <a:solidFill>
                  <a:prstClr val="black"/>
                </a:solidFill>
                <a:latin typeface="微软雅黑" panose="020B0503020204020204" pitchFamily="34" charset="-122"/>
                <a:ea typeface="微软雅黑" panose="020B0503020204020204" pitchFamily="34" charset="-122"/>
              </a:rPr>
              <a:t>禁</a:t>
            </a:r>
            <a:r>
              <a:rPr lang="zh-CN" altLang="zh-CN" sz="1400" dirty="0">
                <a:solidFill>
                  <a:prstClr val="black"/>
                </a:solidFill>
                <a:latin typeface="微软雅黑" panose="020B0503020204020204" pitchFamily="34" charset="-122"/>
                <a:ea typeface="微软雅黑" panose="020B0503020204020204" pitchFamily="34" charset="-122"/>
              </a:rPr>
              <a:t>烟知识、优质护理服务、护士临床岗位技能</a:t>
            </a:r>
            <a:r>
              <a:rPr lang="zh-CN" altLang="en-US" sz="1400" dirty="0">
                <a:solidFill>
                  <a:prstClr val="black"/>
                </a:solidFill>
                <a:latin typeface="微软雅黑" panose="020B0503020204020204" pitchFamily="34" charset="-122"/>
                <a:ea typeface="微软雅黑" panose="020B0503020204020204" pitchFamily="34" charset="-122"/>
              </a:rPr>
              <a:t>等</a:t>
            </a:r>
            <a:r>
              <a:rPr lang="zh-CN" altLang="zh-CN" sz="1400" dirty="0">
                <a:solidFill>
                  <a:prstClr val="black"/>
                </a:solidFill>
                <a:latin typeface="微软雅黑" panose="020B0503020204020204" pitchFamily="34" charset="-122"/>
                <a:ea typeface="微软雅黑" panose="020B0503020204020204" pitchFamily="34" charset="-122"/>
              </a:rPr>
              <a:t>普及知识宣传专栏</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10" name="矩形 9"/>
          <p:cNvSpPr/>
          <p:nvPr/>
        </p:nvSpPr>
        <p:spPr>
          <a:xfrm>
            <a:off x="5630613" y="3786963"/>
            <a:ext cx="4599848" cy="377411"/>
          </a:xfrm>
          <a:prstGeom prst="rect">
            <a:avLst/>
          </a:prstGeom>
        </p:spPr>
        <p:txBody>
          <a:bodyPr wrap="square">
            <a:spAutoFit/>
          </a:bodyPr>
          <a:lstStyle/>
          <a:p>
            <a:pPr marL="285750" indent="-285750">
              <a:lnSpc>
                <a:spcPct val="150000"/>
              </a:lnSpc>
              <a:buClr>
                <a:srgbClr val="FFC000"/>
              </a:buClr>
              <a:buFont typeface="Wingdings" panose="05000000000000000000" pitchFamily="2" charset="2"/>
              <a:buChar char="l"/>
            </a:pPr>
            <a:r>
              <a:rPr lang="zh-CN" altLang="zh-CN" sz="1400" dirty="0">
                <a:solidFill>
                  <a:prstClr val="black"/>
                </a:solidFill>
                <a:latin typeface="微软雅黑" panose="020B0503020204020204" pitchFamily="34" charset="-122"/>
                <a:ea typeface="微软雅黑" panose="020B0503020204020204" pitchFamily="34" charset="-122"/>
              </a:rPr>
              <a:t>每季度及时更新各临床科室的健康宣传栏</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12" name="矩形 11"/>
          <p:cNvSpPr/>
          <p:nvPr/>
        </p:nvSpPr>
        <p:spPr>
          <a:xfrm>
            <a:off x="5630613" y="4469788"/>
            <a:ext cx="5063730" cy="377411"/>
          </a:xfrm>
          <a:prstGeom prst="rect">
            <a:avLst/>
          </a:prstGeom>
        </p:spPr>
        <p:txBody>
          <a:bodyPr wrap="square">
            <a:spAutoFit/>
          </a:bodyPr>
          <a:lstStyle/>
          <a:p>
            <a:pPr marL="285750" indent="-285750">
              <a:lnSpc>
                <a:spcPct val="150000"/>
              </a:lnSpc>
              <a:buClr>
                <a:srgbClr val="FFC000"/>
              </a:buClr>
              <a:buFont typeface="Wingdings" panose="05000000000000000000" pitchFamily="2" charset="2"/>
              <a:buChar char="l"/>
            </a:pPr>
            <a:r>
              <a:rPr lang="zh-CN" altLang="zh-CN" sz="1400" dirty="0">
                <a:solidFill>
                  <a:prstClr val="black"/>
                </a:solidFill>
                <a:latin typeface="微软雅黑" panose="020B0503020204020204" pitchFamily="34" charset="-122"/>
                <a:ea typeface="微软雅黑" panose="020B0503020204020204" pitchFamily="34" charset="-122"/>
              </a:rPr>
              <a:t>及时更新院内外网站内容，做到新闻讯息及时发布</a:t>
            </a:r>
            <a:endParaRPr lang="zh-CN" altLang="en-US" sz="1400" dirty="0">
              <a:solidFill>
                <a:prstClr val="black"/>
              </a:solidFill>
              <a:latin typeface="微软雅黑" panose="020B0503020204020204" pitchFamily="34" charset="-122"/>
              <a:ea typeface="微软雅黑" panose="020B0503020204020204" pitchFamily="34" charset="-122"/>
            </a:endParaRPr>
          </a:p>
        </p:txBody>
      </p:sp>
      <p:pic>
        <p:nvPicPr>
          <p:cNvPr id="14" name="Picture 2" descr="http://img.taopic.com/uploads/allimg/131015/234970-1310150SA2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225" y="2022421"/>
            <a:ext cx="4301090" cy="3531196"/>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5" name="矩形 14"/>
          <p:cNvSpPr/>
          <p:nvPr/>
        </p:nvSpPr>
        <p:spPr>
          <a:xfrm>
            <a:off x="10033536" y="616370"/>
            <a:ext cx="1459054" cy="458908"/>
          </a:xfrm>
          <a:prstGeom prst="rect">
            <a:avLst/>
          </a:prstGeom>
        </p:spPr>
        <p:txBody>
          <a:bodyPr wrap="none">
            <a:spAutoFit/>
          </a:bodyPr>
          <a:lstStyle/>
          <a:p>
            <a:pPr>
              <a:lnSpc>
                <a:spcPct val="150000"/>
              </a:lnSpc>
            </a:pPr>
            <a:r>
              <a:rPr lang="en-US" altLang="zh-CN" b="1" dirty="0">
                <a:latin typeface="微软雅黑" panose="020B0503020204020204" pitchFamily="34" charset="-122"/>
                <a:ea typeface="微软雅黑" panose="020B0503020204020204" pitchFamily="34" charset="-122"/>
              </a:rPr>
              <a:t>5.2</a:t>
            </a:r>
            <a:r>
              <a:rPr lang="zh-CN" altLang="en-US" b="1" dirty="0">
                <a:latin typeface="微软雅黑" panose="020B0503020204020204" pitchFamily="34" charset="-122"/>
                <a:ea typeface="微软雅黑" panose="020B0503020204020204" pitchFamily="34" charset="-122"/>
              </a:rPr>
              <a:t>宣传管理</a:t>
            </a:r>
            <a:endParaRPr lang="zh-CN" altLang="en-US" sz="1600" b="1" dirty="0">
              <a:latin typeface="微软雅黑" panose="020B0503020204020204" pitchFamily="34" charset="-122"/>
              <a:ea typeface="微软雅黑" panose="020B0503020204020204" pitchFamily="34" charset="-122"/>
            </a:endParaRPr>
          </a:p>
        </p:txBody>
      </p:sp>
      <p:grpSp>
        <p:nvGrpSpPr>
          <p:cNvPr id="17" name="组合 16"/>
          <p:cNvGrpSpPr/>
          <p:nvPr/>
        </p:nvGrpSpPr>
        <p:grpSpPr>
          <a:xfrm>
            <a:off x="536649" y="249523"/>
            <a:ext cx="1232203" cy="1028988"/>
            <a:chOff x="458097" y="883701"/>
            <a:chExt cx="1712258" cy="1429872"/>
          </a:xfrm>
        </p:grpSpPr>
        <p:sp>
          <p:nvSpPr>
            <p:cNvPr id="18"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accent4">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910305" y="1340011"/>
              <a:ext cx="1048277" cy="812598"/>
            </a:xfrm>
            <a:prstGeom prst="rect">
              <a:avLst/>
            </a:prstGeom>
            <a:noFill/>
          </p:spPr>
          <p:txBody>
            <a:bodyPr wrap="square" rtlCol="0">
              <a:spAutoFit/>
            </a:bodyPr>
            <a:lstStyle/>
            <a:p>
              <a:r>
                <a:rPr lang="en-US" altLang="zh-CN" sz="3200" b="1" dirty="0">
                  <a:solidFill>
                    <a:schemeClr val="accent6">
                      <a:lumMod val="50000"/>
                    </a:schemeClr>
                  </a:solidFill>
                  <a:latin typeface="微软雅黑" panose="020B0503020204020204" pitchFamily="34" charset="-122"/>
                  <a:ea typeface="微软雅黑" panose="020B0503020204020204" pitchFamily="34" charset="-122"/>
                </a:rPr>
                <a:t>05</a:t>
              </a:r>
              <a:endParaRPr lang="zh-CN" altLang="en-US" sz="3200" b="1" dirty="0">
                <a:solidFill>
                  <a:schemeClr val="accent6">
                    <a:lumMod val="50000"/>
                  </a:schemeClr>
                </a:solidFill>
                <a:latin typeface="微软雅黑" panose="020B0503020204020204" pitchFamily="34" charset="-122"/>
                <a:ea typeface="微软雅黑" panose="020B0503020204020204" pitchFamily="34" charset="-122"/>
              </a:endParaRPr>
            </a:p>
          </p:txBody>
        </p:sp>
      </p:grpSp>
      <p:sp>
        <p:nvSpPr>
          <p:cNvPr id="21" name="文本框 20"/>
          <p:cNvSpPr txBox="1"/>
          <p:nvPr/>
        </p:nvSpPr>
        <p:spPr>
          <a:xfrm>
            <a:off x="10515600" y="249523"/>
            <a:ext cx="1676400"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放置医院</a:t>
            </a:r>
            <a:r>
              <a:rPr lang="en-US" altLang="zh-CN" sz="1400" dirty="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22" name="矩形 21"/>
          <p:cNvSpPr/>
          <p:nvPr/>
        </p:nvSpPr>
        <p:spPr>
          <a:xfrm>
            <a:off x="5546284" y="2173853"/>
            <a:ext cx="2384253" cy="507831"/>
          </a:xfrm>
          <a:prstGeom prst="rect">
            <a:avLst/>
          </a:prstGeom>
        </p:spPr>
        <p:txBody>
          <a:bodyPr wrap="square">
            <a:spAutoFit/>
          </a:bodyPr>
          <a:lstStyle/>
          <a:p>
            <a:pPr>
              <a:lnSpc>
                <a:spcPct val="150000"/>
              </a:lnSpc>
              <a:buClr>
                <a:srgbClr val="FFC000"/>
              </a:buClr>
            </a:pPr>
            <a:r>
              <a:rPr lang="zh-CN" altLang="en-US" dirty="0">
                <a:latin typeface="微软雅黑" panose="020B0503020204020204" pitchFamily="34" charset="-122"/>
                <a:ea typeface="微软雅黑" panose="020B0503020204020204" pitchFamily="34" charset="-122"/>
              </a:rPr>
              <a:t>下一步工作计划</a:t>
            </a:r>
          </a:p>
        </p:txBody>
      </p:sp>
      <p:sp>
        <p:nvSpPr>
          <p:cNvPr id="23" name="矩形 22"/>
          <p:cNvSpPr/>
          <p:nvPr/>
        </p:nvSpPr>
        <p:spPr>
          <a:xfrm>
            <a:off x="1820283" y="547121"/>
            <a:ext cx="1467068" cy="553998"/>
          </a:xfrm>
          <a:prstGeom prst="rect">
            <a:avLst/>
          </a:prstGeom>
        </p:spPr>
        <p:txBody>
          <a:bodyPr wrap="non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自媒体建设</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nvGraphicFramePr>
        <p:xfrm>
          <a:off x="1956043" y="2107942"/>
          <a:ext cx="8123380" cy="3907297"/>
        </p:xfrm>
        <a:graphic>
          <a:graphicData uri="http://schemas.openxmlformats.org/drawingml/2006/table">
            <a:tbl>
              <a:tblPr firstRow="1" bandRow="1">
                <a:tableStyleId>{69CF1AB2-1976-4502-BF36-3FF5EA218861}</a:tableStyleId>
              </a:tblPr>
              <a:tblGrid>
                <a:gridCol w="2664864">
                  <a:extLst>
                    <a:ext uri="{9D8B030D-6E8A-4147-A177-3AD203B41FA5}">
                      <a16:colId xmlns:a16="http://schemas.microsoft.com/office/drawing/2014/main" val="20000"/>
                    </a:ext>
                  </a:extLst>
                </a:gridCol>
                <a:gridCol w="1550936">
                  <a:extLst>
                    <a:ext uri="{9D8B030D-6E8A-4147-A177-3AD203B41FA5}">
                      <a16:colId xmlns:a16="http://schemas.microsoft.com/office/drawing/2014/main" val="20001"/>
                    </a:ext>
                  </a:extLst>
                </a:gridCol>
                <a:gridCol w="1825131">
                  <a:extLst>
                    <a:ext uri="{9D8B030D-6E8A-4147-A177-3AD203B41FA5}">
                      <a16:colId xmlns:a16="http://schemas.microsoft.com/office/drawing/2014/main" val="20002"/>
                    </a:ext>
                  </a:extLst>
                </a:gridCol>
                <a:gridCol w="2082449">
                  <a:extLst>
                    <a:ext uri="{9D8B030D-6E8A-4147-A177-3AD203B41FA5}">
                      <a16:colId xmlns:a16="http://schemas.microsoft.com/office/drawing/2014/main" val="20003"/>
                    </a:ext>
                  </a:extLst>
                </a:gridCol>
              </a:tblGrid>
              <a:tr h="516023">
                <a:tc>
                  <a:txBody>
                    <a:bodyPr/>
                    <a:lstStyle/>
                    <a:p>
                      <a:pPr marL="0" marR="0" indent="0" algn="ctr" defTabSz="1088390" rtl="0" eaLnBrk="1" fontAlgn="auto" latinLnBrk="0" hangingPunct="1">
                        <a:lnSpc>
                          <a:spcPct val="150000"/>
                        </a:lnSpc>
                        <a:spcBef>
                          <a:spcPts val="0"/>
                        </a:spcBef>
                        <a:spcAft>
                          <a:spcPts val="0"/>
                        </a:spcAft>
                        <a:buClrTx/>
                        <a:buSzTx/>
                        <a:buFontTx/>
                        <a:buNone/>
                        <a:defRPr/>
                      </a:pPr>
                      <a:r>
                        <a:rPr lang="zh-CN" altLang="en-US" sz="1800" dirty="0">
                          <a:solidFill>
                            <a:srgbClr val="01B0F1"/>
                          </a:solidFill>
                          <a:latin typeface="微软雅黑" panose="020B0503020204020204" pitchFamily="34" charset="-122"/>
                          <a:ea typeface="微软雅黑" panose="020B0503020204020204" pitchFamily="34" charset="-122"/>
                        </a:rPr>
                        <a:t>活动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1088390" rtl="0" eaLnBrk="1" fontAlgn="auto" latinLnBrk="0" hangingPunct="1">
                        <a:lnSpc>
                          <a:spcPct val="150000"/>
                        </a:lnSpc>
                        <a:spcBef>
                          <a:spcPts val="0"/>
                        </a:spcBef>
                        <a:spcAft>
                          <a:spcPts val="0"/>
                        </a:spcAft>
                        <a:buClrTx/>
                        <a:buSzTx/>
                        <a:buFontTx/>
                        <a:buNone/>
                        <a:defRPr/>
                      </a:pPr>
                      <a:r>
                        <a:rPr lang="zh-CN" altLang="en-US" sz="1800" dirty="0">
                          <a:solidFill>
                            <a:srgbClr val="01B0F1"/>
                          </a:solidFill>
                          <a:latin typeface="微软雅黑" panose="020B0503020204020204" pitchFamily="34" charset="-122"/>
                          <a:ea typeface="微软雅黑" panose="020B0503020204020204" pitchFamily="34" charset="-122"/>
                        </a:rPr>
                        <a:t>次数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1088390" rtl="0" eaLnBrk="1" fontAlgn="auto" latinLnBrk="0" hangingPunct="1">
                        <a:lnSpc>
                          <a:spcPct val="150000"/>
                        </a:lnSpc>
                        <a:spcBef>
                          <a:spcPts val="0"/>
                        </a:spcBef>
                        <a:spcAft>
                          <a:spcPts val="0"/>
                        </a:spcAft>
                        <a:buClrTx/>
                        <a:buSzTx/>
                        <a:buFontTx/>
                        <a:buNone/>
                        <a:defRPr/>
                      </a:pPr>
                      <a:r>
                        <a:rPr lang="zh-CN" altLang="en-US" sz="1800" dirty="0">
                          <a:solidFill>
                            <a:srgbClr val="01B0F1"/>
                          </a:solidFill>
                          <a:latin typeface="微软雅黑" panose="020B0503020204020204" pitchFamily="34" charset="-122"/>
                          <a:ea typeface="微软雅黑" panose="020B0503020204020204" pitchFamily="34" charset="-122"/>
                        </a:rPr>
                        <a:t>金额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1088390" rtl="0" eaLnBrk="1" fontAlgn="auto" latinLnBrk="0" hangingPunct="1">
                        <a:lnSpc>
                          <a:spcPct val="150000"/>
                        </a:lnSpc>
                        <a:spcBef>
                          <a:spcPts val="0"/>
                        </a:spcBef>
                        <a:spcAft>
                          <a:spcPts val="0"/>
                        </a:spcAft>
                        <a:buClrTx/>
                        <a:buSzTx/>
                        <a:buFontTx/>
                        <a:buNone/>
                        <a:defRPr/>
                      </a:pPr>
                      <a:r>
                        <a:rPr lang="zh-CN" altLang="en-US" sz="1800" dirty="0">
                          <a:solidFill>
                            <a:srgbClr val="01B0F1"/>
                          </a:solidFill>
                          <a:latin typeface="微软雅黑" panose="020B0503020204020204" pitchFamily="34" charset="-122"/>
                          <a:ea typeface="微软雅黑" panose="020B0503020204020204" pitchFamily="34" charset="-122"/>
                        </a:rPr>
                        <a:t>效果评估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95383">
                <a:tc>
                  <a:txBody>
                    <a:bodyPr/>
                    <a:lstStyle/>
                    <a:p>
                      <a:pPr>
                        <a:lnSpc>
                          <a:spcPct val="150000"/>
                        </a:lnSpc>
                        <a:spcBef>
                          <a:spcPts val="0"/>
                        </a:spcBef>
                        <a:spcAft>
                          <a:spcPts val="0"/>
                        </a:spcAft>
                      </a:pPr>
                      <a:r>
                        <a:rPr lang="zh-CN" altLang="zh-CN" sz="1400" kern="100" dirty="0">
                          <a:solidFill>
                            <a:schemeClr val="tx1">
                              <a:lumMod val="85000"/>
                              <a:lumOff val="15000"/>
                            </a:schemeClr>
                          </a:solidFill>
                          <a:latin typeface="微软雅黑" panose="020B0503020204020204" pitchFamily="34" charset="-122"/>
                          <a:ea typeface="微软雅黑" panose="020B0503020204020204" pitchFamily="34" charset="-122"/>
                        </a:rPr>
                        <a:t>学术活动</a:t>
                      </a:r>
                      <a:r>
                        <a:rPr lang="en-US" altLang="zh-CN" sz="1400" kern="100" dirty="0">
                          <a:solidFill>
                            <a:schemeClr val="tx1">
                              <a:lumMod val="85000"/>
                              <a:lumOff val="15000"/>
                            </a:schemeClr>
                          </a:solidFill>
                          <a:latin typeface="微软雅黑" panose="020B0503020204020204" pitchFamily="34" charset="-122"/>
                          <a:ea typeface="微软雅黑" panose="020B0503020204020204" pitchFamily="34" charset="-122"/>
                        </a:rPr>
                        <a:t> </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0"/>
                        </a:spcBef>
                        <a:spcAft>
                          <a:spcPts val="0"/>
                        </a:spcAft>
                      </a:pPr>
                      <a:r>
                        <a:rPr lang="en-US" altLang="zh-CN" sz="1400" kern="100" dirty="0">
                          <a:solidFill>
                            <a:schemeClr val="tx1">
                              <a:lumMod val="85000"/>
                              <a:lumOff val="15000"/>
                            </a:schemeClr>
                          </a:solidFill>
                          <a:latin typeface="微软雅黑" panose="020B0503020204020204" pitchFamily="34" charset="-122"/>
                          <a:ea typeface="微软雅黑" panose="020B0503020204020204" pitchFamily="34" charset="-122"/>
                        </a:rPr>
                        <a:t>22</a:t>
                      </a:r>
                      <a:r>
                        <a:rPr lang="zh-CN" altLang="en-US" sz="1400" kern="100" dirty="0">
                          <a:solidFill>
                            <a:schemeClr val="tx1">
                              <a:lumMod val="85000"/>
                              <a:lumOff val="15000"/>
                            </a:schemeClr>
                          </a:solidFill>
                          <a:latin typeface="微软雅黑" panose="020B0503020204020204" pitchFamily="34" charset="-122"/>
                          <a:ea typeface="微软雅黑" panose="020B0503020204020204" pitchFamily="34" charset="-122"/>
                        </a:rPr>
                        <a:t>次 </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0"/>
                        </a:spcBef>
                        <a:spcAft>
                          <a:spcPts val="0"/>
                        </a:spcAft>
                      </a:pPr>
                      <a:r>
                        <a:rPr lang="en-US" altLang="zh-CN" sz="1400" kern="100" dirty="0">
                          <a:solidFill>
                            <a:schemeClr val="tx1">
                              <a:lumMod val="85000"/>
                              <a:lumOff val="15000"/>
                            </a:schemeClr>
                          </a:solidFill>
                          <a:latin typeface="微软雅黑" panose="020B0503020204020204" pitchFamily="34" charset="-122"/>
                          <a:ea typeface="微软雅黑" panose="020B0503020204020204" pitchFamily="34" charset="-122"/>
                        </a:rPr>
                        <a:t>520,000</a:t>
                      </a:r>
                      <a:r>
                        <a:rPr lang="zh-CN" altLang="en-US" sz="1400" kern="100" dirty="0">
                          <a:solidFill>
                            <a:schemeClr val="tx1">
                              <a:lumMod val="85000"/>
                              <a:lumOff val="15000"/>
                            </a:schemeClr>
                          </a:solidFill>
                          <a:latin typeface="微软雅黑" panose="020B0503020204020204" pitchFamily="34" charset="-122"/>
                          <a:ea typeface="微软雅黑" panose="020B0503020204020204" pitchFamily="34" charset="-122"/>
                        </a:rPr>
                        <a:t>元</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0"/>
                        </a:spcBef>
                        <a:spcAft>
                          <a:spcPts val="0"/>
                        </a:spcAft>
                      </a:pPr>
                      <a:r>
                        <a:rPr lang="en-US" altLang="zh-CN" sz="1400"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6</a:t>
                      </a:r>
                      <a:r>
                        <a:rPr lang="zh-CN" altLang="en-US" sz="1400"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分</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95383">
                <a:tc>
                  <a:txBody>
                    <a:bodyPr/>
                    <a:lstStyle/>
                    <a:p>
                      <a:pPr>
                        <a:lnSpc>
                          <a:spcPct val="150000"/>
                        </a:lnSpc>
                        <a:spcBef>
                          <a:spcPts val="0"/>
                        </a:spcBef>
                        <a:spcAft>
                          <a:spcPts val="0"/>
                        </a:spcAft>
                      </a:pPr>
                      <a:r>
                        <a:rPr lang="zh-CN" altLang="zh-CN" sz="1400" dirty="0">
                          <a:solidFill>
                            <a:schemeClr val="tx1">
                              <a:lumMod val="85000"/>
                              <a:lumOff val="15000"/>
                            </a:schemeClr>
                          </a:solidFill>
                          <a:latin typeface="微软雅黑" panose="020B0503020204020204" pitchFamily="34" charset="-122"/>
                          <a:ea typeface="微软雅黑" panose="020B0503020204020204" pitchFamily="34" charset="-122"/>
                        </a:rPr>
                        <a:t>慈善宣传活动</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 </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0"/>
                        </a:spcBef>
                        <a:spcAft>
                          <a:spcPts val="0"/>
                        </a:spcAft>
                      </a:pP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12</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次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1088390" rtl="0" eaLnBrk="1" fontAlgn="auto" latinLnBrk="0" hangingPunct="1">
                        <a:lnSpc>
                          <a:spcPct val="150000"/>
                        </a:lnSpc>
                        <a:spcBef>
                          <a:spcPts val="0"/>
                        </a:spcBef>
                        <a:spcAft>
                          <a:spcPts val="0"/>
                        </a:spcAft>
                        <a:buClrTx/>
                        <a:buSzTx/>
                        <a:buFontTx/>
                        <a:buNone/>
                        <a:defRPr/>
                      </a:pP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280,000</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元</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1088390" rtl="0" eaLnBrk="1" fontAlgn="auto" latinLnBrk="0" hangingPunct="1">
                        <a:lnSpc>
                          <a:spcPct val="150000"/>
                        </a:lnSpc>
                        <a:spcBef>
                          <a:spcPts val="0"/>
                        </a:spcBef>
                        <a:spcAft>
                          <a:spcPts val="0"/>
                        </a:spcAft>
                        <a:buClrTx/>
                        <a:buSzTx/>
                        <a:buFontTx/>
                        <a:buNone/>
                        <a:defRPr/>
                      </a:pP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7</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分</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55237">
                <a:tc>
                  <a:txBody>
                    <a:bodyPr/>
                    <a:lstStyle/>
                    <a:p>
                      <a:pPr>
                        <a:lnSpc>
                          <a:spcPct val="150000"/>
                        </a:lnSpc>
                        <a:spcBef>
                          <a:spcPts val="0"/>
                        </a:spcBef>
                        <a:spcAft>
                          <a:spcPts val="0"/>
                        </a:spcAft>
                      </a:pPr>
                      <a:r>
                        <a:rPr lang="zh-CN" altLang="zh-CN" sz="1400" dirty="0">
                          <a:solidFill>
                            <a:schemeClr val="tx1">
                              <a:lumMod val="85000"/>
                              <a:lumOff val="15000"/>
                            </a:schemeClr>
                          </a:solidFill>
                          <a:latin typeface="微软雅黑" panose="020B0503020204020204" pitchFamily="34" charset="-122"/>
                          <a:ea typeface="微软雅黑" panose="020B0503020204020204" pitchFamily="34" charset="-122"/>
                        </a:rPr>
                        <a:t>讲座活动</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 </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0"/>
                        </a:spcBef>
                        <a:spcAft>
                          <a:spcPts val="0"/>
                        </a:spcAft>
                      </a:pP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27</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088390" rtl="0" eaLnBrk="1" fontAlgn="auto" latinLnBrk="0" hangingPunct="1">
                        <a:lnSpc>
                          <a:spcPct val="150000"/>
                        </a:lnSpc>
                        <a:spcBef>
                          <a:spcPts val="0"/>
                        </a:spcBef>
                        <a:spcAft>
                          <a:spcPts val="0"/>
                        </a:spcAft>
                        <a:buClrTx/>
                        <a:buSzTx/>
                        <a:buFontTx/>
                        <a:buNone/>
                        <a:defRPr/>
                      </a:pP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180,000</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元</a:t>
                      </a:r>
                      <a:endParaRPr lang="zh-CN"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088390" rtl="0" eaLnBrk="1" fontAlgn="auto" latinLnBrk="0" hangingPunct="1">
                        <a:lnSpc>
                          <a:spcPct val="150000"/>
                        </a:lnSpc>
                        <a:spcBef>
                          <a:spcPts val="0"/>
                        </a:spcBef>
                        <a:spcAft>
                          <a:spcPts val="0"/>
                        </a:spcAft>
                        <a:buClrTx/>
                        <a:buSzTx/>
                        <a:buFontTx/>
                        <a:buNone/>
                        <a:defRPr/>
                      </a:pP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6</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分</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 </a:t>
                      </a:r>
                      <a:endParaRPr lang="zh-CN"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55237">
                <a:tc>
                  <a:txBody>
                    <a:bodyPr/>
                    <a:lstStyle/>
                    <a:p>
                      <a:pPr>
                        <a:lnSpc>
                          <a:spcPct val="150000"/>
                        </a:lnSpc>
                        <a:spcBef>
                          <a:spcPts val="0"/>
                        </a:spcBef>
                        <a:spcAft>
                          <a:spcPts val="0"/>
                        </a:spcAft>
                      </a:pPr>
                      <a:r>
                        <a:rPr lang="zh-CN" altLang="zh-CN" sz="1400" dirty="0">
                          <a:solidFill>
                            <a:schemeClr val="tx1">
                              <a:lumMod val="85000"/>
                              <a:lumOff val="15000"/>
                            </a:schemeClr>
                          </a:solidFill>
                          <a:latin typeface="微软雅黑" panose="020B0503020204020204" pitchFamily="34" charset="-122"/>
                          <a:ea typeface="微软雅黑" panose="020B0503020204020204" pitchFamily="34" charset="-122"/>
                        </a:rPr>
                        <a:t>系列广告</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（平面、电视）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0"/>
                        </a:spcBef>
                        <a:spcAft>
                          <a:spcPts val="0"/>
                        </a:spcAft>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两季度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0"/>
                        </a:spcBef>
                        <a:spcAft>
                          <a:spcPts val="0"/>
                        </a:spcAft>
                      </a:pP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1,800,000</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0"/>
                        </a:spcBef>
                        <a:spcAft>
                          <a:spcPts val="0"/>
                        </a:spcAft>
                      </a:pP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3</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98109">
                <a:tc>
                  <a:txBody>
                    <a:bodyPr/>
                    <a:lstStyle/>
                    <a:p>
                      <a:pPr>
                        <a:lnSpc>
                          <a:spcPct val="150000"/>
                        </a:lnSpc>
                        <a:spcBef>
                          <a:spcPts val="0"/>
                        </a:spcBef>
                        <a:spcAft>
                          <a:spcPts val="0"/>
                        </a:spcAft>
                      </a:pPr>
                      <a:r>
                        <a:rPr lang="zh-CN" altLang="zh-CN" sz="1400" dirty="0">
                          <a:solidFill>
                            <a:schemeClr val="tx1">
                              <a:lumMod val="85000"/>
                              <a:lumOff val="15000"/>
                            </a:schemeClr>
                          </a:solidFill>
                          <a:latin typeface="微软雅黑" panose="020B0503020204020204" pitchFamily="34" charset="-122"/>
                          <a:ea typeface="微软雅黑" panose="020B0503020204020204" pitchFamily="34" charset="-122"/>
                        </a:rPr>
                        <a:t>新闻发布会</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0"/>
                        </a:spcBef>
                        <a:spcAft>
                          <a:spcPts val="0"/>
                        </a:spcAft>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两次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0"/>
                        </a:spcBef>
                        <a:spcAft>
                          <a:spcPts val="0"/>
                        </a:spcAft>
                      </a:pP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500,000</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0"/>
                        </a:spcBef>
                        <a:spcAft>
                          <a:spcPts val="0"/>
                        </a:spcAft>
                      </a:pP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5</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10946">
                <a:tc>
                  <a:txBody>
                    <a:bodyPr/>
                    <a:lstStyle/>
                    <a:p>
                      <a:pPr>
                        <a:lnSpc>
                          <a:spcPct val="150000"/>
                        </a:lnSpc>
                        <a:spcBef>
                          <a:spcPts val="0"/>
                        </a:spcBef>
                        <a:spcAft>
                          <a:spcPts val="0"/>
                        </a:spcAft>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客户体验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0"/>
                        </a:spcBef>
                        <a:spcAft>
                          <a:spcPts val="0"/>
                        </a:spcAft>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每月一次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0"/>
                        </a:spcBef>
                        <a:spcAft>
                          <a:spcPts val="0"/>
                        </a:spcAft>
                      </a:pP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80,000</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0"/>
                        </a:spcBef>
                        <a:spcAft>
                          <a:spcPts val="0"/>
                        </a:spcAft>
                      </a:pP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8</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423400">
                <a:tc>
                  <a:txBody>
                    <a:bodyPr/>
                    <a:lstStyle/>
                    <a:p>
                      <a:pPr>
                        <a:lnSpc>
                          <a:spcPct val="150000"/>
                        </a:lnSpc>
                        <a:spcBef>
                          <a:spcPts val="0"/>
                        </a:spcBef>
                        <a:spcAft>
                          <a:spcPts val="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梅奥</a:t>
                      </a:r>
                      <a:r>
                        <a:rPr lang="en-US" altLang="zh-CN" sz="1400" b="1" dirty="0">
                          <a:solidFill>
                            <a:schemeClr val="accent5">
                              <a:lumMod val="50000"/>
                            </a:schemeClr>
                          </a:solidFill>
                          <a:latin typeface="微软雅黑" panose="020B0503020204020204" pitchFamily="34" charset="-122"/>
                          <a:ea typeface="微软雅黑" panose="020B0503020204020204" pitchFamily="34" charset="-122"/>
                        </a:rPr>
                        <a:t>Q+T</a:t>
                      </a: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项目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0"/>
                        </a:spcBef>
                        <a:spcAft>
                          <a:spcPts val="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每月一次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0"/>
                        </a:spcBef>
                        <a:spcAft>
                          <a:spcPts val="0"/>
                        </a:spcAft>
                      </a:pPr>
                      <a:r>
                        <a:rPr lang="en-US" altLang="zh-CN" sz="1400" b="1" dirty="0">
                          <a:solidFill>
                            <a:schemeClr val="accent5">
                              <a:lumMod val="50000"/>
                            </a:schemeClr>
                          </a:solidFill>
                          <a:latin typeface="微软雅黑" panose="020B0503020204020204" pitchFamily="34" charset="-122"/>
                          <a:ea typeface="微软雅黑" panose="020B0503020204020204" pitchFamily="34" charset="-122"/>
                        </a:rPr>
                        <a:t>15,000</a:t>
                      </a: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1088390" rtl="0" eaLnBrk="1" fontAlgn="auto" latinLnBrk="0" hangingPunct="1">
                        <a:lnSpc>
                          <a:spcPct val="150000"/>
                        </a:lnSpc>
                        <a:spcBef>
                          <a:spcPts val="0"/>
                        </a:spcBef>
                        <a:spcAft>
                          <a:spcPts val="0"/>
                        </a:spcAft>
                        <a:buClrTx/>
                        <a:buSzTx/>
                        <a:buFontTx/>
                        <a:buNone/>
                        <a:defRPr/>
                      </a:pPr>
                      <a:r>
                        <a:rPr lang="en-US" altLang="zh-CN" sz="1400" b="1" dirty="0">
                          <a:solidFill>
                            <a:schemeClr val="accent5">
                              <a:lumMod val="50000"/>
                            </a:schemeClr>
                          </a:solidFill>
                          <a:latin typeface="微软雅黑" panose="020B0503020204020204" pitchFamily="34" charset="-122"/>
                          <a:ea typeface="微软雅黑" panose="020B0503020204020204" pitchFamily="34" charset="-122"/>
                        </a:rPr>
                        <a:t>8.5</a:t>
                      </a: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73589">
                <a:tc gridSpan="2">
                  <a:txBody>
                    <a:bodyPr/>
                    <a:lstStyle/>
                    <a:p>
                      <a:pPr algn="ctr">
                        <a:lnSpc>
                          <a:spcPct val="150000"/>
                        </a:lnSpc>
                        <a:spcBef>
                          <a:spcPts val="0"/>
                        </a:spcBef>
                        <a:spcAft>
                          <a:spcPts val="0"/>
                        </a:spcAft>
                      </a:pPr>
                      <a:r>
                        <a:rPr lang="zh-CN" altLang="en-US" sz="1400" b="1" dirty="0">
                          <a:solidFill>
                            <a:schemeClr val="tx1"/>
                          </a:solidFill>
                          <a:latin typeface="微软雅黑" panose="020B0503020204020204" pitchFamily="34" charset="-122"/>
                          <a:ea typeface="微软雅黑" panose="020B0503020204020204" pitchFamily="34" charset="-122"/>
                        </a:rPr>
                        <a:t>总计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0"/>
                        </a:spcBef>
                        <a:spcAft>
                          <a:spcPts val="0"/>
                        </a:spcAft>
                      </a:pPr>
                      <a:r>
                        <a:rPr lang="en-US" altLang="zh-CN" sz="1400" b="1" dirty="0">
                          <a:solidFill>
                            <a:schemeClr val="tx1"/>
                          </a:solidFill>
                          <a:latin typeface="微软雅黑" panose="020B0503020204020204" pitchFamily="34" charset="-122"/>
                          <a:ea typeface="微软雅黑" panose="020B0503020204020204" pitchFamily="34" charset="-122"/>
                        </a:rPr>
                        <a:t>3,375,000</a:t>
                      </a:r>
                      <a:r>
                        <a:rPr lang="zh-CN" altLang="en-US" sz="1400" b="1" dirty="0">
                          <a:solidFill>
                            <a:schemeClr val="tx1"/>
                          </a:solidFill>
                          <a:latin typeface="微软雅黑" panose="020B0503020204020204" pitchFamily="34" charset="-122"/>
                          <a:ea typeface="微软雅黑" panose="020B0503020204020204" pitchFamily="34" charset="-122"/>
                        </a:rPr>
                        <a:t>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1088390" rtl="0" eaLnBrk="1" fontAlgn="auto" latinLnBrk="0" hangingPunct="1">
                        <a:lnSpc>
                          <a:spcPct val="150000"/>
                        </a:lnSpc>
                        <a:spcBef>
                          <a:spcPts val="0"/>
                        </a:spcBef>
                        <a:spcAft>
                          <a:spcPts val="0"/>
                        </a:spcAft>
                        <a:buClrTx/>
                        <a:buSzTx/>
                        <a:buFontTx/>
                        <a:buNone/>
                        <a:defRPr/>
                      </a:pPr>
                      <a:r>
                        <a:rPr lang="en-US" altLang="zh-CN" sz="1400" b="1" dirty="0">
                          <a:solidFill>
                            <a:schemeClr val="tx1"/>
                          </a:solidFill>
                          <a:latin typeface="微软雅黑" panose="020B0503020204020204" pitchFamily="34" charset="-122"/>
                          <a:ea typeface="微软雅黑" panose="020B0503020204020204" pitchFamily="34" charset="-122"/>
                        </a:rPr>
                        <a:t>6.21</a:t>
                      </a:r>
                      <a:r>
                        <a:rPr lang="zh-CN" altLang="en-US" sz="1400" b="1" dirty="0">
                          <a:solidFill>
                            <a:schemeClr val="tx1"/>
                          </a:solidFill>
                          <a:latin typeface="微软雅黑" panose="020B0503020204020204" pitchFamily="34" charset="-122"/>
                          <a:ea typeface="微软雅黑" panose="020B0503020204020204" pitchFamily="34" charset="-122"/>
                        </a:rPr>
                        <a:t>分（均分）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9" name="文本框 8"/>
          <p:cNvSpPr txBox="1"/>
          <p:nvPr/>
        </p:nvSpPr>
        <p:spPr>
          <a:xfrm>
            <a:off x="7811140" y="6385644"/>
            <a:ext cx="4380860" cy="324437"/>
          </a:xfrm>
          <a:prstGeom prst="rect">
            <a:avLst/>
          </a:prstGeom>
          <a:noFill/>
        </p:spPr>
        <p:txBody>
          <a:bodyPr wrap="square" rtlCol="0">
            <a:spAutoFit/>
          </a:bodyPr>
          <a:lstStyle/>
          <a:p>
            <a:pPr>
              <a:lnSpc>
                <a:spcPct val="150000"/>
              </a:lnSpc>
            </a:pPr>
            <a:r>
              <a:rPr lang="zh-CN" altLang="en-US" sz="1000" dirty="0">
                <a:latin typeface="微软雅黑" panose="020B0503020204020204" pitchFamily="34" charset="-122"/>
                <a:ea typeface="微软雅黑" panose="020B0503020204020204" pitchFamily="34" charset="-122"/>
              </a:rPr>
              <a:t>如对本篇效果评估指数有任何疑问，请致电梅奥国际：</a:t>
            </a:r>
            <a:r>
              <a:rPr lang="en-US" altLang="zh-CN" sz="1000" dirty="0">
                <a:latin typeface="微软雅黑" panose="020B0503020204020204" pitchFamily="34" charset="-122"/>
                <a:ea typeface="微软雅黑" panose="020B0503020204020204" pitchFamily="34" charset="-122"/>
              </a:rPr>
              <a:t>0755-23080080</a:t>
            </a:r>
            <a:endParaRPr lang="zh-CN" altLang="en-US" sz="1000" dirty="0">
              <a:latin typeface="微软雅黑" panose="020B0503020204020204" pitchFamily="34" charset="-122"/>
              <a:ea typeface="微软雅黑" panose="020B0503020204020204" pitchFamily="34" charset="-122"/>
            </a:endParaRPr>
          </a:p>
        </p:txBody>
      </p:sp>
      <p:sp>
        <p:nvSpPr>
          <p:cNvPr id="10" name="矩形 9"/>
          <p:cNvSpPr/>
          <p:nvPr/>
        </p:nvSpPr>
        <p:spPr>
          <a:xfrm>
            <a:off x="1938978" y="1596977"/>
            <a:ext cx="3948517" cy="418191"/>
          </a:xfrm>
          <a:prstGeom prst="rect">
            <a:avLst/>
          </a:prstGeom>
        </p:spPr>
        <p:txBody>
          <a:bodyPr wrap="none">
            <a:spAutoFit/>
          </a:bodyPr>
          <a:lstStyle/>
          <a:p>
            <a:pPr>
              <a:lnSpc>
                <a:spcPct val="150000"/>
              </a:lnSpc>
            </a:pPr>
            <a:r>
              <a:rPr lang="en-US" altLang="zh-CN" sz="1600" b="1" dirty="0">
                <a:latin typeface="微软雅黑" panose="020B0503020204020204" pitchFamily="34" charset="-122"/>
                <a:ea typeface="微软雅黑" panose="020B0503020204020204" pitchFamily="34" charset="-122"/>
              </a:rPr>
              <a:t>2014</a:t>
            </a:r>
            <a:r>
              <a:rPr lang="zh-CN" altLang="en-US" sz="1600" b="1" dirty="0">
                <a:latin typeface="微软雅黑" panose="020B0503020204020204" pitchFamily="34" charset="-122"/>
                <a:ea typeface="微软雅黑" panose="020B0503020204020204" pitchFamily="34" charset="-122"/>
              </a:rPr>
              <a:t>年医院品牌推广活动投入及效果评估</a:t>
            </a:r>
          </a:p>
        </p:txBody>
      </p:sp>
      <p:sp>
        <p:nvSpPr>
          <p:cNvPr id="11" name="矩形 10"/>
          <p:cNvSpPr/>
          <p:nvPr/>
        </p:nvSpPr>
        <p:spPr>
          <a:xfrm>
            <a:off x="10033536" y="616370"/>
            <a:ext cx="1689886" cy="507831"/>
          </a:xfrm>
          <a:prstGeom prst="rect">
            <a:avLst/>
          </a:prstGeom>
        </p:spPr>
        <p:txBody>
          <a:bodyPr wrap="none">
            <a:spAutoFit/>
          </a:bodyPr>
          <a:lstStyle/>
          <a:p>
            <a:pPr>
              <a:lnSpc>
                <a:spcPct val="150000"/>
              </a:lnSpc>
            </a:pPr>
            <a:r>
              <a:rPr lang="en-US" altLang="zh-CN" b="1" dirty="0">
                <a:latin typeface="微软雅黑" panose="020B0503020204020204" pitchFamily="34" charset="-122"/>
                <a:ea typeface="微软雅黑" panose="020B0503020204020204" pitchFamily="34" charset="-122"/>
              </a:rPr>
              <a:t>5.1</a:t>
            </a:r>
            <a:r>
              <a:rPr lang="zh-CN" altLang="en-US" b="1" dirty="0">
                <a:latin typeface="微软雅黑" panose="020B0503020204020204" pitchFamily="34" charset="-122"/>
                <a:ea typeface="微软雅黑" panose="020B0503020204020204" pitchFamily="34" charset="-122"/>
              </a:rPr>
              <a:t>自媒体搭建</a:t>
            </a:r>
            <a:endParaRPr lang="zh-CN" altLang="en-US" sz="1600" b="1" dirty="0">
              <a:latin typeface="微软雅黑" panose="020B0503020204020204" pitchFamily="34" charset="-122"/>
              <a:ea typeface="微软雅黑" panose="020B0503020204020204" pitchFamily="34" charset="-122"/>
            </a:endParaRPr>
          </a:p>
        </p:txBody>
      </p:sp>
      <p:grpSp>
        <p:nvGrpSpPr>
          <p:cNvPr id="13" name="组合 12"/>
          <p:cNvGrpSpPr/>
          <p:nvPr/>
        </p:nvGrpSpPr>
        <p:grpSpPr>
          <a:xfrm>
            <a:off x="536649" y="249523"/>
            <a:ext cx="1232203" cy="1028988"/>
            <a:chOff x="458097" y="883701"/>
            <a:chExt cx="1712258" cy="1429872"/>
          </a:xfrm>
        </p:grpSpPr>
        <p:sp>
          <p:nvSpPr>
            <p:cNvPr id="14"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accent4">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10305" y="1340011"/>
              <a:ext cx="1048277" cy="812598"/>
            </a:xfrm>
            <a:prstGeom prst="rect">
              <a:avLst/>
            </a:prstGeom>
            <a:noFill/>
          </p:spPr>
          <p:txBody>
            <a:bodyPr wrap="square" rtlCol="0">
              <a:spAutoFit/>
            </a:bodyPr>
            <a:lstStyle/>
            <a:p>
              <a:r>
                <a:rPr lang="en-US" altLang="zh-CN" sz="3200" b="1" dirty="0">
                  <a:solidFill>
                    <a:schemeClr val="accent6">
                      <a:lumMod val="50000"/>
                    </a:schemeClr>
                  </a:solidFill>
                  <a:latin typeface="微软雅黑" panose="020B0503020204020204" pitchFamily="34" charset="-122"/>
                  <a:ea typeface="微软雅黑" panose="020B0503020204020204" pitchFamily="34" charset="-122"/>
                </a:rPr>
                <a:t>05</a:t>
              </a:r>
              <a:endParaRPr lang="zh-CN" altLang="en-US" sz="3200" b="1" dirty="0">
                <a:solidFill>
                  <a:schemeClr val="accent6">
                    <a:lumMod val="50000"/>
                  </a:schemeClr>
                </a:solidFill>
                <a:latin typeface="微软雅黑" panose="020B0503020204020204" pitchFamily="34" charset="-122"/>
                <a:ea typeface="微软雅黑" panose="020B0503020204020204" pitchFamily="34" charset="-122"/>
              </a:endParaRPr>
            </a:p>
          </p:txBody>
        </p:sp>
      </p:grpSp>
      <p:sp>
        <p:nvSpPr>
          <p:cNvPr id="17" name="文本框 16"/>
          <p:cNvSpPr txBox="1"/>
          <p:nvPr/>
        </p:nvSpPr>
        <p:spPr>
          <a:xfrm>
            <a:off x="10515600" y="249523"/>
            <a:ext cx="1676400"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放置医院</a:t>
            </a:r>
            <a:r>
              <a:rPr lang="en-US" altLang="zh-CN" sz="1400" dirty="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18" name="矩形 17"/>
          <p:cNvSpPr/>
          <p:nvPr/>
        </p:nvSpPr>
        <p:spPr>
          <a:xfrm>
            <a:off x="1820283" y="547121"/>
            <a:ext cx="1467068" cy="553998"/>
          </a:xfrm>
          <a:prstGeom prst="rect">
            <a:avLst/>
          </a:prstGeom>
        </p:spPr>
        <p:txBody>
          <a:bodyPr wrap="non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自媒体建设</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58097" y="883701"/>
            <a:ext cx="4301793" cy="2373066"/>
            <a:chOff x="458097" y="883701"/>
            <a:chExt cx="4301793" cy="2373066"/>
          </a:xfrm>
        </p:grpSpPr>
        <p:sp>
          <p:nvSpPr>
            <p:cNvPr id="5" name="矩形 1"/>
            <p:cNvSpPr/>
            <p:nvPr/>
          </p:nvSpPr>
          <p:spPr>
            <a:xfrm>
              <a:off x="458097" y="2198541"/>
              <a:ext cx="4301793" cy="1058226"/>
            </a:xfrm>
            <a:custGeom>
              <a:avLst/>
              <a:gdLst>
                <a:gd name="connsiteX0" fmla="*/ 0 w 4892040"/>
                <a:gd name="connsiteY0" fmla="*/ 0 h 1051356"/>
                <a:gd name="connsiteX1" fmla="*/ 4892040 w 4892040"/>
                <a:gd name="connsiteY1" fmla="*/ 0 h 1051356"/>
                <a:gd name="connsiteX2" fmla="*/ 4892040 w 4892040"/>
                <a:gd name="connsiteY2" fmla="*/ 1051356 h 1051356"/>
                <a:gd name="connsiteX3" fmla="*/ 0 w 4892040"/>
                <a:gd name="connsiteY3" fmla="*/ 1051356 h 1051356"/>
                <a:gd name="connsiteX4" fmla="*/ 0 w 4892040"/>
                <a:gd name="connsiteY4" fmla="*/ 0 h 1051356"/>
                <a:gd name="connsiteX0-1" fmla="*/ 0 w 5227320"/>
                <a:gd name="connsiteY0-2" fmla="*/ 152400 h 1203756"/>
                <a:gd name="connsiteX1-3" fmla="*/ 5227320 w 5227320"/>
                <a:gd name="connsiteY1-4" fmla="*/ 0 h 1203756"/>
                <a:gd name="connsiteX2-5" fmla="*/ 4892040 w 5227320"/>
                <a:gd name="connsiteY2-6" fmla="*/ 1203756 h 1203756"/>
                <a:gd name="connsiteX3-7" fmla="*/ 0 w 5227320"/>
                <a:gd name="connsiteY3-8" fmla="*/ 1203756 h 1203756"/>
                <a:gd name="connsiteX4-9" fmla="*/ 0 w 5227320"/>
                <a:gd name="connsiteY4-10" fmla="*/ 152400 h 1203756"/>
                <a:gd name="connsiteX0-11" fmla="*/ 0 w 5227320"/>
                <a:gd name="connsiteY0-12" fmla="*/ 152400 h 1218996"/>
                <a:gd name="connsiteX1-13" fmla="*/ 5227320 w 5227320"/>
                <a:gd name="connsiteY1-14" fmla="*/ 0 h 1218996"/>
                <a:gd name="connsiteX2-15" fmla="*/ 4556760 w 5227320"/>
                <a:gd name="connsiteY2-16" fmla="*/ 1218996 h 1218996"/>
                <a:gd name="connsiteX3-17" fmla="*/ 0 w 5227320"/>
                <a:gd name="connsiteY3-18" fmla="*/ 1203756 h 1218996"/>
                <a:gd name="connsiteX4-19" fmla="*/ 0 w 5227320"/>
                <a:gd name="connsiteY4-20" fmla="*/ 152400 h 1218996"/>
                <a:gd name="connsiteX0-21" fmla="*/ 228600 w 5455920"/>
                <a:gd name="connsiteY0-22" fmla="*/ 152400 h 1249476"/>
                <a:gd name="connsiteX1-23" fmla="*/ 5455920 w 5455920"/>
                <a:gd name="connsiteY1-24" fmla="*/ 0 h 1249476"/>
                <a:gd name="connsiteX2-25" fmla="*/ 4785360 w 5455920"/>
                <a:gd name="connsiteY2-26" fmla="*/ 1218996 h 1249476"/>
                <a:gd name="connsiteX3-27" fmla="*/ 0 w 5455920"/>
                <a:gd name="connsiteY3-28" fmla="*/ 1249476 h 1249476"/>
                <a:gd name="connsiteX4-29" fmla="*/ 228600 w 5455920"/>
                <a:gd name="connsiteY4-30" fmla="*/ 152400 h 1249476"/>
                <a:gd name="connsiteX0-31" fmla="*/ 411480 w 5455920"/>
                <a:gd name="connsiteY0-32" fmla="*/ 396240 h 1249476"/>
                <a:gd name="connsiteX1-33" fmla="*/ 5455920 w 5455920"/>
                <a:gd name="connsiteY1-34" fmla="*/ 0 h 1249476"/>
                <a:gd name="connsiteX2-35" fmla="*/ 4785360 w 5455920"/>
                <a:gd name="connsiteY2-36" fmla="*/ 1218996 h 1249476"/>
                <a:gd name="connsiteX3-37" fmla="*/ 0 w 5455920"/>
                <a:gd name="connsiteY3-38" fmla="*/ 1249476 h 1249476"/>
                <a:gd name="connsiteX4-39" fmla="*/ 411480 w 5455920"/>
                <a:gd name="connsiteY4-40" fmla="*/ 396240 h 1249476"/>
                <a:gd name="connsiteX0-41" fmla="*/ 411480 w 5090160"/>
                <a:gd name="connsiteY0-42" fmla="*/ 213360 h 1066596"/>
                <a:gd name="connsiteX1-43" fmla="*/ 5090160 w 5090160"/>
                <a:gd name="connsiteY1-44" fmla="*/ 0 h 1066596"/>
                <a:gd name="connsiteX2-45" fmla="*/ 4785360 w 5090160"/>
                <a:gd name="connsiteY2-46" fmla="*/ 1036116 h 1066596"/>
                <a:gd name="connsiteX3-47" fmla="*/ 0 w 5090160"/>
                <a:gd name="connsiteY3-48" fmla="*/ 1066596 h 1066596"/>
                <a:gd name="connsiteX4-49" fmla="*/ 411480 w 5090160"/>
                <a:gd name="connsiteY4-50" fmla="*/ 213360 h 106659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090160" h="1066596">
                  <a:moveTo>
                    <a:pt x="411480" y="213360"/>
                  </a:moveTo>
                  <a:lnTo>
                    <a:pt x="5090160" y="0"/>
                  </a:lnTo>
                  <a:lnTo>
                    <a:pt x="4785360" y="1036116"/>
                  </a:lnTo>
                  <a:lnTo>
                    <a:pt x="0" y="1066596"/>
                  </a:lnTo>
                  <a:lnTo>
                    <a:pt x="411480" y="213360"/>
                  </a:lnTo>
                  <a:close/>
                </a:path>
              </a:pathLst>
            </a:custGeom>
            <a:solidFill>
              <a:schemeClr val="bg1">
                <a:lumMod val="8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tx1">
                <a:lumMod val="95000"/>
                <a:lumOff val="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910304" y="1340011"/>
              <a:ext cx="822960" cy="584775"/>
            </a:xfrm>
            <a:prstGeom prst="rect">
              <a:avLst/>
            </a:prstGeom>
            <a:noFill/>
          </p:spPr>
          <p:txBody>
            <a:bodyPr wrap="square" rtlCol="0">
              <a:spAutoFit/>
            </a:bodyPr>
            <a:lstStyle/>
            <a:p>
              <a:r>
                <a:rPr lang="en-US" altLang="zh-CN" sz="3200" b="1" dirty="0">
                  <a:solidFill>
                    <a:schemeClr val="tx1">
                      <a:lumMod val="95000"/>
                      <a:lumOff val="5000"/>
                    </a:schemeClr>
                  </a:solidFill>
                  <a:latin typeface="微软雅黑" panose="020B0503020204020204" pitchFamily="34" charset="-122"/>
                  <a:ea typeface="微软雅黑" panose="020B0503020204020204" pitchFamily="34" charset="-122"/>
                </a:rPr>
                <a:t>06</a:t>
              </a:r>
              <a:endParaRPr lang="zh-CN" altLang="en-US" sz="32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321784" y="2496967"/>
              <a:ext cx="3438106" cy="584775"/>
            </a:xfrm>
            <a:prstGeom prst="rect">
              <a:avLst/>
            </a:prstGeom>
            <a:noFill/>
          </p:spPr>
          <p:txBody>
            <a:bodyPr wrap="square" rtlCol="0">
              <a:spAutoFit/>
            </a:bodyPr>
            <a:lstStyle/>
            <a:p>
              <a:r>
                <a:rPr lang="zh-CN" altLang="en-US" sz="3200" b="1" dirty="0">
                  <a:solidFill>
                    <a:schemeClr val="tx1">
                      <a:lumMod val="95000"/>
                      <a:lumOff val="5000"/>
                    </a:schemeClr>
                  </a:solidFill>
                  <a:latin typeface="微软雅黑" panose="020B0503020204020204" pitchFamily="34" charset="-122"/>
                  <a:ea typeface="微软雅黑" panose="020B0503020204020204" pitchFamily="34" charset="-122"/>
                </a:rPr>
                <a:t>医院病患满意度</a:t>
              </a:r>
            </a:p>
          </p:txBody>
        </p:sp>
      </p:grpSp>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l="25884"/>
          <a:stretch>
            <a:fillRect/>
          </a:stretch>
        </p:blipFill>
        <p:spPr>
          <a:xfrm>
            <a:off x="4737100" y="0"/>
            <a:ext cx="7454900" cy="6858000"/>
          </a:xfrm>
          <a:prstGeom prst="rect">
            <a:avLst/>
          </a:prstGeom>
        </p:spPr>
      </p:pic>
      <p:sp>
        <p:nvSpPr>
          <p:cNvPr id="11" name="矩形 10"/>
          <p:cNvSpPr/>
          <p:nvPr/>
        </p:nvSpPr>
        <p:spPr>
          <a:xfrm>
            <a:off x="9123052" y="5667793"/>
            <a:ext cx="2656572" cy="9500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600" dirty="0">
                <a:latin typeface="微软雅黑" panose="020B0503020204020204" pitchFamily="34" charset="-122"/>
                <a:ea typeface="微软雅黑" panose="020B0503020204020204" pitchFamily="34" charset="-122"/>
              </a:rPr>
              <a:t>本章节以下内容请医院根据自身实际情况进行修改！</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768852" y="2368155"/>
            <a:ext cx="4397358" cy="3000821"/>
          </a:xfrm>
          <a:prstGeom prst="rect">
            <a:avLst/>
          </a:prstGeom>
        </p:spPr>
        <p:txBody>
          <a:bodyPr wrap="none">
            <a:spAutoFit/>
          </a:bodyPr>
          <a:lstStyle/>
          <a:p>
            <a:pPr marL="285750" indent="-285750">
              <a:lnSpc>
                <a:spcPct val="150000"/>
              </a:lnSpc>
              <a:buFont typeface="Wingdings" panose="05000000000000000000" pitchFamily="2" charset="2"/>
              <a:buChar char="u"/>
            </a:pPr>
            <a:r>
              <a:rPr lang="zh-CN" altLang="en-US" dirty="0">
                <a:solidFill>
                  <a:prstClr val="black"/>
                </a:solidFill>
                <a:latin typeface="微软雅黑" panose="020B0503020204020204" pitchFamily="34" charset="-122"/>
                <a:ea typeface="微软雅黑" panose="020B0503020204020204" pitchFamily="34" charset="-122"/>
              </a:rPr>
              <a:t>本年度新增老年康复科、心理治疗科；</a:t>
            </a:r>
            <a:endParaRPr lang="en-US" altLang="zh-CN" dirty="0">
              <a:solidFill>
                <a:prstClr val="black"/>
              </a:solidFill>
              <a:latin typeface="微软雅黑" panose="020B0503020204020204" pitchFamily="34" charset="-122"/>
              <a:ea typeface="微软雅黑" panose="020B0503020204020204" pitchFamily="34" charset="-122"/>
            </a:endParaRPr>
          </a:p>
          <a:p>
            <a:pPr>
              <a:lnSpc>
                <a:spcPct val="150000"/>
              </a:lnSpc>
            </a:pPr>
            <a:endParaRPr lang="en-US" altLang="zh-CN" dirty="0">
              <a:solidFill>
                <a:prstClr val="black"/>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u"/>
            </a:pPr>
            <a:r>
              <a:rPr lang="zh-CN" altLang="en-US" dirty="0">
                <a:solidFill>
                  <a:prstClr val="black"/>
                </a:solidFill>
                <a:latin typeface="微软雅黑" panose="020B0503020204020204" pitchFamily="34" charset="-122"/>
                <a:ea typeface="微软雅黑" panose="020B0503020204020204" pitchFamily="34" charset="-122"/>
              </a:rPr>
              <a:t>引进新的生物酶、</a:t>
            </a:r>
            <a:r>
              <a:rPr lang="en-US" altLang="zh-CN" dirty="0">
                <a:solidFill>
                  <a:prstClr val="black"/>
                </a:solidFill>
                <a:latin typeface="微软雅黑" panose="020B0503020204020204" pitchFamily="34" charset="-122"/>
                <a:ea typeface="微软雅黑" panose="020B0503020204020204" pitchFamily="34" charset="-122"/>
              </a:rPr>
              <a:t>PET-MR</a:t>
            </a:r>
            <a:r>
              <a:rPr lang="zh-CN" altLang="en-US" dirty="0">
                <a:solidFill>
                  <a:prstClr val="black"/>
                </a:solidFill>
                <a:latin typeface="微软雅黑" panose="020B0503020204020204" pitchFamily="34" charset="-122"/>
                <a:ea typeface="微软雅黑" panose="020B0503020204020204" pitchFamily="34" charset="-122"/>
              </a:rPr>
              <a:t>技术；</a:t>
            </a:r>
            <a:endParaRPr lang="en-US" altLang="zh-CN" dirty="0">
              <a:solidFill>
                <a:prstClr val="black"/>
              </a:solidFill>
              <a:latin typeface="微软雅黑" panose="020B0503020204020204" pitchFamily="34" charset="-122"/>
              <a:ea typeface="微软雅黑" panose="020B0503020204020204" pitchFamily="34" charset="-122"/>
            </a:endParaRPr>
          </a:p>
          <a:p>
            <a:pPr>
              <a:lnSpc>
                <a:spcPct val="150000"/>
              </a:lnSpc>
            </a:pPr>
            <a:endParaRPr lang="en-US" altLang="zh-CN" dirty="0">
              <a:solidFill>
                <a:prstClr val="black"/>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u"/>
            </a:pPr>
            <a:r>
              <a:rPr lang="zh-CN" altLang="en-US" dirty="0">
                <a:solidFill>
                  <a:prstClr val="black"/>
                </a:solidFill>
                <a:latin typeface="微软雅黑" panose="020B0503020204020204" pitchFamily="34" charset="-122"/>
                <a:ea typeface="微软雅黑" panose="020B0503020204020204" pitchFamily="34" charset="-122"/>
              </a:rPr>
              <a:t>发表柳叶刀论文</a:t>
            </a:r>
            <a:r>
              <a:rPr lang="en-US" altLang="zh-CN" dirty="0">
                <a:solidFill>
                  <a:prstClr val="black"/>
                </a:solidFill>
                <a:latin typeface="微软雅黑" panose="020B0503020204020204" pitchFamily="34" charset="-122"/>
                <a:ea typeface="微软雅黑" panose="020B0503020204020204" pitchFamily="34" charset="-122"/>
              </a:rPr>
              <a:t>4</a:t>
            </a:r>
            <a:r>
              <a:rPr lang="zh-CN" altLang="en-US" dirty="0">
                <a:solidFill>
                  <a:prstClr val="black"/>
                </a:solidFill>
                <a:latin typeface="微软雅黑" panose="020B0503020204020204" pitchFamily="34" charset="-122"/>
                <a:ea typeface="微软雅黑" panose="020B0503020204020204" pitchFamily="34" charset="-122"/>
              </a:rPr>
              <a:t>篇；</a:t>
            </a:r>
            <a:endParaRPr lang="en-US" altLang="zh-CN" dirty="0">
              <a:solidFill>
                <a:prstClr val="black"/>
              </a:solidFill>
              <a:latin typeface="微软雅黑" panose="020B0503020204020204" pitchFamily="34" charset="-122"/>
              <a:ea typeface="微软雅黑" panose="020B0503020204020204" pitchFamily="34" charset="-122"/>
            </a:endParaRPr>
          </a:p>
          <a:p>
            <a:pPr>
              <a:lnSpc>
                <a:spcPct val="150000"/>
              </a:lnSpc>
            </a:pPr>
            <a:endParaRPr lang="en-US" altLang="zh-CN" dirty="0">
              <a:solidFill>
                <a:prstClr val="black"/>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u"/>
            </a:pPr>
            <a:r>
              <a:rPr lang="zh-CN" altLang="en-US" dirty="0">
                <a:solidFill>
                  <a:prstClr val="black"/>
                </a:solidFill>
                <a:latin typeface="微软雅黑" panose="020B0503020204020204" pitchFamily="34" charset="-122"/>
                <a:ea typeface="微软雅黑" panose="020B0503020204020204" pitchFamily="34" charset="-122"/>
              </a:rPr>
              <a:t>发表糖尿病疗法论文</a:t>
            </a:r>
            <a:r>
              <a:rPr lang="en-US" altLang="zh-CN" dirty="0">
                <a:solidFill>
                  <a:prstClr val="black"/>
                </a:solidFill>
                <a:latin typeface="微软雅黑" panose="020B0503020204020204" pitchFamily="34" charset="-122"/>
                <a:ea typeface="微软雅黑" panose="020B0503020204020204" pitchFamily="34" charset="-122"/>
              </a:rPr>
              <a:t>4</a:t>
            </a:r>
            <a:r>
              <a:rPr lang="zh-CN" altLang="en-US" dirty="0">
                <a:solidFill>
                  <a:prstClr val="black"/>
                </a:solidFill>
                <a:latin typeface="微软雅黑" panose="020B0503020204020204" pitchFamily="34" charset="-122"/>
                <a:ea typeface="微软雅黑" panose="020B0503020204020204" pitchFamily="34" charset="-122"/>
              </a:rPr>
              <a:t>篇。</a:t>
            </a: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6210" y="1917462"/>
            <a:ext cx="4872875" cy="3986012"/>
          </a:xfrm>
          <a:prstGeom prst="rect">
            <a:avLst/>
          </a:prstGeom>
          <a:ln>
            <a:noFill/>
          </a:ln>
          <a:effectLst>
            <a:outerShdw blurRad="190500" algn="tl" rotWithShape="0">
              <a:srgbClr val="000000">
                <a:alpha val="70000"/>
              </a:srgbClr>
            </a:outerShdw>
          </a:effectLst>
        </p:spPr>
      </p:pic>
      <p:sp>
        <p:nvSpPr>
          <p:cNvPr id="11" name="矩形 10"/>
          <p:cNvSpPr/>
          <p:nvPr/>
        </p:nvSpPr>
        <p:spPr>
          <a:xfrm>
            <a:off x="1820283" y="1686630"/>
            <a:ext cx="1681871" cy="461665"/>
          </a:xfrm>
          <a:prstGeom prst="rect">
            <a:avLst/>
          </a:prstGeom>
        </p:spPr>
        <p:txBody>
          <a:bodyPr wrap="non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本年度医疗创新 </a:t>
            </a:r>
            <a:endParaRPr lang="en-US" altLang="zh-CN" sz="1600" b="1" dirty="0">
              <a:latin typeface="微软雅黑" panose="020B0503020204020204" pitchFamily="34" charset="-122"/>
              <a:ea typeface="微软雅黑" panose="020B0503020204020204" pitchFamily="34" charset="-122"/>
            </a:endParaRPr>
          </a:p>
        </p:txBody>
      </p:sp>
      <p:sp>
        <p:nvSpPr>
          <p:cNvPr id="8" name="矩形 7"/>
          <p:cNvSpPr/>
          <p:nvPr/>
        </p:nvSpPr>
        <p:spPr>
          <a:xfrm>
            <a:off x="10033536" y="616370"/>
            <a:ext cx="1459054" cy="458908"/>
          </a:xfrm>
          <a:prstGeom prst="rect">
            <a:avLst/>
          </a:prstGeom>
        </p:spPr>
        <p:txBody>
          <a:bodyPr wrap="none">
            <a:spAutoFit/>
          </a:bodyPr>
          <a:lstStyle/>
          <a:p>
            <a:pPr>
              <a:lnSpc>
                <a:spcPct val="150000"/>
              </a:lnSpc>
            </a:pPr>
            <a:r>
              <a:rPr lang="en-US" altLang="zh-CN" b="1" dirty="0">
                <a:latin typeface="微软雅黑" panose="020B0503020204020204" pitchFamily="34" charset="-122"/>
                <a:ea typeface="微软雅黑" panose="020B0503020204020204" pitchFamily="34" charset="-122"/>
              </a:rPr>
              <a:t>6.1</a:t>
            </a:r>
            <a:r>
              <a:rPr lang="zh-CN" altLang="en-US" b="1" dirty="0">
                <a:latin typeface="微软雅黑" panose="020B0503020204020204" pitchFamily="34" charset="-122"/>
                <a:ea typeface="微软雅黑" panose="020B0503020204020204" pitchFamily="34" charset="-122"/>
              </a:rPr>
              <a:t>医疗创新</a:t>
            </a:r>
            <a:endParaRPr lang="zh-CN" altLang="en-US" sz="1600" b="1" dirty="0">
              <a:latin typeface="微软雅黑" panose="020B0503020204020204" pitchFamily="34" charset="-122"/>
              <a:ea typeface="微软雅黑" panose="020B0503020204020204" pitchFamily="34" charset="-122"/>
            </a:endParaRPr>
          </a:p>
        </p:txBody>
      </p:sp>
      <p:sp>
        <p:nvSpPr>
          <p:cNvPr id="12" name="矩形 11"/>
          <p:cNvSpPr/>
          <p:nvPr/>
        </p:nvSpPr>
        <p:spPr>
          <a:xfrm>
            <a:off x="1820283" y="547121"/>
            <a:ext cx="1467068" cy="499624"/>
          </a:xfrm>
          <a:prstGeom prst="rect">
            <a:avLst/>
          </a:prstGeom>
        </p:spPr>
        <p:txBody>
          <a:bodyPr wrap="non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病患满意度</a:t>
            </a:r>
          </a:p>
        </p:txBody>
      </p:sp>
      <p:grpSp>
        <p:nvGrpSpPr>
          <p:cNvPr id="13" name="组合 12"/>
          <p:cNvGrpSpPr/>
          <p:nvPr/>
        </p:nvGrpSpPr>
        <p:grpSpPr>
          <a:xfrm>
            <a:off x="536649" y="249523"/>
            <a:ext cx="1232203" cy="1028988"/>
            <a:chOff x="458097" y="883701"/>
            <a:chExt cx="1712258" cy="1429872"/>
          </a:xfrm>
        </p:grpSpPr>
        <p:sp>
          <p:nvSpPr>
            <p:cNvPr id="14"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tx1">
                <a:lumMod val="95000"/>
                <a:lumOff val="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10305" y="1340011"/>
              <a:ext cx="1048277" cy="812598"/>
            </a:xfrm>
            <a:prstGeom prst="rect">
              <a:avLst/>
            </a:prstGeom>
            <a:noFill/>
          </p:spPr>
          <p:txBody>
            <a:bodyPr wrap="square" rtlCol="0">
              <a:spAutoFit/>
            </a:bodyPr>
            <a:lstStyle/>
            <a:p>
              <a:r>
                <a:rPr lang="en-US" altLang="zh-CN" sz="3200" b="1" dirty="0">
                  <a:solidFill>
                    <a:schemeClr val="tx1">
                      <a:lumMod val="95000"/>
                      <a:lumOff val="5000"/>
                    </a:schemeClr>
                  </a:solidFill>
                  <a:latin typeface="微软雅黑" panose="020B0503020204020204" pitchFamily="34" charset="-122"/>
                  <a:ea typeface="微软雅黑" panose="020B0503020204020204" pitchFamily="34" charset="-122"/>
                </a:rPr>
                <a:t>06</a:t>
              </a:r>
              <a:endParaRPr lang="zh-CN" altLang="en-US" sz="32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sp>
        <p:nvSpPr>
          <p:cNvPr id="17" name="文本框 16"/>
          <p:cNvSpPr txBox="1"/>
          <p:nvPr/>
        </p:nvSpPr>
        <p:spPr>
          <a:xfrm>
            <a:off x="10515600" y="249523"/>
            <a:ext cx="1676400"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放置医院</a:t>
            </a:r>
            <a:r>
              <a:rPr lang="en-US" altLang="zh-CN" sz="1400" dirty="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178357" y="3330285"/>
            <a:ext cx="875764" cy="1640958"/>
            <a:chOff x="1178357" y="3330285"/>
            <a:chExt cx="875764" cy="1640958"/>
          </a:xfrm>
        </p:grpSpPr>
        <p:sp>
          <p:nvSpPr>
            <p:cNvPr id="9" name="流程图: 库存数据 8"/>
            <p:cNvSpPr/>
            <p:nvPr/>
          </p:nvSpPr>
          <p:spPr>
            <a:xfrm rot="10800000">
              <a:off x="1178357" y="3330285"/>
              <a:ext cx="875764" cy="288679"/>
            </a:xfrm>
            <a:prstGeom prst="flowChartOnlineStorag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nvGrpSpPr>
            <p:cNvPr id="10" name="组合 9"/>
            <p:cNvGrpSpPr/>
            <p:nvPr/>
          </p:nvGrpSpPr>
          <p:grpSpPr>
            <a:xfrm>
              <a:off x="1429496" y="3618963"/>
              <a:ext cx="425002" cy="1352280"/>
              <a:chOff x="1622737" y="3618963"/>
              <a:chExt cx="425002" cy="1352280"/>
            </a:xfrm>
          </p:grpSpPr>
          <p:sp>
            <p:nvSpPr>
              <p:cNvPr id="12" name="矩形 11"/>
              <p:cNvSpPr/>
              <p:nvPr/>
            </p:nvSpPr>
            <p:spPr>
              <a:xfrm>
                <a:off x="1803044" y="3618963"/>
                <a:ext cx="51514" cy="9401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3" name="椭圆 12"/>
              <p:cNvSpPr/>
              <p:nvPr/>
            </p:nvSpPr>
            <p:spPr>
              <a:xfrm>
                <a:off x="1622737" y="4546241"/>
                <a:ext cx="425002" cy="4250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11" name="文本框 10"/>
            <p:cNvSpPr txBox="1"/>
            <p:nvPr/>
          </p:nvSpPr>
          <p:spPr>
            <a:xfrm>
              <a:off x="1416617" y="4497592"/>
              <a:ext cx="637504" cy="458908"/>
            </a:xfrm>
            <a:prstGeom prst="rect">
              <a:avLst/>
            </a:prstGeom>
            <a:noFill/>
          </p:spPr>
          <p:txBody>
            <a:bodyPr wrap="square" rtlCol="0">
              <a:spAutoFit/>
            </a:bodyPr>
            <a:lstStyle/>
            <a:p>
              <a:pPr>
                <a:lnSpc>
                  <a:spcPct val="150000"/>
                </a:lnSpc>
              </a:pPr>
              <a:r>
                <a:rPr lang="en-US" altLang="zh-CN" b="1" dirty="0">
                  <a:solidFill>
                    <a:schemeClr val="bg1"/>
                  </a:solidFill>
                  <a:latin typeface="微软雅黑" panose="020B0503020204020204" pitchFamily="34" charset="-122"/>
                  <a:ea typeface="微软雅黑" panose="020B0503020204020204" pitchFamily="34" charset="-122"/>
                </a:rPr>
                <a:t>01</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3019454" y="1914112"/>
            <a:ext cx="875764" cy="1704852"/>
            <a:chOff x="3019454" y="1914112"/>
            <a:chExt cx="875764" cy="1704852"/>
          </a:xfrm>
        </p:grpSpPr>
        <p:sp>
          <p:nvSpPr>
            <p:cNvPr id="15" name="流程图: 库存数据 14"/>
            <p:cNvSpPr/>
            <p:nvPr/>
          </p:nvSpPr>
          <p:spPr>
            <a:xfrm rot="10800000">
              <a:off x="3019454" y="3330285"/>
              <a:ext cx="875764" cy="288679"/>
            </a:xfrm>
            <a:prstGeom prst="flowChartOnlineStorag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nvGrpSpPr>
            <p:cNvPr id="16" name="组合 15"/>
            <p:cNvGrpSpPr/>
            <p:nvPr/>
          </p:nvGrpSpPr>
          <p:grpSpPr>
            <a:xfrm>
              <a:off x="3257713" y="1970469"/>
              <a:ext cx="425002" cy="1365160"/>
              <a:chOff x="3338850" y="1102240"/>
              <a:chExt cx="425002" cy="1365160"/>
            </a:xfrm>
          </p:grpSpPr>
          <p:sp>
            <p:nvSpPr>
              <p:cNvPr id="18" name="矩形 17"/>
              <p:cNvSpPr/>
              <p:nvPr/>
            </p:nvSpPr>
            <p:spPr>
              <a:xfrm rot="10800000">
                <a:off x="3525595" y="1527242"/>
                <a:ext cx="51514" cy="9401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9" name="椭圆 18"/>
              <p:cNvSpPr/>
              <p:nvPr/>
            </p:nvSpPr>
            <p:spPr>
              <a:xfrm rot="10800000">
                <a:off x="3338850" y="1102240"/>
                <a:ext cx="425002" cy="4250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17" name="文本框 16"/>
            <p:cNvSpPr txBox="1"/>
            <p:nvPr/>
          </p:nvSpPr>
          <p:spPr>
            <a:xfrm>
              <a:off x="3244833" y="1914112"/>
              <a:ext cx="637504" cy="458908"/>
            </a:xfrm>
            <a:prstGeom prst="rect">
              <a:avLst/>
            </a:prstGeom>
            <a:noFill/>
          </p:spPr>
          <p:txBody>
            <a:bodyPr wrap="square" rtlCol="0">
              <a:spAutoFit/>
            </a:bodyPr>
            <a:lstStyle/>
            <a:p>
              <a:pPr>
                <a:lnSpc>
                  <a:spcPct val="150000"/>
                </a:lnSpc>
              </a:pPr>
              <a:r>
                <a:rPr lang="en-US" altLang="zh-CN" b="1" dirty="0">
                  <a:solidFill>
                    <a:schemeClr val="bg1"/>
                  </a:solidFill>
                  <a:latin typeface="微软雅黑" panose="020B0503020204020204" pitchFamily="34" charset="-122"/>
                  <a:ea typeface="微软雅黑" panose="020B0503020204020204" pitchFamily="34" charset="-122"/>
                </a:rPr>
                <a:t>02</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4778396" y="3330285"/>
            <a:ext cx="875764" cy="1640958"/>
            <a:chOff x="4778396" y="3330285"/>
            <a:chExt cx="875764" cy="1640958"/>
          </a:xfrm>
        </p:grpSpPr>
        <p:sp>
          <p:nvSpPr>
            <p:cNvPr id="21" name="流程图: 库存数据 20"/>
            <p:cNvSpPr/>
            <p:nvPr/>
          </p:nvSpPr>
          <p:spPr>
            <a:xfrm rot="10800000">
              <a:off x="4778396" y="3330285"/>
              <a:ext cx="875764" cy="288679"/>
            </a:xfrm>
            <a:prstGeom prst="flowChartOnlineStorag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nvGrpSpPr>
            <p:cNvPr id="22" name="组合 21"/>
            <p:cNvGrpSpPr/>
            <p:nvPr/>
          </p:nvGrpSpPr>
          <p:grpSpPr>
            <a:xfrm>
              <a:off x="4997337" y="3618963"/>
              <a:ext cx="425002" cy="1352280"/>
              <a:chOff x="1622737" y="3618963"/>
              <a:chExt cx="425002" cy="1352280"/>
            </a:xfrm>
          </p:grpSpPr>
          <p:sp>
            <p:nvSpPr>
              <p:cNvPr id="24" name="矩形 23"/>
              <p:cNvSpPr/>
              <p:nvPr/>
            </p:nvSpPr>
            <p:spPr>
              <a:xfrm>
                <a:off x="1803044" y="3618963"/>
                <a:ext cx="51514" cy="9401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25" name="椭圆 24"/>
              <p:cNvSpPr/>
              <p:nvPr/>
            </p:nvSpPr>
            <p:spPr>
              <a:xfrm>
                <a:off x="1622737" y="4546241"/>
                <a:ext cx="425002" cy="4250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23" name="文本框 22"/>
            <p:cNvSpPr txBox="1"/>
            <p:nvPr/>
          </p:nvSpPr>
          <p:spPr>
            <a:xfrm>
              <a:off x="4968356" y="4497592"/>
              <a:ext cx="637504" cy="458908"/>
            </a:xfrm>
            <a:prstGeom prst="rect">
              <a:avLst/>
            </a:prstGeom>
            <a:noFill/>
          </p:spPr>
          <p:txBody>
            <a:bodyPr wrap="square" rtlCol="0">
              <a:spAutoFit/>
            </a:bodyPr>
            <a:lstStyle/>
            <a:p>
              <a:pPr>
                <a:lnSpc>
                  <a:spcPct val="150000"/>
                </a:lnSpc>
              </a:pPr>
              <a:r>
                <a:rPr lang="en-US" altLang="zh-CN" b="1" dirty="0">
                  <a:solidFill>
                    <a:schemeClr val="bg1"/>
                  </a:solidFill>
                  <a:latin typeface="微软雅黑" panose="020B0503020204020204" pitchFamily="34" charset="-122"/>
                  <a:ea typeface="微软雅黑" panose="020B0503020204020204" pitchFamily="34" charset="-122"/>
                </a:rPr>
                <a:t>03</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6510604" y="1914112"/>
            <a:ext cx="875764" cy="1704852"/>
            <a:chOff x="6510604" y="1914112"/>
            <a:chExt cx="875764" cy="1704852"/>
          </a:xfrm>
        </p:grpSpPr>
        <p:sp>
          <p:nvSpPr>
            <p:cNvPr id="27" name="流程图: 库存数据 26"/>
            <p:cNvSpPr/>
            <p:nvPr/>
          </p:nvSpPr>
          <p:spPr>
            <a:xfrm rot="10800000">
              <a:off x="6510604" y="3330285"/>
              <a:ext cx="875764" cy="288679"/>
            </a:xfrm>
            <a:prstGeom prst="flowChartOnlineStorag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nvGrpSpPr>
            <p:cNvPr id="28" name="组合 27"/>
            <p:cNvGrpSpPr/>
            <p:nvPr/>
          </p:nvGrpSpPr>
          <p:grpSpPr>
            <a:xfrm>
              <a:off x="6735985" y="1965123"/>
              <a:ext cx="425002" cy="1365160"/>
              <a:chOff x="3338850" y="1102240"/>
              <a:chExt cx="425002" cy="1365160"/>
            </a:xfrm>
          </p:grpSpPr>
          <p:sp>
            <p:nvSpPr>
              <p:cNvPr id="30" name="矩形 29"/>
              <p:cNvSpPr/>
              <p:nvPr/>
            </p:nvSpPr>
            <p:spPr>
              <a:xfrm rot="10800000">
                <a:off x="3525595" y="1527242"/>
                <a:ext cx="51514" cy="9401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31" name="椭圆 30"/>
              <p:cNvSpPr/>
              <p:nvPr/>
            </p:nvSpPr>
            <p:spPr>
              <a:xfrm rot="10800000">
                <a:off x="3338850" y="1102240"/>
                <a:ext cx="425002" cy="4250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29" name="文本框 28"/>
            <p:cNvSpPr txBox="1"/>
            <p:nvPr/>
          </p:nvSpPr>
          <p:spPr>
            <a:xfrm>
              <a:off x="6719027" y="1914112"/>
              <a:ext cx="637504" cy="458908"/>
            </a:xfrm>
            <a:prstGeom prst="rect">
              <a:avLst/>
            </a:prstGeom>
            <a:noFill/>
          </p:spPr>
          <p:txBody>
            <a:bodyPr wrap="square" rtlCol="0">
              <a:spAutoFit/>
            </a:bodyPr>
            <a:lstStyle/>
            <a:p>
              <a:pPr>
                <a:lnSpc>
                  <a:spcPct val="150000"/>
                </a:lnSpc>
              </a:pPr>
              <a:r>
                <a:rPr lang="en-US" altLang="zh-CN" b="1" dirty="0">
                  <a:solidFill>
                    <a:schemeClr val="bg1"/>
                  </a:solidFill>
                  <a:latin typeface="微软雅黑" panose="020B0503020204020204" pitchFamily="34" charset="-122"/>
                  <a:ea typeface="微软雅黑" panose="020B0503020204020204" pitchFamily="34" charset="-122"/>
                </a:rPr>
                <a:t>04</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8229933" y="3330285"/>
            <a:ext cx="910321" cy="1640958"/>
            <a:chOff x="8229933" y="3330285"/>
            <a:chExt cx="910321" cy="1640958"/>
          </a:xfrm>
        </p:grpSpPr>
        <p:sp>
          <p:nvSpPr>
            <p:cNvPr id="33" name="流程图: 库存数据 32"/>
            <p:cNvSpPr/>
            <p:nvPr/>
          </p:nvSpPr>
          <p:spPr>
            <a:xfrm rot="10800000">
              <a:off x="8229933" y="3330285"/>
              <a:ext cx="875764" cy="288679"/>
            </a:xfrm>
            <a:prstGeom prst="flowChartOnlineStorag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nvGrpSpPr>
            <p:cNvPr id="34" name="组合 33"/>
            <p:cNvGrpSpPr/>
            <p:nvPr/>
          </p:nvGrpSpPr>
          <p:grpSpPr>
            <a:xfrm>
              <a:off x="8513267" y="3618963"/>
              <a:ext cx="425002" cy="1352280"/>
              <a:chOff x="1622737" y="3618963"/>
              <a:chExt cx="425002" cy="1352280"/>
            </a:xfrm>
          </p:grpSpPr>
          <p:sp>
            <p:nvSpPr>
              <p:cNvPr id="36" name="矩形 35"/>
              <p:cNvSpPr/>
              <p:nvPr/>
            </p:nvSpPr>
            <p:spPr>
              <a:xfrm>
                <a:off x="1803044" y="3618963"/>
                <a:ext cx="51514" cy="9401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37" name="椭圆 36"/>
              <p:cNvSpPr/>
              <p:nvPr/>
            </p:nvSpPr>
            <p:spPr>
              <a:xfrm>
                <a:off x="1622737" y="4546241"/>
                <a:ext cx="425002" cy="4250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35" name="文本框 34"/>
            <p:cNvSpPr txBox="1"/>
            <p:nvPr/>
          </p:nvSpPr>
          <p:spPr>
            <a:xfrm>
              <a:off x="8502750" y="4497592"/>
              <a:ext cx="637504" cy="458908"/>
            </a:xfrm>
            <a:prstGeom prst="rect">
              <a:avLst/>
            </a:prstGeom>
            <a:noFill/>
          </p:spPr>
          <p:txBody>
            <a:bodyPr wrap="square" rtlCol="0">
              <a:spAutoFit/>
            </a:bodyPr>
            <a:lstStyle/>
            <a:p>
              <a:pPr>
                <a:lnSpc>
                  <a:spcPct val="150000"/>
                </a:lnSpc>
              </a:pPr>
              <a:r>
                <a:rPr lang="en-US" altLang="zh-CN" b="1" dirty="0">
                  <a:solidFill>
                    <a:schemeClr val="bg1"/>
                  </a:solidFill>
                  <a:latin typeface="微软雅黑" panose="020B0503020204020204" pitchFamily="34" charset="-122"/>
                  <a:ea typeface="微软雅黑" panose="020B0503020204020204" pitchFamily="34" charset="-122"/>
                </a:rPr>
                <a:t>05</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9949262" y="1914112"/>
            <a:ext cx="875764" cy="1704851"/>
            <a:chOff x="9949262" y="1914112"/>
            <a:chExt cx="875764" cy="1704851"/>
          </a:xfrm>
        </p:grpSpPr>
        <p:sp>
          <p:nvSpPr>
            <p:cNvPr id="39" name="流程图: 库存数据 38"/>
            <p:cNvSpPr/>
            <p:nvPr/>
          </p:nvSpPr>
          <p:spPr>
            <a:xfrm rot="10800000">
              <a:off x="9949262" y="3330284"/>
              <a:ext cx="875764" cy="288679"/>
            </a:xfrm>
            <a:prstGeom prst="flowChartOnlineStorag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nvGrpSpPr>
            <p:cNvPr id="40" name="组合 39"/>
            <p:cNvGrpSpPr/>
            <p:nvPr/>
          </p:nvGrpSpPr>
          <p:grpSpPr>
            <a:xfrm>
              <a:off x="10200397" y="1965123"/>
              <a:ext cx="425002" cy="1365160"/>
              <a:chOff x="3338850" y="1102240"/>
              <a:chExt cx="425002" cy="1365160"/>
            </a:xfrm>
          </p:grpSpPr>
          <p:sp>
            <p:nvSpPr>
              <p:cNvPr id="42" name="矩形 41"/>
              <p:cNvSpPr/>
              <p:nvPr/>
            </p:nvSpPr>
            <p:spPr>
              <a:xfrm rot="10800000">
                <a:off x="3525595" y="1527242"/>
                <a:ext cx="51514" cy="9401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43" name="椭圆 42"/>
              <p:cNvSpPr/>
              <p:nvPr/>
            </p:nvSpPr>
            <p:spPr>
              <a:xfrm rot="10800000">
                <a:off x="3338850" y="1102240"/>
                <a:ext cx="425002" cy="4250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41" name="文本框 40"/>
            <p:cNvSpPr txBox="1"/>
            <p:nvPr/>
          </p:nvSpPr>
          <p:spPr>
            <a:xfrm>
              <a:off x="10174644" y="1914112"/>
              <a:ext cx="637504" cy="458908"/>
            </a:xfrm>
            <a:prstGeom prst="rect">
              <a:avLst/>
            </a:prstGeom>
            <a:noFill/>
          </p:spPr>
          <p:txBody>
            <a:bodyPr wrap="square" rtlCol="0">
              <a:spAutoFit/>
            </a:bodyPr>
            <a:lstStyle/>
            <a:p>
              <a:pPr>
                <a:lnSpc>
                  <a:spcPct val="150000"/>
                </a:lnSpc>
              </a:pPr>
              <a:r>
                <a:rPr lang="en-US" altLang="zh-CN" b="1" dirty="0">
                  <a:solidFill>
                    <a:schemeClr val="bg1"/>
                  </a:solidFill>
                  <a:latin typeface="微软雅黑" panose="020B0503020204020204" pitchFamily="34" charset="-122"/>
                  <a:ea typeface="微软雅黑" panose="020B0503020204020204" pitchFamily="34" charset="-122"/>
                </a:rPr>
                <a:t>06</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44" name="矩形 43"/>
          <p:cNvSpPr/>
          <p:nvPr/>
        </p:nvSpPr>
        <p:spPr>
          <a:xfrm>
            <a:off x="444669" y="1920516"/>
            <a:ext cx="2819658" cy="415498"/>
          </a:xfrm>
          <a:prstGeom prst="rect">
            <a:avLst/>
          </a:prstGeom>
        </p:spPr>
        <p:txBody>
          <a:bodyPr wrap="square">
            <a:spAutoFit/>
          </a:bodyPr>
          <a:lstStyle/>
          <a:p>
            <a:pPr>
              <a:lnSpc>
                <a:spcPct val="150000"/>
              </a:lnSpc>
            </a:pPr>
            <a:r>
              <a:rPr lang="en-US" altLang="zh-CN" sz="1400" b="1" dirty="0">
                <a:solidFill>
                  <a:prstClr val="black"/>
                </a:solidFill>
                <a:latin typeface="微软雅黑" panose="020B0503020204020204" pitchFamily="34" charset="-122"/>
                <a:ea typeface="微软雅黑" panose="020B0503020204020204" pitchFamily="34" charset="-122"/>
              </a:rPr>
              <a:t>1</a:t>
            </a:r>
            <a:r>
              <a:rPr lang="zh-CN" altLang="en-US" sz="1400" b="1" dirty="0">
                <a:solidFill>
                  <a:prstClr val="black"/>
                </a:solidFill>
                <a:latin typeface="微软雅黑" panose="020B0503020204020204" pitchFamily="34" charset="-122"/>
                <a:ea typeface="微软雅黑" panose="020B0503020204020204" pitchFamily="34" charset="-122"/>
              </a:rPr>
              <a:t>、</a:t>
            </a:r>
            <a:r>
              <a:rPr lang="zh-CN" altLang="zh-CN" sz="1400" b="1" dirty="0">
                <a:solidFill>
                  <a:prstClr val="black"/>
                </a:solidFill>
                <a:latin typeface="微软雅黑" panose="020B0503020204020204" pitchFamily="34" charset="-122"/>
                <a:ea typeface="微软雅黑" panose="020B0503020204020204" pitchFamily="34" charset="-122"/>
              </a:rPr>
              <a:t>重视医疗质量</a:t>
            </a:r>
            <a:r>
              <a:rPr lang="zh-CN" altLang="en-US" sz="1400" b="1" dirty="0">
                <a:solidFill>
                  <a:prstClr val="black"/>
                </a:solidFill>
                <a:latin typeface="微软雅黑" panose="020B0503020204020204" pitchFamily="34" charset="-122"/>
                <a:ea typeface="微软雅黑" panose="020B0503020204020204" pitchFamily="34" charset="-122"/>
              </a:rPr>
              <a:t>，</a:t>
            </a:r>
            <a:r>
              <a:rPr lang="zh-CN" altLang="zh-CN" sz="1400" b="1" dirty="0">
                <a:solidFill>
                  <a:prstClr val="black"/>
                </a:solidFill>
                <a:latin typeface="微软雅黑" panose="020B0503020204020204" pitchFamily="34" charset="-122"/>
                <a:ea typeface="微软雅黑" panose="020B0503020204020204" pitchFamily="34" charset="-122"/>
              </a:rPr>
              <a:t>提高医疗水平</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45" name="矩形 44"/>
          <p:cNvSpPr/>
          <p:nvPr/>
        </p:nvSpPr>
        <p:spPr>
          <a:xfrm>
            <a:off x="647860" y="2262616"/>
            <a:ext cx="2342986" cy="923330"/>
          </a:xfrm>
          <a:prstGeom prst="rect">
            <a:avLst/>
          </a:prstGeom>
        </p:spPr>
        <p:txBody>
          <a:bodyPr wrap="square">
            <a:spAutoFit/>
          </a:bodyPr>
          <a:lstStyle/>
          <a:p>
            <a:pPr>
              <a:lnSpc>
                <a:spcPct val="150000"/>
              </a:lnSpc>
            </a:pPr>
            <a:r>
              <a:rPr lang="zh-CN" altLang="zh-CN" sz="1200" dirty="0">
                <a:solidFill>
                  <a:prstClr val="black"/>
                </a:solidFill>
                <a:latin typeface="微软雅黑" panose="020B0503020204020204" pitchFamily="34" charset="-122"/>
                <a:ea typeface="微软雅黑" panose="020B0503020204020204" pitchFamily="34" charset="-122"/>
              </a:rPr>
              <a:t>每月召开医务例会，总结医疗工作好经验好做法，通报医疗质量问题</a:t>
            </a:r>
            <a:r>
              <a:rPr lang="zh-CN" altLang="en-US" sz="1200" dirty="0">
                <a:solidFill>
                  <a:prstClr val="black"/>
                </a:solidFill>
                <a:latin typeface="微软雅黑" panose="020B0503020204020204" pitchFamily="34" charset="-122"/>
                <a:ea typeface="微软雅黑" panose="020B0503020204020204" pitchFamily="34" charset="-122"/>
              </a:rPr>
              <a:t>，</a:t>
            </a:r>
            <a:r>
              <a:rPr lang="zh-CN" altLang="zh-CN" sz="1200" dirty="0">
                <a:solidFill>
                  <a:prstClr val="black"/>
                </a:solidFill>
                <a:latin typeface="微软雅黑" panose="020B0503020204020204" pitchFamily="34" charset="-122"/>
                <a:ea typeface="微软雅黑" panose="020B0503020204020204" pitchFamily="34" charset="-122"/>
              </a:rPr>
              <a:t>整顿医疗安全隐患。</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46" name="矩形 45"/>
          <p:cNvSpPr/>
          <p:nvPr/>
        </p:nvSpPr>
        <p:spPr>
          <a:xfrm>
            <a:off x="2124958" y="3855253"/>
            <a:ext cx="2808782" cy="415498"/>
          </a:xfrm>
          <a:prstGeom prst="rect">
            <a:avLst/>
          </a:prstGeom>
        </p:spPr>
        <p:txBody>
          <a:bodyPr wrap="none">
            <a:spAutoFit/>
          </a:bodyPr>
          <a:lstStyle/>
          <a:p>
            <a:pPr>
              <a:lnSpc>
                <a:spcPct val="150000"/>
              </a:lnSpc>
            </a:pPr>
            <a:r>
              <a:rPr lang="en-US" altLang="zh-CN" sz="1400" b="1" dirty="0">
                <a:solidFill>
                  <a:prstClr val="black"/>
                </a:solidFill>
                <a:latin typeface="微软雅黑" panose="020B0503020204020204" pitchFamily="34" charset="-122"/>
                <a:ea typeface="微软雅黑" panose="020B0503020204020204" pitchFamily="34" charset="-122"/>
              </a:rPr>
              <a:t>2</a:t>
            </a:r>
            <a:r>
              <a:rPr lang="zh-CN" altLang="en-US" sz="1400" b="1" dirty="0">
                <a:solidFill>
                  <a:prstClr val="black"/>
                </a:solidFill>
                <a:latin typeface="微软雅黑" panose="020B0503020204020204" pitchFamily="34" charset="-122"/>
                <a:ea typeface="微软雅黑" panose="020B0503020204020204" pitchFamily="34" charset="-122"/>
              </a:rPr>
              <a:t>、</a:t>
            </a:r>
            <a:r>
              <a:rPr lang="zh-CN" altLang="zh-CN" sz="1400" b="1" dirty="0">
                <a:solidFill>
                  <a:prstClr val="black"/>
                </a:solidFill>
                <a:latin typeface="微软雅黑" panose="020B0503020204020204" pitchFamily="34" charset="-122"/>
                <a:ea typeface="微软雅黑" panose="020B0503020204020204" pitchFamily="34" charset="-122"/>
              </a:rPr>
              <a:t>加强监管力度，开展临床路径</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47" name="矩形 46"/>
          <p:cNvSpPr/>
          <p:nvPr/>
        </p:nvSpPr>
        <p:spPr>
          <a:xfrm>
            <a:off x="2124958" y="4223623"/>
            <a:ext cx="2479575" cy="923330"/>
          </a:xfrm>
          <a:prstGeom prst="rect">
            <a:avLst/>
          </a:prstGeom>
        </p:spPr>
        <p:txBody>
          <a:bodyPr wrap="square">
            <a:spAutoFit/>
          </a:bodyPr>
          <a:lstStyle/>
          <a:p>
            <a:pPr>
              <a:lnSpc>
                <a:spcPct val="150000"/>
              </a:lnSpc>
            </a:pPr>
            <a:r>
              <a:rPr lang="zh-CN" altLang="zh-CN" sz="1200" dirty="0">
                <a:solidFill>
                  <a:prstClr val="black"/>
                </a:solidFill>
                <a:latin typeface="微软雅黑" panose="020B0503020204020204" pitchFamily="34" charset="-122"/>
                <a:ea typeface="微软雅黑" panose="020B0503020204020204" pitchFamily="34" charset="-122"/>
              </a:rPr>
              <a:t>定期对开展情况进行小结，每两个月针对开展情况，总结各专业开展的例数、完成例数</a:t>
            </a:r>
            <a:r>
              <a:rPr lang="zh-CN" altLang="en-US" sz="1200" dirty="0">
                <a:solidFill>
                  <a:prstClr val="black"/>
                </a:solidFill>
                <a:latin typeface="微软雅黑" panose="020B0503020204020204" pitchFamily="34" charset="-122"/>
                <a:ea typeface="微软雅黑" panose="020B0503020204020204" pitchFamily="34" charset="-122"/>
              </a:rPr>
              <a:t>。</a:t>
            </a:r>
          </a:p>
        </p:txBody>
      </p:sp>
      <p:sp>
        <p:nvSpPr>
          <p:cNvPr id="48" name="矩形 47"/>
          <p:cNvSpPr/>
          <p:nvPr/>
        </p:nvSpPr>
        <p:spPr>
          <a:xfrm>
            <a:off x="3830126" y="1899369"/>
            <a:ext cx="2808782" cy="415498"/>
          </a:xfrm>
          <a:prstGeom prst="rect">
            <a:avLst/>
          </a:prstGeom>
        </p:spPr>
        <p:txBody>
          <a:bodyPr wrap="none">
            <a:spAutoFit/>
          </a:bodyPr>
          <a:lstStyle/>
          <a:p>
            <a:pPr>
              <a:lnSpc>
                <a:spcPct val="150000"/>
              </a:lnSpc>
            </a:pPr>
            <a:r>
              <a:rPr lang="en-US" altLang="zh-CN" sz="1400" b="1" dirty="0">
                <a:solidFill>
                  <a:prstClr val="black"/>
                </a:solidFill>
                <a:latin typeface="微软雅黑" panose="020B0503020204020204" pitchFamily="34" charset="-122"/>
                <a:ea typeface="微软雅黑" panose="020B0503020204020204" pitchFamily="34" charset="-122"/>
              </a:rPr>
              <a:t>3</a:t>
            </a:r>
            <a:r>
              <a:rPr lang="zh-CN" altLang="en-US" sz="1400" b="1" dirty="0">
                <a:solidFill>
                  <a:prstClr val="black"/>
                </a:solidFill>
                <a:latin typeface="微软雅黑" panose="020B0503020204020204" pitchFamily="34" charset="-122"/>
                <a:ea typeface="微软雅黑" panose="020B0503020204020204" pitchFamily="34" charset="-122"/>
              </a:rPr>
              <a:t>、</a:t>
            </a:r>
            <a:r>
              <a:rPr lang="zh-CN" altLang="zh-CN" sz="1400" b="1" dirty="0">
                <a:solidFill>
                  <a:prstClr val="black"/>
                </a:solidFill>
                <a:latin typeface="微软雅黑" panose="020B0503020204020204" pitchFamily="34" charset="-122"/>
                <a:ea typeface="微软雅黑" panose="020B0503020204020204" pitchFamily="34" charset="-122"/>
              </a:rPr>
              <a:t>坚持合理用药，加大整治力度</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49" name="矩形 48"/>
          <p:cNvSpPr/>
          <p:nvPr/>
        </p:nvSpPr>
        <p:spPr>
          <a:xfrm>
            <a:off x="4003475" y="2260007"/>
            <a:ext cx="2631667" cy="923330"/>
          </a:xfrm>
          <a:prstGeom prst="rect">
            <a:avLst/>
          </a:prstGeom>
        </p:spPr>
        <p:txBody>
          <a:bodyPr wrap="square">
            <a:spAutoFit/>
          </a:bodyPr>
          <a:lstStyle/>
          <a:p>
            <a:pPr>
              <a:lnSpc>
                <a:spcPct val="150000"/>
              </a:lnSpc>
            </a:pPr>
            <a:r>
              <a:rPr lang="en-US" altLang="zh-CN" sz="1200" dirty="0">
                <a:solidFill>
                  <a:prstClr val="black"/>
                </a:solidFill>
                <a:latin typeface="微软雅黑" panose="020B0503020204020204" pitchFamily="34" charset="-122"/>
                <a:ea typeface="微软雅黑" panose="020B0503020204020204" pitchFamily="34" charset="-122"/>
              </a:rPr>
              <a:t>2014</a:t>
            </a:r>
            <a:r>
              <a:rPr lang="zh-CN" altLang="zh-CN" sz="1200" dirty="0">
                <a:solidFill>
                  <a:prstClr val="black"/>
                </a:solidFill>
                <a:latin typeface="微软雅黑" panose="020B0503020204020204" pitchFamily="34" charset="-122"/>
                <a:ea typeface="微软雅黑" panose="020B0503020204020204" pitchFamily="34" charset="-122"/>
              </a:rPr>
              <a:t>年分三阶段开展抗生素专项整治工作。严格规范诊疗服务行为，推进合理治疗、合理用药、合理检查。</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50" name="矩形 49"/>
          <p:cNvSpPr/>
          <p:nvPr/>
        </p:nvSpPr>
        <p:spPr>
          <a:xfrm>
            <a:off x="5779782" y="4223623"/>
            <a:ext cx="2546739" cy="923330"/>
          </a:xfrm>
          <a:prstGeom prst="rect">
            <a:avLst/>
          </a:prstGeom>
        </p:spPr>
        <p:txBody>
          <a:bodyPr wrap="square">
            <a:spAutoFit/>
          </a:bodyPr>
          <a:lstStyle/>
          <a:p>
            <a:pPr>
              <a:lnSpc>
                <a:spcPct val="150000"/>
              </a:lnSpc>
            </a:pPr>
            <a:r>
              <a:rPr lang="en-US" altLang="zh-CN" sz="1200" dirty="0">
                <a:solidFill>
                  <a:prstClr val="black"/>
                </a:solidFill>
                <a:latin typeface="微软雅黑" panose="020B0503020204020204" pitchFamily="34" charset="-122"/>
                <a:ea typeface="微软雅黑" panose="020B0503020204020204" pitchFamily="34" charset="-122"/>
              </a:rPr>
              <a:t>2014</a:t>
            </a:r>
            <a:r>
              <a:rPr lang="zh-CN" altLang="zh-CN" sz="1200" dirty="0">
                <a:solidFill>
                  <a:prstClr val="black"/>
                </a:solidFill>
                <a:latin typeface="微软雅黑" panose="020B0503020204020204" pitchFamily="34" charset="-122"/>
                <a:ea typeface="微软雅黑" panose="020B0503020204020204" pitchFamily="34" charset="-122"/>
              </a:rPr>
              <a:t>年</a:t>
            </a:r>
            <a:r>
              <a:rPr lang="zh-CN" altLang="en-US" sz="1200" dirty="0">
                <a:solidFill>
                  <a:prstClr val="black"/>
                </a:solidFill>
                <a:latin typeface="微软雅黑" panose="020B0503020204020204" pitchFamily="34" charset="-122"/>
                <a:ea typeface="微软雅黑" panose="020B0503020204020204" pitchFamily="34" charset="-122"/>
              </a:rPr>
              <a:t>前两个</a:t>
            </a:r>
            <a:r>
              <a:rPr lang="zh-CN" altLang="zh-CN" sz="1200" dirty="0">
                <a:solidFill>
                  <a:prstClr val="black"/>
                </a:solidFill>
                <a:latin typeface="微软雅黑" panose="020B0503020204020204" pitchFamily="34" charset="-122"/>
                <a:ea typeface="微软雅黑" panose="020B0503020204020204" pitchFamily="34" charset="-122"/>
              </a:rPr>
              <a:t>季度聘请协和医院专家协助检查病历书写质量，根据检查结果向各病区反馈，适时整改。</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51" name="矩形 50"/>
          <p:cNvSpPr/>
          <p:nvPr/>
        </p:nvSpPr>
        <p:spPr>
          <a:xfrm>
            <a:off x="5687761" y="3854216"/>
            <a:ext cx="2808782" cy="415498"/>
          </a:xfrm>
          <a:prstGeom prst="rect">
            <a:avLst/>
          </a:prstGeom>
        </p:spPr>
        <p:txBody>
          <a:bodyPr wrap="none">
            <a:spAutoFit/>
          </a:bodyPr>
          <a:lstStyle/>
          <a:p>
            <a:pPr>
              <a:lnSpc>
                <a:spcPct val="150000"/>
              </a:lnSpc>
            </a:pPr>
            <a:r>
              <a:rPr lang="en-US" altLang="zh-CN" sz="1400" b="1" dirty="0">
                <a:solidFill>
                  <a:prstClr val="black"/>
                </a:solidFill>
                <a:latin typeface="微软雅黑" panose="020B0503020204020204" pitchFamily="34" charset="-122"/>
                <a:ea typeface="微软雅黑" panose="020B0503020204020204" pitchFamily="34" charset="-122"/>
              </a:rPr>
              <a:t>4</a:t>
            </a:r>
            <a:r>
              <a:rPr lang="zh-CN" altLang="en-US" sz="1400" b="1" dirty="0">
                <a:solidFill>
                  <a:prstClr val="black"/>
                </a:solidFill>
                <a:latin typeface="微软雅黑" panose="020B0503020204020204" pitchFamily="34" charset="-122"/>
                <a:ea typeface="微软雅黑" panose="020B0503020204020204" pitchFamily="34" charset="-122"/>
              </a:rPr>
              <a:t>、</a:t>
            </a:r>
            <a:r>
              <a:rPr lang="zh-CN" altLang="zh-CN" sz="1400" b="1" dirty="0">
                <a:solidFill>
                  <a:prstClr val="black"/>
                </a:solidFill>
                <a:latin typeface="微软雅黑" panose="020B0503020204020204" pitchFamily="34" charset="-122"/>
                <a:ea typeface="微软雅黑" panose="020B0503020204020204" pitchFamily="34" charset="-122"/>
              </a:rPr>
              <a:t>加强病历管理，规范文书书写</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52" name="矩形 51"/>
          <p:cNvSpPr/>
          <p:nvPr/>
        </p:nvSpPr>
        <p:spPr>
          <a:xfrm>
            <a:off x="7623397" y="2254720"/>
            <a:ext cx="2429589" cy="923330"/>
          </a:xfrm>
          <a:prstGeom prst="rect">
            <a:avLst/>
          </a:prstGeom>
        </p:spPr>
        <p:txBody>
          <a:bodyPr wrap="square">
            <a:spAutoFit/>
          </a:bodyPr>
          <a:lstStyle/>
          <a:p>
            <a:pPr>
              <a:lnSpc>
                <a:spcPct val="150000"/>
              </a:lnSpc>
            </a:pPr>
            <a:r>
              <a:rPr lang="zh-CN" altLang="zh-CN" sz="1200" dirty="0">
                <a:solidFill>
                  <a:prstClr val="black"/>
                </a:solidFill>
                <a:latin typeface="微软雅黑" panose="020B0503020204020204" pitchFamily="34" charset="-122"/>
                <a:ea typeface="微软雅黑" panose="020B0503020204020204" pitchFamily="34" charset="-122"/>
              </a:rPr>
              <a:t>持续改进医疗质量，制定方便病人的服务措施，提高服务效率和服务水平。</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53" name="矩形 52"/>
          <p:cNvSpPr/>
          <p:nvPr/>
        </p:nvSpPr>
        <p:spPr>
          <a:xfrm>
            <a:off x="7289183" y="1866634"/>
            <a:ext cx="2808782" cy="415498"/>
          </a:xfrm>
          <a:prstGeom prst="rect">
            <a:avLst/>
          </a:prstGeom>
        </p:spPr>
        <p:txBody>
          <a:bodyPr wrap="none">
            <a:spAutoFit/>
          </a:bodyPr>
          <a:lstStyle/>
          <a:p>
            <a:pPr>
              <a:lnSpc>
                <a:spcPct val="150000"/>
              </a:lnSpc>
            </a:pPr>
            <a:r>
              <a:rPr lang="en-US" altLang="zh-CN" sz="1400" b="1" dirty="0">
                <a:solidFill>
                  <a:prstClr val="black"/>
                </a:solidFill>
                <a:latin typeface="微软雅黑" panose="020B0503020204020204" pitchFamily="34" charset="-122"/>
                <a:ea typeface="微软雅黑" panose="020B0503020204020204" pitchFamily="34" charset="-122"/>
              </a:rPr>
              <a:t>5</a:t>
            </a:r>
            <a:r>
              <a:rPr lang="zh-CN" altLang="en-US" sz="1400" b="1" dirty="0">
                <a:solidFill>
                  <a:prstClr val="black"/>
                </a:solidFill>
                <a:latin typeface="微软雅黑" panose="020B0503020204020204" pitchFamily="34" charset="-122"/>
                <a:ea typeface="微软雅黑" panose="020B0503020204020204" pitchFamily="34" charset="-122"/>
              </a:rPr>
              <a:t>、</a:t>
            </a:r>
            <a:r>
              <a:rPr lang="zh-CN" altLang="zh-CN" sz="1400" b="1" dirty="0">
                <a:solidFill>
                  <a:prstClr val="black"/>
                </a:solidFill>
                <a:latin typeface="微软雅黑" panose="020B0503020204020204" pitchFamily="34" charset="-122"/>
                <a:ea typeface="微软雅黑" panose="020B0503020204020204" pitchFamily="34" charset="-122"/>
              </a:rPr>
              <a:t>重视优质服务，推行便民利民</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54" name="矩形 53"/>
          <p:cNvSpPr/>
          <p:nvPr/>
        </p:nvSpPr>
        <p:spPr>
          <a:xfrm>
            <a:off x="9215550" y="4223623"/>
            <a:ext cx="2482425" cy="923330"/>
          </a:xfrm>
          <a:prstGeom prst="rect">
            <a:avLst/>
          </a:prstGeom>
        </p:spPr>
        <p:txBody>
          <a:bodyPr wrap="square">
            <a:spAutoFit/>
          </a:bodyPr>
          <a:lstStyle/>
          <a:p>
            <a:pPr>
              <a:lnSpc>
                <a:spcPct val="150000"/>
              </a:lnSpc>
            </a:pPr>
            <a:r>
              <a:rPr lang="zh-CN" altLang="zh-CN" sz="1200" dirty="0">
                <a:solidFill>
                  <a:prstClr val="black"/>
                </a:solidFill>
                <a:latin typeface="微软雅黑" panose="020B0503020204020204" pitchFamily="34" charset="-122"/>
                <a:ea typeface="微软雅黑" panose="020B0503020204020204" pitchFamily="34" charset="-122"/>
              </a:rPr>
              <a:t>制定了《</a:t>
            </a:r>
            <a:r>
              <a:rPr lang="en-US" altLang="zh-CN" sz="1200" dirty="0">
                <a:solidFill>
                  <a:prstClr val="black"/>
                </a:solidFill>
                <a:latin typeface="微软雅黑" panose="020B0503020204020204" pitchFamily="34" charset="-122"/>
                <a:ea typeface="微软雅黑" panose="020B0503020204020204" pitchFamily="34" charset="-122"/>
              </a:rPr>
              <a:t>XXX</a:t>
            </a:r>
            <a:r>
              <a:rPr lang="zh-CN" altLang="zh-CN" sz="1200" dirty="0">
                <a:solidFill>
                  <a:prstClr val="black"/>
                </a:solidFill>
                <a:latin typeface="微软雅黑" panose="020B0503020204020204" pitchFamily="34" charset="-122"/>
                <a:ea typeface="微软雅黑" panose="020B0503020204020204" pitchFamily="34" charset="-122"/>
              </a:rPr>
              <a:t>医院关于开展“方便、周到、安全、满意”为主题的优质护理服务活动实施方案》</a:t>
            </a:r>
            <a:r>
              <a:rPr lang="zh-CN" altLang="en-US" sz="1200" dirty="0">
                <a:solidFill>
                  <a:prstClr val="black"/>
                </a:solidFill>
                <a:latin typeface="微软雅黑" panose="020B0503020204020204" pitchFamily="34" charset="-122"/>
                <a:ea typeface="微软雅黑" panose="020B0503020204020204" pitchFamily="34" charset="-122"/>
              </a:rPr>
              <a:t>。</a:t>
            </a:r>
          </a:p>
        </p:txBody>
      </p:sp>
      <p:sp>
        <p:nvSpPr>
          <p:cNvPr id="55" name="矩形 54"/>
          <p:cNvSpPr/>
          <p:nvPr/>
        </p:nvSpPr>
        <p:spPr>
          <a:xfrm>
            <a:off x="9047167" y="3868951"/>
            <a:ext cx="2808782" cy="415498"/>
          </a:xfrm>
          <a:prstGeom prst="rect">
            <a:avLst/>
          </a:prstGeom>
        </p:spPr>
        <p:txBody>
          <a:bodyPr wrap="none">
            <a:spAutoFit/>
          </a:bodyPr>
          <a:lstStyle/>
          <a:p>
            <a:pPr>
              <a:lnSpc>
                <a:spcPct val="150000"/>
              </a:lnSpc>
            </a:pPr>
            <a:r>
              <a:rPr lang="en-US" altLang="zh-CN" sz="1400" b="1" dirty="0">
                <a:solidFill>
                  <a:prstClr val="black"/>
                </a:solidFill>
                <a:latin typeface="微软雅黑" panose="020B0503020204020204" pitchFamily="34" charset="-122"/>
                <a:ea typeface="微软雅黑" panose="020B0503020204020204" pitchFamily="34" charset="-122"/>
              </a:rPr>
              <a:t>6</a:t>
            </a:r>
            <a:r>
              <a:rPr lang="zh-CN" altLang="en-US" sz="1400" b="1" dirty="0">
                <a:solidFill>
                  <a:prstClr val="black"/>
                </a:solidFill>
                <a:latin typeface="微软雅黑" panose="020B0503020204020204" pitchFamily="34" charset="-122"/>
                <a:ea typeface="微软雅黑" panose="020B0503020204020204" pitchFamily="34" charset="-122"/>
              </a:rPr>
              <a:t>、</a:t>
            </a:r>
            <a:r>
              <a:rPr lang="zh-CN" altLang="zh-CN" sz="1400" b="1" dirty="0">
                <a:solidFill>
                  <a:prstClr val="black"/>
                </a:solidFill>
                <a:latin typeface="微软雅黑" panose="020B0503020204020204" pitchFamily="34" charset="-122"/>
                <a:ea typeface="微软雅黑" panose="020B0503020204020204" pitchFamily="34" charset="-122"/>
              </a:rPr>
              <a:t>加强护理工作，推广优质护理</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56" name="矩形 55"/>
          <p:cNvSpPr/>
          <p:nvPr/>
        </p:nvSpPr>
        <p:spPr>
          <a:xfrm>
            <a:off x="10033536" y="616370"/>
            <a:ext cx="1459054" cy="458908"/>
          </a:xfrm>
          <a:prstGeom prst="rect">
            <a:avLst/>
          </a:prstGeom>
        </p:spPr>
        <p:txBody>
          <a:bodyPr wrap="none">
            <a:spAutoFit/>
          </a:bodyPr>
          <a:lstStyle/>
          <a:p>
            <a:pPr>
              <a:lnSpc>
                <a:spcPct val="150000"/>
              </a:lnSpc>
            </a:pPr>
            <a:r>
              <a:rPr lang="en-US" altLang="zh-CN" b="1" dirty="0">
                <a:latin typeface="微软雅黑" panose="020B0503020204020204" pitchFamily="34" charset="-122"/>
                <a:ea typeface="微软雅黑" panose="020B0503020204020204" pitchFamily="34" charset="-122"/>
              </a:rPr>
              <a:t>6.2</a:t>
            </a:r>
            <a:r>
              <a:rPr lang="zh-CN" altLang="en-US" b="1" dirty="0">
                <a:latin typeface="微软雅黑" panose="020B0503020204020204" pitchFamily="34" charset="-122"/>
                <a:ea typeface="微软雅黑" panose="020B0503020204020204" pitchFamily="34" charset="-122"/>
              </a:rPr>
              <a:t>医疗质量</a:t>
            </a:r>
            <a:endParaRPr lang="zh-CN" altLang="en-US" sz="1600" b="1" dirty="0">
              <a:latin typeface="微软雅黑" panose="020B0503020204020204" pitchFamily="34" charset="-122"/>
              <a:ea typeface="微软雅黑" panose="020B0503020204020204" pitchFamily="34" charset="-122"/>
            </a:endParaRPr>
          </a:p>
        </p:txBody>
      </p:sp>
      <p:grpSp>
        <p:nvGrpSpPr>
          <p:cNvPr id="58" name="组合 57"/>
          <p:cNvGrpSpPr/>
          <p:nvPr/>
        </p:nvGrpSpPr>
        <p:grpSpPr>
          <a:xfrm>
            <a:off x="536649" y="249523"/>
            <a:ext cx="1232203" cy="1028988"/>
            <a:chOff x="458097" y="883701"/>
            <a:chExt cx="1712258" cy="1429872"/>
          </a:xfrm>
        </p:grpSpPr>
        <p:sp>
          <p:nvSpPr>
            <p:cNvPr id="59"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tx1">
                <a:lumMod val="95000"/>
                <a:lumOff val="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文本框 60"/>
            <p:cNvSpPr txBox="1"/>
            <p:nvPr/>
          </p:nvSpPr>
          <p:spPr>
            <a:xfrm>
              <a:off x="910305" y="1340011"/>
              <a:ext cx="1048277" cy="812598"/>
            </a:xfrm>
            <a:prstGeom prst="rect">
              <a:avLst/>
            </a:prstGeom>
            <a:noFill/>
          </p:spPr>
          <p:txBody>
            <a:bodyPr wrap="square" rtlCol="0">
              <a:spAutoFit/>
            </a:bodyPr>
            <a:lstStyle/>
            <a:p>
              <a:r>
                <a:rPr lang="en-US" altLang="zh-CN" sz="3200" b="1" dirty="0">
                  <a:solidFill>
                    <a:schemeClr val="tx1">
                      <a:lumMod val="95000"/>
                      <a:lumOff val="5000"/>
                    </a:schemeClr>
                  </a:solidFill>
                  <a:latin typeface="微软雅黑" panose="020B0503020204020204" pitchFamily="34" charset="-122"/>
                  <a:ea typeface="微软雅黑" panose="020B0503020204020204" pitchFamily="34" charset="-122"/>
                </a:rPr>
                <a:t>06</a:t>
              </a:r>
              <a:endParaRPr lang="zh-CN" altLang="en-US" sz="32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sp>
        <p:nvSpPr>
          <p:cNvPr id="62" name="文本框 61"/>
          <p:cNvSpPr txBox="1"/>
          <p:nvPr/>
        </p:nvSpPr>
        <p:spPr>
          <a:xfrm>
            <a:off x="10515600" y="249523"/>
            <a:ext cx="1676400"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放置医院</a:t>
            </a:r>
            <a:r>
              <a:rPr lang="en-US" altLang="zh-CN" sz="1400" dirty="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63" name="矩形 62"/>
          <p:cNvSpPr/>
          <p:nvPr/>
        </p:nvSpPr>
        <p:spPr>
          <a:xfrm>
            <a:off x="1820283" y="547121"/>
            <a:ext cx="1467068" cy="499624"/>
          </a:xfrm>
          <a:prstGeom prst="rect">
            <a:avLst/>
          </a:prstGeom>
        </p:spPr>
        <p:txBody>
          <a:bodyPr wrap="non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病患满意度</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5295" y="1564105"/>
            <a:ext cx="4759379" cy="34410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矩形 10"/>
          <p:cNvSpPr/>
          <p:nvPr/>
        </p:nvSpPr>
        <p:spPr>
          <a:xfrm>
            <a:off x="10033536" y="616370"/>
            <a:ext cx="1459054" cy="458908"/>
          </a:xfrm>
          <a:prstGeom prst="rect">
            <a:avLst/>
          </a:prstGeom>
        </p:spPr>
        <p:txBody>
          <a:bodyPr wrap="none">
            <a:spAutoFit/>
          </a:bodyPr>
          <a:lstStyle/>
          <a:p>
            <a:pPr>
              <a:lnSpc>
                <a:spcPct val="150000"/>
              </a:lnSpc>
            </a:pPr>
            <a:r>
              <a:rPr lang="en-US" altLang="zh-CN" b="1" dirty="0">
                <a:latin typeface="微软雅黑" panose="020B0503020204020204" pitchFamily="34" charset="-122"/>
                <a:ea typeface="微软雅黑" panose="020B0503020204020204" pitchFamily="34" charset="-122"/>
              </a:rPr>
              <a:t>6.2</a:t>
            </a:r>
            <a:r>
              <a:rPr lang="zh-CN" altLang="en-US" b="1" dirty="0">
                <a:latin typeface="微软雅黑" panose="020B0503020204020204" pitchFamily="34" charset="-122"/>
                <a:ea typeface="微软雅黑" panose="020B0503020204020204" pitchFamily="34" charset="-122"/>
              </a:rPr>
              <a:t>医疗质量</a:t>
            </a:r>
            <a:endParaRPr lang="zh-CN" altLang="en-US" sz="1600" b="1" dirty="0">
              <a:latin typeface="微软雅黑" panose="020B0503020204020204" pitchFamily="34" charset="-122"/>
              <a:ea typeface="微软雅黑" panose="020B0503020204020204" pitchFamily="34" charset="-122"/>
            </a:endParaRPr>
          </a:p>
        </p:txBody>
      </p:sp>
      <p:grpSp>
        <p:nvGrpSpPr>
          <p:cNvPr id="13" name="组合 12"/>
          <p:cNvGrpSpPr/>
          <p:nvPr/>
        </p:nvGrpSpPr>
        <p:grpSpPr>
          <a:xfrm>
            <a:off x="536649" y="249523"/>
            <a:ext cx="1232203" cy="1028988"/>
            <a:chOff x="458097" y="883701"/>
            <a:chExt cx="1712258" cy="1429872"/>
          </a:xfrm>
        </p:grpSpPr>
        <p:sp>
          <p:nvSpPr>
            <p:cNvPr id="14"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tx1">
                <a:lumMod val="95000"/>
                <a:lumOff val="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10305" y="1340011"/>
              <a:ext cx="1048277" cy="812598"/>
            </a:xfrm>
            <a:prstGeom prst="rect">
              <a:avLst/>
            </a:prstGeom>
            <a:noFill/>
          </p:spPr>
          <p:txBody>
            <a:bodyPr wrap="square" rtlCol="0">
              <a:spAutoFit/>
            </a:bodyPr>
            <a:lstStyle/>
            <a:p>
              <a:r>
                <a:rPr lang="en-US" altLang="zh-CN" sz="3200" b="1" dirty="0">
                  <a:solidFill>
                    <a:schemeClr val="tx1">
                      <a:lumMod val="95000"/>
                      <a:lumOff val="5000"/>
                    </a:schemeClr>
                  </a:solidFill>
                  <a:latin typeface="微软雅黑" panose="020B0503020204020204" pitchFamily="34" charset="-122"/>
                  <a:ea typeface="微软雅黑" panose="020B0503020204020204" pitchFamily="34" charset="-122"/>
                </a:rPr>
                <a:t>06</a:t>
              </a:r>
              <a:endParaRPr lang="zh-CN" altLang="en-US" sz="32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sp>
        <p:nvSpPr>
          <p:cNvPr id="10" name="文本框 9"/>
          <p:cNvSpPr txBox="1"/>
          <p:nvPr/>
        </p:nvSpPr>
        <p:spPr>
          <a:xfrm>
            <a:off x="10515600" y="249523"/>
            <a:ext cx="1676400"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放置医院</a:t>
            </a:r>
            <a:r>
              <a:rPr lang="en-US" altLang="zh-CN" sz="1400" dirty="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graphicFrame>
        <p:nvGraphicFramePr>
          <p:cNvPr id="7" name="表格 6"/>
          <p:cNvGraphicFramePr>
            <a:graphicFrameLocks noGrp="1"/>
          </p:cNvGraphicFramePr>
          <p:nvPr/>
        </p:nvGraphicFramePr>
        <p:xfrm>
          <a:off x="973946" y="2336219"/>
          <a:ext cx="4904036" cy="2545065"/>
        </p:xfrm>
        <a:graphic>
          <a:graphicData uri="http://schemas.openxmlformats.org/drawingml/2006/table">
            <a:tbl>
              <a:tblPr>
                <a:tableStyleId>{5C22544A-7EE6-4342-B048-85BDC9FD1C3A}</a:tableStyleId>
              </a:tblPr>
              <a:tblGrid>
                <a:gridCol w="831935">
                  <a:extLst>
                    <a:ext uri="{9D8B030D-6E8A-4147-A177-3AD203B41FA5}">
                      <a16:colId xmlns:a16="http://schemas.microsoft.com/office/drawing/2014/main" val="20000"/>
                    </a:ext>
                  </a:extLst>
                </a:gridCol>
                <a:gridCol w="2802306">
                  <a:extLst>
                    <a:ext uri="{9D8B030D-6E8A-4147-A177-3AD203B41FA5}">
                      <a16:colId xmlns:a16="http://schemas.microsoft.com/office/drawing/2014/main" val="20001"/>
                    </a:ext>
                  </a:extLst>
                </a:gridCol>
                <a:gridCol w="1269795">
                  <a:extLst>
                    <a:ext uri="{9D8B030D-6E8A-4147-A177-3AD203B41FA5}">
                      <a16:colId xmlns:a16="http://schemas.microsoft.com/office/drawing/2014/main" val="20002"/>
                    </a:ext>
                  </a:extLst>
                </a:gridCol>
              </a:tblGrid>
              <a:tr h="361235">
                <a:tc>
                  <a:txBody>
                    <a:bodyPr/>
                    <a:lstStyle/>
                    <a:p>
                      <a:pPr algn="ctr" fontAlgn="ctr"/>
                      <a:r>
                        <a:rPr lang="zh-CN" altLang="en-US" sz="1800" b="1" u="none" strike="noStrike" dirty="0">
                          <a:effectLst/>
                          <a:latin typeface="微软雅黑" panose="020B0503020204020204" pitchFamily="34" charset="-122"/>
                          <a:ea typeface="微软雅黑" panose="020B0503020204020204" pitchFamily="34" charset="-122"/>
                        </a:rPr>
                        <a:t>序号</a:t>
                      </a:r>
                      <a:endParaRPr lang="zh-CN" altLang="en-US" sz="1800" b="1" i="0" u="none" strike="noStrike" dirty="0">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tc>
                  <a:txBody>
                    <a:bodyPr/>
                    <a:lstStyle/>
                    <a:p>
                      <a:pPr algn="ctr" fontAlgn="ctr"/>
                      <a:r>
                        <a:rPr lang="zh-CN" altLang="en-US" sz="1800" b="1" u="none" strike="noStrike" dirty="0">
                          <a:effectLst/>
                          <a:latin typeface="微软雅黑" panose="020B0503020204020204" pitchFamily="34" charset="-122"/>
                          <a:ea typeface="微软雅黑" panose="020B0503020204020204" pitchFamily="34" charset="-122"/>
                        </a:rPr>
                        <a:t>内容</a:t>
                      </a:r>
                      <a:endParaRPr lang="zh-CN" altLang="en-US" sz="1800" b="1" i="0" u="none" strike="noStrike" dirty="0">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tc>
                  <a:txBody>
                    <a:bodyPr/>
                    <a:lstStyle/>
                    <a:p>
                      <a:pPr algn="ctr" fontAlgn="ctr"/>
                      <a:r>
                        <a:rPr lang="zh-CN" altLang="en-US" sz="1800" b="1" u="none" strike="noStrike" dirty="0">
                          <a:effectLst/>
                          <a:latin typeface="微软雅黑" panose="020B0503020204020204" pitchFamily="34" charset="-122"/>
                          <a:ea typeface="微软雅黑" panose="020B0503020204020204" pitchFamily="34" charset="-122"/>
                        </a:rPr>
                        <a:t>达标率</a:t>
                      </a:r>
                      <a:endParaRPr lang="zh-CN" altLang="en-US" sz="1800" b="1" i="0" u="none" strike="noStrike" dirty="0">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extLst>
                  <a:ext uri="{0D108BD9-81ED-4DB2-BD59-A6C34878D82A}">
                    <a16:rowId xmlns:a16="http://schemas.microsoft.com/office/drawing/2014/main" val="10000"/>
                  </a:ext>
                </a:extLst>
              </a:tr>
              <a:tr h="361235">
                <a:tc>
                  <a:txBody>
                    <a:bodyPr/>
                    <a:lstStyle/>
                    <a:p>
                      <a:pPr algn="ctr" fontAlgn="ctr"/>
                      <a:r>
                        <a:rPr lang="en-US" altLang="zh-CN" sz="1600" u="none" strike="noStrike" dirty="0">
                          <a:effectLst/>
                          <a:latin typeface="微软雅黑" panose="020B0503020204020204" pitchFamily="34" charset="-122"/>
                          <a:ea typeface="微软雅黑" panose="020B0503020204020204" pitchFamily="34" charset="-122"/>
                        </a:rPr>
                        <a:t>1</a:t>
                      </a:r>
                      <a:endParaRPr lang="en-US" altLang="zh-CN"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tc>
                  <a:txBody>
                    <a:bodyPr/>
                    <a:lstStyle/>
                    <a:p>
                      <a:pPr algn="l" fontAlgn="ctr"/>
                      <a:r>
                        <a:rPr lang="zh-CN" altLang="en-US" sz="1600" u="none" strike="noStrike">
                          <a:effectLst/>
                          <a:latin typeface="微软雅黑" panose="020B0503020204020204" pitchFamily="34" charset="-122"/>
                          <a:ea typeface="微软雅黑" panose="020B0503020204020204" pitchFamily="34" charset="-122"/>
                        </a:rPr>
                        <a:t>处方合格率</a:t>
                      </a:r>
                      <a:endParaRPr lang="zh-CN" altLang="en-US" sz="1600" b="0" i="0" u="none" strike="noStrike">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tc>
                  <a:txBody>
                    <a:bodyPr/>
                    <a:lstStyle/>
                    <a:p>
                      <a:pPr algn="ctr" fontAlgn="ctr"/>
                      <a:r>
                        <a:rPr lang="zh-CN" altLang="en-US" sz="1600" u="none" strike="noStrike">
                          <a:effectLst/>
                          <a:latin typeface="微软雅黑" panose="020B0503020204020204" pitchFamily="34" charset="-122"/>
                          <a:ea typeface="微软雅黑" panose="020B0503020204020204" pitchFamily="34" charset="-122"/>
                        </a:rPr>
                        <a:t>≥</a:t>
                      </a:r>
                      <a:r>
                        <a:rPr lang="en-US" altLang="zh-CN" sz="1600" u="none" strike="noStrike">
                          <a:effectLst/>
                          <a:latin typeface="微软雅黑" panose="020B0503020204020204" pitchFamily="34" charset="-122"/>
                          <a:ea typeface="微软雅黑" panose="020B0503020204020204" pitchFamily="34" charset="-122"/>
                        </a:rPr>
                        <a:t>95%</a:t>
                      </a:r>
                      <a:endParaRPr lang="en-US" altLang="zh-CN" sz="1600" b="0" i="0" u="none" strike="noStrike">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extLst>
                  <a:ext uri="{0D108BD9-81ED-4DB2-BD59-A6C34878D82A}">
                    <a16:rowId xmlns:a16="http://schemas.microsoft.com/office/drawing/2014/main" val="10001"/>
                  </a:ext>
                </a:extLst>
              </a:tr>
              <a:tr h="361235">
                <a:tc>
                  <a:txBody>
                    <a:bodyPr/>
                    <a:lstStyle/>
                    <a:p>
                      <a:pPr algn="ctr" fontAlgn="ctr"/>
                      <a:r>
                        <a:rPr lang="en-US" altLang="zh-CN" sz="1600" u="none" strike="noStrike" dirty="0">
                          <a:effectLst/>
                          <a:latin typeface="微软雅黑" panose="020B0503020204020204" pitchFamily="34" charset="-122"/>
                          <a:ea typeface="微软雅黑" panose="020B0503020204020204" pitchFamily="34" charset="-122"/>
                        </a:rPr>
                        <a:t>2</a:t>
                      </a:r>
                      <a:endParaRPr lang="en-US" altLang="zh-CN"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tc>
                  <a:txBody>
                    <a:bodyPr/>
                    <a:lstStyle/>
                    <a:p>
                      <a:pPr algn="l" fontAlgn="ctr"/>
                      <a:r>
                        <a:rPr lang="zh-CN" altLang="en-US" sz="1600" u="none" strike="noStrike" dirty="0">
                          <a:effectLst/>
                          <a:latin typeface="微软雅黑" panose="020B0503020204020204" pitchFamily="34" charset="-122"/>
                          <a:ea typeface="微软雅黑" panose="020B0503020204020204" pitchFamily="34" charset="-122"/>
                        </a:rPr>
                        <a:t>医疗核心制度执行</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tc>
                  <a:txBody>
                    <a:bodyPr/>
                    <a:lstStyle/>
                    <a:p>
                      <a:pPr algn="ctr" fontAlgn="ctr"/>
                      <a:r>
                        <a:rPr lang="en-US" altLang="zh-CN" sz="1600" u="none" strike="noStrike">
                          <a:effectLst/>
                          <a:latin typeface="微软雅黑" panose="020B0503020204020204" pitchFamily="34" charset="-122"/>
                          <a:ea typeface="微软雅黑" panose="020B0503020204020204" pitchFamily="34" charset="-122"/>
                        </a:rPr>
                        <a:t>100%</a:t>
                      </a:r>
                      <a:endParaRPr lang="en-US" altLang="zh-CN" sz="1600" b="0" i="0" u="none" strike="noStrike">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extLst>
                  <a:ext uri="{0D108BD9-81ED-4DB2-BD59-A6C34878D82A}">
                    <a16:rowId xmlns:a16="http://schemas.microsoft.com/office/drawing/2014/main" val="10002"/>
                  </a:ext>
                </a:extLst>
              </a:tr>
              <a:tr h="361235">
                <a:tc>
                  <a:txBody>
                    <a:bodyPr/>
                    <a:lstStyle/>
                    <a:p>
                      <a:pPr algn="ctr" fontAlgn="ctr"/>
                      <a:r>
                        <a:rPr lang="en-US" altLang="zh-CN" sz="1600" u="none" strike="noStrike">
                          <a:effectLst/>
                          <a:latin typeface="微软雅黑" panose="020B0503020204020204" pitchFamily="34" charset="-122"/>
                          <a:ea typeface="微软雅黑" panose="020B0503020204020204" pitchFamily="34" charset="-122"/>
                        </a:rPr>
                        <a:t>3</a:t>
                      </a:r>
                      <a:endParaRPr lang="en-US" altLang="zh-CN" sz="1600" b="0" i="0" u="none" strike="noStrike">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tc>
                  <a:txBody>
                    <a:bodyPr/>
                    <a:lstStyle/>
                    <a:p>
                      <a:pPr algn="l" fontAlgn="ctr"/>
                      <a:r>
                        <a:rPr lang="zh-CN" altLang="en-US" sz="1600" u="none" strike="noStrike" dirty="0">
                          <a:effectLst/>
                          <a:latin typeface="微软雅黑" panose="020B0503020204020204" pitchFamily="34" charset="-122"/>
                          <a:ea typeface="微软雅黑" panose="020B0503020204020204" pitchFamily="34" charset="-122"/>
                        </a:rPr>
                        <a:t>病历甲级率</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tc>
                  <a:txBody>
                    <a:bodyPr/>
                    <a:lstStyle/>
                    <a:p>
                      <a:pPr algn="ctr" fontAlgn="ctr"/>
                      <a:r>
                        <a:rPr lang="en-US" altLang="zh-CN" sz="1600" u="none" strike="noStrike" dirty="0">
                          <a:effectLst/>
                          <a:latin typeface="微软雅黑" panose="020B0503020204020204" pitchFamily="34" charset="-122"/>
                          <a:ea typeface="微软雅黑" panose="020B0503020204020204" pitchFamily="34" charset="-122"/>
                        </a:rPr>
                        <a:t>100%</a:t>
                      </a:r>
                      <a:endParaRPr lang="en-US" altLang="zh-CN"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extLst>
                  <a:ext uri="{0D108BD9-81ED-4DB2-BD59-A6C34878D82A}">
                    <a16:rowId xmlns:a16="http://schemas.microsoft.com/office/drawing/2014/main" val="10003"/>
                  </a:ext>
                </a:extLst>
              </a:tr>
              <a:tr h="361235">
                <a:tc>
                  <a:txBody>
                    <a:bodyPr/>
                    <a:lstStyle/>
                    <a:p>
                      <a:pPr algn="ctr" fontAlgn="ctr"/>
                      <a:r>
                        <a:rPr lang="en-US" altLang="zh-CN" sz="1600" u="none" strike="noStrike">
                          <a:effectLst/>
                          <a:latin typeface="微软雅黑" panose="020B0503020204020204" pitchFamily="34" charset="-122"/>
                          <a:ea typeface="微软雅黑" panose="020B0503020204020204" pitchFamily="34" charset="-122"/>
                        </a:rPr>
                        <a:t>4</a:t>
                      </a:r>
                      <a:endParaRPr lang="en-US" altLang="zh-CN" sz="1600" b="0" i="0" u="none" strike="noStrike">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tc>
                  <a:txBody>
                    <a:bodyPr/>
                    <a:lstStyle/>
                    <a:p>
                      <a:pPr algn="l" fontAlgn="ctr"/>
                      <a:r>
                        <a:rPr lang="zh-CN" altLang="en-US" sz="1600" u="none" strike="noStrike">
                          <a:effectLst/>
                          <a:latin typeface="微软雅黑" panose="020B0503020204020204" pitchFamily="34" charset="-122"/>
                          <a:ea typeface="微软雅黑" panose="020B0503020204020204" pitchFamily="34" charset="-122"/>
                        </a:rPr>
                        <a:t>大型</a:t>
                      </a:r>
                      <a:r>
                        <a:rPr lang="en-US" altLang="zh-CN" sz="1600" u="none" strike="noStrike">
                          <a:effectLst/>
                          <a:latin typeface="微软雅黑" panose="020B0503020204020204" pitchFamily="34" charset="-122"/>
                          <a:ea typeface="微软雅黑" panose="020B0503020204020204" pitchFamily="34" charset="-122"/>
                        </a:rPr>
                        <a:t>X</a:t>
                      </a:r>
                      <a:r>
                        <a:rPr lang="zh-CN" altLang="en-US" sz="1600" u="none" strike="noStrike">
                          <a:effectLst/>
                          <a:latin typeface="微软雅黑" panose="020B0503020204020204" pitchFamily="34" charset="-122"/>
                          <a:ea typeface="微软雅黑" panose="020B0503020204020204" pitchFamily="34" charset="-122"/>
                        </a:rPr>
                        <a:t>线设备检查阳性</a:t>
                      </a:r>
                      <a:endParaRPr lang="zh-CN" altLang="en-US" sz="1600" b="0" i="0" u="none" strike="noStrike">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tc>
                  <a:txBody>
                    <a:bodyPr/>
                    <a:lstStyle/>
                    <a:p>
                      <a:pPr algn="ctr" fontAlgn="ctr"/>
                      <a:r>
                        <a:rPr lang="en-US" altLang="zh-CN" sz="1600" u="none" strike="noStrike" dirty="0">
                          <a:effectLst/>
                          <a:latin typeface="微软雅黑" panose="020B0503020204020204" pitchFamily="34" charset="-122"/>
                          <a:ea typeface="微软雅黑" panose="020B0503020204020204" pitchFamily="34" charset="-122"/>
                        </a:rPr>
                        <a:t>100%</a:t>
                      </a:r>
                      <a:endParaRPr lang="en-US" altLang="zh-CN"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extLst>
                  <a:ext uri="{0D108BD9-81ED-4DB2-BD59-A6C34878D82A}">
                    <a16:rowId xmlns:a16="http://schemas.microsoft.com/office/drawing/2014/main" val="10004"/>
                  </a:ext>
                </a:extLst>
              </a:tr>
              <a:tr h="361235">
                <a:tc>
                  <a:txBody>
                    <a:bodyPr/>
                    <a:lstStyle/>
                    <a:p>
                      <a:pPr algn="ctr" fontAlgn="ctr"/>
                      <a:r>
                        <a:rPr lang="en-US" altLang="zh-CN" sz="1600" u="none" strike="noStrike">
                          <a:effectLst/>
                          <a:latin typeface="微软雅黑" panose="020B0503020204020204" pitchFamily="34" charset="-122"/>
                          <a:ea typeface="微软雅黑" panose="020B0503020204020204" pitchFamily="34" charset="-122"/>
                        </a:rPr>
                        <a:t>5</a:t>
                      </a:r>
                      <a:endParaRPr lang="en-US" altLang="zh-CN" sz="1600" b="0" i="0" u="none" strike="noStrike">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tc>
                  <a:txBody>
                    <a:bodyPr/>
                    <a:lstStyle/>
                    <a:p>
                      <a:pPr algn="l" fontAlgn="ctr"/>
                      <a:r>
                        <a:rPr lang="en-US" sz="1600" u="none" strike="noStrike">
                          <a:effectLst/>
                          <a:latin typeface="微软雅黑" panose="020B0503020204020204" pitchFamily="34" charset="-122"/>
                          <a:ea typeface="微软雅黑" panose="020B0503020204020204" pitchFamily="34" charset="-122"/>
                        </a:rPr>
                        <a:t>CT</a:t>
                      </a:r>
                      <a:r>
                        <a:rPr lang="zh-CN" altLang="en-US" sz="1600" u="none" strike="noStrike">
                          <a:effectLst/>
                          <a:latin typeface="微软雅黑" panose="020B0503020204020204" pitchFamily="34" charset="-122"/>
                          <a:ea typeface="微软雅黑" panose="020B0503020204020204" pitchFamily="34" charset="-122"/>
                        </a:rPr>
                        <a:t>检查阳性</a:t>
                      </a:r>
                      <a:endParaRPr lang="zh-CN" altLang="en-US" sz="1600" b="0" i="0" u="none" strike="noStrike">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tc>
                  <a:txBody>
                    <a:bodyPr/>
                    <a:lstStyle/>
                    <a:p>
                      <a:pPr algn="ctr" fontAlgn="ctr"/>
                      <a:r>
                        <a:rPr lang="zh-CN" altLang="en-US" sz="1600" u="none" strike="noStrike" dirty="0">
                          <a:effectLst/>
                          <a:latin typeface="微软雅黑" panose="020B0503020204020204" pitchFamily="34" charset="-122"/>
                          <a:ea typeface="微软雅黑" panose="020B0503020204020204" pitchFamily="34" charset="-122"/>
                        </a:rPr>
                        <a:t>≥</a:t>
                      </a:r>
                      <a:r>
                        <a:rPr lang="en-US" altLang="zh-CN" sz="1600" u="none" strike="noStrike" dirty="0">
                          <a:effectLst/>
                          <a:latin typeface="微软雅黑" panose="020B0503020204020204" pitchFamily="34" charset="-122"/>
                          <a:ea typeface="微软雅黑" panose="020B0503020204020204" pitchFamily="34" charset="-122"/>
                        </a:rPr>
                        <a:t>60%</a:t>
                      </a:r>
                      <a:endParaRPr lang="en-US" altLang="zh-CN"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extLst>
                  <a:ext uri="{0D108BD9-81ED-4DB2-BD59-A6C34878D82A}">
                    <a16:rowId xmlns:a16="http://schemas.microsoft.com/office/drawing/2014/main" val="10005"/>
                  </a:ext>
                </a:extLst>
              </a:tr>
              <a:tr h="377655">
                <a:tc>
                  <a:txBody>
                    <a:bodyPr/>
                    <a:lstStyle/>
                    <a:p>
                      <a:pPr algn="ctr" fontAlgn="ctr"/>
                      <a:r>
                        <a:rPr lang="en-US" altLang="zh-CN" sz="1600" u="none" strike="noStrike">
                          <a:effectLst/>
                          <a:latin typeface="微软雅黑" panose="020B0503020204020204" pitchFamily="34" charset="-122"/>
                          <a:ea typeface="微软雅黑" panose="020B0503020204020204" pitchFamily="34" charset="-122"/>
                        </a:rPr>
                        <a:t>6</a:t>
                      </a:r>
                      <a:endParaRPr lang="en-US" altLang="zh-CN" sz="1600" b="0" i="0" u="none" strike="noStrike">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tc>
                  <a:txBody>
                    <a:bodyPr/>
                    <a:lstStyle/>
                    <a:p>
                      <a:pPr algn="l" fontAlgn="ctr"/>
                      <a:r>
                        <a:rPr lang="en-US" sz="1600" u="none" strike="noStrike">
                          <a:effectLst/>
                          <a:latin typeface="微软雅黑" panose="020B0503020204020204" pitchFamily="34" charset="-122"/>
                          <a:ea typeface="微软雅黑" panose="020B0503020204020204" pitchFamily="34" charset="-122"/>
                        </a:rPr>
                        <a:t>MRI</a:t>
                      </a:r>
                      <a:r>
                        <a:rPr lang="zh-CN" altLang="en-US" sz="1600" u="none" strike="noStrike">
                          <a:effectLst/>
                          <a:latin typeface="微软雅黑" panose="020B0503020204020204" pitchFamily="34" charset="-122"/>
                          <a:ea typeface="微软雅黑" panose="020B0503020204020204" pitchFamily="34" charset="-122"/>
                        </a:rPr>
                        <a:t>检查阳性</a:t>
                      </a:r>
                      <a:endParaRPr lang="zh-CN" altLang="en-US" sz="1600" b="0" i="0" u="none" strike="noStrike">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tc>
                  <a:txBody>
                    <a:bodyPr/>
                    <a:lstStyle/>
                    <a:p>
                      <a:pPr algn="ctr" fontAlgn="ctr"/>
                      <a:r>
                        <a:rPr lang="zh-CN" altLang="en-US" sz="1600" u="none" strike="noStrike" dirty="0">
                          <a:effectLst/>
                          <a:latin typeface="微软雅黑" panose="020B0503020204020204" pitchFamily="34" charset="-122"/>
                          <a:ea typeface="微软雅黑" panose="020B0503020204020204" pitchFamily="34" charset="-122"/>
                        </a:rPr>
                        <a:t>≥</a:t>
                      </a:r>
                      <a:r>
                        <a:rPr lang="en-US" altLang="zh-CN" sz="1600" u="none" strike="noStrike" dirty="0">
                          <a:effectLst/>
                          <a:latin typeface="微软雅黑" panose="020B0503020204020204" pitchFamily="34" charset="-122"/>
                          <a:ea typeface="微软雅黑" panose="020B0503020204020204" pitchFamily="34" charset="-122"/>
                        </a:rPr>
                        <a:t>60%</a:t>
                      </a:r>
                      <a:endParaRPr lang="en-US" altLang="zh-CN"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extLst>
                  <a:ext uri="{0D108BD9-81ED-4DB2-BD59-A6C34878D82A}">
                    <a16:rowId xmlns:a16="http://schemas.microsoft.com/office/drawing/2014/main" val="10006"/>
                  </a:ext>
                </a:extLst>
              </a:tr>
            </a:tbl>
          </a:graphicData>
        </a:graphic>
      </p:graphicFrame>
      <p:sp>
        <p:nvSpPr>
          <p:cNvPr id="17" name="矩形 16"/>
          <p:cNvSpPr/>
          <p:nvPr/>
        </p:nvSpPr>
        <p:spPr>
          <a:xfrm>
            <a:off x="1820283" y="547121"/>
            <a:ext cx="1467068" cy="499624"/>
          </a:xfrm>
          <a:prstGeom prst="rect">
            <a:avLst/>
          </a:prstGeom>
        </p:spPr>
        <p:txBody>
          <a:bodyPr wrap="non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病患满意度</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6704473" y="951864"/>
            <a:ext cx="1176211" cy="646331"/>
          </a:xfrm>
          <a:prstGeom prst="rect">
            <a:avLst/>
          </a:prstGeom>
          <a:noFill/>
        </p:spPr>
        <p:txBody>
          <a:bodyPr wrap="square" rtlCol="0">
            <a:spAutoFit/>
          </a:bodyPr>
          <a:lstStyle/>
          <a:p>
            <a:pPr>
              <a:lnSpc>
                <a:spcPct val="150000"/>
              </a:lnSpc>
            </a:pPr>
            <a:r>
              <a:rPr lang="zh-CN" altLang="en-US" sz="2400" b="1" dirty="0">
                <a:latin typeface="微软雅黑" panose="020B0503020204020204" pitchFamily="34" charset="-122"/>
                <a:ea typeface="微软雅黑" panose="020B0503020204020204" pitchFamily="34" charset="-122"/>
              </a:rPr>
              <a:t>目   录</a:t>
            </a:r>
          </a:p>
        </p:txBody>
      </p:sp>
      <p:sp>
        <p:nvSpPr>
          <p:cNvPr id="2" name="矩形 1"/>
          <p:cNvSpPr/>
          <p:nvPr/>
        </p:nvSpPr>
        <p:spPr>
          <a:xfrm>
            <a:off x="7656892" y="2468725"/>
            <a:ext cx="3262432" cy="461665"/>
          </a:xfrm>
          <a:prstGeom prst="rect">
            <a:avLst/>
          </a:prstGeom>
        </p:spPr>
        <p:txBody>
          <a:bodyPr wrap="non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二、医院人、财、物（表面维度）</a:t>
            </a:r>
          </a:p>
        </p:txBody>
      </p:sp>
      <p:sp>
        <p:nvSpPr>
          <p:cNvPr id="3" name="矩形 2"/>
          <p:cNvSpPr/>
          <p:nvPr/>
        </p:nvSpPr>
        <p:spPr>
          <a:xfrm>
            <a:off x="7656898" y="3003067"/>
            <a:ext cx="3057247" cy="461665"/>
          </a:xfrm>
          <a:prstGeom prst="rect">
            <a:avLst/>
          </a:prstGeom>
        </p:spPr>
        <p:txBody>
          <a:bodyPr wrap="non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三、医院竞争态势（五力维度）</a:t>
            </a:r>
            <a:endParaRPr lang="en-US" altLang="zh-CN" sz="1600" b="1" dirty="0">
              <a:latin typeface="微软雅黑" panose="020B0503020204020204" pitchFamily="34" charset="-122"/>
              <a:ea typeface="微软雅黑" panose="020B0503020204020204" pitchFamily="34" charset="-122"/>
            </a:endParaRPr>
          </a:p>
        </p:txBody>
      </p:sp>
      <p:grpSp>
        <p:nvGrpSpPr>
          <p:cNvPr id="32" name="组合 31"/>
          <p:cNvGrpSpPr/>
          <p:nvPr/>
        </p:nvGrpSpPr>
        <p:grpSpPr>
          <a:xfrm>
            <a:off x="0" y="-249755"/>
            <a:ext cx="6067362" cy="7375186"/>
            <a:chOff x="0" y="-380026"/>
            <a:chExt cx="6067362" cy="7375186"/>
          </a:xfrm>
        </p:grpSpPr>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t="-215" r="-525"/>
            <a:stretch>
              <a:fillRect/>
            </a:stretch>
          </p:blipFill>
          <p:spPr>
            <a:xfrm rot="5400000">
              <a:off x="-565383" y="428221"/>
              <a:ext cx="7132322" cy="6001555"/>
            </a:xfrm>
            <a:prstGeom prst="rect">
              <a:avLst/>
            </a:prstGeom>
          </p:spPr>
        </p:pic>
        <p:sp>
          <p:nvSpPr>
            <p:cNvPr id="9" name="等腰三角形 8"/>
            <p:cNvSpPr/>
            <p:nvPr/>
          </p:nvSpPr>
          <p:spPr>
            <a:xfrm>
              <a:off x="4637295" y="1724416"/>
              <a:ext cx="1430067" cy="5264209"/>
            </a:xfrm>
            <a:custGeom>
              <a:avLst/>
              <a:gdLst>
                <a:gd name="connsiteX0" fmla="*/ 0 w 605307"/>
                <a:gd name="connsiteY0" fmla="*/ 3412902 h 3412902"/>
                <a:gd name="connsiteX1" fmla="*/ 302654 w 605307"/>
                <a:gd name="connsiteY1" fmla="*/ 0 h 3412902"/>
                <a:gd name="connsiteX2" fmla="*/ 605307 w 605307"/>
                <a:gd name="connsiteY2" fmla="*/ 3412902 h 3412902"/>
                <a:gd name="connsiteX3" fmla="*/ 0 w 605307"/>
                <a:gd name="connsiteY3" fmla="*/ 3412902 h 3412902"/>
                <a:gd name="connsiteX0-1" fmla="*/ 0 w 605307"/>
                <a:gd name="connsiteY0-2" fmla="*/ 3515933 h 3515933"/>
                <a:gd name="connsiteX1-3" fmla="*/ 296214 w 605307"/>
                <a:gd name="connsiteY1-4" fmla="*/ 0 h 3515933"/>
                <a:gd name="connsiteX2-5" fmla="*/ 605307 w 605307"/>
                <a:gd name="connsiteY2-6" fmla="*/ 3515933 h 3515933"/>
                <a:gd name="connsiteX3-7" fmla="*/ 0 w 605307"/>
                <a:gd name="connsiteY3-8" fmla="*/ 3515933 h 3515933"/>
                <a:gd name="connsiteX0-9" fmla="*/ 0 w 1062507"/>
                <a:gd name="connsiteY0-10" fmla="*/ 3837904 h 3837904"/>
                <a:gd name="connsiteX1-11" fmla="*/ 753414 w 1062507"/>
                <a:gd name="connsiteY1-12" fmla="*/ 0 h 3837904"/>
                <a:gd name="connsiteX2-13" fmla="*/ 1062507 w 1062507"/>
                <a:gd name="connsiteY2-14" fmla="*/ 3515933 h 3837904"/>
                <a:gd name="connsiteX3-15" fmla="*/ 0 w 1062507"/>
                <a:gd name="connsiteY3-16" fmla="*/ 3837904 h 3837904"/>
                <a:gd name="connsiteX0-17" fmla="*/ 0 w 772732"/>
                <a:gd name="connsiteY0-18" fmla="*/ 3837904 h 3837904"/>
                <a:gd name="connsiteX1-19" fmla="*/ 753414 w 772732"/>
                <a:gd name="connsiteY1-20" fmla="*/ 0 h 3837904"/>
                <a:gd name="connsiteX2-21" fmla="*/ 772732 w 772732"/>
                <a:gd name="connsiteY2-22" fmla="*/ 3831465 h 3837904"/>
                <a:gd name="connsiteX3-23" fmla="*/ 0 w 772732"/>
                <a:gd name="connsiteY3-24" fmla="*/ 3837904 h 3837904"/>
                <a:gd name="connsiteX0-25" fmla="*/ 0 w 774712"/>
                <a:gd name="connsiteY0-26" fmla="*/ 3964363 h 3964363"/>
                <a:gd name="connsiteX1-27" fmla="*/ 772869 w 774712"/>
                <a:gd name="connsiteY1-28" fmla="*/ 0 h 3964363"/>
                <a:gd name="connsiteX2-29" fmla="*/ 772732 w 774712"/>
                <a:gd name="connsiteY2-30" fmla="*/ 3957924 h 3964363"/>
                <a:gd name="connsiteX3-31" fmla="*/ 0 w 774712"/>
                <a:gd name="connsiteY3-32" fmla="*/ 3964363 h 3964363"/>
                <a:gd name="connsiteX0-33" fmla="*/ 0 w 794167"/>
                <a:gd name="connsiteY0-34" fmla="*/ 3964363 h 3964363"/>
                <a:gd name="connsiteX1-35" fmla="*/ 792324 w 794167"/>
                <a:gd name="connsiteY1-36" fmla="*/ 0 h 3964363"/>
                <a:gd name="connsiteX2-37" fmla="*/ 792187 w 794167"/>
                <a:gd name="connsiteY2-38" fmla="*/ 3957924 h 3964363"/>
                <a:gd name="connsiteX3-39" fmla="*/ 0 w 794167"/>
                <a:gd name="connsiteY3-40" fmla="*/ 3964363 h 3964363"/>
                <a:gd name="connsiteX0-41" fmla="*/ 0 w 858014"/>
                <a:gd name="connsiteY0-42" fmla="*/ 4895092 h 4895092"/>
                <a:gd name="connsiteX1-43" fmla="*/ 857638 w 858014"/>
                <a:gd name="connsiteY1-44" fmla="*/ 0 h 4895092"/>
                <a:gd name="connsiteX2-45" fmla="*/ 792187 w 858014"/>
                <a:gd name="connsiteY2-46" fmla="*/ 4888653 h 4895092"/>
                <a:gd name="connsiteX3-47" fmla="*/ 0 w 858014"/>
                <a:gd name="connsiteY3-48" fmla="*/ 4895092 h 4895092"/>
                <a:gd name="connsiteX0-49" fmla="*/ 0 w 1347872"/>
                <a:gd name="connsiteY0-50" fmla="*/ 4878764 h 4888653"/>
                <a:gd name="connsiteX1-51" fmla="*/ 1347496 w 1347872"/>
                <a:gd name="connsiteY1-52" fmla="*/ 0 h 4888653"/>
                <a:gd name="connsiteX2-53" fmla="*/ 1282045 w 1347872"/>
                <a:gd name="connsiteY2-54" fmla="*/ 4888653 h 4888653"/>
                <a:gd name="connsiteX3-55" fmla="*/ 0 w 1347872"/>
                <a:gd name="connsiteY3-56" fmla="*/ 4878764 h 4888653"/>
                <a:gd name="connsiteX0-57" fmla="*/ 0 w 1412674"/>
                <a:gd name="connsiteY0-58" fmla="*/ 4878764 h 5019281"/>
                <a:gd name="connsiteX1-59" fmla="*/ 1347496 w 1412674"/>
                <a:gd name="connsiteY1-60" fmla="*/ 0 h 5019281"/>
                <a:gd name="connsiteX2-61" fmla="*/ 1412674 w 1412674"/>
                <a:gd name="connsiteY2-62" fmla="*/ 5019281 h 5019281"/>
                <a:gd name="connsiteX3-63" fmla="*/ 0 w 1412674"/>
                <a:gd name="connsiteY3-64" fmla="*/ 4878764 h 5019281"/>
                <a:gd name="connsiteX0-65" fmla="*/ 0 w 1430067"/>
                <a:gd name="connsiteY0-66" fmla="*/ 5123692 h 5264209"/>
                <a:gd name="connsiteX1-67" fmla="*/ 1429138 w 1430067"/>
                <a:gd name="connsiteY1-68" fmla="*/ 0 h 5264209"/>
                <a:gd name="connsiteX2-69" fmla="*/ 1412674 w 1430067"/>
                <a:gd name="connsiteY2-70" fmla="*/ 5264209 h 5264209"/>
                <a:gd name="connsiteX3-71" fmla="*/ 0 w 1430067"/>
                <a:gd name="connsiteY3-72" fmla="*/ 5123692 h 5264209"/>
              </a:gdLst>
              <a:ahLst/>
              <a:cxnLst>
                <a:cxn ang="0">
                  <a:pos x="connsiteX0-1" y="connsiteY0-2"/>
                </a:cxn>
                <a:cxn ang="0">
                  <a:pos x="connsiteX1-3" y="connsiteY1-4"/>
                </a:cxn>
                <a:cxn ang="0">
                  <a:pos x="connsiteX2-5" y="connsiteY2-6"/>
                </a:cxn>
                <a:cxn ang="0">
                  <a:pos x="connsiteX3-7" y="connsiteY3-8"/>
                </a:cxn>
              </a:cxnLst>
              <a:rect l="l" t="t" r="r" b="b"/>
              <a:pathLst>
                <a:path w="1430067" h="5264209">
                  <a:moveTo>
                    <a:pt x="0" y="5123692"/>
                  </a:moveTo>
                  <a:lnTo>
                    <a:pt x="1429138" y="0"/>
                  </a:lnTo>
                  <a:cubicBezTo>
                    <a:pt x="1435577" y="1277155"/>
                    <a:pt x="1406235" y="3987054"/>
                    <a:pt x="1412674" y="5264209"/>
                  </a:cubicBezTo>
                  <a:lnTo>
                    <a:pt x="0" y="5123692"/>
                  </a:lnTo>
                  <a:close/>
                </a:path>
              </a:pathLst>
            </a:custGeom>
            <a:pattFill prst="lt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11946758">
              <a:off x="4831300" y="-380026"/>
              <a:ext cx="1006057" cy="7341275"/>
            </a:xfrm>
            <a:custGeom>
              <a:avLst/>
              <a:gdLst>
                <a:gd name="connsiteX0" fmla="*/ 0 w 476519"/>
                <a:gd name="connsiteY0" fmla="*/ 4443211 h 4443211"/>
                <a:gd name="connsiteX1" fmla="*/ 238260 w 476519"/>
                <a:gd name="connsiteY1" fmla="*/ 0 h 4443211"/>
                <a:gd name="connsiteX2" fmla="*/ 476519 w 476519"/>
                <a:gd name="connsiteY2" fmla="*/ 4443211 h 4443211"/>
                <a:gd name="connsiteX3" fmla="*/ 0 w 476519"/>
                <a:gd name="connsiteY3" fmla="*/ 4443211 h 4443211"/>
                <a:gd name="connsiteX0-1" fmla="*/ 0 w 458687"/>
                <a:gd name="connsiteY0-2" fmla="*/ 4573335 h 4573335"/>
                <a:gd name="connsiteX1-3" fmla="*/ 220428 w 458687"/>
                <a:gd name="connsiteY1-4" fmla="*/ 0 h 4573335"/>
                <a:gd name="connsiteX2-5" fmla="*/ 458687 w 458687"/>
                <a:gd name="connsiteY2-6" fmla="*/ 4443211 h 4573335"/>
                <a:gd name="connsiteX3-7" fmla="*/ 0 w 458687"/>
                <a:gd name="connsiteY3-8" fmla="*/ 4573335 h 4573335"/>
                <a:gd name="connsiteX0-9" fmla="*/ 0 w 458687"/>
                <a:gd name="connsiteY0-10" fmla="*/ 5821312 h 5821312"/>
                <a:gd name="connsiteX1-11" fmla="*/ 360439 w 458687"/>
                <a:gd name="connsiteY1-12" fmla="*/ 0 h 5821312"/>
                <a:gd name="connsiteX2-13" fmla="*/ 458687 w 458687"/>
                <a:gd name="connsiteY2-14" fmla="*/ 5691188 h 5821312"/>
                <a:gd name="connsiteX3-15" fmla="*/ 0 w 458687"/>
                <a:gd name="connsiteY3-16" fmla="*/ 5821312 h 5821312"/>
                <a:gd name="connsiteX0-17" fmla="*/ 0 w 541579"/>
                <a:gd name="connsiteY0-18" fmla="*/ 5821312 h 5821312"/>
                <a:gd name="connsiteX1-19" fmla="*/ 360439 w 541579"/>
                <a:gd name="connsiteY1-20" fmla="*/ 0 h 5821312"/>
                <a:gd name="connsiteX2-21" fmla="*/ 541579 w 541579"/>
                <a:gd name="connsiteY2-22" fmla="*/ 5812397 h 5821312"/>
                <a:gd name="connsiteX3-23" fmla="*/ 0 w 541579"/>
                <a:gd name="connsiteY3-24" fmla="*/ 5821312 h 5821312"/>
                <a:gd name="connsiteX0-25" fmla="*/ 0 w 559774"/>
                <a:gd name="connsiteY0-26" fmla="*/ 6004810 h 6004810"/>
                <a:gd name="connsiteX1-27" fmla="*/ 378634 w 559774"/>
                <a:gd name="connsiteY1-28" fmla="*/ 0 h 6004810"/>
                <a:gd name="connsiteX2-29" fmla="*/ 559774 w 559774"/>
                <a:gd name="connsiteY2-30" fmla="*/ 5812397 h 6004810"/>
                <a:gd name="connsiteX3-31" fmla="*/ 0 w 559774"/>
                <a:gd name="connsiteY3-32" fmla="*/ 6004810 h 6004810"/>
                <a:gd name="connsiteX0-33" fmla="*/ 983799 w 1543573"/>
                <a:gd name="connsiteY0-34" fmla="*/ 6868451 h 6868451"/>
                <a:gd name="connsiteX1-35" fmla="*/ 0 w 1543573"/>
                <a:gd name="connsiteY1-36" fmla="*/ 0 h 6868451"/>
                <a:gd name="connsiteX2-37" fmla="*/ 1543573 w 1543573"/>
                <a:gd name="connsiteY2-38" fmla="*/ 6676038 h 6868451"/>
                <a:gd name="connsiteX3-39" fmla="*/ 983799 w 1543573"/>
                <a:gd name="connsiteY3-40" fmla="*/ 6868451 h 6868451"/>
                <a:gd name="connsiteX0-41" fmla="*/ 998375 w 1558149"/>
                <a:gd name="connsiteY0-42" fmla="*/ 7067853 h 7067853"/>
                <a:gd name="connsiteX1-43" fmla="*/ 0 w 1558149"/>
                <a:gd name="connsiteY1-44" fmla="*/ 0 h 7067853"/>
                <a:gd name="connsiteX2-45" fmla="*/ 1558149 w 1558149"/>
                <a:gd name="connsiteY2-46" fmla="*/ 6875440 h 7067853"/>
                <a:gd name="connsiteX3-47" fmla="*/ 998375 w 1558149"/>
                <a:gd name="connsiteY3-48" fmla="*/ 7067853 h 7067853"/>
                <a:gd name="connsiteX0-49" fmla="*/ 434698 w 994472"/>
                <a:gd name="connsiteY0-50" fmla="*/ 7316458 h 7316458"/>
                <a:gd name="connsiteX1-51" fmla="*/ 0 w 994472"/>
                <a:gd name="connsiteY1-52" fmla="*/ 0 h 7316458"/>
                <a:gd name="connsiteX2-53" fmla="*/ 994472 w 994472"/>
                <a:gd name="connsiteY2-54" fmla="*/ 7124045 h 7316458"/>
                <a:gd name="connsiteX3-55" fmla="*/ 434698 w 994472"/>
                <a:gd name="connsiteY3-56" fmla="*/ 7316458 h 7316458"/>
              </a:gdLst>
              <a:ahLst/>
              <a:cxnLst>
                <a:cxn ang="0">
                  <a:pos x="connsiteX0-1" y="connsiteY0-2"/>
                </a:cxn>
                <a:cxn ang="0">
                  <a:pos x="connsiteX1-3" y="connsiteY1-4"/>
                </a:cxn>
                <a:cxn ang="0">
                  <a:pos x="connsiteX2-5" y="connsiteY2-6"/>
                </a:cxn>
                <a:cxn ang="0">
                  <a:pos x="connsiteX3-7" y="connsiteY3-8"/>
                </a:cxn>
              </a:cxnLst>
              <a:rect l="l" t="t" r="r" b="b"/>
              <a:pathLst>
                <a:path w="994472" h="7316458">
                  <a:moveTo>
                    <a:pt x="434698" y="7316458"/>
                  </a:moveTo>
                  <a:lnTo>
                    <a:pt x="0" y="0"/>
                  </a:lnTo>
                  <a:lnTo>
                    <a:pt x="994472" y="7124045"/>
                  </a:lnTo>
                  <a:lnTo>
                    <a:pt x="434698" y="731645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7656895" y="5162128"/>
            <a:ext cx="1826141" cy="461665"/>
          </a:xfrm>
          <a:prstGeom prst="rect">
            <a:avLst/>
          </a:prstGeom>
        </p:spPr>
        <p:txBody>
          <a:bodyPr wrap="non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七、医改政策解读</a:t>
            </a:r>
            <a:endParaRPr lang="en-US" altLang="zh-CN" sz="1600" b="1" dirty="0">
              <a:latin typeface="微软雅黑" panose="020B0503020204020204" pitchFamily="34" charset="-122"/>
              <a:ea typeface="微软雅黑" panose="020B0503020204020204" pitchFamily="34" charset="-122"/>
            </a:endParaRPr>
          </a:p>
        </p:txBody>
      </p:sp>
      <p:sp>
        <p:nvSpPr>
          <p:cNvPr id="12" name="矩形 11"/>
          <p:cNvSpPr/>
          <p:nvPr/>
        </p:nvSpPr>
        <p:spPr>
          <a:xfrm>
            <a:off x="7656898" y="3543803"/>
            <a:ext cx="3235181" cy="461665"/>
          </a:xfrm>
          <a:prstGeom prst="rect">
            <a:avLst/>
          </a:prstGeom>
        </p:spPr>
        <p:txBody>
          <a:bodyPr wrap="non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四、医院工作实施（</a:t>
            </a:r>
            <a:r>
              <a:rPr lang="en-US" altLang="zh-CN" sz="1600" b="1" dirty="0">
                <a:latin typeface="微软雅黑" panose="020B0503020204020204" pitchFamily="34" charset="-122"/>
                <a:ea typeface="微软雅黑" panose="020B0503020204020204" pitchFamily="34" charset="-122"/>
              </a:rPr>
              <a:t>PDCA</a:t>
            </a:r>
            <a:r>
              <a:rPr lang="zh-CN" altLang="en-US" sz="1600" b="1" dirty="0">
                <a:latin typeface="微软雅黑" panose="020B0503020204020204" pitchFamily="34" charset="-122"/>
                <a:ea typeface="微软雅黑" panose="020B0503020204020204" pitchFamily="34" charset="-122"/>
              </a:rPr>
              <a:t>维度）</a:t>
            </a:r>
            <a:endParaRPr lang="en-US" altLang="zh-CN" sz="1600" b="1" dirty="0">
              <a:latin typeface="微软雅黑" panose="020B0503020204020204" pitchFamily="34" charset="-122"/>
              <a:ea typeface="微软雅黑" panose="020B0503020204020204" pitchFamily="34" charset="-122"/>
            </a:endParaRPr>
          </a:p>
        </p:txBody>
      </p:sp>
      <p:sp>
        <p:nvSpPr>
          <p:cNvPr id="13" name="矩形 12"/>
          <p:cNvSpPr/>
          <p:nvPr/>
        </p:nvSpPr>
        <p:spPr>
          <a:xfrm>
            <a:off x="7656897" y="4074458"/>
            <a:ext cx="3262432" cy="461665"/>
          </a:xfrm>
          <a:prstGeom prst="rect">
            <a:avLst/>
          </a:prstGeom>
        </p:spPr>
        <p:txBody>
          <a:bodyPr wrap="non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五、医院自媒体建设（传播维度）</a:t>
            </a:r>
            <a:endParaRPr lang="en-US" altLang="zh-CN" sz="1600" b="1" dirty="0">
              <a:latin typeface="微软雅黑" panose="020B0503020204020204" pitchFamily="34" charset="-122"/>
              <a:ea typeface="微软雅黑" panose="020B0503020204020204" pitchFamily="34" charset="-122"/>
            </a:endParaRPr>
          </a:p>
        </p:txBody>
      </p:sp>
      <p:sp>
        <p:nvSpPr>
          <p:cNvPr id="14" name="矩形 13"/>
          <p:cNvSpPr/>
          <p:nvPr/>
        </p:nvSpPr>
        <p:spPr>
          <a:xfrm>
            <a:off x="7656893" y="1906844"/>
            <a:ext cx="3262432" cy="461665"/>
          </a:xfrm>
          <a:prstGeom prst="rect">
            <a:avLst/>
          </a:prstGeom>
        </p:spPr>
        <p:txBody>
          <a:bodyPr wrap="non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一、医院战略、品牌（隐形维度）</a:t>
            </a:r>
            <a:endParaRPr lang="en-US" altLang="zh-CN" sz="1600" b="1" dirty="0">
              <a:latin typeface="微软雅黑" panose="020B0503020204020204" pitchFamily="34" charset="-122"/>
              <a:ea typeface="微软雅黑" panose="020B0503020204020204" pitchFamily="34" charset="-122"/>
            </a:endParaRPr>
          </a:p>
        </p:txBody>
      </p:sp>
      <p:sp>
        <p:nvSpPr>
          <p:cNvPr id="15" name="矩形 14"/>
          <p:cNvSpPr/>
          <p:nvPr/>
        </p:nvSpPr>
        <p:spPr>
          <a:xfrm>
            <a:off x="7656896" y="4618881"/>
            <a:ext cx="3262432" cy="461665"/>
          </a:xfrm>
          <a:prstGeom prst="rect">
            <a:avLst/>
          </a:prstGeom>
        </p:spPr>
        <p:txBody>
          <a:bodyPr wrap="non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六、医院病患满意度（核心维度）</a:t>
            </a:r>
            <a:endParaRPr lang="en-US" altLang="zh-CN" sz="1600" b="1"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10515600" y="249523"/>
            <a:ext cx="1676400" cy="307777"/>
          </a:xfrm>
          <a:prstGeom prst="rect">
            <a:avLst/>
          </a:prstGeom>
          <a:noFill/>
        </p:spPr>
        <p:txBody>
          <a:bodyPr wrap="square" rtlCol="0">
            <a:spAutoFit/>
          </a:bodyPr>
          <a:lstStyle/>
          <a:p>
            <a:r>
              <a:rPr lang="zh-CN" altLang="en-US" sz="1400" b="1" dirty="0">
                <a:latin typeface="微软雅黑" panose="020B0503020204020204" pitchFamily="34" charset="-122"/>
                <a:ea typeface="微软雅黑" panose="020B0503020204020204" pitchFamily="34" charset="-122"/>
              </a:rPr>
              <a:t>放置医院</a:t>
            </a:r>
            <a:r>
              <a:rPr lang="en-US" altLang="zh-CN" sz="1400" b="1" dirty="0">
                <a:latin typeface="微软雅黑" panose="020B0503020204020204" pitchFamily="34" charset="-122"/>
                <a:ea typeface="微软雅黑" panose="020B0503020204020204" pitchFamily="34" charset="-122"/>
              </a:rPr>
              <a:t>LOGO</a:t>
            </a:r>
            <a:endParaRPr lang="zh-CN" altLang="en-US" sz="14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b="4268"/>
          <a:stretch>
            <a:fillRect/>
          </a:stretch>
        </p:blipFill>
        <p:spPr>
          <a:xfrm>
            <a:off x="6629400" y="2394329"/>
            <a:ext cx="4502426" cy="2698225"/>
          </a:xfrm>
          <a:prstGeom prst="rect">
            <a:avLst/>
          </a:prstGeom>
        </p:spPr>
      </p:pic>
      <p:sp>
        <p:nvSpPr>
          <p:cNvPr id="6" name="矩形 5"/>
          <p:cNvSpPr/>
          <p:nvPr/>
        </p:nvSpPr>
        <p:spPr>
          <a:xfrm>
            <a:off x="1409914" y="1597157"/>
            <a:ext cx="2236510" cy="418191"/>
          </a:xfrm>
          <a:prstGeom prst="rect">
            <a:avLst/>
          </a:prstGeom>
        </p:spPr>
        <p:txBody>
          <a:bodyPr wrap="non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医疗投诉、纠纷和事故</a:t>
            </a:r>
          </a:p>
        </p:txBody>
      </p:sp>
      <p:sp>
        <p:nvSpPr>
          <p:cNvPr id="7" name="文本框 6"/>
          <p:cNvSpPr txBox="1"/>
          <p:nvPr/>
        </p:nvSpPr>
        <p:spPr>
          <a:xfrm>
            <a:off x="1905459" y="4016709"/>
            <a:ext cx="4859251" cy="377411"/>
          </a:xfrm>
          <a:prstGeom prst="rect">
            <a:avLst/>
          </a:prstGeom>
          <a:noFill/>
        </p:spPr>
        <p:txBody>
          <a:bodyPr wrap="square" rtlCol="0">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本年度医疗事故赔付</a:t>
            </a:r>
            <a:r>
              <a:rPr lang="en-US" altLang="zh-CN" sz="1400" dirty="0">
                <a:latin typeface="微软雅黑" panose="020B0503020204020204" pitchFamily="34" charset="-122"/>
                <a:ea typeface="微软雅黑" panose="020B0503020204020204" pitchFamily="34" charset="-122"/>
              </a:rPr>
              <a:t>500</a:t>
            </a:r>
            <a:r>
              <a:rPr lang="zh-CN" altLang="en-US" sz="1400" dirty="0">
                <a:latin typeface="微软雅黑" panose="020B0503020204020204" pitchFamily="34" charset="-122"/>
                <a:ea typeface="微软雅黑" panose="020B0503020204020204" pitchFamily="34" charset="-122"/>
              </a:rPr>
              <a:t>万元，与去年同比下降</a:t>
            </a:r>
            <a:r>
              <a:rPr lang="en-US" altLang="zh-CN" sz="1400" dirty="0">
                <a:latin typeface="微软雅黑" panose="020B0503020204020204" pitchFamily="34" charset="-122"/>
                <a:ea typeface="微软雅黑" panose="020B0503020204020204" pitchFamily="34" charset="-122"/>
              </a:rPr>
              <a:t>16.9%</a:t>
            </a:r>
            <a:r>
              <a:rPr lang="zh-CN" altLang="en-US" sz="1400" dirty="0">
                <a:latin typeface="微软雅黑" panose="020B0503020204020204" pitchFamily="34" charset="-122"/>
                <a:ea typeface="微软雅黑" panose="020B0503020204020204" pitchFamily="34" charset="-122"/>
              </a:rPr>
              <a:t>。</a:t>
            </a:r>
          </a:p>
        </p:txBody>
      </p:sp>
      <p:sp>
        <p:nvSpPr>
          <p:cNvPr id="11" name="矩形 10"/>
          <p:cNvSpPr/>
          <p:nvPr/>
        </p:nvSpPr>
        <p:spPr>
          <a:xfrm>
            <a:off x="1905459" y="2307893"/>
            <a:ext cx="3999813" cy="377411"/>
          </a:xfrm>
          <a:prstGeom prst="rect">
            <a:avLst/>
          </a:prstGeom>
        </p:spPr>
        <p:txBody>
          <a:bodyPr wrap="none">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本年度医疗纠纷数</a:t>
            </a:r>
            <a:r>
              <a:rPr lang="en-US" altLang="zh-CN" sz="1400" dirty="0">
                <a:latin typeface="微软雅黑" panose="020B0503020204020204" pitchFamily="34" charset="-122"/>
                <a:ea typeface="微软雅黑" panose="020B0503020204020204" pitchFamily="34" charset="-122"/>
              </a:rPr>
              <a:t>32</a:t>
            </a:r>
            <a:r>
              <a:rPr lang="zh-CN" altLang="en-US" sz="1400" dirty="0">
                <a:latin typeface="微软雅黑" panose="020B0503020204020204" pitchFamily="34" charset="-122"/>
                <a:ea typeface="微软雅黑" panose="020B0503020204020204" pitchFamily="34" charset="-122"/>
              </a:rPr>
              <a:t>次，与去年同比下降</a:t>
            </a:r>
            <a:r>
              <a:rPr lang="en-US" altLang="zh-CN" sz="1400" dirty="0">
                <a:latin typeface="微软雅黑" panose="020B0503020204020204" pitchFamily="34" charset="-122"/>
                <a:ea typeface="微软雅黑" panose="020B0503020204020204" pitchFamily="34" charset="-122"/>
              </a:rPr>
              <a:t>12%</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p:txBody>
      </p:sp>
      <p:sp>
        <p:nvSpPr>
          <p:cNvPr id="12" name="矩形 11"/>
          <p:cNvSpPr/>
          <p:nvPr/>
        </p:nvSpPr>
        <p:spPr>
          <a:xfrm>
            <a:off x="1905459" y="2874007"/>
            <a:ext cx="4254691" cy="377411"/>
          </a:xfrm>
          <a:prstGeom prst="rect">
            <a:avLst/>
          </a:prstGeom>
        </p:spPr>
        <p:txBody>
          <a:bodyPr wrap="none">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本年度医疗投诉数</a:t>
            </a:r>
            <a:r>
              <a:rPr lang="en-US" altLang="zh-CN" sz="1400" dirty="0">
                <a:latin typeface="微软雅黑" panose="020B0503020204020204" pitchFamily="34" charset="-122"/>
                <a:ea typeface="微软雅黑" panose="020B0503020204020204" pitchFamily="34" charset="-122"/>
              </a:rPr>
              <a:t>158</a:t>
            </a:r>
            <a:r>
              <a:rPr lang="zh-CN" altLang="en-US" sz="1400" dirty="0">
                <a:latin typeface="微软雅黑" panose="020B0503020204020204" pitchFamily="34" charset="-122"/>
                <a:ea typeface="微软雅黑" panose="020B0503020204020204" pitchFamily="34" charset="-122"/>
              </a:rPr>
              <a:t>次，与去年同比下降</a:t>
            </a:r>
            <a:r>
              <a:rPr lang="en-US" altLang="zh-CN" sz="1400" dirty="0">
                <a:latin typeface="微软雅黑" panose="020B0503020204020204" pitchFamily="34" charset="-122"/>
                <a:ea typeface="微软雅黑" panose="020B0503020204020204" pitchFamily="34" charset="-122"/>
              </a:rPr>
              <a:t>15.8%</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p:txBody>
      </p:sp>
      <p:sp>
        <p:nvSpPr>
          <p:cNvPr id="13" name="矩形 12"/>
          <p:cNvSpPr/>
          <p:nvPr/>
        </p:nvSpPr>
        <p:spPr>
          <a:xfrm>
            <a:off x="1905459" y="3431643"/>
            <a:ext cx="3733714" cy="377411"/>
          </a:xfrm>
          <a:prstGeom prst="rect">
            <a:avLst/>
          </a:prstGeom>
        </p:spPr>
        <p:txBody>
          <a:bodyPr wrap="none">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本年度医疗事故</a:t>
            </a:r>
            <a:r>
              <a:rPr lang="en-US" altLang="zh-CN" sz="1400" dirty="0">
                <a:latin typeface="微软雅黑" panose="020B0503020204020204" pitchFamily="34" charset="-122"/>
                <a:ea typeface="微软雅黑" panose="020B0503020204020204" pitchFamily="34" charset="-122"/>
              </a:rPr>
              <a:t>10</a:t>
            </a:r>
            <a:r>
              <a:rPr lang="zh-CN" altLang="en-US" sz="1400" dirty="0">
                <a:latin typeface="微软雅黑" panose="020B0503020204020204" pitchFamily="34" charset="-122"/>
                <a:ea typeface="微软雅黑" panose="020B0503020204020204" pitchFamily="34" charset="-122"/>
              </a:rPr>
              <a:t>起，与去年同比下降</a:t>
            </a:r>
            <a:r>
              <a:rPr lang="en-US" altLang="zh-CN" sz="1400" dirty="0">
                <a:latin typeface="微软雅黑" panose="020B0503020204020204" pitchFamily="34" charset="-122"/>
                <a:ea typeface="微软雅黑" panose="020B0503020204020204" pitchFamily="34" charset="-122"/>
              </a:rPr>
              <a:t>2</a:t>
            </a:r>
            <a:r>
              <a:rPr lang="zh-CN" altLang="en-US" sz="1400" dirty="0">
                <a:latin typeface="微软雅黑" panose="020B0503020204020204" pitchFamily="34" charset="-122"/>
                <a:ea typeface="微软雅黑" panose="020B0503020204020204" pitchFamily="34" charset="-122"/>
              </a:rPr>
              <a:t>起；</a:t>
            </a:r>
            <a:endParaRPr lang="en-US" altLang="zh-CN" sz="1400" dirty="0">
              <a:latin typeface="微软雅黑" panose="020B0503020204020204" pitchFamily="34" charset="-122"/>
              <a:ea typeface="微软雅黑" panose="020B0503020204020204" pitchFamily="34" charset="-122"/>
            </a:endParaRPr>
          </a:p>
        </p:txBody>
      </p:sp>
      <p:sp>
        <p:nvSpPr>
          <p:cNvPr id="14" name="十字星 13"/>
          <p:cNvSpPr/>
          <p:nvPr/>
        </p:nvSpPr>
        <p:spPr>
          <a:xfrm>
            <a:off x="1627558" y="2314556"/>
            <a:ext cx="303321" cy="303321"/>
          </a:xfrm>
          <a:prstGeom prst="star4">
            <a:avLst/>
          </a:prstGeom>
          <a:gradFill flip="none" rotWithShape="1">
            <a:gsLst>
              <a:gs pos="0">
                <a:srgbClr val="C00000"/>
              </a:gs>
              <a:gs pos="91000">
                <a:schemeClr val="accent2">
                  <a:lumMod val="89000"/>
                </a:schemeClr>
              </a:gs>
              <a:gs pos="79000">
                <a:schemeClr val="accent2">
                  <a:lumMod val="75000"/>
                </a:schemeClr>
              </a:gs>
              <a:gs pos="97000">
                <a:schemeClr val="accent2">
                  <a:lumMod val="7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5" name="十字星 14"/>
          <p:cNvSpPr/>
          <p:nvPr/>
        </p:nvSpPr>
        <p:spPr>
          <a:xfrm>
            <a:off x="1627558" y="2892051"/>
            <a:ext cx="303321" cy="303321"/>
          </a:xfrm>
          <a:prstGeom prst="star4">
            <a:avLst/>
          </a:prstGeom>
          <a:gradFill flip="none" rotWithShape="1">
            <a:gsLst>
              <a:gs pos="0">
                <a:srgbClr val="C00000"/>
              </a:gs>
              <a:gs pos="91000">
                <a:schemeClr val="accent2">
                  <a:lumMod val="89000"/>
                </a:schemeClr>
              </a:gs>
              <a:gs pos="79000">
                <a:schemeClr val="accent2">
                  <a:lumMod val="75000"/>
                </a:schemeClr>
              </a:gs>
              <a:gs pos="97000">
                <a:schemeClr val="accent2">
                  <a:lumMod val="7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6" name="十字星 15"/>
          <p:cNvSpPr/>
          <p:nvPr/>
        </p:nvSpPr>
        <p:spPr>
          <a:xfrm>
            <a:off x="1627558" y="3440121"/>
            <a:ext cx="303321" cy="303321"/>
          </a:xfrm>
          <a:prstGeom prst="star4">
            <a:avLst/>
          </a:prstGeom>
          <a:gradFill flip="none" rotWithShape="1">
            <a:gsLst>
              <a:gs pos="0">
                <a:srgbClr val="C00000"/>
              </a:gs>
              <a:gs pos="91000">
                <a:schemeClr val="accent2">
                  <a:lumMod val="89000"/>
                </a:schemeClr>
              </a:gs>
              <a:gs pos="79000">
                <a:schemeClr val="accent2">
                  <a:lumMod val="75000"/>
                </a:schemeClr>
              </a:gs>
              <a:gs pos="97000">
                <a:schemeClr val="accent2">
                  <a:lumMod val="7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7" name="十字星 16"/>
          <p:cNvSpPr/>
          <p:nvPr/>
        </p:nvSpPr>
        <p:spPr>
          <a:xfrm>
            <a:off x="1627558" y="4029516"/>
            <a:ext cx="303321" cy="303321"/>
          </a:xfrm>
          <a:prstGeom prst="star4">
            <a:avLst/>
          </a:prstGeom>
          <a:gradFill flip="none" rotWithShape="1">
            <a:gsLst>
              <a:gs pos="0">
                <a:srgbClr val="C00000"/>
              </a:gs>
              <a:gs pos="91000">
                <a:schemeClr val="accent2">
                  <a:lumMod val="89000"/>
                </a:schemeClr>
              </a:gs>
              <a:gs pos="79000">
                <a:schemeClr val="accent2">
                  <a:lumMod val="75000"/>
                </a:schemeClr>
              </a:gs>
              <a:gs pos="97000">
                <a:schemeClr val="accent2">
                  <a:lumMod val="7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22" name="矩形 21"/>
          <p:cNvSpPr/>
          <p:nvPr/>
        </p:nvSpPr>
        <p:spPr>
          <a:xfrm>
            <a:off x="10033536" y="616370"/>
            <a:ext cx="1459054" cy="458908"/>
          </a:xfrm>
          <a:prstGeom prst="rect">
            <a:avLst/>
          </a:prstGeom>
        </p:spPr>
        <p:txBody>
          <a:bodyPr wrap="none">
            <a:spAutoFit/>
          </a:bodyPr>
          <a:lstStyle/>
          <a:p>
            <a:pPr>
              <a:lnSpc>
                <a:spcPct val="150000"/>
              </a:lnSpc>
            </a:pPr>
            <a:r>
              <a:rPr lang="en-US" altLang="zh-CN" b="1" dirty="0">
                <a:latin typeface="微软雅黑" panose="020B0503020204020204" pitchFamily="34" charset="-122"/>
                <a:ea typeface="微软雅黑" panose="020B0503020204020204" pitchFamily="34" charset="-122"/>
              </a:rPr>
              <a:t>6.2</a:t>
            </a:r>
            <a:r>
              <a:rPr lang="zh-CN" altLang="en-US" b="1" dirty="0">
                <a:latin typeface="微软雅黑" panose="020B0503020204020204" pitchFamily="34" charset="-122"/>
                <a:ea typeface="微软雅黑" panose="020B0503020204020204" pitchFamily="34" charset="-122"/>
              </a:rPr>
              <a:t>医疗质量</a:t>
            </a:r>
            <a:endParaRPr lang="zh-CN" altLang="en-US" sz="1600" b="1" dirty="0">
              <a:latin typeface="微软雅黑" panose="020B0503020204020204" pitchFamily="34" charset="-122"/>
              <a:ea typeface="微软雅黑" panose="020B0503020204020204" pitchFamily="34" charset="-122"/>
            </a:endParaRPr>
          </a:p>
        </p:txBody>
      </p:sp>
      <p:grpSp>
        <p:nvGrpSpPr>
          <p:cNvPr id="24" name="组合 23"/>
          <p:cNvGrpSpPr/>
          <p:nvPr/>
        </p:nvGrpSpPr>
        <p:grpSpPr>
          <a:xfrm>
            <a:off x="536649" y="249523"/>
            <a:ext cx="1232203" cy="1028988"/>
            <a:chOff x="458097" y="883701"/>
            <a:chExt cx="1712258" cy="1429872"/>
          </a:xfrm>
        </p:grpSpPr>
        <p:sp>
          <p:nvSpPr>
            <p:cNvPr id="25"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tx1">
                <a:lumMod val="95000"/>
                <a:lumOff val="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910305" y="1340011"/>
              <a:ext cx="1048277" cy="812598"/>
            </a:xfrm>
            <a:prstGeom prst="rect">
              <a:avLst/>
            </a:prstGeom>
            <a:noFill/>
          </p:spPr>
          <p:txBody>
            <a:bodyPr wrap="square" rtlCol="0">
              <a:spAutoFit/>
            </a:bodyPr>
            <a:lstStyle/>
            <a:p>
              <a:r>
                <a:rPr lang="en-US" altLang="zh-CN" sz="3200" b="1" dirty="0">
                  <a:solidFill>
                    <a:schemeClr val="tx1">
                      <a:lumMod val="95000"/>
                      <a:lumOff val="5000"/>
                    </a:schemeClr>
                  </a:solidFill>
                  <a:latin typeface="微软雅黑" panose="020B0503020204020204" pitchFamily="34" charset="-122"/>
                  <a:ea typeface="微软雅黑" panose="020B0503020204020204" pitchFamily="34" charset="-122"/>
                </a:rPr>
                <a:t>06</a:t>
              </a:r>
              <a:endParaRPr lang="zh-CN" altLang="en-US" sz="32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sp>
        <p:nvSpPr>
          <p:cNvPr id="18" name="文本框 17"/>
          <p:cNvSpPr txBox="1"/>
          <p:nvPr/>
        </p:nvSpPr>
        <p:spPr>
          <a:xfrm>
            <a:off x="10515600" y="249523"/>
            <a:ext cx="1676400"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放置医院</a:t>
            </a:r>
            <a:r>
              <a:rPr lang="en-US" altLang="zh-CN" sz="1400" dirty="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19" name="矩形 18"/>
          <p:cNvSpPr/>
          <p:nvPr/>
        </p:nvSpPr>
        <p:spPr>
          <a:xfrm>
            <a:off x="1820283" y="547121"/>
            <a:ext cx="1467068" cy="499624"/>
          </a:xfrm>
          <a:prstGeom prst="rect">
            <a:avLst/>
          </a:prstGeom>
        </p:spPr>
        <p:txBody>
          <a:bodyPr wrap="non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病患满意度</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表 7"/>
          <p:cNvGraphicFramePr/>
          <p:nvPr/>
        </p:nvGraphicFramePr>
        <p:xfrm>
          <a:off x="919935" y="1484338"/>
          <a:ext cx="7588260" cy="4000966"/>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直接连接符 8"/>
          <p:cNvCxnSpPr/>
          <p:nvPr/>
        </p:nvCxnSpPr>
        <p:spPr>
          <a:xfrm>
            <a:off x="1599234" y="3027761"/>
            <a:ext cx="6805178"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8247795" y="6515353"/>
            <a:ext cx="3944205" cy="261610"/>
          </a:xfrm>
          <a:prstGeom prst="rect">
            <a:avLst/>
          </a:prstGeom>
          <a:noFill/>
        </p:spPr>
        <p:txBody>
          <a:bodyPr wrap="square" rtlCol="0">
            <a:spAutoFit/>
          </a:bodyPr>
          <a:lstStyle/>
          <a:p>
            <a:r>
              <a:rPr lang="en-US" altLang="zh-CN" sz="1100" dirty="0">
                <a:solidFill>
                  <a:prstClr val="black"/>
                </a:solidFill>
                <a:latin typeface="微软雅黑" panose="020B0503020204020204" pitchFamily="34" charset="-122"/>
                <a:ea typeface="微软雅黑" panose="020B0503020204020204" pitchFamily="34" charset="-122"/>
              </a:rPr>
              <a:t>※</a:t>
            </a:r>
            <a:r>
              <a:rPr lang="zh-CN" altLang="en-US" sz="1100" dirty="0">
                <a:solidFill>
                  <a:prstClr val="black"/>
                </a:solidFill>
                <a:latin typeface="微软雅黑" panose="020B0503020204020204" pitchFamily="34" charset="-122"/>
                <a:ea typeface="微软雅黑" panose="020B0503020204020204" pitchFamily="34" charset="-122"/>
              </a:rPr>
              <a:t>本篇数据来源于</a:t>
            </a:r>
            <a:r>
              <a:rPr lang="en-US" altLang="zh-CN" sz="1100" dirty="0">
                <a:solidFill>
                  <a:prstClr val="black"/>
                </a:solidFill>
                <a:latin typeface="微软雅黑" panose="020B0503020204020204" pitchFamily="34" charset="-122"/>
                <a:ea typeface="微软雅黑" panose="020B0503020204020204" pitchFamily="34" charset="-122"/>
              </a:rPr>
              <a:t>《2014</a:t>
            </a:r>
            <a:r>
              <a:rPr lang="zh-CN" altLang="en-US" sz="1100" dirty="0">
                <a:solidFill>
                  <a:prstClr val="black"/>
                </a:solidFill>
                <a:latin typeface="微软雅黑" panose="020B0503020204020204" pitchFamily="34" charset="-122"/>
                <a:ea typeface="微软雅黑" panose="020B0503020204020204" pitchFamily="34" charset="-122"/>
              </a:rPr>
              <a:t>梅奥国际病患满意度报告</a:t>
            </a:r>
            <a:r>
              <a:rPr lang="en-US" altLang="zh-CN" sz="1100" dirty="0">
                <a:solidFill>
                  <a:prstClr val="black"/>
                </a:solidFill>
                <a:latin typeface="微软雅黑" panose="020B0503020204020204" pitchFamily="34" charset="-122"/>
                <a:ea typeface="微软雅黑" panose="020B0503020204020204" pitchFamily="34" charset="-122"/>
              </a:rPr>
              <a:t>》</a:t>
            </a:r>
            <a:endParaRPr lang="zh-CN" altLang="en-US" sz="1100" dirty="0">
              <a:solidFill>
                <a:prstClr val="black"/>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582452" y="4841970"/>
            <a:ext cx="353943" cy="686212"/>
          </a:xfrm>
          <a:prstGeom prst="rect">
            <a:avLst/>
          </a:prstGeom>
          <a:noFill/>
        </p:spPr>
        <p:txBody>
          <a:bodyPr vert="eaVert" wrap="square" rtlCol="0">
            <a:spAutoFit/>
          </a:bodyPr>
          <a:lstStyle/>
          <a:p>
            <a:r>
              <a:rPr lang="zh-CN" altLang="en-US" sz="1100" dirty="0">
                <a:solidFill>
                  <a:prstClr val="black"/>
                </a:solidFill>
                <a:latin typeface="微软雅黑" panose="020B0503020204020204" pitchFamily="34" charset="-122"/>
                <a:ea typeface="微软雅黑" panose="020B0503020204020204" pitchFamily="34" charset="-122"/>
              </a:rPr>
              <a:t>单位：分</a:t>
            </a:r>
          </a:p>
        </p:txBody>
      </p:sp>
      <p:sp>
        <p:nvSpPr>
          <p:cNvPr id="2" name="灯片编号占位符 1"/>
          <p:cNvSpPr>
            <a:spLocks noGrp="1"/>
          </p:cNvSpPr>
          <p:nvPr>
            <p:ph type="sldNum" sz="quarter" idx="12"/>
          </p:nvPr>
        </p:nvSpPr>
        <p:spPr/>
        <p:txBody>
          <a:bodyPr/>
          <a:lstStyle/>
          <a:p>
            <a:fld id="{F26C4C51-5273-45A8-B70C-09F5D6A642FD}" type="slidenum">
              <a:rPr lang="zh-CN" altLang="en-US" smtClean="0"/>
              <a:t>61</a:t>
            </a:fld>
            <a:endParaRPr lang="zh-CN" altLang="en-US"/>
          </a:p>
        </p:txBody>
      </p:sp>
      <p:sp>
        <p:nvSpPr>
          <p:cNvPr id="12" name="矩形 11"/>
          <p:cNvSpPr/>
          <p:nvPr/>
        </p:nvSpPr>
        <p:spPr>
          <a:xfrm>
            <a:off x="936395" y="5528182"/>
            <a:ext cx="3954929" cy="415498"/>
          </a:xfrm>
          <a:prstGeom prst="rect">
            <a:avLst/>
          </a:prstGeom>
        </p:spPr>
        <p:txBody>
          <a:bodyPr wrap="none">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目前医院在病患满意度测评方面低于全国平均值</a:t>
            </a:r>
            <a:endParaRPr lang="en-US" altLang="zh-CN" sz="1400" dirty="0">
              <a:latin typeface="微软雅黑" panose="020B0503020204020204" pitchFamily="34" charset="-122"/>
              <a:ea typeface="微软雅黑" panose="020B0503020204020204" pitchFamily="34" charset="-122"/>
            </a:endParaRPr>
          </a:p>
        </p:txBody>
      </p:sp>
      <p:sp>
        <p:nvSpPr>
          <p:cNvPr id="15" name="矩形 14"/>
          <p:cNvSpPr/>
          <p:nvPr/>
        </p:nvSpPr>
        <p:spPr>
          <a:xfrm>
            <a:off x="8664388" y="3523083"/>
            <a:ext cx="3195918" cy="1661993"/>
          </a:xfrm>
          <a:prstGeom prst="rect">
            <a:avLst/>
          </a:prstGeom>
        </p:spPr>
        <p:txBody>
          <a:bodyPr wrap="square">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根据优抚办反馈来看：</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     病患不满意问题</a:t>
            </a:r>
            <a:r>
              <a:rPr lang="zh-CN" altLang="en-US" b="1" dirty="0">
                <a:solidFill>
                  <a:srgbClr val="C00000"/>
                </a:solidFill>
                <a:latin typeface="微软雅黑" panose="020B0503020204020204" pitchFamily="34" charset="-122"/>
                <a:ea typeface="微软雅黑" panose="020B0503020204020204" pitchFamily="34" charset="-122"/>
              </a:rPr>
              <a:t>没有</a:t>
            </a:r>
            <a:r>
              <a:rPr lang="zh-CN" altLang="en-US" sz="1400" dirty="0">
                <a:latin typeface="微软雅黑" panose="020B0503020204020204" pitchFamily="34" charset="-122"/>
                <a:ea typeface="微软雅黑" panose="020B0503020204020204" pitchFamily="34" charset="-122"/>
              </a:rPr>
              <a:t>得到</a:t>
            </a:r>
            <a:r>
              <a:rPr lang="zh-CN" altLang="en-US" b="1" dirty="0">
                <a:solidFill>
                  <a:srgbClr val="C00000"/>
                </a:solidFill>
                <a:latin typeface="微软雅黑" panose="020B0503020204020204" pitchFamily="34" charset="-122"/>
                <a:ea typeface="微软雅黑" panose="020B0503020204020204" pitchFamily="34" charset="-122"/>
              </a:rPr>
              <a:t>闭环处理</a:t>
            </a:r>
            <a:r>
              <a:rPr lang="zh-CN" altLang="en-US" sz="1400" dirty="0">
                <a:latin typeface="微软雅黑" panose="020B0503020204020204" pitchFamily="34" charset="-122"/>
                <a:ea typeface="微软雅黑" panose="020B0503020204020204" pitchFamily="34" charset="-122"/>
              </a:rPr>
              <a:t>，那么我们明年就病患满意度</a:t>
            </a:r>
            <a:r>
              <a:rPr lang="zh-CN" altLang="en-US" b="1" dirty="0">
                <a:solidFill>
                  <a:srgbClr val="C00000"/>
                </a:solidFill>
                <a:latin typeface="微软雅黑" panose="020B0503020204020204" pitchFamily="34" charset="-122"/>
                <a:ea typeface="微软雅黑" panose="020B0503020204020204" pitchFamily="34" charset="-122"/>
              </a:rPr>
              <a:t>测评</a:t>
            </a:r>
            <a:r>
              <a:rPr lang="zh-CN" altLang="en-US" sz="1400" dirty="0">
                <a:latin typeface="微软雅黑" panose="020B0503020204020204" pitchFamily="34" charset="-122"/>
                <a:ea typeface="微软雅黑" panose="020B0503020204020204" pitchFamily="34" charset="-122"/>
              </a:rPr>
              <a:t>、</a:t>
            </a:r>
            <a:r>
              <a:rPr lang="zh-CN" altLang="en-US" b="1" dirty="0">
                <a:solidFill>
                  <a:srgbClr val="C00000"/>
                </a:solidFill>
                <a:latin typeface="微软雅黑" panose="020B0503020204020204" pitchFamily="34" charset="-122"/>
                <a:ea typeface="微软雅黑" panose="020B0503020204020204" pitchFamily="34" charset="-122"/>
              </a:rPr>
              <a:t>问卷设计</a:t>
            </a:r>
            <a:r>
              <a:rPr lang="zh-CN" altLang="en-US" sz="1400" dirty="0">
                <a:latin typeface="微软雅黑" panose="020B0503020204020204" pitchFamily="34" charset="-122"/>
                <a:ea typeface="微软雅黑" panose="020B0503020204020204" pitchFamily="34" charset="-122"/>
              </a:rPr>
              <a:t>等方面进行调整。</a:t>
            </a:r>
            <a:endParaRPr lang="en-US" altLang="zh-CN" sz="1400" dirty="0">
              <a:latin typeface="微软雅黑" panose="020B0503020204020204" pitchFamily="34" charset="-122"/>
              <a:ea typeface="微软雅黑" panose="020B0503020204020204" pitchFamily="34" charset="-122"/>
            </a:endParaRPr>
          </a:p>
        </p:txBody>
      </p:sp>
      <p:sp>
        <p:nvSpPr>
          <p:cNvPr id="13" name="矩形 12"/>
          <p:cNvSpPr/>
          <p:nvPr/>
        </p:nvSpPr>
        <p:spPr>
          <a:xfrm>
            <a:off x="10033536" y="616370"/>
            <a:ext cx="1689886" cy="507831"/>
          </a:xfrm>
          <a:prstGeom prst="rect">
            <a:avLst/>
          </a:prstGeom>
        </p:spPr>
        <p:txBody>
          <a:bodyPr wrap="none">
            <a:spAutoFit/>
          </a:bodyPr>
          <a:lstStyle/>
          <a:p>
            <a:pPr>
              <a:lnSpc>
                <a:spcPct val="150000"/>
              </a:lnSpc>
            </a:pPr>
            <a:r>
              <a:rPr lang="en-US" altLang="zh-CN" b="1" dirty="0">
                <a:latin typeface="微软雅黑" panose="020B0503020204020204" pitchFamily="34" charset="-122"/>
                <a:ea typeface="微软雅黑" panose="020B0503020204020204" pitchFamily="34" charset="-122"/>
              </a:rPr>
              <a:t>6.3</a:t>
            </a:r>
            <a:r>
              <a:rPr lang="zh-CN" altLang="en-US" b="1" dirty="0">
                <a:latin typeface="微软雅黑" panose="020B0503020204020204" pitchFamily="34" charset="-122"/>
                <a:ea typeface="微软雅黑" panose="020B0503020204020204" pitchFamily="34" charset="-122"/>
              </a:rPr>
              <a:t>病患满意度</a:t>
            </a:r>
            <a:endParaRPr lang="zh-CN" altLang="en-US" sz="1600" b="1" dirty="0">
              <a:latin typeface="微软雅黑" panose="020B0503020204020204" pitchFamily="34" charset="-122"/>
              <a:ea typeface="微软雅黑" panose="020B0503020204020204" pitchFamily="34" charset="-122"/>
            </a:endParaRPr>
          </a:p>
        </p:txBody>
      </p:sp>
      <p:grpSp>
        <p:nvGrpSpPr>
          <p:cNvPr id="16" name="组合 15"/>
          <p:cNvGrpSpPr/>
          <p:nvPr/>
        </p:nvGrpSpPr>
        <p:grpSpPr>
          <a:xfrm>
            <a:off x="536649" y="249523"/>
            <a:ext cx="1232203" cy="1028988"/>
            <a:chOff x="458097" y="883701"/>
            <a:chExt cx="1712258" cy="1429872"/>
          </a:xfrm>
        </p:grpSpPr>
        <p:sp>
          <p:nvSpPr>
            <p:cNvPr id="17"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tx1">
                <a:lumMod val="95000"/>
                <a:lumOff val="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910305" y="1340011"/>
              <a:ext cx="1048277" cy="812598"/>
            </a:xfrm>
            <a:prstGeom prst="rect">
              <a:avLst/>
            </a:prstGeom>
            <a:noFill/>
          </p:spPr>
          <p:txBody>
            <a:bodyPr wrap="square" rtlCol="0">
              <a:spAutoFit/>
            </a:bodyPr>
            <a:lstStyle/>
            <a:p>
              <a:r>
                <a:rPr lang="en-US" altLang="zh-CN" sz="3200" b="1" dirty="0">
                  <a:solidFill>
                    <a:schemeClr val="tx1">
                      <a:lumMod val="95000"/>
                      <a:lumOff val="5000"/>
                    </a:schemeClr>
                  </a:solidFill>
                  <a:latin typeface="微软雅黑" panose="020B0503020204020204" pitchFamily="34" charset="-122"/>
                  <a:ea typeface="微软雅黑" panose="020B0503020204020204" pitchFamily="34" charset="-122"/>
                </a:rPr>
                <a:t>06</a:t>
              </a:r>
              <a:endParaRPr lang="zh-CN" altLang="en-US" sz="32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sp>
        <p:nvSpPr>
          <p:cNvPr id="20" name="文本框 19"/>
          <p:cNvSpPr txBox="1"/>
          <p:nvPr/>
        </p:nvSpPr>
        <p:spPr>
          <a:xfrm>
            <a:off x="10515600" y="249523"/>
            <a:ext cx="1676400"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放置医院</a:t>
            </a:r>
            <a:r>
              <a:rPr lang="en-US" altLang="zh-CN" sz="1400" dirty="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21" name="矩形 20"/>
          <p:cNvSpPr/>
          <p:nvPr/>
        </p:nvSpPr>
        <p:spPr>
          <a:xfrm>
            <a:off x="8404412" y="2811207"/>
            <a:ext cx="1082348" cy="377411"/>
          </a:xfrm>
          <a:prstGeom prst="rect">
            <a:avLst/>
          </a:prstGeom>
        </p:spPr>
        <p:txBody>
          <a:bodyPr wrap="none">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全院平均值</a:t>
            </a:r>
            <a:endParaRPr lang="en-US" altLang="zh-CN" sz="1400" dirty="0">
              <a:latin typeface="微软雅黑" panose="020B0503020204020204" pitchFamily="34" charset="-122"/>
              <a:ea typeface="微软雅黑" panose="020B0503020204020204" pitchFamily="34" charset="-122"/>
            </a:endParaRPr>
          </a:p>
        </p:txBody>
      </p:sp>
      <p:sp>
        <p:nvSpPr>
          <p:cNvPr id="22" name="矩形 21"/>
          <p:cNvSpPr/>
          <p:nvPr/>
        </p:nvSpPr>
        <p:spPr>
          <a:xfrm>
            <a:off x="1820283" y="547121"/>
            <a:ext cx="1467068" cy="499624"/>
          </a:xfrm>
          <a:prstGeom prst="rect">
            <a:avLst/>
          </a:prstGeom>
        </p:spPr>
        <p:txBody>
          <a:bodyPr wrap="non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病患满意度</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1502432" y="2280089"/>
            <a:ext cx="992452" cy="992452"/>
            <a:chOff x="1584493" y="3080242"/>
            <a:chExt cx="785221" cy="785221"/>
          </a:xfrm>
        </p:grpSpPr>
        <p:grpSp>
          <p:nvGrpSpPr>
            <p:cNvPr id="9" name="组合 8"/>
            <p:cNvGrpSpPr/>
            <p:nvPr/>
          </p:nvGrpSpPr>
          <p:grpSpPr>
            <a:xfrm>
              <a:off x="1584493" y="3080242"/>
              <a:ext cx="785221" cy="785221"/>
              <a:chOff x="1764797" y="3092025"/>
              <a:chExt cx="785221" cy="785221"/>
            </a:xfrm>
          </p:grpSpPr>
          <p:sp>
            <p:nvSpPr>
              <p:cNvPr id="8" name="椭圆 7"/>
              <p:cNvSpPr/>
              <p:nvPr/>
            </p:nvSpPr>
            <p:spPr>
              <a:xfrm>
                <a:off x="1764797" y="3092025"/>
                <a:ext cx="785221" cy="785221"/>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6" name="椭圆 5"/>
              <p:cNvSpPr/>
              <p:nvPr/>
            </p:nvSpPr>
            <p:spPr>
              <a:xfrm>
                <a:off x="1854558" y="3182178"/>
                <a:ext cx="605307" cy="60530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20" name="五边形 19"/>
            <p:cNvSpPr/>
            <p:nvPr/>
          </p:nvSpPr>
          <p:spPr>
            <a:xfrm rot="2838295">
              <a:off x="1729541" y="3231574"/>
              <a:ext cx="358147" cy="235608"/>
            </a:xfrm>
            <a:custGeom>
              <a:avLst/>
              <a:gdLst>
                <a:gd name="connsiteX0" fmla="*/ 0 w 312084"/>
                <a:gd name="connsiteY0" fmla="*/ 0 h 165441"/>
                <a:gd name="connsiteX1" fmla="*/ 229364 w 312084"/>
                <a:gd name="connsiteY1" fmla="*/ 0 h 165441"/>
                <a:gd name="connsiteX2" fmla="*/ 312084 w 312084"/>
                <a:gd name="connsiteY2" fmla="*/ 82721 h 165441"/>
                <a:gd name="connsiteX3" fmla="*/ 229364 w 312084"/>
                <a:gd name="connsiteY3" fmla="*/ 165441 h 165441"/>
                <a:gd name="connsiteX4" fmla="*/ 0 w 312084"/>
                <a:gd name="connsiteY4" fmla="*/ 165441 h 165441"/>
                <a:gd name="connsiteX5" fmla="*/ 0 w 312084"/>
                <a:gd name="connsiteY5" fmla="*/ 0 h 165441"/>
                <a:gd name="connsiteX0-1" fmla="*/ 0 w 328908"/>
                <a:gd name="connsiteY0-2" fmla="*/ 678 h 165441"/>
                <a:gd name="connsiteX1-3" fmla="*/ 246188 w 328908"/>
                <a:gd name="connsiteY1-4" fmla="*/ 0 h 165441"/>
                <a:gd name="connsiteX2-5" fmla="*/ 328908 w 328908"/>
                <a:gd name="connsiteY2-6" fmla="*/ 82721 h 165441"/>
                <a:gd name="connsiteX3-7" fmla="*/ 246188 w 328908"/>
                <a:gd name="connsiteY3-8" fmla="*/ 165441 h 165441"/>
                <a:gd name="connsiteX4-9" fmla="*/ 16824 w 328908"/>
                <a:gd name="connsiteY4-10" fmla="*/ 165441 h 165441"/>
                <a:gd name="connsiteX5-11" fmla="*/ 0 w 328908"/>
                <a:gd name="connsiteY5-12" fmla="*/ 678 h 165441"/>
                <a:gd name="connsiteX0-13" fmla="*/ 0 w 322313"/>
                <a:gd name="connsiteY0-14" fmla="*/ 0 h 168399"/>
                <a:gd name="connsiteX1-15" fmla="*/ 239593 w 322313"/>
                <a:gd name="connsiteY1-16" fmla="*/ 2958 h 168399"/>
                <a:gd name="connsiteX2-17" fmla="*/ 322313 w 322313"/>
                <a:gd name="connsiteY2-18" fmla="*/ 85679 h 168399"/>
                <a:gd name="connsiteX3-19" fmla="*/ 239593 w 322313"/>
                <a:gd name="connsiteY3-20" fmla="*/ 168399 h 168399"/>
                <a:gd name="connsiteX4-21" fmla="*/ 10229 w 322313"/>
                <a:gd name="connsiteY4-22" fmla="*/ 168399 h 168399"/>
                <a:gd name="connsiteX5-23" fmla="*/ 0 w 322313"/>
                <a:gd name="connsiteY5-24" fmla="*/ 0 h 168399"/>
                <a:gd name="connsiteX0-25" fmla="*/ 5446 w 327759"/>
                <a:gd name="connsiteY0-26" fmla="*/ 0 h 168399"/>
                <a:gd name="connsiteX1-27" fmla="*/ 245039 w 327759"/>
                <a:gd name="connsiteY1-28" fmla="*/ 2958 h 168399"/>
                <a:gd name="connsiteX2-29" fmla="*/ 327759 w 327759"/>
                <a:gd name="connsiteY2-30" fmla="*/ 85679 h 168399"/>
                <a:gd name="connsiteX3-31" fmla="*/ 245039 w 327759"/>
                <a:gd name="connsiteY3-32" fmla="*/ 168399 h 168399"/>
                <a:gd name="connsiteX4-33" fmla="*/ 15675 w 327759"/>
                <a:gd name="connsiteY4-34" fmla="*/ 168399 h 168399"/>
                <a:gd name="connsiteX5-35" fmla="*/ 5446 w 327759"/>
                <a:gd name="connsiteY5-36" fmla="*/ 0 h 168399"/>
                <a:gd name="connsiteX0-37" fmla="*/ 6372 w 328685"/>
                <a:gd name="connsiteY0-38" fmla="*/ 0 h 170283"/>
                <a:gd name="connsiteX1-39" fmla="*/ 245965 w 328685"/>
                <a:gd name="connsiteY1-40" fmla="*/ 2958 h 170283"/>
                <a:gd name="connsiteX2-41" fmla="*/ 328685 w 328685"/>
                <a:gd name="connsiteY2-42" fmla="*/ 85679 h 170283"/>
                <a:gd name="connsiteX3-43" fmla="*/ 245965 w 328685"/>
                <a:gd name="connsiteY3-44" fmla="*/ 168399 h 170283"/>
                <a:gd name="connsiteX4-45" fmla="*/ 11622 w 328685"/>
                <a:gd name="connsiteY4-46" fmla="*/ 170283 h 170283"/>
                <a:gd name="connsiteX5-47" fmla="*/ 6372 w 328685"/>
                <a:gd name="connsiteY5-48" fmla="*/ 0 h 1702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8685" h="170283">
                  <a:moveTo>
                    <a:pt x="6372" y="0"/>
                  </a:moveTo>
                  <a:lnTo>
                    <a:pt x="245965" y="2958"/>
                  </a:lnTo>
                  <a:lnTo>
                    <a:pt x="328685" y="85679"/>
                  </a:lnTo>
                  <a:lnTo>
                    <a:pt x="245965" y="168399"/>
                  </a:lnTo>
                  <a:lnTo>
                    <a:pt x="11622" y="170283"/>
                  </a:lnTo>
                  <a:cubicBezTo>
                    <a:pt x="8212" y="114150"/>
                    <a:pt x="-9189" y="87229"/>
                    <a:pt x="63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矩形 34"/>
          <p:cNvSpPr/>
          <p:nvPr/>
        </p:nvSpPr>
        <p:spPr>
          <a:xfrm>
            <a:off x="1431636" y="3378713"/>
            <a:ext cx="1145309" cy="33250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3" name="文本框 2"/>
          <p:cNvSpPr txBox="1"/>
          <p:nvPr/>
        </p:nvSpPr>
        <p:spPr>
          <a:xfrm>
            <a:off x="1655477" y="3306277"/>
            <a:ext cx="878506" cy="418191"/>
          </a:xfrm>
          <a:prstGeom prst="rect">
            <a:avLst/>
          </a:prstGeom>
          <a:noFill/>
        </p:spPr>
        <p:txBody>
          <a:bodyPr wrap="square" rtlCol="0">
            <a:spAutoFit/>
          </a:bodyPr>
          <a:lstStyle/>
          <a:p>
            <a:pP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措施一</a:t>
            </a:r>
          </a:p>
        </p:txBody>
      </p:sp>
      <p:grpSp>
        <p:nvGrpSpPr>
          <p:cNvPr id="37" name="组合 36"/>
          <p:cNvGrpSpPr/>
          <p:nvPr/>
        </p:nvGrpSpPr>
        <p:grpSpPr>
          <a:xfrm>
            <a:off x="4254368" y="2352940"/>
            <a:ext cx="962968" cy="931383"/>
            <a:chOff x="4336429" y="3092025"/>
            <a:chExt cx="785221" cy="785221"/>
          </a:xfrm>
        </p:grpSpPr>
        <p:grpSp>
          <p:nvGrpSpPr>
            <p:cNvPr id="10" name="组合 9"/>
            <p:cNvGrpSpPr/>
            <p:nvPr/>
          </p:nvGrpSpPr>
          <p:grpSpPr>
            <a:xfrm>
              <a:off x="4336429" y="3092025"/>
              <a:ext cx="785221" cy="785221"/>
              <a:chOff x="1764797" y="3092025"/>
              <a:chExt cx="785221" cy="785221"/>
            </a:xfrm>
          </p:grpSpPr>
          <p:sp>
            <p:nvSpPr>
              <p:cNvPr id="11" name="椭圆 10"/>
              <p:cNvSpPr/>
              <p:nvPr/>
            </p:nvSpPr>
            <p:spPr>
              <a:xfrm>
                <a:off x="1764797" y="3092025"/>
                <a:ext cx="785221" cy="785221"/>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2" name="椭圆 11"/>
              <p:cNvSpPr/>
              <p:nvPr/>
            </p:nvSpPr>
            <p:spPr>
              <a:xfrm>
                <a:off x="1854558" y="3182178"/>
                <a:ext cx="605307" cy="60530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23" name="矩形 22"/>
            <p:cNvSpPr/>
            <p:nvPr/>
          </p:nvSpPr>
          <p:spPr>
            <a:xfrm rot="8104552">
              <a:off x="4734803" y="3281838"/>
              <a:ext cx="242890" cy="1232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24" name="等腰三角形 23"/>
            <p:cNvSpPr/>
            <p:nvPr/>
          </p:nvSpPr>
          <p:spPr>
            <a:xfrm rot="13504552">
              <a:off x="4672371" y="3439593"/>
              <a:ext cx="108746" cy="80263"/>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40" name="矩形 39"/>
          <p:cNvSpPr/>
          <p:nvPr/>
        </p:nvSpPr>
        <p:spPr>
          <a:xfrm>
            <a:off x="4154088" y="3378713"/>
            <a:ext cx="1145309" cy="33250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34" name="文本框 33"/>
          <p:cNvSpPr txBox="1"/>
          <p:nvPr/>
        </p:nvSpPr>
        <p:spPr>
          <a:xfrm>
            <a:off x="4337968" y="3322319"/>
            <a:ext cx="878506" cy="418191"/>
          </a:xfrm>
          <a:prstGeom prst="rect">
            <a:avLst/>
          </a:prstGeom>
          <a:noFill/>
        </p:spPr>
        <p:txBody>
          <a:bodyPr wrap="square" rtlCol="0">
            <a:spAutoFit/>
          </a:bodyPr>
          <a:lstStyle/>
          <a:p>
            <a:pP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措施二</a:t>
            </a:r>
          </a:p>
        </p:txBody>
      </p:sp>
      <p:grpSp>
        <p:nvGrpSpPr>
          <p:cNvPr id="38" name="组合 37"/>
          <p:cNvGrpSpPr/>
          <p:nvPr/>
        </p:nvGrpSpPr>
        <p:grpSpPr>
          <a:xfrm>
            <a:off x="6982859" y="2343440"/>
            <a:ext cx="933483" cy="933483"/>
            <a:chOff x="7088366" y="3072902"/>
            <a:chExt cx="785221" cy="785221"/>
          </a:xfrm>
        </p:grpSpPr>
        <p:grpSp>
          <p:nvGrpSpPr>
            <p:cNvPr id="13" name="组合 12"/>
            <p:cNvGrpSpPr/>
            <p:nvPr/>
          </p:nvGrpSpPr>
          <p:grpSpPr>
            <a:xfrm>
              <a:off x="7088366" y="3072902"/>
              <a:ext cx="785221" cy="785221"/>
              <a:chOff x="1764797" y="3092025"/>
              <a:chExt cx="785221" cy="785221"/>
            </a:xfrm>
          </p:grpSpPr>
          <p:sp>
            <p:nvSpPr>
              <p:cNvPr id="14" name="椭圆 13"/>
              <p:cNvSpPr/>
              <p:nvPr/>
            </p:nvSpPr>
            <p:spPr>
              <a:xfrm>
                <a:off x="1764797" y="3092025"/>
                <a:ext cx="785221" cy="785221"/>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5" name="椭圆 14"/>
              <p:cNvSpPr/>
              <p:nvPr/>
            </p:nvSpPr>
            <p:spPr>
              <a:xfrm>
                <a:off x="1854558" y="3182178"/>
                <a:ext cx="605307" cy="60530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27" name="缺角矩形 26"/>
            <p:cNvSpPr/>
            <p:nvPr/>
          </p:nvSpPr>
          <p:spPr>
            <a:xfrm>
              <a:off x="7325046" y="3314064"/>
              <a:ext cx="311468" cy="302895"/>
            </a:xfrm>
            <a:prstGeom prst="plaqu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41" name="矩形 40"/>
          <p:cNvSpPr/>
          <p:nvPr/>
        </p:nvSpPr>
        <p:spPr>
          <a:xfrm>
            <a:off x="6876540" y="3378713"/>
            <a:ext cx="1145309" cy="33250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43" name="文本框 42"/>
          <p:cNvSpPr txBox="1"/>
          <p:nvPr/>
        </p:nvSpPr>
        <p:spPr>
          <a:xfrm>
            <a:off x="7061457" y="3317331"/>
            <a:ext cx="878506" cy="418191"/>
          </a:xfrm>
          <a:prstGeom prst="rect">
            <a:avLst/>
          </a:prstGeom>
          <a:noFill/>
        </p:spPr>
        <p:txBody>
          <a:bodyPr wrap="square" rtlCol="0">
            <a:spAutoFit/>
          </a:bodyPr>
          <a:lstStyle/>
          <a:p>
            <a:pP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措施三</a:t>
            </a:r>
          </a:p>
        </p:txBody>
      </p:sp>
      <p:grpSp>
        <p:nvGrpSpPr>
          <p:cNvPr id="39" name="组合 38"/>
          <p:cNvGrpSpPr/>
          <p:nvPr/>
        </p:nvGrpSpPr>
        <p:grpSpPr>
          <a:xfrm>
            <a:off x="9608497" y="2342052"/>
            <a:ext cx="942272" cy="942272"/>
            <a:chOff x="9631943" y="3092025"/>
            <a:chExt cx="785221" cy="785221"/>
          </a:xfrm>
        </p:grpSpPr>
        <p:grpSp>
          <p:nvGrpSpPr>
            <p:cNvPr id="16" name="组合 15"/>
            <p:cNvGrpSpPr/>
            <p:nvPr/>
          </p:nvGrpSpPr>
          <p:grpSpPr>
            <a:xfrm>
              <a:off x="9631943" y="3092025"/>
              <a:ext cx="785221" cy="785221"/>
              <a:chOff x="1764797" y="3092025"/>
              <a:chExt cx="785221" cy="785221"/>
            </a:xfrm>
          </p:grpSpPr>
          <p:sp>
            <p:nvSpPr>
              <p:cNvPr id="17" name="椭圆 16"/>
              <p:cNvSpPr/>
              <p:nvPr/>
            </p:nvSpPr>
            <p:spPr>
              <a:xfrm>
                <a:off x="1764797" y="3092025"/>
                <a:ext cx="785221" cy="785221"/>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8" name="椭圆 17"/>
              <p:cNvSpPr/>
              <p:nvPr/>
            </p:nvSpPr>
            <p:spPr>
              <a:xfrm>
                <a:off x="1854558" y="3182178"/>
                <a:ext cx="605307" cy="60530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grpSp>
          <p:nvGrpSpPr>
            <p:cNvPr id="32" name="组合 31"/>
            <p:cNvGrpSpPr/>
            <p:nvPr/>
          </p:nvGrpSpPr>
          <p:grpSpPr>
            <a:xfrm>
              <a:off x="9916927" y="3311712"/>
              <a:ext cx="204853" cy="228092"/>
              <a:chOff x="9916927" y="3311712"/>
              <a:chExt cx="204853" cy="228092"/>
            </a:xfrm>
          </p:grpSpPr>
          <p:sp>
            <p:nvSpPr>
              <p:cNvPr id="28" name="矩形 27"/>
              <p:cNvSpPr/>
              <p:nvPr/>
            </p:nvSpPr>
            <p:spPr>
              <a:xfrm>
                <a:off x="9916927" y="3428706"/>
                <a:ext cx="45719" cy="111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29" name="矩形 28"/>
              <p:cNvSpPr/>
              <p:nvPr/>
            </p:nvSpPr>
            <p:spPr>
              <a:xfrm>
                <a:off x="9996690" y="3371068"/>
                <a:ext cx="45719" cy="168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30" name="矩形 29"/>
              <p:cNvSpPr/>
              <p:nvPr/>
            </p:nvSpPr>
            <p:spPr>
              <a:xfrm>
                <a:off x="10076061" y="3311712"/>
                <a:ext cx="45719" cy="228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grpSp>
      <p:sp>
        <p:nvSpPr>
          <p:cNvPr id="42" name="矩形 41"/>
          <p:cNvSpPr/>
          <p:nvPr/>
        </p:nvSpPr>
        <p:spPr>
          <a:xfrm>
            <a:off x="9526265" y="3378713"/>
            <a:ext cx="1145309" cy="33250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44" name="文本框 43"/>
          <p:cNvSpPr txBox="1"/>
          <p:nvPr/>
        </p:nvSpPr>
        <p:spPr>
          <a:xfrm>
            <a:off x="9724061" y="3309647"/>
            <a:ext cx="878506" cy="418191"/>
          </a:xfrm>
          <a:prstGeom prst="rect">
            <a:avLst/>
          </a:prstGeom>
          <a:noFill/>
        </p:spPr>
        <p:txBody>
          <a:bodyPr wrap="square" rtlCol="0">
            <a:spAutoFit/>
          </a:bodyPr>
          <a:lstStyle/>
          <a:p>
            <a:pP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措施四</a:t>
            </a:r>
          </a:p>
        </p:txBody>
      </p:sp>
      <p:sp>
        <p:nvSpPr>
          <p:cNvPr id="45" name="矩形 44"/>
          <p:cNvSpPr/>
          <p:nvPr/>
        </p:nvSpPr>
        <p:spPr>
          <a:xfrm>
            <a:off x="1367940" y="3852814"/>
            <a:ext cx="1614126" cy="613694"/>
          </a:xfrm>
          <a:prstGeom prst="rect">
            <a:avLst/>
          </a:prstGeom>
        </p:spPr>
        <p:txBody>
          <a:bodyPr wrap="square">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新</a:t>
            </a:r>
            <a:r>
              <a:rPr lang="zh-CN" altLang="zh-CN" sz="1200" dirty="0">
                <a:latin typeface="微软雅黑" panose="020B0503020204020204" pitchFamily="34" charset="-122"/>
                <a:ea typeface="微软雅黑" panose="020B0503020204020204" pitchFamily="34" charset="-122"/>
              </a:rPr>
              <a:t>增加收费窗口，</a:t>
            </a:r>
            <a:endParaRPr lang="en-US" altLang="zh-CN" sz="1200" dirty="0">
              <a:latin typeface="微软雅黑" panose="020B0503020204020204" pitchFamily="34" charset="-122"/>
              <a:ea typeface="微软雅黑" panose="020B0503020204020204" pitchFamily="34" charset="-122"/>
            </a:endParaRPr>
          </a:p>
          <a:p>
            <a:pPr>
              <a:lnSpc>
                <a:spcPct val="150000"/>
              </a:lnSpc>
            </a:pPr>
            <a:r>
              <a:rPr lang="zh-CN" altLang="zh-CN" sz="1200" dirty="0">
                <a:latin typeface="微软雅黑" panose="020B0503020204020204" pitchFamily="34" charset="-122"/>
                <a:ea typeface="微软雅黑" panose="020B0503020204020204" pitchFamily="34" charset="-122"/>
              </a:rPr>
              <a:t>简化医疗服务流程</a:t>
            </a:r>
            <a:r>
              <a:rPr lang="zh-CN" altLang="en-US" sz="1200" dirty="0">
                <a:latin typeface="微软雅黑" panose="020B0503020204020204" pitchFamily="34" charset="-122"/>
                <a:ea typeface="微软雅黑" panose="020B0503020204020204" pitchFamily="34" charset="-122"/>
              </a:rPr>
              <a:t>。</a:t>
            </a:r>
          </a:p>
        </p:txBody>
      </p:sp>
      <p:sp>
        <p:nvSpPr>
          <p:cNvPr id="46" name="矩形 45"/>
          <p:cNvSpPr/>
          <p:nvPr/>
        </p:nvSpPr>
        <p:spPr>
          <a:xfrm>
            <a:off x="4069335" y="3852814"/>
            <a:ext cx="1415772" cy="613694"/>
          </a:xfrm>
          <a:prstGeom prst="rect">
            <a:avLst/>
          </a:prstGeom>
        </p:spPr>
        <p:txBody>
          <a:bodyPr wrap="none">
            <a:spAutoFit/>
          </a:bodyPr>
          <a:lstStyle/>
          <a:p>
            <a:pPr>
              <a:lnSpc>
                <a:spcPct val="150000"/>
              </a:lnSpc>
            </a:pPr>
            <a:r>
              <a:rPr lang="zh-CN" altLang="zh-CN" sz="1200" dirty="0">
                <a:latin typeface="微软雅黑" panose="020B0503020204020204" pitchFamily="34" charset="-122"/>
                <a:ea typeface="微软雅黑" panose="020B0503020204020204" pitchFamily="34" charset="-122"/>
              </a:rPr>
              <a:t>加强基础建设，改</a:t>
            </a:r>
            <a:endParaRPr lang="en-US" altLang="zh-CN" sz="1200" dirty="0">
              <a:latin typeface="微软雅黑" panose="020B0503020204020204" pitchFamily="34" charset="-122"/>
              <a:ea typeface="微软雅黑" panose="020B0503020204020204" pitchFamily="34" charset="-122"/>
            </a:endParaRPr>
          </a:p>
          <a:p>
            <a:pPr>
              <a:lnSpc>
                <a:spcPct val="150000"/>
              </a:lnSpc>
            </a:pPr>
            <a:r>
              <a:rPr lang="zh-CN" altLang="zh-CN" sz="1200" dirty="0">
                <a:latin typeface="微软雅黑" panose="020B0503020204020204" pitchFamily="34" charset="-122"/>
                <a:ea typeface="微软雅黑" panose="020B0503020204020204" pitchFamily="34" charset="-122"/>
              </a:rPr>
              <a:t>善医院就医环境</a:t>
            </a:r>
          </a:p>
        </p:txBody>
      </p:sp>
      <p:sp>
        <p:nvSpPr>
          <p:cNvPr id="47" name="矩形 46"/>
          <p:cNvSpPr/>
          <p:nvPr/>
        </p:nvSpPr>
        <p:spPr>
          <a:xfrm>
            <a:off x="6737845" y="3852814"/>
            <a:ext cx="1535682" cy="646331"/>
          </a:xfrm>
          <a:prstGeom prst="rect">
            <a:avLst/>
          </a:prstGeom>
        </p:spPr>
        <p:txBody>
          <a:bodyPr wrap="square">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进行员工培训，提高员工工作积极性</a:t>
            </a:r>
          </a:p>
        </p:txBody>
      </p:sp>
      <p:sp>
        <p:nvSpPr>
          <p:cNvPr id="48" name="矩形 47"/>
          <p:cNvSpPr/>
          <p:nvPr/>
        </p:nvSpPr>
        <p:spPr>
          <a:xfrm>
            <a:off x="9526265" y="3846902"/>
            <a:ext cx="1258276" cy="646331"/>
          </a:xfrm>
          <a:prstGeom prst="rect">
            <a:avLst/>
          </a:prstGeom>
        </p:spPr>
        <p:txBody>
          <a:bodyPr wrap="square">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微笑服务，提高</a:t>
            </a:r>
            <a:endParaRPr lang="en-US" altLang="zh-CN" sz="1200" dirty="0">
              <a:latin typeface="微软雅黑" panose="020B0503020204020204" pitchFamily="34" charset="-122"/>
              <a:ea typeface="微软雅黑" panose="020B0503020204020204" pitchFamily="34" charset="-122"/>
            </a:endParaRPr>
          </a:p>
          <a:p>
            <a:pPr>
              <a:lnSpc>
                <a:spcPct val="150000"/>
              </a:lnSpc>
            </a:pPr>
            <a:r>
              <a:rPr lang="zh-CN" altLang="en-US" sz="1200" dirty="0">
                <a:latin typeface="微软雅黑" panose="020B0503020204020204" pitchFamily="34" charset="-122"/>
                <a:ea typeface="微软雅黑" panose="020B0503020204020204" pitchFamily="34" charset="-122"/>
              </a:rPr>
              <a:t>服务质量</a:t>
            </a:r>
            <a:endParaRPr lang="zh-CN" altLang="zh-CN" sz="1200" dirty="0">
              <a:latin typeface="微软雅黑" panose="020B0503020204020204" pitchFamily="34" charset="-122"/>
              <a:ea typeface="微软雅黑" panose="020B0503020204020204" pitchFamily="34" charset="-122"/>
            </a:endParaRPr>
          </a:p>
        </p:txBody>
      </p:sp>
      <p:sp>
        <p:nvSpPr>
          <p:cNvPr id="49" name="矩形 48"/>
          <p:cNvSpPr/>
          <p:nvPr/>
        </p:nvSpPr>
        <p:spPr>
          <a:xfrm>
            <a:off x="1365275" y="1629896"/>
            <a:ext cx="2031325" cy="461665"/>
          </a:xfrm>
          <a:prstGeom prst="rect">
            <a:avLst/>
          </a:prstGeom>
        </p:spPr>
        <p:txBody>
          <a:bodyPr wrap="non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病患满意度提升行为</a:t>
            </a:r>
          </a:p>
        </p:txBody>
      </p:sp>
      <p:sp>
        <p:nvSpPr>
          <p:cNvPr id="50" name="矩形 49"/>
          <p:cNvSpPr/>
          <p:nvPr/>
        </p:nvSpPr>
        <p:spPr>
          <a:xfrm>
            <a:off x="10033536" y="616370"/>
            <a:ext cx="1689886" cy="507831"/>
          </a:xfrm>
          <a:prstGeom prst="rect">
            <a:avLst/>
          </a:prstGeom>
        </p:spPr>
        <p:txBody>
          <a:bodyPr wrap="none">
            <a:spAutoFit/>
          </a:bodyPr>
          <a:lstStyle/>
          <a:p>
            <a:pPr>
              <a:lnSpc>
                <a:spcPct val="150000"/>
              </a:lnSpc>
            </a:pPr>
            <a:r>
              <a:rPr lang="en-US" altLang="zh-CN" b="1" dirty="0">
                <a:latin typeface="微软雅黑" panose="020B0503020204020204" pitchFamily="34" charset="-122"/>
                <a:ea typeface="微软雅黑" panose="020B0503020204020204" pitchFamily="34" charset="-122"/>
              </a:rPr>
              <a:t>6.3</a:t>
            </a:r>
            <a:r>
              <a:rPr lang="zh-CN" altLang="en-US" b="1" dirty="0">
                <a:latin typeface="微软雅黑" panose="020B0503020204020204" pitchFamily="34" charset="-122"/>
                <a:ea typeface="微软雅黑" panose="020B0503020204020204" pitchFamily="34" charset="-122"/>
              </a:rPr>
              <a:t>病患满意度</a:t>
            </a:r>
            <a:endParaRPr lang="zh-CN" altLang="en-US" sz="1600" b="1" dirty="0">
              <a:latin typeface="微软雅黑" panose="020B0503020204020204" pitchFamily="34" charset="-122"/>
              <a:ea typeface="微软雅黑" panose="020B0503020204020204" pitchFamily="34" charset="-122"/>
            </a:endParaRPr>
          </a:p>
        </p:txBody>
      </p:sp>
      <p:grpSp>
        <p:nvGrpSpPr>
          <p:cNvPr id="56" name="组合 55"/>
          <p:cNvGrpSpPr/>
          <p:nvPr/>
        </p:nvGrpSpPr>
        <p:grpSpPr>
          <a:xfrm>
            <a:off x="536649" y="249523"/>
            <a:ext cx="1232203" cy="1028988"/>
            <a:chOff x="458097" y="883701"/>
            <a:chExt cx="1712258" cy="1429872"/>
          </a:xfrm>
        </p:grpSpPr>
        <p:sp>
          <p:nvSpPr>
            <p:cNvPr id="57"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tx1">
                <a:lumMod val="95000"/>
                <a:lumOff val="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文本框 58"/>
            <p:cNvSpPr txBox="1"/>
            <p:nvPr/>
          </p:nvSpPr>
          <p:spPr>
            <a:xfrm>
              <a:off x="910305" y="1340011"/>
              <a:ext cx="1048277" cy="812598"/>
            </a:xfrm>
            <a:prstGeom prst="rect">
              <a:avLst/>
            </a:prstGeom>
            <a:noFill/>
          </p:spPr>
          <p:txBody>
            <a:bodyPr wrap="square" rtlCol="0">
              <a:spAutoFit/>
            </a:bodyPr>
            <a:lstStyle/>
            <a:p>
              <a:r>
                <a:rPr lang="en-US" altLang="zh-CN" sz="3200" b="1" dirty="0">
                  <a:solidFill>
                    <a:schemeClr val="tx1">
                      <a:lumMod val="95000"/>
                      <a:lumOff val="5000"/>
                    </a:schemeClr>
                  </a:solidFill>
                  <a:latin typeface="微软雅黑" panose="020B0503020204020204" pitchFamily="34" charset="-122"/>
                  <a:ea typeface="微软雅黑" panose="020B0503020204020204" pitchFamily="34" charset="-122"/>
                </a:rPr>
                <a:t>06</a:t>
              </a:r>
              <a:endParaRPr lang="zh-CN" altLang="en-US" sz="32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sp>
        <p:nvSpPr>
          <p:cNvPr id="60" name="文本框 59"/>
          <p:cNvSpPr txBox="1"/>
          <p:nvPr/>
        </p:nvSpPr>
        <p:spPr>
          <a:xfrm>
            <a:off x="7264228" y="6433923"/>
            <a:ext cx="5172370" cy="261610"/>
          </a:xfrm>
          <a:prstGeom prst="rect">
            <a:avLst/>
          </a:prstGeom>
          <a:noFill/>
        </p:spPr>
        <p:txBody>
          <a:bodyPr wrap="square" rtlCol="0">
            <a:spAutoFit/>
          </a:bodyPr>
          <a:lstStyle/>
          <a:p>
            <a:r>
              <a:rPr lang="zh-CN" altLang="en-US" sz="1100" dirty="0">
                <a:solidFill>
                  <a:prstClr val="black"/>
                </a:solidFill>
                <a:latin typeface="微软雅黑" panose="020B0503020204020204" pitchFamily="34" charset="-122"/>
                <a:ea typeface="微软雅黑" panose="020B0503020204020204" pitchFamily="34" charset="-122"/>
              </a:rPr>
              <a:t>更多关于病患满意度内容，请访问梅奥国际官网：</a:t>
            </a:r>
            <a:r>
              <a:rPr lang="en-US" altLang="zh-CN" sz="1100" dirty="0">
                <a:solidFill>
                  <a:prstClr val="black"/>
                </a:solidFill>
                <a:latin typeface="微软雅黑" panose="020B0503020204020204" pitchFamily="34" charset="-122"/>
                <a:ea typeface="微软雅黑" panose="020B0503020204020204" pitchFamily="34" charset="-122"/>
              </a:rPr>
              <a:t>http://www.mayocc.com</a:t>
            </a:r>
            <a:endParaRPr lang="zh-CN" altLang="en-US" sz="1100" dirty="0">
              <a:solidFill>
                <a:prstClr val="black"/>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10515600" y="249523"/>
            <a:ext cx="1676400"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放置医院</a:t>
            </a:r>
            <a:r>
              <a:rPr lang="en-US" altLang="zh-CN" sz="1400" dirty="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53" name="矩形 52"/>
          <p:cNvSpPr/>
          <p:nvPr/>
        </p:nvSpPr>
        <p:spPr>
          <a:xfrm>
            <a:off x="1820283" y="547121"/>
            <a:ext cx="1467068" cy="499624"/>
          </a:xfrm>
          <a:prstGeom prst="rect">
            <a:avLst/>
          </a:prstGeom>
        </p:spPr>
        <p:txBody>
          <a:bodyPr wrap="non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病患满意度</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58097" y="883701"/>
            <a:ext cx="4301793" cy="2373066"/>
            <a:chOff x="458097" y="883701"/>
            <a:chExt cx="4301793" cy="2373066"/>
          </a:xfrm>
        </p:grpSpPr>
        <p:sp>
          <p:nvSpPr>
            <p:cNvPr id="11" name="矩形 1"/>
            <p:cNvSpPr/>
            <p:nvPr/>
          </p:nvSpPr>
          <p:spPr>
            <a:xfrm>
              <a:off x="458097" y="2198541"/>
              <a:ext cx="4301793" cy="1058226"/>
            </a:xfrm>
            <a:custGeom>
              <a:avLst/>
              <a:gdLst>
                <a:gd name="connsiteX0" fmla="*/ 0 w 4892040"/>
                <a:gd name="connsiteY0" fmla="*/ 0 h 1051356"/>
                <a:gd name="connsiteX1" fmla="*/ 4892040 w 4892040"/>
                <a:gd name="connsiteY1" fmla="*/ 0 h 1051356"/>
                <a:gd name="connsiteX2" fmla="*/ 4892040 w 4892040"/>
                <a:gd name="connsiteY2" fmla="*/ 1051356 h 1051356"/>
                <a:gd name="connsiteX3" fmla="*/ 0 w 4892040"/>
                <a:gd name="connsiteY3" fmla="*/ 1051356 h 1051356"/>
                <a:gd name="connsiteX4" fmla="*/ 0 w 4892040"/>
                <a:gd name="connsiteY4" fmla="*/ 0 h 1051356"/>
                <a:gd name="connsiteX0-1" fmla="*/ 0 w 5227320"/>
                <a:gd name="connsiteY0-2" fmla="*/ 152400 h 1203756"/>
                <a:gd name="connsiteX1-3" fmla="*/ 5227320 w 5227320"/>
                <a:gd name="connsiteY1-4" fmla="*/ 0 h 1203756"/>
                <a:gd name="connsiteX2-5" fmla="*/ 4892040 w 5227320"/>
                <a:gd name="connsiteY2-6" fmla="*/ 1203756 h 1203756"/>
                <a:gd name="connsiteX3-7" fmla="*/ 0 w 5227320"/>
                <a:gd name="connsiteY3-8" fmla="*/ 1203756 h 1203756"/>
                <a:gd name="connsiteX4-9" fmla="*/ 0 w 5227320"/>
                <a:gd name="connsiteY4-10" fmla="*/ 152400 h 1203756"/>
                <a:gd name="connsiteX0-11" fmla="*/ 0 w 5227320"/>
                <a:gd name="connsiteY0-12" fmla="*/ 152400 h 1218996"/>
                <a:gd name="connsiteX1-13" fmla="*/ 5227320 w 5227320"/>
                <a:gd name="connsiteY1-14" fmla="*/ 0 h 1218996"/>
                <a:gd name="connsiteX2-15" fmla="*/ 4556760 w 5227320"/>
                <a:gd name="connsiteY2-16" fmla="*/ 1218996 h 1218996"/>
                <a:gd name="connsiteX3-17" fmla="*/ 0 w 5227320"/>
                <a:gd name="connsiteY3-18" fmla="*/ 1203756 h 1218996"/>
                <a:gd name="connsiteX4-19" fmla="*/ 0 w 5227320"/>
                <a:gd name="connsiteY4-20" fmla="*/ 152400 h 1218996"/>
                <a:gd name="connsiteX0-21" fmla="*/ 228600 w 5455920"/>
                <a:gd name="connsiteY0-22" fmla="*/ 152400 h 1249476"/>
                <a:gd name="connsiteX1-23" fmla="*/ 5455920 w 5455920"/>
                <a:gd name="connsiteY1-24" fmla="*/ 0 h 1249476"/>
                <a:gd name="connsiteX2-25" fmla="*/ 4785360 w 5455920"/>
                <a:gd name="connsiteY2-26" fmla="*/ 1218996 h 1249476"/>
                <a:gd name="connsiteX3-27" fmla="*/ 0 w 5455920"/>
                <a:gd name="connsiteY3-28" fmla="*/ 1249476 h 1249476"/>
                <a:gd name="connsiteX4-29" fmla="*/ 228600 w 5455920"/>
                <a:gd name="connsiteY4-30" fmla="*/ 152400 h 1249476"/>
                <a:gd name="connsiteX0-31" fmla="*/ 411480 w 5455920"/>
                <a:gd name="connsiteY0-32" fmla="*/ 396240 h 1249476"/>
                <a:gd name="connsiteX1-33" fmla="*/ 5455920 w 5455920"/>
                <a:gd name="connsiteY1-34" fmla="*/ 0 h 1249476"/>
                <a:gd name="connsiteX2-35" fmla="*/ 4785360 w 5455920"/>
                <a:gd name="connsiteY2-36" fmla="*/ 1218996 h 1249476"/>
                <a:gd name="connsiteX3-37" fmla="*/ 0 w 5455920"/>
                <a:gd name="connsiteY3-38" fmla="*/ 1249476 h 1249476"/>
                <a:gd name="connsiteX4-39" fmla="*/ 411480 w 5455920"/>
                <a:gd name="connsiteY4-40" fmla="*/ 396240 h 1249476"/>
                <a:gd name="connsiteX0-41" fmla="*/ 411480 w 5090160"/>
                <a:gd name="connsiteY0-42" fmla="*/ 213360 h 1066596"/>
                <a:gd name="connsiteX1-43" fmla="*/ 5090160 w 5090160"/>
                <a:gd name="connsiteY1-44" fmla="*/ 0 h 1066596"/>
                <a:gd name="connsiteX2-45" fmla="*/ 4785360 w 5090160"/>
                <a:gd name="connsiteY2-46" fmla="*/ 1036116 h 1066596"/>
                <a:gd name="connsiteX3-47" fmla="*/ 0 w 5090160"/>
                <a:gd name="connsiteY3-48" fmla="*/ 1066596 h 1066596"/>
                <a:gd name="connsiteX4-49" fmla="*/ 411480 w 5090160"/>
                <a:gd name="connsiteY4-50" fmla="*/ 213360 h 106659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090160" h="1066596">
                  <a:moveTo>
                    <a:pt x="411480" y="213360"/>
                  </a:moveTo>
                  <a:lnTo>
                    <a:pt x="5090160" y="0"/>
                  </a:lnTo>
                  <a:lnTo>
                    <a:pt x="4785360" y="1036116"/>
                  </a:lnTo>
                  <a:lnTo>
                    <a:pt x="0" y="1066596"/>
                  </a:lnTo>
                  <a:lnTo>
                    <a:pt x="411480" y="213360"/>
                  </a:lnTo>
                  <a:close/>
                </a:path>
              </a:pathLst>
            </a:custGeom>
            <a:solidFill>
              <a:schemeClr val="bg1">
                <a:lumMod val="8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accent5">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910304" y="1340011"/>
              <a:ext cx="822960" cy="584775"/>
            </a:xfrm>
            <a:prstGeom prst="rect">
              <a:avLst/>
            </a:prstGeom>
            <a:noFill/>
          </p:spPr>
          <p:txBody>
            <a:bodyPr wrap="square" rtlCol="0">
              <a:spAutoFit/>
            </a:bodyPr>
            <a:lstStyle/>
            <a:p>
              <a:r>
                <a:rPr lang="en-US" altLang="zh-CN" sz="3200" b="1" dirty="0">
                  <a:solidFill>
                    <a:schemeClr val="accent5">
                      <a:lumMod val="50000"/>
                    </a:schemeClr>
                  </a:solidFill>
                  <a:latin typeface="微软雅黑" panose="020B0503020204020204" pitchFamily="34" charset="-122"/>
                  <a:ea typeface="微软雅黑" panose="020B0503020204020204" pitchFamily="34" charset="-122"/>
                </a:rPr>
                <a:t>07</a:t>
              </a:r>
              <a:endParaRPr lang="zh-CN" altLang="en-US" sz="3200" b="1"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1321784" y="2496967"/>
              <a:ext cx="3438106" cy="584775"/>
            </a:xfrm>
            <a:prstGeom prst="rect">
              <a:avLst/>
            </a:prstGeom>
            <a:noFill/>
          </p:spPr>
          <p:txBody>
            <a:bodyPr wrap="square" rtlCol="0">
              <a:spAutoFit/>
            </a:bodyPr>
            <a:lstStyle/>
            <a:p>
              <a:r>
                <a:rPr lang="zh-CN" altLang="en-US" sz="3200" b="1" dirty="0">
                  <a:solidFill>
                    <a:schemeClr val="accent5">
                      <a:lumMod val="50000"/>
                    </a:schemeClr>
                  </a:solidFill>
                  <a:latin typeface="微软雅黑" panose="020B0503020204020204" pitchFamily="34" charset="-122"/>
                  <a:ea typeface="微软雅黑" panose="020B0503020204020204" pitchFamily="34" charset="-122"/>
                </a:rPr>
                <a:t>医改政策解读</a:t>
              </a:r>
            </a:p>
          </p:txBody>
        </p:sp>
      </p:grpSp>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7575" r="18813"/>
          <a:stretch>
            <a:fillRect/>
          </a:stretch>
        </p:blipFill>
        <p:spPr>
          <a:xfrm>
            <a:off x="4787900" y="0"/>
            <a:ext cx="7404100" cy="6858000"/>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46800" y="2909391"/>
            <a:ext cx="972452" cy="1005430"/>
            <a:chOff x="6646800" y="2909391"/>
            <a:chExt cx="972452" cy="1005430"/>
          </a:xfrm>
        </p:grpSpPr>
        <p:grpSp>
          <p:nvGrpSpPr>
            <p:cNvPr id="40" name="组合 39"/>
            <p:cNvGrpSpPr/>
            <p:nvPr/>
          </p:nvGrpSpPr>
          <p:grpSpPr>
            <a:xfrm rot="4959177">
              <a:off x="6630311" y="2925880"/>
              <a:ext cx="1005430" cy="972452"/>
              <a:chOff x="6936515" y="2342052"/>
              <a:chExt cx="1005430" cy="972452"/>
            </a:xfrm>
          </p:grpSpPr>
          <p:sp>
            <p:nvSpPr>
              <p:cNvPr id="37" name="泪滴形 36"/>
              <p:cNvSpPr/>
              <p:nvPr/>
            </p:nvSpPr>
            <p:spPr>
              <a:xfrm rot="3079331">
                <a:off x="7004664" y="2405220"/>
                <a:ext cx="869134" cy="865409"/>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38" name="椭圆 37"/>
              <p:cNvSpPr/>
              <p:nvPr/>
            </p:nvSpPr>
            <p:spPr>
              <a:xfrm>
                <a:off x="7144442" y="2521235"/>
                <a:ext cx="589577" cy="5895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39" name="椭圆 38"/>
              <p:cNvSpPr/>
              <p:nvPr/>
            </p:nvSpPr>
            <p:spPr>
              <a:xfrm>
                <a:off x="6936515" y="2342052"/>
                <a:ext cx="1005430" cy="97245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18" name="缺角矩形 17"/>
            <p:cNvSpPr/>
            <p:nvPr/>
          </p:nvSpPr>
          <p:spPr>
            <a:xfrm rot="5400000">
              <a:off x="6953348" y="3239802"/>
              <a:ext cx="370278" cy="360086"/>
            </a:xfrm>
            <a:prstGeom prst="plaqu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grpSp>
        <p:nvGrpSpPr>
          <p:cNvPr id="19" name="组合 18"/>
          <p:cNvGrpSpPr/>
          <p:nvPr/>
        </p:nvGrpSpPr>
        <p:grpSpPr>
          <a:xfrm>
            <a:off x="8886491" y="3083417"/>
            <a:ext cx="972452" cy="1005430"/>
            <a:chOff x="9587401" y="2386701"/>
            <a:chExt cx="972452" cy="1005430"/>
          </a:xfrm>
        </p:grpSpPr>
        <p:grpSp>
          <p:nvGrpSpPr>
            <p:cNvPr id="41" name="组合 40"/>
            <p:cNvGrpSpPr/>
            <p:nvPr/>
          </p:nvGrpSpPr>
          <p:grpSpPr>
            <a:xfrm rot="15967360">
              <a:off x="9570912" y="2403190"/>
              <a:ext cx="1005430" cy="972452"/>
              <a:chOff x="6936515" y="2342052"/>
              <a:chExt cx="1005430" cy="972452"/>
            </a:xfrm>
          </p:grpSpPr>
          <p:sp>
            <p:nvSpPr>
              <p:cNvPr id="42" name="泪滴形 41"/>
              <p:cNvSpPr/>
              <p:nvPr/>
            </p:nvSpPr>
            <p:spPr>
              <a:xfrm rot="3079331">
                <a:off x="7004664" y="2405220"/>
                <a:ext cx="869134" cy="865409"/>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43" name="椭圆 42"/>
              <p:cNvSpPr/>
              <p:nvPr/>
            </p:nvSpPr>
            <p:spPr>
              <a:xfrm>
                <a:off x="7144442" y="2521235"/>
                <a:ext cx="589577" cy="5895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44" name="椭圆 43"/>
              <p:cNvSpPr/>
              <p:nvPr/>
            </p:nvSpPr>
            <p:spPr>
              <a:xfrm>
                <a:off x="6936515" y="2342052"/>
                <a:ext cx="1005430" cy="97245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grpSp>
          <p:nvGrpSpPr>
            <p:cNvPr id="23" name="组合 22"/>
            <p:cNvGrpSpPr/>
            <p:nvPr/>
          </p:nvGrpSpPr>
          <p:grpSpPr>
            <a:xfrm>
              <a:off x="9929643" y="2755156"/>
              <a:ext cx="245825" cy="273712"/>
              <a:chOff x="9916927" y="3311712"/>
              <a:chExt cx="204853" cy="228092"/>
            </a:xfrm>
            <a:solidFill>
              <a:srgbClr val="C00000"/>
            </a:solidFill>
          </p:grpSpPr>
          <p:sp>
            <p:nvSpPr>
              <p:cNvPr id="24" name="矩形 23"/>
              <p:cNvSpPr/>
              <p:nvPr/>
            </p:nvSpPr>
            <p:spPr>
              <a:xfrm>
                <a:off x="9916927" y="3428706"/>
                <a:ext cx="45719" cy="1110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25" name="矩形 24"/>
              <p:cNvSpPr/>
              <p:nvPr/>
            </p:nvSpPr>
            <p:spPr>
              <a:xfrm>
                <a:off x="9996690" y="3371068"/>
                <a:ext cx="45719" cy="168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26" name="矩形 25"/>
              <p:cNvSpPr/>
              <p:nvPr/>
            </p:nvSpPr>
            <p:spPr>
              <a:xfrm>
                <a:off x="10076061" y="3311712"/>
                <a:ext cx="45719" cy="2280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grpSp>
      <p:grpSp>
        <p:nvGrpSpPr>
          <p:cNvPr id="11" name="组合 10"/>
          <p:cNvGrpSpPr/>
          <p:nvPr/>
        </p:nvGrpSpPr>
        <p:grpSpPr>
          <a:xfrm>
            <a:off x="4260311" y="3081759"/>
            <a:ext cx="972452" cy="1005430"/>
            <a:chOff x="4261507" y="2405996"/>
            <a:chExt cx="972452" cy="1005430"/>
          </a:xfrm>
        </p:grpSpPr>
        <p:sp>
          <p:nvSpPr>
            <p:cNvPr id="29" name="泪滴形 28"/>
            <p:cNvSpPr/>
            <p:nvPr/>
          </p:nvSpPr>
          <p:spPr>
            <a:xfrm rot="18967331">
              <a:off x="4313894" y="2486825"/>
              <a:ext cx="869134" cy="865409"/>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9" name="椭圆 8"/>
            <p:cNvSpPr/>
            <p:nvPr/>
          </p:nvSpPr>
          <p:spPr>
            <a:xfrm rot="15888000">
              <a:off x="4431862" y="2626726"/>
              <a:ext cx="589577" cy="5895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7" name="五边形 19"/>
            <p:cNvSpPr/>
            <p:nvPr/>
          </p:nvSpPr>
          <p:spPr>
            <a:xfrm rot="1852368">
              <a:off x="4393200" y="2717982"/>
              <a:ext cx="452667" cy="297788"/>
            </a:xfrm>
            <a:custGeom>
              <a:avLst/>
              <a:gdLst>
                <a:gd name="connsiteX0" fmla="*/ 0 w 312084"/>
                <a:gd name="connsiteY0" fmla="*/ 0 h 165441"/>
                <a:gd name="connsiteX1" fmla="*/ 229364 w 312084"/>
                <a:gd name="connsiteY1" fmla="*/ 0 h 165441"/>
                <a:gd name="connsiteX2" fmla="*/ 312084 w 312084"/>
                <a:gd name="connsiteY2" fmla="*/ 82721 h 165441"/>
                <a:gd name="connsiteX3" fmla="*/ 229364 w 312084"/>
                <a:gd name="connsiteY3" fmla="*/ 165441 h 165441"/>
                <a:gd name="connsiteX4" fmla="*/ 0 w 312084"/>
                <a:gd name="connsiteY4" fmla="*/ 165441 h 165441"/>
                <a:gd name="connsiteX5" fmla="*/ 0 w 312084"/>
                <a:gd name="connsiteY5" fmla="*/ 0 h 165441"/>
                <a:gd name="connsiteX0-1" fmla="*/ 0 w 328908"/>
                <a:gd name="connsiteY0-2" fmla="*/ 678 h 165441"/>
                <a:gd name="connsiteX1-3" fmla="*/ 246188 w 328908"/>
                <a:gd name="connsiteY1-4" fmla="*/ 0 h 165441"/>
                <a:gd name="connsiteX2-5" fmla="*/ 328908 w 328908"/>
                <a:gd name="connsiteY2-6" fmla="*/ 82721 h 165441"/>
                <a:gd name="connsiteX3-7" fmla="*/ 246188 w 328908"/>
                <a:gd name="connsiteY3-8" fmla="*/ 165441 h 165441"/>
                <a:gd name="connsiteX4-9" fmla="*/ 16824 w 328908"/>
                <a:gd name="connsiteY4-10" fmla="*/ 165441 h 165441"/>
                <a:gd name="connsiteX5-11" fmla="*/ 0 w 328908"/>
                <a:gd name="connsiteY5-12" fmla="*/ 678 h 165441"/>
                <a:gd name="connsiteX0-13" fmla="*/ 0 w 322313"/>
                <a:gd name="connsiteY0-14" fmla="*/ 0 h 168399"/>
                <a:gd name="connsiteX1-15" fmla="*/ 239593 w 322313"/>
                <a:gd name="connsiteY1-16" fmla="*/ 2958 h 168399"/>
                <a:gd name="connsiteX2-17" fmla="*/ 322313 w 322313"/>
                <a:gd name="connsiteY2-18" fmla="*/ 85679 h 168399"/>
                <a:gd name="connsiteX3-19" fmla="*/ 239593 w 322313"/>
                <a:gd name="connsiteY3-20" fmla="*/ 168399 h 168399"/>
                <a:gd name="connsiteX4-21" fmla="*/ 10229 w 322313"/>
                <a:gd name="connsiteY4-22" fmla="*/ 168399 h 168399"/>
                <a:gd name="connsiteX5-23" fmla="*/ 0 w 322313"/>
                <a:gd name="connsiteY5-24" fmla="*/ 0 h 168399"/>
                <a:gd name="connsiteX0-25" fmla="*/ 5446 w 327759"/>
                <a:gd name="connsiteY0-26" fmla="*/ 0 h 168399"/>
                <a:gd name="connsiteX1-27" fmla="*/ 245039 w 327759"/>
                <a:gd name="connsiteY1-28" fmla="*/ 2958 h 168399"/>
                <a:gd name="connsiteX2-29" fmla="*/ 327759 w 327759"/>
                <a:gd name="connsiteY2-30" fmla="*/ 85679 h 168399"/>
                <a:gd name="connsiteX3-31" fmla="*/ 245039 w 327759"/>
                <a:gd name="connsiteY3-32" fmla="*/ 168399 h 168399"/>
                <a:gd name="connsiteX4-33" fmla="*/ 15675 w 327759"/>
                <a:gd name="connsiteY4-34" fmla="*/ 168399 h 168399"/>
                <a:gd name="connsiteX5-35" fmla="*/ 5446 w 327759"/>
                <a:gd name="connsiteY5-36" fmla="*/ 0 h 168399"/>
                <a:gd name="connsiteX0-37" fmla="*/ 6372 w 328685"/>
                <a:gd name="connsiteY0-38" fmla="*/ 0 h 170283"/>
                <a:gd name="connsiteX1-39" fmla="*/ 245965 w 328685"/>
                <a:gd name="connsiteY1-40" fmla="*/ 2958 h 170283"/>
                <a:gd name="connsiteX2-41" fmla="*/ 328685 w 328685"/>
                <a:gd name="connsiteY2-42" fmla="*/ 85679 h 170283"/>
                <a:gd name="connsiteX3-43" fmla="*/ 245965 w 328685"/>
                <a:gd name="connsiteY3-44" fmla="*/ 168399 h 170283"/>
                <a:gd name="connsiteX4-45" fmla="*/ 11622 w 328685"/>
                <a:gd name="connsiteY4-46" fmla="*/ 170283 h 170283"/>
                <a:gd name="connsiteX5-47" fmla="*/ 6372 w 328685"/>
                <a:gd name="connsiteY5-48" fmla="*/ 0 h 1702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8685" h="170283">
                  <a:moveTo>
                    <a:pt x="6372" y="0"/>
                  </a:moveTo>
                  <a:lnTo>
                    <a:pt x="245965" y="2958"/>
                  </a:lnTo>
                  <a:lnTo>
                    <a:pt x="328685" y="85679"/>
                  </a:lnTo>
                  <a:lnTo>
                    <a:pt x="245965" y="168399"/>
                  </a:lnTo>
                  <a:lnTo>
                    <a:pt x="11622" y="170283"/>
                  </a:lnTo>
                  <a:cubicBezTo>
                    <a:pt x="8212" y="114150"/>
                    <a:pt x="-9189" y="87229"/>
                    <a:pt x="6372"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rot="15888000">
              <a:off x="4245018" y="2422485"/>
              <a:ext cx="1005430" cy="97245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grpSp>
        <p:nvGrpSpPr>
          <p:cNvPr id="10" name="组合 9"/>
          <p:cNvGrpSpPr/>
          <p:nvPr/>
        </p:nvGrpSpPr>
        <p:grpSpPr>
          <a:xfrm>
            <a:off x="2032021" y="2702066"/>
            <a:ext cx="972452" cy="1005430"/>
            <a:chOff x="1840438" y="2405996"/>
            <a:chExt cx="972452" cy="1005430"/>
          </a:xfrm>
        </p:grpSpPr>
        <p:sp>
          <p:nvSpPr>
            <p:cNvPr id="31" name="泪滴形 30"/>
            <p:cNvSpPr/>
            <p:nvPr/>
          </p:nvSpPr>
          <p:spPr>
            <a:xfrm rot="8216413">
              <a:off x="1882479" y="2476745"/>
              <a:ext cx="869134" cy="865409"/>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32" name="椭圆 31"/>
            <p:cNvSpPr/>
            <p:nvPr/>
          </p:nvSpPr>
          <p:spPr>
            <a:xfrm rot="5137082">
              <a:off x="2044094" y="2612987"/>
              <a:ext cx="589577" cy="5895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nvGrpSpPr>
            <p:cNvPr id="8" name="组合 7"/>
            <p:cNvGrpSpPr/>
            <p:nvPr/>
          </p:nvGrpSpPr>
          <p:grpSpPr>
            <a:xfrm rot="16763801">
              <a:off x="2226453" y="2686482"/>
              <a:ext cx="371442" cy="283593"/>
              <a:chOff x="2261383" y="2827066"/>
              <a:chExt cx="371442" cy="283593"/>
            </a:xfrm>
          </p:grpSpPr>
          <p:sp>
            <p:nvSpPr>
              <p:cNvPr id="12" name="矩形 11"/>
              <p:cNvSpPr/>
              <p:nvPr/>
            </p:nvSpPr>
            <p:spPr>
              <a:xfrm rot="13241634">
                <a:off x="2334953" y="2964473"/>
                <a:ext cx="297872" cy="14618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3" name="等腰三角形 12"/>
              <p:cNvSpPr/>
              <p:nvPr/>
            </p:nvSpPr>
            <p:spPr>
              <a:xfrm rot="18641634">
                <a:off x="2246105" y="2842344"/>
                <a:ext cx="128988" cy="98432"/>
              </a:xfrm>
              <a:prstGeom prst="triangl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35" name="椭圆 34"/>
            <p:cNvSpPr/>
            <p:nvPr/>
          </p:nvSpPr>
          <p:spPr>
            <a:xfrm rot="5137082">
              <a:off x="1823949" y="2422485"/>
              <a:ext cx="1005430" cy="97245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6" name="文本框 5"/>
          <p:cNvSpPr txBox="1"/>
          <p:nvPr/>
        </p:nvSpPr>
        <p:spPr>
          <a:xfrm>
            <a:off x="2019224" y="3962422"/>
            <a:ext cx="965915" cy="464871"/>
          </a:xfrm>
          <a:prstGeom prst="rect">
            <a:avLst/>
          </a:prstGeom>
          <a:solidFill>
            <a:srgbClr val="C00000"/>
          </a:solidFill>
          <a:ln>
            <a:solidFill>
              <a:srgbClr val="C00000"/>
            </a:solidFill>
          </a:ln>
        </p:spPr>
        <p:txBody>
          <a:bodyPr wrap="square" rtlCol="0">
            <a:spAutoFit/>
          </a:bodyPr>
          <a:lstStyle/>
          <a:p>
            <a:pPr>
              <a:lnSpc>
                <a:spcPct val="150000"/>
              </a:lnSpc>
            </a:pPr>
            <a:r>
              <a:rPr lang="en-US" altLang="zh-CN" b="1" dirty="0">
                <a:solidFill>
                  <a:schemeClr val="bg1"/>
                </a:solidFill>
              </a:rPr>
              <a:t>2013.11</a:t>
            </a:r>
            <a:endParaRPr lang="zh-CN" altLang="en-US" b="1" dirty="0">
              <a:solidFill>
                <a:schemeClr val="bg1"/>
              </a:solidFill>
            </a:endParaRPr>
          </a:p>
        </p:txBody>
      </p:sp>
      <p:sp>
        <p:nvSpPr>
          <p:cNvPr id="36" name="文本框 35"/>
          <p:cNvSpPr txBox="1"/>
          <p:nvPr/>
        </p:nvSpPr>
        <p:spPr>
          <a:xfrm>
            <a:off x="4310410" y="2522764"/>
            <a:ext cx="965915" cy="464871"/>
          </a:xfrm>
          <a:prstGeom prst="rect">
            <a:avLst/>
          </a:prstGeom>
          <a:solidFill>
            <a:srgbClr val="C00000"/>
          </a:solidFill>
          <a:ln>
            <a:solidFill>
              <a:srgbClr val="C00000"/>
            </a:solidFill>
          </a:ln>
        </p:spPr>
        <p:txBody>
          <a:bodyPr wrap="square" rtlCol="0">
            <a:spAutoFit/>
          </a:bodyPr>
          <a:lstStyle/>
          <a:p>
            <a:pPr>
              <a:lnSpc>
                <a:spcPct val="150000"/>
              </a:lnSpc>
            </a:pPr>
            <a:r>
              <a:rPr lang="en-US" altLang="zh-CN" b="1" dirty="0">
                <a:solidFill>
                  <a:schemeClr val="bg1"/>
                </a:solidFill>
              </a:rPr>
              <a:t>2014.03</a:t>
            </a:r>
            <a:endParaRPr lang="zh-CN" altLang="en-US" b="1" dirty="0">
              <a:solidFill>
                <a:schemeClr val="bg1"/>
              </a:solidFill>
            </a:endParaRPr>
          </a:p>
        </p:txBody>
      </p:sp>
      <p:sp>
        <p:nvSpPr>
          <p:cNvPr id="14" name="矩形 13"/>
          <p:cNvSpPr/>
          <p:nvPr/>
        </p:nvSpPr>
        <p:spPr>
          <a:xfrm>
            <a:off x="1430757" y="4455338"/>
            <a:ext cx="2189312" cy="646331"/>
          </a:xfrm>
          <a:prstGeom prst="rect">
            <a:avLst/>
          </a:prstGeom>
        </p:spPr>
        <p:txBody>
          <a:bodyPr wrap="square">
            <a:spAutoFit/>
          </a:bodyPr>
          <a:lstStyle/>
          <a:p>
            <a:pPr>
              <a:lnSpc>
                <a:spcPct val="150000"/>
              </a:lnSpc>
            </a:pPr>
            <a:r>
              <a:rPr lang="en-US" altLang="zh-CN" sz="1200" b="1"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中共中央关于全面深化</a:t>
            </a:r>
            <a:endParaRPr lang="en-US" altLang="zh-CN" sz="1200" b="1" dirty="0">
              <a:latin typeface="微软雅黑" panose="020B0503020204020204" pitchFamily="34" charset="-122"/>
              <a:ea typeface="微软雅黑" panose="020B0503020204020204" pitchFamily="34" charset="-122"/>
            </a:endParaRPr>
          </a:p>
          <a:p>
            <a:pPr>
              <a:lnSpc>
                <a:spcPct val="150000"/>
              </a:lnSpc>
            </a:pPr>
            <a:r>
              <a:rPr lang="zh-CN" altLang="en-US" sz="1200" b="1" dirty="0">
                <a:latin typeface="微软雅黑" panose="020B0503020204020204" pitchFamily="34" charset="-122"/>
                <a:ea typeface="微软雅黑" panose="020B0503020204020204" pitchFamily="34" charset="-122"/>
              </a:rPr>
              <a:t>改革若干重大问题的决定</a:t>
            </a:r>
            <a:r>
              <a:rPr lang="en-US" altLang="zh-CN" sz="1200" b="1" dirty="0">
                <a:latin typeface="微软雅黑" panose="020B0503020204020204" pitchFamily="34" charset="-122"/>
                <a:ea typeface="微软雅黑" panose="020B0503020204020204" pitchFamily="34" charset="-122"/>
              </a:rPr>
              <a:t>》</a:t>
            </a:r>
            <a:endParaRPr lang="zh-CN" altLang="en-US" sz="1200" b="1" dirty="0">
              <a:latin typeface="微软雅黑" panose="020B0503020204020204" pitchFamily="34" charset="-122"/>
              <a:ea typeface="微软雅黑" panose="020B0503020204020204" pitchFamily="34" charset="-122"/>
            </a:endParaRPr>
          </a:p>
        </p:txBody>
      </p:sp>
      <p:sp>
        <p:nvSpPr>
          <p:cNvPr id="15" name="矩形 14"/>
          <p:cNvSpPr/>
          <p:nvPr/>
        </p:nvSpPr>
        <p:spPr>
          <a:xfrm>
            <a:off x="1164041" y="5061804"/>
            <a:ext cx="2553315" cy="923330"/>
          </a:xfrm>
          <a:prstGeom prst="rect">
            <a:avLst/>
          </a:prstGeom>
        </p:spPr>
        <p:txBody>
          <a:bodyPr wrap="square">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深化医药卫生体制改革，统筹推进医疗保障、医疗服务、公共卫生、药品供应、监管体制综合改革。</a:t>
            </a:r>
          </a:p>
        </p:txBody>
      </p:sp>
      <p:sp>
        <p:nvSpPr>
          <p:cNvPr id="49" name="文本框 48"/>
          <p:cNvSpPr txBox="1"/>
          <p:nvPr/>
        </p:nvSpPr>
        <p:spPr>
          <a:xfrm>
            <a:off x="6669314" y="4151747"/>
            <a:ext cx="965915" cy="507831"/>
          </a:xfrm>
          <a:prstGeom prst="rect">
            <a:avLst/>
          </a:prstGeom>
          <a:solidFill>
            <a:srgbClr val="C00000"/>
          </a:solidFill>
          <a:ln>
            <a:solidFill>
              <a:srgbClr val="C00000"/>
            </a:solidFill>
          </a:ln>
        </p:spPr>
        <p:txBody>
          <a:bodyPr wrap="square" rtlCol="0">
            <a:spAutoFit/>
          </a:bodyPr>
          <a:lstStyle/>
          <a:p>
            <a:pPr>
              <a:lnSpc>
                <a:spcPct val="150000"/>
              </a:lnSpc>
            </a:pPr>
            <a:r>
              <a:rPr lang="en-US" altLang="zh-CN" b="1" dirty="0">
                <a:solidFill>
                  <a:schemeClr val="bg1"/>
                </a:solidFill>
              </a:rPr>
              <a:t>2014.07</a:t>
            </a:r>
            <a:endParaRPr lang="zh-CN" altLang="en-US" b="1" dirty="0">
              <a:solidFill>
                <a:schemeClr val="bg1"/>
              </a:solidFill>
            </a:endParaRPr>
          </a:p>
        </p:txBody>
      </p:sp>
      <p:sp>
        <p:nvSpPr>
          <p:cNvPr id="16" name="矩形 15"/>
          <p:cNvSpPr/>
          <p:nvPr/>
        </p:nvSpPr>
        <p:spPr>
          <a:xfrm>
            <a:off x="3819382" y="2142573"/>
            <a:ext cx="1947969" cy="369332"/>
          </a:xfrm>
          <a:prstGeom prst="rect">
            <a:avLst/>
          </a:prstGeom>
        </p:spPr>
        <p:txBody>
          <a:bodyPr wrap="none">
            <a:spAutoFit/>
          </a:bodyPr>
          <a:lstStyle/>
          <a:p>
            <a:pPr>
              <a:lnSpc>
                <a:spcPct val="150000"/>
              </a:lnSpc>
            </a:pPr>
            <a:r>
              <a:rPr lang="en-US" altLang="zh-CN" sz="1200" b="1" dirty="0">
                <a:latin typeface="微软雅黑" panose="020B0503020204020204" pitchFamily="34" charset="-122"/>
                <a:ea typeface="微软雅黑" panose="020B0503020204020204" pitchFamily="34" charset="-122"/>
              </a:rPr>
              <a:t>《2014</a:t>
            </a:r>
            <a:r>
              <a:rPr lang="zh-CN" altLang="en-US" sz="1200" b="1" dirty="0">
                <a:latin typeface="微软雅黑" panose="020B0503020204020204" pitchFamily="34" charset="-122"/>
                <a:ea typeface="微软雅黑" panose="020B0503020204020204" pitchFamily="34" charset="-122"/>
              </a:rPr>
              <a:t>年政府工作报告</a:t>
            </a:r>
            <a:r>
              <a:rPr lang="en-US" altLang="zh-CN" sz="1200" b="1" dirty="0">
                <a:latin typeface="微软雅黑" panose="020B0503020204020204" pitchFamily="34" charset="-122"/>
                <a:ea typeface="微软雅黑" panose="020B0503020204020204" pitchFamily="34" charset="-122"/>
              </a:rPr>
              <a:t>》</a:t>
            </a:r>
            <a:endParaRPr lang="zh-CN" altLang="en-US" sz="1200" b="1" dirty="0">
              <a:latin typeface="微软雅黑" panose="020B0503020204020204" pitchFamily="34" charset="-122"/>
              <a:ea typeface="微软雅黑" panose="020B0503020204020204" pitchFamily="34" charset="-122"/>
            </a:endParaRPr>
          </a:p>
        </p:txBody>
      </p:sp>
      <p:sp>
        <p:nvSpPr>
          <p:cNvPr id="17" name="矩形 16"/>
          <p:cNvSpPr/>
          <p:nvPr/>
        </p:nvSpPr>
        <p:spPr>
          <a:xfrm>
            <a:off x="3717356" y="1298216"/>
            <a:ext cx="2362631" cy="923330"/>
          </a:xfrm>
          <a:prstGeom prst="rect">
            <a:avLst/>
          </a:prstGeom>
        </p:spPr>
        <p:txBody>
          <a:bodyPr wrap="square">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扩大城市公立医院综合改革试点，破除以药补医，理顺医药价格，创新社会资本办医机制。</a:t>
            </a:r>
          </a:p>
        </p:txBody>
      </p:sp>
      <p:sp>
        <p:nvSpPr>
          <p:cNvPr id="50" name="文本框 49"/>
          <p:cNvSpPr txBox="1"/>
          <p:nvPr/>
        </p:nvSpPr>
        <p:spPr>
          <a:xfrm>
            <a:off x="8889759" y="2492895"/>
            <a:ext cx="965915" cy="507831"/>
          </a:xfrm>
          <a:prstGeom prst="rect">
            <a:avLst/>
          </a:prstGeom>
          <a:solidFill>
            <a:srgbClr val="C00000"/>
          </a:solidFill>
          <a:ln>
            <a:solidFill>
              <a:srgbClr val="C00000"/>
            </a:solidFill>
          </a:ln>
        </p:spPr>
        <p:txBody>
          <a:bodyPr wrap="square" rtlCol="0">
            <a:spAutoFit/>
          </a:bodyPr>
          <a:lstStyle/>
          <a:p>
            <a:pPr>
              <a:lnSpc>
                <a:spcPct val="150000"/>
              </a:lnSpc>
            </a:pPr>
            <a:r>
              <a:rPr lang="en-US" altLang="zh-CN" b="1" dirty="0">
                <a:solidFill>
                  <a:schemeClr val="bg1"/>
                </a:solidFill>
              </a:rPr>
              <a:t>2014.10</a:t>
            </a:r>
            <a:endParaRPr lang="zh-CN" altLang="en-US" b="1" dirty="0">
              <a:solidFill>
                <a:schemeClr val="bg1"/>
              </a:solidFill>
            </a:endParaRPr>
          </a:p>
        </p:txBody>
      </p:sp>
      <p:sp>
        <p:nvSpPr>
          <p:cNvPr id="3" name="矩形 2"/>
          <p:cNvSpPr/>
          <p:nvPr/>
        </p:nvSpPr>
        <p:spPr>
          <a:xfrm>
            <a:off x="7961808" y="1239004"/>
            <a:ext cx="2835007" cy="1200329"/>
          </a:xfrm>
          <a:prstGeom prst="rect">
            <a:avLst/>
          </a:prstGeom>
        </p:spPr>
        <p:txBody>
          <a:bodyPr wrap="square">
            <a:spAutoFit/>
          </a:bodyPr>
          <a:lstStyle/>
          <a:p>
            <a:pPr>
              <a:lnSpc>
                <a:spcPct val="150000"/>
              </a:lnSpc>
            </a:pPr>
            <a:r>
              <a:rPr lang="zh-CN" altLang="zh-CN" sz="1200" dirty="0">
                <a:solidFill>
                  <a:srgbClr val="000000"/>
                </a:solidFill>
                <a:latin typeface="微软雅黑" panose="020B0503020204020204" pitchFamily="34" charset="-122"/>
                <a:ea typeface="微软雅黑" panose="020B0503020204020204" pitchFamily="34" charset="-122"/>
              </a:rPr>
              <a:t>中央机构编制委员会办公室批准</a:t>
            </a:r>
            <a:r>
              <a:rPr lang="zh-CN" altLang="zh-CN" sz="1200" b="1" dirty="0">
                <a:latin typeface="微软雅黑" panose="020B0503020204020204" pitchFamily="34" charset="-122"/>
                <a:ea typeface="微软雅黑" panose="020B0503020204020204" pitchFamily="34" charset="-122"/>
              </a:rPr>
              <a:t>成立“医疗管理服务指导中心”</a:t>
            </a:r>
            <a:r>
              <a:rPr lang="zh-CN" altLang="en-US" sz="1200" b="1" dirty="0">
                <a:latin typeface="微软雅黑" panose="020B0503020204020204" pitchFamily="34" charset="-122"/>
                <a:ea typeface="微软雅黑" panose="020B0503020204020204" pitchFamily="34" charset="-122"/>
              </a:rPr>
              <a:t>，</a:t>
            </a:r>
            <a:r>
              <a:rPr lang="zh-CN" altLang="zh-CN" sz="1200" dirty="0">
                <a:solidFill>
                  <a:prstClr val="black"/>
                </a:solidFill>
                <a:latin typeface="微软雅黑" panose="020B0503020204020204" pitchFamily="34" charset="-122"/>
                <a:ea typeface="微软雅黑" panose="020B0503020204020204" pitchFamily="34" charset="-122"/>
              </a:rPr>
              <a:t>主要从事医疗质量、患者安全等微观管理，工作内容更加细化。</a:t>
            </a:r>
            <a:endParaRPr lang="zh-CN" altLang="en-US" sz="1200" dirty="0"/>
          </a:p>
        </p:txBody>
      </p:sp>
      <p:sp>
        <p:nvSpPr>
          <p:cNvPr id="4" name="矩形 3"/>
          <p:cNvSpPr/>
          <p:nvPr/>
        </p:nvSpPr>
        <p:spPr>
          <a:xfrm>
            <a:off x="5977195" y="4784805"/>
            <a:ext cx="2682670" cy="1477328"/>
          </a:xfrm>
          <a:prstGeom prst="rect">
            <a:avLst/>
          </a:prstGeom>
        </p:spPr>
        <p:txBody>
          <a:bodyPr wrap="square">
            <a:spAutoFit/>
          </a:bodyPr>
          <a:lstStyle/>
          <a:p>
            <a:pPr algn="ctr">
              <a:lnSpc>
                <a:spcPct val="150000"/>
              </a:lnSpc>
            </a:pPr>
            <a:r>
              <a:rPr lang="en-US" altLang="zh-CN" sz="1200" b="1" dirty="0">
                <a:latin typeface="微软雅黑" panose="020B0503020204020204" pitchFamily="34" charset="-122"/>
                <a:ea typeface="微软雅黑" panose="020B0503020204020204" pitchFamily="34" charset="-122"/>
              </a:rPr>
              <a:t>4631-2</a:t>
            </a:r>
            <a:r>
              <a:rPr lang="zh-CN" altLang="en-US" sz="1200" b="1" dirty="0">
                <a:latin typeface="微软雅黑" panose="020B0503020204020204" pitchFamily="34" charset="-122"/>
                <a:ea typeface="微软雅黑" panose="020B0503020204020204" pitchFamily="34" charset="-122"/>
              </a:rPr>
              <a:t>工程</a:t>
            </a:r>
            <a:endParaRPr lang="en-US" altLang="zh-CN" sz="1200" dirty="0">
              <a:latin typeface="微软雅黑" panose="020B0503020204020204" pitchFamily="34" charset="-122"/>
              <a:ea typeface="微软雅黑" panose="020B0503020204020204" pitchFamily="34" charset="-122"/>
            </a:endParaRPr>
          </a:p>
          <a:p>
            <a:pPr>
              <a:lnSpc>
                <a:spcPct val="150000"/>
              </a:lnSpc>
            </a:pPr>
            <a:r>
              <a:rPr lang="zh-CN" altLang="en-US" sz="1200" dirty="0">
                <a:latin typeface="微软雅黑" panose="020B0503020204020204" pitchFamily="34" charset="-122"/>
                <a:ea typeface="微软雅黑" panose="020B0503020204020204" pitchFamily="34" charset="-122"/>
              </a:rPr>
              <a:t>依托中西医协同公共卫生信息系统、基层医疗卫生管理信息系统、医疗健康公共服务系统打造全方位、立体化的国家卫生计生资源体系。</a:t>
            </a:r>
          </a:p>
        </p:txBody>
      </p:sp>
      <p:sp>
        <p:nvSpPr>
          <p:cNvPr id="45" name="矩形 44"/>
          <p:cNvSpPr/>
          <p:nvPr/>
        </p:nvSpPr>
        <p:spPr>
          <a:xfrm>
            <a:off x="10033536" y="616370"/>
            <a:ext cx="1689886" cy="507831"/>
          </a:xfrm>
          <a:prstGeom prst="rect">
            <a:avLst/>
          </a:prstGeom>
        </p:spPr>
        <p:txBody>
          <a:bodyPr wrap="none">
            <a:spAutoFit/>
          </a:bodyPr>
          <a:lstStyle/>
          <a:p>
            <a:pPr>
              <a:lnSpc>
                <a:spcPct val="150000"/>
              </a:lnSpc>
            </a:pPr>
            <a:r>
              <a:rPr lang="en-US" altLang="zh-CN" b="1" dirty="0">
                <a:latin typeface="微软雅黑" panose="020B0503020204020204" pitchFamily="34" charset="-122"/>
                <a:ea typeface="微软雅黑" panose="020B0503020204020204" pitchFamily="34" charset="-122"/>
              </a:rPr>
              <a:t>6.3</a:t>
            </a:r>
            <a:r>
              <a:rPr lang="zh-CN" altLang="en-US" b="1" dirty="0">
                <a:latin typeface="微软雅黑" panose="020B0503020204020204" pitchFamily="34" charset="-122"/>
                <a:ea typeface="微软雅黑" panose="020B0503020204020204" pitchFamily="34" charset="-122"/>
              </a:rPr>
              <a:t>病患满意度</a:t>
            </a:r>
            <a:endParaRPr lang="zh-CN" altLang="en-US" sz="1600" b="1" dirty="0">
              <a:latin typeface="微软雅黑" panose="020B0503020204020204" pitchFamily="34" charset="-122"/>
              <a:ea typeface="微软雅黑" panose="020B0503020204020204" pitchFamily="34" charset="-122"/>
            </a:endParaRPr>
          </a:p>
        </p:txBody>
      </p:sp>
      <p:sp>
        <p:nvSpPr>
          <p:cNvPr id="51" name="矩形 50"/>
          <p:cNvSpPr/>
          <p:nvPr/>
        </p:nvSpPr>
        <p:spPr>
          <a:xfrm>
            <a:off x="1820283" y="547121"/>
            <a:ext cx="2031325" cy="646331"/>
          </a:xfrm>
          <a:prstGeom prst="rect">
            <a:avLst/>
          </a:prstGeom>
        </p:spPr>
        <p:txBody>
          <a:bodyPr wrap="none">
            <a:spAutoFit/>
          </a:bodyPr>
          <a:lstStyle/>
          <a:p>
            <a:pPr>
              <a:lnSpc>
                <a:spcPct val="150000"/>
              </a:lnSpc>
            </a:pPr>
            <a:r>
              <a:rPr lang="zh-CN" altLang="en-US" sz="2400" b="1" dirty="0">
                <a:latin typeface="微软雅黑" panose="020B0503020204020204" pitchFamily="34" charset="-122"/>
                <a:ea typeface="微软雅黑" panose="020B0503020204020204" pitchFamily="34" charset="-122"/>
              </a:rPr>
              <a:t>医改政策解读</a:t>
            </a:r>
            <a:endParaRPr lang="zh-CN" altLang="en-US" sz="2000" b="1" dirty="0">
              <a:latin typeface="微软雅黑" panose="020B0503020204020204" pitchFamily="34" charset="-122"/>
              <a:ea typeface="微软雅黑" panose="020B0503020204020204" pitchFamily="34" charset="-122"/>
            </a:endParaRPr>
          </a:p>
        </p:txBody>
      </p:sp>
      <p:grpSp>
        <p:nvGrpSpPr>
          <p:cNvPr id="52" name="组合 51"/>
          <p:cNvGrpSpPr/>
          <p:nvPr/>
        </p:nvGrpSpPr>
        <p:grpSpPr>
          <a:xfrm>
            <a:off x="536649" y="249523"/>
            <a:ext cx="1232203" cy="1028988"/>
            <a:chOff x="458097" y="883701"/>
            <a:chExt cx="1712258" cy="1429872"/>
          </a:xfrm>
        </p:grpSpPr>
        <p:sp>
          <p:nvSpPr>
            <p:cNvPr id="53"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accent5">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54"/>
            <p:cNvSpPr txBox="1"/>
            <p:nvPr/>
          </p:nvSpPr>
          <p:spPr>
            <a:xfrm>
              <a:off x="910305" y="1340011"/>
              <a:ext cx="1048277" cy="812598"/>
            </a:xfrm>
            <a:prstGeom prst="rect">
              <a:avLst/>
            </a:prstGeom>
            <a:noFill/>
          </p:spPr>
          <p:txBody>
            <a:bodyPr wrap="square" rtlCol="0">
              <a:spAutoFit/>
            </a:bodyPr>
            <a:lstStyle/>
            <a:p>
              <a:r>
                <a:rPr lang="en-US" altLang="zh-CN" sz="3200" b="1" dirty="0">
                  <a:solidFill>
                    <a:schemeClr val="accent5">
                      <a:lumMod val="50000"/>
                    </a:schemeClr>
                  </a:solidFill>
                  <a:latin typeface="微软雅黑" panose="020B0503020204020204" pitchFamily="34" charset="-122"/>
                  <a:ea typeface="微软雅黑" panose="020B0503020204020204" pitchFamily="34" charset="-122"/>
                </a:rPr>
                <a:t>07</a:t>
              </a:r>
              <a:endParaRPr lang="zh-CN" altLang="en-US" sz="3200" b="1" dirty="0">
                <a:solidFill>
                  <a:schemeClr val="accent5">
                    <a:lumMod val="50000"/>
                  </a:schemeClr>
                </a:solidFill>
                <a:latin typeface="微软雅黑" panose="020B0503020204020204" pitchFamily="34" charset="-122"/>
                <a:ea typeface="微软雅黑" panose="020B0503020204020204" pitchFamily="34" charset="-122"/>
              </a:endParaRPr>
            </a:p>
          </p:txBody>
        </p:sp>
      </p:grpSp>
      <p:sp>
        <p:nvSpPr>
          <p:cNvPr id="46" name="文本框 45"/>
          <p:cNvSpPr txBox="1"/>
          <p:nvPr/>
        </p:nvSpPr>
        <p:spPr>
          <a:xfrm>
            <a:off x="10515600" y="249523"/>
            <a:ext cx="1676400"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放置医院</a:t>
            </a:r>
            <a:r>
              <a:rPr lang="en-US" altLang="zh-CN" sz="1400" dirty="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1323" y="1736364"/>
            <a:ext cx="4479815" cy="2988036"/>
          </a:xfrm>
          <a:prstGeom prst="rect">
            <a:avLst/>
          </a:prstGeom>
          <a:ln>
            <a:noFill/>
          </a:ln>
          <a:effectLst>
            <a:outerShdw blurRad="190500" algn="tl" rotWithShape="0">
              <a:srgbClr val="000000">
                <a:alpha val="70000"/>
              </a:srgbClr>
            </a:outerShdw>
          </a:effectLst>
        </p:spPr>
      </p:pic>
      <p:sp>
        <p:nvSpPr>
          <p:cNvPr id="25" name="矩形 24"/>
          <p:cNvSpPr/>
          <p:nvPr/>
        </p:nvSpPr>
        <p:spPr>
          <a:xfrm>
            <a:off x="1555028" y="1736364"/>
            <a:ext cx="2339102" cy="377411"/>
          </a:xfrm>
          <a:prstGeom prst="rect">
            <a:avLst/>
          </a:prstGeom>
        </p:spPr>
        <p:txBody>
          <a:bodyPr wrap="none">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卫计委：医改十项重点工作</a:t>
            </a:r>
          </a:p>
        </p:txBody>
      </p:sp>
      <p:sp>
        <p:nvSpPr>
          <p:cNvPr id="26" name="矩形 25"/>
          <p:cNvSpPr/>
          <p:nvPr/>
        </p:nvSpPr>
        <p:spPr>
          <a:xfrm>
            <a:off x="1552412" y="2172032"/>
            <a:ext cx="3416320" cy="377411"/>
          </a:xfrm>
          <a:prstGeom prst="rect">
            <a:avLst/>
          </a:prstGeom>
        </p:spPr>
        <p:txBody>
          <a:bodyPr wrap="none">
            <a:spAutoFit/>
          </a:bodyPr>
          <a:lstStyle/>
          <a:p>
            <a:pPr algn="ctr">
              <a:lnSpc>
                <a:spcPct val="150000"/>
              </a:lnSpc>
            </a:pPr>
            <a:r>
              <a:rPr lang="zh-CN" altLang="en-US" sz="1400" dirty="0">
                <a:latin typeface="微软雅黑" panose="020B0503020204020204" pitchFamily="34" charset="-122"/>
                <a:ea typeface="微软雅黑" panose="020B0503020204020204" pitchFamily="34" charset="-122"/>
              </a:rPr>
              <a:t>医改办：把全民医保网编织得更密实牢靠</a:t>
            </a:r>
            <a:endParaRPr lang="zh-CN" altLang="en-US" sz="1400" i="0" dirty="0">
              <a:effectLst/>
              <a:latin typeface="微软雅黑" panose="020B0503020204020204" pitchFamily="34" charset="-122"/>
              <a:ea typeface="微软雅黑" panose="020B0503020204020204" pitchFamily="34" charset="-122"/>
            </a:endParaRPr>
          </a:p>
        </p:txBody>
      </p:sp>
      <p:sp>
        <p:nvSpPr>
          <p:cNvPr id="27" name="矩形 26"/>
          <p:cNvSpPr/>
          <p:nvPr/>
        </p:nvSpPr>
        <p:spPr>
          <a:xfrm>
            <a:off x="1552412" y="2625389"/>
            <a:ext cx="4073551" cy="377411"/>
          </a:xfrm>
          <a:prstGeom prst="rect">
            <a:avLst/>
          </a:prstGeom>
        </p:spPr>
        <p:txBody>
          <a:bodyPr wrap="none">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卫计委：</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医疗机构新生儿安全管理制度</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试行</a:t>
            </a:r>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28" name="矩形 27"/>
          <p:cNvSpPr/>
          <p:nvPr/>
        </p:nvSpPr>
        <p:spPr>
          <a:xfrm>
            <a:off x="1552412" y="3088323"/>
            <a:ext cx="5211683" cy="377411"/>
          </a:xfrm>
          <a:prstGeom prst="rect">
            <a:avLst/>
          </a:prstGeom>
        </p:spPr>
        <p:txBody>
          <a:bodyPr wrap="none">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中纪委：</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关于进一步加强医疗卫生行风案件查办工作的通知</a:t>
            </a:r>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29" name="矩形 28"/>
          <p:cNvSpPr/>
          <p:nvPr/>
        </p:nvSpPr>
        <p:spPr>
          <a:xfrm>
            <a:off x="1557593" y="3538154"/>
            <a:ext cx="4673074" cy="377411"/>
          </a:xfrm>
          <a:prstGeom prst="rect">
            <a:avLst/>
          </a:prstGeom>
        </p:spPr>
        <p:txBody>
          <a:bodyPr wrap="none">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发改委：</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关于改进低价药品价格管理有关问题的通知</a:t>
            </a:r>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30" name="矩形 29"/>
          <p:cNvSpPr/>
          <p:nvPr/>
        </p:nvSpPr>
        <p:spPr>
          <a:xfrm>
            <a:off x="1552412" y="4949316"/>
            <a:ext cx="6096000" cy="700576"/>
          </a:xfrm>
          <a:prstGeom prst="rect">
            <a:avLst/>
          </a:prstGeom>
        </p:spPr>
        <p:txBody>
          <a:bodyPr>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商务部等</a:t>
            </a:r>
            <a:r>
              <a:rPr lang="en-US" altLang="zh-CN" sz="1400" dirty="0">
                <a:latin typeface="微软雅黑" panose="020B0503020204020204" pitchFamily="34" charset="-122"/>
                <a:ea typeface="微软雅黑" panose="020B0503020204020204" pitchFamily="34" charset="-122"/>
              </a:rPr>
              <a:t>6</a:t>
            </a:r>
            <a:r>
              <a:rPr lang="zh-CN" altLang="en-US" sz="1400" dirty="0">
                <a:latin typeface="微软雅黑" panose="020B0503020204020204" pitchFamily="34" charset="-122"/>
                <a:ea typeface="微软雅黑" panose="020B0503020204020204" pitchFamily="34" charset="-122"/>
              </a:rPr>
              <a:t>部门：</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关于落实</a:t>
            </a:r>
            <a:r>
              <a:rPr lang="en-US" altLang="zh-CN" sz="1400" dirty="0">
                <a:latin typeface="微软雅黑" panose="020B0503020204020204" pitchFamily="34" charset="-122"/>
                <a:ea typeface="微软雅黑" panose="020B0503020204020204" pitchFamily="34" charset="-122"/>
              </a:rPr>
              <a:t>2014</a:t>
            </a:r>
            <a:r>
              <a:rPr lang="zh-CN" altLang="en-US" sz="1400" dirty="0">
                <a:latin typeface="微软雅黑" panose="020B0503020204020204" pitchFamily="34" charset="-122"/>
                <a:ea typeface="微软雅黑" panose="020B0503020204020204" pitchFamily="34" charset="-122"/>
              </a:rPr>
              <a:t>年度医改重点任务提升药品流通服务水平和效率工作的通知</a:t>
            </a:r>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31" name="矩形 30"/>
          <p:cNvSpPr/>
          <p:nvPr/>
        </p:nvSpPr>
        <p:spPr>
          <a:xfrm>
            <a:off x="1552412" y="4044866"/>
            <a:ext cx="3057247" cy="377411"/>
          </a:xfrm>
          <a:prstGeom prst="rect">
            <a:avLst/>
          </a:prstGeom>
        </p:spPr>
        <p:txBody>
          <a:bodyPr wrap="none">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卫计委：将启动专科医生规范化培训</a:t>
            </a:r>
          </a:p>
        </p:txBody>
      </p:sp>
      <p:sp>
        <p:nvSpPr>
          <p:cNvPr id="32" name="矩形 31"/>
          <p:cNvSpPr/>
          <p:nvPr/>
        </p:nvSpPr>
        <p:spPr>
          <a:xfrm>
            <a:off x="1552412" y="4510580"/>
            <a:ext cx="3701654" cy="377411"/>
          </a:xfrm>
          <a:prstGeom prst="rect">
            <a:avLst/>
          </a:prstGeom>
        </p:spPr>
        <p:txBody>
          <a:bodyPr wrap="none">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国务院：营利性医院工商登记改为后置审批  </a:t>
            </a:r>
          </a:p>
        </p:txBody>
      </p:sp>
      <p:sp>
        <p:nvSpPr>
          <p:cNvPr id="15" name="矩形 14"/>
          <p:cNvSpPr/>
          <p:nvPr/>
        </p:nvSpPr>
        <p:spPr>
          <a:xfrm>
            <a:off x="10033536" y="616370"/>
            <a:ext cx="1689886" cy="507831"/>
          </a:xfrm>
          <a:prstGeom prst="rect">
            <a:avLst/>
          </a:prstGeom>
        </p:spPr>
        <p:txBody>
          <a:bodyPr wrap="none">
            <a:spAutoFit/>
          </a:bodyPr>
          <a:lstStyle/>
          <a:p>
            <a:pPr>
              <a:lnSpc>
                <a:spcPct val="150000"/>
              </a:lnSpc>
            </a:pPr>
            <a:r>
              <a:rPr lang="en-US" altLang="zh-CN" b="1" dirty="0">
                <a:latin typeface="微软雅黑" panose="020B0503020204020204" pitchFamily="34" charset="-122"/>
                <a:ea typeface="微软雅黑" panose="020B0503020204020204" pitchFamily="34" charset="-122"/>
              </a:rPr>
              <a:t>6.3</a:t>
            </a:r>
            <a:r>
              <a:rPr lang="zh-CN" altLang="en-US" b="1" dirty="0">
                <a:latin typeface="微软雅黑" panose="020B0503020204020204" pitchFamily="34" charset="-122"/>
                <a:ea typeface="微软雅黑" panose="020B0503020204020204" pitchFamily="34" charset="-122"/>
              </a:rPr>
              <a:t>病患满意度</a:t>
            </a:r>
            <a:endParaRPr lang="zh-CN" altLang="en-US" sz="1600" b="1" dirty="0">
              <a:latin typeface="微软雅黑" panose="020B0503020204020204" pitchFamily="34" charset="-122"/>
              <a:ea typeface="微软雅黑" panose="020B0503020204020204" pitchFamily="34" charset="-122"/>
            </a:endParaRPr>
          </a:p>
        </p:txBody>
      </p:sp>
      <p:sp>
        <p:nvSpPr>
          <p:cNvPr id="19" name="矩形 18"/>
          <p:cNvSpPr/>
          <p:nvPr/>
        </p:nvSpPr>
        <p:spPr>
          <a:xfrm>
            <a:off x="1820283" y="547121"/>
            <a:ext cx="2031325" cy="646331"/>
          </a:xfrm>
          <a:prstGeom prst="rect">
            <a:avLst/>
          </a:prstGeom>
        </p:spPr>
        <p:txBody>
          <a:bodyPr wrap="none">
            <a:spAutoFit/>
          </a:bodyPr>
          <a:lstStyle/>
          <a:p>
            <a:pPr>
              <a:lnSpc>
                <a:spcPct val="150000"/>
              </a:lnSpc>
            </a:pPr>
            <a:r>
              <a:rPr lang="zh-CN" altLang="en-US" sz="2400" b="1" dirty="0">
                <a:latin typeface="微软雅黑" panose="020B0503020204020204" pitchFamily="34" charset="-122"/>
                <a:ea typeface="微软雅黑" panose="020B0503020204020204" pitchFamily="34" charset="-122"/>
              </a:rPr>
              <a:t>医改政策解读</a:t>
            </a:r>
            <a:endParaRPr lang="zh-CN" altLang="en-US" sz="2000" b="1" dirty="0">
              <a:latin typeface="微软雅黑" panose="020B0503020204020204" pitchFamily="34" charset="-122"/>
              <a:ea typeface="微软雅黑" panose="020B0503020204020204" pitchFamily="34" charset="-122"/>
            </a:endParaRPr>
          </a:p>
        </p:txBody>
      </p:sp>
      <p:grpSp>
        <p:nvGrpSpPr>
          <p:cNvPr id="20" name="组合 19"/>
          <p:cNvGrpSpPr/>
          <p:nvPr/>
        </p:nvGrpSpPr>
        <p:grpSpPr>
          <a:xfrm>
            <a:off x="536649" y="249523"/>
            <a:ext cx="1232203" cy="1028988"/>
            <a:chOff x="458097" y="883701"/>
            <a:chExt cx="1712258" cy="1429872"/>
          </a:xfrm>
        </p:grpSpPr>
        <p:sp>
          <p:nvSpPr>
            <p:cNvPr id="21"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accent5">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910305" y="1340011"/>
              <a:ext cx="1048277" cy="812598"/>
            </a:xfrm>
            <a:prstGeom prst="rect">
              <a:avLst/>
            </a:prstGeom>
            <a:noFill/>
          </p:spPr>
          <p:txBody>
            <a:bodyPr wrap="square" rtlCol="0">
              <a:spAutoFit/>
            </a:bodyPr>
            <a:lstStyle/>
            <a:p>
              <a:r>
                <a:rPr lang="en-US" altLang="zh-CN" sz="3200" b="1" dirty="0">
                  <a:solidFill>
                    <a:schemeClr val="accent5">
                      <a:lumMod val="50000"/>
                    </a:schemeClr>
                  </a:solidFill>
                  <a:latin typeface="微软雅黑" panose="020B0503020204020204" pitchFamily="34" charset="-122"/>
                  <a:ea typeface="微软雅黑" panose="020B0503020204020204" pitchFamily="34" charset="-122"/>
                </a:rPr>
                <a:t>07</a:t>
              </a:r>
              <a:endParaRPr lang="zh-CN" altLang="en-US" sz="3200" b="1" dirty="0">
                <a:solidFill>
                  <a:schemeClr val="accent5">
                    <a:lumMod val="50000"/>
                  </a:schemeClr>
                </a:solidFill>
                <a:latin typeface="微软雅黑" panose="020B0503020204020204" pitchFamily="34" charset="-122"/>
                <a:ea typeface="微软雅黑" panose="020B0503020204020204" pitchFamily="34" charset="-122"/>
              </a:endParaRPr>
            </a:p>
          </p:txBody>
        </p:sp>
      </p:grpSp>
      <p:sp>
        <p:nvSpPr>
          <p:cNvPr id="18" name="文本框 17"/>
          <p:cNvSpPr txBox="1"/>
          <p:nvPr/>
        </p:nvSpPr>
        <p:spPr>
          <a:xfrm>
            <a:off x="10515600" y="249523"/>
            <a:ext cx="1676400"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放置医院</a:t>
            </a:r>
            <a:r>
              <a:rPr lang="en-US" altLang="zh-CN" sz="1400" dirty="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800209" y="3855817"/>
            <a:ext cx="2846569" cy="461665"/>
          </a:xfrm>
          <a:prstGeom prst="rect">
            <a:avLst/>
          </a:prstGeom>
        </p:spPr>
        <p:txBody>
          <a:bodyPr wrap="square">
            <a:spAutoFit/>
          </a:bodyPr>
          <a:lstStyle/>
          <a:p>
            <a:pPr algn="ctr" latinLnBrk="1">
              <a:lnSpc>
                <a:spcPct val="150000"/>
              </a:lnSpc>
            </a:pPr>
            <a:r>
              <a:rPr kumimoji="1" lang="zh-CN" altLang="en-US" sz="1600" dirty="0">
                <a:latin typeface="微软雅黑" panose="020B0503020204020204" pitchFamily="34" charset="-122"/>
                <a:ea typeface="微软雅黑" panose="020B0503020204020204" pitchFamily="34" charset="-122"/>
              </a:rPr>
              <a:t>公立医院多元化办医管办分离</a:t>
            </a:r>
            <a:endParaRPr kumimoji="1" lang="ko-KR" altLang="en-US" sz="1600" dirty="0">
              <a:latin typeface="微软雅黑" panose="020B0503020204020204" pitchFamily="34" charset="-122"/>
              <a:ea typeface="HY각헤드라인M" pitchFamily="18" charset="-127"/>
            </a:endParaRPr>
          </a:p>
        </p:txBody>
      </p:sp>
      <p:sp>
        <p:nvSpPr>
          <p:cNvPr id="8" name="矩形 7"/>
          <p:cNvSpPr/>
          <p:nvPr/>
        </p:nvSpPr>
        <p:spPr>
          <a:xfrm>
            <a:off x="5720555" y="2078420"/>
            <a:ext cx="3900669" cy="461665"/>
          </a:xfrm>
          <a:prstGeom prst="rect">
            <a:avLst/>
          </a:prstGeom>
        </p:spPr>
        <p:txBody>
          <a:bodyPr wrap="square">
            <a:spAutoFit/>
          </a:bodyPr>
          <a:lstStyle/>
          <a:p>
            <a:pPr algn="ctr" latinLnBrk="1">
              <a:lnSpc>
                <a:spcPct val="150000"/>
              </a:lnSpc>
            </a:pPr>
            <a:r>
              <a:rPr kumimoji="1" lang="zh-CN" altLang="en-US" sz="1600" dirty="0">
                <a:latin typeface="微软雅黑" panose="020B0503020204020204" pitchFamily="34" charset="-122"/>
                <a:ea typeface="微软雅黑" panose="020B0503020204020204" pitchFamily="34" charset="-122"/>
              </a:rPr>
              <a:t>鼓励和引导社会资本进入医疗服务领域</a:t>
            </a:r>
            <a:endParaRPr kumimoji="1" lang="ko-KR" altLang="en-US" sz="1600" dirty="0">
              <a:latin typeface="微软雅黑" panose="020B0503020204020204" pitchFamily="34" charset="-122"/>
              <a:ea typeface="HY각헤드라인M" pitchFamily="18" charset="-127"/>
            </a:endParaRPr>
          </a:p>
        </p:txBody>
      </p:sp>
      <p:sp>
        <p:nvSpPr>
          <p:cNvPr id="9" name="矩形 8"/>
          <p:cNvSpPr/>
          <p:nvPr/>
        </p:nvSpPr>
        <p:spPr>
          <a:xfrm>
            <a:off x="5787373" y="2654261"/>
            <a:ext cx="4748250" cy="461665"/>
          </a:xfrm>
          <a:prstGeom prst="rect">
            <a:avLst/>
          </a:prstGeom>
        </p:spPr>
        <p:txBody>
          <a:bodyPr wrap="square">
            <a:spAutoFit/>
          </a:bodyPr>
          <a:lstStyle/>
          <a:p>
            <a:pPr algn="ctr" latinLnBrk="1">
              <a:lnSpc>
                <a:spcPct val="150000"/>
              </a:lnSpc>
            </a:pPr>
            <a:r>
              <a:rPr kumimoji="1" lang="zh-CN" altLang="en-US" sz="1600" dirty="0">
                <a:latin typeface="微软雅黑" panose="020B0503020204020204" pitchFamily="34" charset="-122"/>
                <a:ea typeface="微软雅黑" panose="020B0503020204020204" pitchFamily="34" charset="-122"/>
              </a:rPr>
              <a:t>促进不同所有制医疗卫生机构相互合作和有序竞争</a:t>
            </a:r>
            <a:endParaRPr kumimoji="1" lang="ko-KR" altLang="en-US" sz="1600" dirty="0">
              <a:latin typeface="微软雅黑" panose="020B0503020204020204" pitchFamily="34" charset="-122"/>
              <a:ea typeface="HY각헤드라인M" pitchFamily="18" charset="-127"/>
            </a:endParaRPr>
          </a:p>
        </p:txBody>
      </p:sp>
      <p:sp>
        <p:nvSpPr>
          <p:cNvPr id="10" name="矩形 9"/>
          <p:cNvSpPr/>
          <p:nvPr/>
        </p:nvSpPr>
        <p:spPr>
          <a:xfrm>
            <a:off x="5800209" y="4418800"/>
            <a:ext cx="3057247" cy="418191"/>
          </a:xfrm>
          <a:prstGeom prst="rect">
            <a:avLst/>
          </a:prstGeom>
        </p:spPr>
        <p:txBody>
          <a:bodyPr wrap="none">
            <a:spAutoFit/>
          </a:bodyPr>
          <a:lstStyle/>
          <a:p>
            <a:pPr algn="ctr" latinLnBrk="1">
              <a:lnSpc>
                <a:spcPct val="150000"/>
              </a:lnSpc>
            </a:pPr>
            <a:r>
              <a:rPr kumimoji="1" lang="zh-CN" altLang="en-US" sz="1600" dirty="0">
                <a:latin typeface="微软雅黑" panose="020B0503020204020204" pitchFamily="34" charset="-122"/>
                <a:ea typeface="微软雅黑" panose="020B0503020204020204" pitchFamily="34" charset="-122"/>
              </a:rPr>
              <a:t>市场在资源配置中起决定性作用</a:t>
            </a:r>
            <a:endParaRPr kumimoji="1" lang="ko-KR" altLang="en-US" sz="1600" dirty="0">
              <a:latin typeface="微软雅黑" panose="020B0503020204020204" pitchFamily="34" charset="-122"/>
              <a:ea typeface="HY각헤드라인M" pitchFamily="18" charset="-127"/>
            </a:endParaRPr>
          </a:p>
        </p:txBody>
      </p:sp>
      <p:sp>
        <p:nvSpPr>
          <p:cNvPr id="11" name="矩形 10"/>
          <p:cNvSpPr/>
          <p:nvPr/>
        </p:nvSpPr>
        <p:spPr>
          <a:xfrm>
            <a:off x="5787373" y="3255039"/>
            <a:ext cx="4146560" cy="461665"/>
          </a:xfrm>
          <a:prstGeom prst="rect">
            <a:avLst/>
          </a:prstGeom>
        </p:spPr>
        <p:txBody>
          <a:bodyPr wrap="square">
            <a:spAutoFit/>
          </a:bodyPr>
          <a:lstStyle/>
          <a:p>
            <a:pPr algn="ctr" latinLnBrk="1">
              <a:lnSpc>
                <a:spcPct val="150000"/>
              </a:lnSpc>
            </a:pPr>
            <a:r>
              <a:rPr kumimoji="1" lang="zh-CN" altLang="en-US" sz="1600" dirty="0">
                <a:latin typeface="微软雅黑" panose="020B0503020204020204" pitchFamily="34" charset="-122"/>
                <a:ea typeface="微软雅黑" panose="020B0503020204020204" pitchFamily="34" charset="-122"/>
              </a:rPr>
              <a:t>深化医药卫生体制改革，完善社会保障制度</a:t>
            </a:r>
            <a:endParaRPr kumimoji="1" lang="ko-KR" altLang="en-US" sz="1600" dirty="0">
              <a:latin typeface="微软雅黑" panose="020B0503020204020204" pitchFamily="34" charset="-122"/>
              <a:ea typeface="HY각헤드라인M" pitchFamily="18" charset="-127"/>
            </a:endParaRPr>
          </a:p>
        </p:txBody>
      </p:sp>
      <p:sp>
        <p:nvSpPr>
          <p:cNvPr id="12" name="矩形 11"/>
          <p:cNvSpPr/>
          <p:nvPr/>
        </p:nvSpPr>
        <p:spPr>
          <a:xfrm>
            <a:off x="5121653" y="1292976"/>
            <a:ext cx="4185761" cy="646331"/>
          </a:xfrm>
          <a:prstGeom prst="rect">
            <a:avLst/>
          </a:prstGeom>
        </p:spPr>
        <p:txBody>
          <a:bodyPr wrap="none">
            <a:spAutoFit/>
          </a:bodyPr>
          <a:lstStyle/>
          <a:p>
            <a:pPr algn="ctr" latinLnBrk="1">
              <a:lnSpc>
                <a:spcPct val="150000"/>
              </a:lnSpc>
            </a:pPr>
            <a:r>
              <a:rPr kumimoji="1" lang="zh-CN" altLang="en-US" dirty="0">
                <a:latin typeface="微软雅黑" panose="020B0503020204020204" pitchFamily="34" charset="-122"/>
                <a:ea typeface="微软雅黑" panose="020B0503020204020204" pitchFamily="34" charset="-122"/>
              </a:rPr>
              <a:t>医院走上</a:t>
            </a:r>
            <a:r>
              <a:rPr kumimoji="1" lang="zh-CN" altLang="en-US" sz="2400" b="1" dirty="0">
                <a:solidFill>
                  <a:srgbClr val="C00000"/>
                </a:solidFill>
                <a:latin typeface="微软雅黑" panose="020B0503020204020204" pitchFamily="34" charset="-122"/>
                <a:ea typeface="微软雅黑" panose="020B0503020204020204" pitchFamily="34" charset="-122"/>
              </a:rPr>
              <a:t>市场化、企业化</a:t>
            </a:r>
            <a:r>
              <a:rPr kumimoji="1" lang="zh-CN" altLang="en-US" dirty="0">
                <a:latin typeface="微软雅黑" panose="020B0503020204020204" pitchFamily="34" charset="-122"/>
                <a:ea typeface="微软雅黑" panose="020B0503020204020204" pitchFamily="34" charset="-122"/>
              </a:rPr>
              <a:t>经营道路</a:t>
            </a:r>
            <a:endParaRPr kumimoji="1" lang="ko-KR" altLang="en-US" dirty="0">
              <a:latin typeface="微软雅黑" panose="020B0503020204020204" pitchFamily="34" charset="-122"/>
              <a:ea typeface="HY각헤드라인M" pitchFamily="18" charset="-127"/>
            </a:endParaRPr>
          </a:p>
        </p:txBody>
      </p:sp>
      <p:pic>
        <p:nvPicPr>
          <p:cNvPr id="16" name="Picture 2" descr="商务成功人士握手图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55" y="1388262"/>
            <a:ext cx="4762500" cy="2852738"/>
          </a:xfrm>
          <a:prstGeom prst="flowChartInputOutput">
            <a:avLst/>
          </a:prstGeom>
          <a:noFill/>
          <a:effectLst>
            <a:reflection blurRad="6350" stA="50000" endA="300" endPos="3850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17" name="菱形 16"/>
          <p:cNvSpPr/>
          <p:nvPr/>
        </p:nvSpPr>
        <p:spPr>
          <a:xfrm>
            <a:off x="5597127" y="2233320"/>
            <a:ext cx="246855" cy="246855"/>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p:cNvSpPr/>
          <p:nvPr/>
        </p:nvSpPr>
        <p:spPr>
          <a:xfrm>
            <a:off x="5597127" y="2796303"/>
            <a:ext cx="246855" cy="246855"/>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p:cNvSpPr/>
          <p:nvPr/>
        </p:nvSpPr>
        <p:spPr>
          <a:xfrm>
            <a:off x="5597127" y="3394096"/>
            <a:ext cx="246855" cy="246855"/>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p:cNvSpPr/>
          <p:nvPr/>
        </p:nvSpPr>
        <p:spPr>
          <a:xfrm>
            <a:off x="5597127" y="3991289"/>
            <a:ext cx="246855" cy="246855"/>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p:cNvSpPr/>
          <p:nvPr/>
        </p:nvSpPr>
        <p:spPr>
          <a:xfrm>
            <a:off x="5597127" y="4588482"/>
            <a:ext cx="246855" cy="246855"/>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0033536" y="616370"/>
            <a:ext cx="1689886" cy="507831"/>
          </a:xfrm>
          <a:prstGeom prst="rect">
            <a:avLst/>
          </a:prstGeom>
        </p:spPr>
        <p:txBody>
          <a:bodyPr wrap="none">
            <a:spAutoFit/>
          </a:bodyPr>
          <a:lstStyle/>
          <a:p>
            <a:pPr>
              <a:lnSpc>
                <a:spcPct val="150000"/>
              </a:lnSpc>
            </a:pPr>
            <a:r>
              <a:rPr lang="en-US" altLang="zh-CN" b="1" dirty="0">
                <a:latin typeface="微软雅黑" panose="020B0503020204020204" pitchFamily="34" charset="-122"/>
                <a:ea typeface="微软雅黑" panose="020B0503020204020204" pitchFamily="34" charset="-122"/>
              </a:rPr>
              <a:t>6.3</a:t>
            </a:r>
            <a:r>
              <a:rPr lang="zh-CN" altLang="en-US" b="1" dirty="0">
                <a:latin typeface="微软雅黑" panose="020B0503020204020204" pitchFamily="34" charset="-122"/>
                <a:ea typeface="微软雅黑" panose="020B0503020204020204" pitchFamily="34" charset="-122"/>
              </a:rPr>
              <a:t>病患满意度</a:t>
            </a:r>
            <a:endParaRPr lang="zh-CN" altLang="en-US" sz="1600" b="1" dirty="0">
              <a:latin typeface="微软雅黑" panose="020B0503020204020204" pitchFamily="34" charset="-122"/>
              <a:ea typeface="微软雅黑" panose="020B0503020204020204" pitchFamily="34" charset="-122"/>
            </a:endParaRPr>
          </a:p>
        </p:txBody>
      </p:sp>
      <p:sp>
        <p:nvSpPr>
          <p:cNvPr id="23" name="矩形 22"/>
          <p:cNvSpPr/>
          <p:nvPr/>
        </p:nvSpPr>
        <p:spPr>
          <a:xfrm>
            <a:off x="1820283" y="547121"/>
            <a:ext cx="2031325" cy="646331"/>
          </a:xfrm>
          <a:prstGeom prst="rect">
            <a:avLst/>
          </a:prstGeom>
        </p:spPr>
        <p:txBody>
          <a:bodyPr wrap="none">
            <a:spAutoFit/>
          </a:bodyPr>
          <a:lstStyle/>
          <a:p>
            <a:pPr>
              <a:lnSpc>
                <a:spcPct val="150000"/>
              </a:lnSpc>
            </a:pPr>
            <a:r>
              <a:rPr lang="zh-CN" altLang="en-US" sz="2400" b="1" dirty="0">
                <a:latin typeface="微软雅黑" panose="020B0503020204020204" pitchFamily="34" charset="-122"/>
                <a:ea typeface="微软雅黑" panose="020B0503020204020204" pitchFamily="34" charset="-122"/>
              </a:rPr>
              <a:t>医改政策解读</a:t>
            </a:r>
            <a:endParaRPr lang="zh-CN" altLang="en-US" sz="2000" b="1" dirty="0">
              <a:latin typeface="微软雅黑" panose="020B0503020204020204" pitchFamily="34" charset="-122"/>
              <a:ea typeface="微软雅黑" panose="020B0503020204020204" pitchFamily="34" charset="-122"/>
            </a:endParaRPr>
          </a:p>
        </p:txBody>
      </p:sp>
      <p:grpSp>
        <p:nvGrpSpPr>
          <p:cNvPr id="24" name="组合 23"/>
          <p:cNvGrpSpPr/>
          <p:nvPr/>
        </p:nvGrpSpPr>
        <p:grpSpPr>
          <a:xfrm>
            <a:off x="536649" y="249523"/>
            <a:ext cx="1232203" cy="1028988"/>
            <a:chOff x="458097" y="883701"/>
            <a:chExt cx="1712258" cy="1429872"/>
          </a:xfrm>
        </p:grpSpPr>
        <p:sp>
          <p:nvSpPr>
            <p:cNvPr id="25"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accent5">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910305" y="1340011"/>
              <a:ext cx="1048277" cy="812598"/>
            </a:xfrm>
            <a:prstGeom prst="rect">
              <a:avLst/>
            </a:prstGeom>
            <a:noFill/>
          </p:spPr>
          <p:txBody>
            <a:bodyPr wrap="square" rtlCol="0">
              <a:spAutoFit/>
            </a:bodyPr>
            <a:lstStyle/>
            <a:p>
              <a:r>
                <a:rPr lang="en-US" altLang="zh-CN" sz="3200" b="1" dirty="0">
                  <a:solidFill>
                    <a:schemeClr val="accent5">
                      <a:lumMod val="50000"/>
                    </a:schemeClr>
                  </a:solidFill>
                  <a:latin typeface="微软雅黑" panose="020B0503020204020204" pitchFamily="34" charset="-122"/>
                  <a:ea typeface="微软雅黑" panose="020B0503020204020204" pitchFamily="34" charset="-122"/>
                </a:rPr>
                <a:t>07</a:t>
              </a:r>
              <a:endParaRPr lang="zh-CN" altLang="en-US" sz="3200" b="1" dirty="0">
                <a:solidFill>
                  <a:schemeClr val="accent5">
                    <a:lumMod val="50000"/>
                  </a:schemeClr>
                </a:solidFill>
                <a:latin typeface="微软雅黑" panose="020B0503020204020204" pitchFamily="34" charset="-122"/>
                <a:ea typeface="微软雅黑" panose="020B0503020204020204" pitchFamily="34" charset="-122"/>
              </a:endParaRPr>
            </a:p>
          </p:txBody>
        </p:sp>
      </p:grpSp>
      <p:sp>
        <p:nvSpPr>
          <p:cNvPr id="28" name="文本框 27"/>
          <p:cNvSpPr txBox="1"/>
          <p:nvPr/>
        </p:nvSpPr>
        <p:spPr>
          <a:xfrm>
            <a:off x="10515600" y="249523"/>
            <a:ext cx="1676400"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放置医院</a:t>
            </a:r>
            <a:r>
              <a:rPr lang="en-US" altLang="zh-CN" sz="1400" dirty="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17267" t="12535" r="21537"/>
          <a:stretch>
            <a:fillRect/>
          </a:stretch>
        </p:blipFill>
        <p:spPr>
          <a:xfrm>
            <a:off x="4759890" y="0"/>
            <a:ext cx="7460974" cy="7112681"/>
          </a:xfrm>
          <a:prstGeom prst="rect">
            <a:avLst/>
          </a:prstGeom>
        </p:spPr>
      </p:pic>
      <p:sp>
        <p:nvSpPr>
          <p:cNvPr id="6" name="矩形 1"/>
          <p:cNvSpPr/>
          <p:nvPr/>
        </p:nvSpPr>
        <p:spPr>
          <a:xfrm>
            <a:off x="458097" y="2198541"/>
            <a:ext cx="4301793" cy="1058226"/>
          </a:xfrm>
          <a:custGeom>
            <a:avLst/>
            <a:gdLst>
              <a:gd name="connsiteX0" fmla="*/ 0 w 4892040"/>
              <a:gd name="connsiteY0" fmla="*/ 0 h 1051356"/>
              <a:gd name="connsiteX1" fmla="*/ 4892040 w 4892040"/>
              <a:gd name="connsiteY1" fmla="*/ 0 h 1051356"/>
              <a:gd name="connsiteX2" fmla="*/ 4892040 w 4892040"/>
              <a:gd name="connsiteY2" fmla="*/ 1051356 h 1051356"/>
              <a:gd name="connsiteX3" fmla="*/ 0 w 4892040"/>
              <a:gd name="connsiteY3" fmla="*/ 1051356 h 1051356"/>
              <a:gd name="connsiteX4" fmla="*/ 0 w 4892040"/>
              <a:gd name="connsiteY4" fmla="*/ 0 h 1051356"/>
              <a:gd name="connsiteX0-1" fmla="*/ 0 w 5227320"/>
              <a:gd name="connsiteY0-2" fmla="*/ 152400 h 1203756"/>
              <a:gd name="connsiteX1-3" fmla="*/ 5227320 w 5227320"/>
              <a:gd name="connsiteY1-4" fmla="*/ 0 h 1203756"/>
              <a:gd name="connsiteX2-5" fmla="*/ 4892040 w 5227320"/>
              <a:gd name="connsiteY2-6" fmla="*/ 1203756 h 1203756"/>
              <a:gd name="connsiteX3-7" fmla="*/ 0 w 5227320"/>
              <a:gd name="connsiteY3-8" fmla="*/ 1203756 h 1203756"/>
              <a:gd name="connsiteX4-9" fmla="*/ 0 w 5227320"/>
              <a:gd name="connsiteY4-10" fmla="*/ 152400 h 1203756"/>
              <a:gd name="connsiteX0-11" fmla="*/ 0 w 5227320"/>
              <a:gd name="connsiteY0-12" fmla="*/ 152400 h 1218996"/>
              <a:gd name="connsiteX1-13" fmla="*/ 5227320 w 5227320"/>
              <a:gd name="connsiteY1-14" fmla="*/ 0 h 1218996"/>
              <a:gd name="connsiteX2-15" fmla="*/ 4556760 w 5227320"/>
              <a:gd name="connsiteY2-16" fmla="*/ 1218996 h 1218996"/>
              <a:gd name="connsiteX3-17" fmla="*/ 0 w 5227320"/>
              <a:gd name="connsiteY3-18" fmla="*/ 1203756 h 1218996"/>
              <a:gd name="connsiteX4-19" fmla="*/ 0 w 5227320"/>
              <a:gd name="connsiteY4-20" fmla="*/ 152400 h 1218996"/>
              <a:gd name="connsiteX0-21" fmla="*/ 228600 w 5455920"/>
              <a:gd name="connsiteY0-22" fmla="*/ 152400 h 1249476"/>
              <a:gd name="connsiteX1-23" fmla="*/ 5455920 w 5455920"/>
              <a:gd name="connsiteY1-24" fmla="*/ 0 h 1249476"/>
              <a:gd name="connsiteX2-25" fmla="*/ 4785360 w 5455920"/>
              <a:gd name="connsiteY2-26" fmla="*/ 1218996 h 1249476"/>
              <a:gd name="connsiteX3-27" fmla="*/ 0 w 5455920"/>
              <a:gd name="connsiteY3-28" fmla="*/ 1249476 h 1249476"/>
              <a:gd name="connsiteX4-29" fmla="*/ 228600 w 5455920"/>
              <a:gd name="connsiteY4-30" fmla="*/ 152400 h 1249476"/>
              <a:gd name="connsiteX0-31" fmla="*/ 411480 w 5455920"/>
              <a:gd name="connsiteY0-32" fmla="*/ 396240 h 1249476"/>
              <a:gd name="connsiteX1-33" fmla="*/ 5455920 w 5455920"/>
              <a:gd name="connsiteY1-34" fmla="*/ 0 h 1249476"/>
              <a:gd name="connsiteX2-35" fmla="*/ 4785360 w 5455920"/>
              <a:gd name="connsiteY2-36" fmla="*/ 1218996 h 1249476"/>
              <a:gd name="connsiteX3-37" fmla="*/ 0 w 5455920"/>
              <a:gd name="connsiteY3-38" fmla="*/ 1249476 h 1249476"/>
              <a:gd name="connsiteX4-39" fmla="*/ 411480 w 5455920"/>
              <a:gd name="connsiteY4-40" fmla="*/ 396240 h 1249476"/>
              <a:gd name="connsiteX0-41" fmla="*/ 411480 w 5090160"/>
              <a:gd name="connsiteY0-42" fmla="*/ 213360 h 1066596"/>
              <a:gd name="connsiteX1-43" fmla="*/ 5090160 w 5090160"/>
              <a:gd name="connsiteY1-44" fmla="*/ 0 h 1066596"/>
              <a:gd name="connsiteX2-45" fmla="*/ 4785360 w 5090160"/>
              <a:gd name="connsiteY2-46" fmla="*/ 1036116 h 1066596"/>
              <a:gd name="connsiteX3-47" fmla="*/ 0 w 5090160"/>
              <a:gd name="connsiteY3-48" fmla="*/ 1066596 h 1066596"/>
              <a:gd name="connsiteX4-49" fmla="*/ 411480 w 5090160"/>
              <a:gd name="connsiteY4-50" fmla="*/ 213360 h 106659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090160" h="1066596">
                <a:moveTo>
                  <a:pt x="411480" y="213360"/>
                </a:moveTo>
                <a:lnTo>
                  <a:pt x="5090160" y="0"/>
                </a:lnTo>
                <a:lnTo>
                  <a:pt x="4785360" y="1036116"/>
                </a:lnTo>
                <a:lnTo>
                  <a:pt x="0" y="1066596"/>
                </a:lnTo>
                <a:lnTo>
                  <a:pt x="411480" y="213360"/>
                </a:lnTo>
                <a:close/>
              </a:path>
            </a:pathLst>
          </a:custGeom>
          <a:solidFill>
            <a:schemeClr val="bg1">
              <a:lumMod val="8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58097" y="883701"/>
            <a:ext cx="1712258" cy="1429872"/>
            <a:chOff x="458097" y="883701"/>
            <a:chExt cx="1712258" cy="1429872"/>
          </a:xfrm>
        </p:grpSpPr>
        <p:sp>
          <p:nvSpPr>
            <p:cNvPr id="7"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910304" y="1340011"/>
              <a:ext cx="822960" cy="584775"/>
            </a:xfrm>
            <a:prstGeom prst="rect">
              <a:avLst/>
            </a:prstGeom>
            <a:noFill/>
          </p:spPr>
          <p:txBody>
            <a:bodyPr wrap="square" rtlCol="0">
              <a:spAutoFit/>
            </a:bodyPr>
            <a:lstStyle/>
            <a:p>
              <a:r>
                <a:rPr lang="en-US" altLang="zh-CN" sz="3200" b="1" dirty="0">
                  <a:solidFill>
                    <a:srgbClr val="C00000"/>
                  </a:solidFill>
                  <a:latin typeface="微软雅黑" panose="020B0503020204020204" pitchFamily="34" charset="-122"/>
                  <a:ea typeface="微软雅黑" panose="020B0503020204020204" pitchFamily="34" charset="-122"/>
                </a:rPr>
                <a:t>01</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sp>
        <p:nvSpPr>
          <p:cNvPr id="10" name="文本框 9"/>
          <p:cNvSpPr txBox="1"/>
          <p:nvPr/>
        </p:nvSpPr>
        <p:spPr>
          <a:xfrm>
            <a:off x="1321784" y="2496967"/>
            <a:ext cx="3438106" cy="584775"/>
          </a:xfrm>
          <a:prstGeom prst="rect">
            <a:avLst/>
          </a:prstGeom>
          <a:noFill/>
        </p:spPr>
        <p:txBody>
          <a:bodyPr wrap="square" rtlCol="0">
            <a:spAutoFit/>
          </a:bodyPr>
          <a:lstStyle/>
          <a:p>
            <a:r>
              <a:rPr lang="zh-CN" altLang="en-US" sz="3200" b="1" dirty="0">
                <a:solidFill>
                  <a:srgbClr val="C00000"/>
                </a:solidFill>
                <a:latin typeface="微软雅黑" panose="020B0503020204020204" pitchFamily="34" charset="-122"/>
                <a:ea typeface="微软雅黑" panose="020B0503020204020204" pitchFamily="34" charset="-122"/>
              </a:rPr>
              <a:t>医院战略、品牌</a:t>
            </a:r>
          </a:p>
        </p:txBody>
      </p:sp>
      <p:sp>
        <p:nvSpPr>
          <p:cNvPr id="11" name="矩形 10"/>
          <p:cNvSpPr/>
          <p:nvPr/>
        </p:nvSpPr>
        <p:spPr>
          <a:xfrm>
            <a:off x="9123052" y="5667793"/>
            <a:ext cx="2656572" cy="9500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600" dirty="0">
                <a:latin typeface="微软雅黑" panose="020B0503020204020204" pitchFamily="34" charset="-122"/>
                <a:ea typeface="微软雅黑" panose="020B0503020204020204" pitchFamily="34" charset="-122"/>
              </a:rPr>
              <a:t>本章节以下内容请医院根据自身实际情况进行修改！</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820283" y="547121"/>
            <a:ext cx="1980029" cy="499624"/>
          </a:xfrm>
          <a:prstGeom prst="rect">
            <a:avLst/>
          </a:prstGeom>
        </p:spPr>
        <p:txBody>
          <a:bodyPr wrap="non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医院战略、品牌</a:t>
            </a:r>
          </a:p>
        </p:txBody>
      </p:sp>
      <p:pic>
        <p:nvPicPr>
          <p:cNvPr id="13" name="图片 12"/>
          <p:cNvPicPr>
            <a:picLocks noChangeAspect="1"/>
          </p:cNvPicPr>
          <p:nvPr/>
        </p:nvPicPr>
        <p:blipFill rotWithShape="1">
          <a:blip r:embed="rId2">
            <a:extLst>
              <a:ext uri="{28A0092B-C50C-407E-A947-70E740481C1C}">
                <a14:useLocalDpi xmlns:a14="http://schemas.microsoft.com/office/drawing/2010/main" val="0"/>
              </a:ext>
            </a:extLst>
          </a:blip>
          <a:srcRect l="4456" t="39624"/>
          <a:stretch>
            <a:fillRect/>
          </a:stretch>
        </p:blipFill>
        <p:spPr>
          <a:xfrm>
            <a:off x="5639550" y="1656398"/>
            <a:ext cx="6552450" cy="4140558"/>
          </a:xfrm>
          <a:prstGeom prst="rect">
            <a:avLst/>
          </a:prstGeom>
        </p:spPr>
      </p:pic>
      <p:sp>
        <p:nvSpPr>
          <p:cNvPr id="14" name="矩形 13"/>
          <p:cNvSpPr/>
          <p:nvPr/>
        </p:nvSpPr>
        <p:spPr>
          <a:xfrm>
            <a:off x="-223982" y="1656398"/>
            <a:ext cx="13089081" cy="4140558"/>
          </a:xfrm>
          <a:prstGeom prst="rect">
            <a:avLst/>
          </a:prstGeom>
          <a:solidFill>
            <a:schemeClr val="bg1">
              <a:lumMod val="8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36649" y="3142294"/>
            <a:ext cx="4710193" cy="877163"/>
          </a:xfrm>
          <a:prstGeom prst="rect">
            <a:avLst/>
          </a:prstGeom>
        </p:spPr>
        <p:txBody>
          <a:bodyPr wrap="square">
            <a:spAutoFit/>
          </a:bodyPr>
          <a:lstStyle/>
          <a:p>
            <a:pPr indent="304800" algn="just">
              <a:lnSpc>
                <a:spcPct val="150000"/>
              </a:lnSpc>
              <a:spcAft>
                <a:spcPts val="0"/>
              </a:spcAft>
            </a:pPr>
            <a:r>
              <a:rPr lang="zh-CN" altLang="en-US" sz="1600" kern="100" dirty="0">
                <a:latin typeface="Calibri" panose="020F0502020204030204" pitchFamily="34" charset="0"/>
                <a:ea typeface="微软雅黑" panose="020B0503020204020204" pitchFamily="34" charset="-122"/>
                <a:cs typeface="Times New Roman" panose="02020603050405020304" pitchFamily="18" charset="0"/>
              </a:rPr>
              <a:t>  医院</a:t>
            </a:r>
            <a:r>
              <a:rPr lang="zh-CN" altLang="zh-CN" b="1" kern="100" dirty="0">
                <a:solidFill>
                  <a:srgbClr val="C00000"/>
                </a:solidFill>
                <a:latin typeface="Calibri" panose="020F0502020204030204" pitchFamily="34" charset="0"/>
                <a:ea typeface="微软雅黑" panose="020B0503020204020204" pitchFamily="34" charset="-122"/>
                <a:cs typeface="Times New Roman" panose="02020603050405020304" pitchFamily="18" charset="0"/>
              </a:rPr>
              <a:t>战略的核心</a:t>
            </a:r>
            <a:r>
              <a:rPr lang="zh-CN" altLang="zh-CN" sz="1600" kern="100" dirty="0">
                <a:latin typeface="Calibri" panose="020F0502020204030204" pitchFamily="34" charset="0"/>
                <a:ea typeface="微软雅黑" panose="020B0503020204020204" pitchFamily="34" charset="-122"/>
                <a:cs typeface="Times New Roman" panose="02020603050405020304" pitchFamily="18" charset="0"/>
              </a:rPr>
              <a:t>：</a:t>
            </a:r>
            <a:r>
              <a:rPr lang="zh-CN" altLang="zh-CN" sz="1600" kern="100" dirty="0">
                <a:solidFill>
                  <a:srgbClr val="000000"/>
                </a:solidFill>
                <a:latin typeface="Calibri" panose="020F0502020204030204" pitchFamily="34" charset="0"/>
                <a:ea typeface="微软雅黑" panose="020B0503020204020204" pitchFamily="34" charset="-122"/>
                <a:cs typeface="Times New Roman" panose="02020603050405020304" pitchFamily="18" charset="0"/>
              </a:rPr>
              <a:t>弄清</a:t>
            </a:r>
            <a:r>
              <a:rPr lang="zh-CN" altLang="en-US" sz="1600" kern="100" dirty="0">
                <a:solidFill>
                  <a:srgbClr val="000000"/>
                </a:solidFill>
                <a:latin typeface="Calibri" panose="020F0502020204030204" pitchFamily="34" charset="0"/>
                <a:ea typeface="微软雅黑" panose="020B0503020204020204" pitchFamily="34" charset="-122"/>
                <a:cs typeface="Times New Roman" panose="02020603050405020304" pitchFamily="18" charset="0"/>
              </a:rPr>
              <a:t>医院</a:t>
            </a:r>
            <a:r>
              <a:rPr lang="zh-CN" altLang="zh-CN" sz="1600" kern="100" dirty="0">
                <a:solidFill>
                  <a:srgbClr val="000000"/>
                </a:solidFill>
                <a:latin typeface="Calibri" panose="020F0502020204030204" pitchFamily="34" charset="0"/>
                <a:ea typeface="微软雅黑" panose="020B0503020204020204" pitchFamily="34" charset="-122"/>
                <a:cs typeface="Times New Roman" panose="02020603050405020304" pitchFamily="18" charset="0"/>
              </a:rPr>
              <a:t>所处的位置，界定目标，明确为实现这些目标而必须采取的行动。</a:t>
            </a:r>
            <a:endParaRPr lang="zh-CN" altLang="zh-CN" sz="1600" kern="100" dirty="0">
              <a:effectLst/>
              <a:latin typeface="Calibri" panose="020F0502020204030204" pitchFamily="34" charset="0"/>
              <a:ea typeface="微软雅黑" panose="020B0503020204020204" pitchFamily="34" charset="-122"/>
              <a:cs typeface="Times New Roman" panose="02020603050405020304" pitchFamily="18" charset="0"/>
            </a:endParaRPr>
          </a:p>
        </p:txBody>
      </p:sp>
      <p:sp>
        <p:nvSpPr>
          <p:cNvPr id="8" name="矩形 7"/>
          <p:cNvSpPr/>
          <p:nvPr/>
        </p:nvSpPr>
        <p:spPr>
          <a:xfrm>
            <a:off x="10033536" y="616370"/>
            <a:ext cx="1459054" cy="507831"/>
          </a:xfrm>
          <a:prstGeom prst="rect">
            <a:avLst/>
          </a:prstGeom>
        </p:spPr>
        <p:txBody>
          <a:bodyPr wrap="none">
            <a:spAutoFit/>
          </a:bodyPr>
          <a:lstStyle/>
          <a:p>
            <a:pPr>
              <a:lnSpc>
                <a:spcPct val="150000"/>
              </a:lnSpc>
            </a:pPr>
            <a:r>
              <a:rPr lang="en-US" altLang="zh-CN" b="1" dirty="0">
                <a:latin typeface="微软雅黑" panose="020B0503020204020204" pitchFamily="34" charset="-122"/>
                <a:ea typeface="微软雅黑" panose="020B0503020204020204" pitchFamily="34" charset="-122"/>
              </a:rPr>
              <a:t>1.1</a:t>
            </a:r>
            <a:r>
              <a:rPr lang="zh-CN" altLang="en-US" b="1" dirty="0">
                <a:latin typeface="微软雅黑" panose="020B0503020204020204" pitchFamily="34" charset="-122"/>
                <a:ea typeface="微软雅黑" panose="020B0503020204020204" pitchFamily="34" charset="-122"/>
              </a:rPr>
              <a:t>战略分析</a:t>
            </a:r>
            <a:endParaRPr lang="zh-CN" altLang="en-US" sz="1600" b="1" dirty="0">
              <a:latin typeface="微软雅黑" panose="020B0503020204020204" pitchFamily="34" charset="-122"/>
              <a:ea typeface="微软雅黑" panose="020B0503020204020204" pitchFamily="34" charset="-122"/>
            </a:endParaRPr>
          </a:p>
        </p:txBody>
      </p:sp>
      <p:grpSp>
        <p:nvGrpSpPr>
          <p:cNvPr id="15" name="组合 14"/>
          <p:cNvGrpSpPr/>
          <p:nvPr/>
        </p:nvGrpSpPr>
        <p:grpSpPr>
          <a:xfrm>
            <a:off x="536649" y="249523"/>
            <a:ext cx="1232203" cy="1028988"/>
            <a:chOff x="458097" y="883701"/>
            <a:chExt cx="1712258" cy="1429872"/>
          </a:xfrm>
        </p:grpSpPr>
        <p:sp>
          <p:nvSpPr>
            <p:cNvPr id="16"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910305" y="1340011"/>
              <a:ext cx="1048277" cy="812598"/>
            </a:xfrm>
            <a:prstGeom prst="rect">
              <a:avLst/>
            </a:prstGeom>
            <a:noFill/>
          </p:spPr>
          <p:txBody>
            <a:bodyPr wrap="square" rtlCol="0">
              <a:spAutoFit/>
            </a:bodyPr>
            <a:lstStyle/>
            <a:p>
              <a:r>
                <a:rPr lang="en-US" altLang="zh-CN" sz="3200" b="1" dirty="0">
                  <a:solidFill>
                    <a:srgbClr val="C00000"/>
                  </a:solidFill>
                  <a:latin typeface="微软雅黑" panose="020B0503020204020204" pitchFamily="34" charset="-122"/>
                  <a:ea typeface="微软雅黑" panose="020B0503020204020204" pitchFamily="34" charset="-122"/>
                </a:rPr>
                <a:t>01</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sp>
        <p:nvSpPr>
          <p:cNvPr id="11" name="文本框 10"/>
          <p:cNvSpPr txBox="1"/>
          <p:nvPr/>
        </p:nvSpPr>
        <p:spPr>
          <a:xfrm>
            <a:off x="10515600" y="249523"/>
            <a:ext cx="1676400"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放置医院</a:t>
            </a:r>
            <a:r>
              <a:rPr lang="en-US" altLang="zh-CN" sz="1400" dirty="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6049793" y="1949279"/>
            <a:ext cx="5280338" cy="3867186"/>
            <a:chOff x="708338" y="1944711"/>
            <a:chExt cx="5280338" cy="3867186"/>
          </a:xfrm>
        </p:grpSpPr>
        <p:pic>
          <p:nvPicPr>
            <p:cNvPr id="10" name="Picture 6" descr="一群医生护士图片"/>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7232" y="2151400"/>
              <a:ext cx="4769457" cy="3423050"/>
            </a:xfrm>
            <a:prstGeom prst="roundRect">
              <a:avLst>
                <a:gd name="adj" fmla="val 8520"/>
              </a:avLst>
            </a:prstGeom>
            <a:noFill/>
            <a:extLst>
              <a:ext uri="{909E8E84-426E-40DD-AFC4-6F175D3DCCD1}">
                <a14:hiddenFill xmlns:a14="http://schemas.microsoft.com/office/drawing/2010/main">
                  <a:solidFill>
                    <a:srgbClr val="FFFFFF"/>
                  </a:solidFill>
                </a14:hiddenFill>
              </a:ext>
            </a:extLst>
          </p:spPr>
        </p:pic>
        <p:sp>
          <p:nvSpPr>
            <p:cNvPr id="11" name="圆角矩形 10"/>
            <p:cNvSpPr/>
            <p:nvPr/>
          </p:nvSpPr>
          <p:spPr>
            <a:xfrm>
              <a:off x="708338" y="1944711"/>
              <a:ext cx="5280338" cy="386718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12" name="椭圆 11"/>
          <p:cNvSpPr/>
          <p:nvPr/>
        </p:nvSpPr>
        <p:spPr bwMode="auto">
          <a:xfrm>
            <a:off x="1345766" y="3450025"/>
            <a:ext cx="445212" cy="445212"/>
          </a:xfrm>
          <a:prstGeom prst="ellipse">
            <a:avLst/>
          </a:prstGeom>
          <a:solidFill>
            <a:srgbClr val="C00000"/>
          </a:solidFill>
          <a:ln w="76200">
            <a:solidFill>
              <a:schemeClr val="bg1">
                <a:lumMod val="95000"/>
              </a:schemeClr>
            </a:solidFill>
            <a:headEnd type="none" w="med" len="med"/>
            <a:tailEnd type="none" w="med" len="med"/>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68577" tIns="34289" rIns="68577" bIns="34289" numCol="1" rtlCol="0" anchor="ctr" anchorCtr="0" compatLnSpc="1"/>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lnSpc>
                <a:spcPct val="150000"/>
              </a:lnSpc>
            </a:pPr>
            <a:r>
              <a:rPr lang="en-US" altLang="zh-CN" sz="1050" b="1" dirty="0">
                <a:solidFill>
                  <a:prstClr val="white">
                    <a:alpha val="99000"/>
                  </a:prstClr>
                </a:solidFill>
                <a:latin typeface="Arial Black" panose="020B0A04020102020204" pitchFamily="34" charset="0"/>
                <a:cs typeface="Arial" panose="020B0604020202020204" pitchFamily="34" charset="0"/>
              </a:rPr>
              <a:t>2</a:t>
            </a:r>
            <a:endParaRPr lang="zh-CN" altLang="en-US" sz="1050" b="1" dirty="0">
              <a:solidFill>
                <a:prstClr val="white">
                  <a:alpha val="99000"/>
                </a:prstClr>
              </a:solidFill>
              <a:latin typeface="Arial Black" panose="020B0A04020102020204" pitchFamily="34" charset="0"/>
              <a:cs typeface="Arial" panose="020B0604020202020204" pitchFamily="34" charset="0"/>
            </a:endParaRPr>
          </a:p>
        </p:txBody>
      </p:sp>
      <p:sp>
        <p:nvSpPr>
          <p:cNvPr id="13" name="矩形 12"/>
          <p:cNvSpPr/>
          <p:nvPr/>
        </p:nvSpPr>
        <p:spPr>
          <a:xfrm>
            <a:off x="1855125" y="3366045"/>
            <a:ext cx="2487664" cy="553998"/>
          </a:xfrm>
          <a:prstGeom prst="rect">
            <a:avLst/>
          </a:prstGeom>
        </p:spPr>
        <p:txBody>
          <a:bodyPr wrap="square">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新项目：新技术项目</a:t>
            </a:r>
            <a:r>
              <a:rPr lang="en-US" altLang="zh-CN" sz="2000" b="1" dirty="0">
                <a:solidFill>
                  <a:srgbClr val="C00000"/>
                </a:solidFill>
                <a:latin typeface="微软雅黑" panose="020B0503020204020204" pitchFamily="34" charset="-122"/>
                <a:ea typeface="微软雅黑" panose="020B0503020204020204" pitchFamily="34" charset="-122"/>
              </a:rPr>
              <a:t>5</a:t>
            </a:r>
            <a:r>
              <a:rPr lang="zh-CN" altLang="en-US" sz="1600" dirty="0">
                <a:latin typeface="微软雅黑" panose="020B0503020204020204" pitchFamily="34" charset="-122"/>
                <a:ea typeface="微软雅黑" panose="020B0503020204020204" pitchFamily="34" charset="-122"/>
              </a:rPr>
              <a:t>项</a:t>
            </a:r>
            <a:endParaRPr lang="en-US" altLang="zh-CN" sz="1600" dirty="0">
              <a:latin typeface="微软雅黑" panose="020B0503020204020204" pitchFamily="34" charset="-122"/>
              <a:ea typeface="微软雅黑" panose="020B0503020204020204" pitchFamily="34" charset="-122"/>
            </a:endParaRPr>
          </a:p>
        </p:txBody>
      </p:sp>
      <p:sp>
        <p:nvSpPr>
          <p:cNvPr id="14" name="椭圆 13"/>
          <p:cNvSpPr/>
          <p:nvPr/>
        </p:nvSpPr>
        <p:spPr bwMode="auto">
          <a:xfrm>
            <a:off x="1340392" y="2740330"/>
            <a:ext cx="445212" cy="445212"/>
          </a:xfrm>
          <a:prstGeom prst="ellipse">
            <a:avLst/>
          </a:prstGeom>
          <a:solidFill>
            <a:srgbClr val="C00000"/>
          </a:solidFill>
          <a:ln w="76200">
            <a:solidFill>
              <a:schemeClr val="bg1">
                <a:lumMod val="95000"/>
              </a:schemeClr>
            </a:solidFill>
            <a:headEnd type="none" w="med" len="med"/>
            <a:tailEnd type="none" w="med" len="med"/>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68577" tIns="34289" rIns="68577" bIns="34289" numCol="1" rtlCol="0" anchor="ctr" anchorCtr="0" compatLnSpc="1"/>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lnSpc>
                <a:spcPct val="150000"/>
              </a:lnSpc>
            </a:pPr>
            <a:r>
              <a:rPr lang="en-US" altLang="zh-CN" sz="1050" b="1" dirty="0">
                <a:solidFill>
                  <a:prstClr val="white">
                    <a:alpha val="99000"/>
                  </a:prstClr>
                </a:solidFill>
                <a:latin typeface="Arial Black" panose="020B0A04020102020204" pitchFamily="34" charset="0"/>
                <a:cs typeface="Arial" panose="020B0604020202020204" pitchFamily="34" charset="0"/>
              </a:rPr>
              <a:t>1</a:t>
            </a:r>
            <a:endParaRPr lang="zh-CN" altLang="en-US" sz="1050" b="1" dirty="0">
              <a:solidFill>
                <a:prstClr val="white">
                  <a:alpha val="99000"/>
                </a:prstClr>
              </a:solidFill>
              <a:latin typeface="Arial Black" panose="020B0A04020102020204" pitchFamily="34" charset="0"/>
              <a:cs typeface="Arial" panose="020B0604020202020204" pitchFamily="34" charset="0"/>
            </a:endParaRPr>
          </a:p>
        </p:txBody>
      </p:sp>
      <p:sp>
        <p:nvSpPr>
          <p:cNvPr id="15" name="矩形 14"/>
          <p:cNvSpPr/>
          <p:nvPr/>
        </p:nvSpPr>
        <p:spPr>
          <a:xfrm>
            <a:off x="1855125" y="2554397"/>
            <a:ext cx="4264378" cy="615040"/>
          </a:xfrm>
          <a:prstGeom prst="rect">
            <a:avLst/>
          </a:prstGeom>
        </p:spPr>
        <p:txBody>
          <a:bodyPr wrap="square">
            <a:spAutoFit/>
          </a:bodyPr>
          <a:lstStyle/>
          <a:p>
            <a:pPr>
              <a:lnSpc>
                <a:spcPct val="200000"/>
              </a:lnSpc>
            </a:pPr>
            <a:r>
              <a:rPr lang="zh-CN" altLang="en-US" sz="1600" dirty="0">
                <a:latin typeface="微软雅黑" panose="020B0503020204020204" pitchFamily="34" charset="-122"/>
                <a:ea typeface="微软雅黑" panose="020B0503020204020204" pitchFamily="34" charset="-122"/>
              </a:rPr>
              <a:t>完成重点科室发展</a:t>
            </a:r>
            <a:r>
              <a:rPr lang="en-US" altLang="zh-CN" sz="2000" b="1" dirty="0">
                <a:solidFill>
                  <a:srgbClr val="C00000"/>
                </a:solidFill>
                <a:latin typeface="微软雅黑" panose="020B0503020204020204" pitchFamily="34" charset="-122"/>
                <a:ea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rPr>
              <a:t>个：妇产科、心脑血管科</a:t>
            </a:r>
          </a:p>
        </p:txBody>
      </p:sp>
      <p:sp>
        <p:nvSpPr>
          <p:cNvPr id="16" name="椭圆 15"/>
          <p:cNvSpPr/>
          <p:nvPr/>
        </p:nvSpPr>
        <p:spPr bwMode="auto">
          <a:xfrm>
            <a:off x="1340392" y="4159720"/>
            <a:ext cx="464661" cy="464661"/>
          </a:xfrm>
          <a:prstGeom prst="ellipse">
            <a:avLst/>
          </a:prstGeom>
          <a:solidFill>
            <a:srgbClr val="C00000"/>
          </a:solidFill>
          <a:ln w="76200">
            <a:solidFill>
              <a:schemeClr val="bg1">
                <a:lumMod val="95000"/>
              </a:schemeClr>
            </a:solidFill>
            <a:headEnd type="none" w="med" len="med"/>
            <a:tailEnd type="none" w="med" len="med"/>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68577" tIns="34289" rIns="68577" bIns="34289" numCol="1" rtlCol="0" anchor="ctr" anchorCtr="0" compatLnSpc="1"/>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lnSpc>
                <a:spcPct val="150000"/>
              </a:lnSpc>
            </a:pPr>
            <a:r>
              <a:rPr lang="en-US" altLang="zh-CN" sz="1050" b="1" dirty="0">
                <a:solidFill>
                  <a:prstClr val="white">
                    <a:alpha val="99000"/>
                  </a:prstClr>
                </a:solidFill>
                <a:latin typeface="Arial Black" panose="020B0A04020102020204" pitchFamily="34" charset="0"/>
                <a:cs typeface="Arial" panose="020B0604020202020204" pitchFamily="34" charset="0"/>
              </a:rPr>
              <a:t>3</a:t>
            </a:r>
            <a:endParaRPr lang="zh-CN" altLang="en-US" sz="1050" b="1" dirty="0">
              <a:solidFill>
                <a:prstClr val="white">
                  <a:alpha val="99000"/>
                </a:prstClr>
              </a:solidFill>
              <a:latin typeface="Arial Black" panose="020B0A04020102020204" pitchFamily="34" charset="0"/>
              <a:cs typeface="Arial" panose="020B0604020202020204" pitchFamily="34" charset="0"/>
            </a:endParaRPr>
          </a:p>
        </p:txBody>
      </p:sp>
      <p:sp>
        <p:nvSpPr>
          <p:cNvPr id="17" name="矩形 16"/>
          <p:cNvSpPr/>
          <p:nvPr/>
        </p:nvSpPr>
        <p:spPr>
          <a:xfrm>
            <a:off x="1855125" y="4094483"/>
            <a:ext cx="4148893" cy="553998"/>
          </a:xfrm>
          <a:prstGeom prst="rect">
            <a:avLst/>
          </a:prstGeom>
        </p:spPr>
        <p:txBody>
          <a:bodyPr wrap="none">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临床取证：临床取证、新药临床试验</a:t>
            </a:r>
            <a:r>
              <a:rPr lang="en-US" altLang="zh-CN" sz="2000" b="1" dirty="0">
                <a:solidFill>
                  <a:srgbClr val="C00000"/>
                </a:solidFill>
                <a:latin typeface="微软雅黑" panose="020B0503020204020204" pitchFamily="34" charset="-122"/>
                <a:ea typeface="微软雅黑" panose="020B0503020204020204" pitchFamily="34" charset="-122"/>
              </a:rPr>
              <a:t>342</a:t>
            </a:r>
            <a:r>
              <a:rPr lang="zh-CN" altLang="en-US" sz="1600" dirty="0">
                <a:latin typeface="微软雅黑" panose="020B0503020204020204" pitchFamily="34" charset="-122"/>
                <a:ea typeface="微软雅黑" panose="020B0503020204020204" pitchFamily="34" charset="-122"/>
              </a:rPr>
              <a:t>项</a:t>
            </a:r>
            <a:endParaRPr lang="zh-CN" altLang="en-US" sz="1600" dirty="0"/>
          </a:p>
        </p:txBody>
      </p:sp>
      <p:sp>
        <p:nvSpPr>
          <p:cNvPr id="19" name="矩形 18"/>
          <p:cNvSpPr/>
          <p:nvPr/>
        </p:nvSpPr>
        <p:spPr>
          <a:xfrm>
            <a:off x="1820283" y="4823885"/>
            <a:ext cx="3624710" cy="553998"/>
          </a:xfrm>
          <a:prstGeom prst="rect">
            <a:avLst/>
          </a:prstGeom>
        </p:spPr>
        <p:txBody>
          <a:bodyPr wrap="none">
            <a:spAutoFit/>
          </a:bodyPr>
          <a:lstStyle/>
          <a:p>
            <a:pPr>
              <a:lnSpc>
                <a:spcPct val="150000"/>
              </a:lnSpc>
            </a:pP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科研数据：省重点科研项目调研</a:t>
            </a:r>
            <a:r>
              <a:rPr lang="en-US" altLang="zh-CN" sz="2000" b="1" dirty="0">
                <a:solidFill>
                  <a:srgbClr val="C00000"/>
                </a:solidFill>
                <a:latin typeface="微软雅黑" panose="020B0503020204020204" pitchFamily="34" charset="-122"/>
                <a:ea typeface="微软雅黑" panose="020B0503020204020204" pitchFamily="34" charset="-122"/>
              </a:rPr>
              <a:t>28</a:t>
            </a:r>
            <a:r>
              <a:rPr lang="zh-CN" altLang="en-US" sz="1600" dirty="0">
                <a:latin typeface="微软雅黑" panose="020B0503020204020204" pitchFamily="34" charset="-122"/>
                <a:ea typeface="微软雅黑" panose="020B0503020204020204" pitchFamily="34" charset="-122"/>
              </a:rPr>
              <a:t>项</a:t>
            </a:r>
            <a:endParaRPr lang="zh-CN" altLang="en-US" sz="1600" dirty="0"/>
          </a:p>
        </p:txBody>
      </p:sp>
      <p:sp>
        <p:nvSpPr>
          <p:cNvPr id="20" name="椭圆 19"/>
          <p:cNvSpPr/>
          <p:nvPr/>
        </p:nvSpPr>
        <p:spPr bwMode="auto">
          <a:xfrm>
            <a:off x="1320943" y="4913222"/>
            <a:ext cx="464661" cy="464661"/>
          </a:xfrm>
          <a:prstGeom prst="ellipse">
            <a:avLst/>
          </a:prstGeom>
          <a:solidFill>
            <a:srgbClr val="C00000"/>
          </a:solidFill>
          <a:ln w="76200">
            <a:solidFill>
              <a:schemeClr val="bg1">
                <a:lumMod val="95000"/>
              </a:schemeClr>
            </a:solidFill>
            <a:headEnd type="none" w="med" len="med"/>
            <a:tailEnd type="none" w="med" len="med"/>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68577" tIns="34289" rIns="68577" bIns="34289" numCol="1" rtlCol="0" anchor="ctr" anchorCtr="0" compatLnSpc="1"/>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lnSpc>
                <a:spcPct val="150000"/>
              </a:lnSpc>
            </a:pPr>
            <a:r>
              <a:rPr lang="en-US" altLang="zh-CN" sz="1050" b="1" dirty="0">
                <a:solidFill>
                  <a:prstClr val="white">
                    <a:alpha val="99000"/>
                  </a:prstClr>
                </a:solidFill>
                <a:latin typeface="Arial Black" panose="020B0A04020102020204" pitchFamily="34" charset="0"/>
                <a:cs typeface="Arial" panose="020B0604020202020204" pitchFamily="34" charset="0"/>
              </a:rPr>
              <a:t>4</a:t>
            </a:r>
            <a:endParaRPr lang="zh-CN" altLang="en-US" sz="1050" b="1" dirty="0">
              <a:solidFill>
                <a:prstClr val="white">
                  <a:alpha val="99000"/>
                </a:prstClr>
              </a:solidFill>
              <a:latin typeface="Arial Black" panose="020B0A04020102020204" pitchFamily="34" charset="0"/>
              <a:cs typeface="Arial" panose="020B0604020202020204" pitchFamily="34" charset="0"/>
            </a:endParaRPr>
          </a:p>
        </p:txBody>
      </p:sp>
      <p:grpSp>
        <p:nvGrpSpPr>
          <p:cNvPr id="22" name="组合 21"/>
          <p:cNvGrpSpPr/>
          <p:nvPr/>
        </p:nvGrpSpPr>
        <p:grpSpPr>
          <a:xfrm>
            <a:off x="536649" y="249523"/>
            <a:ext cx="1232203" cy="1028988"/>
            <a:chOff x="458097" y="883701"/>
            <a:chExt cx="1712258" cy="1429872"/>
          </a:xfrm>
        </p:grpSpPr>
        <p:sp>
          <p:nvSpPr>
            <p:cNvPr id="23"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1" fmla="*/ 0 w 1371600"/>
                <a:gd name="connsiteY0-2" fmla="*/ 161365 h 995083"/>
                <a:gd name="connsiteX1-3" fmla="*/ 1371600 w 1371600"/>
                <a:gd name="connsiteY1-4" fmla="*/ 0 h 995083"/>
                <a:gd name="connsiteX2-5" fmla="*/ 1358153 w 1371600"/>
                <a:gd name="connsiteY2-6" fmla="*/ 995083 h 995083"/>
                <a:gd name="connsiteX3-7" fmla="*/ 0 w 1371600"/>
                <a:gd name="connsiteY3-8" fmla="*/ 995083 h 995083"/>
                <a:gd name="connsiteX4-9" fmla="*/ 0 w 1371600"/>
                <a:gd name="connsiteY4-10" fmla="*/ 161365 h 995083"/>
                <a:gd name="connsiteX0-11" fmla="*/ 0 w 1371600"/>
                <a:gd name="connsiteY0-12" fmla="*/ 161365 h 995083"/>
                <a:gd name="connsiteX1-13" fmla="*/ 1371600 w 1371600"/>
                <a:gd name="connsiteY1-14" fmla="*/ 0 h 995083"/>
                <a:gd name="connsiteX2-15" fmla="*/ 1358153 w 1371600"/>
                <a:gd name="connsiteY2-16" fmla="*/ 995083 h 995083"/>
                <a:gd name="connsiteX3-17" fmla="*/ 107576 w 1371600"/>
                <a:gd name="connsiteY3-18" fmla="*/ 900954 h 995083"/>
                <a:gd name="connsiteX4-19" fmla="*/ 0 w 1371600"/>
                <a:gd name="connsiteY4-20" fmla="*/ 161365 h 995083"/>
                <a:gd name="connsiteX0-21" fmla="*/ 0 w 1465730"/>
                <a:gd name="connsiteY0-22" fmla="*/ 26894 h 995083"/>
                <a:gd name="connsiteX1-23" fmla="*/ 1465730 w 1465730"/>
                <a:gd name="connsiteY1-24" fmla="*/ 0 h 995083"/>
                <a:gd name="connsiteX2-25" fmla="*/ 1452283 w 1465730"/>
                <a:gd name="connsiteY2-26" fmla="*/ 995083 h 995083"/>
                <a:gd name="connsiteX3-27" fmla="*/ 201706 w 1465730"/>
                <a:gd name="connsiteY3-28" fmla="*/ 900954 h 995083"/>
                <a:gd name="connsiteX4-29" fmla="*/ 0 w 1465730"/>
                <a:gd name="connsiteY4-30" fmla="*/ 26894 h 995083"/>
                <a:gd name="connsiteX0-31" fmla="*/ 0 w 1479177"/>
                <a:gd name="connsiteY0-32" fmla="*/ 26894 h 1304366"/>
                <a:gd name="connsiteX1-33" fmla="*/ 1465730 w 1479177"/>
                <a:gd name="connsiteY1-34" fmla="*/ 0 h 1304366"/>
                <a:gd name="connsiteX2-35" fmla="*/ 1479177 w 1479177"/>
                <a:gd name="connsiteY2-36" fmla="*/ 1304366 h 1304366"/>
                <a:gd name="connsiteX3-37" fmla="*/ 201706 w 1479177"/>
                <a:gd name="connsiteY3-38" fmla="*/ 900954 h 1304366"/>
                <a:gd name="connsiteX4-39" fmla="*/ 0 w 1479177"/>
                <a:gd name="connsiteY4-40" fmla="*/ 26894 h 1304366"/>
                <a:gd name="connsiteX0-41" fmla="*/ 118334 w 1597511"/>
                <a:gd name="connsiteY0-42" fmla="*/ 26894 h 1304366"/>
                <a:gd name="connsiteX1-43" fmla="*/ 1584064 w 1597511"/>
                <a:gd name="connsiteY1-44" fmla="*/ 0 h 1304366"/>
                <a:gd name="connsiteX2-45" fmla="*/ 1597511 w 1597511"/>
                <a:gd name="connsiteY2-46" fmla="*/ 1304366 h 1304366"/>
                <a:gd name="connsiteX3-47" fmla="*/ 0 w 1597511"/>
                <a:gd name="connsiteY3-48" fmla="*/ 1038114 h 1304366"/>
                <a:gd name="connsiteX4-49" fmla="*/ 118334 w 1597511"/>
                <a:gd name="connsiteY4-50" fmla="*/ 26894 h 1304366"/>
                <a:gd name="connsiteX0-51" fmla="*/ 118334 w 1673711"/>
                <a:gd name="connsiteY0-52" fmla="*/ 26894 h 1151966"/>
                <a:gd name="connsiteX1-53" fmla="*/ 1584064 w 1673711"/>
                <a:gd name="connsiteY1-54" fmla="*/ 0 h 1151966"/>
                <a:gd name="connsiteX2-55" fmla="*/ 1673711 w 1673711"/>
                <a:gd name="connsiteY2-56" fmla="*/ 1151966 h 1151966"/>
                <a:gd name="connsiteX3-57" fmla="*/ 0 w 1673711"/>
                <a:gd name="connsiteY3-58" fmla="*/ 1038114 h 1151966"/>
                <a:gd name="connsiteX4-59" fmla="*/ 118334 w 1673711"/>
                <a:gd name="connsiteY4-60" fmla="*/ 26894 h 1151966"/>
                <a:gd name="connsiteX0-61" fmla="*/ 0 w 1723017"/>
                <a:gd name="connsiteY0-62" fmla="*/ 0 h 1307952"/>
                <a:gd name="connsiteX1-63" fmla="*/ 1633370 w 1723017"/>
                <a:gd name="connsiteY1-64" fmla="*/ 155986 h 1307952"/>
                <a:gd name="connsiteX2-65" fmla="*/ 1723017 w 1723017"/>
                <a:gd name="connsiteY2-66" fmla="*/ 1307952 h 1307952"/>
                <a:gd name="connsiteX3-67" fmla="*/ 49306 w 1723017"/>
                <a:gd name="connsiteY3-68" fmla="*/ 1194100 h 1307952"/>
                <a:gd name="connsiteX4-69" fmla="*/ 0 w 1723017"/>
                <a:gd name="connsiteY4-70" fmla="*/ 0 h 1307952"/>
                <a:gd name="connsiteX0-71" fmla="*/ 0 w 1633370"/>
                <a:gd name="connsiteY0-72" fmla="*/ 0 h 1429872"/>
                <a:gd name="connsiteX1-73" fmla="*/ 1633370 w 1633370"/>
                <a:gd name="connsiteY1-74" fmla="*/ 155986 h 1429872"/>
                <a:gd name="connsiteX2-75" fmla="*/ 1387737 w 1633370"/>
                <a:gd name="connsiteY2-76" fmla="*/ 1429872 h 1429872"/>
                <a:gd name="connsiteX3-77" fmla="*/ 49306 w 1633370"/>
                <a:gd name="connsiteY3-78" fmla="*/ 1194100 h 1429872"/>
                <a:gd name="connsiteX4-79" fmla="*/ 0 w 1633370"/>
                <a:gd name="connsiteY4-80" fmla="*/ 0 h 1429872"/>
                <a:gd name="connsiteX0-81" fmla="*/ 0 w 1633370"/>
                <a:gd name="connsiteY0-82" fmla="*/ 0 h 1429872"/>
                <a:gd name="connsiteX1-83" fmla="*/ 1633370 w 1633370"/>
                <a:gd name="connsiteY1-84" fmla="*/ 155986 h 1429872"/>
                <a:gd name="connsiteX2-85" fmla="*/ 1387737 w 1633370"/>
                <a:gd name="connsiteY2-86" fmla="*/ 1429872 h 1429872"/>
                <a:gd name="connsiteX3-87" fmla="*/ 186466 w 1633370"/>
                <a:gd name="connsiteY3-88" fmla="*/ 1392220 h 1429872"/>
                <a:gd name="connsiteX4-89" fmla="*/ 0 w 1633370"/>
                <a:gd name="connsiteY4-90" fmla="*/ 0 h 1429872"/>
                <a:gd name="connsiteX0-91" fmla="*/ 0 w 1648610"/>
                <a:gd name="connsiteY0-92" fmla="*/ 0 h 1429872"/>
                <a:gd name="connsiteX1-93" fmla="*/ 1648610 w 1648610"/>
                <a:gd name="connsiteY1-94" fmla="*/ 293146 h 1429872"/>
                <a:gd name="connsiteX2-95" fmla="*/ 1387737 w 1648610"/>
                <a:gd name="connsiteY2-96" fmla="*/ 1429872 h 1429872"/>
                <a:gd name="connsiteX3-97" fmla="*/ 186466 w 1648610"/>
                <a:gd name="connsiteY3-98" fmla="*/ 1392220 h 1429872"/>
                <a:gd name="connsiteX4-99" fmla="*/ 0 w 1648610"/>
                <a:gd name="connsiteY4-100" fmla="*/ 0 h 14298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8610" h="1429872">
                  <a:moveTo>
                    <a:pt x="0" y="0"/>
                  </a:moveTo>
                  <a:lnTo>
                    <a:pt x="1648610" y="293146"/>
                  </a:lnTo>
                  <a:lnTo>
                    <a:pt x="1387737" y="1429872"/>
                  </a:lnTo>
                  <a:lnTo>
                    <a:pt x="186466" y="1392220"/>
                  </a:lnTo>
                  <a:lnTo>
                    <a:pt x="0" y="0"/>
                  </a:lnTo>
                  <a:close/>
                </a:path>
              </a:pathLst>
            </a:cu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1" fmla="*/ 201706 w 1761565"/>
                <a:gd name="connsiteY0-2" fmla="*/ 0 h 1479177"/>
                <a:gd name="connsiteX1-3" fmla="*/ 1761565 w 1761565"/>
                <a:gd name="connsiteY1-4" fmla="*/ 295836 h 1479177"/>
                <a:gd name="connsiteX2-5" fmla="*/ 1761565 w 1761565"/>
                <a:gd name="connsiteY2-6" fmla="*/ 1479177 h 1479177"/>
                <a:gd name="connsiteX3-7" fmla="*/ 0 w 1761565"/>
                <a:gd name="connsiteY3-8" fmla="*/ 1479177 h 1479177"/>
                <a:gd name="connsiteX4-9" fmla="*/ 201706 w 1761565"/>
                <a:gd name="connsiteY4-10" fmla="*/ 0 h 1479177"/>
                <a:gd name="connsiteX0-11" fmla="*/ 201706 w 1949824"/>
                <a:gd name="connsiteY0-12" fmla="*/ 0 h 1479177"/>
                <a:gd name="connsiteX1-13" fmla="*/ 1761565 w 1949824"/>
                <a:gd name="connsiteY1-14" fmla="*/ 295836 h 1479177"/>
                <a:gd name="connsiteX2-15" fmla="*/ 1949824 w 1949824"/>
                <a:gd name="connsiteY2-16" fmla="*/ 1129554 h 1479177"/>
                <a:gd name="connsiteX3-17" fmla="*/ 0 w 1949824"/>
                <a:gd name="connsiteY3-18" fmla="*/ 1479177 h 1479177"/>
                <a:gd name="connsiteX4-19" fmla="*/ 201706 w 1949824"/>
                <a:gd name="connsiteY4-20" fmla="*/ 0 h 1479177"/>
                <a:gd name="connsiteX0-21" fmla="*/ 64546 w 1949824"/>
                <a:gd name="connsiteY0-22" fmla="*/ 115644 h 1183341"/>
                <a:gd name="connsiteX1-23" fmla="*/ 1761565 w 1949824"/>
                <a:gd name="connsiteY1-24" fmla="*/ 0 h 1183341"/>
                <a:gd name="connsiteX2-25" fmla="*/ 1949824 w 1949824"/>
                <a:gd name="connsiteY2-26" fmla="*/ 833718 h 1183341"/>
                <a:gd name="connsiteX3-27" fmla="*/ 0 w 1949824"/>
                <a:gd name="connsiteY3-28" fmla="*/ 1183341 h 1183341"/>
                <a:gd name="connsiteX4-29" fmla="*/ 64546 w 1949824"/>
                <a:gd name="connsiteY4-30" fmla="*/ 115644 h 1183341"/>
                <a:gd name="connsiteX0-31" fmla="*/ 34066 w 1919344"/>
                <a:gd name="connsiteY0-32" fmla="*/ 115644 h 1000461"/>
                <a:gd name="connsiteX1-33" fmla="*/ 1731085 w 1919344"/>
                <a:gd name="connsiteY1-34" fmla="*/ 0 h 1000461"/>
                <a:gd name="connsiteX2-35" fmla="*/ 1919344 w 1919344"/>
                <a:gd name="connsiteY2-36" fmla="*/ 833718 h 1000461"/>
                <a:gd name="connsiteX3-37" fmla="*/ 0 w 1919344"/>
                <a:gd name="connsiteY3-38" fmla="*/ 1000461 h 1000461"/>
                <a:gd name="connsiteX4-39" fmla="*/ 34066 w 1919344"/>
                <a:gd name="connsiteY4-40" fmla="*/ 115644 h 1000461"/>
                <a:gd name="connsiteX0-41" fmla="*/ 34066 w 1827904"/>
                <a:gd name="connsiteY0-42" fmla="*/ 115644 h 1000461"/>
                <a:gd name="connsiteX1-43" fmla="*/ 1731085 w 1827904"/>
                <a:gd name="connsiteY1-44" fmla="*/ 0 h 1000461"/>
                <a:gd name="connsiteX2-45" fmla="*/ 1827904 w 1827904"/>
                <a:gd name="connsiteY2-46" fmla="*/ 955638 h 1000461"/>
                <a:gd name="connsiteX3-47" fmla="*/ 0 w 1827904"/>
                <a:gd name="connsiteY3-48" fmla="*/ 1000461 h 1000461"/>
                <a:gd name="connsiteX4-49" fmla="*/ 34066 w 1827904"/>
                <a:gd name="connsiteY4-50" fmla="*/ 115644 h 1000461"/>
                <a:gd name="connsiteX0-51" fmla="*/ 34066 w 1959685"/>
                <a:gd name="connsiteY0-52" fmla="*/ 115644 h 1000461"/>
                <a:gd name="connsiteX1-53" fmla="*/ 1959685 w 1959685"/>
                <a:gd name="connsiteY1-54" fmla="*/ 0 h 1000461"/>
                <a:gd name="connsiteX2-55" fmla="*/ 1827904 w 1959685"/>
                <a:gd name="connsiteY2-56" fmla="*/ 955638 h 1000461"/>
                <a:gd name="connsiteX3-57" fmla="*/ 0 w 1959685"/>
                <a:gd name="connsiteY3-58" fmla="*/ 1000461 h 1000461"/>
                <a:gd name="connsiteX4-59" fmla="*/ 34066 w 1959685"/>
                <a:gd name="connsiteY4-60" fmla="*/ 115644 h 1000461"/>
                <a:gd name="connsiteX0-61" fmla="*/ 0 w 1925619"/>
                <a:gd name="connsiteY0-62" fmla="*/ 115644 h 1183341"/>
                <a:gd name="connsiteX1-63" fmla="*/ 1925619 w 1925619"/>
                <a:gd name="connsiteY1-64" fmla="*/ 0 h 1183341"/>
                <a:gd name="connsiteX2-65" fmla="*/ 1793838 w 1925619"/>
                <a:gd name="connsiteY2-66" fmla="*/ 955638 h 1183341"/>
                <a:gd name="connsiteX3-67" fmla="*/ 285974 w 1925619"/>
                <a:gd name="connsiteY3-68" fmla="*/ 1183341 h 1183341"/>
                <a:gd name="connsiteX4-69" fmla="*/ 0 w 1925619"/>
                <a:gd name="connsiteY4-70" fmla="*/ 115644 h 1183341"/>
                <a:gd name="connsiteX0-71" fmla="*/ 0 w 1925619"/>
                <a:gd name="connsiteY0-72" fmla="*/ 115644 h 1183341"/>
                <a:gd name="connsiteX1-73" fmla="*/ 1925619 w 1925619"/>
                <a:gd name="connsiteY1-74" fmla="*/ 0 h 1183341"/>
                <a:gd name="connsiteX2-75" fmla="*/ 1397598 w 1925619"/>
                <a:gd name="connsiteY2-76" fmla="*/ 1153758 h 1183341"/>
                <a:gd name="connsiteX3-77" fmla="*/ 285974 w 1925619"/>
                <a:gd name="connsiteY3-78" fmla="*/ 1183341 h 1183341"/>
                <a:gd name="connsiteX4-79" fmla="*/ 0 w 1925619"/>
                <a:gd name="connsiteY4-80" fmla="*/ 115644 h 1183341"/>
                <a:gd name="connsiteX0-81" fmla="*/ 0 w 1590339"/>
                <a:gd name="connsiteY0-82" fmla="*/ 0 h 1067697"/>
                <a:gd name="connsiteX1-83" fmla="*/ 1590339 w 1590339"/>
                <a:gd name="connsiteY1-84" fmla="*/ 82476 h 1067697"/>
                <a:gd name="connsiteX2-85" fmla="*/ 1397598 w 1590339"/>
                <a:gd name="connsiteY2-86" fmla="*/ 1038114 h 1067697"/>
                <a:gd name="connsiteX3-87" fmla="*/ 285974 w 1590339"/>
                <a:gd name="connsiteY3-88" fmla="*/ 1067697 h 1067697"/>
                <a:gd name="connsiteX4-89" fmla="*/ 0 w 1590339"/>
                <a:gd name="connsiteY4-90" fmla="*/ 0 h 10676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910305" y="1340011"/>
              <a:ext cx="1048277" cy="812598"/>
            </a:xfrm>
            <a:prstGeom prst="rect">
              <a:avLst/>
            </a:prstGeom>
            <a:noFill/>
          </p:spPr>
          <p:txBody>
            <a:bodyPr wrap="square" rtlCol="0">
              <a:spAutoFit/>
            </a:bodyPr>
            <a:lstStyle/>
            <a:p>
              <a:r>
                <a:rPr lang="en-US" altLang="zh-CN" sz="3200" b="1" dirty="0">
                  <a:solidFill>
                    <a:srgbClr val="C00000"/>
                  </a:solidFill>
                  <a:latin typeface="微软雅黑" panose="020B0503020204020204" pitchFamily="34" charset="-122"/>
                  <a:ea typeface="微软雅黑" panose="020B0503020204020204" pitchFamily="34" charset="-122"/>
                </a:rPr>
                <a:t>01</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sp>
        <p:nvSpPr>
          <p:cNvPr id="26" name="矩形 25"/>
          <p:cNvSpPr/>
          <p:nvPr/>
        </p:nvSpPr>
        <p:spPr>
          <a:xfrm>
            <a:off x="862074" y="1800922"/>
            <a:ext cx="3439702" cy="584775"/>
          </a:xfrm>
          <a:prstGeom prst="rect">
            <a:avLst/>
          </a:prstGeom>
        </p:spPr>
        <p:txBody>
          <a:bodyPr wrap="square">
            <a:spAutoFit/>
          </a:bodyPr>
          <a:lstStyle/>
          <a:p>
            <a:pPr>
              <a:lnSpc>
                <a:spcPct val="200000"/>
              </a:lnSpc>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    今年医院已完成战略目标</a:t>
            </a:r>
            <a:r>
              <a:rPr lang="zh-CN" altLang="zh-CN" sz="16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7" name="矩形 26"/>
          <p:cNvSpPr/>
          <p:nvPr/>
        </p:nvSpPr>
        <p:spPr>
          <a:xfrm>
            <a:off x="10033536" y="616370"/>
            <a:ext cx="1459054" cy="507831"/>
          </a:xfrm>
          <a:prstGeom prst="rect">
            <a:avLst/>
          </a:prstGeom>
        </p:spPr>
        <p:txBody>
          <a:bodyPr wrap="none">
            <a:spAutoFit/>
          </a:bodyPr>
          <a:lstStyle/>
          <a:p>
            <a:pPr>
              <a:lnSpc>
                <a:spcPct val="150000"/>
              </a:lnSpc>
            </a:pPr>
            <a:r>
              <a:rPr lang="en-US" altLang="zh-CN" b="1" dirty="0">
                <a:latin typeface="微软雅黑" panose="020B0503020204020204" pitchFamily="34" charset="-122"/>
                <a:ea typeface="微软雅黑" panose="020B0503020204020204" pitchFamily="34" charset="-122"/>
              </a:rPr>
              <a:t>1.1</a:t>
            </a:r>
            <a:r>
              <a:rPr lang="zh-CN" altLang="en-US" b="1" dirty="0">
                <a:latin typeface="微软雅黑" panose="020B0503020204020204" pitchFamily="34" charset="-122"/>
                <a:ea typeface="微软雅黑" panose="020B0503020204020204" pitchFamily="34" charset="-122"/>
              </a:rPr>
              <a:t>战略分析</a:t>
            </a:r>
            <a:endParaRPr lang="zh-CN" altLang="en-US" sz="1600" b="1"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10515600" y="249523"/>
            <a:ext cx="1676400" cy="307777"/>
          </a:xfrm>
          <a:prstGeom prst="rect">
            <a:avLst/>
          </a:prstGeom>
          <a:noFill/>
        </p:spPr>
        <p:txBody>
          <a:bodyPr wrap="square" rtlCol="0">
            <a:spAutoFit/>
          </a:bodyPr>
          <a:lstStyle/>
          <a:p>
            <a:r>
              <a:rPr lang="zh-CN" altLang="en-US" sz="1400" b="1" dirty="0">
                <a:latin typeface="微软雅黑" panose="020B0503020204020204" pitchFamily="34" charset="-122"/>
                <a:ea typeface="微软雅黑" panose="020B0503020204020204" pitchFamily="34" charset="-122"/>
              </a:rPr>
              <a:t>放置医院</a:t>
            </a:r>
            <a:r>
              <a:rPr lang="en-US" altLang="zh-CN" sz="1400" b="1" dirty="0">
                <a:latin typeface="微软雅黑" panose="020B0503020204020204" pitchFamily="34" charset="-122"/>
                <a:ea typeface="微软雅黑" panose="020B0503020204020204" pitchFamily="34" charset="-122"/>
              </a:rPr>
              <a:t>LOGO</a:t>
            </a:r>
            <a:endParaRPr lang="zh-CN" altLang="en-US" sz="1400" b="1" dirty="0">
              <a:latin typeface="微软雅黑" panose="020B0503020204020204" pitchFamily="34" charset="-122"/>
              <a:ea typeface="微软雅黑" panose="020B0503020204020204" pitchFamily="34" charset="-122"/>
            </a:endParaRPr>
          </a:p>
        </p:txBody>
      </p:sp>
      <p:sp>
        <p:nvSpPr>
          <p:cNvPr id="28" name="矩形 27"/>
          <p:cNvSpPr/>
          <p:nvPr/>
        </p:nvSpPr>
        <p:spPr>
          <a:xfrm>
            <a:off x="1820283" y="547121"/>
            <a:ext cx="1980029" cy="499624"/>
          </a:xfrm>
          <a:prstGeom prst="rect">
            <a:avLst/>
          </a:prstGeom>
        </p:spPr>
        <p:txBody>
          <a:bodyPr wrap="non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医院战略、品牌</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5243</Words>
  <Application>Microsoft Office PowerPoint</Application>
  <PresentationFormat>宽屏</PresentationFormat>
  <Paragraphs>1057</Paragraphs>
  <Slides>66</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66</vt:i4>
      </vt:variant>
    </vt:vector>
  </HeadingPairs>
  <TitlesOfParts>
    <vt:vector size="76" baseType="lpstr">
      <vt:lpstr>微软雅黑</vt:lpstr>
      <vt:lpstr>Arial</vt:lpstr>
      <vt:lpstr>Arial Black</vt:lpstr>
      <vt:lpstr>Arial Narrow Bold</vt:lpstr>
      <vt:lpstr>Bodoni MT Condensed</vt:lpstr>
      <vt:lpstr>Calibri</vt:lpstr>
      <vt:lpstr>Calibri Light</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dc:description>http://www.ypppt.com/</dc:description>
  <cp:lastModifiedBy>天 下</cp:lastModifiedBy>
  <cp:revision>444</cp:revision>
  <dcterms:created xsi:type="dcterms:W3CDTF">2014-11-14T09:15:00Z</dcterms:created>
  <dcterms:modified xsi:type="dcterms:W3CDTF">2021-01-06T00:42:23Z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