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65"/>
  </p:notesMasterIdLst>
  <p:sldIdLst>
    <p:sldId id="256" r:id="rId3"/>
    <p:sldId id="263" r:id="rId4"/>
    <p:sldId id="257" r:id="rId5"/>
    <p:sldId id="264" r:id="rId6"/>
    <p:sldId id="265" r:id="rId7"/>
    <p:sldId id="266" r:id="rId8"/>
    <p:sldId id="267" r:id="rId9"/>
    <p:sldId id="259" r:id="rId10"/>
    <p:sldId id="268" r:id="rId11"/>
    <p:sldId id="275" r:id="rId12"/>
    <p:sldId id="269" r:id="rId13"/>
    <p:sldId id="278" r:id="rId14"/>
    <p:sldId id="271" r:id="rId15"/>
    <p:sldId id="277" r:id="rId16"/>
    <p:sldId id="272" r:id="rId17"/>
    <p:sldId id="279" r:id="rId18"/>
    <p:sldId id="273" r:id="rId19"/>
    <p:sldId id="280" r:id="rId20"/>
    <p:sldId id="274" r:id="rId21"/>
    <p:sldId id="281" r:id="rId22"/>
    <p:sldId id="260" r:id="rId23"/>
    <p:sldId id="282" r:id="rId24"/>
    <p:sldId id="285" r:id="rId25"/>
    <p:sldId id="287" r:id="rId26"/>
    <p:sldId id="288" r:id="rId27"/>
    <p:sldId id="289" r:id="rId28"/>
    <p:sldId id="290" r:id="rId29"/>
    <p:sldId id="291" r:id="rId30"/>
    <p:sldId id="292" r:id="rId31"/>
    <p:sldId id="26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261" r:id="rId40"/>
    <p:sldId id="301" r:id="rId41"/>
    <p:sldId id="302" r:id="rId42"/>
    <p:sldId id="303" r:id="rId43"/>
    <p:sldId id="322" r:id="rId44"/>
    <p:sldId id="305" r:id="rId45"/>
    <p:sldId id="324" r:id="rId46"/>
    <p:sldId id="304" r:id="rId47"/>
    <p:sldId id="315" r:id="rId48"/>
    <p:sldId id="306" r:id="rId49"/>
    <p:sldId id="325" r:id="rId50"/>
    <p:sldId id="307" r:id="rId51"/>
    <p:sldId id="317" r:id="rId52"/>
    <p:sldId id="308" r:id="rId53"/>
    <p:sldId id="326" r:id="rId54"/>
    <p:sldId id="309" r:id="rId55"/>
    <p:sldId id="329" r:id="rId56"/>
    <p:sldId id="310" r:id="rId57"/>
    <p:sldId id="327" r:id="rId58"/>
    <p:sldId id="328" r:id="rId59"/>
    <p:sldId id="311" r:id="rId60"/>
    <p:sldId id="330" r:id="rId61"/>
    <p:sldId id="312" r:id="rId62"/>
    <p:sldId id="331" r:id="rId63"/>
    <p:sldId id="332" r:id="rId64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DFE9"/>
    <a:srgbClr val="7ACCDC"/>
    <a:srgbClr val="4BACC6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02" autoAdjust="0"/>
  </p:normalViewPr>
  <p:slideViewPr>
    <p:cSldViewPr>
      <p:cViewPr varScale="1">
        <p:scale>
          <a:sx n="143" d="100"/>
          <a:sy n="143" d="100"/>
        </p:scale>
        <p:origin x="684" y="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99762A-D4AB-403E-A6A5-AA183E8ADEB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B0EC8-E634-4B68-A929-880C67177D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B0EC8-E634-4B68-A929-880C67177D35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t>48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t>49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t>51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t>53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t>54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t>55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t>56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t>57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t>58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t>59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t>39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t>60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B0EC8-E634-4B68-A929-880C67177D35}" type="slidenum">
              <a:rPr lang="zh-CN" altLang="en-US" smtClean="0"/>
              <a:t>62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t>40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t>41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t>42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t>43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t>44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t>45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t>47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539551" y="28051"/>
            <a:ext cx="7972036" cy="5115449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788024" y="2176284"/>
            <a:ext cx="1877438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6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团队</a:t>
            </a:r>
            <a:endParaRPr lang="en-US" altLang="zh-CN" sz="6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 algn="ctr"/>
            <a:r>
              <a:rPr lang="zh-CN" altLang="en-US" sz="6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合作</a:t>
            </a:r>
            <a:endParaRPr lang="zh-CN" altLang="en-US" sz="6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23528" y="3996660"/>
            <a:ext cx="1902368" cy="96292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圆角矩形 12"/>
          <p:cNvSpPr/>
          <p:nvPr/>
        </p:nvSpPr>
        <p:spPr>
          <a:xfrm>
            <a:off x="2721579" y="2122938"/>
            <a:ext cx="480618" cy="480483"/>
          </a:xfrm>
          <a:prstGeom prst="round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圆角矩形 14"/>
          <p:cNvSpPr/>
          <p:nvPr/>
        </p:nvSpPr>
        <p:spPr>
          <a:xfrm>
            <a:off x="2721579" y="2952428"/>
            <a:ext cx="480618" cy="480483"/>
          </a:xfrm>
          <a:prstGeom prst="round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2721579" y="3781920"/>
            <a:ext cx="480618" cy="480483"/>
          </a:xfrm>
          <a:prstGeom prst="round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2721579" y="4611547"/>
            <a:ext cx="480618" cy="480483"/>
          </a:xfrm>
          <a:prstGeom prst="round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721647" y="2122938"/>
            <a:ext cx="480483" cy="480483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0" y="0"/>
            <a:ext cx="4427984" cy="188070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" name="直接连接符 1"/>
          <p:cNvCxnSpPr/>
          <p:nvPr/>
        </p:nvCxnSpPr>
        <p:spPr>
          <a:xfrm>
            <a:off x="179512" y="843558"/>
            <a:ext cx="3960000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67324" y="267494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</a:rPr>
              <a:t>为什么 </a:t>
            </a:r>
            <a:r>
              <a:rPr lang="zh-CN" altLang="en-US" sz="2000" dirty="0"/>
              <a:t>这会是一个难题？</a:t>
            </a:r>
          </a:p>
        </p:txBody>
      </p:sp>
      <p:sp>
        <p:nvSpPr>
          <p:cNvPr id="5" name="矩形 4"/>
          <p:cNvSpPr/>
          <p:nvPr/>
        </p:nvSpPr>
        <p:spPr>
          <a:xfrm>
            <a:off x="3491880" y="1952709"/>
            <a:ext cx="525658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管理者通常把时间花在应对长期性的问题和挑战，以及组织外的活动上，而非行为上；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管理者通常要一门心思做贡献，而这种行为与团队所需求的技能不完全一致；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管理者可能喜欢自己工作，在他们自己的网络中完成交易，进行运作；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管理者常常会说：“照我说的而不是我做的去做”。</a:t>
            </a:r>
          </a:p>
        </p:txBody>
      </p:sp>
      <p:sp>
        <p:nvSpPr>
          <p:cNvPr id="7" name="矩形 6"/>
          <p:cNvSpPr/>
          <p:nvPr/>
        </p:nvSpPr>
        <p:spPr>
          <a:xfrm>
            <a:off x="374408" y="915566"/>
            <a:ext cx="35702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zh-CN" altLang="en-US" sz="44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没有行为榜样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721579" y="3781920"/>
            <a:ext cx="480618" cy="48061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721647" y="4611547"/>
            <a:ext cx="480483" cy="48048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721647" y="2952429"/>
            <a:ext cx="480483" cy="48048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519897" y="411510"/>
            <a:ext cx="3622570" cy="1368152"/>
          </a:xfrm>
          <a:prstGeom prst="rect">
            <a:avLst/>
          </a:prstGeom>
          <a:solidFill>
            <a:srgbClr val="FFFF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难题二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r"/>
            <a:r>
              <a:rPr lang="zh-CN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不能衡量业绩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0" y="1460825"/>
            <a:ext cx="4427984" cy="1880701"/>
            <a:chOff x="0" y="1555145"/>
            <a:chExt cx="4427984" cy="1880701"/>
          </a:xfrm>
        </p:grpSpPr>
        <p:sp>
          <p:nvSpPr>
            <p:cNvPr id="2" name="矩形 1"/>
            <p:cNvSpPr/>
            <p:nvPr/>
          </p:nvSpPr>
          <p:spPr>
            <a:xfrm>
              <a:off x="0" y="1555145"/>
              <a:ext cx="4427984" cy="188070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" name="直接连接符 2"/>
            <p:cNvCxnSpPr/>
            <p:nvPr/>
          </p:nvCxnSpPr>
          <p:spPr>
            <a:xfrm>
              <a:off x="179512" y="2398703"/>
              <a:ext cx="3960000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/>
            <p:cNvSpPr txBox="1"/>
            <p:nvPr/>
          </p:nvSpPr>
          <p:spPr>
            <a:xfrm>
              <a:off x="467324" y="1822639"/>
              <a:ext cx="33843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rgbClr val="C00000"/>
                  </a:solidFill>
                </a:rPr>
                <a:t>为什么 </a:t>
              </a:r>
              <a:r>
                <a:rPr lang="zh-CN" altLang="en-US" sz="2000" dirty="0"/>
                <a:t>这会是一个难题？</a:t>
              </a:r>
            </a:p>
          </p:txBody>
        </p:sp>
        <p:sp>
          <p:nvSpPr>
            <p:cNvPr id="5" name="矩形 4"/>
            <p:cNvSpPr/>
            <p:nvPr/>
          </p:nvSpPr>
          <p:spPr>
            <a:xfrm>
              <a:off x="374408" y="2470711"/>
              <a:ext cx="3570208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/>
              <a:r>
                <a:rPr lang="zh-CN" altLang="en-US" sz="4400" b="1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没有行为榜样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825176" y="1370124"/>
            <a:ext cx="5795496" cy="2062103"/>
            <a:chOff x="4825176" y="1347614"/>
            <a:chExt cx="5795496" cy="2062103"/>
          </a:xfrm>
        </p:grpSpPr>
        <p:sp>
          <p:nvSpPr>
            <p:cNvPr id="6" name="矩形 5"/>
            <p:cNvSpPr/>
            <p:nvPr/>
          </p:nvSpPr>
          <p:spPr>
            <a:xfrm>
              <a:off x="5364088" y="1347614"/>
              <a:ext cx="5256584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  <a:spcBef>
                  <a:spcPts val="1200"/>
                </a:spcBef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有效的团队需要严格的行为准则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>
                <a:lnSpc>
                  <a:spcPct val="200000"/>
                </a:lnSpc>
                <a:spcBef>
                  <a:spcPts val="1200"/>
                </a:spcBef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团队需要产生成果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>
                <a:lnSpc>
                  <a:spcPct val="200000"/>
                </a:lnSpc>
                <a:spcBef>
                  <a:spcPts val="1200"/>
                </a:spcBef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团队需要明确衡量成功的标准</a:t>
              </a: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4825176" y="2859782"/>
              <a:ext cx="480618" cy="483299"/>
              <a:chOff x="4825176" y="3114981"/>
              <a:chExt cx="480618" cy="483299"/>
            </a:xfrm>
          </p:grpSpPr>
          <p:sp>
            <p:nvSpPr>
              <p:cNvPr id="12" name="圆角矩形 11"/>
              <p:cNvSpPr/>
              <p:nvPr/>
            </p:nvSpPr>
            <p:spPr>
              <a:xfrm>
                <a:off x="4825176" y="3117797"/>
                <a:ext cx="480618" cy="480483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2" cstate="screen"/>
              <a:stretch>
                <a:fillRect/>
              </a:stretch>
            </p:blipFill>
            <p:spPr>
              <a:xfrm>
                <a:off x="4825176" y="3114981"/>
                <a:ext cx="480618" cy="480618"/>
              </a:xfrm>
              <a:prstGeom prst="rect">
                <a:avLst/>
              </a:prstGeom>
            </p:spPr>
          </p:pic>
        </p:grpSp>
        <p:grpSp>
          <p:nvGrpSpPr>
            <p:cNvPr id="14" name="组合 13"/>
            <p:cNvGrpSpPr/>
            <p:nvPr/>
          </p:nvGrpSpPr>
          <p:grpSpPr>
            <a:xfrm>
              <a:off x="4825176" y="1512387"/>
              <a:ext cx="480618" cy="483299"/>
              <a:chOff x="4825176" y="1455999"/>
              <a:chExt cx="480618" cy="483299"/>
            </a:xfrm>
          </p:grpSpPr>
          <p:sp>
            <p:nvSpPr>
              <p:cNvPr id="10" name="圆角矩形 9"/>
              <p:cNvSpPr/>
              <p:nvPr/>
            </p:nvSpPr>
            <p:spPr>
              <a:xfrm>
                <a:off x="4825176" y="1458815"/>
                <a:ext cx="480618" cy="480483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3" cstate="screen"/>
              <a:stretch>
                <a:fillRect/>
              </a:stretch>
            </p:blipFill>
            <p:spPr>
              <a:xfrm>
                <a:off x="4825244" y="1455999"/>
                <a:ext cx="480483" cy="480483"/>
              </a:xfrm>
              <a:prstGeom prst="rect">
                <a:avLst/>
              </a:prstGeom>
            </p:spPr>
          </p:pic>
        </p:grpSp>
        <p:grpSp>
          <p:nvGrpSpPr>
            <p:cNvPr id="15" name="组合 14"/>
            <p:cNvGrpSpPr/>
            <p:nvPr/>
          </p:nvGrpSpPr>
          <p:grpSpPr>
            <a:xfrm>
              <a:off x="4825176" y="2186085"/>
              <a:ext cx="480618" cy="483298"/>
              <a:chOff x="4825176" y="2285490"/>
              <a:chExt cx="480618" cy="483298"/>
            </a:xfrm>
          </p:grpSpPr>
          <p:sp>
            <p:nvSpPr>
              <p:cNvPr id="11" name="圆角矩形 10"/>
              <p:cNvSpPr/>
              <p:nvPr/>
            </p:nvSpPr>
            <p:spPr>
              <a:xfrm>
                <a:off x="4825176" y="2288305"/>
                <a:ext cx="480618" cy="480483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>
              <a:xfrm>
                <a:off x="4825244" y="2285490"/>
                <a:ext cx="480483" cy="480483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411510"/>
            <a:ext cx="2554243" cy="1368152"/>
          </a:xfrm>
          <a:prstGeom prst="rect">
            <a:avLst/>
          </a:prstGeom>
          <a:solidFill>
            <a:srgbClr val="FFFF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难题三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zh-CN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团队泛滥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 rot="20160000">
            <a:off x="-387830" y="-656864"/>
            <a:ext cx="4427984" cy="36679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 rot="20160000">
            <a:off x="3027850" y="2289618"/>
            <a:ext cx="6174720" cy="580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团队被人们认为是任何情况下的解决办法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2627784" y="3819459"/>
            <a:ext cx="480618" cy="480483"/>
            <a:chOff x="1343637" y="3748047"/>
            <a:chExt cx="480618" cy="480483"/>
          </a:xfrm>
        </p:grpSpPr>
        <p:sp>
          <p:nvSpPr>
            <p:cNvPr id="12" name="圆角矩形 11"/>
            <p:cNvSpPr/>
            <p:nvPr/>
          </p:nvSpPr>
          <p:spPr>
            <a:xfrm rot="20160000">
              <a:off x="1343637" y="3748047"/>
              <a:ext cx="480618" cy="480483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 rot="20160000">
              <a:off x="1343705" y="3748047"/>
              <a:ext cx="480483" cy="480483"/>
            </a:xfrm>
            <a:prstGeom prst="rect">
              <a:avLst/>
            </a:prstGeom>
          </p:spPr>
        </p:pic>
      </p:grpSp>
      <p:grpSp>
        <p:nvGrpSpPr>
          <p:cNvPr id="19" name="组合 18"/>
          <p:cNvGrpSpPr/>
          <p:nvPr/>
        </p:nvGrpSpPr>
        <p:grpSpPr>
          <a:xfrm rot="20160000">
            <a:off x="134862" y="1130253"/>
            <a:ext cx="3960000" cy="1417513"/>
            <a:chOff x="179512" y="1728319"/>
            <a:chExt cx="3960000" cy="1417513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179512" y="2304383"/>
              <a:ext cx="3960000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467324" y="1728319"/>
              <a:ext cx="33843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rgbClr val="C00000"/>
                  </a:solidFill>
                </a:rPr>
                <a:t>为什么 </a:t>
              </a:r>
              <a:r>
                <a:rPr lang="zh-CN" altLang="en-US" sz="2000" dirty="0"/>
                <a:t>这会是一个难题？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938665" y="2376391"/>
              <a:ext cx="24416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/>
              <a:r>
                <a:rPr lang="zh-CN" altLang="en-US" sz="4400" b="1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团队泛滥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411510"/>
            <a:ext cx="2554243" cy="1368152"/>
          </a:xfrm>
          <a:prstGeom prst="rect">
            <a:avLst/>
          </a:prstGeom>
          <a:solidFill>
            <a:srgbClr val="FFFF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难题四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zh-CN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强调个人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716016" y="4544"/>
            <a:ext cx="4427984" cy="1880701"/>
            <a:chOff x="0" y="691049"/>
            <a:chExt cx="4427984" cy="1880701"/>
          </a:xfrm>
        </p:grpSpPr>
        <p:sp>
          <p:nvSpPr>
            <p:cNvPr id="3" name="矩形 2"/>
            <p:cNvSpPr/>
            <p:nvPr/>
          </p:nvSpPr>
          <p:spPr>
            <a:xfrm>
              <a:off x="0" y="691049"/>
              <a:ext cx="4427984" cy="188070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233992" y="1534607"/>
              <a:ext cx="3960000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521804" y="958543"/>
              <a:ext cx="33843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rgbClr val="C00000"/>
                  </a:solidFill>
                </a:rPr>
                <a:t>为什么 </a:t>
              </a:r>
              <a:r>
                <a:rPr lang="zh-CN" altLang="en-US" sz="2000" dirty="0"/>
                <a:t>这会是一个难题？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993145" y="1606615"/>
              <a:ext cx="24416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/>
              <a:r>
                <a:rPr lang="zh-CN" altLang="en-US" sz="4400" b="1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强调个人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67544" y="2715766"/>
            <a:ext cx="5795496" cy="2062103"/>
            <a:chOff x="4825176" y="1347614"/>
            <a:chExt cx="5795496" cy="2062103"/>
          </a:xfrm>
        </p:grpSpPr>
        <p:sp>
          <p:nvSpPr>
            <p:cNvPr id="9" name="矩形 8"/>
            <p:cNvSpPr/>
            <p:nvPr/>
          </p:nvSpPr>
          <p:spPr>
            <a:xfrm>
              <a:off x="5364088" y="1347614"/>
              <a:ext cx="5256584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  <a:spcBef>
                  <a:spcPts val="1200"/>
                </a:spcBef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评估机制总是与个人业绩相联系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>
                <a:lnSpc>
                  <a:spcPct val="200000"/>
                </a:lnSpc>
                <a:spcBef>
                  <a:spcPts val="1200"/>
                </a:spcBef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奖励</a:t>
              </a: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/</a:t>
              </a: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加薪也常常与个人贡献相关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>
                <a:lnSpc>
                  <a:spcPct val="200000"/>
                </a:lnSpc>
                <a:spcBef>
                  <a:spcPts val="1200"/>
                </a:spcBef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团队中有成员可能担负多功能职责</a:t>
              </a: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4825176" y="2859782"/>
              <a:ext cx="480618" cy="483299"/>
              <a:chOff x="4825176" y="3114981"/>
              <a:chExt cx="480618" cy="483299"/>
            </a:xfrm>
          </p:grpSpPr>
          <p:sp>
            <p:nvSpPr>
              <p:cNvPr id="17" name="圆角矩形 16"/>
              <p:cNvSpPr/>
              <p:nvPr/>
            </p:nvSpPr>
            <p:spPr>
              <a:xfrm>
                <a:off x="4825176" y="3117797"/>
                <a:ext cx="480618" cy="480483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18" name="图片 17"/>
              <p:cNvPicPr>
                <a:picLocks noChangeAspect="1"/>
              </p:cNvPicPr>
              <p:nvPr/>
            </p:nvPicPr>
            <p:blipFill>
              <a:blip r:embed="rId2" cstate="screen"/>
              <a:stretch>
                <a:fillRect/>
              </a:stretch>
            </p:blipFill>
            <p:spPr>
              <a:xfrm>
                <a:off x="4825176" y="3114981"/>
                <a:ext cx="480618" cy="480618"/>
              </a:xfrm>
              <a:prstGeom prst="rect">
                <a:avLst/>
              </a:prstGeom>
            </p:spPr>
          </p:pic>
        </p:grpSp>
        <p:grpSp>
          <p:nvGrpSpPr>
            <p:cNvPr id="11" name="组合 10"/>
            <p:cNvGrpSpPr/>
            <p:nvPr/>
          </p:nvGrpSpPr>
          <p:grpSpPr>
            <a:xfrm>
              <a:off x="4825176" y="1512387"/>
              <a:ext cx="480618" cy="483299"/>
              <a:chOff x="4825176" y="1455999"/>
              <a:chExt cx="480618" cy="483299"/>
            </a:xfrm>
          </p:grpSpPr>
          <p:sp>
            <p:nvSpPr>
              <p:cNvPr id="15" name="圆角矩形 14"/>
              <p:cNvSpPr/>
              <p:nvPr/>
            </p:nvSpPr>
            <p:spPr>
              <a:xfrm>
                <a:off x="4825176" y="1458815"/>
                <a:ext cx="480618" cy="480483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16" name="图片 15"/>
              <p:cNvPicPr>
                <a:picLocks noChangeAspect="1"/>
              </p:cNvPicPr>
              <p:nvPr/>
            </p:nvPicPr>
            <p:blipFill>
              <a:blip r:embed="rId3" cstate="screen"/>
              <a:stretch>
                <a:fillRect/>
              </a:stretch>
            </p:blipFill>
            <p:spPr>
              <a:xfrm>
                <a:off x="4825244" y="1455999"/>
                <a:ext cx="480483" cy="480483"/>
              </a:xfrm>
              <a:prstGeom prst="rect">
                <a:avLst/>
              </a:prstGeom>
            </p:spPr>
          </p:pic>
        </p:grpSp>
        <p:grpSp>
          <p:nvGrpSpPr>
            <p:cNvPr id="12" name="组合 11"/>
            <p:cNvGrpSpPr/>
            <p:nvPr/>
          </p:nvGrpSpPr>
          <p:grpSpPr>
            <a:xfrm>
              <a:off x="4825176" y="2186085"/>
              <a:ext cx="480618" cy="483298"/>
              <a:chOff x="4825176" y="2285490"/>
              <a:chExt cx="480618" cy="483298"/>
            </a:xfrm>
          </p:grpSpPr>
          <p:sp>
            <p:nvSpPr>
              <p:cNvPr id="13" name="圆角矩形 12"/>
              <p:cNvSpPr/>
              <p:nvPr/>
            </p:nvSpPr>
            <p:spPr>
              <a:xfrm>
                <a:off x="4825176" y="2288305"/>
                <a:ext cx="480618" cy="480483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14" name="图片 13"/>
              <p:cNvPicPr>
                <a:picLocks noChangeAspect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>
              <a:xfrm>
                <a:off x="4825244" y="2285490"/>
                <a:ext cx="480483" cy="480483"/>
              </a:xfrm>
              <a:prstGeom prst="rect">
                <a:avLst/>
              </a:prstGeom>
            </p:spPr>
          </p:pic>
        </p:grpSp>
      </p:grpSp>
      <p:sp>
        <p:nvSpPr>
          <p:cNvPr id="19" name="矩形 18"/>
          <p:cNvSpPr/>
          <p:nvPr/>
        </p:nvSpPr>
        <p:spPr>
          <a:xfrm>
            <a:off x="4644008" y="1864444"/>
            <a:ext cx="46085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团队通常作为一个绩效单位建立起来，但是组织通常认可个人而非团队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589757" y="1347614"/>
            <a:ext cx="2554243" cy="1368152"/>
          </a:xfrm>
          <a:prstGeom prst="rect">
            <a:avLst/>
          </a:prstGeom>
          <a:solidFill>
            <a:srgbClr val="FFFF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难题五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zh-CN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竞争文化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2989310"/>
            <a:ext cx="8279904" cy="217472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>
            <a:off x="4607496" y="3832868"/>
            <a:ext cx="3420000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643120" y="3256804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800" b="1" dirty="0">
                <a:solidFill>
                  <a:srgbClr val="C00000"/>
                </a:solidFill>
              </a:rPr>
              <a:t>为什么 </a:t>
            </a:r>
            <a:r>
              <a:rPr lang="zh-CN" altLang="en-US" sz="2000" dirty="0"/>
              <a:t>这会是一个难题？</a:t>
            </a:r>
          </a:p>
        </p:txBody>
      </p:sp>
      <p:sp>
        <p:nvSpPr>
          <p:cNvPr id="6" name="矩形 5"/>
          <p:cNvSpPr/>
          <p:nvPr/>
        </p:nvSpPr>
        <p:spPr>
          <a:xfrm>
            <a:off x="5585802" y="3904876"/>
            <a:ext cx="24416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zh-CN" altLang="en-US" sz="44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竞争文化</a:t>
            </a:r>
          </a:p>
        </p:txBody>
      </p:sp>
      <p:sp>
        <p:nvSpPr>
          <p:cNvPr id="7" name="矩形 6"/>
          <p:cNvSpPr/>
          <p:nvPr/>
        </p:nvSpPr>
        <p:spPr>
          <a:xfrm>
            <a:off x="5327416" y="4515966"/>
            <a:ext cx="2700080" cy="438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Bef>
                <a:spcPts val="1200"/>
              </a:spcBef>
            </a:pPr>
            <a:r>
              <a:rPr lang="zh-CN" alt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组织文化不鼓励相互合作</a:t>
            </a:r>
            <a:endParaRPr lang="en-US" altLang="zh-CN" sz="17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187624" y="576214"/>
            <a:ext cx="4704931" cy="2062103"/>
            <a:chOff x="3689548" y="77599"/>
            <a:chExt cx="4704931" cy="2062103"/>
          </a:xfrm>
        </p:grpSpPr>
        <p:sp>
          <p:nvSpPr>
            <p:cNvPr id="9" name="矩形 8"/>
            <p:cNvSpPr/>
            <p:nvPr/>
          </p:nvSpPr>
          <p:spPr>
            <a:xfrm>
              <a:off x="4276057" y="77599"/>
              <a:ext cx="4118422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  <a:spcBef>
                  <a:spcPts val="1200"/>
                </a:spcBef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组织架构和体制鼓励内部竞争和冲突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>
                <a:lnSpc>
                  <a:spcPct val="200000"/>
                </a:lnSpc>
                <a:spcBef>
                  <a:spcPts val="1200"/>
                </a:spcBef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组织不是在信任的基础上建立起来的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>
                <a:lnSpc>
                  <a:spcPct val="200000"/>
                </a:lnSpc>
                <a:spcBef>
                  <a:spcPts val="1200"/>
                </a:spcBef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组织反对冒险，成员冒险需要付出代价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3689548" y="242372"/>
              <a:ext cx="480618" cy="483299"/>
              <a:chOff x="4825176" y="1455999"/>
              <a:chExt cx="480618" cy="483299"/>
            </a:xfrm>
          </p:grpSpPr>
          <p:sp>
            <p:nvSpPr>
              <p:cNvPr id="15" name="圆角矩形 14"/>
              <p:cNvSpPr/>
              <p:nvPr/>
            </p:nvSpPr>
            <p:spPr>
              <a:xfrm>
                <a:off x="4825176" y="1458815"/>
                <a:ext cx="480618" cy="480483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16" name="图片 15"/>
              <p:cNvPicPr>
                <a:picLocks noChangeAspect="1"/>
              </p:cNvPicPr>
              <p:nvPr/>
            </p:nvPicPr>
            <p:blipFill>
              <a:blip r:embed="rId2" cstate="screen"/>
              <a:stretch>
                <a:fillRect/>
              </a:stretch>
            </p:blipFill>
            <p:spPr>
              <a:xfrm>
                <a:off x="4825244" y="1455999"/>
                <a:ext cx="480483" cy="480483"/>
              </a:xfrm>
              <a:prstGeom prst="rect">
                <a:avLst/>
              </a:prstGeom>
            </p:spPr>
          </p:pic>
        </p:grpSp>
        <p:grpSp>
          <p:nvGrpSpPr>
            <p:cNvPr id="12" name="组合 11"/>
            <p:cNvGrpSpPr/>
            <p:nvPr/>
          </p:nvGrpSpPr>
          <p:grpSpPr>
            <a:xfrm>
              <a:off x="3689548" y="913385"/>
              <a:ext cx="480618" cy="483298"/>
              <a:chOff x="4825176" y="2285490"/>
              <a:chExt cx="480618" cy="483298"/>
            </a:xfrm>
          </p:grpSpPr>
          <p:sp>
            <p:nvSpPr>
              <p:cNvPr id="13" name="圆角矩形 12"/>
              <p:cNvSpPr/>
              <p:nvPr/>
            </p:nvSpPr>
            <p:spPr>
              <a:xfrm>
                <a:off x="4825176" y="2288305"/>
                <a:ext cx="480618" cy="480483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14" name="图片 13"/>
              <p:cNvPicPr>
                <a:picLocks noChangeAspect="1"/>
              </p:cNvPicPr>
              <p:nvPr/>
            </p:nvPicPr>
            <p:blipFill>
              <a:blip r:embed="rId3" cstate="screen"/>
              <a:stretch>
                <a:fillRect/>
              </a:stretch>
            </p:blipFill>
            <p:spPr>
              <a:xfrm>
                <a:off x="4825244" y="2285490"/>
                <a:ext cx="480483" cy="480483"/>
              </a:xfrm>
              <a:prstGeom prst="rect">
                <a:avLst/>
              </a:prstGeom>
            </p:spPr>
          </p:pic>
        </p:grpSp>
        <p:grpSp>
          <p:nvGrpSpPr>
            <p:cNvPr id="20" name="组合 19"/>
            <p:cNvGrpSpPr/>
            <p:nvPr/>
          </p:nvGrpSpPr>
          <p:grpSpPr>
            <a:xfrm>
              <a:off x="3689548" y="1584396"/>
              <a:ext cx="480618" cy="483298"/>
              <a:chOff x="4825176" y="2285490"/>
              <a:chExt cx="480618" cy="483298"/>
            </a:xfrm>
          </p:grpSpPr>
          <p:sp>
            <p:nvSpPr>
              <p:cNvPr id="21" name="圆角矩形 20"/>
              <p:cNvSpPr/>
              <p:nvPr/>
            </p:nvSpPr>
            <p:spPr>
              <a:xfrm>
                <a:off x="4825176" y="2288305"/>
                <a:ext cx="480618" cy="480483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22" name="图片 21"/>
              <p:cNvPicPr>
                <a:picLocks noChangeAspect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>
              <a:xfrm>
                <a:off x="4825244" y="2285490"/>
                <a:ext cx="480483" cy="480483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r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601417" y="339502"/>
            <a:ext cx="2554243" cy="1368152"/>
          </a:xfrm>
          <a:prstGeom prst="rect">
            <a:avLst/>
          </a:prstGeom>
          <a:solidFill>
            <a:srgbClr val="FFFF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难题五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zh-CN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团队庞大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827584" y="3147814"/>
            <a:ext cx="7668000" cy="0"/>
          </a:xfrm>
          <a:prstGeom prst="line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燕尾形 4"/>
          <p:cNvSpPr/>
          <p:nvPr/>
        </p:nvSpPr>
        <p:spPr>
          <a:xfrm>
            <a:off x="8748713" y="2121448"/>
            <a:ext cx="252412" cy="252413"/>
          </a:xfrm>
          <a:prstGeom prst="chevron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燕尾形 5"/>
          <p:cNvSpPr/>
          <p:nvPr/>
        </p:nvSpPr>
        <p:spPr>
          <a:xfrm flipH="1">
            <a:off x="179388" y="2121448"/>
            <a:ext cx="252412" cy="252413"/>
          </a:xfrm>
          <a:prstGeom prst="chevron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849460" y="1707654"/>
            <a:ext cx="1346276" cy="10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2389520" y="1707654"/>
            <a:ext cx="1316573" cy="10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3921753" y="1707654"/>
            <a:ext cx="1354430" cy="10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491843" y="1707654"/>
            <a:ext cx="1411806" cy="10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119308" y="1707654"/>
            <a:ext cx="1341124" cy="10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16" name="TextBox 15"/>
          <p:cNvSpPr txBox="1"/>
          <p:nvPr/>
        </p:nvSpPr>
        <p:spPr>
          <a:xfrm>
            <a:off x="755576" y="3356287"/>
            <a:ext cx="1440160" cy="756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第一部分</a:t>
            </a:r>
            <a:endParaRPr lang="en-US" altLang="zh-CN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lnSpc>
                <a:spcPct val="120000"/>
              </a:lnSpc>
            </a:pP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关于团队</a:t>
            </a:r>
          </a:p>
        </p:txBody>
      </p:sp>
      <p:sp>
        <p:nvSpPr>
          <p:cNvPr id="25" name="矩形 24"/>
          <p:cNvSpPr/>
          <p:nvPr/>
        </p:nvSpPr>
        <p:spPr>
          <a:xfrm>
            <a:off x="3506143" y="444609"/>
            <a:ext cx="184537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8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目  录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328696" y="3356287"/>
            <a:ext cx="1440160" cy="79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第二部分</a:t>
            </a:r>
            <a:endParaRPr lang="en-US" altLang="zh-CN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lnSpc>
                <a:spcPct val="120000"/>
              </a:lnSpc>
            </a:pP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面临难题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901816" y="3356287"/>
            <a:ext cx="1440160" cy="79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第三部分</a:t>
            </a:r>
            <a:endParaRPr lang="en-US" altLang="zh-CN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lnSpc>
                <a:spcPct val="120000"/>
              </a:lnSpc>
            </a:pP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建立团队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474936" y="3356287"/>
            <a:ext cx="1440160" cy="79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第四部分</a:t>
            </a:r>
            <a:endParaRPr lang="en-US" altLang="zh-CN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lnSpc>
                <a:spcPct val="120000"/>
              </a:lnSpc>
            </a:pP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领导团队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048056" y="3356287"/>
            <a:ext cx="1440160" cy="79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第五部分</a:t>
            </a:r>
            <a:endParaRPr lang="en-US" altLang="zh-CN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lnSpc>
                <a:spcPct val="120000"/>
              </a:lnSpc>
            </a:pP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处理问题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431750"/>
            <a:ext cx="4193992" cy="188070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>
            <a:off x="116996" y="1275308"/>
            <a:ext cx="3960000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04808" y="699244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</a:rPr>
              <a:t>为什么 </a:t>
            </a:r>
            <a:r>
              <a:rPr lang="zh-CN" altLang="en-US" sz="2000" dirty="0"/>
              <a:t>这会是一个难题？</a:t>
            </a:r>
          </a:p>
        </p:txBody>
      </p:sp>
      <p:sp>
        <p:nvSpPr>
          <p:cNvPr id="6" name="矩形 5"/>
          <p:cNvSpPr/>
          <p:nvPr/>
        </p:nvSpPr>
        <p:spPr>
          <a:xfrm>
            <a:off x="876149" y="1347316"/>
            <a:ext cx="24416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zh-CN" altLang="en-US" sz="44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团队太大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79512" y="2597879"/>
            <a:ext cx="4176464" cy="2062103"/>
            <a:chOff x="3689548" y="77599"/>
            <a:chExt cx="4176464" cy="2062103"/>
          </a:xfrm>
        </p:grpSpPr>
        <p:sp>
          <p:nvSpPr>
            <p:cNvPr id="8" name="矩形 7"/>
            <p:cNvSpPr/>
            <p:nvPr/>
          </p:nvSpPr>
          <p:spPr>
            <a:xfrm>
              <a:off x="4276057" y="77599"/>
              <a:ext cx="3589955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  <a:spcBef>
                  <a:spcPts val="1200"/>
                </a:spcBef>
              </a:pP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15-20</a:t>
              </a: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人组成的团队，难以管理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>
                <a:lnSpc>
                  <a:spcPct val="200000"/>
                </a:lnSpc>
                <a:spcBef>
                  <a:spcPts val="1200"/>
                </a:spcBef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团队越大，交流和控制越难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>
                <a:lnSpc>
                  <a:spcPct val="200000"/>
                </a:lnSpc>
                <a:spcBef>
                  <a:spcPts val="1200"/>
                </a:spcBef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团队越大，潜在的危险越高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3689548" y="242372"/>
              <a:ext cx="480618" cy="483299"/>
              <a:chOff x="4825176" y="1455999"/>
              <a:chExt cx="480618" cy="483299"/>
            </a:xfrm>
          </p:grpSpPr>
          <p:sp>
            <p:nvSpPr>
              <p:cNvPr id="16" name="圆角矩形 15"/>
              <p:cNvSpPr/>
              <p:nvPr/>
            </p:nvSpPr>
            <p:spPr>
              <a:xfrm>
                <a:off x="4825176" y="1458815"/>
                <a:ext cx="480618" cy="480483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17" name="图片 16"/>
              <p:cNvPicPr>
                <a:picLocks noChangeAspect="1"/>
              </p:cNvPicPr>
              <p:nvPr/>
            </p:nvPicPr>
            <p:blipFill>
              <a:blip r:embed="rId2" cstate="screen"/>
              <a:stretch>
                <a:fillRect/>
              </a:stretch>
            </p:blipFill>
            <p:spPr>
              <a:xfrm>
                <a:off x="4825244" y="1455999"/>
                <a:ext cx="480483" cy="480483"/>
              </a:xfrm>
              <a:prstGeom prst="rect">
                <a:avLst/>
              </a:prstGeom>
            </p:spPr>
          </p:pic>
        </p:grpSp>
        <p:grpSp>
          <p:nvGrpSpPr>
            <p:cNvPr id="10" name="组合 9"/>
            <p:cNvGrpSpPr/>
            <p:nvPr/>
          </p:nvGrpSpPr>
          <p:grpSpPr>
            <a:xfrm>
              <a:off x="3689548" y="913385"/>
              <a:ext cx="480618" cy="483298"/>
              <a:chOff x="4825176" y="2285490"/>
              <a:chExt cx="480618" cy="483298"/>
            </a:xfrm>
          </p:grpSpPr>
          <p:sp>
            <p:nvSpPr>
              <p:cNvPr id="14" name="圆角矩形 13"/>
              <p:cNvSpPr/>
              <p:nvPr/>
            </p:nvSpPr>
            <p:spPr>
              <a:xfrm>
                <a:off x="4825176" y="2288305"/>
                <a:ext cx="480618" cy="480483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15" name="图片 14"/>
              <p:cNvPicPr>
                <a:picLocks noChangeAspect="1"/>
              </p:cNvPicPr>
              <p:nvPr/>
            </p:nvPicPr>
            <p:blipFill>
              <a:blip r:embed="rId3" cstate="screen"/>
              <a:stretch>
                <a:fillRect/>
              </a:stretch>
            </p:blipFill>
            <p:spPr>
              <a:xfrm>
                <a:off x="4825244" y="2285490"/>
                <a:ext cx="480483" cy="480483"/>
              </a:xfrm>
              <a:prstGeom prst="rect">
                <a:avLst/>
              </a:prstGeom>
            </p:spPr>
          </p:pic>
        </p:grpSp>
        <p:grpSp>
          <p:nvGrpSpPr>
            <p:cNvPr id="11" name="组合 10"/>
            <p:cNvGrpSpPr/>
            <p:nvPr/>
          </p:nvGrpSpPr>
          <p:grpSpPr>
            <a:xfrm>
              <a:off x="3689548" y="1584396"/>
              <a:ext cx="480618" cy="483298"/>
              <a:chOff x="4825176" y="2285490"/>
              <a:chExt cx="480618" cy="483298"/>
            </a:xfrm>
          </p:grpSpPr>
          <p:sp>
            <p:nvSpPr>
              <p:cNvPr id="12" name="圆角矩形 11"/>
              <p:cNvSpPr/>
              <p:nvPr/>
            </p:nvSpPr>
            <p:spPr>
              <a:xfrm>
                <a:off x="4825176" y="2288305"/>
                <a:ext cx="480618" cy="480483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>
              <a:xfrm>
                <a:off x="4825244" y="2285490"/>
                <a:ext cx="480483" cy="480483"/>
              </a:xfrm>
              <a:prstGeom prst="rect">
                <a:avLst/>
              </a:prstGeom>
            </p:spPr>
          </p:pic>
        </p:grpSp>
      </p:grpSp>
      <p:graphicFrame>
        <p:nvGraphicFramePr>
          <p:cNvPr id="19" name="表格 18"/>
          <p:cNvGraphicFramePr>
            <a:graphicFrameLocks noGrp="1"/>
          </p:cNvGraphicFramePr>
          <p:nvPr/>
        </p:nvGraphicFramePr>
        <p:xfrm>
          <a:off x="4427984" y="448813"/>
          <a:ext cx="4464496" cy="4140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6064">
                <a:tc gridSpan="5"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团队大小参考（</a:t>
                      </a:r>
                      <a:r>
                        <a:rPr lang="en-US" altLang="zh-CN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1=</a:t>
                      </a:r>
                      <a:r>
                        <a:rPr lang="zh-CN" altLang="en-US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有效，</a:t>
                      </a:r>
                      <a:r>
                        <a:rPr lang="en-US" altLang="zh-CN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4</a:t>
                      </a:r>
                      <a:r>
                        <a:rPr lang="zh-CN" altLang="en-US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无效）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≤</a:t>
                      </a:r>
                      <a:r>
                        <a:rPr lang="en-US" altLang="zh-CN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5</a:t>
                      </a:r>
                      <a:r>
                        <a:rPr lang="zh-CN" alt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6~12</a:t>
                      </a:r>
                      <a:r>
                        <a:rPr lang="zh-CN" alt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13~15</a:t>
                      </a:r>
                      <a:r>
                        <a:rPr lang="zh-CN" alt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≥</a:t>
                      </a:r>
                      <a:r>
                        <a:rPr lang="en-US" altLang="zh-CN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15</a:t>
                      </a:r>
                      <a:r>
                        <a:rPr lang="zh-CN" alt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解决问题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</a:t>
                      </a:r>
                      <a:endParaRPr lang="zh-CN" altLang="en-U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</a:t>
                      </a:r>
                      <a:endParaRPr lang="zh-CN" altLang="en-U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zh-CN" alt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4</a:t>
                      </a:r>
                      <a:endParaRPr lang="zh-CN" altLang="en-U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判断速度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zh-CN" alt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</a:t>
                      </a:r>
                      <a:endParaRPr lang="zh-CN" altLang="en-U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</a:t>
                      </a:r>
                      <a:endParaRPr lang="zh-CN" altLang="en-U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4</a:t>
                      </a:r>
                      <a:endParaRPr lang="zh-CN" altLang="en-U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成员参与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zh-CN" alt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</a:t>
                      </a:r>
                      <a:endParaRPr lang="zh-CN" altLang="en-U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</a:t>
                      </a:r>
                      <a:endParaRPr lang="zh-CN" altLang="en-U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4</a:t>
                      </a:r>
                      <a:endParaRPr lang="zh-CN" altLang="en-U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凝聚力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zh-CN" alt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</a:t>
                      </a:r>
                      <a:endParaRPr lang="zh-CN" altLang="en-U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</a:t>
                      </a:r>
                      <a:endParaRPr lang="zh-CN" altLang="en-U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4</a:t>
                      </a:r>
                      <a:endParaRPr lang="zh-CN" altLang="en-U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意见一致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</a:t>
                      </a:r>
                      <a:endParaRPr lang="zh-CN" altLang="en-U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</a:t>
                      </a:r>
                      <a:endParaRPr lang="zh-CN" altLang="en-U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zh-CN" alt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4</a:t>
                      </a:r>
                      <a:endParaRPr lang="zh-CN" altLang="en-U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灵活性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zh-CN" alt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</a:t>
                      </a:r>
                      <a:endParaRPr lang="zh-CN" altLang="en-U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</a:t>
                      </a:r>
                      <a:endParaRPr lang="zh-CN" altLang="en-U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4</a:t>
                      </a:r>
                      <a:endParaRPr lang="zh-CN" altLang="en-U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个人效率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</a:t>
                      </a:r>
                      <a:endParaRPr lang="zh-CN" altLang="en-U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zh-CN" alt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</a:t>
                      </a:r>
                      <a:endParaRPr lang="zh-CN" altLang="en-U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4</a:t>
                      </a:r>
                      <a:endParaRPr lang="zh-CN" altLang="en-U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团队效率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</a:t>
                      </a:r>
                      <a:endParaRPr lang="zh-CN" altLang="en-U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</a:t>
                      </a:r>
                      <a:endParaRPr lang="zh-CN" altLang="en-U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zh-CN" alt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4</a:t>
                      </a:r>
                      <a:endParaRPr lang="zh-CN" altLang="en-U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2070036" y="3867894"/>
            <a:ext cx="5652000" cy="0"/>
          </a:xfrm>
          <a:prstGeom prst="line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015716" y="3219822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HOW TO BUILD A TEAM ?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47764" y="3952676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rgbClr val="C00000"/>
                </a:solidFill>
              </a:rPr>
              <a:t>怎样建立团队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2070036" y="3939902"/>
            <a:ext cx="56520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3636036" y="786035"/>
            <a:ext cx="2520000" cy="20094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2" name="圆角矩形 11"/>
          <p:cNvSpPr/>
          <p:nvPr/>
        </p:nvSpPr>
        <p:spPr>
          <a:xfrm>
            <a:off x="3455876" y="627534"/>
            <a:ext cx="2880320" cy="2326412"/>
          </a:xfrm>
          <a:prstGeom prst="roundRect">
            <a:avLst>
              <a:gd name="adj" fmla="val 7234"/>
            </a:avLst>
          </a:prstGeom>
          <a:noFill/>
          <a:ln w="76200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3707904" y="293983"/>
            <a:ext cx="4799007" cy="4654031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3816609" y="293983"/>
            <a:ext cx="4799007" cy="4654031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 4"/>
          <p:cNvSpPr/>
          <p:nvPr/>
        </p:nvSpPr>
        <p:spPr>
          <a:xfrm>
            <a:off x="3993809" y="484724"/>
            <a:ext cx="4463290" cy="4463290"/>
          </a:xfrm>
          <a:custGeom>
            <a:avLst/>
            <a:gdLst>
              <a:gd name="connsiteX0" fmla="*/ 1706880 w 3413760"/>
              <a:gd name="connsiteY0" fmla="*/ 0 h 3413760"/>
              <a:gd name="connsiteX1" fmla="*/ 3041373 w 3413760"/>
              <a:gd name="connsiteY1" fmla="*/ 642658 h 3413760"/>
              <a:gd name="connsiteX2" fmla="*/ 1706880 w 3413760"/>
              <a:gd name="connsiteY2" fmla="*/ 1706880 h 3413760"/>
              <a:gd name="connsiteX3" fmla="*/ 1706880 w 3413760"/>
              <a:gd name="connsiteY3" fmla="*/ 0 h 341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3760" h="3413760">
                <a:moveTo>
                  <a:pt x="1706880" y="0"/>
                </a:moveTo>
                <a:cubicBezTo>
                  <a:pt x="2226326" y="0"/>
                  <a:pt x="2717504" y="236539"/>
                  <a:pt x="3041373" y="642658"/>
                </a:cubicBezTo>
                <a:lnTo>
                  <a:pt x="1706880" y="1706880"/>
                </a:lnTo>
                <a:lnTo>
                  <a:pt x="1706880" y="0"/>
                </a:lnTo>
                <a:close/>
              </a:path>
            </a:pathLst>
          </a:custGeom>
          <a:blipFill dpi="0" rotWithShape="0">
            <a:blip r:embed="rId2" cstate="screen"/>
            <a:srcRect/>
            <a:stretch>
              <a:fillRect b="20000"/>
            </a:stretch>
          </a:blip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3631" tIns="358140" rIns="771449" bIns="2532380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600" kern="1200"/>
          </a:p>
        </p:txBody>
      </p:sp>
      <p:sp>
        <p:nvSpPr>
          <p:cNvPr id="6" name="任意多边形 5"/>
          <p:cNvSpPr/>
          <p:nvPr/>
        </p:nvSpPr>
        <p:spPr>
          <a:xfrm>
            <a:off x="4002452" y="482275"/>
            <a:ext cx="4463290" cy="4463290"/>
          </a:xfrm>
          <a:custGeom>
            <a:avLst/>
            <a:gdLst>
              <a:gd name="connsiteX0" fmla="*/ 3041373 w 3413760"/>
              <a:gd name="connsiteY0" fmla="*/ 642658 h 3413760"/>
              <a:gd name="connsiteX1" fmla="*/ 3370965 w 3413760"/>
              <a:gd name="connsiteY1" fmla="*/ 2086696 h 3413760"/>
              <a:gd name="connsiteX2" fmla="*/ 1706880 w 3413760"/>
              <a:gd name="connsiteY2" fmla="*/ 1706880 h 3413760"/>
              <a:gd name="connsiteX3" fmla="*/ 3041373 w 3413760"/>
              <a:gd name="connsiteY3" fmla="*/ 642658 h 341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3760" h="3413760">
                <a:moveTo>
                  <a:pt x="3041373" y="642658"/>
                </a:moveTo>
                <a:cubicBezTo>
                  <a:pt x="3365242" y="1048777"/>
                  <a:pt x="3486552" y="1580274"/>
                  <a:pt x="3370965" y="2086696"/>
                </a:cubicBezTo>
                <a:lnTo>
                  <a:pt x="1706880" y="1706880"/>
                </a:lnTo>
                <a:lnTo>
                  <a:pt x="3041373" y="642658"/>
                </a:lnTo>
                <a:close/>
              </a:path>
            </a:pathLst>
          </a:custGeom>
          <a:blipFill dpi="0" rotWithShape="1">
            <a:blip r:embed="rId3" cstate="screen"/>
            <a:srcRect/>
            <a:stretch>
              <a:fillRect/>
            </a:stretch>
          </a:blip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85060" tIns="1267461" rIns="133604" bIns="1612899" numCol="1" spcCol="1270" anchor="ctr" anchorCtr="0">
            <a:noAutofit/>
          </a:bodyPr>
          <a:lstStyle/>
          <a:p>
            <a:pPr lvl="0"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800" kern="1200"/>
          </a:p>
        </p:txBody>
      </p:sp>
      <p:sp>
        <p:nvSpPr>
          <p:cNvPr id="7" name="任意多边形 6"/>
          <p:cNvSpPr/>
          <p:nvPr/>
        </p:nvSpPr>
        <p:spPr>
          <a:xfrm>
            <a:off x="4002452" y="482275"/>
            <a:ext cx="4463290" cy="4463290"/>
          </a:xfrm>
          <a:custGeom>
            <a:avLst/>
            <a:gdLst>
              <a:gd name="connsiteX0" fmla="*/ 3370965 w 3413760"/>
              <a:gd name="connsiteY0" fmla="*/ 2086696 h 3413760"/>
              <a:gd name="connsiteX1" fmla="*/ 2447467 w 3413760"/>
              <a:gd name="connsiteY1" fmla="*/ 3244726 h 3413760"/>
              <a:gd name="connsiteX2" fmla="*/ 1706880 w 3413760"/>
              <a:gd name="connsiteY2" fmla="*/ 1706880 h 3413760"/>
              <a:gd name="connsiteX3" fmla="*/ 3370965 w 3413760"/>
              <a:gd name="connsiteY3" fmla="*/ 2086696 h 341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3760" h="3413760">
                <a:moveTo>
                  <a:pt x="3370965" y="2086696"/>
                </a:moveTo>
                <a:cubicBezTo>
                  <a:pt x="3255378" y="2593118"/>
                  <a:pt x="2915472" y="3019346"/>
                  <a:pt x="2447467" y="3244726"/>
                </a:cubicBezTo>
                <a:lnTo>
                  <a:pt x="1706880" y="1706880"/>
                </a:lnTo>
                <a:lnTo>
                  <a:pt x="3370965" y="2086696"/>
                </a:lnTo>
                <a:close/>
              </a:path>
            </a:pathLst>
          </a:custGeom>
          <a:blipFill dpi="0" rotWithShape="1">
            <a:blip r:embed="rId4" cstate="screen"/>
            <a:srcRect/>
            <a:stretch>
              <a:fillRect/>
            </a:stretch>
          </a:blip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44090" tIns="2081530" rIns="374650" bIns="781050" numCol="1" spcCol="1270" anchor="ctr" anchorCtr="0">
            <a:noAutofit/>
          </a:bodyPr>
          <a:lstStyle/>
          <a:p>
            <a:pPr lvl="0"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900" kern="1200"/>
          </a:p>
        </p:txBody>
      </p:sp>
      <p:sp>
        <p:nvSpPr>
          <p:cNvPr id="8" name="任意多边形 7"/>
          <p:cNvSpPr/>
          <p:nvPr/>
        </p:nvSpPr>
        <p:spPr>
          <a:xfrm>
            <a:off x="4002452" y="482275"/>
            <a:ext cx="4463290" cy="4463290"/>
          </a:xfrm>
          <a:custGeom>
            <a:avLst/>
            <a:gdLst>
              <a:gd name="connsiteX0" fmla="*/ 2447430 w 3413760"/>
              <a:gd name="connsiteY0" fmla="*/ 3244744 h 3413760"/>
              <a:gd name="connsiteX1" fmla="*/ 966292 w 3413760"/>
              <a:gd name="connsiteY1" fmla="*/ 3244726 h 3413760"/>
              <a:gd name="connsiteX2" fmla="*/ 1706880 w 3413760"/>
              <a:gd name="connsiteY2" fmla="*/ 1706880 h 3413760"/>
              <a:gd name="connsiteX3" fmla="*/ 2447430 w 3413760"/>
              <a:gd name="connsiteY3" fmla="*/ 3244744 h 341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3760" h="3413760">
                <a:moveTo>
                  <a:pt x="2447430" y="3244744"/>
                </a:moveTo>
                <a:cubicBezTo>
                  <a:pt x="1979433" y="3470105"/>
                  <a:pt x="1434283" y="3470099"/>
                  <a:pt x="966292" y="3244726"/>
                </a:cubicBezTo>
                <a:lnTo>
                  <a:pt x="1706880" y="1706880"/>
                </a:lnTo>
                <a:lnTo>
                  <a:pt x="2447430" y="3244744"/>
                </a:lnTo>
                <a:close/>
              </a:path>
            </a:pathLst>
          </a:custGeom>
          <a:blipFill dpi="0" rotWithShape="1">
            <a:blip r:embed="rId5" cstate="screen"/>
            <a:srcRect/>
            <a:stretch>
              <a:fillRect l="2000" t="30000"/>
            </a:stretch>
          </a:blipFill>
          <a:ln w="381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9210" tIns="2731771" rIns="1299210" bIns="130809" numCol="1" spcCol="1270" anchor="ctr" anchorCtr="0">
            <a:noAutofit/>
          </a:bodyPr>
          <a:lstStyle/>
          <a:p>
            <a:pPr lvl="0"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900" kern="1200"/>
          </a:p>
        </p:txBody>
      </p:sp>
      <p:sp>
        <p:nvSpPr>
          <p:cNvPr id="9" name="任意多边形 8"/>
          <p:cNvSpPr/>
          <p:nvPr/>
        </p:nvSpPr>
        <p:spPr>
          <a:xfrm>
            <a:off x="4002452" y="482275"/>
            <a:ext cx="4463290" cy="4463290"/>
          </a:xfrm>
          <a:custGeom>
            <a:avLst/>
            <a:gdLst>
              <a:gd name="connsiteX0" fmla="*/ 966292 w 3413760"/>
              <a:gd name="connsiteY0" fmla="*/ 3244726 h 3413760"/>
              <a:gd name="connsiteX1" fmla="*/ 42795 w 3413760"/>
              <a:gd name="connsiteY1" fmla="*/ 2086696 h 3413760"/>
              <a:gd name="connsiteX2" fmla="*/ 1706880 w 3413760"/>
              <a:gd name="connsiteY2" fmla="*/ 1706880 h 3413760"/>
              <a:gd name="connsiteX3" fmla="*/ 966292 w 3413760"/>
              <a:gd name="connsiteY3" fmla="*/ 3244726 h 341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3760" h="3413760">
                <a:moveTo>
                  <a:pt x="966292" y="3244726"/>
                </a:moveTo>
                <a:cubicBezTo>
                  <a:pt x="498287" y="3019347"/>
                  <a:pt x="158382" y="2593118"/>
                  <a:pt x="42795" y="2086696"/>
                </a:cubicBezTo>
                <a:lnTo>
                  <a:pt x="1706880" y="1706880"/>
                </a:lnTo>
                <a:lnTo>
                  <a:pt x="966292" y="3244726"/>
                </a:lnTo>
                <a:close/>
              </a:path>
            </a:pathLst>
          </a:custGeom>
          <a:blipFill dpi="0" rotWithShape="1">
            <a:blip r:embed="rId6" cstate="screen"/>
            <a:srcRect/>
            <a:stretch>
              <a:fillRect/>
            </a:stretch>
          </a:blip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4650" tIns="2081530" rIns="2244090" bIns="781050" numCol="1" spcCol="1270" anchor="ctr" anchorCtr="0">
            <a:noAutofit/>
          </a:bodyPr>
          <a:lstStyle/>
          <a:p>
            <a:pPr lvl="0"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900" kern="1200"/>
          </a:p>
        </p:txBody>
      </p:sp>
      <p:sp>
        <p:nvSpPr>
          <p:cNvPr id="10" name="任意多边形 9"/>
          <p:cNvSpPr/>
          <p:nvPr/>
        </p:nvSpPr>
        <p:spPr>
          <a:xfrm>
            <a:off x="4002452" y="482275"/>
            <a:ext cx="4463290" cy="4463290"/>
          </a:xfrm>
          <a:custGeom>
            <a:avLst/>
            <a:gdLst>
              <a:gd name="connsiteX0" fmla="*/ 42795 w 3413760"/>
              <a:gd name="connsiteY0" fmla="*/ 2086695 h 3413760"/>
              <a:gd name="connsiteX1" fmla="*/ 372387 w 3413760"/>
              <a:gd name="connsiteY1" fmla="*/ 642658 h 3413760"/>
              <a:gd name="connsiteX2" fmla="*/ 1706880 w 3413760"/>
              <a:gd name="connsiteY2" fmla="*/ 1706880 h 3413760"/>
              <a:gd name="connsiteX3" fmla="*/ 42795 w 3413760"/>
              <a:gd name="connsiteY3" fmla="*/ 2086695 h 341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3760" h="3413760">
                <a:moveTo>
                  <a:pt x="42795" y="2086695"/>
                </a:moveTo>
                <a:cubicBezTo>
                  <a:pt x="-72792" y="1580274"/>
                  <a:pt x="48519" y="1048777"/>
                  <a:pt x="372387" y="642658"/>
                </a:cubicBezTo>
                <a:lnTo>
                  <a:pt x="1706880" y="1706880"/>
                </a:lnTo>
                <a:lnTo>
                  <a:pt x="42795" y="2086695"/>
                </a:lnTo>
                <a:close/>
              </a:path>
            </a:pathLst>
          </a:custGeom>
          <a:blipFill dpi="0" rotWithShape="1">
            <a:blip r:embed="rId7" cstate="screen"/>
            <a:srcRect/>
            <a:stretch>
              <a:fillRect t="30000" r="40000" b="-10000"/>
            </a:stretch>
          </a:blip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9634" tIns="1253491" rIns="2371090" bIns="1598929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700" kern="1200"/>
          </a:p>
        </p:txBody>
      </p:sp>
      <p:sp>
        <p:nvSpPr>
          <p:cNvPr id="11" name="任意多边形 10"/>
          <p:cNvSpPr/>
          <p:nvPr/>
        </p:nvSpPr>
        <p:spPr>
          <a:xfrm>
            <a:off x="4002452" y="482275"/>
            <a:ext cx="4463290" cy="4463290"/>
          </a:xfrm>
          <a:custGeom>
            <a:avLst/>
            <a:gdLst>
              <a:gd name="connsiteX0" fmla="*/ 372387 w 3413760"/>
              <a:gd name="connsiteY0" fmla="*/ 642658 h 3413760"/>
              <a:gd name="connsiteX1" fmla="*/ 1706880 w 3413760"/>
              <a:gd name="connsiteY1" fmla="*/ 0 h 3413760"/>
              <a:gd name="connsiteX2" fmla="*/ 1706880 w 3413760"/>
              <a:gd name="connsiteY2" fmla="*/ 1706880 h 3413760"/>
              <a:gd name="connsiteX3" fmla="*/ 372387 w 3413760"/>
              <a:gd name="connsiteY3" fmla="*/ 642658 h 341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3760" h="3413760">
                <a:moveTo>
                  <a:pt x="372387" y="642658"/>
                </a:moveTo>
                <a:cubicBezTo>
                  <a:pt x="696256" y="236539"/>
                  <a:pt x="1187434" y="0"/>
                  <a:pt x="1706880" y="0"/>
                </a:cubicBezTo>
                <a:lnTo>
                  <a:pt x="1706880" y="1706880"/>
                </a:lnTo>
                <a:lnTo>
                  <a:pt x="372387" y="642658"/>
                </a:lnTo>
                <a:close/>
              </a:path>
            </a:pathLst>
          </a:custGeom>
          <a:blipFill dpi="0" rotWithShape="1">
            <a:blip r:embed="rId8" cstate="screen"/>
            <a:srcRect/>
            <a:stretch>
              <a:fillRect b="20000"/>
            </a:stretch>
          </a:blip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72668" tIns="358141" rIns="1772412" bIns="2532379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600" kern="1200"/>
          </a:p>
        </p:txBody>
      </p:sp>
      <p:sp>
        <p:nvSpPr>
          <p:cNvPr id="12" name="椭圆 11"/>
          <p:cNvSpPr/>
          <p:nvPr/>
        </p:nvSpPr>
        <p:spPr>
          <a:xfrm>
            <a:off x="5508791" y="2056121"/>
            <a:ext cx="1444380" cy="144438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/>
              <a:t>团队</a:t>
            </a:r>
            <a:endParaRPr lang="en-US" altLang="zh-CN" sz="2800" b="1" dirty="0"/>
          </a:p>
          <a:p>
            <a:pPr algn="ctr"/>
            <a:r>
              <a:rPr lang="zh-CN" altLang="en-US" sz="2800" b="1" dirty="0"/>
              <a:t>要素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864746" y="2139702"/>
            <a:ext cx="2483118" cy="381258"/>
            <a:chOff x="864746" y="2275904"/>
            <a:chExt cx="2483118" cy="381258"/>
          </a:xfrm>
        </p:grpSpPr>
        <p:sp>
          <p:nvSpPr>
            <p:cNvPr id="14" name="矩形 13"/>
            <p:cNvSpPr/>
            <p:nvPr/>
          </p:nvSpPr>
          <p:spPr>
            <a:xfrm>
              <a:off x="864746" y="2347912"/>
              <a:ext cx="537011" cy="250198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01</a:t>
              </a:r>
              <a:endParaRPr lang="zh-CN" alt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401757" y="2275904"/>
              <a:ext cx="1946107" cy="381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团队领导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64746" y="2532076"/>
            <a:ext cx="2483118" cy="381258"/>
            <a:chOff x="864746" y="2645578"/>
            <a:chExt cx="2483118" cy="381258"/>
          </a:xfrm>
        </p:grpSpPr>
        <p:sp>
          <p:nvSpPr>
            <p:cNvPr id="16" name="矩形 15"/>
            <p:cNvSpPr/>
            <p:nvPr/>
          </p:nvSpPr>
          <p:spPr>
            <a:xfrm>
              <a:off x="864746" y="2717586"/>
              <a:ext cx="537011" cy="250198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02</a:t>
              </a:r>
              <a:endParaRPr lang="zh-CN" alt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401757" y="2645578"/>
              <a:ext cx="1946107" cy="381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团队目标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864746" y="2924450"/>
            <a:ext cx="2483118" cy="381258"/>
            <a:chOff x="864746" y="3015252"/>
            <a:chExt cx="2483118" cy="381258"/>
          </a:xfrm>
        </p:grpSpPr>
        <p:sp>
          <p:nvSpPr>
            <p:cNvPr id="18" name="矩形 17"/>
            <p:cNvSpPr/>
            <p:nvPr/>
          </p:nvSpPr>
          <p:spPr>
            <a:xfrm>
              <a:off x="864746" y="3087260"/>
              <a:ext cx="537011" cy="250198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03</a:t>
              </a:r>
              <a:endParaRPr lang="zh-CN" alt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401757" y="3015252"/>
              <a:ext cx="1946107" cy="381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团队工作方式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864746" y="3316824"/>
            <a:ext cx="2483118" cy="381258"/>
            <a:chOff x="864746" y="3384926"/>
            <a:chExt cx="2483118" cy="381258"/>
          </a:xfrm>
        </p:grpSpPr>
        <p:sp>
          <p:nvSpPr>
            <p:cNvPr id="20" name="矩形 19"/>
            <p:cNvSpPr/>
            <p:nvPr/>
          </p:nvSpPr>
          <p:spPr>
            <a:xfrm>
              <a:off x="864746" y="3456934"/>
              <a:ext cx="537011" cy="250198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04</a:t>
              </a:r>
              <a:endParaRPr lang="zh-CN" alt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401757" y="3384926"/>
              <a:ext cx="1946107" cy="381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成员相互信任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864746" y="3709198"/>
            <a:ext cx="2483118" cy="381258"/>
            <a:chOff x="864746" y="3754600"/>
            <a:chExt cx="2483118" cy="381258"/>
          </a:xfrm>
        </p:grpSpPr>
        <p:sp>
          <p:nvSpPr>
            <p:cNvPr id="22" name="矩形 21"/>
            <p:cNvSpPr/>
            <p:nvPr/>
          </p:nvSpPr>
          <p:spPr>
            <a:xfrm>
              <a:off x="864746" y="3826608"/>
              <a:ext cx="537011" cy="250198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05</a:t>
              </a:r>
              <a:endParaRPr lang="zh-CN" alt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401757" y="3754600"/>
              <a:ext cx="1946107" cy="381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成员技能识别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864746" y="4101572"/>
            <a:ext cx="2483118" cy="381258"/>
            <a:chOff x="864746" y="4124274"/>
            <a:chExt cx="2483118" cy="381258"/>
          </a:xfrm>
        </p:grpSpPr>
        <p:sp>
          <p:nvSpPr>
            <p:cNvPr id="24" name="矩形 23"/>
            <p:cNvSpPr/>
            <p:nvPr/>
          </p:nvSpPr>
          <p:spPr>
            <a:xfrm>
              <a:off x="864746" y="4196282"/>
              <a:ext cx="537011" cy="250198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06</a:t>
              </a:r>
              <a:endParaRPr lang="zh-CN" alt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401757" y="4124274"/>
              <a:ext cx="1946107" cy="381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团队成员角色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864746" y="4493948"/>
            <a:ext cx="2483118" cy="381258"/>
            <a:chOff x="864746" y="4493948"/>
            <a:chExt cx="2483118" cy="381258"/>
          </a:xfrm>
        </p:grpSpPr>
        <p:sp>
          <p:nvSpPr>
            <p:cNvPr id="26" name="矩形 25"/>
            <p:cNvSpPr/>
            <p:nvPr/>
          </p:nvSpPr>
          <p:spPr>
            <a:xfrm>
              <a:off x="864746" y="4565956"/>
              <a:ext cx="537011" cy="250198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07</a:t>
              </a:r>
              <a:endParaRPr lang="zh-CN" alt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401757" y="4493948"/>
              <a:ext cx="1946107" cy="381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团队回顾进展</a:t>
              </a: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60198" y="267494"/>
            <a:ext cx="2683610" cy="597921"/>
            <a:chOff x="160198" y="267494"/>
            <a:chExt cx="2683610" cy="597921"/>
          </a:xfrm>
        </p:grpSpPr>
        <p:sp>
          <p:nvSpPr>
            <p:cNvPr id="3" name="矩形 2"/>
            <p:cNvSpPr/>
            <p:nvPr/>
          </p:nvSpPr>
          <p:spPr>
            <a:xfrm>
              <a:off x="160198" y="413717"/>
              <a:ext cx="772770" cy="36004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/>
                <a:t>01</a:t>
              </a:r>
              <a:endParaRPr lang="zh-CN" altLang="en-US" sz="3200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69709" y="267494"/>
              <a:ext cx="1874099" cy="597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团队领导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221462" y="2194944"/>
            <a:ext cx="6806922" cy="1660700"/>
            <a:chOff x="827584" y="2492896"/>
            <a:chExt cx="7673856" cy="1872208"/>
          </a:xfrm>
        </p:grpSpPr>
        <p:sp>
          <p:nvSpPr>
            <p:cNvPr id="7" name="矩形 6"/>
            <p:cNvSpPr/>
            <p:nvPr/>
          </p:nvSpPr>
          <p:spPr>
            <a:xfrm>
              <a:off x="827584" y="2492896"/>
              <a:ext cx="7673856" cy="187220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899592" y="2561377"/>
              <a:ext cx="7530267" cy="126014"/>
              <a:chOff x="899592" y="2561377"/>
              <a:chExt cx="7530267" cy="126014"/>
            </a:xfrm>
          </p:grpSpPr>
          <p:sp>
            <p:nvSpPr>
              <p:cNvPr id="56" name="矩形 55"/>
              <p:cNvSpPr/>
              <p:nvPr/>
            </p:nvSpPr>
            <p:spPr>
              <a:xfrm>
                <a:off x="899592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矩形 56"/>
              <p:cNvSpPr/>
              <p:nvPr/>
            </p:nvSpPr>
            <p:spPr>
              <a:xfrm>
                <a:off x="1065566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" name="矩形 57"/>
              <p:cNvSpPr/>
              <p:nvPr/>
            </p:nvSpPr>
            <p:spPr>
              <a:xfrm>
                <a:off x="1231540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矩形 58"/>
              <p:cNvSpPr/>
              <p:nvPr/>
            </p:nvSpPr>
            <p:spPr>
              <a:xfrm>
                <a:off x="1397514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矩形 59"/>
              <p:cNvSpPr/>
              <p:nvPr/>
            </p:nvSpPr>
            <p:spPr>
              <a:xfrm>
                <a:off x="1563488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" name="矩形 60"/>
              <p:cNvSpPr/>
              <p:nvPr/>
            </p:nvSpPr>
            <p:spPr>
              <a:xfrm>
                <a:off x="1729462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1895436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3" name="矩形 62"/>
              <p:cNvSpPr/>
              <p:nvPr/>
            </p:nvSpPr>
            <p:spPr>
              <a:xfrm>
                <a:off x="2061410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" name="矩形 63"/>
              <p:cNvSpPr/>
              <p:nvPr/>
            </p:nvSpPr>
            <p:spPr>
              <a:xfrm>
                <a:off x="2227384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矩形 64"/>
              <p:cNvSpPr/>
              <p:nvPr/>
            </p:nvSpPr>
            <p:spPr>
              <a:xfrm>
                <a:off x="2393358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2559332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7" name="矩形 66"/>
              <p:cNvSpPr/>
              <p:nvPr/>
            </p:nvSpPr>
            <p:spPr>
              <a:xfrm>
                <a:off x="2725306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矩形 67"/>
              <p:cNvSpPr/>
              <p:nvPr/>
            </p:nvSpPr>
            <p:spPr>
              <a:xfrm>
                <a:off x="2891280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矩形 68"/>
              <p:cNvSpPr/>
              <p:nvPr/>
            </p:nvSpPr>
            <p:spPr>
              <a:xfrm>
                <a:off x="3057254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矩形 69"/>
              <p:cNvSpPr/>
              <p:nvPr/>
            </p:nvSpPr>
            <p:spPr>
              <a:xfrm>
                <a:off x="3223228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1" name="矩形 70"/>
              <p:cNvSpPr/>
              <p:nvPr/>
            </p:nvSpPr>
            <p:spPr>
              <a:xfrm>
                <a:off x="3389202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矩形 71"/>
              <p:cNvSpPr/>
              <p:nvPr/>
            </p:nvSpPr>
            <p:spPr>
              <a:xfrm>
                <a:off x="3555176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" name="矩形 72"/>
              <p:cNvSpPr/>
              <p:nvPr/>
            </p:nvSpPr>
            <p:spPr>
              <a:xfrm>
                <a:off x="3721150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" name="矩形 73"/>
              <p:cNvSpPr/>
              <p:nvPr/>
            </p:nvSpPr>
            <p:spPr>
              <a:xfrm>
                <a:off x="3887124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5" name="矩形 74"/>
              <p:cNvSpPr/>
              <p:nvPr/>
            </p:nvSpPr>
            <p:spPr>
              <a:xfrm>
                <a:off x="4053098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6" name="矩形 75"/>
              <p:cNvSpPr/>
              <p:nvPr/>
            </p:nvSpPr>
            <p:spPr>
              <a:xfrm>
                <a:off x="4219072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7" name="矩形 76"/>
              <p:cNvSpPr/>
              <p:nvPr/>
            </p:nvSpPr>
            <p:spPr>
              <a:xfrm>
                <a:off x="4385046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" name="矩形 77"/>
              <p:cNvSpPr/>
              <p:nvPr/>
            </p:nvSpPr>
            <p:spPr>
              <a:xfrm>
                <a:off x="4551020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9" name="矩形 78"/>
              <p:cNvSpPr/>
              <p:nvPr/>
            </p:nvSpPr>
            <p:spPr>
              <a:xfrm>
                <a:off x="4716994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矩形 79"/>
              <p:cNvSpPr/>
              <p:nvPr/>
            </p:nvSpPr>
            <p:spPr>
              <a:xfrm>
                <a:off x="4882968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矩形 80"/>
              <p:cNvSpPr/>
              <p:nvPr/>
            </p:nvSpPr>
            <p:spPr>
              <a:xfrm>
                <a:off x="5048942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2" name="矩形 81"/>
              <p:cNvSpPr/>
              <p:nvPr/>
            </p:nvSpPr>
            <p:spPr>
              <a:xfrm>
                <a:off x="5214916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3" name="矩形 82"/>
              <p:cNvSpPr/>
              <p:nvPr/>
            </p:nvSpPr>
            <p:spPr>
              <a:xfrm>
                <a:off x="5380890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4" name="矩形 83"/>
              <p:cNvSpPr/>
              <p:nvPr/>
            </p:nvSpPr>
            <p:spPr>
              <a:xfrm>
                <a:off x="5546864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5" name="矩形 84"/>
              <p:cNvSpPr/>
              <p:nvPr/>
            </p:nvSpPr>
            <p:spPr>
              <a:xfrm>
                <a:off x="5712838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6" name="矩形 85"/>
              <p:cNvSpPr/>
              <p:nvPr/>
            </p:nvSpPr>
            <p:spPr>
              <a:xfrm>
                <a:off x="5878812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7" name="矩形 86"/>
              <p:cNvSpPr/>
              <p:nvPr/>
            </p:nvSpPr>
            <p:spPr>
              <a:xfrm>
                <a:off x="6044786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8" name="矩形 87"/>
              <p:cNvSpPr/>
              <p:nvPr/>
            </p:nvSpPr>
            <p:spPr>
              <a:xfrm>
                <a:off x="6210760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9" name="矩形 88"/>
              <p:cNvSpPr/>
              <p:nvPr/>
            </p:nvSpPr>
            <p:spPr>
              <a:xfrm>
                <a:off x="6376734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矩形 89"/>
              <p:cNvSpPr/>
              <p:nvPr/>
            </p:nvSpPr>
            <p:spPr>
              <a:xfrm>
                <a:off x="6542708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矩形 90"/>
              <p:cNvSpPr/>
              <p:nvPr/>
            </p:nvSpPr>
            <p:spPr>
              <a:xfrm>
                <a:off x="6708682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2" name="矩形 91"/>
              <p:cNvSpPr/>
              <p:nvPr/>
            </p:nvSpPr>
            <p:spPr>
              <a:xfrm>
                <a:off x="6874656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3" name="矩形 92"/>
              <p:cNvSpPr/>
              <p:nvPr/>
            </p:nvSpPr>
            <p:spPr>
              <a:xfrm>
                <a:off x="7040630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4" name="矩形 93"/>
              <p:cNvSpPr/>
              <p:nvPr/>
            </p:nvSpPr>
            <p:spPr>
              <a:xfrm>
                <a:off x="7206604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5" name="矩形 94"/>
              <p:cNvSpPr/>
              <p:nvPr/>
            </p:nvSpPr>
            <p:spPr>
              <a:xfrm>
                <a:off x="7372578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6" name="矩形 95"/>
              <p:cNvSpPr/>
              <p:nvPr/>
            </p:nvSpPr>
            <p:spPr>
              <a:xfrm>
                <a:off x="7538552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7" name="矩形 96"/>
              <p:cNvSpPr/>
              <p:nvPr/>
            </p:nvSpPr>
            <p:spPr>
              <a:xfrm>
                <a:off x="7704526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8" name="矩形 97"/>
              <p:cNvSpPr/>
              <p:nvPr/>
            </p:nvSpPr>
            <p:spPr>
              <a:xfrm>
                <a:off x="7870500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9" name="矩形 98"/>
              <p:cNvSpPr/>
              <p:nvPr/>
            </p:nvSpPr>
            <p:spPr>
              <a:xfrm>
                <a:off x="8036474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0" name="矩形 99"/>
              <p:cNvSpPr/>
              <p:nvPr/>
            </p:nvSpPr>
            <p:spPr>
              <a:xfrm>
                <a:off x="8202448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1" name="矩形 100"/>
              <p:cNvSpPr/>
              <p:nvPr/>
            </p:nvSpPr>
            <p:spPr>
              <a:xfrm>
                <a:off x="8368422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899592" y="4178340"/>
              <a:ext cx="7530267" cy="126014"/>
              <a:chOff x="899592" y="2561377"/>
              <a:chExt cx="7530267" cy="126014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899592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1065566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1231540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1397514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563488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1729462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1895436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2061410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2227384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2393358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2559332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2725306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2891280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3057254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3223228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3389202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3555176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3721150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3887124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4053098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4219072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4385046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4551020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4716994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4882968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5048942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5214916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5380890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5546864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矩形 38"/>
              <p:cNvSpPr/>
              <p:nvPr/>
            </p:nvSpPr>
            <p:spPr>
              <a:xfrm>
                <a:off x="5712838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5878812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6044786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6210760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6376734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6542708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6708682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矩形 45"/>
              <p:cNvSpPr/>
              <p:nvPr/>
            </p:nvSpPr>
            <p:spPr>
              <a:xfrm>
                <a:off x="6874656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矩形 46"/>
              <p:cNvSpPr/>
              <p:nvPr/>
            </p:nvSpPr>
            <p:spPr>
              <a:xfrm>
                <a:off x="7040630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7206604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矩形 48"/>
              <p:cNvSpPr/>
              <p:nvPr/>
            </p:nvSpPr>
            <p:spPr>
              <a:xfrm>
                <a:off x="7372578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矩形 49"/>
              <p:cNvSpPr/>
              <p:nvPr/>
            </p:nvSpPr>
            <p:spPr>
              <a:xfrm>
                <a:off x="7538552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矩形 50"/>
              <p:cNvSpPr/>
              <p:nvPr/>
            </p:nvSpPr>
            <p:spPr>
              <a:xfrm>
                <a:off x="7704526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矩形 51"/>
              <p:cNvSpPr/>
              <p:nvPr/>
            </p:nvSpPr>
            <p:spPr>
              <a:xfrm>
                <a:off x="7870500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矩形 52"/>
              <p:cNvSpPr/>
              <p:nvPr/>
            </p:nvSpPr>
            <p:spPr>
              <a:xfrm>
                <a:off x="8036474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矩形 53"/>
              <p:cNvSpPr/>
              <p:nvPr/>
            </p:nvSpPr>
            <p:spPr>
              <a:xfrm>
                <a:off x="8202448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" name="矩形 54"/>
              <p:cNvSpPr/>
              <p:nvPr/>
            </p:nvSpPr>
            <p:spPr>
              <a:xfrm>
                <a:off x="8368422" y="2561377"/>
                <a:ext cx="61437" cy="1260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02" name="组合 101"/>
          <p:cNvGrpSpPr/>
          <p:nvPr/>
        </p:nvGrpSpPr>
        <p:grpSpPr>
          <a:xfrm>
            <a:off x="1513329" y="2487216"/>
            <a:ext cx="6259563" cy="1076159"/>
            <a:chOff x="1156624" y="2791845"/>
            <a:chExt cx="7056784" cy="1213219"/>
          </a:xfrm>
        </p:grpSpPr>
        <p:sp>
          <p:nvSpPr>
            <p:cNvPr id="103" name="矩形 102"/>
            <p:cNvSpPr/>
            <p:nvPr/>
          </p:nvSpPr>
          <p:spPr>
            <a:xfrm>
              <a:off x="1156624" y="2791847"/>
              <a:ext cx="1656184" cy="1213217"/>
            </a:xfrm>
            <a:prstGeom prst="rect">
              <a:avLst/>
            </a:prstGeom>
            <a:blipFill dpi="0" rotWithShape="1">
              <a:blip r:embed="rId3" cstate="screen"/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" name="矩形 103"/>
            <p:cNvSpPr/>
            <p:nvPr/>
          </p:nvSpPr>
          <p:spPr>
            <a:xfrm>
              <a:off x="2956824" y="2791846"/>
              <a:ext cx="1656184" cy="1213217"/>
            </a:xfrm>
            <a:prstGeom prst="rect">
              <a:avLst/>
            </a:prstGeom>
            <a:blipFill dpi="0" rotWithShape="1">
              <a:blip r:embed="rId4" cstate="screen"/>
              <a:srcRect/>
              <a:stretch>
                <a:fillRect/>
              </a:stretch>
            </a:blip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5" name="矩形 104"/>
            <p:cNvSpPr/>
            <p:nvPr/>
          </p:nvSpPr>
          <p:spPr>
            <a:xfrm>
              <a:off x="4757024" y="2791846"/>
              <a:ext cx="1656184" cy="1213217"/>
            </a:xfrm>
            <a:prstGeom prst="rect">
              <a:avLst/>
            </a:prstGeom>
            <a:blipFill dpi="0" rotWithShape="1">
              <a:blip r:embed="rId5" cstate="screen"/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6" name="矩形 105"/>
            <p:cNvSpPr/>
            <p:nvPr/>
          </p:nvSpPr>
          <p:spPr>
            <a:xfrm>
              <a:off x="6557224" y="2791845"/>
              <a:ext cx="1656184" cy="1213217"/>
            </a:xfrm>
            <a:prstGeom prst="rect">
              <a:avLst/>
            </a:prstGeom>
            <a:blipFill dpi="0" rotWithShape="1">
              <a:blip r:embed="rId6" cstate="screen"/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7" name="上箭头 106"/>
          <p:cNvSpPr/>
          <p:nvPr/>
        </p:nvSpPr>
        <p:spPr>
          <a:xfrm>
            <a:off x="3565847" y="1971389"/>
            <a:ext cx="319145" cy="223556"/>
          </a:xfrm>
          <a:prstGeom prst="up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" name="TextBox 107"/>
          <p:cNvSpPr txBox="1"/>
          <p:nvPr/>
        </p:nvSpPr>
        <p:spPr>
          <a:xfrm>
            <a:off x="1175792" y="1217420"/>
            <a:ext cx="2144154" cy="625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整体概念是什么？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成功标准是什么？</a:t>
            </a:r>
          </a:p>
        </p:txBody>
      </p:sp>
      <p:sp>
        <p:nvSpPr>
          <p:cNvPr id="109" name="上箭头 108"/>
          <p:cNvSpPr/>
          <p:nvPr/>
        </p:nvSpPr>
        <p:spPr>
          <a:xfrm>
            <a:off x="6934325" y="1971389"/>
            <a:ext cx="319145" cy="223556"/>
          </a:xfrm>
          <a:prstGeom prst="up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" name="上箭头 109"/>
          <p:cNvSpPr/>
          <p:nvPr/>
        </p:nvSpPr>
        <p:spPr>
          <a:xfrm flipH="1" flipV="1">
            <a:off x="1796319" y="3855645"/>
            <a:ext cx="319145" cy="223556"/>
          </a:xfrm>
          <a:prstGeom prst="up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" name="TextBox 110"/>
          <p:cNvSpPr txBox="1"/>
          <p:nvPr/>
        </p:nvSpPr>
        <p:spPr>
          <a:xfrm>
            <a:off x="4499992" y="1217420"/>
            <a:ext cx="2144154" cy="625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我们不应该做的是什么？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还有什么是我们不知道的？</a:t>
            </a:r>
          </a:p>
        </p:txBody>
      </p:sp>
      <p:grpSp>
        <p:nvGrpSpPr>
          <p:cNvPr id="112" name="组合 111"/>
          <p:cNvGrpSpPr/>
          <p:nvPr/>
        </p:nvGrpSpPr>
        <p:grpSpPr>
          <a:xfrm>
            <a:off x="1668573" y="4160606"/>
            <a:ext cx="659626" cy="652752"/>
            <a:chOff x="3096307" y="1124743"/>
            <a:chExt cx="989934" cy="979619"/>
          </a:xfrm>
          <a:effectLst>
            <a:outerShdw blurRad="152400" dir="5400000" sx="90000" sy="-19000" rotWithShape="0">
              <a:prstClr val="black">
                <a:alpha val="30000"/>
              </a:prstClr>
            </a:outerShdw>
          </a:effectLst>
        </p:grpSpPr>
        <p:sp>
          <p:nvSpPr>
            <p:cNvPr id="113" name="Oval 19"/>
            <p:cNvSpPr>
              <a:spLocks noChangeArrowheads="1"/>
            </p:cNvSpPr>
            <p:nvPr/>
          </p:nvSpPr>
          <p:spPr bwMode="auto">
            <a:xfrm>
              <a:off x="3096307" y="1124743"/>
              <a:ext cx="974097" cy="974317"/>
            </a:xfrm>
            <a:prstGeom prst="ellipse">
              <a:avLst/>
            </a:prstGeom>
            <a:gradFill rotWithShape="1">
              <a:gsLst>
                <a:gs pos="90750">
                  <a:srgbClr val="508CDC"/>
                </a:gs>
                <a:gs pos="81500">
                  <a:srgbClr val="5F97E8"/>
                </a:gs>
                <a:gs pos="63000">
                  <a:srgbClr val="2676FF">
                    <a:lumMod val="60000"/>
                    <a:lumOff val="40000"/>
                  </a:srgbClr>
                </a:gs>
                <a:gs pos="100000">
                  <a:srgbClr val="4081D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2676FF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b="1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目标</a:t>
              </a:r>
              <a:endPara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4" name="未知"/>
            <p:cNvSpPr/>
            <p:nvPr/>
          </p:nvSpPr>
          <p:spPr bwMode="auto">
            <a:xfrm>
              <a:off x="3208039" y="1147095"/>
              <a:ext cx="751649" cy="366766"/>
            </a:xfrm>
            <a:custGeom>
              <a:avLst/>
              <a:gdLst>
                <a:gd name="T0" fmla="*/ 729 w 1321"/>
                <a:gd name="T1" fmla="*/ 203 h 712"/>
                <a:gd name="T2" fmla="*/ 738 w 1321"/>
                <a:gd name="T3" fmla="*/ 224 h 712"/>
                <a:gd name="T4" fmla="*/ 740 w 1321"/>
                <a:gd name="T5" fmla="*/ 244 h 712"/>
                <a:gd name="T6" fmla="*/ 737 w 1321"/>
                <a:gd name="T7" fmla="*/ 262 h 712"/>
                <a:gd name="T8" fmla="*/ 727 w 1321"/>
                <a:gd name="T9" fmla="*/ 279 h 712"/>
                <a:gd name="T10" fmla="*/ 713 w 1321"/>
                <a:gd name="T11" fmla="*/ 294 h 712"/>
                <a:gd name="T12" fmla="*/ 694 w 1321"/>
                <a:gd name="T13" fmla="*/ 306 h 712"/>
                <a:gd name="T14" fmla="*/ 670 w 1321"/>
                <a:gd name="T15" fmla="*/ 318 h 712"/>
                <a:gd name="T16" fmla="*/ 643 w 1321"/>
                <a:gd name="T17" fmla="*/ 329 h 712"/>
                <a:gd name="T18" fmla="*/ 612 w 1321"/>
                <a:gd name="T19" fmla="*/ 338 h 712"/>
                <a:gd name="T20" fmla="*/ 578 w 1321"/>
                <a:gd name="T21" fmla="*/ 346 h 712"/>
                <a:gd name="T22" fmla="*/ 542 w 1321"/>
                <a:gd name="T23" fmla="*/ 352 h 712"/>
                <a:gd name="T24" fmla="*/ 502 w 1321"/>
                <a:gd name="T25" fmla="*/ 357 h 712"/>
                <a:gd name="T26" fmla="*/ 462 w 1321"/>
                <a:gd name="T27" fmla="*/ 360 h 712"/>
                <a:gd name="T28" fmla="*/ 445 w 1321"/>
                <a:gd name="T29" fmla="*/ 361 h 712"/>
                <a:gd name="T30" fmla="*/ 267 w 1321"/>
                <a:gd name="T31" fmla="*/ 361 h 712"/>
                <a:gd name="T32" fmla="*/ 264 w 1321"/>
                <a:gd name="T33" fmla="*/ 361 h 712"/>
                <a:gd name="T34" fmla="*/ 229 w 1321"/>
                <a:gd name="T35" fmla="*/ 359 h 712"/>
                <a:gd name="T36" fmla="*/ 195 w 1321"/>
                <a:gd name="T37" fmla="*/ 357 h 712"/>
                <a:gd name="T38" fmla="*/ 162 w 1321"/>
                <a:gd name="T39" fmla="*/ 353 h 712"/>
                <a:gd name="T40" fmla="*/ 132 w 1321"/>
                <a:gd name="T41" fmla="*/ 349 h 712"/>
                <a:gd name="T42" fmla="*/ 104 w 1321"/>
                <a:gd name="T43" fmla="*/ 343 h 712"/>
                <a:gd name="T44" fmla="*/ 79 w 1321"/>
                <a:gd name="T45" fmla="*/ 336 h 712"/>
                <a:gd name="T46" fmla="*/ 57 w 1321"/>
                <a:gd name="T47" fmla="*/ 329 h 712"/>
                <a:gd name="T48" fmla="*/ 38 w 1321"/>
                <a:gd name="T49" fmla="*/ 319 h 712"/>
                <a:gd name="T50" fmla="*/ 22 w 1321"/>
                <a:gd name="T51" fmla="*/ 308 h 712"/>
                <a:gd name="T52" fmla="*/ 10 w 1321"/>
                <a:gd name="T53" fmla="*/ 296 h 712"/>
                <a:gd name="T54" fmla="*/ 3 w 1321"/>
                <a:gd name="T55" fmla="*/ 281 h 712"/>
                <a:gd name="T56" fmla="*/ 0 w 1321"/>
                <a:gd name="T57" fmla="*/ 266 h 712"/>
                <a:gd name="T58" fmla="*/ 0 w 1321"/>
                <a:gd name="T59" fmla="*/ 264 h 712"/>
                <a:gd name="T60" fmla="*/ 2 w 1321"/>
                <a:gd name="T61" fmla="*/ 247 h 712"/>
                <a:gd name="T62" fmla="*/ 9 w 1321"/>
                <a:gd name="T63" fmla="*/ 226 h 712"/>
                <a:gd name="T64" fmla="*/ 29 w 1321"/>
                <a:gd name="T65" fmla="*/ 188 h 712"/>
                <a:gd name="T66" fmla="*/ 53 w 1321"/>
                <a:gd name="T67" fmla="*/ 152 h 712"/>
                <a:gd name="T68" fmla="*/ 82 w 1321"/>
                <a:gd name="T69" fmla="*/ 119 h 712"/>
                <a:gd name="T70" fmla="*/ 114 w 1321"/>
                <a:gd name="T71" fmla="*/ 89 h 712"/>
                <a:gd name="T72" fmla="*/ 151 w 1321"/>
                <a:gd name="T73" fmla="*/ 63 h 712"/>
                <a:gd name="T74" fmla="*/ 191 w 1321"/>
                <a:gd name="T75" fmla="*/ 42 h 712"/>
                <a:gd name="T76" fmla="*/ 232 w 1321"/>
                <a:gd name="T77" fmla="*/ 24 h 712"/>
                <a:gd name="T78" fmla="*/ 278 w 1321"/>
                <a:gd name="T79" fmla="*/ 11 h 712"/>
                <a:gd name="T80" fmla="*/ 325 w 1321"/>
                <a:gd name="T81" fmla="*/ 3 h 712"/>
                <a:gd name="T82" fmla="*/ 374 w 1321"/>
                <a:gd name="T83" fmla="*/ 0 h 712"/>
                <a:gd name="T84" fmla="*/ 374 w 1321"/>
                <a:gd name="T85" fmla="*/ 0 h 712"/>
                <a:gd name="T86" fmla="*/ 425 w 1321"/>
                <a:gd name="T87" fmla="*/ 3 h 712"/>
                <a:gd name="T88" fmla="*/ 474 w 1321"/>
                <a:gd name="T89" fmla="*/ 12 h 712"/>
                <a:gd name="T90" fmla="*/ 522 w 1321"/>
                <a:gd name="T91" fmla="*/ 27 h 712"/>
                <a:gd name="T92" fmla="*/ 566 w 1321"/>
                <a:gd name="T93" fmla="*/ 46 h 712"/>
                <a:gd name="T94" fmla="*/ 606 w 1321"/>
                <a:gd name="T95" fmla="*/ 69 h 712"/>
                <a:gd name="T96" fmla="*/ 644 w 1321"/>
                <a:gd name="T97" fmla="*/ 98 h 712"/>
                <a:gd name="T98" fmla="*/ 677 w 1321"/>
                <a:gd name="T99" fmla="*/ 130 h 712"/>
                <a:gd name="T100" fmla="*/ 705 w 1321"/>
                <a:gd name="T101" fmla="*/ 165 h 712"/>
                <a:gd name="T102" fmla="*/ 729 w 1321"/>
                <a:gd name="T103" fmla="*/ 203 h 712"/>
                <a:gd name="T104" fmla="*/ 729 w 1321"/>
                <a:gd name="T105" fmla="*/ 203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115" name="Group 12"/>
            <p:cNvGrpSpPr/>
            <p:nvPr/>
          </p:nvGrpSpPr>
          <p:grpSpPr bwMode="auto">
            <a:xfrm rot="19906246" flipH="1" flipV="1">
              <a:off x="3236015" y="1898732"/>
              <a:ext cx="850226" cy="205630"/>
              <a:chOff x="2532" y="1051"/>
              <a:chExt cx="837" cy="233"/>
            </a:xfrm>
          </p:grpSpPr>
          <p:grpSp>
            <p:nvGrpSpPr>
              <p:cNvPr id="116" name="Group 13"/>
              <p:cNvGrpSpPr/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20" name="AutoShape 14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121" name="AutoShape 15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122" name="AutoShape 17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  <p:grpSp>
            <p:nvGrpSpPr>
              <p:cNvPr id="117" name="Group 18"/>
              <p:cNvGrpSpPr/>
              <p:nvPr/>
            </p:nvGrpSpPr>
            <p:grpSpPr bwMode="auto">
              <a:xfrm rot="1353540">
                <a:off x="2776" y="1118"/>
                <a:ext cx="593" cy="166"/>
                <a:chOff x="1701" y="2568"/>
                <a:chExt cx="892" cy="249"/>
              </a:xfrm>
            </p:grpSpPr>
            <p:sp>
              <p:nvSpPr>
                <p:cNvPr id="118" name="AutoShape 20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119" name="AutoShape 21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</p:grpSp>
      </p:grpSp>
      <p:sp>
        <p:nvSpPr>
          <p:cNvPr id="123" name="TextBox 122"/>
          <p:cNvSpPr txBox="1"/>
          <p:nvPr/>
        </p:nvSpPr>
        <p:spPr>
          <a:xfrm>
            <a:off x="2355838" y="4034390"/>
            <a:ext cx="2144154" cy="905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SMART</a:t>
            </a:r>
          </a:p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是否具体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/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明确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/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有挑战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/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可衡量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/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时间？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4" name="上箭头 123"/>
          <p:cNvSpPr/>
          <p:nvPr/>
        </p:nvSpPr>
        <p:spPr>
          <a:xfrm flipH="1" flipV="1">
            <a:off x="5057805" y="3855645"/>
            <a:ext cx="319145" cy="223556"/>
          </a:xfrm>
          <a:prstGeom prst="up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5" name="TextBox 124"/>
          <p:cNvSpPr txBox="1"/>
          <p:nvPr/>
        </p:nvSpPr>
        <p:spPr>
          <a:xfrm>
            <a:off x="5652120" y="4332613"/>
            <a:ext cx="2389180" cy="37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人力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/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时间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/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财力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/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设备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/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现状</a:t>
            </a:r>
          </a:p>
        </p:txBody>
      </p:sp>
      <p:grpSp>
        <p:nvGrpSpPr>
          <p:cNvPr id="126" name="组合 125"/>
          <p:cNvGrpSpPr/>
          <p:nvPr/>
        </p:nvGrpSpPr>
        <p:grpSpPr>
          <a:xfrm>
            <a:off x="3365595" y="1203598"/>
            <a:ext cx="659626" cy="652752"/>
            <a:chOff x="3096307" y="1124743"/>
            <a:chExt cx="989934" cy="979619"/>
          </a:xfrm>
          <a:effectLst>
            <a:outerShdw blurRad="152400" dir="5400000" sx="90000" sy="-19000" rotWithShape="0">
              <a:prstClr val="black">
                <a:alpha val="30000"/>
              </a:prstClr>
            </a:outerShdw>
          </a:effectLst>
        </p:grpSpPr>
        <p:sp>
          <p:nvSpPr>
            <p:cNvPr id="127" name="Oval 19"/>
            <p:cNvSpPr>
              <a:spLocks noChangeArrowheads="1"/>
            </p:cNvSpPr>
            <p:nvPr/>
          </p:nvSpPr>
          <p:spPr bwMode="auto">
            <a:xfrm>
              <a:off x="3096307" y="1124743"/>
              <a:ext cx="974097" cy="974317"/>
            </a:xfrm>
            <a:prstGeom prst="ellipse">
              <a:avLst/>
            </a:prstGeom>
            <a:gradFill rotWithShape="1">
              <a:gsLst>
                <a:gs pos="90750">
                  <a:srgbClr val="508CDC"/>
                </a:gs>
                <a:gs pos="81500">
                  <a:srgbClr val="5F97E8"/>
                </a:gs>
                <a:gs pos="63000">
                  <a:srgbClr val="2676FF">
                    <a:lumMod val="60000"/>
                    <a:lumOff val="40000"/>
                  </a:srgbClr>
                </a:gs>
                <a:gs pos="100000">
                  <a:srgbClr val="4081D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2676FF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b="1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标准</a:t>
              </a:r>
              <a:endPara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8" name="未知"/>
            <p:cNvSpPr/>
            <p:nvPr/>
          </p:nvSpPr>
          <p:spPr bwMode="auto">
            <a:xfrm>
              <a:off x="3208039" y="1147095"/>
              <a:ext cx="751649" cy="366766"/>
            </a:xfrm>
            <a:custGeom>
              <a:avLst/>
              <a:gdLst>
                <a:gd name="T0" fmla="*/ 729 w 1321"/>
                <a:gd name="T1" fmla="*/ 203 h 712"/>
                <a:gd name="T2" fmla="*/ 738 w 1321"/>
                <a:gd name="T3" fmla="*/ 224 h 712"/>
                <a:gd name="T4" fmla="*/ 740 w 1321"/>
                <a:gd name="T5" fmla="*/ 244 h 712"/>
                <a:gd name="T6" fmla="*/ 737 w 1321"/>
                <a:gd name="T7" fmla="*/ 262 h 712"/>
                <a:gd name="T8" fmla="*/ 727 w 1321"/>
                <a:gd name="T9" fmla="*/ 279 h 712"/>
                <a:gd name="T10" fmla="*/ 713 w 1321"/>
                <a:gd name="T11" fmla="*/ 294 h 712"/>
                <a:gd name="T12" fmla="*/ 694 w 1321"/>
                <a:gd name="T13" fmla="*/ 306 h 712"/>
                <a:gd name="T14" fmla="*/ 670 w 1321"/>
                <a:gd name="T15" fmla="*/ 318 h 712"/>
                <a:gd name="T16" fmla="*/ 643 w 1321"/>
                <a:gd name="T17" fmla="*/ 329 h 712"/>
                <a:gd name="T18" fmla="*/ 612 w 1321"/>
                <a:gd name="T19" fmla="*/ 338 h 712"/>
                <a:gd name="T20" fmla="*/ 578 w 1321"/>
                <a:gd name="T21" fmla="*/ 346 h 712"/>
                <a:gd name="T22" fmla="*/ 542 w 1321"/>
                <a:gd name="T23" fmla="*/ 352 h 712"/>
                <a:gd name="T24" fmla="*/ 502 w 1321"/>
                <a:gd name="T25" fmla="*/ 357 h 712"/>
                <a:gd name="T26" fmla="*/ 462 w 1321"/>
                <a:gd name="T27" fmla="*/ 360 h 712"/>
                <a:gd name="T28" fmla="*/ 445 w 1321"/>
                <a:gd name="T29" fmla="*/ 361 h 712"/>
                <a:gd name="T30" fmla="*/ 267 w 1321"/>
                <a:gd name="T31" fmla="*/ 361 h 712"/>
                <a:gd name="T32" fmla="*/ 264 w 1321"/>
                <a:gd name="T33" fmla="*/ 361 h 712"/>
                <a:gd name="T34" fmla="*/ 229 w 1321"/>
                <a:gd name="T35" fmla="*/ 359 h 712"/>
                <a:gd name="T36" fmla="*/ 195 w 1321"/>
                <a:gd name="T37" fmla="*/ 357 h 712"/>
                <a:gd name="T38" fmla="*/ 162 w 1321"/>
                <a:gd name="T39" fmla="*/ 353 h 712"/>
                <a:gd name="T40" fmla="*/ 132 w 1321"/>
                <a:gd name="T41" fmla="*/ 349 h 712"/>
                <a:gd name="T42" fmla="*/ 104 w 1321"/>
                <a:gd name="T43" fmla="*/ 343 h 712"/>
                <a:gd name="T44" fmla="*/ 79 w 1321"/>
                <a:gd name="T45" fmla="*/ 336 h 712"/>
                <a:gd name="T46" fmla="*/ 57 w 1321"/>
                <a:gd name="T47" fmla="*/ 329 h 712"/>
                <a:gd name="T48" fmla="*/ 38 w 1321"/>
                <a:gd name="T49" fmla="*/ 319 h 712"/>
                <a:gd name="T50" fmla="*/ 22 w 1321"/>
                <a:gd name="T51" fmla="*/ 308 h 712"/>
                <a:gd name="T52" fmla="*/ 10 w 1321"/>
                <a:gd name="T53" fmla="*/ 296 h 712"/>
                <a:gd name="T54" fmla="*/ 3 w 1321"/>
                <a:gd name="T55" fmla="*/ 281 h 712"/>
                <a:gd name="T56" fmla="*/ 0 w 1321"/>
                <a:gd name="T57" fmla="*/ 266 h 712"/>
                <a:gd name="T58" fmla="*/ 0 w 1321"/>
                <a:gd name="T59" fmla="*/ 264 h 712"/>
                <a:gd name="T60" fmla="*/ 2 w 1321"/>
                <a:gd name="T61" fmla="*/ 247 h 712"/>
                <a:gd name="T62" fmla="*/ 9 w 1321"/>
                <a:gd name="T63" fmla="*/ 226 h 712"/>
                <a:gd name="T64" fmla="*/ 29 w 1321"/>
                <a:gd name="T65" fmla="*/ 188 h 712"/>
                <a:gd name="T66" fmla="*/ 53 w 1321"/>
                <a:gd name="T67" fmla="*/ 152 h 712"/>
                <a:gd name="T68" fmla="*/ 82 w 1321"/>
                <a:gd name="T69" fmla="*/ 119 h 712"/>
                <a:gd name="T70" fmla="*/ 114 w 1321"/>
                <a:gd name="T71" fmla="*/ 89 h 712"/>
                <a:gd name="T72" fmla="*/ 151 w 1321"/>
                <a:gd name="T73" fmla="*/ 63 h 712"/>
                <a:gd name="T74" fmla="*/ 191 w 1321"/>
                <a:gd name="T75" fmla="*/ 42 h 712"/>
                <a:gd name="T76" fmla="*/ 232 w 1321"/>
                <a:gd name="T77" fmla="*/ 24 h 712"/>
                <a:gd name="T78" fmla="*/ 278 w 1321"/>
                <a:gd name="T79" fmla="*/ 11 h 712"/>
                <a:gd name="T80" fmla="*/ 325 w 1321"/>
                <a:gd name="T81" fmla="*/ 3 h 712"/>
                <a:gd name="T82" fmla="*/ 374 w 1321"/>
                <a:gd name="T83" fmla="*/ 0 h 712"/>
                <a:gd name="T84" fmla="*/ 374 w 1321"/>
                <a:gd name="T85" fmla="*/ 0 h 712"/>
                <a:gd name="T86" fmla="*/ 425 w 1321"/>
                <a:gd name="T87" fmla="*/ 3 h 712"/>
                <a:gd name="T88" fmla="*/ 474 w 1321"/>
                <a:gd name="T89" fmla="*/ 12 h 712"/>
                <a:gd name="T90" fmla="*/ 522 w 1321"/>
                <a:gd name="T91" fmla="*/ 27 h 712"/>
                <a:gd name="T92" fmla="*/ 566 w 1321"/>
                <a:gd name="T93" fmla="*/ 46 h 712"/>
                <a:gd name="T94" fmla="*/ 606 w 1321"/>
                <a:gd name="T95" fmla="*/ 69 h 712"/>
                <a:gd name="T96" fmla="*/ 644 w 1321"/>
                <a:gd name="T97" fmla="*/ 98 h 712"/>
                <a:gd name="T98" fmla="*/ 677 w 1321"/>
                <a:gd name="T99" fmla="*/ 130 h 712"/>
                <a:gd name="T100" fmla="*/ 705 w 1321"/>
                <a:gd name="T101" fmla="*/ 165 h 712"/>
                <a:gd name="T102" fmla="*/ 729 w 1321"/>
                <a:gd name="T103" fmla="*/ 203 h 712"/>
                <a:gd name="T104" fmla="*/ 729 w 1321"/>
                <a:gd name="T105" fmla="*/ 203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129" name="Group 12"/>
            <p:cNvGrpSpPr/>
            <p:nvPr/>
          </p:nvGrpSpPr>
          <p:grpSpPr bwMode="auto">
            <a:xfrm rot="19906246" flipH="1" flipV="1">
              <a:off x="3236015" y="1898732"/>
              <a:ext cx="850226" cy="205630"/>
              <a:chOff x="2532" y="1051"/>
              <a:chExt cx="837" cy="233"/>
            </a:xfrm>
          </p:grpSpPr>
          <p:grpSp>
            <p:nvGrpSpPr>
              <p:cNvPr id="130" name="Group 13"/>
              <p:cNvGrpSpPr/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34" name="AutoShape 14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135" name="AutoShape 15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136" name="AutoShape 17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  <p:grpSp>
            <p:nvGrpSpPr>
              <p:cNvPr id="131" name="Group 18"/>
              <p:cNvGrpSpPr/>
              <p:nvPr/>
            </p:nvGrpSpPr>
            <p:grpSpPr bwMode="auto">
              <a:xfrm rot="1353540">
                <a:off x="2776" y="1118"/>
                <a:ext cx="593" cy="166"/>
                <a:chOff x="1701" y="2568"/>
                <a:chExt cx="892" cy="249"/>
              </a:xfrm>
            </p:grpSpPr>
            <p:sp>
              <p:nvSpPr>
                <p:cNvPr id="132" name="AutoShape 20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133" name="AutoShape 21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</p:grpSp>
      </p:grpSp>
      <p:grpSp>
        <p:nvGrpSpPr>
          <p:cNvPr id="137" name="组合 136"/>
          <p:cNvGrpSpPr/>
          <p:nvPr/>
        </p:nvGrpSpPr>
        <p:grpSpPr>
          <a:xfrm>
            <a:off x="6778420" y="1203598"/>
            <a:ext cx="659626" cy="652752"/>
            <a:chOff x="3096307" y="1124743"/>
            <a:chExt cx="989934" cy="979619"/>
          </a:xfrm>
          <a:effectLst>
            <a:outerShdw blurRad="152400" dir="5400000" sx="90000" sy="-19000" rotWithShape="0">
              <a:prstClr val="black">
                <a:alpha val="30000"/>
              </a:prstClr>
            </a:outerShdw>
          </a:effectLst>
        </p:grpSpPr>
        <p:sp>
          <p:nvSpPr>
            <p:cNvPr id="138" name="Oval 19"/>
            <p:cNvSpPr>
              <a:spLocks noChangeArrowheads="1"/>
            </p:cNvSpPr>
            <p:nvPr/>
          </p:nvSpPr>
          <p:spPr bwMode="auto">
            <a:xfrm>
              <a:off x="3096307" y="1124743"/>
              <a:ext cx="974097" cy="974317"/>
            </a:xfrm>
            <a:prstGeom prst="ellipse">
              <a:avLst/>
            </a:prstGeom>
            <a:gradFill rotWithShape="1">
              <a:gsLst>
                <a:gs pos="90750">
                  <a:srgbClr val="508CDC"/>
                </a:gs>
                <a:gs pos="81500">
                  <a:srgbClr val="5F97E8"/>
                </a:gs>
                <a:gs pos="63000">
                  <a:srgbClr val="2676FF">
                    <a:lumMod val="60000"/>
                    <a:lumOff val="40000"/>
                  </a:srgbClr>
                </a:gs>
                <a:gs pos="100000">
                  <a:srgbClr val="4081D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2676FF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b="1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危险</a:t>
              </a:r>
              <a:endPara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9" name="未知"/>
            <p:cNvSpPr/>
            <p:nvPr/>
          </p:nvSpPr>
          <p:spPr bwMode="auto">
            <a:xfrm>
              <a:off x="3208039" y="1147095"/>
              <a:ext cx="751649" cy="366766"/>
            </a:xfrm>
            <a:custGeom>
              <a:avLst/>
              <a:gdLst>
                <a:gd name="T0" fmla="*/ 729 w 1321"/>
                <a:gd name="T1" fmla="*/ 203 h 712"/>
                <a:gd name="T2" fmla="*/ 738 w 1321"/>
                <a:gd name="T3" fmla="*/ 224 h 712"/>
                <a:gd name="T4" fmla="*/ 740 w 1321"/>
                <a:gd name="T5" fmla="*/ 244 h 712"/>
                <a:gd name="T6" fmla="*/ 737 w 1321"/>
                <a:gd name="T7" fmla="*/ 262 h 712"/>
                <a:gd name="T8" fmla="*/ 727 w 1321"/>
                <a:gd name="T9" fmla="*/ 279 h 712"/>
                <a:gd name="T10" fmla="*/ 713 w 1321"/>
                <a:gd name="T11" fmla="*/ 294 h 712"/>
                <a:gd name="T12" fmla="*/ 694 w 1321"/>
                <a:gd name="T13" fmla="*/ 306 h 712"/>
                <a:gd name="T14" fmla="*/ 670 w 1321"/>
                <a:gd name="T15" fmla="*/ 318 h 712"/>
                <a:gd name="T16" fmla="*/ 643 w 1321"/>
                <a:gd name="T17" fmla="*/ 329 h 712"/>
                <a:gd name="T18" fmla="*/ 612 w 1321"/>
                <a:gd name="T19" fmla="*/ 338 h 712"/>
                <a:gd name="T20" fmla="*/ 578 w 1321"/>
                <a:gd name="T21" fmla="*/ 346 h 712"/>
                <a:gd name="T22" fmla="*/ 542 w 1321"/>
                <a:gd name="T23" fmla="*/ 352 h 712"/>
                <a:gd name="T24" fmla="*/ 502 w 1321"/>
                <a:gd name="T25" fmla="*/ 357 h 712"/>
                <a:gd name="T26" fmla="*/ 462 w 1321"/>
                <a:gd name="T27" fmla="*/ 360 h 712"/>
                <a:gd name="T28" fmla="*/ 445 w 1321"/>
                <a:gd name="T29" fmla="*/ 361 h 712"/>
                <a:gd name="T30" fmla="*/ 267 w 1321"/>
                <a:gd name="T31" fmla="*/ 361 h 712"/>
                <a:gd name="T32" fmla="*/ 264 w 1321"/>
                <a:gd name="T33" fmla="*/ 361 h 712"/>
                <a:gd name="T34" fmla="*/ 229 w 1321"/>
                <a:gd name="T35" fmla="*/ 359 h 712"/>
                <a:gd name="T36" fmla="*/ 195 w 1321"/>
                <a:gd name="T37" fmla="*/ 357 h 712"/>
                <a:gd name="T38" fmla="*/ 162 w 1321"/>
                <a:gd name="T39" fmla="*/ 353 h 712"/>
                <a:gd name="T40" fmla="*/ 132 w 1321"/>
                <a:gd name="T41" fmla="*/ 349 h 712"/>
                <a:gd name="T42" fmla="*/ 104 w 1321"/>
                <a:gd name="T43" fmla="*/ 343 h 712"/>
                <a:gd name="T44" fmla="*/ 79 w 1321"/>
                <a:gd name="T45" fmla="*/ 336 h 712"/>
                <a:gd name="T46" fmla="*/ 57 w 1321"/>
                <a:gd name="T47" fmla="*/ 329 h 712"/>
                <a:gd name="T48" fmla="*/ 38 w 1321"/>
                <a:gd name="T49" fmla="*/ 319 h 712"/>
                <a:gd name="T50" fmla="*/ 22 w 1321"/>
                <a:gd name="T51" fmla="*/ 308 h 712"/>
                <a:gd name="T52" fmla="*/ 10 w 1321"/>
                <a:gd name="T53" fmla="*/ 296 h 712"/>
                <a:gd name="T54" fmla="*/ 3 w 1321"/>
                <a:gd name="T55" fmla="*/ 281 h 712"/>
                <a:gd name="T56" fmla="*/ 0 w 1321"/>
                <a:gd name="T57" fmla="*/ 266 h 712"/>
                <a:gd name="T58" fmla="*/ 0 w 1321"/>
                <a:gd name="T59" fmla="*/ 264 h 712"/>
                <a:gd name="T60" fmla="*/ 2 w 1321"/>
                <a:gd name="T61" fmla="*/ 247 h 712"/>
                <a:gd name="T62" fmla="*/ 9 w 1321"/>
                <a:gd name="T63" fmla="*/ 226 h 712"/>
                <a:gd name="T64" fmla="*/ 29 w 1321"/>
                <a:gd name="T65" fmla="*/ 188 h 712"/>
                <a:gd name="T66" fmla="*/ 53 w 1321"/>
                <a:gd name="T67" fmla="*/ 152 h 712"/>
                <a:gd name="T68" fmla="*/ 82 w 1321"/>
                <a:gd name="T69" fmla="*/ 119 h 712"/>
                <a:gd name="T70" fmla="*/ 114 w 1321"/>
                <a:gd name="T71" fmla="*/ 89 h 712"/>
                <a:gd name="T72" fmla="*/ 151 w 1321"/>
                <a:gd name="T73" fmla="*/ 63 h 712"/>
                <a:gd name="T74" fmla="*/ 191 w 1321"/>
                <a:gd name="T75" fmla="*/ 42 h 712"/>
                <a:gd name="T76" fmla="*/ 232 w 1321"/>
                <a:gd name="T77" fmla="*/ 24 h 712"/>
                <a:gd name="T78" fmla="*/ 278 w 1321"/>
                <a:gd name="T79" fmla="*/ 11 h 712"/>
                <a:gd name="T80" fmla="*/ 325 w 1321"/>
                <a:gd name="T81" fmla="*/ 3 h 712"/>
                <a:gd name="T82" fmla="*/ 374 w 1321"/>
                <a:gd name="T83" fmla="*/ 0 h 712"/>
                <a:gd name="T84" fmla="*/ 374 w 1321"/>
                <a:gd name="T85" fmla="*/ 0 h 712"/>
                <a:gd name="T86" fmla="*/ 425 w 1321"/>
                <a:gd name="T87" fmla="*/ 3 h 712"/>
                <a:gd name="T88" fmla="*/ 474 w 1321"/>
                <a:gd name="T89" fmla="*/ 12 h 712"/>
                <a:gd name="T90" fmla="*/ 522 w 1321"/>
                <a:gd name="T91" fmla="*/ 27 h 712"/>
                <a:gd name="T92" fmla="*/ 566 w 1321"/>
                <a:gd name="T93" fmla="*/ 46 h 712"/>
                <a:gd name="T94" fmla="*/ 606 w 1321"/>
                <a:gd name="T95" fmla="*/ 69 h 712"/>
                <a:gd name="T96" fmla="*/ 644 w 1321"/>
                <a:gd name="T97" fmla="*/ 98 h 712"/>
                <a:gd name="T98" fmla="*/ 677 w 1321"/>
                <a:gd name="T99" fmla="*/ 130 h 712"/>
                <a:gd name="T100" fmla="*/ 705 w 1321"/>
                <a:gd name="T101" fmla="*/ 165 h 712"/>
                <a:gd name="T102" fmla="*/ 729 w 1321"/>
                <a:gd name="T103" fmla="*/ 203 h 712"/>
                <a:gd name="T104" fmla="*/ 729 w 1321"/>
                <a:gd name="T105" fmla="*/ 203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140" name="Group 12"/>
            <p:cNvGrpSpPr/>
            <p:nvPr/>
          </p:nvGrpSpPr>
          <p:grpSpPr bwMode="auto">
            <a:xfrm rot="19906246" flipH="1" flipV="1">
              <a:off x="3236015" y="1898732"/>
              <a:ext cx="850226" cy="205630"/>
              <a:chOff x="2532" y="1051"/>
              <a:chExt cx="837" cy="233"/>
            </a:xfrm>
          </p:grpSpPr>
          <p:grpSp>
            <p:nvGrpSpPr>
              <p:cNvPr id="141" name="Group 13"/>
              <p:cNvGrpSpPr/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45" name="AutoShape 14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146" name="AutoShape 15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147" name="AutoShape 17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  <p:grpSp>
            <p:nvGrpSpPr>
              <p:cNvPr id="142" name="Group 18"/>
              <p:cNvGrpSpPr/>
              <p:nvPr/>
            </p:nvGrpSpPr>
            <p:grpSpPr bwMode="auto">
              <a:xfrm rot="1353540">
                <a:off x="2776" y="1118"/>
                <a:ext cx="593" cy="166"/>
                <a:chOff x="1701" y="2568"/>
                <a:chExt cx="892" cy="249"/>
              </a:xfrm>
            </p:grpSpPr>
            <p:sp>
              <p:nvSpPr>
                <p:cNvPr id="143" name="AutoShape 20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144" name="AutoShape 21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</p:grpSp>
      </p:grpSp>
      <p:grpSp>
        <p:nvGrpSpPr>
          <p:cNvPr id="148" name="组合 147"/>
          <p:cNvGrpSpPr/>
          <p:nvPr/>
        </p:nvGrpSpPr>
        <p:grpSpPr>
          <a:xfrm>
            <a:off x="4916969" y="4160606"/>
            <a:ext cx="659626" cy="652752"/>
            <a:chOff x="3096307" y="1124743"/>
            <a:chExt cx="989934" cy="979619"/>
          </a:xfrm>
          <a:effectLst>
            <a:outerShdw blurRad="152400" dir="5400000" sx="90000" sy="-19000" rotWithShape="0">
              <a:prstClr val="black">
                <a:alpha val="30000"/>
              </a:prstClr>
            </a:outerShdw>
          </a:effectLst>
        </p:grpSpPr>
        <p:sp>
          <p:nvSpPr>
            <p:cNvPr id="149" name="Oval 19"/>
            <p:cNvSpPr>
              <a:spLocks noChangeArrowheads="1"/>
            </p:cNvSpPr>
            <p:nvPr/>
          </p:nvSpPr>
          <p:spPr bwMode="auto">
            <a:xfrm>
              <a:off x="3096307" y="1124743"/>
              <a:ext cx="974097" cy="974317"/>
            </a:xfrm>
            <a:prstGeom prst="ellipse">
              <a:avLst/>
            </a:prstGeom>
            <a:gradFill rotWithShape="1">
              <a:gsLst>
                <a:gs pos="90750">
                  <a:srgbClr val="508CDC"/>
                </a:gs>
                <a:gs pos="81500">
                  <a:srgbClr val="5F97E8"/>
                </a:gs>
                <a:gs pos="63000">
                  <a:srgbClr val="2676FF">
                    <a:lumMod val="60000"/>
                    <a:lumOff val="40000"/>
                  </a:srgbClr>
                </a:gs>
                <a:gs pos="100000">
                  <a:srgbClr val="4081D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2676FF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资源</a:t>
              </a:r>
            </a:p>
          </p:txBody>
        </p:sp>
        <p:sp>
          <p:nvSpPr>
            <p:cNvPr id="150" name="未知"/>
            <p:cNvSpPr/>
            <p:nvPr/>
          </p:nvSpPr>
          <p:spPr bwMode="auto">
            <a:xfrm>
              <a:off x="3208039" y="1147095"/>
              <a:ext cx="751649" cy="366766"/>
            </a:xfrm>
            <a:custGeom>
              <a:avLst/>
              <a:gdLst>
                <a:gd name="T0" fmla="*/ 729 w 1321"/>
                <a:gd name="T1" fmla="*/ 203 h 712"/>
                <a:gd name="T2" fmla="*/ 738 w 1321"/>
                <a:gd name="T3" fmla="*/ 224 h 712"/>
                <a:gd name="T4" fmla="*/ 740 w 1321"/>
                <a:gd name="T5" fmla="*/ 244 h 712"/>
                <a:gd name="T6" fmla="*/ 737 w 1321"/>
                <a:gd name="T7" fmla="*/ 262 h 712"/>
                <a:gd name="T8" fmla="*/ 727 w 1321"/>
                <a:gd name="T9" fmla="*/ 279 h 712"/>
                <a:gd name="T10" fmla="*/ 713 w 1321"/>
                <a:gd name="T11" fmla="*/ 294 h 712"/>
                <a:gd name="T12" fmla="*/ 694 w 1321"/>
                <a:gd name="T13" fmla="*/ 306 h 712"/>
                <a:gd name="T14" fmla="*/ 670 w 1321"/>
                <a:gd name="T15" fmla="*/ 318 h 712"/>
                <a:gd name="T16" fmla="*/ 643 w 1321"/>
                <a:gd name="T17" fmla="*/ 329 h 712"/>
                <a:gd name="T18" fmla="*/ 612 w 1321"/>
                <a:gd name="T19" fmla="*/ 338 h 712"/>
                <a:gd name="T20" fmla="*/ 578 w 1321"/>
                <a:gd name="T21" fmla="*/ 346 h 712"/>
                <a:gd name="T22" fmla="*/ 542 w 1321"/>
                <a:gd name="T23" fmla="*/ 352 h 712"/>
                <a:gd name="T24" fmla="*/ 502 w 1321"/>
                <a:gd name="T25" fmla="*/ 357 h 712"/>
                <a:gd name="T26" fmla="*/ 462 w 1321"/>
                <a:gd name="T27" fmla="*/ 360 h 712"/>
                <a:gd name="T28" fmla="*/ 445 w 1321"/>
                <a:gd name="T29" fmla="*/ 361 h 712"/>
                <a:gd name="T30" fmla="*/ 267 w 1321"/>
                <a:gd name="T31" fmla="*/ 361 h 712"/>
                <a:gd name="T32" fmla="*/ 264 w 1321"/>
                <a:gd name="T33" fmla="*/ 361 h 712"/>
                <a:gd name="T34" fmla="*/ 229 w 1321"/>
                <a:gd name="T35" fmla="*/ 359 h 712"/>
                <a:gd name="T36" fmla="*/ 195 w 1321"/>
                <a:gd name="T37" fmla="*/ 357 h 712"/>
                <a:gd name="T38" fmla="*/ 162 w 1321"/>
                <a:gd name="T39" fmla="*/ 353 h 712"/>
                <a:gd name="T40" fmla="*/ 132 w 1321"/>
                <a:gd name="T41" fmla="*/ 349 h 712"/>
                <a:gd name="T42" fmla="*/ 104 w 1321"/>
                <a:gd name="T43" fmla="*/ 343 h 712"/>
                <a:gd name="T44" fmla="*/ 79 w 1321"/>
                <a:gd name="T45" fmla="*/ 336 h 712"/>
                <a:gd name="T46" fmla="*/ 57 w 1321"/>
                <a:gd name="T47" fmla="*/ 329 h 712"/>
                <a:gd name="T48" fmla="*/ 38 w 1321"/>
                <a:gd name="T49" fmla="*/ 319 h 712"/>
                <a:gd name="T50" fmla="*/ 22 w 1321"/>
                <a:gd name="T51" fmla="*/ 308 h 712"/>
                <a:gd name="T52" fmla="*/ 10 w 1321"/>
                <a:gd name="T53" fmla="*/ 296 h 712"/>
                <a:gd name="T54" fmla="*/ 3 w 1321"/>
                <a:gd name="T55" fmla="*/ 281 h 712"/>
                <a:gd name="T56" fmla="*/ 0 w 1321"/>
                <a:gd name="T57" fmla="*/ 266 h 712"/>
                <a:gd name="T58" fmla="*/ 0 w 1321"/>
                <a:gd name="T59" fmla="*/ 264 h 712"/>
                <a:gd name="T60" fmla="*/ 2 w 1321"/>
                <a:gd name="T61" fmla="*/ 247 h 712"/>
                <a:gd name="T62" fmla="*/ 9 w 1321"/>
                <a:gd name="T63" fmla="*/ 226 h 712"/>
                <a:gd name="T64" fmla="*/ 29 w 1321"/>
                <a:gd name="T65" fmla="*/ 188 h 712"/>
                <a:gd name="T66" fmla="*/ 53 w 1321"/>
                <a:gd name="T67" fmla="*/ 152 h 712"/>
                <a:gd name="T68" fmla="*/ 82 w 1321"/>
                <a:gd name="T69" fmla="*/ 119 h 712"/>
                <a:gd name="T70" fmla="*/ 114 w 1321"/>
                <a:gd name="T71" fmla="*/ 89 h 712"/>
                <a:gd name="T72" fmla="*/ 151 w 1321"/>
                <a:gd name="T73" fmla="*/ 63 h 712"/>
                <a:gd name="T74" fmla="*/ 191 w 1321"/>
                <a:gd name="T75" fmla="*/ 42 h 712"/>
                <a:gd name="T76" fmla="*/ 232 w 1321"/>
                <a:gd name="T77" fmla="*/ 24 h 712"/>
                <a:gd name="T78" fmla="*/ 278 w 1321"/>
                <a:gd name="T79" fmla="*/ 11 h 712"/>
                <a:gd name="T80" fmla="*/ 325 w 1321"/>
                <a:gd name="T81" fmla="*/ 3 h 712"/>
                <a:gd name="T82" fmla="*/ 374 w 1321"/>
                <a:gd name="T83" fmla="*/ 0 h 712"/>
                <a:gd name="T84" fmla="*/ 374 w 1321"/>
                <a:gd name="T85" fmla="*/ 0 h 712"/>
                <a:gd name="T86" fmla="*/ 425 w 1321"/>
                <a:gd name="T87" fmla="*/ 3 h 712"/>
                <a:gd name="T88" fmla="*/ 474 w 1321"/>
                <a:gd name="T89" fmla="*/ 12 h 712"/>
                <a:gd name="T90" fmla="*/ 522 w 1321"/>
                <a:gd name="T91" fmla="*/ 27 h 712"/>
                <a:gd name="T92" fmla="*/ 566 w 1321"/>
                <a:gd name="T93" fmla="*/ 46 h 712"/>
                <a:gd name="T94" fmla="*/ 606 w 1321"/>
                <a:gd name="T95" fmla="*/ 69 h 712"/>
                <a:gd name="T96" fmla="*/ 644 w 1321"/>
                <a:gd name="T97" fmla="*/ 98 h 712"/>
                <a:gd name="T98" fmla="*/ 677 w 1321"/>
                <a:gd name="T99" fmla="*/ 130 h 712"/>
                <a:gd name="T100" fmla="*/ 705 w 1321"/>
                <a:gd name="T101" fmla="*/ 165 h 712"/>
                <a:gd name="T102" fmla="*/ 729 w 1321"/>
                <a:gd name="T103" fmla="*/ 203 h 712"/>
                <a:gd name="T104" fmla="*/ 729 w 1321"/>
                <a:gd name="T105" fmla="*/ 203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151" name="Group 12"/>
            <p:cNvGrpSpPr/>
            <p:nvPr/>
          </p:nvGrpSpPr>
          <p:grpSpPr bwMode="auto">
            <a:xfrm rot="19906246" flipH="1" flipV="1">
              <a:off x="3236015" y="1898732"/>
              <a:ext cx="850226" cy="205630"/>
              <a:chOff x="2532" y="1051"/>
              <a:chExt cx="837" cy="233"/>
            </a:xfrm>
          </p:grpSpPr>
          <p:grpSp>
            <p:nvGrpSpPr>
              <p:cNvPr id="152" name="Group 13"/>
              <p:cNvGrpSpPr/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56" name="AutoShape 14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157" name="AutoShape 15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158" name="AutoShape 17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  <p:grpSp>
            <p:nvGrpSpPr>
              <p:cNvPr id="153" name="Group 18"/>
              <p:cNvGrpSpPr/>
              <p:nvPr/>
            </p:nvGrpSpPr>
            <p:grpSpPr bwMode="auto">
              <a:xfrm rot="1353540">
                <a:off x="2776" y="1118"/>
                <a:ext cx="593" cy="166"/>
                <a:chOff x="1701" y="2568"/>
                <a:chExt cx="892" cy="249"/>
              </a:xfrm>
            </p:grpSpPr>
            <p:sp>
              <p:nvSpPr>
                <p:cNvPr id="154" name="AutoShape 20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155" name="AutoShape 21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</p:grp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60198" y="267494"/>
            <a:ext cx="2683610" cy="597921"/>
            <a:chOff x="160198" y="267494"/>
            <a:chExt cx="2683610" cy="597921"/>
          </a:xfrm>
        </p:grpSpPr>
        <p:sp>
          <p:nvSpPr>
            <p:cNvPr id="3" name="矩形 2"/>
            <p:cNvSpPr/>
            <p:nvPr/>
          </p:nvSpPr>
          <p:spPr>
            <a:xfrm>
              <a:off x="160198" y="413717"/>
              <a:ext cx="772770" cy="36004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solidFill>
                    <a:prstClr val="white"/>
                  </a:solidFill>
                </a:rPr>
                <a:t>02</a:t>
              </a:r>
              <a:endParaRPr lang="zh-CN" altLang="en-US" sz="3200" dirty="0">
                <a:solidFill>
                  <a:prstClr val="whit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69709" y="267494"/>
              <a:ext cx="1874099" cy="597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8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微软雅黑" panose="020B0503020204020204" charset="-122"/>
                </a:rPr>
                <a:t>团队目标</a:t>
              </a:r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2267744" y="5896713"/>
            <a:ext cx="2170789" cy="70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90" name="组合 89"/>
          <p:cNvGrpSpPr/>
          <p:nvPr/>
        </p:nvGrpSpPr>
        <p:grpSpPr>
          <a:xfrm>
            <a:off x="395536" y="1203598"/>
            <a:ext cx="8328041" cy="3726775"/>
            <a:chOff x="-1387993" y="1762749"/>
            <a:chExt cx="10972542" cy="4910183"/>
          </a:xfrm>
        </p:grpSpPr>
        <p:pic>
          <p:nvPicPr>
            <p:cNvPr id="5" name="Picture 125"/>
            <p:cNvPicPr>
              <a:picLocks noChangeAspect="1" noChangeArrowheads="1"/>
            </p:cNvPicPr>
            <p:nvPr/>
          </p:nvPicPr>
          <p:blipFill>
            <a:blip r:embed="rId2" cstate="screen">
              <a:lum bright="-30000"/>
            </a:blip>
            <a:srcRect/>
            <a:stretch>
              <a:fillRect/>
            </a:stretch>
          </p:blipFill>
          <p:spPr bwMode="auto">
            <a:xfrm>
              <a:off x="2433638" y="5027066"/>
              <a:ext cx="4110037" cy="1138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166"/>
            <p:cNvGrpSpPr/>
            <p:nvPr/>
          </p:nvGrpSpPr>
          <p:grpSpPr bwMode="auto">
            <a:xfrm>
              <a:off x="2767013" y="2047329"/>
              <a:ext cx="3471862" cy="3467100"/>
              <a:chOff x="1749" y="1113"/>
              <a:chExt cx="2187" cy="2184"/>
            </a:xfrm>
            <a:effectLst>
              <a:outerShdw blurRad="50800" dist="50800" dir="5400000" algn="ctr" rotWithShape="0">
                <a:srgbClr val="000000">
                  <a:alpha val="36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</p:grpSpPr>
          <p:sp>
            <p:nvSpPr>
              <p:cNvPr id="7" name="Oval 6"/>
              <p:cNvSpPr>
                <a:spLocks noChangeArrowheads="1"/>
              </p:cNvSpPr>
              <p:nvPr/>
            </p:nvSpPr>
            <p:spPr bwMode="gray">
              <a:xfrm>
                <a:off x="1749" y="1113"/>
                <a:ext cx="2187" cy="2184"/>
              </a:xfrm>
              <a:prstGeom prst="ellipse">
                <a:avLst/>
              </a:prstGeom>
              <a:solidFill>
                <a:srgbClr val="777777"/>
              </a:solidFill>
              <a:ln w="9525">
                <a:noFill/>
                <a:round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p3d prstMaterial="metal">
                <a:bevelT w="38100" h="57150" prst="angle"/>
              </a:sp3d>
            </p:spPr>
            <p:txBody>
              <a:bodyPr>
                <a:flatTx/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8" name="Oval 8"/>
              <p:cNvSpPr>
                <a:spLocks noChangeArrowheads="1"/>
              </p:cNvSpPr>
              <p:nvPr/>
            </p:nvSpPr>
            <p:spPr bwMode="gray">
              <a:xfrm>
                <a:off x="1756" y="1119"/>
                <a:ext cx="2173" cy="2172"/>
              </a:xfrm>
              <a:prstGeom prst="ellipse">
                <a:avLst/>
              </a:prstGeom>
              <a:gradFill rotWithShape="1">
                <a:gsLst>
                  <a:gs pos="0">
                    <a:srgbClr val="B6B6B6"/>
                  </a:gs>
                  <a:gs pos="75000">
                    <a:srgbClr val="9F9F9F">
                      <a:gamma/>
                      <a:tint val="28235"/>
                      <a:invGamma/>
                    </a:srgbClr>
                  </a:gs>
                </a:gsLst>
                <a:lin ang="2700000" scaled="1"/>
              </a:gradFill>
              <a:ln w="19050">
                <a:noFill/>
                <a:round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p3d prstMaterial="metal">
                <a:bevelT w="38100" h="57150" prst="angle"/>
              </a:sp3d>
            </p:spPr>
            <p:txBody>
              <a:bodyPr wrap="none" anchor="ctr"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9" name="Oval 9"/>
              <p:cNvSpPr>
                <a:spLocks noChangeArrowheads="1"/>
              </p:cNvSpPr>
              <p:nvPr/>
            </p:nvSpPr>
            <p:spPr bwMode="gray">
              <a:xfrm>
                <a:off x="1980" y="1343"/>
                <a:ext cx="1726" cy="172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EAEAEA"/>
                  </a:gs>
                </a:gsLst>
                <a:lin ang="2700000" scaled="1"/>
              </a:gradFill>
              <a:ln w="19050">
                <a:noFill/>
                <a:round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p3d prstMaterial="metal">
                <a:bevelT w="38100" h="57150" prst="angle"/>
              </a:sp3d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0" name="Oval 10"/>
              <p:cNvSpPr>
                <a:spLocks noChangeArrowheads="1"/>
              </p:cNvSpPr>
              <p:nvPr/>
            </p:nvSpPr>
            <p:spPr bwMode="gray">
              <a:xfrm>
                <a:off x="2196" y="1558"/>
                <a:ext cx="1293" cy="1294"/>
              </a:xfrm>
              <a:prstGeom prst="ellipse">
                <a:avLst/>
              </a:prstGeom>
              <a:gradFill rotWithShape="1">
                <a:gsLst>
                  <a:gs pos="0">
                    <a:srgbClr val="333333"/>
                  </a:gs>
                  <a:gs pos="100000">
                    <a:srgbClr val="333333">
                      <a:gamma/>
                      <a:tint val="38431"/>
                      <a:invGamma/>
                    </a:srgbClr>
                  </a:gs>
                </a:gsLst>
                <a:lin ang="2700000" scaled="1"/>
              </a:gradFill>
              <a:ln w="19050">
                <a:noFill/>
                <a:round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p3d prstMaterial="metal">
                <a:bevelT w="38100" h="57150" prst="angle"/>
              </a:sp3d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1" name="Oval 11"/>
              <p:cNvSpPr>
                <a:spLocks noChangeArrowheads="1"/>
              </p:cNvSpPr>
              <p:nvPr/>
            </p:nvSpPr>
            <p:spPr bwMode="gray">
              <a:xfrm>
                <a:off x="2400" y="1763"/>
                <a:ext cx="887" cy="88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EAEAEA"/>
                  </a:gs>
                </a:gsLst>
                <a:lin ang="2700000" scaled="1"/>
              </a:gradFill>
              <a:ln w="19050">
                <a:noFill/>
                <a:round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p3d prstMaterial="metal">
                <a:bevelT w="38100" h="57150" prst="angle"/>
              </a:sp3d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2" name="Oval 12"/>
              <p:cNvSpPr>
                <a:spLocks noChangeArrowheads="1"/>
              </p:cNvSpPr>
              <p:nvPr/>
            </p:nvSpPr>
            <p:spPr bwMode="gray">
              <a:xfrm flipV="1">
                <a:off x="2577" y="1939"/>
                <a:ext cx="533" cy="533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p3d prstMaterial="metal">
                <a:bevelT w="38100" h="57150" prst="angle"/>
              </a:sp3d>
            </p:spPr>
            <p:txBody>
              <a:bodyPr rot="10800000"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en-GB"/>
              </a:p>
            </p:txBody>
          </p:sp>
        </p:grpSp>
        <p:grpSp>
          <p:nvGrpSpPr>
            <p:cNvPr id="17" name="Group 117"/>
            <p:cNvGrpSpPr/>
            <p:nvPr/>
          </p:nvGrpSpPr>
          <p:grpSpPr bwMode="auto">
            <a:xfrm>
              <a:off x="3743325" y="3166516"/>
              <a:ext cx="609600" cy="609600"/>
              <a:chOff x="-180" y="2946"/>
              <a:chExt cx="384" cy="384"/>
            </a:xfrm>
          </p:grpSpPr>
          <p:sp>
            <p:nvSpPr>
              <p:cNvPr id="18" name="Oval 113"/>
              <p:cNvSpPr>
                <a:spLocks noChangeArrowheads="1"/>
              </p:cNvSpPr>
              <p:nvPr/>
            </p:nvSpPr>
            <p:spPr bwMode="auto">
              <a:xfrm>
                <a:off x="-120" y="3006"/>
                <a:ext cx="264" cy="26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" name="Oval 115"/>
              <p:cNvSpPr>
                <a:spLocks noChangeArrowheads="1"/>
              </p:cNvSpPr>
              <p:nvPr/>
            </p:nvSpPr>
            <p:spPr bwMode="auto">
              <a:xfrm>
                <a:off x="-44" y="3082"/>
                <a:ext cx="112" cy="112"/>
              </a:xfrm>
              <a:prstGeom prst="ellipse">
                <a:avLst/>
              </a:prstGeom>
              <a:solidFill>
                <a:srgbClr val="BCBCBC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" name="Oval 116"/>
              <p:cNvSpPr>
                <a:spLocks noChangeArrowheads="1"/>
              </p:cNvSpPr>
              <p:nvPr/>
            </p:nvSpPr>
            <p:spPr bwMode="auto">
              <a:xfrm>
                <a:off x="-180" y="2946"/>
                <a:ext cx="384" cy="38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21" name="Group 135"/>
            <p:cNvGrpSpPr/>
            <p:nvPr/>
          </p:nvGrpSpPr>
          <p:grpSpPr bwMode="auto">
            <a:xfrm>
              <a:off x="4870450" y="2956966"/>
              <a:ext cx="609600" cy="609600"/>
              <a:chOff x="-180" y="2946"/>
              <a:chExt cx="384" cy="384"/>
            </a:xfrm>
          </p:grpSpPr>
          <p:sp>
            <p:nvSpPr>
              <p:cNvPr id="22" name="Oval 136"/>
              <p:cNvSpPr>
                <a:spLocks noChangeArrowheads="1"/>
              </p:cNvSpPr>
              <p:nvPr/>
            </p:nvSpPr>
            <p:spPr bwMode="auto">
              <a:xfrm>
                <a:off x="-120" y="3006"/>
                <a:ext cx="264" cy="26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" name="Oval 137"/>
              <p:cNvSpPr>
                <a:spLocks noChangeArrowheads="1"/>
              </p:cNvSpPr>
              <p:nvPr/>
            </p:nvSpPr>
            <p:spPr bwMode="auto">
              <a:xfrm>
                <a:off x="-44" y="3082"/>
                <a:ext cx="112" cy="112"/>
              </a:xfrm>
              <a:prstGeom prst="ellipse">
                <a:avLst/>
              </a:prstGeom>
              <a:solidFill>
                <a:srgbClr val="5F5F5F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4" name="Oval 138"/>
              <p:cNvSpPr>
                <a:spLocks noChangeArrowheads="1"/>
              </p:cNvSpPr>
              <p:nvPr/>
            </p:nvSpPr>
            <p:spPr bwMode="auto">
              <a:xfrm>
                <a:off x="-180" y="2946"/>
                <a:ext cx="384" cy="38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25" name="Group 139"/>
            <p:cNvGrpSpPr/>
            <p:nvPr/>
          </p:nvGrpSpPr>
          <p:grpSpPr bwMode="auto">
            <a:xfrm>
              <a:off x="4251325" y="3650704"/>
              <a:ext cx="609600" cy="609600"/>
              <a:chOff x="-180" y="2946"/>
              <a:chExt cx="384" cy="384"/>
            </a:xfrm>
          </p:grpSpPr>
          <p:sp>
            <p:nvSpPr>
              <p:cNvPr id="26" name="Oval 140"/>
              <p:cNvSpPr>
                <a:spLocks noChangeArrowheads="1"/>
              </p:cNvSpPr>
              <p:nvPr/>
            </p:nvSpPr>
            <p:spPr bwMode="auto">
              <a:xfrm>
                <a:off x="-120" y="3006"/>
                <a:ext cx="264" cy="26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7" name="Oval 141"/>
              <p:cNvSpPr>
                <a:spLocks noChangeArrowheads="1"/>
              </p:cNvSpPr>
              <p:nvPr/>
            </p:nvSpPr>
            <p:spPr bwMode="auto">
              <a:xfrm>
                <a:off x="-44" y="3082"/>
                <a:ext cx="112" cy="112"/>
              </a:xfrm>
              <a:prstGeom prst="ellipse">
                <a:avLst/>
              </a:prstGeom>
              <a:solidFill>
                <a:srgbClr val="6D0303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8" name="Oval 142"/>
              <p:cNvSpPr>
                <a:spLocks noChangeArrowheads="1"/>
              </p:cNvSpPr>
              <p:nvPr/>
            </p:nvSpPr>
            <p:spPr bwMode="auto">
              <a:xfrm>
                <a:off x="-180" y="2946"/>
                <a:ext cx="384" cy="38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29" name="Rectangle 7"/>
            <p:cNvSpPr>
              <a:spLocks noChangeArrowheads="1"/>
            </p:cNvSpPr>
            <p:nvPr/>
          </p:nvSpPr>
          <p:spPr bwMode="gray">
            <a:xfrm>
              <a:off x="314325" y="2006054"/>
              <a:ext cx="2301875" cy="971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9F9F9F">
                          <a:gamma/>
                          <a:shade val="46275"/>
                          <a:invGamma/>
                        </a:srgbClr>
                      </a:gs>
                      <a:gs pos="50000">
                        <a:srgbClr val="9F9F9F"/>
                      </a:gs>
                      <a:gs pos="100000">
                        <a:srgbClr val="9F9F9F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defTabSz="802005" eaLnBrk="0" hangingPunct="0"/>
              <a:r>
                <a:rPr lang="en-GB" sz="1600" b="1" dirty="0">
                  <a:solidFill>
                    <a:schemeClr val="bg1"/>
                  </a:solidFill>
                </a:rPr>
                <a:t>Fast and effective creation of your presentation</a:t>
              </a:r>
            </a:p>
          </p:txBody>
        </p:sp>
        <p:grpSp>
          <p:nvGrpSpPr>
            <p:cNvPr id="30" name="Group 203"/>
            <p:cNvGrpSpPr/>
            <p:nvPr/>
          </p:nvGrpSpPr>
          <p:grpSpPr bwMode="auto">
            <a:xfrm rot="30600762">
              <a:off x="2111379" y="2436263"/>
              <a:ext cx="1655762" cy="1571625"/>
              <a:chOff x="3097" y="1092"/>
              <a:chExt cx="788" cy="748"/>
            </a:xfrm>
          </p:grpSpPr>
          <p:grpSp>
            <p:nvGrpSpPr>
              <p:cNvPr id="31" name="Group 204"/>
              <p:cNvGrpSpPr/>
              <p:nvPr/>
            </p:nvGrpSpPr>
            <p:grpSpPr bwMode="auto">
              <a:xfrm>
                <a:off x="3146" y="1103"/>
                <a:ext cx="739" cy="737"/>
                <a:chOff x="3146" y="1103"/>
                <a:chExt cx="739" cy="737"/>
              </a:xfrm>
            </p:grpSpPr>
            <p:sp>
              <p:nvSpPr>
                <p:cNvPr id="42" name="Freeform 205"/>
                <p:cNvSpPr/>
                <p:nvPr/>
              </p:nvSpPr>
              <p:spPr bwMode="gray">
                <a:xfrm rot="10521890">
                  <a:off x="3146" y="1103"/>
                  <a:ext cx="371" cy="414"/>
                </a:xfrm>
                <a:custGeom>
                  <a:avLst/>
                  <a:gdLst>
                    <a:gd name="T0" fmla="*/ 306 w 365"/>
                    <a:gd name="T1" fmla="*/ 321 h 456"/>
                    <a:gd name="T2" fmla="*/ 210 w 365"/>
                    <a:gd name="T3" fmla="*/ 212 h 456"/>
                    <a:gd name="T4" fmla="*/ 23 w 365"/>
                    <a:gd name="T5" fmla="*/ 42 h 456"/>
                    <a:gd name="T6" fmla="*/ 23 w 365"/>
                    <a:gd name="T7" fmla="*/ 86 h 456"/>
                    <a:gd name="T8" fmla="*/ 145 w 365"/>
                    <a:gd name="T9" fmla="*/ 276 h 456"/>
                    <a:gd name="T10" fmla="*/ 238 w 365"/>
                    <a:gd name="T11" fmla="*/ 382 h 456"/>
                    <a:gd name="T12" fmla="*/ 326 w 365"/>
                    <a:gd name="T13" fmla="*/ 451 h 456"/>
                    <a:gd name="T14" fmla="*/ 365 w 365"/>
                    <a:gd name="T15" fmla="*/ 412 h 456"/>
                    <a:gd name="T16" fmla="*/ 306 w 365"/>
                    <a:gd name="T17" fmla="*/ 321 h 4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65" h="456">
                      <a:moveTo>
                        <a:pt x="306" y="321"/>
                      </a:moveTo>
                      <a:cubicBezTo>
                        <a:pt x="210" y="212"/>
                        <a:pt x="210" y="212"/>
                        <a:pt x="210" y="212"/>
                      </a:cubicBezTo>
                      <a:cubicBezTo>
                        <a:pt x="23" y="42"/>
                        <a:pt x="23" y="42"/>
                        <a:pt x="23" y="42"/>
                      </a:cubicBezTo>
                      <a:cubicBezTo>
                        <a:pt x="23" y="42"/>
                        <a:pt x="0" y="0"/>
                        <a:pt x="23" y="86"/>
                      </a:cubicBezTo>
                      <a:cubicBezTo>
                        <a:pt x="145" y="276"/>
                        <a:pt x="145" y="276"/>
                        <a:pt x="145" y="276"/>
                      </a:cubicBezTo>
                      <a:cubicBezTo>
                        <a:pt x="238" y="382"/>
                        <a:pt x="238" y="382"/>
                        <a:pt x="238" y="382"/>
                      </a:cubicBezTo>
                      <a:cubicBezTo>
                        <a:pt x="326" y="451"/>
                        <a:pt x="326" y="451"/>
                        <a:pt x="326" y="451"/>
                      </a:cubicBezTo>
                      <a:cubicBezTo>
                        <a:pt x="326" y="451"/>
                        <a:pt x="364" y="456"/>
                        <a:pt x="365" y="412"/>
                      </a:cubicBezTo>
                      <a:lnTo>
                        <a:pt x="306" y="32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61B2">
                        <a:gamma/>
                        <a:shade val="6275"/>
                        <a:invGamma/>
                      </a:srgbClr>
                    </a:gs>
                    <a:gs pos="100000">
                      <a:srgbClr val="0061B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>
                  <a:defPPr>
                    <a:defRPr lang="de-DE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43" name="Freeform 206"/>
                <p:cNvSpPr/>
                <p:nvPr/>
              </p:nvSpPr>
              <p:spPr bwMode="gray">
                <a:xfrm rot="10521890">
                  <a:off x="3376" y="1238"/>
                  <a:ext cx="509" cy="347"/>
                </a:xfrm>
                <a:custGeom>
                  <a:avLst/>
                  <a:gdLst>
                    <a:gd name="T0" fmla="*/ 201 w 501"/>
                    <a:gd name="T1" fmla="*/ 0 h 383"/>
                    <a:gd name="T2" fmla="*/ 27 w 501"/>
                    <a:gd name="T3" fmla="*/ 50 h 383"/>
                    <a:gd name="T4" fmla="*/ 431 w 501"/>
                    <a:gd name="T5" fmla="*/ 383 h 383"/>
                    <a:gd name="T6" fmla="*/ 501 w 501"/>
                    <a:gd name="T7" fmla="*/ 317 h 383"/>
                    <a:gd name="T8" fmla="*/ 201 w 501"/>
                    <a:gd name="T9" fmla="*/ 0 h 3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01" h="383">
                      <a:moveTo>
                        <a:pt x="201" y="0"/>
                      </a:moveTo>
                      <a:cubicBezTo>
                        <a:pt x="201" y="0"/>
                        <a:pt x="36" y="6"/>
                        <a:pt x="27" y="50"/>
                      </a:cubicBezTo>
                      <a:cubicBezTo>
                        <a:pt x="0" y="179"/>
                        <a:pt x="431" y="383"/>
                        <a:pt x="431" y="383"/>
                      </a:cubicBezTo>
                      <a:cubicBezTo>
                        <a:pt x="501" y="317"/>
                        <a:pt x="501" y="317"/>
                        <a:pt x="501" y="317"/>
                      </a:cubicBezTo>
                      <a:lnTo>
                        <a:pt x="201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69A2E1"/>
                    </a:gs>
                    <a:gs pos="100000">
                      <a:srgbClr val="69A2E1">
                        <a:gamma/>
                        <a:tint val="60784"/>
                        <a:invGamma/>
                      </a:srgbClr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>
                  <a:defPPr>
                    <a:defRPr lang="de-DE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44" name="Freeform 207"/>
                <p:cNvSpPr/>
                <p:nvPr/>
              </p:nvSpPr>
              <p:spPr bwMode="gray">
                <a:xfrm rot="10521890">
                  <a:off x="3304" y="1309"/>
                  <a:ext cx="389" cy="531"/>
                </a:xfrm>
                <a:custGeom>
                  <a:avLst/>
                  <a:gdLst>
                    <a:gd name="T0" fmla="*/ 126 w 383"/>
                    <a:gd name="T1" fmla="*/ 5 h 586"/>
                    <a:gd name="T2" fmla="*/ 0 w 383"/>
                    <a:gd name="T3" fmla="*/ 269 h 586"/>
                    <a:gd name="T4" fmla="*/ 300 w 383"/>
                    <a:gd name="T5" fmla="*/ 586 h 586"/>
                    <a:gd name="T6" fmla="*/ 383 w 383"/>
                    <a:gd name="T7" fmla="*/ 442 h 586"/>
                    <a:gd name="T8" fmla="*/ 126 w 383"/>
                    <a:gd name="T9" fmla="*/ 5 h 5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3" h="586">
                      <a:moveTo>
                        <a:pt x="126" y="5"/>
                      </a:moveTo>
                      <a:cubicBezTo>
                        <a:pt x="53" y="8"/>
                        <a:pt x="0" y="269"/>
                        <a:pt x="0" y="269"/>
                      </a:cubicBezTo>
                      <a:cubicBezTo>
                        <a:pt x="300" y="586"/>
                        <a:pt x="300" y="586"/>
                        <a:pt x="300" y="586"/>
                      </a:cubicBezTo>
                      <a:cubicBezTo>
                        <a:pt x="383" y="442"/>
                        <a:pt x="383" y="442"/>
                        <a:pt x="383" y="442"/>
                      </a:cubicBezTo>
                      <a:cubicBezTo>
                        <a:pt x="383" y="442"/>
                        <a:pt x="252" y="0"/>
                        <a:pt x="126" y="5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69A2E1">
                        <a:gamma/>
                        <a:tint val="76863"/>
                        <a:invGamma/>
                      </a:srgbClr>
                    </a:gs>
                    <a:gs pos="100000">
                      <a:srgbClr val="69A2E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>
                  <a:defPPr>
                    <a:defRPr lang="de-DE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45" name="Freeform 208"/>
                <p:cNvSpPr/>
                <p:nvPr/>
              </p:nvSpPr>
              <p:spPr bwMode="gray">
                <a:xfrm rot="10521890">
                  <a:off x="3374" y="1172"/>
                  <a:ext cx="305" cy="422"/>
                </a:xfrm>
                <a:custGeom>
                  <a:avLst/>
                  <a:gdLst>
                    <a:gd name="T0" fmla="*/ 0 w 300"/>
                    <a:gd name="T1" fmla="*/ 0 h 466"/>
                    <a:gd name="T2" fmla="*/ 40 w 300"/>
                    <a:gd name="T3" fmla="*/ 280 h 466"/>
                    <a:gd name="T4" fmla="*/ 269 w 300"/>
                    <a:gd name="T5" fmla="*/ 466 h 466"/>
                    <a:gd name="T6" fmla="*/ 300 w 300"/>
                    <a:gd name="T7" fmla="*/ 317 h 466"/>
                    <a:gd name="T8" fmla="*/ 0 w 300"/>
                    <a:gd name="T9" fmla="*/ 0 h 4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0" h="466">
                      <a:moveTo>
                        <a:pt x="0" y="0"/>
                      </a:moveTo>
                      <a:cubicBezTo>
                        <a:pt x="0" y="0"/>
                        <a:pt x="5" y="219"/>
                        <a:pt x="40" y="280"/>
                      </a:cubicBezTo>
                      <a:cubicBezTo>
                        <a:pt x="77" y="344"/>
                        <a:pt x="269" y="466"/>
                        <a:pt x="269" y="466"/>
                      </a:cubicBezTo>
                      <a:cubicBezTo>
                        <a:pt x="300" y="317"/>
                        <a:pt x="300" y="317"/>
                        <a:pt x="300" y="31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61B2"/>
                    </a:gs>
                    <a:gs pos="100000">
                      <a:srgbClr val="0061B2">
                        <a:gamma/>
                        <a:shade val="46275"/>
                        <a:invGamma/>
                      </a:srgbClr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>
                  <a:defPPr>
                    <a:defRPr lang="de-DE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46" name="Freeform 209"/>
                <p:cNvSpPr/>
                <p:nvPr/>
              </p:nvSpPr>
              <p:spPr bwMode="gray">
                <a:xfrm rot="10521890">
                  <a:off x="3244" y="1312"/>
                  <a:ext cx="441" cy="321"/>
                </a:xfrm>
                <a:custGeom>
                  <a:avLst/>
                  <a:gdLst>
                    <a:gd name="T0" fmla="*/ 0 w 435"/>
                    <a:gd name="T1" fmla="*/ 37 h 354"/>
                    <a:gd name="T2" fmla="*/ 279 w 435"/>
                    <a:gd name="T3" fmla="*/ 35 h 354"/>
                    <a:gd name="T4" fmla="*/ 435 w 435"/>
                    <a:gd name="T5" fmla="*/ 300 h 354"/>
                    <a:gd name="T6" fmla="*/ 300 w 435"/>
                    <a:gd name="T7" fmla="*/ 354 h 354"/>
                    <a:gd name="T8" fmla="*/ 0 w 435"/>
                    <a:gd name="T9" fmla="*/ 37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5" h="354">
                      <a:moveTo>
                        <a:pt x="0" y="37"/>
                      </a:moveTo>
                      <a:cubicBezTo>
                        <a:pt x="0" y="37"/>
                        <a:pt x="219" y="0"/>
                        <a:pt x="279" y="35"/>
                      </a:cubicBezTo>
                      <a:cubicBezTo>
                        <a:pt x="346" y="73"/>
                        <a:pt x="435" y="300"/>
                        <a:pt x="435" y="300"/>
                      </a:cubicBezTo>
                      <a:cubicBezTo>
                        <a:pt x="300" y="354"/>
                        <a:pt x="300" y="354"/>
                        <a:pt x="300" y="354"/>
                      </a:cubicBezTo>
                      <a:lnTo>
                        <a:pt x="0" y="3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61B2">
                        <a:gamma/>
                        <a:shade val="30196"/>
                        <a:invGamma/>
                      </a:srgbClr>
                    </a:gs>
                    <a:gs pos="100000">
                      <a:srgbClr val="0061B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>
                  <a:defPPr>
                    <a:defRPr lang="de-DE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  <p:grpSp>
            <p:nvGrpSpPr>
              <p:cNvPr id="32" name="Group 210"/>
              <p:cNvGrpSpPr/>
              <p:nvPr/>
            </p:nvGrpSpPr>
            <p:grpSpPr bwMode="auto">
              <a:xfrm>
                <a:off x="3097" y="1092"/>
                <a:ext cx="141" cy="122"/>
                <a:chOff x="3097" y="1092"/>
                <a:chExt cx="141" cy="122"/>
              </a:xfrm>
            </p:grpSpPr>
            <p:sp>
              <p:nvSpPr>
                <p:cNvPr id="40" name="Freeform 211"/>
                <p:cNvSpPr/>
                <p:nvPr/>
              </p:nvSpPr>
              <p:spPr bwMode="gray">
                <a:xfrm rot="10521890">
                  <a:off x="3097" y="1092"/>
                  <a:ext cx="62" cy="61"/>
                </a:xfrm>
                <a:custGeom>
                  <a:avLst/>
                  <a:gdLst>
                    <a:gd name="T0" fmla="*/ 61 w 61"/>
                    <a:gd name="T1" fmla="*/ 68 h 68"/>
                    <a:gd name="T2" fmla="*/ 3 w 61"/>
                    <a:gd name="T3" fmla="*/ 16 h 68"/>
                    <a:gd name="T4" fmla="*/ 0 w 61"/>
                    <a:gd name="T5" fmla="*/ 13 h 68"/>
                    <a:gd name="T6" fmla="*/ 8 w 61"/>
                    <a:gd name="T7" fmla="*/ 0 h 68"/>
                    <a:gd name="T8" fmla="*/ 10 w 61"/>
                    <a:gd name="T9" fmla="*/ 3 h 68"/>
                    <a:gd name="T10" fmla="*/ 61 w 61"/>
                    <a:gd name="T11" fmla="*/ 67 h 68"/>
                    <a:gd name="T12" fmla="*/ 61 w 61"/>
                    <a:gd name="T13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1" h="68">
                      <a:moveTo>
                        <a:pt x="61" y="68"/>
                      </a:moveTo>
                      <a:cubicBezTo>
                        <a:pt x="3" y="16"/>
                        <a:pt x="3" y="16"/>
                        <a:pt x="3" y="16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13"/>
                        <a:pt x="4" y="4"/>
                        <a:pt x="8" y="0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61" y="67"/>
                        <a:pt x="61" y="67"/>
                        <a:pt x="61" y="67"/>
                      </a:cubicBezTo>
                      <a:lnTo>
                        <a:pt x="61" y="68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EA501">
                        <a:gamma/>
                        <a:shade val="46275"/>
                        <a:invGamma/>
                      </a:srgbClr>
                    </a:gs>
                    <a:gs pos="100000">
                      <a:srgbClr val="FEA501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>
                  <a:defPPr>
                    <a:defRPr lang="de-DE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41" name="Freeform 212"/>
                <p:cNvSpPr/>
                <p:nvPr/>
              </p:nvSpPr>
              <p:spPr bwMode="gray">
                <a:xfrm rot="10521890">
                  <a:off x="3131" y="1112"/>
                  <a:ext cx="107" cy="102"/>
                </a:xfrm>
                <a:custGeom>
                  <a:avLst/>
                  <a:gdLst>
                    <a:gd name="T0" fmla="*/ 60 w 106"/>
                    <a:gd name="T1" fmla="*/ 0 h 113"/>
                    <a:gd name="T2" fmla="*/ 41 w 106"/>
                    <a:gd name="T3" fmla="*/ 41 h 113"/>
                    <a:gd name="T4" fmla="*/ 0 w 106"/>
                    <a:gd name="T5" fmla="*/ 56 h 113"/>
                    <a:gd name="T6" fmla="*/ 64 w 106"/>
                    <a:gd name="T7" fmla="*/ 106 h 113"/>
                    <a:gd name="T8" fmla="*/ 103 w 106"/>
                    <a:gd name="T9" fmla="*/ 67 h 113"/>
                    <a:gd name="T10" fmla="*/ 60 w 106"/>
                    <a:gd name="T11" fmla="*/ 0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6" h="113">
                      <a:moveTo>
                        <a:pt x="60" y="0"/>
                      </a:moveTo>
                      <a:cubicBezTo>
                        <a:pt x="60" y="0"/>
                        <a:pt x="62" y="20"/>
                        <a:pt x="41" y="41"/>
                      </a:cubicBezTo>
                      <a:cubicBezTo>
                        <a:pt x="17" y="63"/>
                        <a:pt x="0" y="56"/>
                        <a:pt x="0" y="56"/>
                      </a:cubicBezTo>
                      <a:cubicBezTo>
                        <a:pt x="64" y="106"/>
                        <a:pt x="64" y="106"/>
                        <a:pt x="64" y="106"/>
                      </a:cubicBezTo>
                      <a:cubicBezTo>
                        <a:pt x="64" y="106"/>
                        <a:pt x="106" y="113"/>
                        <a:pt x="103" y="67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EA501">
                        <a:gamma/>
                        <a:shade val="0"/>
                        <a:invGamma/>
                      </a:srgbClr>
                    </a:gs>
                    <a:gs pos="100000">
                      <a:srgbClr val="FEA501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>
                  <a:defPPr>
                    <a:defRPr lang="de-DE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  <p:grpSp>
            <p:nvGrpSpPr>
              <p:cNvPr id="33" name="Group 213"/>
              <p:cNvGrpSpPr/>
              <p:nvPr/>
            </p:nvGrpSpPr>
            <p:grpSpPr bwMode="auto">
              <a:xfrm rot="10521890">
                <a:off x="3136" y="1122"/>
                <a:ext cx="96" cy="86"/>
                <a:chOff x="2760" y="2156"/>
                <a:chExt cx="224" cy="225"/>
              </a:xfrm>
            </p:grpSpPr>
            <p:sp>
              <p:nvSpPr>
                <p:cNvPr id="34" name="Freeform 214"/>
                <p:cNvSpPr/>
                <p:nvPr/>
              </p:nvSpPr>
              <p:spPr bwMode="gray">
                <a:xfrm>
                  <a:off x="2781" y="2180"/>
                  <a:ext cx="142" cy="130"/>
                </a:xfrm>
                <a:custGeom>
                  <a:avLst/>
                  <a:gdLst>
                    <a:gd name="T0" fmla="*/ 57 w 60"/>
                    <a:gd name="T1" fmla="*/ 0 h 55"/>
                    <a:gd name="T2" fmla="*/ 41 w 60"/>
                    <a:gd name="T3" fmla="*/ 41 h 55"/>
                    <a:gd name="T4" fmla="*/ 0 w 60"/>
                    <a:gd name="T5" fmla="*/ 50 h 55"/>
                    <a:gd name="T6" fmla="*/ 43 w 60"/>
                    <a:gd name="T7" fmla="*/ 42 h 55"/>
                    <a:gd name="T8" fmla="*/ 57 w 60"/>
                    <a:gd name="T9" fmla="*/ 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" h="55">
                      <a:moveTo>
                        <a:pt x="57" y="0"/>
                      </a:moveTo>
                      <a:cubicBezTo>
                        <a:pt x="58" y="15"/>
                        <a:pt x="53" y="31"/>
                        <a:pt x="41" y="41"/>
                      </a:cubicBezTo>
                      <a:cubicBezTo>
                        <a:pt x="30" y="51"/>
                        <a:pt x="14" y="53"/>
                        <a:pt x="0" y="50"/>
                      </a:cubicBezTo>
                      <a:cubicBezTo>
                        <a:pt x="14" y="55"/>
                        <a:pt x="31" y="53"/>
                        <a:pt x="43" y="42"/>
                      </a:cubicBezTo>
                      <a:cubicBezTo>
                        <a:pt x="55" y="32"/>
                        <a:pt x="60" y="16"/>
                        <a:pt x="57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61B2">
                        <a:gamma/>
                        <a:shade val="30196"/>
                        <a:invGamma/>
                      </a:srgbClr>
                    </a:gs>
                    <a:gs pos="50000">
                      <a:srgbClr val="0061B2"/>
                    </a:gs>
                    <a:gs pos="100000">
                      <a:srgbClr val="0061B2">
                        <a:gamma/>
                        <a:shade val="30196"/>
                        <a:invGamma/>
                      </a:srgbClr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>
                  <a:defPPr>
                    <a:defRPr lang="de-DE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5" name="Freeform 215"/>
                <p:cNvSpPr/>
                <p:nvPr/>
              </p:nvSpPr>
              <p:spPr bwMode="gray">
                <a:xfrm>
                  <a:off x="2760" y="2156"/>
                  <a:ext cx="148" cy="137"/>
                </a:xfrm>
                <a:custGeom>
                  <a:avLst/>
                  <a:gdLst>
                    <a:gd name="T0" fmla="*/ 60 w 63"/>
                    <a:gd name="T1" fmla="*/ 0 h 58"/>
                    <a:gd name="T2" fmla="*/ 43 w 63"/>
                    <a:gd name="T3" fmla="*/ 43 h 58"/>
                    <a:gd name="T4" fmla="*/ 0 w 63"/>
                    <a:gd name="T5" fmla="*/ 53 h 58"/>
                    <a:gd name="T6" fmla="*/ 45 w 63"/>
                    <a:gd name="T7" fmla="*/ 45 h 58"/>
                    <a:gd name="T8" fmla="*/ 60 w 63"/>
                    <a:gd name="T9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58">
                      <a:moveTo>
                        <a:pt x="60" y="0"/>
                      </a:moveTo>
                      <a:cubicBezTo>
                        <a:pt x="61" y="16"/>
                        <a:pt x="56" y="33"/>
                        <a:pt x="43" y="43"/>
                      </a:cubicBezTo>
                      <a:cubicBezTo>
                        <a:pt x="31" y="54"/>
                        <a:pt x="15" y="57"/>
                        <a:pt x="0" y="53"/>
                      </a:cubicBezTo>
                      <a:cubicBezTo>
                        <a:pt x="15" y="58"/>
                        <a:pt x="32" y="55"/>
                        <a:pt x="45" y="45"/>
                      </a:cubicBezTo>
                      <a:cubicBezTo>
                        <a:pt x="58" y="34"/>
                        <a:pt x="63" y="17"/>
                        <a:pt x="6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61B2">
                        <a:gamma/>
                        <a:shade val="30196"/>
                        <a:invGamma/>
                      </a:srgbClr>
                    </a:gs>
                    <a:gs pos="50000">
                      <a:srgbClr val="0061B2"/>
                    </a:gs>
                    <a:gs pos="100000">
                      <a:srgbClr val="0061B2">
                        <a:gamma/>
                        <a:shade val="30196"/>
                        <a:invGamma/>
                      </a:srgbClr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>
                  <a:defPPr>
                    <a:defRPr lang="de-DE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6" name="Freeform 216"/>
                <p:cNvSpPr/>
                <p:nvPr/>
              </p:nvSpPr>
              <p:spPr bwMode="gray">
                <a:xfrm>
                  <a:off x="2800" y="2201"/>
                  <a:ext cx="137" cy="123"/>
                </a:xfrm>
                <a:custGeom>
                  <a:avLst/>
                  <a:gdLst>
                    <a:gd name="T0" fmla="*/ 55 w 58"/>
                    <a:gd name="T1" fmla="*/ 0 h 52"/>
                    <a:gd name="T2" fmla="*/ 40 w 58"/>
                    <a:gd name="T3" fmla="*/ 39 h 52"/>
                    <a:gd name="T4" fmla="*/ 0 w 58"/>
                    <a:gd name="T5" fmla="*/ 48 h 52"/>
                    <a:gd name="T6" fmla="*/ 41 w 58"/>
                    <a:gd name="T7" fmla="*/ 40 h 52"/>
                    <a:gd name="T8" fmla="*/ 55 w 58"/>
                    <a:gd name="T9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52">
                      <a:moveTo>
                        <a:pt x="55" y="0"/>
                      </a:moveTo>
                      <a:cubicBezTo>
                        <a:pt x="57" y="15"/>
                        <a:pt x="52" y="29"/>
                        <a:pt x="40" y="39"/>
                      </a:cubicBezTo>
                      <a:cubicBezTo>
                        <a:pt x="29" y="48"/>
                        <a:pt x="14" y="51"/>
                        <a:pt x="0" y="48"/>
                      </a:cubicBezTo>
                      <a:cubicBezTo>
                        <a:pt x="15" y="52"/>
                        <a:pt x="30" y="50"/>
                        <a:pt x="41" y="40"/>
                      </a:cubicBezTo>
                      <a:cubicBezTo>
                        <a:pt x="53" y="30"/>
                        <a:pt x="58" y="15"/>
                        <a:pt x="55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61B2">
                        <a:gamma/>
                        <a:shade val="30196"/>
                        <a:invGamma/>
                      </a:srgbClr>
                    </a:gs>
                    <a:gs pos="50000">
                      <a:srgbClr val="0061B2"/>
                    </a:gs>
                    <a:gs pos="100000">
                      <a:srgbClr val="0061B2">
                        <a:gamma/>
                        <a:shade val="30196"/>
                        <a:invGamma/>
                      </a:srgbClr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>
                  <a:defPPr>
                    <a:defRPr lang="de-DE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7" name="Freeform 217"/>
                <p:cNvSpPr/>
                <p:nvPr/>
              </p:nvSpPr>
              <p:spPr bwMode="gray">
                <a:xfrm>
                  <a:off x="2856" y="2262"/>
                  <a:ext cx="116" cy="104"/>
                </a:xfrm>
                <a:custGeom>
                  <a:avLst/>
                  <a:gdLst>
                    <a:gd name="T0" fmla="*/ 47 w 49"/>
                    <a:gd name="T1" fmla="*/ 0 h 44"/>
                    <a:gd name="T2" fmla="*/ 34 w 49"/>
                    <a:gd name="T3" fmla="*/ 33 h 44"/>
                    <a:gd name="T4" fmla="*/ 0 w 49"/>
                    <a:gd name="T5" fmla="*/ 40 h 44"/>
                    <a:gd name="T6" fmla="*/ 35 w 49"/>
                    <a:gd name="T7" fmla="*/ 34 h 44"/>
                    <a:gd name="T8" fmla="*/ 47 w 49"/>
                    <a:gd name="T9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" h="44">
                      <a:moveTo>
                        <a:pt x="47" y="0"/>
                      </a:moveTo>
                      <a:cubicBezTo>
                        <a:pt x="48" y="12"/>
                        <a:pt x="44" y="25"/>
                        <a:pt x="34" y="33"/>
                      </a:cubicBezTo>
                      <a:cubicBezTo>
                        <a:pt x="25" y="41"/>
                        <a:pt x="12" y="43"/>
                        <a:pt x="0" y="40"/>
                      </a:cubicBezTo>
                      <a:cubicBezTo>
                        <a:pt x="12" y="44"/>
                        <a:pt x="25" y="42"/>
                        <a:pt x="35" y="34"/>
                      </a:cubicBezTo>
                      <a:cubicBezTo>
                        <a:pt x="45" y="26"/>
                        <a:pt x="49" y="12"/>
                        <a:pt x="47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61B2">
                        <a:gamma/>
                        <a:shade val="30196"/>
                        <a:invGamma/>
                      </a:srgbClr>
                    </a:gs>
                    <a:gs pos="50000">
                      <a:srgbClr val="0061B2"/>
                    </a:gs>
                    <a:gs pos="100000">
                      <a:srgbClr val="0061B2">
                        <a:gamma/>
                        <a:shade val="30196"/>
                        <a:invGamma/>
                      </a:srgbClr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>
                  <a:defPPr>
                    <a:defRPr lang="de-DE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8" name="Freeform 218"/>
                <p:cNvSpPr/>
                <p:nvPr/>
              </p:nvSpPr>
              <p:spPr bwMode="gray">
                <a:xfrm>
                  <a:off x="2840" y="2244"/>
                  <a:ext cx="120" cy="111"/>
                </a:xfrm>
                <a:custGeom>
                  <a:avLst/>
                  <a:gdLst>
                    <a:gd name="T0" fmla="*/ 49 w 51"/>
                    <a:gd name="T1" fmla="*/ 0 h 47"/>
                    <a:gd name="T2" fmla="*/ 35 w 51"/>
                    <a:gd name="T3" fmla="*/ 35 h 47"/>
                    <a:gd name="T4" fmla="*/ 0 w 51"/>
                    <a:gd name="T5" fmla="*/ 42 h 47"/>
                    <a:gd name="T6" fmla="*/ 37 w 51"/>
                    <a:gd name="T7" fmla="*/ 36 h 47"/>
                    <a:gd name="T8" fmla="*/ 49 w 51"/>
                    <a:gd name="T9" fmla="*/ 0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1" h="47">
                      <a:moveTo>
                        <a:pt x="49" y="0"/>
                      </a:moveTo>
                      <a:cubicBezTo>
                        <a:pt x="50" y="13"/>
                        <a:pt x="46" y="26"/>
                        <a:pt x="35" y="35"/>
                      </a:cubicBezTo>
                      <a:cubicBezTo>
                        <a:pt x="26" y="43"/>
                        <a:pt x="12" y="46"/>
                        <a:pt x="0" y="42"/>
                      </a:cubicBezTo>
                      <a:cubicBezTo>
                        <a:pt x="12" y="47"/>
                        <a:pt x="26" y="45"/>
                        <a:pt x="37" y="36"/>
                      </a:cubicBezTo>
                      <a:cubicBezTo>
                        <a:pt x="47" y="27"/>
                        <a:pt x="51" y="13"/>
                        <a:pt x="49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61B2">
                        <a:gamma/>
                        <a:shade val="30196"/>
                        <a:invGamma/>
                      </a:srgbClr>
                    </a:gs>
                    <a:gs pos="50000">
                      <a:srgbClr val="0061B2"/>
                    </a:gs>
                    <a:gs pos="100000">
                      <a:srgbClr val="0061B2">
                        <a:gamma/>
                        <a:shade val="30196"/>
                        <a:invGamma/>
                      </a:srgbClr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>
                  <a:defPPr>
                    <a:defRPr lang="de-DE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39" name="Freeform 219"/>
                <p:cNvSpPr/>
                <p:nvPr/>
              </p:nvSpPr>
              <p:spPr bwMode="gray">
                <a:xfrm>
                  <a:off x="2873" y="2279"/>
                  <a:ext cx="111" cy="102"/>
                </a:xfrm>
                <a:custGeom>
                  <a:avLst/>
                  <a:gdLst>
                    <a:gd name="T0" fmla="*/ 45 w 47"/>
                    <a:gd name="T1" fmla="*/ 0 h 43"/>
                    <a:gd name="T2" fmla="*/ 33 w 47"/>
                    <a:gd name="T3" fmla="*/ 32 h 43"/>
                    <a:gd name="T4" fmla="*/ 0 w 47"/>
                    <a:gd name="T5" fmla="*/ 39 h 43"/>
                    <a:gd name="T6" fmla="*/ 34 w 47"/>
                    <a:gd name="T7" fmla="*/ 33 h 43"/>
                    <a:gd name="T8" fmla="*/ 45 w 47"/>
                    <a:gd name="T9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3">
                      <a:moveTo>
                        <a:pt x="45" y="0"/>
                      </a:moveTo>
                      <a:cubicBezTo>
                        <a:pt x="46" y="12"/>
                        <a:pt x="42" y="24"/>
                        <a:pt x="33" y="32"/>
                      </a:cubicBezTo>
                      <a:cubicBezTo>
                        <a:pt x="24" y="39"/>
                        <a:pt x="12" y="42"/>
                        <a:pt x="0" y="39"/>
                      </a:cubicBezTo>
                      <a:cubicBezTo>
                        <a:pt x="12" y="43"/>
                        <a:pt x="25" y="41"/>
                        <a:pt x="34" y="33"/>
                      </a:cubicBezTo>
                      <a:cubicBezTo>
                        <a:pt x="43" y="25"/>
                        <a:pt x="47" y="12"/>
                        <a:pt x="45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61B2">
                        <a:gamma/>
                        <a:shade val="30196"/>
                        <a:invGamma/>
                      </a:srgbClr>
                    </a:gs>
                    <a:gs pos="50000">
                      <a:srgbClr val="0061B2"/>
                    </a:gs>
                    <a:gs pos="100000">
                      <a:srgbClr val="0061B2">
                        <a:gamma/>
                        <a:shade val="30196"/>
                        <a:invGamma/>
                      </a:srgbClr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>
                  <a:defPPr>
                    <a:defRPr lang="de-DE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</p:grpSp>
        <p:grpSp>
          <p:nvGrpSpPr>
            <p:cNvPr id="47" name="Group 257"/>
            <p:cNvGrpSpPr/>
            <p:nvPr/>
          </p:nvGrpSpPr>
          <p:grpSpPr bwMode="auto">
            <a:xfrm>
              <a:off x="5192716" y="2193380"/>
              <a:ext cx="1846263" cy="1365251"/>
              <a:chOff x="3295" y="1211"/>
              <a:chExt cx="1163" cy="860"/>
            </a:xfrm>
          </p:grpSpPr>
          <p:grpSp>
            <p:nvGrpSpPr>
              <p:cNvPr id="48" name="Group 254"/>
              <p:cNvGrpSpPr/>
              <p:nvPr/>
            </p:nvGrpSpPr>
            <p:grpSpPr bwMode="auto">
              <a:xfrm>
                <a:off x="3420" y="1211"/>
                <a:ext cx="1038" cy="860"/>
                <a:chOff x="3420" y="1211"/>
                <a:chExt cx="1038" cy="860"/>
              </a:xfrm>
            </p:grpSpPr>
            <p:sp>
              <p:nvSpPr>
                <p:cNvPr id="59" name="Freeform 239"/>
                <p:cNvSpPr/>
                <p:nvPr/>
              </p:nvSpPr>
              <p:spPr bwMode="gray">
                <a:xfrm rot="28823090">
                  <a:off x="3448" y="1520"/>
                  <a:ext cx="491" cy="548"/>
                </a:xfrm>
                <a:custGeom>
                  <a:avLst/>
                  <a:gdLst>
                    <a:gd name="T0" fmla="*/ 306 w 365"/>
                    <a:gd name="T1" fmla="*/ 321 h 456"/>
                    <a:gd name="T2" fmla="*/ 210 w 365"/>
                    <a:gd name="T3" fmla="*/ 212 h 456"/>
                    <a:gd name="T4" fmla="*/ 23 w 365"/>
                    <a:gd name="T5" fmla="*/ 42 h 456"/>
                    <a:gd name="T6" fmla="*/ 23 w 365"/>
                    <a:gd name="T7" fmla="*/ 86 h 456"/>
                    <a:gd name="T8" fmla="*/ 145 w 365"/>
                    <a:gd name="T9" fmla="*/ 276 h 456"/>
                    <a:gd name="T10" fmla="*/ 238 w 365"/>
                    <a:gd name="T11" fmla="*/ 382 h 456"/>
                    <a:gd name="T12" fmla="*/ 326 w 365"/>
                    <a:gd name="T13" fmla="*/ 451 h 456"/>
                    <a:gd name="T14" fmla="*/ 365 w 365"/>
                    <a:gd name="T15" fmla="*/ 412 h 456"/>
                    <a:gd name="T16" fmla="*/ 306 w 365"/>
                    <a:gd name="T17" fmla="*/ 321 h 4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65" h="456">
                      <a:moveTo>
                        <a:pt x="306" y="321"/>
                      </a:moveTo>
                      <a:cubicBezTo>
                        <a:pt x="210" y="212"/>
                        <a:pt x="210" y="212"/>
                        <a:pt x="210" y="212"/>
                      </a:cubicBezTo>
                      <a:cubicBezTo>
                        <a:pt x="23" y="42"/>
                        <a:pt x="23" y="42"/>
                        <a:pt x="23" y="42"/>
                      </a:cubicBezTo>
                      <a:cubicBezTo>
                        <a:pt x="23" y="42"/>
                        <a:pt x="0" y="0"/>
                        <a:pt x="23" y="86"/>
                      </a:cubicBezTo>
                      <a:cubicBezTo>
                        <a:pt x="145" y="276"/>
                        <a:pt x="145" y="276"/>
                        <a:pt x="145" y="276"/>
                      </a:cubicBezTo>
                      <a:cubicBezTo>
                        <a:pt x="238" y="382"/>
                        <a:pt x="238" y="382"/>
                        <a:pt x="238" y="382"/>
                      </a:cubicBezTo>
                      <a:cubicBezTo>
                        <a:pt x="326" y="451"/>
                        <a:pt x="326" y="451"/>
                        <a:pt x="326" y="451"/>
                      </a:cubicBezTo>
                      <a:cubicBezTo>
                        <a:pt x="326" y="451"/>
                        <a:pt x="364" y="456"/>
                        <a:pt x="365" y="412"/>
                      </a:cubicBezTo>
                      <a:lnTo>
                        <a:pt x="306" y="32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61B2">
                        <a:gamma/>
                        <a:shade val="6275"/>
                        <a:invGamma/>
                      </a:srgbClr>
                    </a:gs>
                    <a:gs pos="100000">
                      <a:srgbClr val="0061B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>
                  <a:defPPr>
                    <a:defRPr lang="de-DE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0" name="Freeform 240"/>
                <p:cNvSpPr/>
                <p:nvPr/>
              </p:nvSpPr>
              <p:spPr bwMode="gray">
                <a:xfrm rot="28823090">
                  <a:off x="3694" y="1318"/>
                  <a:ext cx="674" cy="459"/>
                </a:xfrm>
                <a:custGeom>
                  <a:avLst/>
                  <a:gdLst>
                    <a:gd name="T0" fmla="*/ 201 w 501"/>
                    <a:gd name="T1" fmla="*/ 0 h 383"/>
                    <a:gd name="T2" fmla="*/ 27 w 501"/>
                    <a:gd name="T3" fmla="*/ 50 h 383"/>
                    <a:gd name="T4" fmla="*/ 431 w 501"/>
                    <a:gd name="T5" fmla="*/ 383 h 383"/>
                    <a:gd name="T6" fmla="*/ 501 w 501"/>
                    <a:gd name="T7" fmla="*/ 317 h 383"/>
                    <a:gd name="T8" fmla="*/ 201 w 501"/>
                    <a:gd name="T9" fmla="*/ 0 h 3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01" h="383">
                      <a:moveTo>
                        <a:pt x="201" y="0"/>
                      </a:moveTo>
                      <a:cubicBezTo>
                        <a:pt x="201" y="0"/>
                        <a:pt x="36" y="6"/>
                        <a:pt x="27" y="50"/>
                      </a:cubicBezTo>
                      <a:cubicBezTo>
                        <a:pt x="0" y="179"/>
                        <a:pt x="431" y="383"/>
                        <a:pt x="431" y="383"/>
                      </a:cubicBezTo>
                      <a:cubicBezTo>
                        <a:pt x="501" y="317"/>
                        <a:pt x="501" y="317"/>
                        <a:pt x="501" y="317"/>
                      </a:cubicBezTo>
                      <a:lnTo>
                        <a:pt x="201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69A2E1"/>
                    </a:gs>
                    <a:gs pos="100000">
                      <a:srgbClr val="69A2E1">
                        <a:gamma/>
                        <a:tint val="60784"/>
                        <a:invGamma/>
                      </a:srgbClr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>
                  <a:defPPr>
                    <a:defRPr lang="de-DE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1" name="Freeform 241"/>
                <p:cNvSpPr/>
                <p:nvPr/>
              </p:nvSpPr>
              <p:spPr bwMode="gray">
                <a:xfrm rot="28823090">
                  <a:off x="3849" y="1463"/>
                  <a:ext cx="515" cy="702"/>
                </a:xfrm>
                <a:custGeom>
                  <a:avLst/>
                  <a:gdLst>
                    <a:gd name="T0" fmla="*/ 126 w 383"/>
                    <a:gd name="T1" fmla="*/ 5 h 586"/>
                    <a:gd name="T2" fmla="*/ 0 w 383"/>
                    <a:gd name="T3" fmla="*/ 269 h 586"/>
                    <a:gd name="T4" fmla="*/ 300 w 383"/>
                    <a:gd name="T5" fmla="*/ 586 h 586"/>
                    <a:gd name="T6" fmla="*/ 383 w 383"/>
                    <a:gd name="T7" fmla="*/ 442 h 586"/>
                    <a:gd name="T8" fmla="*/ 126 w 383"/>
                    <a:gd name="T9" fmla="*/ 5 h 5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3" h="586">
                      <a:moveTo>
                        <a:pt x="126" y="5"/>
                      </a:moveTo>
                      <a:cubicBezTo>
                        <a:pt x="53" y="8"/>
                        <a:pt x="0" y="269"/>
                        <a:pt x="0" y="269"/>
                      </a:cubicBezTo>
                      <a:cubicBezTo>
                        <a:pt x="300" y="586"/>
                        <a:pt x="300" y="586"/>
                        <a:pt x="300" y="586"/>
                      </a:cubicBezTo>
                      <a:cubicBezTo>
                        <a:pt x="383" y="442"/>
                        <a:pt x="383" y="442"/>
                        <a:pt x="383" y="442"/>
                      </a:cubicBezTo>
                      <a:cubicBezTo>
                        <a:pt x="383" y="442"/>
                        <a:pt x="252" y="0"/>
                        <a:pt x="126" y="5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69A2E1">
                        <a:gamma/>
                        <a:tint val="76863"/>
                        <a:invGamma/>
                      </a:srgbClr>
                    </a:gs>
                    <a:gs pos="100000">
                      <a:srgbClr val="69A2E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>
                  <a:defPPr>
                    <a:defRPr lang="de-DE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2" name="Freeform 242"/>
                <p:cNvSpPr/>
                <p:nvPr/>
              </p:nvSpPr>
              <p:spPr bwMode="gray">
                <a:xfrm rot="28823090">
                  <a:off x="3719" y="1358"/>
                  <a:ext cx="403" cy="559"/>
                </a:xfrm>
                <a:custGeom>
                  <a:avLst/>
                  <a:gdLst>
                    <a:gd name="T0" fmla="*/ 0 w 300"/>
                    <a:gd name="T1" fmla="*/ 0 h 466"/>
                    <a:gd name="T2" fmla="*/ 40 w 300"/>
                    <a:gd name="T3" fmla="*/ 280 h 466"/>
                    <a:gd name="T4" fmla="*/ 269 w 300"/>
                    <a:gd name="T5" fmla="*/ 466 h 466"/>
                    <a:gd name="T6" fmla="*/ 300 w 300"/>
                    <a:gd name="T7" fmla="*/ 317 h 466"/>
                    <a:gd name="T8" fmla="*/ 0 w 300"/>
                    <a:gd name="T9" fmla="*/ 0 h 4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0" h="466">
                      <a:moveTo>
                        <a:pt x="0" y="0"/>
                      </a:moveTo>
                      <a:cubicBezTo>
                        <a:pt x="0" y="0"/>
                        <a:pt x="5" y="219"/>
                        <a:pt x="40" y="280"/>
                      </a:cubicBezTo>
                      <a:cubicBezTo>
                        <a:pt x="77" y="344"/>
                        <a:pt x="269" y="466"/>
                        <a:pt x="269" y="466"/>
                      </a:cubicBezTo>
                      <a:cubicBezTo>
                        <a:pt x="300" y="317"/>
                        <a:pt x="300" y="317"/>
                        <a:pt x="300" y="31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61B2"/>
                    </a:gs>
                    <a:gs pos="100000">
                      <a:srgbClr val="0061B2">
                        <a:gamma/>
                        <a:shade val="46275"/>
                        <a:invGamma/>
                      </a:srgbClr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>
                  <a:defPPr>
                    <a:defRPr lang="de-DE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3" name="Freeform 243"/>
                <p:cNvSpPr/>
                <p:nvPr/>
              </p:nvSpPr>
              <p:spPr bwMode="gray">
                <a:xfrm rot="28823090">
                  <a:off x="3679" y="1560"/>
                  <a:ext cx="583" cy="425"/>
                </a:xfrm>
                <a:custGeom>
                  <a:avLst/>
                  <a:gdLst>
                    <a:gd name="T0" fmla="*/ 0 w 435"/>
                    <a:gd name="T1" fmla="*/ 37 h 354"/>
                    <a:gd name="T2" fmla="*/ 279 w 435"/>
                    <a:gd name="T3" fmla="*/ 35 h 354"/>
                    <a:gd name="T4" fmla="*/ 435 w 435"/>
                    <a:gd name="T5" fmla="*/ 300 h 354"/>
                    <a:gd name="T6" fmla="*/ 300 w 435"/>
                    <a:gd name="T7" fmla="*/ 354 h 354"/>
                    <a:gd name="T8" fmla="*/ 0 w 435"/>
                    <a:gd name="T9" fmla="*/ 37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5" h="354">
                      <a:moveTo>
                        <a:pt x="0" y="37"/>
                      </a:moveTo>
                      <a:cubicBezTo>
                        <a:pt x="0" y="37"/>
                        <a:pt x="219" y="0"/>
                        <a:pt x="279" y="35"/>
                      </a:cubicBezTo>
                      <a:cubicBezTo>
                        <a:pt x="346" y="73"/>
                        <a:pt x="435" y="300"/>
                        <a:pt x="435" y="300"/>
                      </a:cubicBezTo>
                      <a:cubicBezTo>
                        <a:pt x="300" y="354"/>
                        <a:pt x="300" y="354"/>
                        <a:pt x="300" y="354"/>
                      </a:cubicBezTo>
                      <a:lnTo>
                        <a:pt x="0" y="3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61B2">
                        <a:gamma/>
                        <a:shade val="30196"/>
                        <a:invGamma/>
                      </a:srgbClr>
                    </a:gs>
                    <a:gs pos="100000">
                      <a:srgbClr val="0061B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>
                  <a:defPPr>
                    <a:defRPr lang="de-DE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  <p:grpSp>
            <p:nvGrpSpPr>
              <p:cNvPr id="49" name="Group 256"/>
              <p:cNvGrpSpPr/>
              <p:nvPr/>
            </p:nvGrpSpPr>
            <p:grpSpPr bwMode="auto">
              <a:xfrm>
                <a:off x="3295" y="1770"/>
                <a:ext cx="195" cy="143"/>
                <a:chOff x="3295" y="1770"/>
                <a:chExt cx="195" cy="143"/>
              </a:xfrm>
            </p:grpSpPr>
            <p:sp>
              <p:nvSpPr>
                <p:cNvPr id="57" name="Freeform 245"/>
                <p:cNvSpPr/>
                <p:nvPr/>
              </p:nvSpPr>
              <p:spPr bwMode="gray">
                <a:xfrm rot="28823090">
                  <a:off x="3295" y="1831"/>
                  <a:ext cx="82" cy="81"/>
                </a:xfrm>
                <a:custGeom>
                  <a:avLst/>
                  <a:gdLst>
                    <a:gd name="T0" fmla="*/ 61 w 61"/>
                    <a:gd name="T1" fmla="*/ 68 h 68"/>
                    <a:gd name="T2" fmla="*/ 3 w 61"/>
                    <a:gd name="T3" fmla="*/ 16 h 68"/>
                    <a:gd name="T4" fmla="*/ 0 w 61"/>
                    <a:gd name="T5" fmla="*/ 13 h 68"/>
                    <a:gd name="T6" fmla="*/ 8 w 61"/>
                    <a:gd name="T7" fmla="*/ 0 h 68"/>
                    <a:gd name="T8" fmla="*/ 10 w 61"/>
                    <a:gd name="T9" fmla="*/ 3 h 68"/>
                    <a:gd name="T10" fmla="*/ 61 w 61"/>
                    <a:gd name="T11" fmla="*/ 67 h 68"/>
                    <a:gd name="T12" fmla="*/ 61 w 61"/>
                    <a:gd name="T13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1" h="68">
                      <a:moveTo>
                        <a:pt x="61" y="68"/>
                      </a:moveTo>
                      <a:cubicBezTo>
                        <a:pt x="3" y="16"/>
                        <a:pt x="3" y="16"/>
                        <a:pt x="3" y="16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13"/>
                        <a:pt x="4" y="4"/>
                        <a:pt x="8" y="0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61" y="67"/>
                        <a:pt x="61" y="67"/>
                        <a:pt x="61" y="67"/>
                      </a:cubicBezTo>
                      <a:lnTo>
                        <a:pt x="61" y="68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EA501">
                        <a:gamma/>
                        <a:shade val="46275"/>
                        <a:invGamma/>
                      </a:srgbClr>
                    </a:gs>
                    <a:gs pos="100000">
                      <a:srgbClr val="FEA501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>
                  <a:defPPr>
                    <a:defRPr lang="de-DE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58" name="Freeform 246"/>
                <p:cNvSpPr/>
                <p:nvPr/>
              </p:nvSpPr>
              <p:spPr bwMode="gray">
                <a:xfrm rot="28823090">
                  <a:off x="3352" y="1773"/>
                  <a:ext cx="142" cy="135"/>
                </a:xfrm>
                <a:custGeom>
                  <a:avLst/>
                  <a:gdLst>
                    <a:gd name="T0" fmla="*/ 60 w 106"/>
                    <a:gd name="T1" fmla="*/ 0 h 113"/>
                    <a:gd name="T2" fmla="*/ 41 w 106"/>
                    <a:gd name="T3" fmla="*/ 41 h 113"/>
                    <a:gd name="T4" fmla="*/ 0 w 106"/>
                    <a:gd name="T5" fmla="*/ 56 h 113"/>
                    <a:gd name="T6" fmla="*/ 64 w 106"/>
                    <a:gd name="T7" fmla="*/ 106 h 113"/>
                    <a:gd name="T8" fmla="*/ 103 w 106"/>
                    <a:gd name="T9" fmla="*/ 67 h 113"/>
                    <a:gd name="T10" fmla="*/ 60 w 106"/>
                    <a:gd name="T11" fmla="*/ 0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6" h="113">
                      <a:moveTo>
                        <a:pt x="60" y="0"/>
                      </a:moveTo>
                      <a:cubicBezTo>
                        <a:pt x="60" y="0"/>
                        <a:pt x="62" y="20"/>
                        <a:pt x="41" y="41"/>
                      </a:cubicBezTo>
                      <a:cubicBezTo>
                        <a:pt x="17" y="63"/>
                        <a:pt x="0" y="56"/>
                        <a:pt x="0" y="56"/>
                      </a:cubicBezTo>
                      <a:cubicBezTo>
                        <a:pt x="64" y="106"/>
                        <a:pt x="64" y="106"/>
                        <a:pt x="64" y="106"/>
                      </a:cubicBezTo>
                      <a:cubicBezTo>
                        <a:pt x="64" y="106"/>
                        <a:pt x="106" y="113"/>
                        <a:pt x="103" y="67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EA501">
                        <a:gamma/>
                        <a:shade val="0"/>
                        <a:invGamma/>
                      </a:srgbClr>
                    </a:gs>
                    <a:gs pos="100000">
                      <a:srgbClr val="FEA501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>
                  <a:defPPr>
                    <a:defRPr lang="de-DE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  <p:grpSp>
            <p:nvGrpSpPr>
              <p:cNvPr id="50" name="Group 255"/>
              <p:cNvGrpSpPr/>
              <p:nvPr/>
            </p:nvGrpSpPr>
            <p:grpSpPr bwMode="auto">
              <a:xfrm>
                <a:off x="3357" y="1793"/>
                <a:ext cx="133" cy="92"/>
                <a:chOff x="3357" y="1793"/>
                <a:chExt cx="133" cy="92"/>
              </a:xfrm>
            </p:grpSpPr>
            <p:sp>
              <p:nvSpPr>
                <p:cNvPr id="51" name="Freeform 248"/>
                <p:cNvSpPr/>
                <p:nvPr/>
              </p:nvSpPr>
              <p:spPr bwMode="gray">
                <a:xfrm rot="28823090">
                  <a:off x="3402" y="1805"/>
                  <a:ext cx="80" cy="66"/>
                </a:xfrm>
                <a:custGeom>
                  <a:avLst/>
                  <a:gdLst>
                    <a:gd name="T0" fmla="*/ 57 w 60"/>
                    <a:gd name="T1" fmla="*/ 0 h 55"/>
                    <a:gd name="T2" fmla="*/ 41 w 60"/>
                    <a:gd name="T3" fmla="*/ 41 h 55"/>
                    <a:gd name="T4" fmla="*/ 0 w 60"/>
                    <a:gd name="T5" fmla="*/ 50 h 55"/>
                    <a:gd name="T6" fmla="*/ 43 w 60"/>
                    <a:gd name="T7" fmla="*/ 42 h 55"/>
                    <a:gd name="T8" fmla="*/ 57 w 60"/>
                    <a:gd name="T9" fmla="*/ 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" h="55">
                      <a:moveTo>
                        <a:pt x="57" y="0"/>
                      </a:moveTo>
                      <a:cubicBezTo>
                        <a:pt x="58" y="15"/>
                        <a:pt x="53" y="31"/>
                        <a:pt x="41" y="41"/>
                      </a:cubicBezTo>
                      <a:cubicBezTo>
                        <a:pt x="30" y="51"/>
                        <a:pt x="14" y="53"/>
                        <a:pt x="0" y="50"/>
                      </a:cubicBezTo>
                      <a:cubicBezTo>
                        <a:pt x="14" y="55"/>
                        <a:pt x="31" y="53"/>
                        <a:pt x="43" y="42"/>
                      </a:cubicBezTo>
                      <a:cubicBezTo>
                        <a:pt x="55" y="32"/>
                        <a:pt x="60" y="16"/>
                        <a:pt x="57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61B2">
                        <a:gamma/>
                        <a:shade val="30196"/>
                        <a:invGamma/>
                      </a:srgbClr>
                    </a:gs>
                    <a:gs pos="50000">
                      <a:srgbClr val="0061B2"/>
                    </a:gs>
                    <a:gs pos="100000">
                      <a:srgbClr val="0061B2">
                        <a:gamma/>
                        <a:shade val="30196"/>
                        <a:invGamma/>
                      </a:srgbClr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>
                  <a:defPPr>
                    <a:defRPr lang="de-DE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52" name="Freeform 249"/>
                <p:cNvSpPr/>
                <p:nvPr/>
              </p:nvSpPr>
              <p:spPr bwMode="gray">
                <a:xfrm rot="28823090">
                  <a:off x="3414" y="1800"/>
                  <a:ext cx="84" cy="69"/>
                </a:xfrm>
                <a:custGeom>
                  <a:avLst/>
                  <a:gdLst>
                    <a:gd name="T0" fmla="*/ 60 w 63"/>
                    <a:gd name="T1" fmla="*/ 0 h 58"/>
                    <a:gd name="T2" fmla="*/ 43 w 63"/>
                    <a:gd name="T3" fmla="*/ 43 h 58"/>
                    <a:gd name="T4" fmla="*/ 0 w 63"/>
                    <a:gd name="T5" fmla="*/ 53 h 58"/>
                    <a:gd name="T6" fmla="*/ 45 w 63"/>
                    <a:gd name="T7" fmla="*/ 45 h 58"/>
                    <a:gd name="T8" fmla="*/ 60 w 63"/>
                    <a:gd name="T9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58">
                      <a:moveTo>
                        <a:pt x="60" y="0"/>
                      </a:moveTo>
                      <a:cubicBezTo>
                        <a:pt x="61" y="16"/>
                        <a:pt x="56" y="33"/>
                        <a:pt x="43" y="43"/>
                      </a:cubicBezTo>
                      <a:cubicBezTo>
                        <a:pt x="31" y="54"/>
                        <a:pt x="15" y="57"/>
                        <a:pt x="0" y="53"/>
                      </a:cubicBezTo>
                      <a:cubicBezTo>
                        <a:pt x="15" y="58"/>
                        <a:pt x="32" y="55"/>
                        <a:pt x="45" y="45"/>
                      </a:cubicBezTo>
                      <a:cubicBezTo>
                        <a:pt x="58" y="34"/>
                        <a:pt x="63" y="17"/>
                        <a:pt x="6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61B2">
                        <a:gamma/>
                        <a:shade val="30196"/>
                        <a:invGamma/>
                      </a:srgbClr>
                    </a:gs>
                    <a:gs pos="50000">
                      <a:srgbClr val="0061B2"/>
                    </a:gs>
                    <a:gs pos="100000">
                      <a:srgbClr val="0061B2">
                        <a:gamma/>
                        <a:shade val="30196"/>
                        <a:invGamma/>
                      </a:srgbClr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>
                  <a:defPPr>
                    <a:defRPr lang="de-DE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53" name="Freeform 250"/>
                <p:cNvSpPr/>
                <p:nvPr/>
              </p:nvSpPr>
              <p:spPr bwMode="gray">
                <a:xfrm rot="28823090">
                  <a:off x="3390" y="1811"/>
                  <a:ext cx="77" cy="62"/>
                </a:xfrm>
                <a:custGeom>
                  <a:avLst/>
                  <a:gdLst>
                    <a:gd name="T0" fmla="*/ 55 w 58"/>
                    <a:gd name="T1" fmla="*/ 0 h 52"/>
                    <a:gd name="T2" fmla="*/ 40 w 58"/>
                    <a:gd name="T3" fmla="*/ 39 h 52"/>
                    <a:gd name="T4" fmla="*/ 0 w 58"/>
                    <a:gd name="T5" fmla="*/ 48 h 52"/>
                    <a:gd name="T6" fmla="*/ 41 w 58"/>
                    <a:gd name="T7" fmla="*/ 40 h 52"/>
                    <a:gd name="T8" fmla="*/ 55 w 58"/>
                    <a:gd name="T9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52">
                      <a:moveTo>
                        <a:pt x="55" y="0"/>
                      </a:moveTo>
                      <a:cubicBezTo>
                        <a:pt x="57" y="15"/>
                        <a:pt x="52" y="29"/>
                        <a:pt x="40" y="39"/>
                      </a:cubicBezTo>
                      <a:cubicBezTo>
                        <a:pt x="29" y="48"/>
                        <a:pt x="14" y="51"/>
                        <a:pt x="0" y="48"/>
                      </a:cubicBezTo>
                      <a:cubicBezTo>
                        <a:pt x="15" y="52"/>
                        <a:pt x="30" y="50"/>
                        <a:pt x="41" y="40"/>
                      </a:cubicBezTo>
                      <a:cubicBezTo>
                        <a:pt x="53" y="30"/>
                        <a:pt x="58" y="15"/>
                        <a:pt x="55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61B2">
                        <a:gamma/>
                        <a:shade val="30196"/>
                        <a:invGamma/>
                      </a:srgbClr>
                    </a:gs>
                    <a:gs pos="50000">
                      <a:srgbClr val="0061B2"/>
                    </a:gs>
                    <a:gs pos="100000">
                      <a:srgbClr val="0061B2">
                        <a:gamma/>
                        <a:shade val="30196"/>
                        <a:invGamma/>
                      </a:srgbClr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>
                  <a:defPPr>
                    <a:defRPr lang="de-DE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54" name="Freeform 251"/>
                <p:cNvSpPr/>
                <p:nvPr/>
              </p:nvSpPr>
              <p:spPr bwMode="gray">
                <a:xfrm rot="28823090">
                  <a:off x="3361" y="1825"/>
                  <a:ext cx="66" cy="52"/>
                </a:xfrm>
                <a:custGeom>
                  <a:avLst/>
                  <a:gdLst>
                    <a:gd name="T0" fmla="*/ 47 w 49"/>
                    <a:gd name="T1" fmla="*/ 0 h 44"/>
                    <a:gd name="T2" fmla="*/ 34 w 49"/>
                    <a:gd name="T3" fmla="*/ 33 h 44"/>
                    <a:gd name="T4" fmla="*/ 0 w 49"/>
                    <a:gd name="T5" fmla="*/ 40 h 44"/>
                    <a:gd name="T6" fmla="*/ 35 w 49"/>
                    <a:gd name="T7" fmla="*/ 34 h 44"/>
                    <a:gd name="T8" fmla="*/ 47 w 49"/>
                    <a:gd name="T9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" h="44">
                      <a:moveTo>
                        <a:pt x="47" y="0"/>
                      </a:moveTo>
                      <a:cubicBezTo>
                        <a:pt x="48" y="12"/>
                        <a:pt x="44" y="25"/>
                        <a:pt x="34" y="33"/>
                      </a:cubicBezTo>
                      <a:cubicBezTo>
                        <a:pt x="25" y="41"/>
                        <a:pt x="12" y="43"/>
                        <a:pt x="0" y="40"/>
                      </a:cubicBezTo>
                      <a:cubicBezTo>
                        <a:pt x="12" y="44"/>
                        <a:pt x="25" y="42"/>
                        <a:pt x="35" y="34"/>
                      </a:cubicBezTo>
                      <a:cubicBezTo>
                        <a:pt x="45" y="26"/>
                        <a:pt x="49" y="12"/>
                        <a:pt x="47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61B2">
                        <a:gamma/>
                        <a:shade val="30196"/>
                        <a:invGamma/>
                      </a:srgbClr>
                    </a:gs>
                    <a:gs pos="50000">
                      <a:srgbClr val="0061B2"/>
                    </a:gs>
                    <a:gs pos="100000">
                      <a:srgbClr val="0061B2">
                        <a:gamma/>
                        <a:shade val="30196"/>
                        <a:invGamma/>
                      </a:srgbClr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>
                  <a:defPPr>
                    <a:defRPr lang="de-DE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55" name="Freeform 252"/>
                <p:cNvSpPr/>
                <p:nvPr/>
              </p:nvSpPr>
              <p:spPr bwMode="gray">
                <a:xfrm rot="28823090">
                  <a:off x="3370" y="1819"/>
                  <a:ext cx="68" cy="56"/>
                </a:xfrm>
                <a:custGeom>
                  <a:avLst/>
                  <a:gdLst>
                    <a:gd name="T0" fmla="*/ 49 w 51"/>
                    <a:gd name="T1" fmla="*/ 0 h 47"/>
                    <a:gd name="T2" fmla="*/ 35 w 51"/>
                    <a:gd name="T3" fmla="*/ 35 h 47"/>
                    <a:gd name="T4" fmla="*/ 0 w 51"/>
                    <a:gd name="T5" fmla="*/ 42 h 47"/>
                    <a:gd name="T6" fmla="*/ 37 w 51"/>
                    <a:gd name="T7" fmla="*/ 36 h 47"/>
                    <a:gd name="T8" fmla="*/ 49 w 51"/>
                    <a:gd name="T9" fmla="*/ 0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1" h="47">
                      <a:moveTo>
                        <a:pt x="49" y="0"/>
                      </a:moveTo>
                      <a:cubicBezTo>
                        <a:pt x="50" y="13"/>
                        <a:pt x="46" y="26"/>
                        <a:pt x="35" y="35"/>
                      </a:cubicBezTo>
                      <a:cubicBezTo>
                        <a:pt x="26" y="43"/>
                        <a:pt x="12" y="46"/>
                        <a:pt x="0" y="42"/>
                      </a:cubicBezTo>
                      <a:cubicBezTo>
                        <a:pt x="12" y="47"/>
                        <a:pt x="26" y="45"/>
                        <a:pt x="37" y="36"/>
                      </a:cubicBezTo>
                      <a:cubicBezTo>
                        <a:pt x="47" y="27"/>
                        <a:pt x="51" y="13"/>
                        <a:pt x="49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61B2">
                        <a:gamma/>
                        <a:shade val="30196"/>
                        <a:invGamma/>
                      </a:srgbClr>
                    </a:gs>
                    <a:gs pos="50000">
                      <a:srgbClr val="0061B2"/>
                    </a:gs>
                    <a:gs pos="100000">
                      <a:srgbClr val="0061B2">
                        <a:gamma/>
                        <a:shade val="30196"/>
                        <a:invGamma/>
                      </a:srgbClr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>
                  <a:defPPr>
                    <a:defRPr lang="de-DE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56" name="Freeform 253"/>
                <p:cNvSpPr/>
                <p:nvPr/>
              </p:nvSpPr>
              <p:spPr bwMode="gray">
                <a:xfrm rot="28823090">
                  <a:off x="3351" y="1828"/>
                  <a:ext cx="63" cy="52"/>
                </a:xfrm>
                <a:custGeom>
                  <a:avLst/>
                  <a:gdLst>
                    <a:gd name="T0" fmla="*/ 45 w 47"/>
                    <a:gd name="T1" fmla="*/ 0 h 43"/>
                    <a:gd name="T2" fmla="*/ 33 w 47"/>
                    <a:gd name="T3" fmla="*/ 32 h 43"/>
                    <a:gd name="T4" fmla="*/ 0 w 47"/>
                    <a:gd name="T5" fmla="*/ 39 h 43"/>
                    <a:gd name="T6" fmla="*/ 34 w 47"/>
                    <a:gd name="T7" fmla="*/ 33 h 43"/>
                    <a:gd name="T8" fmla="*/ 45 w 47"/>
                    <a:gd name="T9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3">
                      <a:moveTo>
                        <a:pt x="45" y="0"/>
                      </a:moveTo>
                      <a:cubicBezTo>
                        <a:pt x="46" y="12"/>
                        <a:pt x="42" y="24"/>
                        <a:pt x="33" y="32"/>
                      </a:cubicBezTo>
                      <a:cubicBezTo>
                        <a:pt x="24" y="39"/>
                        <a:pt x="12" y="42"/>
                        <a:pt x="0" y="39"/>
                      </a:cubicBezTo>
                      <a:cubicBezTo>
                        <a:pt x="12" y="43"/>
                        <a:pt x="25" y="41"/>
                        <a:pt x="34" y="33"/>
                      </a:cubicBezTo>
                      <a:cubicBezTo>
                        <a:pt x="43" y="25"/>
                        <a:pt x="47" y="12"/>
                        <a:pt x="45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61B2">
                        <a:gamma/>
                        <a:shade val="30196"/>
                        <a:invGamma/>
                      </a:srgbClr>
                    </a:gs>
                    <a:gs pos="50000">
                      <a:srgbClr val="0061B2"/>
                    </a:gs>
                    <a:gs pos="100000">
                      <a:srgbClr val="0061B2">
                        <a:gamma/>
                        <a:shade val="30196"/>
                        <a:invGamma/>
                      </a:srgbClr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>
                  <a:defPPr>
                    <a:defRPr lang="de-DE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</p:grpSp>
        <p:grpSp>
          <p:nvGrpSpPr>
            <p:cNvPr id="64" name="Group 295"/>
            <p:cNvGrpSpPr/>
            <p:nvPr/>
          </p:nvGrpSpPr>
          <p:grpSpPr bwMode="auto">
            <a:xfrm>
              <a:off x="4552950" y="3953916"/>
              <a:ext cx="1547813" cy="1592263"/>
              <a:chOff x="2860" y="2298"/>
              <a:chExt cx="975" cy="1003"/>
            </a:xfrm>
          </p:grpSpPr>
          <p:grpSp>
            <p:nvGrpSpPr>
              <p:cNvPr id="65" name="Group 292"/>
              <p:cNvGrpSpPr/>
              <p:nvPr/>
            </p:nvGrpSpPr>
            <p:grpSpPr bwMode="auto">
              <a:xfrm>
                <a:off x="2900" y="2334"/>
                <a:ext cx="935" cy="967"/>
                <a:chOff x="2900" y="2334"/>
                <a:chExt cx="935" cy="967"/>
              </a:xfrm>
            </p:grpSpPr>
            <p:sp>
              <p:nvSpPr>
                <p:cNvPr id="76" name="Freeform 277"/>
                <p:cNvSpPr/>
                <p:nvPr/>
              </p:nvSpPr>
              <p:spPr bwMode="gray">
                <a:xfrm rot="10843907">
                  <a:off x="2900" y="2334"/>
                  <a:ext cx="476" cy="532"/>
                </a:xfrm>
                <a:custGeom>
                  <a:avLst/>
                  <a:gdLst>
                    <a:gd name="T0" fmla="*/ 306 w 365"/>
                    <a:gd name="T1" fmla="*/ 321 h 456"/>
                    <a:gd name="T2" fmla="*/ 210 w 365"/>
                    <a:gd name="T3" fmla="*/ 212 h 456"/>
                    <a:gd name="T4" fmla="*/ 23 w 365"/>
                    <a:gd name="T5" fmla="*/ 42 h 456"/>
                    <a:gd name="T6" fmla="*/ 23 w 365"/>
                    <a:gd name="T7" fmla="*/ 86 h 456"/>
                    <a:gd name="T8" fmla="*/ 145 w 365"/>
                    <a:gd name="T9" fmla="*/ 276 h 456"/>
                    <a:gd name="T10" fmla="*/ 238 w 365"/>
                    <a:gd name="T11" fmla="*/ 382 h 456"/>
                    <a:gd name="T12" fmla="*/ 326 w 365"/>
                    <a:gd name="T13" fmla="*/ 451 h 456"/>
                    <a:gd name="T14" fmla="*/ 365 w 365"/>
                    <a:gd name="T15" fmla="*/ 412 h 456"/>
                    <a:gd name="T16" fmla="*/ 306 w 365"/>
                    <a:gd name="T17" fmla="*/ 321 h 4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65" h="456">
                      <a:moveTo>
                        <a:pt x="306" y="321"/>
                      </a:moveTo>
                      <a:cubicBezTo>
                        <a:pt x="210" y="212"/>
                        <a:pt x="210" y="212"/>
                        <a:pt x="210" y="212"/>
                      </a:cubicBezTo>
                      <a:cubicBezTo>
                        <a:pt x="23" y="42"/>
                        <a:pt x="23" y="42"/>
                        <a:pt x="23" y="42"/>
                      </a:cubicBezTo>
                      <a:cubicBezTo>
                        <a:pt x="23" y="42"/>
                        <a:pt x="0" y="0"/>
                        <a:pt x="23" y="86"/>
                      </a:cubicBezTo>
                      <a:cubicBezTo>
                        <a:pt x="145" y="276"/>
                        <a:pt x="145" y="276"/>
                        <a:pt x="145" y="276"/>
                      </a:cubicBezTo>
                      <a:cubicBezTo>
                        <a:pt x="238" y="382"/>
                        <a:pt x="238" y="382"/>
                        <a:pt x="238" y="382"/>
                      </a:cubicBezTo>
                      <a:cubicBezTo>
                        <a:pt x="326" y="451"/>
                        <a:pt x="326" y="451"/>
                        <a:pt x="326" y="451"/>
                      </a:cubicBezTo>
                      <a:cubicBezTo>
                        <a:pt x="326" y="451"/>
                        <a:pt x="364" y="456"/>
                        <a:pt x="365" y="412"/>
                      </a:cubicBezTo>
                      <a:lnTo>
                        <a:pt x="306" y="32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B0505"/>
                    </a:gs>
                    <a:gs pos="100000">
                      <a:srgbClr val="AB0505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10800000" vert="eaVert"/>
                <a:lstStyle>
                  <a:defPPr>
                    <a:defRPr lang="de-DE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7" name="Freeform 278"/>
                <p:cNvSpPr/>
                <p:nvPr/>
              </p:nvSpPr>
              <p:spPr bwMode="gray">
                <a:xfrm rot="10843907">
                  <a:off x="3181" y="2543"/>
                  <a:ext cx="654" cy="446"/>
                </a:xfrm>
                <a:custGeom>
                  <a:avLst/>
                  <a:gdLst>
                    <a:gd name="T0" fmla="*/ 201 w 501"/>
                    <a:gd name="T1" fmla="*/ 0 h 383"/>
                    <a:gd name="T2" fmla="*/ 27 w 501"/>
                    <a:gd name="T3" fmla="*/ 50 h 383"/>
                    <a:gd name="T4" fmla="*/ 431 w 501"/>
                    <a:gd name="T5" fmla="*/ 383 h 383"/>
                    <a:gd name="T6" fmla="*/ 501 w 501"/>
                    <a:gd name="T7" fmla="*/ 317 h 383"/>
                    <a:gd name="T8" fmla="*/ 201 w 501"/>
                    <a:gd name="T9" fmla="*/ 0 h 3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01" h="383">
                      <a:moveTo>
                        <a:pt x="201" y="0"/>
                      </a:moveTo>
                      <a:cubicBezTo>
                        <a:pt x="201" y="0"/>
                        <a:pt x="36" y="6"/>
                        <a:pt x="27" y="50"/>
                      </a:cubicBezTo>
                      <a:cubicBezTo>
                        <a:pt x="0" y="179"/>
                        <a:pt x="431" y="383"/>
                        <a:pt x="431" y="383"/>
                      </a:cubicBezTo>
                      <a:cubicBezTo>
                        <a:pt x="501" y="317"/>
                        <a:pt x="501" y="317"/>
                        <a:pt x="501" y="317"/>
                      </a:cubicBezTo>
                      <a:lnTo>
                        <a:pt x="201" y="0"/>
                      </a:lnTo>
                      <a:close/>
                    </a:path>
                  </a:pathLst>
                </a:custGeom>
                <a:solidFill>
                  <a:srgbClr val="AB0505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10800000" vert="eaVert"/>
                <a:lstStyle>
                  <a:defPPr>
                    <a:defRPr lang="de-DE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8" name="Freeform 279"/>
                <p:cNvSpPr/>
                <p:nvPr/>
              </p:nvSpPr>
              <p:spPr bwMode="gray">
                <a:xfrm rot="10843907">
                  <a:off x="3070" y="2619"/>
                  <a:ext cx="499" cy="682"/>
                </a:xfrm>
                <a:custGeom>
                  <a:avLst/>
                  <a:gdLst>
                    <a:gd name="T0" fmla="*/ 126 w 383"/>
                    <a:gd name="T1" fmla="*/ 5 h 586"/>
                    <a:gd name="T2" fmla="*/ 0 w 383"/>
                    <a:gd name="T3" fmla="*/ 269 h 586"/>
                    <a:gd name="T4" fmla="*/ 300 w 383"/>
                    <a:gd name="T5" fmla="*/ 586 h 586"/>
                    <a:gd name="T6" fmla="*/ 383 w 383"/>
                    <a:gd name="T7" fmla="*/ 442 h 586"/>
                    <a:gd name="T8" fmla="*/ 126 w 383"/>
                    <a:gd name="T9" fmla="*/ 5 h 5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3" h="586">
                      <a:moveTo>
                        <a:pt x="126" y="5"/>
                      </a:moveTo>
                      <a:cubicBezTo>
                        <a:pt x="53" y="8"/>
                        <a:pt x="0" y="269"/>
                        <a:pt x="0" y="269"/>
                      </a:cubicBezTo>
                      <a:cubicBezTo>
                        <a:pt x="300" y="586"/>
                        <a:pt x="300" y="586"/>
                        <a:pt x="300" y="586"/>
                      </a:cubicBezTo>
                      <a:cubicBezTo>
                        <a:pt x="383" y="442"/>
                        <a:pt x="383" y="442"/>
                        <a:pt x="383" y="442"/>
                      </a:cubicBezTo>
                      <a:cubicBezTo>
                        <a:pt x="383" y="442"/>
                        <a:pt x="252" y="0"/>
                        <a:pt x="126" y="5"/>
                      </a:cubicBezTo>
                      <a:close/>
                    </a:path>
                  </a:pathLst>
                </a:custGeom>
                <a:solidFill>
                  <a:srgbClr val="AB0505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10800000" vert="eaVert"/>
                <a:lstStyle>
                  <a:defPPr>
                    <a:defRPr lang="de-DE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9" name="Freeform 280"/>
                <p:cNvSpPr/>
                <p:nvPr/>
              </p:nvSpPr>
              <p:spPr bwMode="gray">
                <a:xfrm rot="10843907">
                  <a:off x="3183" y="2446"/>
                  <a:ext cx="391" cy="542"/>
                </a:xfrm>
                <a:custGeom>
                  <a:avLst/>
                  <a:gdLst>
                    <a:gd name="T0" fmla="*/ 0 w 300"/>
                    <a:gd name="T1" fmla="*/ 0 h 466"/>
                    <a:gd name="T2" fmla="*/ 40 w 300"/>
                    <a:gd name="T3" fmla="*/ 280 h 466"/>
                    <a:gd name="T4" fmla="*/ 269 w 300"/>
                    <a:gd name="T5" fmla="*/ 466 h 466"/>
                    <a:gd name="T6" fmla="*/ 300 w 300"/>
                    <a:gd name="T7" fmla="*/ 317 h 466"/>
                    <a:gd name="T8" fmla="*/ 0 w 300"/>
                    <a:gd name="T9" fmla="*/ 0 h 4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0" h="466">
                      <a:moveTo>
                        <a:pt x="0" y="0"/>
                      </a:moveTo>
                      <a:cubicBezTo>
                        <a:pt x="0" y="0"/>
                        <a:pt x="5" y="219"/>
                        <a:pt x="40" y="280"/>
                      </a:cubicBezTo>
                      <a:cubicBezTo>
                        <a:pt x="77" y="344"/>
                        <a:pt x="269" y="466"/>
                        <a:pt x="269" y="466"/>
                      </a:cubicBezTo>
                      <a:cubicBezTo>
                        <a:pt x="300" y="317"/>
                        <a:pt x="300" y="317"/>
                        <a:pt x="300" y="31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C40505"/>
                    </a:gs>
                    <a:gs pos="100000">
                      <a:srgbClr val="C40505">
                        <a:gamma/>
                        <a:shade val="46275"/>
                        <a:invGamma/>
                      </a:srgbClr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>
                  <a:defPPr>
                    <a:defRPr lang="de-DE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80" name="Freeform 281"/>
                <p:cNvSpPr/>
                <p:nvPr/>
              </p:nvSpPr>
              <p:spPr bwMode="gray">
                <a:xfrm rot="10843907">
                  <a:off x="3006" y="2617"/>
                  <a:ext cx="566" cy="413"/>
                </a:xfrm>
                <a:custGeom>
                  <a:avLst/>
                  <a:gdLst>
                    <a:gd name="T0" fmla="*/ 0 w 435"/>
                    <a:gd name="T1" fmla="*/ 37 h 354"/>
                    <a:gd name="T2" fmla="*/ 279 w 435"/>
                    <a:gd name="T3" fmla="*/ 35 h 354"/>
                    <a:gd name="T4" fmla="*/ 435 w 435"/>
                    <a:gd name="T5" fmla="*/ 300 h 354"/>
                    <a:gd name="T6" fmla="*/ 300 w 435"/>
                    <a:gd name="T7" fmla="*/ 354 h 354"/>
                    <a:gd name="T8" fmla="*/ 0 w 435"/>
                    <a:gd name="T9" fmla="*/ 37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5" h="354">
                      <a:moveTo>
                        <a:pt x="0" y="37"/>
                      </a:moveTo>
                      <a:cubicBezTo>
                        <a:pt x="0" y="37"/>
                        <a:pt x="219" y="0"/>
                        <a:pt x="279" y="35"/>
                      </a:cubicBezTo>
                      <a:cubicBezTo>
                        <a:pt x="346" y="73"/>
                        <a:pt x="435" y="300"/>
                        <a:pt x="435" y="300"/>
                      </a:cubicBezTo>
                      <a:cubicBezTo>
                        <a:pt x="300" y="354"/>
                        <a:pt x="300" y="354"/>
                        <a:pt x="300" y="354"/>
                      </a:cubicBezTo>
                      <a:lnTo>
                        <a:pt x="0" y="3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6D0303"/>
                    </a:gs>
                    <a:gs pos="100000">
                      <a:srgbClr val="6D0303">
                        <a:gamma/>
                        <a:shade val="46275"/>
                        <a:invGamma/>
                      </a:srgb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10800000" vert="eaVert"/>
                <a:lstStyle>
                  <a:defPPr>
                    <a:defRPr lang="de-DE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  <p:grpSp>
            <p:nvGrpSpPr>
              <p:cNvPr id="66" name="Group 294"/>
              <p:cNvGrpSpPr/>
              <p:nvPr/>
            </p:nvGrpSpPr>
            <p:grpSpPr bwMode="auto">
              <a:xfrm>
                <a:off x="2860" y="2298"/>
                <a:ext cx="176" cy="164"/>
                <a:chOff x="2860" y="2298"/>
                <a:chExt cx="176" cy="164"/>
              </a:xfrm>
            </p:grpSpPr>
            <p:sp>
              <p:nvSpPr>
                <p:cNvPr id="74" name="Freeform 283"/>
                <p:cNvSpPr/>
                <p:nvPr/>
              </p:nvSpPr>
              <p:spPr bwMode="gray">
                <a:xfrm rot="10843907">
                  <a:off x="2860" y="2298"/>
                  <a:ext cx="80" cy="79"/>
                </a:xfrm>
                <a:custGeom>
                  <a:avLst/>
                  <a:gdLst>
                    <a:gd name="T0" fmla="*/ 61 w 61"/>
                    <a:gd name="T1" fmla="*/ 68 h 68"/>
                    <a:gd name="T2" fmla="*/ 3 w 61"/>
                    <a:gd name="T3" fmla="*/ 16 h 68"/>
                    <a:gd name="T4" fmla="*/ 0 w 61"/>
                    <a:gd name="T5" fmla="*/ 13 h 68"/>
                    <a:gd name="T6" fmla="*/ 8 w 61"/>
                    <a:gd name="T7" fmla="*/ 0 h 68"/>
                    <a:gd name="T8" fmla="*/ 10 w 61"/>
                    <a:gd name="T9" fmla="*/ 3 h 68"/>
                    <a:gd name="T10" fmla="*/ 61 w 61"/>
                    <a:gd name="T11" fmla="*/ 67 h 68"/>
                    <a:gd name="T12" fmla="*/ 61 w 61"/>
                    <a:gd name="T13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1" h="68">
                      <a:moveTo>
                        <a:pt x="61" y="68"/>
                      </a:moveTo>
                      <a:cubicBezTo>
                        <a:pt x="3" y="16"/>
                        <a:pt x="3" y="16"/>
                        <a:pt x="3" y="16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13"/>
                        <a:pt x="4" y="4"/>
                        <a:pt x="8" y="0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61" y="67"/>
                        <a:pt x="61" y="67"/>
                        <a:pt x="61" y="67"/>
                      </a:cubicBezTo>
                      <a:lnTo>
                        <a:pt x="61" y="68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>
                        <a:gamma/>
                        <a:shade val="46275"/>
                        <a:invGamma/>
                      </a:srgbClr>
                    </a:gs>
                    <a:gs pos="100000">
                      <a:srgbClr val="DDDDDD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>
                  <a:defPPr>
                    <a:defRPr lang="de-DE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5" name="Freeform 284"/>
                <p:cNvSpPr/>
                <p:nvPr/>
              </p:nvSpPr>
              <p:spPr bwMode="gray">
                <a:xfrm rot="10843907">
                  <a:off x="2899" y="2331"/>
                  <a:ext cx="137" cy="131"/>
                </a:xfrm>
                <a:custGeom>
                  <a:avLst/>
                  <a:gdLst>
                    <a:gd name="T0" fmla="*/ 60 w 106"/>
                    <a:gd name="T1" fmla="*/ 0 h 113"/>
                    <a:gd name="T2" fmla="*/ 41 w 106"/>
                    <a:gd name="T3" fmla="*/ 41 h 113"/>
                    <a:gd name="T4" fmla="*/ 0 w 106"/>
                    <a:gd name="T5" fmla="*/ 56 h 113"/>
                    <a:gd name="T6" fmla="*/ 64 w 106"/>
                    <a:gd name="T7" fmla="*/ 106 h 113"/>
                    <a:gd name="T8" fmla="*/ 103 w 106"/>
                    <a:gd name="T9" fmla="*/ 67 h 113"/>
                    <a:gd name="T10" fmla="*/ 60 w 106"/>
                    <a:gd name="T11" fmla="*/ 0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6" h="113">
                      <a:moveTo>
                        <a:pt x="60" y="0"/>
                      </a:moveTo>
                      <a:cubicBezTo>
                        <a:pt x="60" y="0"/>
                        <a:pt x="62" y="20"/>
                        <a:pt x="41" y="41"/>
                      </a:cubicBezTo>
                      <a:cubicBezTo>
                        <a:pt x="17" y="63"/>
                        <a:pt x="0" y="56"/>
                        <a:pt x="0" y="56"/>
                      </a:cubicBezTo>
                      <a:cubicBezTo>
                        <a:pt x="64" y="106"/>
                        <a:pt x="64" y="106"/>
                        <a:pt x="64" y="106"/>
                      </a:cubicBezTo>
                      <a:cubicBezTo>
                        <a:pt x="64" y="106"/>
                        <a:pt x="106" y="113"/>
                        <a:pt x="103" y="67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00"/>
                    </a:gs>
                    <a:gs pos="100000">
                      <a:srgbClr val="FEA501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10800000" vert="eaVert"/>
                <a:lstStyle>
                  <a:defPPr>
                    <a:defRPr lang="de-DE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  <p:grpSp>
            <p:nvGrpSpPr>
              <p:cNvPr id="67" name="Group 293"/>
              <p:cNvGrpSpPr/>
              <p:nvPr/>
            </p:nvGrpSpPr>
            <p:grpSpPr bwMode="auto">
              <a:xfrm>
                <a:off x="2905" y="2343"/>
                <a:ext cx="124" cy="110"/>
                <a:chOff x="2905" y="2343"/>
                <a:chExt cx="124" cy="110"/>
              </a:xfrm>
            </p:grpSpPr>
            <p:sp>
              <p:nvSpPr>
                <p:cNvPr id="68" name="Freeform 286"/>
                <p:cNvSpPr/>
                <p:nvPr/>
              </p:nvSpPr>
              <p:spPr bwMode="gray">
                <a:xfrm rot="10843907">
                  <a:off x="2939" y="2378"/>
                  <a:ext cx="78" cy="63"/>
                </a:xfrm>
                <a:custGeom>
                  <a:avLst/>
                  <a:gdLst>
                    <a:gd name="T0" fmla="*/ 57 w 60"/>
                    <a:gd name="T1" fmla="*/ 0 h 55"/>
                    <a:gd name="T2" fmla="*/ 41 w 60"/>
                    <a:gd name="T3" fmla="*/ 41 h 55"/>
                    <a:gd name="T4" fmla="*/ 0 w 60"/>
                    <a:gd name="T5" fmla="*/ 50 h 55"/>
                    <a:gd name="T6" fmla="*/ 43 w 60"/>
                    <a:gd name="T7" fmla="*/ 42 h 55"/>
                    <a:gd name="T8" fmla="*/ 57 w 60"/>
                    <a:gd name="T9" fmla="*/ 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" h="55">
                      <a:moveTo>
                        <a:pt x="57" y="0"/>
                      </a:moveTo>
                      <a:cubicBezTo>
                        <a:pt x="58" y="15"/>
                        <a:pt x="53" y="31"/>
                        <a:pt x="41" y="41"/>
                      </a:cubicBezTo>
                      <a:cubicBezTo>
                        <a:pt x="30" y="51"/>
                        <a:pt x="14" y="53"/>
                        <a:pt x="0" y="50"/>
                      </a:cubicBezTo>
                      <a:cubicBezTo>
                        <a:pt x="14" y="55"/>
                        <a:pt x="31" y="53"/>
                        <a:pt x="43" y="42"/>
                      </a:cubicBezTo>
                      <a:cubicBezTo>
                        <a:pt x="55" y="32"/>
                        <a:pt x="60" y="16"/>
                        <a:pt x="57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D03737">
                        <a:gamma/>
                        <a:shade val="30196"/>
                        <a:invGamma/>
                      </a:srgbClr>
                    </a:gs>
                    <a:gs pos="50000">
                      <a:srgbClr val="D03737"/>
                    </a:gs>
                    <a:gs pos="100000">
                      <a:srgbClr val="D03737">
                        <a:gamma/>
                        <a:shade val="30196"/>
                        <a:invGamma/>
                      </a:srgbClr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>
                  <a:defPPr>
                    <a:defRPr lang="de-DE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9" name="Freeform 287"/>
                <p:cNvSpPr/>
                <p:nvPr/>
              </p:nvSpPr>
              <p:spPr bwMode="gray">
                <a:xfrm rot="10843907">
                  <a:off x="2947" y="2386"/>
                  <a:ext cx="82" cy="67"/>
                </a:xfrm>
                <a:custGeom>
                  <a:avLst/>
                  <a:gdLst>
                    <a:gd name="T0" fmla="*/ 60 w 63"/>
                    <a:gd name="T1" fmla="*/ 0 h 58"/>
                    <a:gd name="T2" fmla="*/ 43 w 63"/>
                    <a:gd name="T3" fmla="*/ 43 h 58"/>
                    <a:gd name="T4" fmla="*/ 0 w 63"/>
                    <a:gd name="T5" fmla="*/ 53 h 58"/>
                    <a:gd name="T6" fmla="*/ 45 w 63"/>
                    <a:gd name="T7" fmla="*/ 45 h 58"/>
                    <a:gd name="T8" fmla="*/ 60 w 63"/>
                    <a:gd name="T9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58">
                      <a:moveTo>
                        <a:pt x="60" y="0"/>
                      </a:moveTo>
                      <a:cubicBezTo>
                        <a:pt x="61" y="16"/>
                        <a:pt x="56" y="33"/>
                        <a:pt x="43" y="43"/>
                      </a:cubicBezTo>
                      <a:cubicBezTo>
                        <a:pt x="31" y="54"/>
                        <a:pt x="15" y="57"/>
                        <a:pt x="0" y="53"/>
                      </a:cubicBezTo>
                      <a:cubicBezTo>
                        <a:pt x="15" y="58"/>
                        <a:pt x="32" y="55"/>
                        <a:pt x="45" y="45"/>
                      </a:cubicBezTo>
                      <a:cubicBezTo>
                        <a:pt x="58" y="34"/>
                        <a:pt x="63" y="17"/>
                        <a:pt x="6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D03737">
                        <a:gamma/>
                        <a:shade val="30196"/>
                        <a:invGamma/>
                      </a:srgbClr>
                    </a:gs>
                    <a:gs pos="50000">
                      <a:srgbClr val="D03737"/>
                    </a:gs>
                    <a:gs pos="100000">
                      <a:srgbClr val="D03737">
                        <a:gamma/>
                        <a:shade val="30196"/>
                        <a:invGamma/>
                      </a:srgbClr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>
                  <a:defPPr>
                    <a:defRPr lang="de-DE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0" name="Freeform 288"/>
                <p:cNvSpPr/>
                <p:nvPr/>
              </p:nvSpPr>
              <p:spPr bwMode="gray">
                <a:xfrm rot="10843907">
                  <a:off x="2931" y="2372"/>
                  <a:ext cx="76" cy="60"/>
                </a:xfrm>
                <a:custGeom>
                  <a:avLst/>
                  <a:gdLst>
                    <a:gd name="T0" fmla="*/ 55 w 58"/>
                    <a:gd name="T1" fmla="*/ 0 h 52"/>
                    <a:gd name="T2" fmla="*/ 40 w 58"/>
                    <a:gd name="T3" fmla="*/ 39 h 52"/>
                    <a:gd name="T4" fmla="*/ 0 w 58"/>
                    <a:gd name="T5" fmla="*/ 48 h 52"/>
                    <a:gd name="T6" fmla="*/ 41 w 58"/>
                    <a:gd name="T7" fmla="*/ 40 h 52"/>
                    <a:gd name="T8" fmla="*/ 55 w 58"/>
                    <a:gd name="T9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52">
                      <a:moveTo>
                        <a:pt x="55" y="0"/>
                      </a:moveTo>
                      <a:cubicBezTo>
                        <a:pt x="57" y="15"/>
                        <a:pt x="52" y="29"/>
                        <a:pt x="40" y="39"/>
                      </a:cubicBezTo>
                      <a:cubicBezTo>
                        <a:pt x="29" y="48"/>
                        <a:pt x="14" y="51"/>
                        <a:pt x="0" y="48"/>
                      </a:cubicBezTo>
                      <a:cubicBezTo>
                        <a:pt x="15" y="52"/>
                        <a:pt x="30" y="50"/>
                        <a:pt x="41" y="40"/>
                      </a:cubicBezTo>
                      <a:cubicBezTo>
                        <a:pt x="53" y="30"/>
                        <a:pt x="58" y="15"/>
                        <a:pt x="55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D03737">
                        <a:gamma/>
                        <a:shade val="30196"/>
                        <a:invGamma/>
                      </a:srgbClr>
                    </a:gs>
                    <a:gs pos="50000">
                      <a:srgbClr val="D03737"/>
                    </a:gs>
                    <a:gs pos="100000">
                      <a:srgbClr val="D03737">
                        <a:gamma/>
                        <a:shade val="30196"/>
                        <a:invGamma/>
                      </a:srgbClr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>
                  <a:defPPr>
                    <a:defRPr lang="de-DE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1" name="Freeform 289"/>
                <p:cNvSpPr/>
                <p:nvPr/>
              </p:nvSpPr>
              <p:spPr bwMode="gray">
                <a:xfrm rot="10843907">
                  <a:off x="2913" y="2349"/>
                  <a:ext cx="64" cy="51"/>
                </a:xfrm>
                <a:custGeom>
                  <a:avLst/>
                  <a:gdLst>
                    <a:gd name="T0" fmla="*/ 47 w 49"/>
                    <a:gd name="T1" fmla="*/ 0 h 44"/>
                    <a:gd name="T2" fmla="*/ 34 w 49"/>
                    <a:gd name="T3" fmla="*/ 33 h 44"/>
                    <a:gd name="T4" fmla="*/ 0 w 49"/>
                    <a:gd name="T5" fmla="*/ 40 h 44"/>
                    <a:gd name="T6" fmla="*/ 35 w 49"/>
                    <a:gd name="T7" fmla="*/ 34 h 44"/>
                    <a:gd name="T8" fmla="*/ 47 w 49"/>
                    <a:gd name="T9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" h="44">
                      <a:moveTo>
                        <a:pt x="47" y="0"/>
                      </a:moveTo>
                      <a:cubicBezTo>
                        <a:pt x="48" y="12"/>
                        <a:pt x="44" y="25"/>
                        <a:pt x="34" y="33"/>
                      </a:cubicBezTo>
                      <a:cubicBezTo>
                        <a:pt x="25" y="41"/>
                        <a:pt x="12" y="43"/>
                        <a:pt x="0" y="40"/>
                      </a:cubicBezTo>
                      <a:cubicBezTo>
                        <a:pt x="12" y="44"/>
                        <a:pt x="25" y="42"/>
                        <a:pt x="35" y="34"/>
                      </a:cubicBezTo>
                      <a:cubicBezTo>
                        <a:pt x="45" y="26"/>
                        <a:pt x="49" y="12"/>
                        <a:pt x="47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D03737">
                        <a:gamma/>
                        <a:shade val="30196"/>
                        <a:invGamma/>
                      </a:srgbClr>
                    </a:gs>
                    <a:gs pos="50000">
                      <a:srgbClr val="D03737"/>
                    </a:gs>
                    <a:gs pos="100000">
                      <a:srgbClr val="D03737">
                        <a:gamma/>
                        <a:shade val="30196"/>
                        <a:invGamma/>
                      </a:srgbClr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>
                  <a:defPPr>
                    <a:defRPr lang="de-DE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2" name="Freeform 290"/>
                <p:cNvSpPr/>
                <p:nvPr/>
              </p:nvSpPr>
              <p:spPr bwMode="gray">
                <a:xfrm rot="10843907">
                  <a:off x="2918" y="2356"/>
                  <a:ext cx="67" cy="54"/>
                </a:xfrm>
                <a:custGeom>
                  <a:avLst/>
                  <a:gdLst>
                    <a:gd name="T0" fmla="*/ 49 w 51"/>
                    <a:gd name="T1" fmla="*/ 0 h 47"/>
                    <a:gd name="T2" fmla="*/ 35 w 51"/>
                    <a:gd name="T3" fmla="*/ 35 h 47"/>
                    <a:gd name="T4" fmla="*/ 0 w 51"/>
                    <a:gd name="T5" fmla="*/ 42 h 47"/>
                    <a:gd name="T6" fmla="*/ 37 w 51"/>
                    <a:gd name="T7" fmla="*/ 36 h 47"/>
                    <a:gd name="T8" fmla="*/ 49 w 51"/>
                    <a:gd name="T9" fmla="*/ 0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1" h="47">
                      <a:moveTo>
                        <a:pt x="49" y="0"/>
                      </a:moveTo>
                      <a:cubicBezTo>
                        <a:pt x="50" y="13"/>
                        <a:pt x="46" y="26"/>
                        <a:pt x="35" y="35"/>
                      </a:cubicBezTo>
                      <a:cubicBezTo>
                        <a:pt x="26" y="43"/>
                        <a:pt x="12" y="46"/>
                        <a:pt x="0" y="42"/>
                      </a:cubicBezTo>
                      <a:cubicBezTo>
                        <a:pt x="12" y="47"/>
                        <a:pt x="26" y="45"/>
                        <a:pt x="37" y="36"/>
                      </a:cubicBezTo>
                      <a:cubicBezTo>
                        <a:pt x="47" y="27"/>
                        <a:pt x="51" y="13"/>
                        <a:pt x="49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D03737">
                        <a:gamma/>
                        <a:shade val="30196"/>
                        <a:invGamma/>
                      </a:srgbClr>
                    </a:gs>
                    <a:gs pos="50000">
                      <a:srgbClr val="D03737"/>
                    </a:gs>
                    <a:gs pos="100000">
                      <a:srgbClr val="D03737">
                        <a:gamma/>
                        <a:shade val="30196"/>
                        <a:invGamma/>
                      </a:srgbClr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>
                  <a:defPPr>
                    <a:defRPr lang="de-DE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3" name="Freeform 291"/>
                <p:cNvSpPr/>
                <p:nvPr/>
              </p:nvSpPr>
              <p:spPr bwMode="gray">
                <a:xfrm rot="10843907">
                  <a:off x="2905" y="2343"/>
                  <a:ext cx="61" cy="50"/>
                </a:xfrm>
                <a:custGeom>
                  <a:avLst/>
                  <a:gdLst>
                    <a:gd name="T0" fmla="*/ 45 w 47"/>
                    <a:gd name="T1" fmla="*/ 0 h 43"/>
                    <a:gd name="T2" fmla="*/ 33 w 47"/>
                    <a:gd name="T3" fmla="*/ 32 h 43"/>
                    <a:gd name="T4" fmla="*/ 0 w 47"/>
                    <a:gd name="T5" fmla="*/ 39 h 43"/>
                    <a:gd name="T6" fmla="*/ 34 w 47"/>
                    <a:gd name="T7" fmla="*/ 33 h 43"/>
                    <a:gd name="T8" fmla="*/ 45 w 47"/>
                    <a:gd name="T9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3">
                      <a:moveTo>
                        <a:pt x="45" y="0"/>
                      </a:moveTo>
                      <a:cubicBezTo>
                        <a:pt x="46" y="12"/>
                        <a:pt x="42" y="24"/>
                        <a:pt x="33" y="32"/>
                      </a:cubicBezTo>
                      <a:cubicBezTo>
                        <a:pt x="24" y="39"/>
                        <a:pt x="12" y="42"/>
                        <a:pt x="0" y="39"/>
                      </a:cubicBezTo>
                      <a:cubicBezTo>
                        <a:pt x="12" y="43"/>
                        <a:pt x="25" y="41"/>
                        <a:pt x="34" y="33"/>
                      </a:cubicBezTo>
                      <a:cubicBezTo>
                        <a:pt x="43" y="25"/>
                        <a:pt x="47" y="12"/>
                        <a:pt x="45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D03737">
                        <a:gamma/>
                        <a:shade val="30196"/>
                        <a:invGamma/>
                      </a:srgbClr>
                    </a:gs>
                    <a:gs pos="50000">
                      <a:srgbClr val="D03737"/>
                    </a:gs>
                    <a:gs pos="100000">
                      <a:srgbClr val="D03737">
                        <a:gamma/>
                        <a:shade val="30196"/>
                        <a:invGamma/>
                      </a:srgbClr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>
                  <a:defPPr>
                    <a:defRPr lang="de-DE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</p:grpSp>
        <p:sp>
          <p:nvSpPr>
            <p:cNvPr id="81" name="TextBox 80"/>
            <p:cNvSpPr txBox="1"/>
            <p:nvPr/>
          </p:nvSpPr>
          <p:spPr>
            <a:xfrm>
              <a:off x="-1387993" y="2359750"/>
              <a:ext cx="3951900" cy="1228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秘诀是需要的是一种能抓住那些参与者想像力，使之愿意付出努力，同时又对实现愿景有所帮助的描述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-1041288" y="1762749"/>
              <a:ext cx="2757798" cy="486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rgbClr val="0070C0"/>
                  </a:solidFill>
                  <a:latin typeface="微软雅黑" panose="020B0503020204020204" charset="-122"/>
                  <a:ea typeface="微软雅黑" panose="020B0503020204020204" charset="-122"/>
                </a:rPr>
                <a:t>愿景转化成目标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6492157" y="3945667"/>
              <a:ext cx="3092392" cy="1228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这是与其他成员拥有共同目标和远景的基础；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并转化目标为要采取的步骤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6891430" y="3471318"/>
              <a:ext cx="2123877" cy="486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rgbClr val="0070C0"/>
                  </a:solidFill>
                  <a:latin typeface="微软雅黑" panose="020B0503020204020204" charset="-122"/>
                  <a:ea typeface="微软雅黑" panose="020B0503020204020204" charset="-122"/>
                </a:rPr>
                <a:t>成员明确目标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-280250" y="5517233"/>
              <a:ext cx="6761222" cy="1155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b="1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团队目标</a:t>
              </a:r>
              <a:endParaRPr lang="en-US" altLang="zh-CN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是激发所有参与者的活力、精神、积极性和技能的关键</a:t>
              </a:r>
            </a:p>
          </p:txBody>
        </p:sp>
        <p:sp>
          <p:nvSpPr>
            <p:cNvPr id="87" name="任意多边形 86"/>
            <p:cNvSpPr/>
            <p:nvPr/>
          </p:nvSpPr>
          <p:spPr>
            <a:xfrm>
              <a:off x="3372592" y="3990109"/>
              <a:ext cx="1140031" cy="1615044"/>
            </a:xfrm>
            <a:custGeom>
              <a:avLst/>
              <a:gdLst>
                <a:gd name="connsiteX0" fmla="*/ 1140031 w 1140031"/>
                <a:gd name="connsiteY0" fmla="*/ 0 h 1615044"/>
                <a:gd name="connsiteX1" fmla="*/ 0 w 1140031"/>
                <a:gd name="connsiteY1" fmla="*/ 1615044 h 1615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0031" h="1615044">
                  <a:moveTo>
                    <a:pt x="1140031" y="0"/>
                  </a:moveTo>
                  <a:lnTo>
                    <a:pt x="0" y="1615044"/>
                  </a:lnTo>
                </a:path>
              </a:pathLst>
            </a:custGeom>
            <a:noFill/>
            <a:ln w="19050">
              <a:solidFill>
                <a:srgbClr val="DF3A07"/>
              </a:solidFill>
              <a:prstDash val="dash"/>
              <a:headEnd type="diamond" w="med" len="med"/>
              <a:tailEnd type="diamond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任意多边形 87"/>
            <p:cNvSpPr/>
            <p:nvPr/>
          </p:nvSpPr>
          <p:spPr>
            <a:xfrm>
              <a:off x="5165766" y="3325090"/>
              <a:ext cx="1235034" cy="368135"/>
            </a:xfrm>
            <a:custGeom>
              <a:avLst/>
              <a:gdLst>
                <a:gd name="connsiteX0" fmla="*/ 0 w 1235034"/>
                <a:gd name="connsiteY0" fmla="*/ 0 h 368135"/>
                <a:gd name="connsiteX1" fmla="*/ 0 w 1235034"/>
                <a:gd name="connsiteY1" fmla="*/ 368135 h 368135"/>
                <a:gd name="connsiteX2" fmla="*/ 1235034 w 1235034"/>
                <a:gd name="connsiteY2" fmla="*/ 368135 h 368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5034" h="368135">
                  <a:moveTo>
                    <a:pt x="0" y="0"/>
                  </a:moveTo>
                  <a:lnTo>
                    <a:pt x="0" y="368135"/>
                  </a:lnTo>
                  <a:lnTo>
                    <a:pt x="1235034" y="368135"/>
                  </a:lnTo>
                </a:path>
              </a:pathLst>
            </a:custGeom>
            <a:noFill/>
            <a:ln w="19050">
              <a:solidFill>
                <a:srgbClr val="00B0F0"/>
              </a:solidFill>
              <a:prstDash val="dash"/>
              <a:headEnd type="diamond" w="med" len="med"/>
              <a:tailEnd type="diamond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任意多边形 88"/>
            <p:cNvSpPr/>
            <p:nvPr/>
          </p:nvSpPr>
          <p:spPr>
            <a:xfrm>
              <a:off x="1830004" y="2006055"/>
              <a:ext cx="2219482" cy="1402164"/>
            </a:xfrm>
            <a:custGeom>
              <a:avLst/>
              <a:gdLst>
                <a:gd name="connsiteX0" fmla="*/ 1662546 w 1662546"/>
                <a:gd name="connsiteY0" fmla="*/ 1769423 h 1769423"/>
                <a:gd name="connsiteX1" fmla="*/ 1662546 w 1662546"/>
                <a:gd name="connsiteY1" fmla="*/ 0 h 1769423"/>
                <a:gd name="connsiteX2" fmla="*/ 0 w 1662546"/>
                <a:gd name="connsiteY2" fmla="*/ 0 h 1769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2546" h="1769423">
                  <a:moveTo>
                    <a:pt x="1662546" y="1769423"/>
                  </a:moveTo>
                  <a:lnTo>
                    <a:pt x="1662546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B0F0"/>
              </a:solidFill>
              <a:prstDash val="dash"/>
              <a:headEnd type="diamond" w="med" len="med"/>
              <a:tailEnd type="diamond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283968" y="1509802"/>
            <a:ext cx="4608000" cy="3060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491630"/>
            <a:ext cx="4588621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组合 1"/>
          <p:cNvGrpSpPr/>
          <p:nvPr/>
        </p:nvGrpSpPr>
        <p:grpSpPr>
          <a:xfrm>
            <a:off x="160198" y="267494"/>
            <a:ext cx="3475698" cy="652486"/>
            <a:chOff x="160198" y="267494"/>
            <a:chExt cx="3475698" cy="652486"/>
          </a:xfrm>
        </p:grpSpPr>
        <p:sp>
          <p:nvSpPr>
            <p:cNvPr id="3" name="矩形 2"/>
            <p:cNvSpPr/>
            <p:nvPr/>
          </p:nvSpPr>
          <p:spPr>
            <a:xfrm>
              <a:off x="160198" y="413717"/>
              <a:ext cx="772770" cy="36004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solidFill>
                    <a:prstClr val="white"/>
                  </a:solidFill>
                </a:rPr>
                <a:t>03</a:t>
              </a:r>
              <a:endParaRPr lang="zh-CN" altLang="en-US" sz="3200" dirty="0">
                <a:solidFill>
                  <a:prstClr val="whit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69709" y="267494"/>
              <a:ext cx="2666187" cy="652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8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微软雅黑" panose="020B0503020204020204" charset="-122"/>
                </a:rPr>
                <a:t>团队工作方式</a:t>
              </a:r>
            </a:p>
          </p:txBody>
        </p:sp>
      </p:grpSp>
      <p:sp>
        <p:nvSpPr>
          <p:cNvPr id="6" name="矩形 5"/>
          <p:cNvSpPr/>
          <p:nvPr/>
        </p:nvSpPr>
        <p:spPr>
          <a:xfrm>
            <a:off x="4932040" y="1565104"/>
            <a:ext cx="3888432" cy="2988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en-US" altLang="zh-CN" sz="1400" dirty="0"/>
              <a:t>— </a:t>
            </a:r>
            <a:r>
              <a:rPr lang="zh-CN" altLang="en-US" sz="1400" dirty="0"/>
              <a:t>事情尽可能</a:t>
            </a:r>
            <a:r>
              <a:rPr lang="zh-CN" altLang="en-US" sz="2000" b="1" dirty="0">
                <a:solidFill>
                  <a:srgbClr val="0070C0"/>
                </a:solidFill>
              </a:rPr>
              <a:t>简单</a:t>
            </a:r>
            <a:r>
              <a:rPr lang="zh-CN" altLang="en-US" sz="1400" dirty="0"/>
              <a:t>，不要把情况过于复杂化</a:t>
            </a:r>
            <a:endParaRPr lang="en-US" altLang="zh-CN" sz="1400" dirty="0"/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en-US" altLang="zh-CN" sz="1400" dirty="0"/>
              <a:t>— </a:t>
            </a:r>
            <a:r>
              <a:rPr lang="zh-CN" altLang="en-US" sz="1400" dirty="0"/>
              <a:t>进行合理</a:t>
            </a:r>
            <a:r>
              <a:rPr lang="zh-CN" altLang="en-US" b="1" dirty="0">
                <a:solidFill>
                  <a:srgbClr val="0070C0"/>
                </a:solidFill>
              </a:rPr>
              <a:t>计划</a:t>
            </a:r>
            <a:r>
              <a:rPr lang="zh-CN" altLang="en-US" sz="1400" dirty="0"/>
              <a:t>，但鼓励</a:t>
            </a:r>
            <a:r>
              <a:rPr lang="zh-CN" altLang="en-US" sz="2000" b="1" dirty="0">
                <a:solidFill>
                  <a:srgbClr val="0070C0"/>
                </a:solidFill>
              </a:rPr>
              <a:t>灵活性</a:t>
            </a:r>
            <a:r>
              <a:rPr lang="zh-CN" altLang="en-US" sz="1400" dirty="0"/>
              <a:t>以及对新思想和方法的开放性</a:t>
            </a:r>
            <a:endParaRPr lang="en-US" altLang="zh-CN" sz="1400" dirty="0"/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en-US" altLang="zh-CN" sz="1400" dirty="0"/>
              <a:t>— </a:t>
            </a:r>
            <a:r>
              <a:rPr lang="zh-CN" altLang="en-US" sz="2000" b="1" dirty="0">
                <a:solidFill>
                  <a:srgbClr val="0070C0"/>
                </a:solidFill>
              </a:rPr>
              <a:t>任务分解</a:t>
            </a:r>
            <a:r>
              <a:rPr lang="zh-CN" altLang="en-US" sz="1400" dirty="0"/>
              <a:t>，并限定各自的完成期限</a:t>
            </a:r>
            <a:endParaRPr lang="en-US" altLang="zh-CN" sz="1400" dirty="0"/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en-US" altLang="zh-CN" sz="1400" dirty="0"/>
              <a:t>— </a:t>
            </a:r>
            <a:r>
              <a:rPr lang="zh-CN" altLang="en-US" sz="1400" dirty="0"/>
              <a:t>经常</a:t>
            </a:r>
            <a:r>
              <a:rPr lang="zh-CN" altLang="en-US" sz="2000" b="1" dirty="0">
                <a:solidFill>
                  <a:srgbClr val="0070C0"/>
                </a:solidFill>
              </a:rPr>
              <a:t>反思</a:t>
            </a:r>
            <a:r>
              <a:rPr lang="zh-CN" altLang="en-US" sz="1400" dirty="0"/>
              <a:t>是否还有更简便的方法</a:t>
            </a:r>
            <a:endParaRPr lang="en-US" altLang="zh-CN" sz="1400" dirty="0"/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en-US" altLang="zh-CN" sz="1400" dirty="0"/>
              <a:t>— </a:t>
            </a:r>
            <a:r>
              <a:rPr lang="zh-CN" altLang="en-US" sz="1400" dirty="0"/>
              <a:t>减少规则，提高</a:t>
            </a:r>
            <a:r>
              <a:rPr lang="zh-CN" altLang="en-US" sz="2000" b="1" dirty="0">
                <a:solidFill>
                  <a:srgbClr val="0070C0"/>
                </a:solidFill>
              </a:rPr>
              <a:t>自由度</a:t>
            </a:r>
            <a:r>
              <a:rPr lang="zh-CN" altLang="en-US" sz="1400" dirty="0"/>
              <a:t>和</a:t>
            </a:r>
            <a:r>
              <a:rPr lang="zh-CN" altLang="en-US" sz="2000" b="1" dirty="0">
                <a:solidFill>
                  <a:srgbClr val="0070C0"/>
                </a:solidFill>
              </a:rPr>
              <a:t>责任感</a:t>
            </a:r>
            <a:r>
              <a:rPr lang="zh-CN" altLang="en-US" sz="2000" b="1" dirty="0">
                <a:solidFill>
                  <a:srgbClr val="C000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992846" y="4299942"/>
            <a:ext cx="3475698" cy="597921"/>
            <a:chOff x="160198" y="267494"/>
            <a:chExt cx="3475698" cy="597921"/>
          </a:xfrm>
        </p:grpSpPr>
        <p:sp>
          <p:nvSpPr>
            <p:cNvPr id="3" name="矩形 2"/>
            <p:cNvSpPr/>
            <p:nvPr/>
          </p:nvSpPr>
          <p:spPr>
            <a:xfrm>
              <a:off x="160198" y="413717"/>
              <a:ext cx="772770" cy="36004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solidFill>
                    <a:prstClr val="white"/>
                  </a:solidFill>
                </a:rPr>
                <a:t>04</a:t>
              </a:r>
              <a:endParaRPr lang="zh-CN" altLang="en-US" sz="3200" dirty="0">
                <a:solidFill>
                  <a:prstClr val="whit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69709" y="267494"/>
              <a:ext cx="2666187" cy="597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8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微软雅黑" panose="020B0503020204020204" charset="-122"/>
                </a:rPr>
                <a:t>成员相互信任</a:t>
              </a: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-276611"/>
            <a:ext cx="9144000" cy="542011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组合 1"/>
          <p:cNvGrpSpPr/>
          <p:nvPr/>
        </p:nvGrpSpPr>
        <p:grpSpPr>
          <a:xfrm>
            <a:off x="160198" y="267494"/>
            <a:ext cx="3475698" cy="652486"/>
            <a:chOff x="160198" y="267494"/>
            <a:chExt cx="3475698" cy="652486"/>
          </a:xfrm>
        </p:grpSpPr>
        <p:sp>
          <p:nvSpPr>
            <p:cNvPr id="3" name="矩形 2"/>
            <p:cNvSpPr/>
            <p:nvPr/>
          </p:nvSpPr>
          <p:spPr>
            <a:xfrm>
              <a:off x="160198" y="413717"/>
              <a:ext cx="772770" cy="36004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solidFill>
                    <a:prstClr val="white"/>
                  </a:solidFill>
                </a:rPr>
                <a:t>05</a:t>
              </a:r>
              <a:endParaRPr lang="zh-CN" altLang="en-US" sz="3200" dirty="0">
                <a:solidFill>
                  <a:prstClr val="whit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69709" y="267494"/>
              <a:ext cx="2666187" cy="652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8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微软雅黑" panose="020B0503020204020204" charset="-122"/>
                </a:rPr>
                <a:t>成员技能识别</a:t>
              </a:r>
            </a:p>
          </p:txBody>
        </p:sp>
      </p:grpSp>
      <p:sp>
        <p:nvSpPr>
          <p:cNvPr id="6" name="矩形 5"/>
          <p:cNvSpPr/>
          <p:nvPr/>
        </p:nvSpPr>
        <p:spPr>
          <a:xfrm>
            <a:off x="539552" y="1325183"/>
            <a:ext cx="3528392" cy="3262791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800772" y="3500303"/>
            <a:ext cx="30059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rgbClr val="0070C0"/>
                </a:solidFill>
              </a:rPr>
              <a:t>有效的团队</a:t>
            </a:r>
            <a:endParaRPr lang="en-US" altLang="zh-CN" sz="2000" b="1" dirty="0">
              <a:solidFill>
                <a:srgbClr val="0070C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rgbClr val="0070C0"/>
                </a:solidFill>
              </a:rPr>
              <a:t>是技能和经验的均衡组合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953748" y="3429458"/>
            <a:ext cx="2700000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877717" y="1419622"/>
            <a:ext cx="2852064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他们的以往的成就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他们在以往团队中工作的经验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他们喜欢的工作方式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他们认为可尝试的挑战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他们的担忧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31540" y="0"/>
            <a:ext cx="3528392" cy="51435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457887" y="267494"/>
            <a:ext cx="3475698" cy="597921"/>
            <a:chOff x="160198" y="267494"/>
            <a:chExt cx="3475698" cy="597921"/>
          </a:xfrm>
        </p:grpSpPr>
        <p:sp>
          <p:nvSpPr>
            <p:cNvPr id="3" name="矩形 2"/>
            <p:cNvSpPr/>
            <p:nvPr/>
          </p:nvSpPr>
          <p:spPr>
            <a:xfrm>
              <a:off x="160198" y="413717"/>
              <a:ext cx="772770" cy="36004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solidFill>
                    <a:prstClr val="white"/>
                  </a:solidFill>
                </a:rPr>
                <a:t>06</a:t>
              </a:r>
              <a:endParaRPr lang="zh-CN" altLang="en-US" sz="3200" dirty="0">
                <a:solidFill>
                  <a:prstClr val="whit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69709" y="267494"/>
              <a:ext cx="2666187" cy="597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8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微软雅黑" panose="020B0503020204020204" charset="-122"/>
                </a:rPr>
                <a:t>团队成员角色</a:t>
              </a:r>
            </a:p>
          </p:txBody>
        </p:sp>
      </p:grpSp>
      <p:sp>
        <p:nvSpPr>
          <p:cNvPr id="6" name="矩形 5"/>
          <p:cNvSpPr/>
          <p:nvPr/>
        </p:nvSpPr>
        <p:spPr>
          <a:xfrm>
            <a:off x="1267398" y="1203598"/>
            <a:ext cx="244050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） 每个人都很清楚自己应该扮演的角色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） 团队成员的角色可能会有重叠但是绝不冲突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） 团队内部不同角色和技能的组合，足以完成手头上的任务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60198" y="267494"/>
            <a:ext cx="3475698" cy="597921"/>
            <a:chOff x="160198" y="267494"/>
            <a:chExt cx="3475698" cy="597921"/>
          </a:xfrm>
        </p:grpSpPr>
        <p:sp>
          <p:nvSpPr>
            <p:cNvPr id="3" name="矩形 2"/>
            <p:cNvSpPr/>
            <p:nvPr/>
          </p:nvSpPr>
          <p:spPr>
            <a:xfrm>
              <a:off x="160198" y="413717"/>
              <a:ext cx="772770" cy="36004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solidFill>
                    <a:prstClr val="white"/>
                  </a:solidFill>
                </a:rPr>
                <a:t>07</a:t>
              </a:r>
              <a:endParaRPr lang="zh-CN" altLang="en-US" sz="3200" dirty="0">
                <a:solidFill>
                  <a:prstClr val="whit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69709" y="267494"/>
              <a:ext cx="2666187" cy="597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8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微软雅黑" panose="020B0503020204020204" charset="-122"/>
                </a:rPr>
                <a:t>团队回顾进展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921" y="907067"/>
            <a:ext cx="5292080" cy="4236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 rot="19211903">
            <a:off x="5717816" y="1517284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rgbClr val="C00000"/>
                </a:solidFill>
              </a:rPr>
              <a:t>目标</a:t>
            </a:r>
          </a:p>
        </p:txBody>
      </p:sp>
      <p:sp>
        <p:nvSpPr>
          <p:cNvPr id="11" name="矩形 10"/>
          <p:cNvSpPr/>
          <p:nvPr/>
        </p:nvSpPr>
        <p:spPr>
          <a:xfrm>
            <a:off x="1050639" y="1347614"/>
            <a:ext cx="4457465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） </a:t>
            </a:r>
            <a:r>
              <a:rPr lang="zh-CN" altLang="en-US" sz="1600" b="1" dirty="0">
                <a:solidFill>
                  <a:srgbClr val="0070C0"/>
                </a:solidFill>
              </a:rPr>
              <a:t>团队运作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：人员和思想的开放度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） </a:t>
            </a:r>
            <a:r>
              <a:rPr lang="zh-CN" altLang="en-US" sz="1600" b="1" dirty="0">
                <a:solidFill>
                  <a:srgbClr val="0070C0"/>
                </a:solidFill>
              </a:rPr>
              <a:t>冲突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：是建设性的还是有害的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） </a:t>
            </a:r>
            <a:r>
              <a:rPr lang="zh-CN" altLang="en-US" sz="1600" b="1" dirty="0">
                <a:solidFill>
                  <a:srgbClr val="0070C0"/>
                </a:solidFill>
              </a:rPr>
              <a:t>技能和才干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：是否最大限度地利用了它们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） </a:t>
            </a:r>
            <a:r>
              <a:rPr lang="zh-CN" altLang="en-US" sz="1600" b="1" dirty="0">
                <a:solidFill>
                  <a:srgbClr val="0070C0"/>
                </a:solidFill>
              </a:rPr>
              <a:t>交流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：是否有隔阂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5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） </a:t>
            </a:r>
            <a:r>
              <a:rPr lang="zh-CN" altLang="en-US" sz="1600" b="1" dirty="0">
                <a:solidFill>
                  <a:srgbClr val="0070C0"/>
                </a:solidFill>
              </a:rPr>
              <a:t>合作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：有合作吗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/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抱怨什么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6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） </a:t>
            </a:r>
            <a:r>
              <a:rPr lang="zh-CN" altLang="en-US" sz="1600" b="1" dirty="0">
                <a:solidFill>
                  <a:srgbClr val="0070C0"/>
                </a:solidFill>
              </a:rPr>
              <a:t>问题解决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：有效还是逃避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7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） </a:t>
            </a:r>
            <a:r>
              <a:rPr lang="zh-CN" altLang="en-US" sz="1600" b="1" dirty="0">
                <a:solidFill>
                  <a:srgbClr val="0070C0"/>
                </a:solidFill>
              </a:rPr>
              <a:t>会议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：高效还是在浪费时间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2483768" y="3867894"/>
            <a:ext cx="4464496" cy="0"/>
          </a:xfrm>
          <a:prstGeom prst="line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483768" y="3219822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WHAT IS A TEAM ?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7784" y="3952676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rgbClr val="C00000"/>
                </a:solidFill>
              </a:rPr>
              <a:t>关于团队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2483768" y="3939902"/>
            <a:ext cx="4464496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>
            <a:off x="3275856" y="627534"/>
            <a:ext cx="2880320" cy="2326412"/>
            <a:chOff x="3275856" y="699542"/>
            <a:chExt cx="2880320" cy="2326412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2" cstate="screen"/>
            <a:srcRect/>
            <a:stretch>
              <a:fillRect/>
            </a:stretch>
          </p:blipFill>
          <p:spPr>
            <a:xfrm>
              <a:off x="3456016" y="851959"/>
              <a:ext cx="2520000" cy="202157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8" name="圆角矩形 7"/>
            <p:cNvSpPr/>
            <p:nvPr/>
          </p:nvSpPr>
          <p:spPr>
            <a:xfrm>
              <a:off x="3275856" y="699542"/>
              <a:ext cx="2880320" cy="2326412"/>
            </a:xfrm>
            <a:prstGeom prst="roundRect">
              <a:avLst>
                <a:gd name="adj" fmla="val 7234"/>
              </a:avLst>
            </a:prstGeom>
            <a:noFill/>
            <a:ln w="76200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2322004" y="3867894"/>
            <a:ext cx="4572000" cy="0"/>
          </a:xfrm>
          <a:prstGeom prst="line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051720" y="3219822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LEADING THE TEAM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9772" y="3952676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rgbClr val="C00000"/>
                </a:solidFill>
              </a:rPr>
              <a:t>领导团队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2322004" y="3939902"/>
            <a:ext cx="45720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>
            <a:off x="3131840" y="627534"/>
            <a:ext cx="2952328" cy="2326412"/>
            <a:chOff x="3203848" y="699542"/>
            <a:chExt cx="2952328" cy="2326412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3203848" y="728412"/>
              <a:ext cx="2880320" cy="220337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8" name="圆角矩形 7"/>
            <p:cNvSpPr/>
            <p:nvPr/>
          </p:nvSpPr>
          <p:spPr>
            <a:xfrm>
              <a:off x="3275856" y="699542"/>
              <a:ext cx="2880320" cy="2326412"/>
            </a:xfrm>
            <a:prstGeom prst="roundRect">
              <a:avLst>
                <a:gd name="adj" fmla="val 7234"/>
              </a:avLst>
            </a:prstGeom>
            <a:noFill/>
            <a:ln w="76200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990457"/>
            <a:ext cx="903649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 b="1" dirty="0">
                <a:solidFill>
                  <a:schemeClr val="bg1"/>
                </a:solidFill>
                <a:latin typeface="+mn-ea"/>
                <a:cs typeface="宋体" panose="02010600030101010101" pitchFamily="2" charset="-122"/>
              </a:rPr>
              <a:t>领导者</a:t>
            </a:r>
            <a:r>
              <a:rPr lang="zh-CN" altLang="en-US" sz="2800" b="1" dirty="0">
                <a:solidFill>
                  <a:schemeClr val="bg1"/>
                </a:solidFill>
                <a:latin typeface="+mn-ea"/>
                <a:cs typeface="宋体" panose="02010600030101010101" pitchFamily="2" charset="-122"/>
              </a:rPr>
              <a:t>素质</a:t>
            </a:r>
            <a:endParaRPr lang="en-US" altLang="zh-CN" sz="2800" b="1" dirty="0">
              <a:solidFill>
                <a:schemeClr val="bg1"/>
              </a:solidFill>
              <a:latin typeface="+mn-ea"/>
              <a:cs typeface="宋体" panose="02010600030101010101" pitchFamily="2" charset="-122"/>
            </a:endParaRPr>
          </a:p>
          <a:p>
            <a:r>
              <a:rPr lang="zh-CN" altLang="en-US" sz="2800" b="1" dirty="0">
                <a:solidFill>
                  <a:schemeClr val="bg1"/>
                </a:solidFill>
                <a:latin typeface="+mn-ea"/>
                <a:cs typeface="宋体" panose="02010600030101010101" pitchFamily="2" charset="-122"/>
              </a:rPr>
              <a:t>是</a:t>
            </a:r>
            <a:r>
              <a:rPr lang="zh-CN" altLang="zh-CN" sz="2800" b="1" dirty="0">
                <a:solidFill>
                  <a:schemeClr val="bg1"/>
                </a:solidFill>
                <a:latin typeface="+mn-ea"/>
                <a:cs typeface="宋体" panose="02010600030101010101" pitchFamily="2" charset="-122"/>
              </a:rPr>
              <a:t>一种能够</a:t>
            </a:r>
            <a:r>
              <a:rPr lang="zh-CN" altLang="en-US" sz="9600" b="1" dirty="0">
                <a:solidFill>
                  <a:srgbClr val="C00000"/>
                </a:solidFill>
                <a:latin typeface="+mn-ea"/>
                <a:cs typeface="宋体" panose="02010600030101010101" pitchFamily="2" charset="-122"/>
              </a:rPr>
              <a:t>影响</a:t>
            </a:r>
            <a:r>
              <a:rPr lang="zh-CN" altLang="zh-CN" sz="2800" b="1" dirty="0">
                <a:solidFill>
                  <a:schemeClr val="bg1"/>
                </a:solidFill>
                <a:latin typeface="+mn-ea"/>
                <a:cs typeface="宋体" panose="02010600030101010101" pitchFamily="2" charset="-122"/>
              </a:rPr>
              <a:t>人们去达到目标或目的的能力</a:t>
            </a:r>
            <a:endParaRPr lang="zh-CN" altLang="en-US" sz="2800" b="1" dirty="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297242" y="303750"/>
            <a:ext cx="3687536" cy="226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 l="-2029"/>
          <a:stretch>
            <a:fillRect/>
          </a:stretch>
        </p:blipFill>
        <p:spPr>
          <a:xfrm>
            <a:off x="5298510" y="303750"/>
            <a:ext cx="3449954" cy="226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 rot="20461403">
            <a:off x="2417815" y="1636422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C00000"/>
                </a:solidFill>
              </a:rPr>
              <a:t>管理</a:t>
            </a:r>
          </a:p>
        </p:txBody>
      </p:sp>
      <p:sp>
        <p:nvSpPr>
          <p:cNvPr id="5" name="TextBox 4"/>
          <p:cNvSpPr txBox="1"/>
          <p:nvPr/>
        </p:nvSpPr>
        <p:spPr>
          <a:xfrm rot="20461403">
            <a:off x="6345156" y="1564207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C00000"/>
                </a:solidFill>
              </a:rPr>
              <a:t>领导</a:t>
            </a:r>
          </a:p>
        </p:txBody>
      </p:sp>
      <p:sp>
        <p:nvSpPr>
          <p:cNvPr id="6" name="TextBox 5"/>
          <p:cNvSpPr txBox="1"/>
          <p:nvPr/>
        </p:nvSpPr>
        <p:spPr>
          <a:xfrm rot="20461403">
            <a:off x="3939992" y="2279362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V.S</a:t>
            </a:r>
            <a:endParaRPr lang="zh-CN" altLang="en-US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935010" y="2931790"/>
            <a:ext cx="2412000" cy="1944216"/>
            <a:chOff x="935010" y="2859782"/>
            <a:chExt cx="2412000" cy="1944216"/>
          </a:xfrm>
        </p:grpSpPr>
        <p:sp>
          <p:nvSpPr>
            <p:cNvPr id="8" name="矩形 7"/>
            <p:cNvSpPr/>
            <p:nvPr/>
          </p:nvSpPr>
          <p:spPr>
            <a:xfrm>
              <a:off x="1009931" y="2859782"/>
              <a:ext cx="22621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制定计划并做出</a:t>
              </a:r>
              <a:r>
                <a:rPr lang="zh-CN" altLang="en-US" b="1" dirty="0">
                  <a:solidFill>
                    <a:srgbClr val="00B0F0"/>
                  </a:solidFill>
                </a:rPr>
                <a:t>安排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1009931" y="3362510"/>
              <a:ext cx="22621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建立</a:t>
              </a:r>
              <a:r>
                <a:rPr lang="zh-CN" altLang="en-US" b="1" dirty="0">
                  <a:solidFill>
                    <a:srgbClr val="00B0F0"/>
                  </a:solidFill>
                </a:rPr>
                <a:t>结构</a:t>
              </a: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并实施计划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1009931" y="3865238"/>
              <a:ext cx="22621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rgbClr val="00B0F0"/>
                  </a:solidFill>
                </a:rPr>
                <a:t>监督</a:t>
              </a: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进展与计划吻合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1009931" y="4367966"/>
              <a:ext cx="22621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取得他人期望的</a:t>
              </a:r>
              <a:r>
                <a:rPr lang="zh-CN" altLang="en-US" b="1" dirty="0">
                  <a:solidFill>
                    <a:srgbClr val="00B0F0"/>
                  </a:solidFill>
                </a:rPr>
                <a:t>结果</a:t>
              </a: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935010" y="3295812"/>
              <a:ext cx="24120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935010" y="3798540"/>
              <a:ext cx="24120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935010" y="4301268"/>
              <a:ext cx="24120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935010" y="4803998"/>
              <a:ext cx="24120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组合 25"/>
          <p:cNvGrpSpPr/>
          <p:nvPr/>
        </p:nvGrpSpPr>
        <p:grpSpPr>
          <a:xfrm>
            <a:off x="5728100" y="2931790"/>
            <a:ext cx="2590774" cy="1944216"/>
            <a:chOff x="5728100" y="3003798"/>
            <a:chExt cx="2590774" cy="1944216"/>
          </a:xfrm>
        </p:grpSpPr>
        <p:sp>
          <p:nvSpPr>
            <p:cNvPr id="17" name="矩形 16"/>
            <p:cNvSpPr/>
            <p:nvPr/>
          </p:nvSpPr>
          <p:spPr>
            <a:xfrm>
              <a:off x="5776992" y="3003798"/>
              <a:ext cx="24929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提出未来</a:t>
              </a:r>
              <a:r>
                <a:rPr lang="zh-CN" altLang="en-US" b="1" dirty="0">
                  <a:solidFill>
                    <a:srgbClr val="00B0F0"/>
                  </a:solidFill>
                </a:rPr>
                <a:t>愿景</a:t>
              </a: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以及目标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5776992" y="3506526"/>
              <a:ext cx="24929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让大家参与并指出</a:t>
              </a:r>
              <a:r>
                <a:rPr lang="zh-CN" altLang="en-US" b="1" dirty="0">
                  <a:solidFill>
                    <a:srgbClr val="00B0F0"/>
                  </a:solidFill>
                </a:rPr>
                <a:t>方向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5728100" y="4009254"/>
              <a:ext cx="259077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鼓励</a:t>
              </a: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/</a:t>
              </a:r>
              <a:r>
                <a:rPr lang="zh-CN" altLang="en-US" b="1" dirty="0">
                  <a:solidFill>
                    <a:srgbClr val="00B0F0"/>
                  </a:solidFill>
                </a:rPr>
                <a:t>鼓舞</a:t>
              </a: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他人克服障碍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5776992" y="4511982"/>
              <a:ext cx="24929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始终保持组织的</a:t>
              </a:r>
              <a:r>
                <a:rPr lang="zh-CN" altLang="en-US" b="1" dirty="0">
                  <a:solidFill>
                    <a:srgbClr val="00B0F0"/>
                  </a:solidFill>
                </a:rPr>
                <a:t>竞争力</a:t>
              </a:r>
            </a:p>
          </p:txBody>
        </p:sp>
        <p:cxnSp>
          <p:nvCxnSpPr>
            <p:cNvPr id="21" name="直接连接符 20"/>
            <p:cNvCxnSpPr/>
            <p:nvPr/>
          </p:nvCxnSpPr>
          <p:spPr>
            <a:xfrm>
              <a:off x="5817487" y="3439828"/>
              <a:ext cx="24120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5859237" y="3942556"/>
              <a:ext cx="24120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5817487" y="4445284"/>
              <a:ext cx="24120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5817487" y="4948014"/>
              <a:ext cx="24120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4682422" y="719567"/>
            <a:ext cx="4282065" cy="4174307"/>
            <a:chOff x="4499992" y="483517"/>
            <a:chExt cx="4388473" cy="3849086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7" name="任意多边形 6"/>
            <p:cNvSpPr/>
            <p:nvPr/>
          </p:nvSpPr>
          <p:spPr>
            <a:xfrm>
              <a:off x="4499992" y="483517"/>
              <a:ext cx="4388473" cy="481137"/>
            </a:xfrm>
            <a:custGeom>
              <a:avLst/>
              <a:gdLst>
                <a:gd name="connsiteX0" fmla="*/ 0 w 4388473"/>
                <a:gd name="connsiteY0" fmla="*/ 481135 h 481135"/>
                <a:gd name="connsiteX1" fmla="*/ 243806 w 4388473"/>
                <a:gd name="connsiteY1" fmla="*/ 0 h 481135"/>
                <a:gd name="connsiteX2" fmla="*/ 4144667 w 4388473"/>
                <a:gd name="connsiteY2" fmla="*/ 0 h 481135"/>
                <a:gd name="connsiteX3" fmla="*/ 4388473 w 4388473"/>
                <a:gd name="connsiteY3" fmla="*/ 481135 h 481135"/>
                <a:gd name="connsiteX4" fmla="*/ 0 w 4388473"/>
                <a:gd name="connsiteY4" fmla="*/ 481135 h 48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8473" h="481135">
                  <a:moveTo>
                    <a:pt x="4388473" y="1"/>
                  </a:moveTo>
                  <a:lnTo>
                    <a:pt x="4144667" y="481134"/>
                  </a:lnTo>
                  <a:lnTo>
                    <a:pt x="243806" y="481134"/>
                  </a:lnTo>
                  <a:lnTo>
                    <a:pt x="0" y="1"/>
                  </a:lnTo>
                  <a:lnTo>
                    <a:pt x="4388473" y="1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5762" tIns="17781" rIns="785763" bIns="17781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600" b="1" kern="1200" dirty="0">
                  <a:solidFill>
                    <a:schemeClr val="bg1"/>
                  </a:solidFill>
                </a:rPr>
                <a:t>取得成果</a:t>
              </a:r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4743796" y="964652"/>
              <a:ext cx="3900865" cy="481137"/>
            </a:xfrm>
            <a:custGeom>
              <a:avLst/>
              <a:gdLst>
                <a:gd name="connsiteX0" fmla="*/ 0 w 3900865"/>
                <a:gd name="connsiteY0" fmla="*/ 481135 h 481135"/>
                <a:gd name="connsiteX1" fmla="*/ 243806 w 3900865"/>
                <a:gd name="connsiteY1" fmla="*/ 0 h 481135"/>
                <a:gd name="connsiteX2" fmla="*/ 3657059 w 3900865"/>
                <a:gd name="connsiteY2" fmla="*/ 0 h 481135"/>
                <a:gd name="connsiteX3" fmla="*/ 3900865 w 3900865"/>
                <a:gd name="connsiteY3" fmla="*/ 481135 h 481135"/>
                <a:gd name="connsiteX4" fmla="*/ 0 w 3900865"/>
                <a:gd name="connsiteY4" fmla="*/ 481135 h 48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0865" h="481135">
                  <a:moveTo>
                    <a:pt x="3900865" y="1"/>
                  </a:moveTo>
                  <a:lnTo>
                    <a:pt x="3657059" y="481134"/>
                  </a:lnTo>
                  <a:lnTo>
                    <a:pt x="243806" y="481134"/>
                  </a:lnTo>
                  <a:lnTo>
                    <a:pt x="0" y="1"/>
                  </a:lnTo>
                  <a:lnTo>
                    <a:pt x="3900865" y="1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00431" tIns="17781" rIns="700432" bIns="17781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600" b="1" kern="1200" dirty="0">
                  <a:solidFill>
                    <a:schemeClr val="bg1"/>
                  </a:solidFill>
                </a:rPr>
                <a:t>承担责任</a:t>
              </a:r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4987600" y="1445789"/>
              <a:ext cx="3413257" cy="481136"/>
            </a:xfrm>
            <a:custGeom>
              <a:avLst/>
              <a:gdLst>
                <a:gd name="connsiteX0" fmla="*/ 0 w 3413257"/>
                <a:gd name="connsiteY0" fmla="*/ 481135 h 481135"/>
                <a:gd name="connsiteX1" fmla="*/ 243806 w 3413257"/>
                <a:gd name="connsiteY1" fmla="*/ 0 h 481135"/>
                <a:gd name="connsiteX2" fmla="*/ 3169451 w 3413257"/>
                <a:gd name="connsiteY2" fmla="*/ 0 h 481135"/>
                <a:gd name="connsiteX3" fmla="*/ 3413257 w 3413257"/>
                <a:gd name="connsiteY3" fmla="*/ 481135 h 481135"/>
                <a:gd name="connsiteX4" fmla="*/ 0 w 3413257"/>
                <a:gd name="connsiteY4" fmla="*/ 481135 h 48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3257" h="481135">
                  <a:moveTo>
                    <a:pt x="3413257" y="1"/>
                  </a:moveTo>
                  <a:lnTo>
                    <a:pt x="3169451" y="481134"/>
                  </a:lnTo>
                  <a:lnTo>
                    <a:pt x="243806" y="481134"/>
                  </a:lnTo>
                  <a:lnTo>
                    <a:pt x="0" y="1"/>
                  </a:lnTo>
                  <a:lnTo>
                    <a:pt x="3413257" y="1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15100" tIns="17780" rIns="615100" bIns="17781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600" b="1" kern="1200" dirty="0">
                  <a:solidFill>
                    <a:schemeClr val="bg1"/>
                  </a:solidFill>
                </a:rPr>
                <a:t>鼓舞、委任并信任他人</a:t>
              </a:r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5231403" y="1926925"/>
              <a:ext cx="2925650" cy="481136"/>
            </a:xfrm>
            <a:custGeom>
              <a:avLst/>
              <a:gdLst>
                <a:gd name="connsiteX0" fmla="*/ 0 w 2925649"/>
                <a:gd name="connsiteY0" fmla="*/ 481135 h 481135"/>
                <a:gd name="connsiteX1" fmla="*/ 243806 w 2925649"/>
                <a:gd name="connsiteY1" fmla="*/ 0 h 481135"/>
                <a:gd name="connsiteX2" fmla="*/ 2681843 w 2925649"/>
                <a:gd name="connsiteY2" fmla="*/ 0 h 481135"/>
                <a:gd name="connsiteX3" fmla="*/ 2925649 w 2925649"/>
                <a:gd name="connsiteY3" fmla="*/ 481135 h 481135"/>
                <a:gd name="connsiteX4" fmla="*/ 0 w 2925649"/>
                <a:gd name="connsiteY4" fmla="*/ 481135 h 48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25649" h="481135">
                  <a:moveTo>
                    <a:pt x="2925649" y="1"/>
                  </a:moveTo>
                  <a:lnTo>
                    <a:pt x="2681843" y="481134"/>
                  </a:lnTo>
                  <a:lnTo>
                    <a:pt x="243806" y="481134"/>
                  </a:lnTo>
                  <a:lnTo>
                    <a:pt x="0" y="1"/>
                  </a:lnTo>
                  <a:lnTo>
                    <a:pt x="2925649" y="1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29769" tIns="17780" rIns="529769" bIns="17781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600" b="1" kern="1200" dirty="0">
                  <a:solidFill>
                    <a:schemeClr val="bg1"/>
                  </a:solidFill>
                </a:rPr>
                <a:t>谈判达成交易</a:t>
              </a:r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475207" y="2408060"/>
              <a:ext cx="2438042" cy="481136"/>
            </a:xfrm>
            <a:custGeom>
              <a:avLst/>
              <a:gdLst>
                <a:gd name="connsiteX0" fmla="*/ 0 w 2438041"/>
                <a:gd name="connsiteY0" fmla="*/ 481135 h 481135"/>
                <a:gd name="connsiteX1" fmla="*/ 243806 w 2438041"/>
                <a:gd name="connsiteY1" fmla="*/ 0 h 481135"/>
                <a:gd name="connsiteX2" fmla="*/ 2194235 w 2438041"/>
                <a:gd name="connsiteY2" fmla="*/ 0 h 481135"/>
                <a:gd name="connsiteX3" fmla="*/ 2438041 w 2438041"/>
                <a:gd name="connsiteY3" fmla="*/ 481135 h 481135"/>
                <a:gd name="connsiteX4" fmla="*/ 0 w 2438041"/>
                <a:gd name="connsiteY4" fmla="*/ 481135 h 48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8041" h="481135">
                  <a:moveTo>
                    <a:pt x="2438041" y="1"/>
                  </a:moveTo>
                  <a:lnTo>
                    <a:pt x="2194235" y="481134"/>
                  </a:lnTo>
                  <a:lnTo>
                    <a:pt x="243806" y="481134"/>
                  </a:lnTo>
                  <a:lnTo>
                    <a:pt x="0" y="1"/>
                  </a:lnTo>
                  <a:lnTo>
                    <a:pt x="2438041" y="1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44438" tIns="17780" rIns="444438" bIns="17781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600" b="1" kern="1200" dirty="0">
                  <a:solidFill>
                    <a:schemeClr val="bg1"/>
                  </a:solidFill>
                </a:rPr>
                <a:t>采用战术规划</a:t>
              </a:r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5719011" y="2889196"/>
              <a:ext cx="1950433" cy="481136"/>
            </a:xfrm>
            <a:custGeom>
              <a:avLst/>
              <a:gdLst>
                <a:gd name="connsiteX0" fmla="*/ 0 w 1950432"/>
                <a:gd name="connsiteY0" fmla="*/ 481135 h 481135"/>
                <a:gd name="connsiteX1" fmla="*/ 243806 w 1950432"/>
                <a:gd name="connsiteY1" fmla="*/ 0 h 481135"/>
                <a:gd name="connsiteX2" fmla="*/ 1706626 w 1950432"/>
                <a:gd name="connsiteY2" fmla="*/ 0 h 481135"/>
                <a:gd name="connsiteX3" fmla="*/ 1950432 w 1950432"/>
                <a:gd name="connsiteY3" fmla="*/ 481135 h 481135"/>
                <a:gd name="connsiteX4" fmla="*/ 0 w 1950432"/>
                <a:gd name="connsiteY4" fmla="*/ 481135 h 48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0432" h="481135">
                  <a:moveTo>
                    <a:pt x="1950432" y="1"/>
                  </a:moveTo>
                  <a:lnTo>
                    <a:pt x="1706626" y="481134"/>
                  </a:lnTo>
                  <a:lnTo>
                    <a:pt x="243806" y="481134"/>
                  </a:lnTo>
                  <a:lnTo>
                    <a:pt x="0" y="1"/>
                  </a:lnTo>
                  <a:lnTo>
                    <a:pt x="1950432" y="1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9107" tIns="17780" rIns="359105" bIns="17781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600" b="1" kern="1200" dirty="0">
                  <a:solidFill>
                    <a:schemeClr val="bg1"/>
                  </a:solidFill>
                </a:rPr>
                <a:t>信任判断</a:t>
              </a:r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5962815" y="3370332"/>
              <a:ext cx="1462825" cy="481136"/>
            </a:xfrm>
            <a:custGeom>
              <a:avLst/>
              <a:gdLst>
                <a:gd name="connsiteX0" fmla="*/ 0 w 1462824"/>
                <a:gd name="connsiteY0" fmla="*/ 481135 h 481135"/>
                <a:gd name="connsiteX1" fmla="*/ 243806 w 1462824"/>
                <a:gd name="connsiteY1" fmla="*/ 0 h 481135"/>
                <a:gd name="connsiteX2" fmla="*/ 1219018 w 1462824"/>
                <a:gd name="connsiteY2" fmla="*/ 0 h 481135"/>
                <a:gd name="connsiteX3" fmla="*/ 1462824 w 1462824"/>
                <a:gd name="connsiteY3" fmla="*/ 481135 h 481135"/>
                <a:gd name="connsiteX4" fmla="*/ 0 w 1462824"/>
                <a:gd name="connsiteY4" fmla="*/ 481135 h 48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2824" h="481135">
                  <a:moveTo>
                    <a:pt x="1462824" y="1"/>
                  </a:moveTo>
                  <a:lnTo>
                    <a:pt x="1219018" y="481134"/>
                  </a:lnTo>
                  <a:lnTo>
                    <a:pt x="243806" y="481134"/>
                  </a:lnTo>
                  <a:lnTo>
                    <a:pt x="0" y="1"/>
                  </a:lnTo>
                  <a:lnTo>
                    <a:pt x="1462824" y="1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3775" tIns="17780" rIns="273774" bIns="17781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600" b="1" kern="1200" dirty="0">
                  <a:solidFill>
                    <a:schemeClr val="bg1"/>
                  </a:solidFill>
                </a:rPr>
                <a:t>表达观点</a:t>
              </a:r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6206619" y="3851467"/>
              <a:ext cx="975217" cy="481136"/>
            </a:xfrm>
            <a:custGeom>
              <a:avLst/>
              <a:gdLst>
                <a:gd name="connsiteX0" fmla="*/ 0 w 975216"/>
                <a:gd name="connsiteY0" fmla="*/ 481135 h 481135"/>
                <a:gd name="connsiteX1" fmla="*/ 243806 w 975216"/>
                <a:gd name="connsiteY1" fmla="*/ 0 h 481135"/>
                <a:gd name="connsiteX2" fmla="*/ 731410 w 975216"/>
                <a:gd name="connsiteY2" fmla="*/ 0 h 481135"/>
                <a:gd name="connsiteX3" fmla="*/ 975216 w 975216"/>
                <a:gd name="connsiteY3" fmla="*/ 481135 h 481135"/>
                <a:gd name="connsiteX4" fmla="*/ 0 w 975216"/>
                <a:gd name="connsiteY4" fmla="*/ 481135 h 48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5216" h="481135">
                  <a:moveTo>
                    <a:pt x="975216" y="1"/>
                  </a:moveTo>
                  <a:lnTo>
                    <a:pt x="731410" y="481134"/>
                  </a:lnTo>
                  <a:lnTo>
                    <a:pt x="243806" y="481134"/>
                  </a:lnTo>
                  <a:lnTo>
                    <a:pt x="0" y="1"/>
                  </a:lnTo>
                  <a:lnTo>
                    <a:pt x="975216" y="1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8444" tIns="17780" rIns="188443" bIns="17781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600" b="1" kern="1200" dirty="0">
                  <a:solidFill>
                    <a:schemeClr val="bg1"/>
                  </a:solidFill>
                </a:rPr>
                <a:t>调解人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617691"/>
            <a:ext cx="4499992" cy="454634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 rot="20144473">
            <a:off x="4870919" y="446390"/>
            <a:ext cx="923330" cy="375667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8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领导者素养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>
            <a:stCxn id="4" idx="6"/>
            <a:endCxn id="5" idx="3"/>
          </p:cNvCxnSpPr>
          <p:nvPr/>
        </p:nvCxnSpPr>
        <p:spPr>
          <a:xfrm flipV="1">
            <a:off x="6127377" y="2298243"/>
            <a:ext cx="1594592" cy="1474550"/>
          </a:xfrm>
          <a:prstGeom prst="line">
            <a:avLst/>
          </a:prstGeom>
          <a:ln w="82550">
            <a:solidFill>
              <a:schemeClr val="tx1">
                <a:lumMod val="65000"/>
                <a:lumOff val="35000"/>
              </a:schemeClr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>
            <a:endCxn id="3" idx="2"/>
          </p:cNvCxnSpPr>
          <p:nvPr/>
        </p:nvCxnSpPr>
        <p:spPr>
          <a:xfrm flipV="1">
            <a:off x="1907704" y="995222"/>
            <a:ext cx="1064579" cy="856448"/>
          </a:xfrm>
          <a:prstGeom prst="line">
            <a:avLst/>
          </a:prstGeom>
          <a:ln w="82550">
            <a:solidFill>
              <a:schemeClr val="tx1">
                <a:lumMod val="65000"/>
                <a:lumOff val="35000"/>
              </a:schemeClr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椭圆 1"/>
          <p:cNvSpPr/>
          <p:nvPr/>
        </p:nvSpPr>
        <p:spPr>
          <a:xfrm>
            <a:off x="323528" y="1638378"/>
            <a:ext cx="2088232" cy="2088232"/>
          </a:xfrm>
          <a:prstGeom prst="ellipse">
            <a:avLst/>
          </a:prstGeom>
          <a:blipFill dpi="0" rotWithShape="1">
            <a:blip r:embed="rId2" cstate="screen"/>
            <a:srcRect/>
            <a:stretch>
              <a:fillRect/>
            </a:stretch>
          </a:blipFill>
          <a:ln w="381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2972283" y="267371"/>
            <a:ext cx="1455701" cy="1455701"/>
          </a:xfrm>
          <a:prstGeom prst="ellipse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 w="190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4671676" y="3044942"/>
            <a:ext cx="1455701" cy="1455701"/>
          </a:xfrm>
          <a:prstGeom prst="ellipse">
            <a:avLst/>
          </a:prstGeom>
          <a:blipFill>
            <a:blip r:embed="rId4" cstate="screen"/>
            <a:stretch>
              <a:fillRect/>
            </a:stretch>
          </a:blipFill>
          <a:ln w="190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椭圆 4"/>
          <p:cNvSpPr/>
          <p:nvPr/>
        </p:nvSpPr>
        <p:spPr>
          <a:xfrm>
            <a:off x="7508787" y="1055724"/>
            <a:ext cx="1455701" cy="1455701"/>
          </a:xfrm>
          <a:prstGeom prst="ellipse">
            <a:avLst/>
          </a:prstGeom>
          <a:blipFill>
            <a:blip r:embed="rId5" cstate="screen"/>
            <a:stretch>
              <a:fillRect/>
            </a:stretch>
          </a:blipFill>
          <a:ln w="190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连接符 13"/>
          <p:cNvCxnSpPr>
            <a:stCxn id="4" idx="1"/>
            <a:endCxn id="3" idx="5"/>
          </p:cNvCxnSpPr>
          <p:nvPr/>
        </p:nvCxnSpPr>
        <p:spPr>
          <a:xfrm flipH="1" flipV="1">
            <a:off x="4214802" y="1509890"/>
            <a:ext cx="670056" cy="1748234"/>
          </a:xfrm>
          <a:prstGeom prst="line">
            <a:avLst/>
          </a:prstGeom>
          <a:ln w="82550">
            <a:solidFill>
              <a:schemeClr val="tx1">
                <a:lumMod val="65000"/>
                <a:lumOff val="35000"/>
              </a:schemeClr>
            </a:solidFill>
            <a:prstDash val="dash"/>
            <a:headEnd type="stealth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555776" y="1707654"/>
            <a:ext cx="21446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</a:rPr>
              <a:t>1</a:t>
            </a:r>
          </a:p>
          <a:p>
            <a:pPr algn="ctr"/>
            <a:r>
              <a:rPr lang="zh-CN" altLang="en-US" sz="2400" b="1" dirty="0">
                <a:solidFill>
                  <a:schemeClr val="bg1"/>
                </a:solidFill>
              </a:rPr>
              <a:t>自我分析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64088" y="3900993"/>
            <a:ext cx="21446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</a:rPr>
              <a:t>2</a:t>
            </a:r>
          </a:p>
          <a:p>
            <a:pPr algn="ctr"/>
            <a:r>
              <a:rPr lang="zh-CN" altLang="en-US" sz="2400" b="1" dirty="0">
                <a:solidFill>
                  <a:schemeClr val="bg1"/>
                </a:solidFill>
              </a:rPr>
              <a:t>分析群体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39669" y="1308705"/>
            <a:ext cx="21446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</a:rPr>
              <a:t>3</a:t>
            </a:r>
          </a:p>
          <a:p>
            <a:pPr algn="ctr"/>
            <a:r>
              <a:rPr lang="zh-CN" altLang="en-US" sz="2400" b="1" dirty="0">
                <a:solidFill>
                  <a:schemeClr val="bg1"/>
                </a:solidFill>
              </a:rPr>
              <a:t>展现魅力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-108520" y="3819693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C00000"/>
                </a:solidFill>
              </a:rPr>
              <a:t>领导者素养</a:t>
            </a:r>
            <a:endParaRPr lang="en-US" altLang="zh-CN" sz="3600" b="1" dirty="0">
              <a:solidFill>
                <a:srgbClr val="C00000"/>
              </a:solidFill>
            </a:endParaRPr>
          </a:p>
          <a:p>
            <a:pPr algn="ctr"/>
            <a:r>
              <a:rPr lang="zh-CN" altLang="en-US" sz="3600" b="1" dirty="0">
                <a:solidFill>
                  <a:srgbClr val="C00000"/>
                </a:solidFill>
              </a:rPr>
              <a:t>学习三部曲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152302" y="1406676"/>
            <a:ext cx="2584518" cy="2821258"/>
            <a:chOff x="152302" y="1226217"/>
            <a:chExt cx="2584518" cy="2821258"/>
          </a:xfrm>
        </p:grpSpPr>
        <p:sp>
          <p:nvSpPr>
            <p:cNvPr id="2" name="椭圆 1"/>
            <p:cNvSpPr/>
            <p:nvPr/>
          </p:nvSpPr>
          <p:spPr>
            <a:xfrm>
              <a:off x="400389" y="1226217"/>
              <a:ext cx="2127288" cy="2127288"/>
            </a:xfrm>
            <a:prstGeom prst="ellipse">
              <a:avLst/>
            </a:prstGeom>
            <a:blipFill dpi="0" rotWithShape="1">
              <a:blip r:embed="rId2" cstate="screen"/>
              <a:srcRect/>
              <a:stretch>
                <a:fillRect/>
              </a:stretch>
            </a:blipFill>
            <a:ln w="38100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52302" y="3462700"/>
              <a:ext cx="25845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rgbClr val="C00000"/>
                  </a:solidFill>
                </a:rPr>
                <a:t>1 </a:t>
              </a:r>
              <a:r>
                <a:rPr lang="zh-CN" altLang="en-US" sz="3200" b="1" dirty="0">
                  <a:solidFill>
                    <a:srgbClr val="C00000"/>
                  </a:solidFill>
                </a:rPr>
                <a:t>自我分析</a:t>
              </a:r>
            </a:p>
          </p:txBody>
        </p:sp>
      </p:grpSp>
      <p:sp>
        <p:nvSpPr>
          <p:cNvPr id="8" name="矩形 61"/>
          <p:cNvSpPr/>
          <p:nvPr/>
        </p:nvSpPr>
        <p:spPr>
          <a:xfrm>
            <a:off x="2627536" y="1662771"/>
            <a:ext cx="979123" cy="2160240"/>
          </a:xfrm>
          <a:custGeom>
            <a:avLst/>
            <a:gdLst>
              <a:gd name="connsiteX0" fmla="*/ 0 w 1368152"/>
              <a:gd name="connsiteY0" fmla="*/ 0 h 2160240"/>
              <a:gd name="connsiteX1" fmla="*/ 1368152 w 1368152"/>
              <a:gd name="connsiteY1" fmla="*/ 0 h 2160240"/>
              <a:gd name="connsiteX2" fmla="*/ 1368152 w 1368152"/>
              <a:gd name="connsiteY2" fmla="*/ 2160240 h 2160240"/>
              <a:gd name="connsiteX3" fmla="*/ 0 w 1368152"/>
              <a:gd name="connsiteY3" fmla="*/ 2160240 h 2160240"/>
              <a:gd name="connsiteX4" fmla="*/ 0 w 1368152"/>
              <a:gd name="connsiteY4" fmla="*/ 0 h 2160240"/>
              <a:gd name="connsiteX0-1" fmla="*/ 1368152 w 1459592"/>
              <a:gd name="connsiteY0-2" fmla="*/ 0 h 2160240"/>
              <a:gd name="connsiteX1-3" fmla="*/ 1368152 w 1459592"/>
              <a:gd name="connsiteY1-4" fmla="*/ 2160240 h 2160240"/>
              <a:gd name="connsiteX2-5" fmla="*/ 0 w 1459592"/>
              <a:gd name="connsiteY2-6" fmla="*/ 2160240 h 2160240"/>
              <a:gd name="connsiteX3-7" fmla="*/ 0 w 1459592"/>
              <a:gd name="connsiteY3-8" fmla="*/ 0 h 2160240"/>
              <a:gd name="connsiteX4-9" fmla="*/ 1459592 w 1459592"/>
              <a:gd name="connsiteY4-10" fmla="*/ 91440 h 2160240"/>
              <a:gd name="connsiteX0-11" fmla="*/ 1368152 w 1459592"/>
              <a:gd name="connsiteY0-12" fmla="*/ 0 h 2160240"/>
              <a:gd name="connsiteX1-13" fmla="*/ 1368152 w 1459592"/>
              <a:gd name="connsiteY1-14" fmla="*/ 2160240 h 2160240"/>
              <a:gd name="connsiteX2-15" fmla="*/ 0 w 1459592"/>
              <a:gd name="connsiteY2-16" fmla="*/ 2160240 h 2160240"/>
              <a:gd name="connsiteX3-17" fmla="*/ 0 w 1459592"/>
              <a:gd name="connsiteY3-18" fmla="*/ 0 h 2160240"/>
              <a:gd name="connsiteX4-19" fmla="*/ 1459592 w 1459592"/>
              <a:gd name="connsiteY4-20" fmla="*/ 1129 h 2160240"/>
              <a:gd name="connsiteX0-21" fmla="*/ 1368152 w 1459592"/>
              <a:gd name="connsiteY0-22" fmla="*/ 2160240 h 2160240"/>
              <a:gd name="connsiteX1-23" fmla="*/ 0 w 1459592"/>
              <a:gd name="connsiteY1-24" fmla="*/ 2160240 h 2160240"/>
              <a:gd name="connsiteX2-25" fmla="*/ 0 w 1459592"/>
              <a:gd name="connsiteY2-26" fmla="*/ 0 h 2160240"/>
              <a:gd name="connsiteX3-27" fmla="*/ 1459592 w 1459592"/>
              <a:gd name="connsiteY3-28" fmla="*/ 1129 h 21602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459592" h="2160240">
                <a:moveTo>
                  <a:pt x="1368152" y="2160240"/>
                </a:moveTo>
                <a:lnTo>
                  <a:pt x="0" y="2160240"/>
                </a:lnTo>
                <a:lnTo>
                  <a:pt x="0" y="0"/>
                </a:lnTo>
                <a:lnTo>
                  <a:pt x="1459592" y="1129"/>
                </a:ln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750675" y="715944"/>
            <a:ext cx="5040560" cy="187220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3856550" y="815618"/>
            <a:ext cx="4824536" cy="1672859"/>
          </a:xfrm>
          <a:prstGeom prst="rect">
            <a:avLst/>
          </a:prstGeom>
          <a:solidFill>
            <a:srgbClr val="ADDFE9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4630334" y="885679"/>
            <a:ext cx="3994307" cy="1554184"/>
          </a:xfrm>
          <a:prstGeom prst="rect">
            <a:avLst/>
          </a:prstGeom>
          <a:solidFill>
            <a:srgbClr val="FFFFF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023580" y="1147991"/>
            <a:ext cx="1440160" cy="1008112"/>
          </a:xfrm>
          <a:prstGeom prst="rect">
            <a:avLst/>
          </a:prstGeom>
          <a:gradFill flip="none" rotWithShape="1">
            <a:gsLst>
              <a:gs pos="100000">
                <a:srgbClr val="61C9D1"/>
              </a:gs>
              <a:gs pos="0">
                <a:srgbClr val="85E6EB"/>
              </a:gs>
              <a:gs pos="12000">
                <a:srgbClr val="279BA7"/>
              </a:gs>
            </a:gsLst>
            <a:lin ang="5400000" scaled="1"/>
            <a:tileRect/>
          </a:gra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7204754" y="1173543"/>
            <a:ext cx="1296144" cy="1008700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4784516" y="1131590"/>
            <a:ext cx="230776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以往可以复制的成就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以往可以总结的经验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我强项和弱项分析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59832" y="1364016"/>
            <a:ext cx="1346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有经验</a:t>
            </a:r>
          </a:p>
        </p:txBody>
      </p:sp>
      <p:sp>
        <p:nvSpPr>
          <p:cNvPr id="17" name="矩形 16"/>
          <p:cNvSpPr/>
          <p:nvPr/>
        </p:nvSpPr>
        <p:spPr>
          <a:xfrm>
            <a:off x="3750675" y="2876184"/>
            <a:ext cx="5040560" cy="187220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3856550" y="2975858"/>
            <a:ext cx="4824536" cy="167285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4630334" y="3045919"/>
            <a:ext cx="3994307" cy="1554184"/>
          </a:xfrm>
          <a:prstGeom prst="rect">
            <a:avLst/>
          </a:prstGeom>
          <a:solidFill>
            <a:srgbClr val="FFFFF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3023580" y="3308231"/>
            <a:ext cx="1440160" cy="1008112"/>
          </a:xfrm>
          <a:prstGeom prst="rect">
            <a:avLst/>
          </a:prstGeom>
          <a:gradFill flip="none" rotWithShape="1">
            <a:gsLst>
              <a:gs pos="0">
                <a:srgbClr val="86ABE6"/>
              </a:gs>
              <a:gs pos="93000">
                <a:srgbClr val="86ABE6"/>
              </a:gs>
              <a:gs pos="11000">
                <a:schemeClr val="accent1">
                  <a:lumMod val="75000"/>
                </a:schemeClr>
              </a:gs>
            </a:gsLst>
            <a:lin ang="5400000" scaled="1"/>
            <a:tileRect/>
          </a:gra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5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3131840" y="3524256"/>
            <a:ext cx="1274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无经验</a:t>
            </a:r>
          </a:p>
        </p:txBody>
      </p:sp>
      <p:sp>
        <p:nvSpPr>
          <p:cNvPr id="26" name="矩形 25"/>
          <p:cNvSpPr/>
          <p:nvPr/>
        </p:nvSpPr>
        <p:spPr>
          <a:xfrm>
            <a:off x="7187772" y="3334133"/>
            <a:ext cx="1330108" cy="1008000"/>
          </a:xfrm>
          <a:prstGeom prst="rect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4784516" y="3291830"/>
            <a:ext cx="2307764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谁是我学习的对象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分析我的性格和能力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思考怎样</a:t>
            </a: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充分利用资源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51520" y="3165095"/>
            <a:ext cx="4348378" cy="1553524"/>
            <a:chOff x="-1885894" y="1723114"/>
            <a:chExt cx="4348378" cy="1553524"/>
          </a:xfrm>
        </p:grpSpPr>
        <p:sp>
          <p:nvSpPr>
            <p:cNvPr id="3" name="圆角矩形 2"/>
            <p:cNvSpPr/>
            <p:nvPr/>
          </p:nvSpPr>
          <p:spPr>
            <a:xfrm rot="1794593">
              <a:off x="908960" y="1723114"/>
              <a:ext cx="1553524" cy="1553524"/>
            </a:xfrm>
            <a:prstGeom prst="roundRect">
              <a:avLst/>
            </a:prstGeom>
            <a:blipFill dpi="0" rotWithShape="1">
              <a:blip r:embed="rId2" cstate="screen"/>
              <a:srcRect/>
              <a:stretch>
                <a:fillRect/>
              </a:stretch>
            </a:blipFill>
            <a:ln w="381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-1885894" y="1993865"/>
              <a:ext cx="258451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rgbClr val="C00000"/>
                  </a:solidFill>
                </a:rPr>
                <a:t>2 </a:t>
              </a:r>
            </a:p>
            <a:p>
              <a:pPr algn="ctr"/>
              <a:r>
                <a:rPr lang="zh-CN" altLang="en-US" sz="3200" b="1" dirty="0">
                  <a:solidFill>
                    <a:srgbClr val="C00000"/>
                  </a:solidFill>
                </a:rPr>
                <a:t>分析群体</a:t>
              </a:r>
            </a:p>
          </p:txBody>
        </p:sp>
      </p:grpSp>
      <p:sp>
        <p:nvSpPr>
          <p:cNvPr id="5" name="圆角矩形 1"/>
          <p:cNvSpPr>
            <a:spLocks noChangeAspect="1"/>
          </p:cNvSpPr>
          <p:nvPr/>
        </p:nvSpPr>
        <p:spPr>
          <a:xfrm>
            <a:off x="2620014" y="1119478"/>
            <a:ext cx="2155704" cy="1800000"/>
          </a:xfrm>
          <a:custGeom>
            <a:avLst/>
            <a:gdLst/>
            <a:ahLst/>
            <a:cxnLst/>
            <a:rect l="l" t="t" r="r" b="b"/>
            <a:pathLst>
              <a:path w="2616200" h="2616200">
                <a:moveTo>
                  <a:pt x="690040" y="381000"/>
                </a:moveTo>
                <a:cubicBezTo>
                  <a:pt x="519362" y="381000"/>
                  <a:pt x="381000" y="519362"/>
                  <a:pt x="381000" y="690040"/>
                </a:cubicBezTo>
                <a:lnTo>
                  <a:pt x="381000" y="1926160"/>
                </a:lnTo>
                <a:cubicBezTo>
                  <a:pt x="381000" y="2096838"/>
                  <a:pt x="519362" y="2235200"/>
                  <a:pt x="690040" y="2235200"/>
                </a:cubicBezTo>
                <a:lnTo>
                  <a:pt x="1926160" y="2235200"/>
                </a:lnTo>
                <a:cubicBezTo>
                  <a:pt x="2096838" y="2235200"/>
                  <a:pt x="2235200" y="2096838"/>
                  <a:pt x="2235200" y="1926160"/>
                </a:cubicBezTo>
                <a:lnTo>
                  <a:pt x="2235200" y="690040"/>
                </a:lnTo>
                <a:cubicBezTo>
                  <a:pt x="2235200" y="519362"/>
                  <a:pt x="2096838" y="381000"/>
                  <a:pt x="1926160" y="381000"/>
                </a:cubicBezTo>
                <a:close/>
                <a:moveTo>
                  <a:pt x="436042" y="0"/>
                </a:moveTo>
                <a:lnTo>
                  <a:pt x="2180158" y="0"/>
                </a:lnTo>
                <a:cubicBezTo>
                  <a:pt x="2420977" y="0"/>
                  <a:pt x="2616200" y="195223"/>
                  <a:pt x="2616200" y="436042"/>
                </a:cubicBezTo>
                <a:lnTo>
                  <a:pt x="2616200" y="2180158"/>
                </a:lnTo>
                <a:cubicBezTo>
                  <a:pt x="2616200" y="2420977"/>
                  <a:pt x="2420977" y="2616200"/>
                  <a:pt x="2180158" y="2616200"/>
                </a:cubicBezTo>
                <a:lnTo>
                  <a:pt x="436042" y="2616200"/>
                </a:lnTo>
                <a:cubicBezTo>
                  <a:pt x="195223" y="2616200"/>
                  <a:pt x="0" y="2420977"/>
                  <a:pt x="0" y="2180158"/>
                </a:cubicBezTo>
                <a:lnTo>
                  <a:pt x="0" y="436042"/>
                </a:lnTo>
                <a:cubicBezTo>
                  <a:pt x="0" y="195223"/>
                  <a:pt x="195223" y="0"/>
                  <a:pt x="436042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scene3d>
            <a:camera prst="perspectiveRelaxedModerately" fov="6000000">
              <a:rot lat="19634563" lon="20160148" rev="812592"/>
            </a:camera>
            <a:lightRig rig="threePt" dir="t">
              <a:rot lat="0" lon="0" rev="9600000"/>
            </a:lightRig>
          </a:scene3d>
          <a:sp3d extrusionH="127000" contourW="38100">
            <a:bevelT w="88900" prst="coolSlant"/>
            <a:bevelB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圆角矩形 1"/>
          <p:cNvSpPr>
            <a:spLocks noChangeAspect="1"/>
          </p:cNvSpPr>
          <p:nvPr/>
        </p:nvSpPr>
        <p:spPr>
          <a:xfrm>
            <a:off x="4639314" y="1405228"/>
            <a:ext cx="1767678" cy="1476000"/>
          </a:xfrm>
          <a:custGeom>
            <a:avLst/>
            <a:gdLst/>
            <a:ahLst/>
            <a:cxnLst/>
            <a:rect l="l" t="t" r="r" b="b"/>
            <a:pathLst>
              <a:path w="2616200" h="2616200">
                <a:moveTo>
                  <a:pt x="690040" y="381000"/>
                </a:moveTo>
                <a:cubicBezTo>
                  <a:pt x="519362" y="381000"/>
                  <a:pt x="381000" y="519362"/>
                  <a:pt x="381000" y="690040"/>
                </a:cubicBezTo>
                <a:lnTo>
                  <a:pt x="381000" y="1926160"/>
                </a:lnTo>
                <a:cubicBezTo>
                  <a:pt x="381000" y="2096838"/>
                  <a:pt x="519362" y="2235200"/>
                  <a:pt x="690040" y="2235200"/>
                </a:cubicBezTo>
                <a:lnTo>
                  <a:pt x="1926160" y="2235200"/>
                </a:lnTo>
                <a:cubicBezTo>
                  <a:pt x="2096838" y="2235200"/>
                  <a:pt x="2235200" y="2096838"/>
                  <a:pt x="2235200" y="1926160"/>
                </a:cubicBezTo>
                <a:lnTo>
                  <a:pt x="2235200" y="690040"/>
                </a:lnTo>
                <a:cubicBezTo>
                  <a:pt x="2235200" y="519362"/>
                  <a:pt x="2096838" y="381000"/>
                  <a:pt x="1926160" y="381000"/>
                </a:cubicBezTo>
                <a:close/>
                <a:moveTo>
                  <a:pt x="436042" y="0"/>
                </a:moveTo>
                <a:lnTo>
                  <a:pt x="2180158" y="0"/>
                </a:lnTo>
                <a:cubicBezTo>
                  <a:pt x="2420977" y="0"/>
                  <a:pt x="2616200" y="195223"/>
                  <a:pt x="2616200" y="436042"/>
                </a:cubicBezTo>
                <a:lnTo>
                  <a:pt x="2616200" y="2180158"/>
                </a:lnTo>
                <a:cubicBezTo>
                  <a:pt x="2616200" y="2420977"/>
                  <a:pt x="2420977" y="2616200"/>
                  <a:pt x="2180158" y="2616200"/>
                </a:cubicBezTo>
                <a:lnTo>
                  <a:pt x="436042" y="2616200"/>
                </a:lnTo>
                <a:cubicBezTo>
                  <a:pt x="195223" y="2616200"/>
                  <a:pt x="0" y="2420977"/>
                  <a:pt x="0" y="2180158"/>
                </a:cubicBezTo>
                <a:lnTo>
                  <a:pt x="0" y="436042"/>
                </a:lnTo>
                <a:cubicBezTo>
                  <a:pt x="0" y="195223"/>
                  <a:pt x="195223" y="0"/>
                  <a:pt x="436042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scene3d>
            <a:camera prst="perspectiveBelow" fov="6000000">
              <a:rot lat="19863891" lon="18296324" rev="1353930"/>
            </a:camera>
            <a:lightRig rig="threePt" dir="t">
              <a:rot lat="0" lon="0" rev="9600000"/>
            </a:lightRig>
          </a:scene3d>
          <a:sp3d extrusionH="127000" contourW="38100">
            <a:bevelT w="88900" prst="coolSlant"/>
            <a:bevelB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圆角矩形 1"/>
          <p:cNvSpPr>
            <a:spLocks noChangeAspect="1"/>
          </p:cNvSpPr>
          <p:nvPr/>
        </p:nvSpPr>
        <p:spPr>
          <a:xfrm rot="21056213">
            <a:off x="5052972" y="3043528"/>
            <a:ext cx="1535680" cy="1476000"/>
          </a:xfrm>
          <a:custGeom>
            <a:avLst/>
            <a:gdLst/>
            <a:ahLst/>
            <a:cxnLst/>
            <a:rect l="l" t="t" r="r" b="b"/>
            <a:pathLst>
              <a:path w="2616200" h="2616200">
                <a:moveTo>
                  <a:pt x="690040" y="381000"/>
                </a:moveTo>
                <a:cubicBezTo>
                  <a:pt x="519362" y="381000"/>
                  <a:pt x="381000" y="519362"/>
                  <a:pt x="381000" y="690040"/>
                </a:cubicBezTo>
                <a:lnTo>
                  <a:pt x="381000" y="1926160"/>
                </a:lnTo>
                <a:cubicBezTo>
                  <a:pt x="381000" y="2096838"/>
                  <a:pt x="519362" y="2235200"/>
                  <a:pt x="690040" y="2235200"/>
                </a:cubicBezTo>
                <a:lnTo>
                  <a:pt x="1926160" y="2235200"/>
                </a:lnTo>
                <a:cubicBezTo>
                  <a:pt x="2096838" y="2235200"/>
                  <a:pt x="2235200" y="2096838"/>
                  <a:pt x="2235200" y="1926160"/>
                </a:cubicBezTo>
                <a:lnTo>
                  <a:pt x="2235200" y="690040"/>
                </a:lnTo>
                <a:cubicBezTo>
                  <a:pt x="2235200" y="519362"/>
                  <a:pt x="2096838" y="381000"/>
                  <a:pt x="1926160" y="381000"/>
                </a:cubicBezTo>
                <a:close/>
                <a:moveTo>
                  <a:pt x="436042" y="0"/>
                </a:moveTo>
                <a:lnTo>
                  <a:pt x="2180158" y="0"/>
                </a:lnTo>
                <a:cubicBezTo>
                  <a:pt x="2420977" y="0"/>
                  <a:pt x="2616200" y="195223"/>
                  <a:pt x="2616200" y="436042"/>
                </a:cubicBezTo>
                <a:lnTo>
                  <a:pt x="2616200" y="2180158"/>
                </a:lnTo>
                <a:cubicBezTo>
                  <a:pt x="2616200" y="2420977"/>
                  <a:pt x="2420977" y="2616200"/>
                  <a:pt x="2180158" y="2616200"/>
                </a:cubicBezTo>
                <a:lnTo>
                  <a:pt x="436042" y="2616200"/>
                </a:lnTo>
                <a:cubicBezTo>
                  <a:pt x="195223" y="2616200"/>
                  <a:pt x="0" y="2420977"/>
                  <a:pt x="0" y="2180158"/>
                </a:cubicBezTo>
                <a:lnTo>
                  <a:pt x="0" y="436042"/>
                </a:lnTo>
                <a:cubicBezTo>
                  <a:pt x="0" y="195223"/>
                  <a:pt x="195223" y="0"/>
                  <a:pt x="436042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scene3d>
            <a:camera prst="perspectiveHeroicExtremeRightFacing" fov="7200000">
              <a:rot lat="21486198" lon="19449816" rev="21176828"/>
            </a:camera>
            <a:lightRig rig="threePt" dir="t">
              <a:rot lat="0" lon="0" rev="9600000"/>
            </a:lightRig>
          </a:scene3d>
          <a:sp3d extrusionH="127000" contourW="38100">
            <a:bevelT w="88900" prst="coolSlant"/>
            <a:bevelB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任意多边形 7"/>
          <p:cNvSpPr/>
          <p:nvPr/>
        </p:nvSpPr>
        <p:spPr>
          <a:xfrm>
            <a:off x="6141562" y="1491630"/>
            <a:ext cx="1086326" cy="658583"/>
          </a:xfrm>
          <a:custGeom>
            <a:avLst/>
            <a:gdLst>
              <a:gd name="connsiteX0" fmla="*/ 0 w 1378857"/>
              <a:gd name="connsiteY0" fmla="*/ 537028 h 537028"/>
              <a:gd name="connsiteX1" fmla="*/ 1378857 w 1378857"/>
              <a:gd name="connsiteY1" fmla="*/ 246743 h 537028"/>
              <a:gd name="connsiteX2" fmla="*/ 1378857 w 1378857"/>
              <a:gd name="connsiteY2" fmla="*/ 0 h 537028"/>
              <a:gd name="connsiteX0-1" fmla="*/ 0 w 1422400"/>
              <a:gd name="connsiteY0-2" fmla="*/ 972456 h 972456"/>
              <a:gd name="connsiteX1-3" fmla="*/ 1422400 w 1422400"/>
              <a:gd name="connsiteY1-4" fmla="*/ 246743 h 972456"/>
              <a:gd name="connsiteX2-5" fmla="*/ 1422400 w 1422400"/>
              <a:gd name="connsiteY2-6" fmla="*/ 0 h 97245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422400" h="972456">
                <a:moveTo>
                  <a:pt x="0" y="972456"/>
                </a:moveTo>
                <a:lnTo>
                  <a:pt x="1422400" y="246743"/>
                </a:lnTo>
                <a:lnTo>
                  <a:pt x="1422400" y="0"/>
                </a:lnTo>
              </a:path>
            </a:pathLst>
          </a:cu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>
            <a:off x="6406990" y="3726982"/>
            <a:ext cx="1247775" cy="376238"/>
          </a:xfrm>
          <a:custGeom>
            <a:avLst/>
            <a:gdLst>
              <a:gd name="connsiteX0" fmla="*/ 0 w 1378857"/>
              <a:gd name="connsiteY0" fmla="*/ 537028 h 537028"/>
              <a:gd name="connsiteX1" fmla="*/ 1378857 w 1378857"/>
              <a:gd name="connsiteY1" fmla="*/ 246743 h 537028"/>
              <a:gd name="connsiteX2" fmla="*/ 1378857 w 1378857"/>
              <a:gd name="connsiteY2" fmla="*/ 0 h 537028"/>
              <a:gd name="connsiteX0-1" fmla="*/ 0 w 1248228"/>
              <a:gd name="connsiteY0-2" fmla="*/ 377371 h 377371"/>
              <a:gd name="connsiteX1-3" fmla="*/ 1248228 w 1248228"/>
              <a:gd name="connsiteY1-4" fmla="*/ 246743 h 377371"/>
              <a:gd name="connsiteX2-5" fmla="*/ 1248228 w 1248228"/>
              <a:gd name="connsiteY2-6" fmla="*/ 0 h 37737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248228" h="377371">
                <a:moveTo>
                  <a:pt x="0" y="377371"/>
                </a:moveTo>
                <a:lnTo>
                  <a:pt x="1248228" y="246743"/>
                </a:lnTo>
                <a:lnTo>
                  <a:pt x="1248228" y="0"/>
                </a:lnTo>
              </a:path>
            </a:pathLst>
          </a:cu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 flipH="1">
            <a:off x="1165828" y="1491630"/>
            <a:ext cx="1276350" cy="855662"/>
          </a:xfrm>
          <a:custGeom>
            <a:avLst/>
            <a:gdLst>
              <a:gd name="connsiteX0" fmla="*/ 0 w 1378857"/>
              <a:gd name="connsiteY0" fmla="*/ 537028 h 537028"/>
              <a:gd name="connsiteX1" fmla="*/ 1378857 w 1378857"/>
              <a:gd name="connsiteY1" fmla="*/ 246743 h 537028"/>
              <a:gd name="connsiteX2" fmla="*/ 1378857 w 1378857"/>
              <a:gd name="connsiteY2" fmla="*/ 0 h 537028"/>
              <a:gd name="connsiteX0-1" fmla="*/ 0 w 1509485"/>
              <a:gd name="connsiteY0-2" fmla="*/ 899885 h 899885"/>
              <a:gd name="connsiteX1-3" fmla="*/ 1509485 w 1509485"/>
              <a:gd name="connsiteY1-4" fmla="*/ 246743 h 899885"/>
              <a:gd name="connsiteX2-5" fmla="*/ 1509485 w 1509485"/>
              <a:gd name="connsiteY2-6" fmla="*/ 0 h 899885"/>
              <a:gd name="connsiteX0-7" fmla="*/ 0 w 1277256"/>
              <a:gd name="connsiteY0-8" fmla="*/ 856342 h 856342"/>
              <a:gd name="connsiteX1-9" fmla="*/ 1277256 w 1277256"/>
              <a:gd name="connsiteY1-10" fmla="*/ 246743 h 856342"/>
              <a:gd name="connsiteX2-11" fmla="*/ 1277256 w 1277256"/>
              <a:gd name="connsiteY2-12" fmla="*/ 0 h 85634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277256" h="856342">
                <a:moveTo>
                  <a:pt x="0" y="856342"/>
                </a:moveTo>
                <a:lnTo>
                  <a:pt x="1277256" y="246743"/>
                </a:lnTo>
                <a:lnTo>
                  <a:pt x="1277256" y="0"/>
                </a:lnTo>
              </a:path>
            </a:pathLst>
          </a:cu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zh-CN" altLang="en-US"/>
          </a:p>
        </p:txBody>
      </p:sp>
      <p:sp>
        <p:nvSpPr>
          <p:cNvPr id="11" name="矩形 13"/>
          <p:cNvSpPr>
            <a:spLocks noChangeArrowheads="1"/>
          </p:cNvSpPr>
          <p:nvPr/>
        </p:nvSpPr>
        <p:spPr bwMode="auto">
          <a:xfrm>
            <a:off x="445748" y="195486"/>
            <a:ext cx="324036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— </a:t>
            </a: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人员性格分析</a:t>
            </a:r>
            <a:endParaRPr lang="en-US" altLang="zh-CN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— </a:t>
            </a: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人员参与方式分析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（独裁者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和事佬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不干涉主义者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民主者）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66028" y="1347614"/>
            <a:ext cx="1415772" cy="1569660"/>
          </a:xfrm>
          <a:prstGeom prst="rect">
            <a:avLst/>
          </a:prstGeom>
          <a:noFill/>
          <a:scene3d>
            <a:camera prst="perspectiveRelaxed">
              <a:rot lat="18292249" lon="21077898" rev="377204"/>
            </a:camera>
            <a:lightRig rig="threePt" dir="t"/>
          </a:scene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影响</a:t>
            </a:r>
            <a:endParaRPr lang="en-US" altLang="zh-CN" sz="4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方式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51784" y="1853411"/>
            <a:ext cx="1210588" cy="707886"/>
          </a:xfrm>
          <a:prstGeom prst="rect">
            <a:avLst/>
          </a:prstGeom>
          <a:noFill/>
          <a:scene3d>
            <a:camera prst="perspectiveRelaxedModerately">
              <a:rot lat="18822534" lon="18524289" rev="1713141"/>
            </a:camera>
            <a:lightRig rig="threePt" dir="t"/>
          </a:scene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现状</a:t>
            </a:r>
            <a:endParaRPr lang="en-US" altLang="zh-CN" sz="4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54260" y="3435846"/>
            <a:ext cx="1410895" cy="769441"/>
          </a:xfrm>
          <a:prstGeom prst="rect">
            <a:avLst/>
          </a:prstGeom>
          <a:noFill/>
          <a:scene3d>
            <a:camera prst="perspectiveContrastingRightFacing">
              <a:rot lat="21344834" lon="18608065" rev="233497"/>
            </a:camera>
            <a:lightRig rig="threePt" dir="t"/>
          </a:scene3d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行为</a:t>
            </a:r>
          </a:p>
        </p:txBody>
      </p:sp>
      <p:sp>
        <p:nvSpPr>
          <p:cNvPr id="15" name="矩形 13"/>
          <p:cNvSpPr>
            <a:spLocks noChangeArrowheads="1"/>
          </p:cNvSpPr>
          <p:nvPr/>
        </p:nvSpPr>
        <p:spPr bwMode="auto">
          <a:xfrm>
            <a:off x="6200222" y="771550"/>
            <a:ext cx="20553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— </a:t>
            </a: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现状分析</a:t>
            </a:r>
            <a:endParaRPr lang="en-US" altLang="zh-CN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（工作状态和气氛）</a:t>
            </a:r>
          </a:p>
        </p:txBody>
      </p:sp>
      <p:sp>
        <p:nvSpPr>
          <p:cNvPr id="17" name="圆角矩形 1"/>
          <p:cNvSpPr/>
          <p:nvPr/>
        </p:nvSpPr>
        <p:spPr bwMode="auto">
          <a:xfrm>
            <a:off x="2640093" y="2693052"/>
            <a:ext cx="2366085" cy="2365701"/>
          </a:xfrm>
          <a:custGeom>
            <a:avLst/>
            <a:gdLst/>
            <a:ahLst/>
            <a:cxnLst/>
            <a:rect l="l" t="t" r="r" b="b"/>
            <a:pathLst>
              <a:path w="2616200" h="2616200">
                <a:moveTo>
                  <a:pt x="690040" y="381000"/>
                </a:moveTo>
                <a:cubicBezTo>
                  <a:pt x="519362" y="381000"/>
                  <a:pt x="381000" y="519362"/>
                  <a:pt x="381000" y="690040"/>
                </a:cubicBezTo>
                <a:lnTo>
                  <a:pt x="381000" y="1926160"/>
                </a:lnTo>
                <a:cubicBezTo>
                  <a:pt x="381000" y="2096838"/>
                  <a:pt x="519362" y="2235200"/>
                  <a:pt x="690040" y="2235200"/>
                </a:cubicBezTo>
                <a:lnTo>
                  <a:pt x="1926160" y="2235200"/>
                </a:lnTo>
                <a:cubicBezTo>
                  <a:pt x="2096838" y="2235200"/>
                  <a:pt x="2235200" y="2096838"/>
                  <a:pt x="2235200" y="1926160"/>
                </a:cubicBezTo>
                <a:lnTo>
                  <a:pt x="2235200" y="690040"/>
                </a:lnTo>
                <a:cubicBezTo>
                  <a:pt x="2235200" y="519362"/>
                  <a:pt x="2096838" y="381000"/>
                  <a:pt x="1926160" y="381000"/>
                </a:cubicBezTo>
                <a:close/>
                <a:moveTo>
                  <a:pt x="436042" y="0"/>
                </a:moveTo>
                <a:lnTo>
                  <a:pt x="2180158" y="0"/>
                </a:lnTo>
                <a:cubicBezTo>
                  <a:pt x="2420977" y="0"/>
                  <a:pt x="2616200" y="195223"/>
                  <a:pt x="2616200" y="436042"/>
                </a:cubicBezTo>
                <a:lnTo>
                  <a:pt x="2616200" y="2180158"/>
                </a:lnTo>
                <a:cubicBezTo>
                  <a:pt x="2616200" y="2420977"/>
                  <a:pt x="2420977" y="2616200"/>
                  <a:pt x="2180158" y="2616200"/>
                </a:cubicBezTo>
                <a:lnTo>
                  <a:pt x="436042" y="2616200"/>
                </a:lnTo>
                <a:cubicBezTo>
                  <a:pt x="195223" y="2616200"/>
                  <a:pt x="0" y="2420977"/>
                  <a:pt x="0" y="2180158"/>
                </a:cubicBezTo>
                <a:lnTo>
                  <a:pt x="0" y="436042"/>
                </a:lnTo>
                <a:cubicBezTo>
                  <a:pt x="0" y="195223"/>
                  <a:pt x="195223" y="0"/>
                  <a:pt x="436042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scene3d>
            <a:camera prst="perspectiveRelaxedModerately"/>
            <a:lightRig rig="threePt" dir="t"/>
          </a:scene3d>
          <a:sp3d extrusionH="190500" contourW="63500">
            <a:bevelT w="88900" prst="coolSlant"/>
            <a:bevelB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3"/>
          <p:cNvSpPr>
            <a:spLocks noChangeArrowheads="1"/>
          </p:cNvSpPr>
          <p:nvPr/>
        </p:nvSpPr>
        <p:spPr bwMode="auto">
          <a:xfrm>
            <a:off x="6422412" y="2851071"/>
            <a:ext cx="269356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— </a:t>
            </a: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明文及潜在规则</a:t>
            </a:r>
            <a:endParaRPr lang="en-US" altLang="zh-CN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— </a:t>
            </a: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不利于团队工作的行为</a:t>
            </a:r>
            <a:endParaRPr lang="en-US" altLang="zh-CN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组合 79"/>
          <p:cNvGrpSpPr/>
          <p:nvPr/>
        </p:nvGrpSpPr>
        <p:grpSpPr>
          <a:xfrm>
            <a:off x="218193" y="2742176"/>
            <a:ext cx="4251555" cy="2168677"/>
            <a:chOff x="218193" y="2563313"/>
            <a:chExt cx="4251555" cy="2168677"/>
          </a:xfrm>
        </p:grpSpPr>
        <p:sp>
          <p:nvSpPr>
            <p:cNvPr id="60" name="椭圆 59"/>
            <p:cNvSpPr/>
            <p:nvPr/>
          </p:nvSpPr>
          <p:spPr>
            <a:xfrm rot="13938104">
              <a:off x="2364892" y="2563313"/>
              <a:ext cx="2104856" cy="2104856"/>
            </a:xfrm>
            <a:prstGeom prst="ellipse">
              <a:avLst/>
            </a:prstGeom>
            <a:noFill/>
            <a:ln>
              <a:solidFill>
                <a:srgbClr val="D7E5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62" name="组合 61"/>
            <p:cNvGrpSpPr/>
            <p:nvPr/>
          </p:nvGrpSpPr>
          <p:grpSpPr>
            <a:xfrm rot="13938104">
              <a:off x="2679938" y="2908296"/>
              <a:ext cx="1417594" cy="1417597"/>
              <a:chOff x="3469875" y="2493969"/>
              <a:chExt cx="2238863" cy="2238869"/>
            </a:xfrm>
          </p:grpSpPr>
          <p:sp>
            <p:nvSpPr>
              <p:cNvPr id="63" name="椭圆 62"/>
              <p:cNvSpPr/>
              <p:nvPr/>
            </p:nvSpPr>
            <p:spPr bwMode="auto">
              <a:xfrm rot="1267204">
                <a:off x="3469875" y="2493969"/>
                <a:ext cx="2238863" cy="2238869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" name="椭圆 63"/>
              <p:cNvSpPr/>
              <p:nvPr/>
            </p:nvSpPr>
            <p:spPr>
              <a:xfrm rot="1267204">
                <a:off x="3632383" y="2656480"/>
                <a:ext cx="1913846" cy="191384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9" name="组合 78"/>
            <p:cNvGrpSpPr/>
            <p:nvPr/>
          </p:nvGrpSpPr>
          <p:grpSpPr>
            <a:xfrm flipV="1">
              <a:off x="2422158" y="2931790"/>
              <a:ext cx="1337563" cy="1640079"/>
              <a:chOff x="2422158" y="2644158"/>
              <a:chExt cx="1337563" cy="1640079"/>
            </a:xfrm>
          </p:grpSpPr>
          <p:sp>
            <p:nvSpPr>
              <p:cNvPr id="61" name="椭圆 2"/>
              <p:cNvSpPr/>
              <p:nvPr/>
            </p:nvSpPr>
            <p:spPr>
              <a:xfrm rot="12674056">
                <a:off x="2519724" y="2644158"/>
                <a:ext cx="1239997" cy="1640079"/>
              </a:xfrm>
              <a:custGeom>
                <a:avLst/>
                <a:gdLst/>
                <a:ahLst/>
                <a:cxnLst/>
                <a:rect l="l" t="t" r="r" b="b"/>
                <a:pathLst>
                  <a:path w="1517963" h="2007730">
                    <a:moveTo>
                      <a:pt x="514098" y="0"/>
                    </a:moveTo>
                    <a:cubicBezTo>
                      <a:pt x="1068517" y="0"/>
                      <a:pt x="1517963" y="449446"/>
                      <a:pt x="1517963" y="1003865"/>
                    </a:cubicBezTo>
                    <a:cubicBezTo>
                      <a:pt x="1517963" y="1558284"/>
                      <a:pt x="1068517" y="2007730"/>
                      <a:pt x="514098" y="2007730"/>
                    </a:cubicBezTo>
                    <a:cubicBezTo>
                      <a:pt x="406972" y="2007730"/>
                      <a:pt x="303765" y="1990950"/>
                      <a:pt x="207086" y="1959490"/>
                    </a:cubicBezTo>
                    <a:cubicBezTo>
                      <a:pt x="279744" y="1976607"/>
                      <a:pt x="355632" y="1985188"/>
                      <a:pt x="433595" y="1985188"/>
                    </a:cubicBezTo>
                    <a:cubicBezTo>
                      <a:pt x="988014" y="1985188"/>
                      <a:pt x="1437460" y="1551240"/>
                      <a:pt x="1437460" y="1015939"/>
                    </a:cubicBezTo>
                    <a:cubicBezTo>
                      <a:pt x="1437460" y="480638"/>
                      <a:pt x="988014" y="46690"/>
                      <a:pt x="433595" y="46690"/>
                    </a:cubicBezTo>
                    <a:cubicBezTo>
                      <a:pt x="278114" y="46690"/>
                      <a:pt x="130888" y="80819"/>
                      <a:pt x="0" y="142787"/>
                    </a:cubicBezTo>
                    <a:cubicBezTo>
                      <a:pt x="149912" y="51755"/>
                      <a:pt x="325961" y="0"/>
                      <a:pt x="514098" y="0"/>
                    </a:cubicBezTo>
                    <a:close/>
                  </a:path>
                </a:pathLst>
              </a:custGeom>
              <a:gradFill flip="none" rotWithShape="1">
                <a:gsLst>
                  <a:gs pos="15000">
                    <a:srgbClr val="FFC000">
                      <a:alpha val="0"/>
                    </a:srgbClr>
                  </a:gs>
                  <a:gs pos="100000">
                    <a:srgbClr val="0070C0"/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65" name="组合 64"/>
              <p:cNvGrpSpPr/>
              <p:nvPr/>
            </p:nvGrpSpPr>
            <p:grpSpPr>
              <a:xfrm rot="13938104">
                <a:off x="2488316" y="3837151"/>
                <a:ext cx="169625" cy="169626"/>
                <a:chOff x="539552" y="866690"/>
                <a:chExt cx="2238863" cy="2238869"/>
              </a:xfrm>
            </p:grpSpPr>
            <p:sp>
              <p:nvSpPr>
                <p:cNvPr id="66" name="椭圆 65"/>
                <p:cNvSpPr/>
                <p:nvPr/>
              </p:nvSpPr>
              <p:spPr bwMode="auto">
                <a:xfrm rot="1267204">
                  <a:off x="539552" y="866690"/>
                  <a:ext cx="2238863" cy="223886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E5F4FB"/>
                    </a:gs>
                    <a:gs pos="47000">
                      <a:schemeClr val="tx2">
                        <a:lumMod val="60000"/>
                        <a:lumOff val="40000"/>
                      </a:schemeClr>
                    </a:gs>
                    <a:gs pos="98000">
                      <a:srgbClr val="2A6EC0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effectLst>
                  <a:outerShdw blurRad="50800" dist="25400" dir="5400000" algn="t" rotWithShape="0">
                    <a:prstClr val="black">
                      <a:alpha val="92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7" name="椭圆 66"/>
                <p:cNvSpPr/>
                <p:nvPr/>
              </p:nvSpPr>
              <p:spPr>
                <a:xfrm rot="1267204">
                  <a:off x="787448" y="1114592"/>
                  <a:ext cx="1743070" cy="174306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8" name="组合 67"/>
              <p:cNvGrpSpPr/>
              <p:nvPr/>
            </p:nvGrpSpPr>
            <p:grpSpPr>
              <a:xfrm rot="13938104">
                <a:off x="2422158" y="3370147"/>
                <a:ext cx="169625" cy="169626"/>
                <a:chOff x="539552" y="866690"/>
                <a:chExt cx="2238863" cy="2238869"/>
              </a:xfrm>
            </p:grpSpPr>
            <p:sp>
              <p:nvSpPr>
                <p:cNvPr id="69" name="椭圆 68"/>
                <p:cNvSpPr/>
                <p:nvPr/>
              </p:nvSpPr>
              <p:spPr bwMode="auto">
                <a:xfrm rot="1267204">
                  <a:off x="539552" y="866690"/>
                  <a:ext cx="2238863" cy="223886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E5F4FB"/>
                    </a:gs>
                    <a:gs pos="47000">
                      <a:schemeClr val="tx2">
                        <a:lumMod val="60000"/>
                        <a:lumOff val="40000"/>
                      </a:schemeClr>
                    </a:gs>
                    <a:gs pos="98000">
                      <a:srgbClr val="2A6EC0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effectLst>
                  <a:outerShdw blurRad="50800" dist="25400" dir="5400000" algn="t" rotWithShape="0">
                    <a:prstClr val="black">
                      <a:alpha val="92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0" name="椭圆 69"/>
                <p:cNvSpPr/>
                <p:nvPr/>
              </p:nvSpPr>
              <p:spPr>
                <a:xfrm rot="1267204">
                  <a:off x="787448" y="1114592"/>
                  <a:ext cx="1743070" cy="174306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71" name="组合 70"/>
              <p:cNvGrpSpPr/>
              <p:nvPr/>
            </p:nvGrpSpPr>
            <p:grpSpPr>
              <a:xfrm rot="13938104">
                <a:off x="2623907" y="2960393"/>
                <a:ext cx="169625" cy="169626"/>
                <a:chOff x="539552" y="866690"/>
                <a:chExt cx="2238863" cy="2238869"/>
              </a:xfrm>
            </p:grpSpPr>
            <p:sp>
              <p:nvSpPr>
                <p:cNvPr id="72" name="椭圆 71"/>
                <p:cNvSpPr/>
                <p:nvPr/>
              </p:nvSpPr>
              <p:spPr bwMode="auto">
                <a:xfrm rot="1267204">
                  <a:off x="539552" y="866690"/>
                  <a:ext cx="2238863" cy="223886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E5F4FB"/>
                    </a:gs>
                    <a:gs pos="47000">
                      <a:schemeClr val="tx2">
                        <a:lumMod val="60000"/>
                        <a:lumOff val="40000"/>
                      </a:schemeClr>
                    </a:gs>
                    <a:gs pos="98000">
                      <a:srgbClr val="2A6EC0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effectLst>
                  <a:outerShdw blurRad="50800" dist="25400" dir="5400000" algn="t" rotWithShape="0">
                    <a:prstClr val="black">
                      <a:alpha val="92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3" name="椭圆 72"/>
                <p:cNvSpPr/>
                <p:nvPr/>
              </p:nvSpPr>
              <p:spPr>
                <a:xfrm rot="1267204">
                  <a:off x="787448" y="1114592"/>
                  <a:ext cx="1743070" cy="174306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74" name="TextBox 73"/>
            <p:cNvSpPr txBox="1"/>
            <p:nvPr/>
          </p:nvSpPr>
          <p:spPr>
            <a:xfrm>
              <a:off x="539552" y="2882683"/>
              <a:ext cx="1867104" cy="625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400" kern="0" dirty="0">
                  <a:solidFill>
                    <a:srgbClr val="0070C0"/>
                  </a:solidFill>
                  <a:latin typeface="微软雅黑" panose="020B0503020204020204" charset="-122"/>
                  <a:ea typeface="微软雅黑" panose="020B0503020204020204" charset="-122"/>
                </a:rPr>
                <a:t>创造共同的工作机会</a:t>
              </a:r>
              <a:endParaRPr lang="en-US" altLang="zh-CN" sz="1400" kern="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marL="0" marR="0" lvl="0" indent="0" algn="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促进团队认同感</a:t>
              </a:r>
              <a:endPara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18193" y="3622096"/>
              <a:ext cx="2193567" cy="372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增进团队成员之间的反馈</a:t>
              </a:r>
              <a:endPara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62209" y="4079504"/>
              <a:ext cx="2265575" cy="652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>
                <a:lnSpc>
                  <a:spcPct val="130000"/>
                </a:lnSpc>
                <a:defRPr/>
              </a:pPr>
              <a:r>
                <a:rPr lang="zh-CN" altLang="en-US" sz="1400" kern="0" dirty="0">
                  <a:solidFill>
                    <a:srgbClr val="0070C0"/>
                  </a:solidFill>
                  <a:latin typeface="微软雅黑" panose="020B0503020204020204" charset="-122"/>
                  <a:ea typeface="微软雅黑" panose="020B0503020204020204" charset="-122"/>
                </a:rPr>
                <a:t>信任你的成员</a:t>
              </a:r>
              <a:endParaRPr lang="en-US" altLang="zh-CN" sz="1400" kern="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lvl="0" algn="r">
                <a:lnSpc>
                  <a:spcPct val="130000"/>
                </a:lnSpc>
                <a:defRPr/>
              </a:pPr>
              <a:r>
                <a:rPr lang="zh-CN" altLang="en-US" sz="1400" kern="0" dirty="0">
                  <a:solidFill>
                    <a:srgbClr val="0070C0"/>
                  </a:solidFill>
                  <a:latin typeface="微软雅黑" panose="020B0503020204020204" charset="-122"/>
                  <a:ea typeface="微软雅黑" panose="020B0503020204020204" charset="-122"/>
                </a:rPr>
                <a:t>鼓励大家公开自己的观点</a:t>
              </a:r>
              <a:endParaRPr lang="en-US" altLang="zh-CN" sz="1400" kern="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790760" y="3184975"/>
              <a:ext cx="1164411" cy="876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400" b="1" kern="0" noProof="0" dirty="0">
                  <a:solidFill>
                    <a:srgbClr val="737373"/>
                  </a:solidFill>
                  <a:latin typeface="微软雅黑" panose="020B0503020204020204" charset="-122"/>
                  <a:ea typeface="微软雅黑" panose="020B0503020204020204" charset="-122"/>
                </a:rPr>
                <a:t>C</a:t>
              </a:r>
            </a:p>
            <a:p>
              <a:pPr marL="0" marR="0" lvl="0" indent="0" algn="ctr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400" b="1" kern="0" noProof="0" dirty="0">
                  <a:solidFill>
                    <a:srgbClr val="737373"/>
                  </a:solidFill>
                  <a:latin typeface="微软雅黑" panose="020B0503020204020204" charset="-122"/>
                  <a:ea typeface="微软雅黑" panose="020B0503020204020204" charset="-122"/>
                </a:rPr>
                <a:t>氛围</a:t>
              </a: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5" name="椭圆 4"/>
          <p:cNvSpPr/>
          <p:nvPr/>
        </p:nvSpPr>
        <p:spPr>
          <a:xfrm rot="3485961">
            <a:off x="4427984" y="2661981"/>
            <a:ext cx="2104856" cy="2104856"/>
          </a:xfrm>
          <a:prstGeom prst="ellipse">
            <a:avLst/>
          </a:prstGeom>
          <a:noFill/>
          <a:ln>
            <a:solidFill>
              <a:srgbClr val="D7E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椭圆 2"/>
          <p:cNvSpPr/>
          <p:nvPr/>
        </p:nvSpPr>
        <p:spPr>
          <a:xfrm rot="2221913">
            <a:off x="5121283" y="3073179"/>
            <a:ext cx="1239997" cy="1640079"/>
          </a:xfrm>
          <a:custGeom>
            <a:avLst/>
            <a:gdLst/>
            <a:ahLst/>
            <a:cxnLst/>
            <a:rect l="l" t="t" r="r" b="b"/>
            <a:pathLst>
              <a:path w="1517963" h="2007730">
                <a:moveTo>
                  <a:pt x="514098" y="0"/>
                </a:moveTo>
                <a:cubicBezTo>
                  <a:pt x="1068517" y="0"/>
                  <a:pt x="1517963" y="449446"/>
                  <a:pt x="1517963" y="1003865"/>
                </a:cubicBezTo>
                <a:cubicBezTo>
                  <a:pt x="1517963" y="1558284"/>
                  <a:pt x="1068517" y="2007730"/>
                  <a:pt x="514098" y="2007730"/>
                </a:cubicBezTo>
                <a:cubicBezTo>
                  <a:pt x="406972" y="2007730"/>
                  <a:pt x="303765" y="1990950"/>
                  <a:pt x="207086" y="1959490"/>
                </a:cubicBezTo>
                <a:cubicBezTo>
                  <a:pt x="279744" y="1976607"/>
                  <a:pt x="355632" y="1985188"/>
                  <a:pt x="433595" y="1985188"/>
                </a:cubicBezTo>
                <a:cubicBezTo>
                  <a:pt x="988014" y="1985188"/>
                  <a:pt x="1437460" y="1551240"/>
                  <a:pt x="1437460" y="1015939"/>
                </a:cubicBezTo>
                <a:cubicBezTo>
                  <a:pt x="1437460" y="480638"/>
                  <a:pt x="988014" y="46690"/>
                  <a:pt x="433595" y="46690"/>
                </a:cubicBezTo>
                <a:cubicBezTo>
                  <a:pt x="278114" y="46690"/>
                  <a:pt x="130888" y="80819"/>
                  <a:pt x="0" y="142787"/>
                </a:cubicBezTo>
                <a:cubicBezTo>
                  <a:pt x="149912" y="51755"/>
                  <a:pt x="325961" y="0"/>
                  <a:pt x="514098" y="0"/>
                </a:cubicBezTo>
                <a:close/>
              </a:path>
            </a:pathLst>
          </a:custGeom>
          <a:gradFill flip="none" rotWithShape="1">
            <a:gsLst>
              <a:gs pos="15000">
                <a:srgbClr val="FFC000">
                  <a:alpha val="0"/>
                </a:srgbClr>
              </a:gs>
              <a:gs pos="100000">
                <a:srgbClr val="0070C0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 rot="3485961">
            <a:off x="6285052" y="3881514"/>
            <a:ext cx="169625" cy="169626"/>
            <a:chOff x="539552" y="866690"/>
            <a:chExt cx="2238863" cy="2238869"/>
          </a:xfrm>
        </p:grpSpPr>
        <p:sp>
          <p:nvSpPr>
            <p:cNvPr id="10" name="椭圆 9"/>
            <p:cNvSpPr/>
            <p:nvPr/>
          </p:nvSpPr>
          <p:spPr bwMode="auto">
            <a:xfrm rot="1267204">
              <a:off x="539552" y="866690"/>
              <a:ext cx="2238863" cy="2238869"/>
            </a:xfrm>
            <a:prstGeom prst="ellipse">
              <a:avLst/>
            </a:prstGeom>
            <a:gradFill flip="none" rotWithShape="1">
              <a:gsLst>
                <a:gs pos="0">
                  <a:srgbClr val="E5F4FB"/>
                </a:gs>
                <a:gs pos="47000">
                  <a:schemeClr val="tx2">
                    <a:lumMod val="60000"/>
                    <a:lumOff val="40000"/>
                  </a:schemeClr>
                </a:gs>
                <a:gs pos="98000">
                  <a:srgbClr val="2A6EC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outerShdw blurRad="50800" dist="25400" dir="5400000" algn="t" rotWithShape="0">
                <a:prstClr val="black">
                  <a:alpha val="9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 rot="1267204">
              <a:off x="787448" y="1114592"/>
              <a:ext cx="1743070" cy="174306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 rot="3485961">
            <a:off x="6042943" y="4268792"/>
            <a:ext cx="169625" cy="169626"/>
            <a:chOff x="539552" y="866690"/>
            <a:chExt cx="2238863" cy="2238869"/>
          </a:xfrm>
        </p:grpSpPr>
        <p:sp>
          <p:nvSpPr>
            <p:cNvPr id="13" name="椭圆 12"/>
            <p:cNvSpPr/>
            <p:nvPr/>
          </p:nvSpPr>
          <p:spPr bwMode="auto">
            <a:xfrm rot="1267204">
              <a:off x="539552" y="866690"/>
              <a:ext cx="2238863" cy="2238869"/>
            </a:xfrm>
            <a:prstGeom prst="ellipse">
              <a:avLst/>
            </a:prstGeom>
            <a:gradFill flip="none" rotWithShape="1">
              <a:gsLst>
                <a:gs pos="0">
                  <a:srgbClr val="E5F4FB"/>
                </a:gs>
                <a:gs pos="47000">
                  <a:schemeClr val="tx2">
                    <a:lumMod val="60000"/>
                    <a:lumOff val="40000"/>
                  </a:schemeClr>
                </a:gs>
                <a:gs pos="98000">
                  <a:srgbClr val="2A6EC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outerShdw blurRad="50800" dist="25400" dir="5400000" algn="t" rotWithShape="0">
                <a:prstClr val="black">
                  <a:alpha val="9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 rot="1267204">
              <a:off x="787448" y="1114592"/>
              <a:ext cx="1743070" cy="174306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6490863" y="3856546"/>
            <a:ext cx="2160242" cy="37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通过自己的榜样进行领导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314145" y="4288594"/>
            <a:ext cx="2203112" cy="37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kern="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保持微笑，鼓励幽默感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椭圆 14"/>
          <p:cNvSpPr/>
          <p:nvPr/>
        </p:nvSpPr>
        <p:spPr>
          <a:xfrm rot="13938104">
            <a:off x="1971275" y="726202"/>
            <a:ext cx="2104856" cy="2104856"/>
          </a:xfrm>
          <a:prstGeom prst="ellipse">
            <a:avLst/>
          </a:prstGeom>
          <a:noFill/>
          <a:ln>
            <a:solidFill>
              <a:srgbClr val="D7E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4766827" y="609052"/>
            <a:ext cx="2104856" cy="2104856"/>
          </a:xfrm>
          <a:prstGeom prst="ellipse">
            <a:avLst/>
          </a:prstGeom>
          <a:noFill/>
          <a:ln>
            <a:solidFill>
              <a:srgbClr val="D7E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" name="椭圆 2"/>
          <p:cNvSpPr/>
          <p:nvPr/>
        </p:nvSpPr>
        <p:spPr>
          <a:xfrm rot="20335952">
            <a:off x="5488916" y="714463"/>
            <a:ext cx="1239997" cy="1640079"/>
          </a:xfrm>
          <a:custGeom>
            <a:avLst/>
            <a:gdLst/>
            <a:ahLst/>
            <a:cxnLst/>
            <a:rect l="l" t="t" r="r" b="b"/>
            <a:pathLst>
              <a:path w="1517963" h="2007730">
                <a:moveTo>
                  <a:pt x="514098" y="0"/>
                </a:moveTo>
                <a:cubicBezTo>
                  <a:pt x="1068517" y="0"/>
                  <a:pt x="1517963" y="449446"/>
                  <a:pt x="1517963" y="1003865"/>
                </a:cubicBezTo>
                <a:cubicBezTo>
                  <a:pt x="1517963" y="1558284"/>
                  <a:pt x="1068517" y="2007730"/>
                  <a:pt x="514098" y="2007730"/>
                </a:cubicBezTo>
                <a:cubicBezTo>
                  <a:pt x="406972" y="2007730"/>
                  <a:pt x="303765" y="1990950"/>
                  <a:pt x="207086" y="1959490"/>
                </a:cubicBezTo>
                <a:cubicBezTo>
                  <a:pt x="279744" y="1976607"/>
                  <a:pt x="355632" y="1985188"/>
                  <a:pt x="433595" y="1985188"/>
                </a:cubicBezTo>
                <a:cubicBezTo>
                  <a:pt x="988014" y="1985188"/>
                  <a:pt x="1437460" y="1551240"/>
                  <a:pt x="1437460" y="1015939"/>
                </a:cubicBezTo>
                <a:cubicBezTo>
                  <a:pt x="1437460" y="480638"/>
                  <a:pt x="988014" y="46690"/>
                  <a:pt x="433595" y="46690"/>
                </a:cubicBezTo>
                <a:cubicBezTo>
                  <a:pt x="278114" y="46690"/>
                  <a:pt x="130888" y="80819"/>
                  <a:pt x="0" y="142787"/>
                </a:cubicBezTo>
                <a:cubicBezTo>
                  <a:pt x="149912" y="51755"/>
                  <a:pt x="325961" y="0"/>
                  <a:pt x="514098" y="0"/>
                </a:cubicBezTo>
                <a:close/>
              </a:path>
            </a:pathLst>
          </a:custGeom>
          <a:gradFill flip="none" rotWithShape="1">
            <a:gsLst>
              <a:gs pos="15000">
                <a:srgbClr val="FFC000">
                  <a:alpha val="0"/>
                </a:srgbClr>
              </a:gs>
              <a:gs pos="100000">
                <a:srgbClr val="0070C0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 bwMode="auto">
          <a:xfrm rot="1267204">
            <a:off x="5126867" y="929236"/>
            <a:ext cx="1417594" cy="141759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 rot="1267204">
            <a:off x="5229763" y="1032134"/>
            <a:ext cx="1211801" cy="1211801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6008372" y="721451"/>
            <a:ext cx="169625" cy="169626"/>
            <a:chOff x="539552" y="866690"/>
            <a:chExt cx="2238863" cy="2238869"/>
          </a:xfrm>
        </p:grpSpPr>
        <p:sp>
          <p:nvSpPr>
            <p:cNvPr id="21" name="椭圆 20"/>
            <p:cNvSpPr/>
            <p:nvPr/>
          </p:nvSpPr>
          <p:spPr bwMode="auto">
            <a:xfrm rot="1267204">
              <a:off x="539552" y="866690"/>
              <a:ext cx="2238863" cy="2238869"/>
            </a:xfrm>
            <a:prstGeom prst="ellipse">
              <a:avLst/>
            </a:prstGeom>
            <a:gradFill flip="none" rotWithShape="1">
              <a:gsLst>
                <a:gs pos="0">
                  <a:srgbClr val="E5F4FB"/>
                </a:gs>
                <a:gs pos="47000">
                  <a:schemeClr val="tx2">
                    <a:lumMod val="60000"/>
                    <a:lumOff val="40000"/>
                  </a:schemeClr>
                </a:gs>
                <a:gs pos="98000">
                  <a:srgbClr val="2A6EC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outerShdw blurRad="50800" dist="25400" dir="5400000" algn="t" rotWithShape="0">
                <a:prstClr val="black">
                  <a:alpha val="9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>
            <a:xfrm rot="1267204">
              <a:off x="787448" y="1114592"/>
              <a:ext cx="1743070" cy="174306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418341" y="954678"/>
            <a:ext cx="169625" cy="169626"/>
            <a:chOff x="539552" y="866690"/>
            <a:chExt cx="2238863" cy="2238869"/>
          </a:xfrm>
        </p:grpSpPr>
        <p:sp>
          <p:nvSpPr>
            <p:cNvPr id="24" name="椭圆 23"/>
            <p:cNvSpPr/>
            <p:nvPr/>
          </p:nvSpPr>
          <p:spPr bwMode="auto">
            <a:xfrm rot="1267204">
              <a:off x="539552" y="866690"/>
              <a:ext cx="2238863" cy="2238869"/>
            </a:xfrm>
            <a:prstGeom prst="ellipse">
              <a:avLst/>
            </a:prstGeom>
            <a:gradFill flip="none" rotWithShape="1">
              <a:gsLst>
                <a:gs pos="0">
                  <a:srgbClr val="E5F4FB"/>
                </a:gs>
                <a:gs pos="47000">
                  <a:schemeClr val="tx2">
                    <a:lumMod val="60000"/>
                    <a:lumOff val="40000"/>
                  </a:schemeClr>
                </a:gs>
                <a:gs pos="98000">
                  <a:srgbClr val="2A6EC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outerShdw blurRad="50800" dist="25400" dir="5400000" algn="t" rotWithShape="0">
                <a:prstClr val="black">
                  <a:alpha val="9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 rot="1267204">
              <a:off x="787448" y="1114592"/>
              <a:ext cx="1743070" cy="174306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619185" y="1376599"/>
            <a:ext cx="169625" cy="169626"/>
            <a:chOff x="539552" y="866690"/>
            <a:chExt cx="2238863" cy="2238869"/>
          </a:xfrm>
        </p:grpSpPr>
        <p:sp>
          <p:nvSpPr>
            <p:cNvPr id="27" name="椭圆 26"/>
            <p:cNvSpPr/>
            <p:nvPr/>
          </p:nvSpPr>
          <p:spPr bwMode="auto">
            <a:xfrm rot="1267204">
              <a:off x="539552" y="866690"/>
              <a:ext cx="2238863" cy="2238869"/>
            </a:xfrm>
            <a:prstGeom prst="ellipse">
              <a:avLst/>
            </a:prstGeom>
            <a:gradFill flip="none" rotWithShape="1">
              <a:gsLst>
                <a:gs pos="0">
                  <a:srgbClr val="E5F4FB"/>
                </a:gs>
                <a:gs pos="47000">
                  <a:schemeClr val="tx2">
                    <a:lumMod val="60000"/>
                    <a:lumOff val="40000"/>
                  </a:schemeClr>
                </a:gs>
                <a:gs pos="98000">
                  <a:srgbClr val="2A6EC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outerShdw blurRad="50800" dist="25400" dir="5400000" algn="t" rotWithShape="0">
                <a:prstClr val="black">
                  <a:alpha val="9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 rot="1267204">
              <a:off x="787448" y="1114592"/>
              <a:ext cx="1743070" cy="174306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572056" y="1865340"/>
            <a:ext cx="169625" cy="169626"/>
            <a:chOff x="539552" y="866690"/>
            <a:chExt cx="2238863" cy="2238869"/>
          </a:xfrm>
        </p:grpSpPr>
        <p:sp>
          <p:nvSpPr>
            <p:cNvPr id="30" name="椭圆 29"/>
            <p:cNvSpPr/>
            <p:nvPr/>
          </p:nvSpPr>
          <p:spPr bwMode="auto">
            <a:xfrm rot="1267204">
              <a:off x="539552" y="866690"/>
              <a:ext cx="2238863" cy="2238869"/>
            </a:xfrm>
            <a:prstGeom prst="ellipse">
              <a:avLst/>
            </a:prstGeom>
            <a:gradFill flip="none" rotWithShape="1">
              <a:gsLst>
                <a:gs pos="0">
                  <a:srgbClr val="E5F4FB"/>
                </a:gs>
                <a:gs pos="47000">
                  <a:schemeClr val="tx2">
                    <a:lumMod val="60000"/>
                    <a:lumOff val="40000"/>
                  </a:schemeClr>
                </a:gs>
                <a:gs pos="98000">
                  <a:srgbClr val="2A6EC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outerShdw blurRad="50800" dist="25400" dir="5400000" algn="t" rotWithShape="0">
                <a:prstClr val="black">
                  <a:alpha val="9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 rot="1267204">
              <a:off x="787448" y="1114592"/>
              <a:ext cx="1743070" cy="174306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32" name="椭圆 31"/>
          <p:cNvSpPr/>
          <p:nvPr/>
        </p:nvSpPr>
        <p:spPr>
          <a:xfrm rot="1267204">
            <a:off x="3251280" y="1333939"/>
            <a:ext cx="2346503" cy="2346504"/>
          </a:xfrm>
          <a:prstGeom prst="ellipse">
            <a:avLst/>
          </a:prstGeom>
          <a:blipFill>
            <a:blip r:embed="rId2" cstate="screen"/>
            <a:stretch>
              <a:fillRect/>
            </a:stretch>
          </a:blipFill>
          <a:ln w="19050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3" name="椭圆 2"/>
          <p:cNvSpPr/>
          <p:nvPr/>
        </p:nvSpPr>
        <p:spPr>
          <a:xfrm rot="12674056">
            <a:off x="2126107" y="807047"/>
            <a:ext cx="1239997" cy="1640079"/>
          </a:xfrm>
          <a:custGeom>
            <a:avLst/>
            <a:gdLst/>
            <a:ahLst/>
            <a:cxnLst/>
            <a:rect l="l" t="t" r="r" b="b"/>
            <a:pathLst>
              <a:path w="1517963" h="2007730">
                <a:moveTo>
                  <a:pt x="514098" y="0"/>
                </a:moveTo>
                <a:cubicBezTo>
                  <a:pt x="1068517" y="0"/>
                  <a:pt x="1517963" y="449446"/>
                  <a:pt x="1517963" y="1003865"/>
                </a:cubicBezTo>
                <a:cubicBezTo>
                  <a:pt x="1517963" y="1558284"/>
                  <a:pt x="1068517" y="2007730"/>
                  <a:pt x="514098" y="2007730"/>
                </a:cubicBezTo>
                <a:cubicBezTo>
                  <a:pt x="406972" y="2007730"/>
                  <a:pt x="303765" y="1990950"/>
                  <a:pt x="207086" y="1959490"/>
                </a:cubicBezTo>
                <a:cubicBezTo>
                  <a:pt x="279744" y="1976607"/>
                  <a:pt x="355632" y="1985188"/>
                  <a:pt x="433595" y="1985188"/>
                </a:cubicBezTo>
                <a:cubicBezTo>
                  <a:pt x="988014" y="1985188"/>
                  <a:pt x="1437460" y="1551240"/>
                  <a:pt x="1437460" y="1015939"/>
                </a:cubicBezTo>
                <a:cubicBezTo>
                  <a:pt x="1437460" y="480638"/>
                  <a:pt x="988014" y="46690"/>
                  <a:pt x="433595" y="46690"/>
                </a:cubicBezTo>
                <a:cubicBezTo>
                  <a:pt x="278114" y="46690"/>
                  <a:pt x="130888" y="80819"/>
                  <a:pt x="0" y="142787"/>
                </a:cubicBezTo>
                <a:cubicBezTo>
                  <a:pt x="149912" y="51755"/>
                  <a:pt x="325961" y="0"/>
                  <a:pt x="514098" y="0"/>
                </a:cubicBezTo>
                <a:close/>
              </a:path>
            </a:pathLst>
          </a:custGeom>
          <a:gradFill flip="none" rotWithShape="1">
            <a:gsLst>
              <a:gs pos="15000">
                <a:srgbClr val="FFC000">
                  <a:alpha val="0"/>
                </a:srgbClr>
              </a:gs>
              <a:gs pos="100000">
                <a:srgbClr val="0070C0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4" name="组合 33"/>
          <p:cNvGrpSpPr/>
          <p:nvPr/>
        </p:nvGrpSpPr>
        <p:grpSpPr>
          <a:xfrm rot="13938104">
            <a:off x="2286321" y="1071185"/>
            <a:ext cx="1417594" cy="1417597"/>
            <a:chOff x="3469875" y="2493969"/>
            <a:chExt cx="2238863" cy="2238869"/>
          </a:xfrm>
        </p:grpSpPr>
        <p:sp>
          <p:nvSpPr>
            <p:cNvPr id="35" name="椭圆 34"/>
            <p:cNvSpPr/>
            <p:nvPr/>
          </p:nvSpPr>
          <p:spPr bwMode="auto">
            <a:xfrm rot="1267204">
              <a:off x="3469875" y="2493969"/>
              <a:ext cx="2238863" cy="2238869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/>
            <p:cNvSpPr/>
            <p:nvPr/>
          </p:nvSpPr>
          <p:spPr>
            <a:xfrm rot="1267204">
              <a:off x="3632383" y="2656480"/>
              <a:ext cx="1913846" cy="191384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>
          <a:xfrm rot="13938104">
            <a:off x="2094699" y="2000040"/>
            <a:ext cx="169625" cy="169626"/>
            <a:chOff x="539552" y="866690"/>
            <a:chExt cx="2238863" cy="2238869"/>
          </a:xfrm>
        </p:grpSpPr>
        <p:sp>
          <p:nvSpPr>
            <p:cNvPr id="38" name="椭圆 37"/>
            <p:cNvSpPr/>
            <p:nvPr/>
          </p:nvSpPr>
          <p:spPr bwMode="auto">
            <a:xfrm rot="1267204">
              <a:off x="539552" y="866690"/>
              <a:ext cx="2238863" cy="2238869"/>
            </a:xfrm>
            <a:prstGeom prst="ellipse">
              <a:avLst/>
            </a:prstGeom>
            <a:gradFill flip="none" rotWithShape="1">
              <a:gsLst>
                <a:gs pos="0">
                  <a:srgbClr val="E5F4FB"/>
                </a:gs>
                <a:gs pos="47000">
                  <a:schemeClr val="tx2">
                    <a:lumMod val="60000"/>
                    <a:lumOff val="40000"/>
                  </a:schemeClr>
                </a:gs>
                <a:gs pos="98000">
                  <a:srgbClr val="2A6EC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outerShdw blurRad="50800" dist="25400" dir="5400000" algn="t" rotWithShape="0">
                <a:prstClr val="black">
                  <a:alpha val="9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 rot="1267204">
              <a:off x="787448" y="1114592"/>
              <a:ext cx="1743070" cy="174306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40" name="组合 39"/>
          <p:cNvGrpSpPr/>
          <p:nvPr/>
        </p:nvGrpSpPr>
        <p:grpSpPr>
          <a:xfrm rot="13938104">
            <a:off x="2028541" y="1533036"/>
            <a:ext cx="169625" cy="169626"/>
            <a:chOff x="539552" y="866690"/>
            <a:chExt cx="2238863" cy="2238869"/>
          </a:xfrm>
        </p:grpSpPr>
        <p:sp>
          <p:nvSpPr>
            <p:cNvPr id="41" name="椭圆 40"/>
            <p:cNvSpPr/>
            <p:nvPr/>
          </p:nvSpPr>
          <p:spPr bwMode="auto">
            <a:xfrm rot="1267204">
              <a:off x="539552" y="866690"/>
              <a:ext cx="2238863" cy="2238869"/>
            </a:xfrm>
            <a:prstGeom prst="ellipse">
              <a:avLst/>
            </a:prstGeom>
            <a:gradFill flip="none" rotWithShape="1">
              <a:gsLst>
                <a:gs pos="0">
                  <a:srgbClr val="E5F4FB"/>
                </a:gs>
                <a:gs pos="47000">
                  <a:schemeClr val="tx2">
                    <a:lumMod val="60000"/>
                    <a:lumOff val="40000"/>
                  </a:schemeClr>
                </a:gs>
                <a:gs pos="98000">
                  <a:srgbClr val="2A6EC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outerShdw blurRad="50800" dist="25400" dir="5400000" algn="t" rotWithShape="0">
                <a:prstClr val="black">
                  <a:alpha val="9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 rot="1267204">
              <a:off x="787448" y="1114592"/>
              <a:ext cx="1743070" cy="174306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 rot="13938104">
            <a:off x="2230290" y="1123282"/>
            <a:ext cx="169625" cy="169626"/>
            <a:chOff x="539552" y="866690"/>
            <a:chExt cx="2238863" cy="2238869"/>
          </a:xfrm>
        </p:grpSpPr>
        <p:sp>
          <p:nvSpPr>
            <p:cNvPr id="44" name="椭圆 43"/>
            <p:cNvSpPr/>
            <p:nvPr/>
          </p:nvSpPr>
          <p:spPr bwMode="auto">
            <a:xfrm rot="1267204">
              <a:off x="539552" y="866690"/>
              <a:ext cx="2238863" cy="2238869"/>
            </a:xfrm>
            <a:prstGeom prst="ellipse">
              <a:avLst/>
            </a:prstGeom>
            <a:gradFill flip="none" rotWithShape="1">
              <a:gsLst>
                <a:gs pos="0">
                  <a:srgbClr val="E5F4FB"/>
                </a:gs>
                <a:gs pos="47000">
                  <a:schemeClr val="tx2">
                    <a:lumMod val="60000"/>
                    <a:lumOff val="40000"/>
                  </a:schemeClr>
                </a:gs>
                <a:gs pos="98000">
                  <a:srgbClr val="2A6EC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outerShdw blurRad="50800" dist="25400" dir="5400000" algn="t" rotWithShape="0">
                <a:prstClr val="black">
                  <a:alpha val="9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 rot="1267204">
              <a:off x="787448" y="1114592"/>
              <a:ext cx="1743070" cy="174306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46" name="TextBox 45"/>
          <p:cNvSpPr txBox="1"/>
          <p:nvPr/>
        </p:nvSpPr>
        <p:spPr>
          <a:xfrm rot="1539937">
            <a:off x="6355402" y="2459265"/>
            <a:ext cx="23860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3200" dirty="0">
                <a:solidFill>
                  <a:srgbClr val="C00000"/>
                </a:solidFill>
              </a:rPr>
              <a:t>3 </a:t>
            </a:r>
          </a:p>
          <a:p>
            <a:pPr lvl="0" algn="ctr"/>
            <a:r>
              <a:rPr lang="zh-CN" altLang="en-US" sz="3200" b="1" dirty="0">
                <a:solidFill>
                  <a:srgbClr val="C00000"/>
                </a:solidFill>
              </a:rPr>
              <a:t>展现魅力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276800" y="1203598"/>
            <a:ext cx="1164411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B</a:t>
            </a:r>
          </a:p>
          <a:p>
            <a:pPr marL="0" marR="0" lvl="0" indent="0" algn="ctr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管理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301068" y="389052"/>
            <a:ext cx="1616878" cy="34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kern="0" noProof="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学会放权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733115" y="853156"/>
            <a:ext cx="1616878" cy="34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kern="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让事情简单化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871683" y="1293471"/>
            <a:ext cx="1948788" cy="37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召开不同类型的会议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840204" y="1840477"/>
            <a:ext cx="1980267" cy="37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确保工作所需的资源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77983" y="970160"/>
            <a:ext cx="1616878" cy="34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kern="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鼓励参与愿景规划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33967" y="1444442"/>
            <a:ext cx="1616878" cy="34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kern="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对愿景做出解释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16664" y="1918653"/>
            <a:ext cx="1616878" cy="34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30000"/>
              </a:lnSpc>
              <a:defRPr/>
            </a:pPr>
            <a:r>
              <a:rPr lang="zh-CN" altLang="en-US" sz="1400" kern="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提供意义和挑战</a:t>
            </a:r>
            <a:endParaRPr lang="en-US" altLang="zh-CN" sz="1400" kern="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397143" y="1347614"/>
            <a:ext cx="1164411" cy="876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A</a:t>
            </a:r>
          </a:p>
          <a:p>
            <a:pPr marL="0" marR="0" lvl="0" indent="0" algn="ctr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愿景</a:t>
            </a:r>
          </a:p>
        </p:txBody>
      </p:sp>
      <p:sp>
        <p:nvSpPr>
          <p:cNvPr id="7" name="椭圆 6"/>
          <p:cNvSpPr/>
          <p:nvPr/>
        </p:nvSpPr>
        <p:spPr bwMode="auto">
          <a:xfrm rot="4753165">
            <a:off x="4800191" y="3007151"/>
            <a:ext cx="1417594" cy="141759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 rot="4753165">
            <a:off x="4903087" y="3110049"/>
            <a:ext cx="1211801" cy="1211801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8" name="TextBox 57"/>
          <p:cNvSpPr txBox="1"/>
          <p:nvPr/>
        </p:nvSpPr>
        <p:spPr>
          <a:xfrm>
            <a:off x="4932040" y="3291830"/>
            <a:ext cx="1164411" cy="876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b="1" kern="0" noProof="0" dirty="0">
                <a:solidFill>
                  <a:srgbClr val="737373"/>
                </a:solidFill>
                <a:latin typeface="微软雅黑" panose="020B0503020204020204" charset="-122"/>
                <a:ea typeface="微软雅黑" panose="020B0503020204020204" charset="-122"/>
              </a:rPr>
              <a:t>D</a:t>
            </a:r>
          </a:p>
          <a:p>
            <a:pPr marL="0" marR="0" lvl="0" indent="0" algn="ctr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kern="0" noProof="0" dirty="0">
                <a:solidFill>
                  <a:srgbClr val="737373"/>
                </a:solidFill>
                <a:latin typeface="微软雅黑" panose="020B0503020204020204" charset="-122"/>
                <a:ea typeface="微软雅黑" panose="020B0503020204020204" charset="-122"/>
              </a:rPr>
              <a:t>行为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737373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1404016" y="3867894"/>
            <a:ext cx="6624000" cy="0"/>
          </a:xfrm>
          <a:prstGeom prst="line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99592" y="3219822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HANDLING TEAM PROBLEMS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7744" y="3952676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rgbClr val="C00000"/>
                </a:solidFill>
              </a:rPr>
              <a:t>处理团队问题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1404016" y="3939902"/>
            <a:ext cx="66240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460834" y="779951"/>
            <a:ext cx="2510364" cy="2021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8" name="圆角矩形 7"/>
          <p:cNvSpPr/>
          <p:nvPr/>
        </p:nvSpPr>
        <p:spPr>
          <a:xfrm>
            <a:off x="3275856" y="627534"/>
            <a:ext cx="2880320" cy="2326412"/>
          </a:xfrm>
          <a:prstGeom prst="roundRect">
            <a:avLst>
              <a:gd name="adj" fmla="val 7234"/>
            </a:avLst>
          </a:prstGeom>
          <a:noFill/>
          <a:ln w="76200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6"/>
          <p:cNvPicPr>
            <a:picLocks noChangeAspect="1" noChangeArrowheads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 bwMode="auto">
          <a:xfrm rot="20331162">
            <a:off x="2483589" y="3574027"/>
            <a:ext cx="215093" cy="211804"/>
          </a:xfrm>
          <a:prstGeom prst="triangl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0"/>
          <p:cNvPicPr>
            <a:picLocks noChangeAspect="1" noChangeArrowheads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 bwMode="auto">
          <a:xfrm rot="18781075" flipV="1">
            <a:off x="2188708" y="2710982"/>
            <a:ext cx="287440" cy="858837"/>
          </a:xfrm>
          <a:prstGeom prst="trapezoid">
            <a:avLst>
              <a:gd name="adj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0"/>
          <p:cNvPicPr>
            <a:picLocks noChangeAspect="1" noChangeArrowheads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 bwMode="auto">
          <a:xfrm rot="6601881" flipV="1">
            <a:off x="5695349" y="1193551"/>
            <a:ext cx="287440" cy="858837"/>
          </a:xfrm>
          <a:prstGeom prst="rtTriangl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 bwMode="auto">
          <a:xfrm rot="20331162">
            <a:off x="5861999" y="1937970"/>
            <a:ext cx="215093" cy="211804"/>
          </a:xfrm>
          <a:prstGeom prst="triangl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11"/>
          <p:cNvPicPr>
            <a:picLocks noChangeAspect="1" noChangeArrowheads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 bwMode="auto">
          <a:xfrm>
            <a:off x="5724129" y="0"/>
            <a:ext cx="3419872" cy="189704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EEECE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2"/>
          <p:cNvPicPr>
            <a:picLocks noChangeAspect="1" noChangeArrowheads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 bwMode="auto">
          <a:xfrm>
            <a:off x="1" y="3296319"/>
            <a:ext cx="2800641" cy="1847181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2771800" y="1851670"/>
            <a:ext cx="27503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我们不是</a:t>
            </a:r>
            <a:endParaRPr kumimoji="0" lang="en-US" altLang="zh-CN" sz="4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一个团队</a:t>
            </a:r>
          </a:p>
        </p:txBody>
      </p:sp>
      <p:sp>
        <p:nvSpPr>
          <p:cNvPr id="26" name="任意多边形 25"/>
          <p:cNvSpPr/>
          <p:nvPr/>
        </p:nvSpPr>
        <p:spPr>
          <a:xfrm>
            <a:off x="2543635" y="1742180"/>
            <a:ext cx="475013" cy="463138"/>
          </a:xfrm>
          <a:custGeom>
            <a:avLst/>
            <a:gdLst>
              <a:gd name="connsiteX0" fmla="*/ 475013 w 475013"/>
              <a:gd name="connsiteY0" fmla="*/ 0 h 617517"/>
              <a:gd name="connsiteX1" fmla="*/ 35626 w 475013"/>
              <a:gd name="connsiteY1" fmla="*/ 11875 h 617517"/>
              <a:gd name="connsiteX2" fmla="*/ 0 w 475013"/>
              <a:gd name="connsiteY2" fmla="*/ 617517 h 617517"/>
              <a:gd name="connsiteX3" fmla="*/ 130629 w 475013"/>
              <a:gd name="connsiteY3" fmla="*/ 178130 h 617517"/>
              <a:gd name="connsiteX4" fmla="*/ 475013 w 475013"/>
              <a:gd name="connsiteY4" fmla="*/ 0 h 617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5013" h="617517">
                <a:moveTo>
                  <a:pt x="475013" y="0"/>
                </a:moveTo>
                <a:lnTo>
                  <a:pt x="35626" y="11875"/>
                </a:lnTo>
                <a:lnTo>
                  <a:pt x="0" y="617517"/>
                </a:lnTo>
                <a:lnTo>
                  <a:pt x="130629" y="178130"/>
                </a:lnTo>
                <a:lnTo>
                  <a:pt x="475013" y="0"/>
                </a:lnTo>
                <a:close/>
              </a:path>
            </a:pathLst>
          </a:cu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" name="任意多边形 26"/>
          <p:cNvSpPr/>
          <p:nvPr/>
        </p:nvSpPr>
        <p:spPr>
          <a:xfrm rot="10800000">
            <a:off x="5296008" y="2584031"/>
            <a:ext cx="475013" cy="463138"/>
          </a:xfrm>
          <a:custGeom>
            <a:avLst/>
            <a:gdLst>
              <a:gd name="connsiteX0" fmla="*/ 475013 w 475013"/>
              <a:gd name="connsiteY0" fmla="*/ 0 h 617517"/>
              <a:gd name="connsiteX1" fmla="*/ 35626 w 475013"/>
              <a:gd name="connsiteY1" fmla="*/ 11875 h 617517"/>
              <a:gd name="connsiteX2" fmla="*/ 0 w 475013"/>
              <a:gd name="connsiteY2" fmla="*/ 617517 h 617517"/>
              <a:gd name="connsiteX3" fmla="*/ 130629 w 475013"/>
              <a:gd name="connsiteY3" fmla="*/ 178130 h 617517"/>
              <a:gd name="connsiteX4" fmla="*/ 475013 w 475013"/>
              <a:gd name="connsiteY4" fmla="*/ 0 h 617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5013" h="617517">
                <a:moveTo>
                  <a:pt x="475013" y="0"/>
                </a:moveTo>
                <a:lnTo>
                  <a:pt x="35626" y="11875"/>
                </a:lnTo>
                <a:lnTo>
                  <a:pt x="0" y="617517"/>
                </a:lnTo>
                <a:lnTo>
                  <a:pt x="130629" y="178130"/>
                </a:lnTo>
                <a:lnTo>
                  <a:pt x="475013" y="0"/>
                </a:lnTo>
                <a:close/>
              </a:path>
            </a:pathLst>
          </a:cu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8" name="直接连接符 27"/>
          <p:cNvCxnSpPr/>
          <p:nvPr/>
        </p:nvCxnSpPr>
        <p:spPr>
          <a:xfrm flipH="1">
            <a:off x="1999490" y="2815329"/>
            <a:ext cx="851954" cy="135947"/>
          </a:xfrm>
          <a:prstGeom prst="line">
            <a:avLst/>
          </a:prstGeom>
          <a:noFill/>
          <a:ln w="9525" cap="flat" cmpd="sng" algn="ctr">
            <a:solidFill>
              <a:srgbClr val="A9A9A9"/>
            </a:solidFill>
            <a:prstDash val="solid"/>
          </a:ln>
          <a:effectLst/>
        </p:spPr>
      </p:cxnSp>
      <p:cxnSp>
        <p:nvCxnSpPr>
          <p:cNvPr id="29" name="直接连接符 28"/>
          <p:cNvCxnSpPr/>
          <p:nvPr/>
        </p:nvCxnSpPr>
        <p:spPr>
          <a:xfrm flipH="1">
            <a:off x="2591135" y="2911222"/>
            <a:ext cx="427513" cy="135947"/>
          </a:xfrm>
          <a:prstGeom prst="line">
            <a:avLst/>
          </a:prstGeom>
          <a:noFill/>
          <a:ln w="9525" cap="flat" cmpd="sng" algn="ctr">
            <a:solidFill>
              <a:srgbClr val="A9A9A9"/>
            </a:solidFill>
            <a:prstDash val="solid"/>
          </a:ln>
          <a:effectLst/>
        </p:spPr>
      </p:cxnSp>
      <p:cxnSp>
        <p:nvCxnSpPr>
          <p:cNvPr id="30" name="直接连接符 29"/>
          <p:cNvCxnSpPr/>
          <p:nvPr/>
        </p:nvCxnSpPr>
        <p:spPr>
          <a:xfrm flipH="1">
            <a:off x="2439890" y="2979196"/>
            <a:ext cx="835967" cy="402644"/>
          </a:xfrm>
          <a:prstGeom prst="line">
            <a:avLst/>
          </a:prstGeom>
          <a:noFill/>
          <a:ln w="9525" cap="flat" cmpd="sng" algn="ctr">
            <a:solidFill>
              <a:srgbClr val="A9A9A9"/>
            </a:solidFill>
            <a:prstDash val="solid"/>
          </a:ln>
          <a:effectLst/>
        </p:spPr>
      </p:cxnSp>
      <p:cxnSp>
        <p:nvCxnSpPr>
          <p:cNvPr id="31" name="直接连接符 30"/>
          <p:cNvCxnSpPr/>
          <p:nvPr/>
        </p:nvCxnSpPr>
        <p:spPr>
          <a:xfrm flipH="1">
            <a:off x="2869526" y="3012410"/>
            <a:ext cx="504056" cy="795389"/>
          </a:xfrm>
          <a:prstGeom prst="line">
            <a:avLst/>
          </a:prstGeom>
          <a:noFill/>
          <a:ln w="9525" cap="flat" cmpd="sng" algn="ctr">
            <a:solidFill>
              <a:srgbClr val="A9A9A9"/>
            </a:solidFill>
            <a:prstDash val="solid"/>
          </a:ln>
          <a:effectLst/>
        </p:spPr>
      </p:cxnSp>
      <p:cxnSp>
        <p:nvCxnSpPr>
          <p:cNvPr id="32" name="直接连接符 31"/>
          <p:cNvCxnSpPr/>
          <p:nvPr/>
        </p:nvCxnSpPr>
        <p:spPr>
          <a:xfrm flipV="1">
            <a:off x="5223998" y="1287949"/>
            <a:ext cx="72008" cy="574586"/>
          </a:xfrm>
          <a:prstGeom prst="line">
            <a:avLst/>
          </a:prstGeom>
          <a:noFill/>
          <a:ln w="9525" cap="flat" cmpd="sng" algn="ctr">
            <a:solidFill>
              <a:srgbClr val="A9A9A9"/>
            </a:solidFill>
            <a:prstDash val="solid"/>
          </a:ln>
          <a:effectLst/>
        </p:spPr>
      </p:cxnSp>
      <p:cxnSp>
        <p:nvCxnSpPr>
          <p:cNvPr id="33" name="直接连接符 32"/>
          <p:cNvCxnSpPr/>
          <p:nvPr/>
        </p:nvCxnSpPr>
        <p:spPr>
          <a:xfrm>
            <a:off x="5610233" y="2171741"/>
            <a:ext cx="697917" cy="113213"/>
          </a:xfrm>
          <a:prstGeom prst="line">
            <a:avLst/>
          </a:prstGeom>
          <a:noFill/>
          <a:ln w="9525" cap="flat" cmpd="sng" algn="ctr">
            <a:solidFill>
              <a:srgbClr val="A9A9A9"/>
            </a:solidFill>
            <a:prstDash val="solid"/>
          </a:ln>
          <a:effectLst/>
        </p:spPr>
      </p:cxnSp>
      <p:cxnSp>
        <p:nvCxnSpPr>
          <p:cNvPr id="34" name="直接连接符 33"/>
          <p:cNvCxnSpPr/>
          <p:nvPr/>
        </p:nvCxnSpPr>
        <p:spPr>
          <a:xfrm flipV="1">
            <a:off x="5525799" y="1823633"/>
            <a:ext cx="396661" cy="146825"/>
          </a:xfrm>
          <a:prstGeom prst="line">
            <a:avLst/>
          </a:prstGeom>
          <a:noFill/>
          <a:ln w="9525" cap="flat" cmpd="sng" algn="ctr">
            <a:solidFill>
              <a:srgbClr val="A9A9A9"/>
            </a:solidFill>
            <a:prstDash val="solid"/>
          </a:ln>
          <a:effectLst/>
        </p:spPr>
      </p:cxnSp>
      <p:cxnSp>
        <p:nvCxnSpPr>
          <p:cNvPr id="35" name="直接连接符 34"/>
          <p:cNvCxnSpPr/>
          <p:nvPr/>
        </p:nvCxnSpPr>
        <p:spPr>
          <a:xfrm flipV="1">
            <a:off x="5369989" y="1622969"/>
            <a:ext cx="182195" cy="274078"/>
          </a:xfrm>
          <a:prstGeom prst="line">
            <a:avLst/>
          </a:prstGeom>
          <a:noFill/>
          <a:ln w="9525" cap="flat" cmpd="sng" algn="ctr">
            <a:solidFill>
              <a:srgbClr val="A9A9A9"/>
            </a:solidFill>
            <a:prstDash val="solid"/>
          </a:ln>
          <a:effectLst/>
        </p:spPr>
      </p:cxnSp>
      <p:sp>
        <p:nvSpPr>
          <p:cNvPr id="3" name="矩形 2"/>
          <p:cNvSpPr/>
          <p:nvPr/>
        </p:nvSpPr>
        <p:spPr>
          <a:xfrm>
            <a:off x="6156176" y="4371950"/>
            <a:ext cx="2586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3200" dirty="0">
                <a:solidFill>
                  <a:prstClr val="black">
                    <a:lumMod val="65000"/>
                    <a:lumOff val="35000"/>
                  </a:prstClr>
                </a:solidFill>
              </a:rPr>
              <a:t>Problem 1</a:t>
            </a:r>
            <a:endParaRPr lang="zh-CN" altLang="en-US" sz="32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-20538"/>
            <a:ext cx="9144000" cy="3169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" name="组合 5"/>
          <p:cNvGrpSpPr/>
          <p:nvPr/>
        </p:nvGrpSpPr>
        <p:grpSpPr>
          <a:xfrm>
            <a:off x="6156176" y="843558"/>
            <a:ext cx="2304256" cy="2304256"/>
            <a:chOff x="6372200" y="837892"/>
            <a:chExt cx="2304256" cy="2304256"/>
          </a:xfrm>
        </p:grpSpPr>
        <p:sp>
          <p:nvSpPr>
            <p:cNvPr id="2" name="椭圆 1"/>
            <p:cNvSpPr/>
            <p:nvPr/>
          </p:nvSpPr>
          <p:spPr>
            <a:xfrm>
              <a:off x="6372200" y="837892"/>
              <a:ext cx="2304256" cy="230425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876256" y="1115908"/>
              <a:ext cx="1368152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400" b="1" dirty="0">
                  <a:solidFill>
                    <a:schemeClr val="bg1"/>
                  </a:solidFill>
                </a:rPr>
                <a:t>团队种类</a:t>
              </a:r>
              <a:endParaRPr lang="en-US" altLang="zh-CN" sz="4400" b="1" dirty="0">
                <a:solidFill>
                  <a:schemeClr val="bg1"/>
                </a:solidFill>
              </a:endParaRPr>
            </a:p>
            <a:p>
              <a:pPr algn="ctr"/>
              <a:r>
                <a:rPr lang="en-US" altLang="zh-CN" sz="2400" b="1" dirty="0">
                  <a:solidFill>
                    <a:schemeClr val="bg1"/>
                  </a:solidFill>
                </a:rPr>
                <a:t>Types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95536" y="3291830"/>
            <a:ext cx="20162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—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工作团队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—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“顶层”团队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—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商务策略团队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—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项目团队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27884" y="3291830"/>
            <a:ext cx="21242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—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跨职能团队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—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特别任务团队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—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质量周期团队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—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客服服务团队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60232" y="3291830"/>
            <a:ext cx="24117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—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“快速任务”团队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—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维护团队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—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销售团队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—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自我管理团队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/>
          <p:cNvSpPr/>
          <p:nvPr/>
        </p:nvSpPr>
        <p:spPr>
          <a:xfrm>
            <a:off x="289555" y="882345"/>
            <a:ext cx="8424936" cy="3528392"/>
          </a:xfrm>
          <a:prstGeom prst="rect">
            <a:avLst/>
          </a:prstGeom>
          <a:gradFill>
            <a:gsLst>
              <a:gs pos="67000">
                <a:srgbClr val="B7732F"/>
              </a:gs>
              <a:gs pos="0">
                <a:srgbClr val="CC8238"/>
              </a:gs>
            </a:gsLst>
            <a:lin ang="5400000" scaled="0"/>
          </a:gradFill>
          <a:ln w="28575" cap="flat" cmpd="sng" algn="ctr">
            <a:noFill/>
            <a:prstDash val="solid"/>
          </a:ln>
          <a:effectLst>
            <a:outerShdw blurRad="44450" dist="27940" dir="5400000" algn="ctr">
              <a:srgbClr val="7A4D20"/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71450" h="635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474312" y="1130950"/>
            <a:ext cx="8055421" cy="3127438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417936" y="1025822"/>
            <a:ext cx="8168171" cy="3127438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863747" y="1785884"/>
            <a:ext cx="2642011" cy="2113571"/>
            <a:chOff x="849869" y="2827597"/>
            <a:chExt cx="2538189" cy="1768202"/>
          </a:xfrm>
          <a:effectLst>
            <a:outerShdw blurRad="38100" sx="101000" sy="101000" algn="ctr" rotWithShape="0">
              <a:prstClr val="black">
                <a:alpha val="40000"/>
              </a:prstClr>
            </a:outerShdw>
          </a:effectLst>
        </p:grpSpPr>
        <p:sp>
          <p:nvSpPr>
            <p:cNvPr id="50" name="矩形 49"/>
            <p:cNvSpPr/>
            <p:nvPr/>
          </p:nvSpPr>
          <p:spPr>
            <a:xfrm>
              <a:off x="930831" y="2827597"/>
              <a:ext cx="2376264" cy="432048"/>
            </a:xfrm>
            <a:prstGeom prst="rect">
              <a:avLst/>
            </a:prstGeom>
            <a:gradFill flip="none" rotWithShape="1">
              <a:gsLst>
                <a:gs pos="0">
                  <a:srgbClr val="0078A8"/>
                </a:gs>
                <a:gs pos="94000">
                  <a:srgbClr val="00B0F0">
                    <a:shade val="67500"/>
                    <a:satMod val="115000"/>
                  </a:srgbClr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1" name="矩形 15"/>
            <p:cNvSpPr/>
            <p:nvPr/>
          </p:nvSpPr>
          <p:spPr>
            <a:xfrm>
              <a:off x="849869" y="3259645"/>
              <a:ext cx="2538189" cy="451098"/>
            </a:xfrm>
            <a:custGeom>
              <a:avLst/>
              <a:gdLst>
                <a:gd name="connsiteX0" fmla="*/ 0 w 2376264"/>
                <a:gd name="connsiteY0" fmla="*/ 0 h 432048"/>
                <a:gd name="connsiteX1" fmla="*/ 2376264 w 2376264"/>
                <a:gd name="connsiteY1" fmla="*/ 0 h 432048"/>
                <a:gd name="connsiteX2" fmla="*/ 2376264 w 2376264"/>
                <a:gd name="connsiteY2" fmla="*/ 432048 h 432048"/>
                <a:gd name="connsiteX3" fmla="*/ 0 w 2376264"/>
                <a:gd name="connsiteY3" fmla="*/ 432048 h 432048"/>
                <a:gd name="connsiteX4" fmla="*/ 0 w 2376264"/>
                <a:gd name="connsiteY4" fmla="*/ 0 h 432048"/>
                <a:gd name="connsiteX0-1" fmla="*/ 85725 w 2461989"/>
                <a:gd name="connsiteY0-2" fmla="*/ 0 h 451098"/>
                <a:gd name="connsiteX1-3" fmla="*/ 2461989 w 2461989"/>
                <a:gd name="connsiteY1-4" fmla="*/ 0 h 451098"/>
                <a:gd name="connsiteX2-5" fmla="*/ 2461989 w 2461989"/>
                <a:gd name="connsiteY2-6" fmla="*/ 432048 h 451098"/>
                <a:gd name="connsiteX3-7" fmla="*/ 0 w 2461989"/>
                <a:gd name="connsiteY3-8" fmla="*/ 451098 h 451098"/>
                <a:gd name="connsiteX4-9" fmla="*/ 85725 w 2461989"/>
                <a:gd name="connsiteY4-10" fmla="*/ 0 h 451098"/>
                <a:gd name="connsiteX0-11" fmla="*/ 85725 w 2538189"/>
                <a:gd name="connsiteY0-12" fmla="*/ 0 h 451098"/>
                <a:gd name="connsiteX1-13" fmla="*/ 2461989 w 2538189"/>
                <a:gd name="connsiteY1-14" fmla="*/ 0 h 451098"/>
                <a:gd name="connsiteX2-15" fmla="*/ 2538189 w 2538189"/>
                <a:gd name="connsiteY2-16" fmla="*/ 451098 h 451098"/>
                <a:gd name="connsiteX3-17" fmla="*/ 0 w 2538189"/>
                <a:gd name="connsiteY3-18" fmla="*/ 451098 h 451098"/>
                <a:gd name="connsiteX4-19" fmla="*/ 85725 w 2538189"/>
                <a:gd name="connsiteY4-20" fmla="*/ 0 h 4510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538189" h="451098">
                  <a:moveTo>
                    <a:pt x="85725" y="0"/>
                  </a:moveTo>
                  <a:lnTo>
                    <a:pt x="2461989" y="0"/>
                  </a:lnTo>
                  <a:lnTo>
                    <a:pt x="2538189" y="451098"/>
                  </a:lnTo>
                  <a:lnTo>
                    <a:pt x="0" y="451098"/>
                  </a:lnTo>
                  <a:lnTo>
                    <a:pt x="85725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78A8"/>
                </a:gs>
                <a:gs pos="94000">
                  <a:srgbClr val="00B0F0">
                    <a:shade val="67500"/>
                    <a:satMod val="115000"/>
                  </a:srgbClr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2" name="矩形 15"/>
            <p:cNvSpPr/>
            <p:nvPr/>
          </p:nvSpPr>
          <p:spPr>
            <a:xfrm flipV="1">
              <a:off x="849869" y="3693603"/>
              <a:ext cx="2538189" cy="451098"/>
            </a:xfrm>
            <a:custGeom>
              <a:avLst/>
              <a:gdLst>
                <a:gd name="connsiteX0" fmla="*/ 0 w 2376264"/>
                <a:gd name="connsiteY0" fmla="*/ 0 h 432048"/>
                <a:gd name="connsiteX1" fmla="*/ 2376264 w 2376264"/>
                <a:gd name="connsiteY1" fmla="*/ 0 h 432048"/>
                <a:gd name="connsiteX2" fmla="*/ 2376264 w 2376264"/>
                <a:gd name="connsiteY2" fmla="*/ 432048 h 432048"/>
                <a:gd name="connsiteX3" fmla="*/ 0 w 2376264"/>
                <a:gd name="connsiteY3" fmla="*/ 432048 h 432048"/>
                <a:gd name="connsiteX4" fmla="*/ 0 w 2376264"/>
                <a:gd name="connsiteY4" fmla="*/ 0 h 432048"/>
                <a:gd name="connsiteX0-1" fmla="*/ 85725 w 2461989"/>
                <a:gd name="connsiteY0-2" fmla="*/ 0 h 451098"/>
                <a:gd name="connsiteX1-3" fmla="*/ 2461989 w 2461989"/>
                <a:gd name="connsiteY1-4" fmla="*/ 0 h 451098"/>
                <a:gd name="connsiteX2-5" fmla="*/ 2461989 w 2461989"/>
                <a:gd name="connsiteY2-6" fmla="*/ 432048 h 451098"/>
                <a:gd name="connsiteX3-7" fmla="*/ 0 w 2461989"/>
                <a:gd name="connsiteY3-8" fmla="*/ 451098 h 451098"/>
                <a:gd name="connsiteX4-9" fmla="*/ 85725 w 2461989"/>
                <a:gd name="connsiteY4-10" fmla="*/ 0 h 451098"/>
                <a:gd name="connsiteX0-11" fmla="*/ 85725 w 2538189"/>
                <a:gd name="connsiteY0-12" fmla="*/ 0 h 451098"/>
                <a:gd name="connsiteX1-13" fmla="*/ 2461989 w 2538189"/>
                <a:gd name="connsiteY1-14" fmla="*/ 0 h 451098"/>
                <a:gd name="connsiteX2-15" fmla="*/ 2538189 w 2538189"/>
                <a:gd name="connsiteY2-16" fmla="*/ 451098 h 451098"/>
                <a:gd name="connsiteX3-17" fmla="*/ 0 w 2538189"/>
                <a:gd name="connsiteY3-18" fmla="*/ 451098 h 451098"/>
                <a:gd name="connsiteX4-19" fmla="*/ 85725 w 2538189"/>
                <a:gd name="connsiteY4-20" fmla="*/ 0 h 4510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538189" h="451098">
                  <a:moveTo>
                    <a:pt x="85725" y="0"/>
                  </a:moveTo>
                  <a:lnTo>
                    <a:pt x="2461989" y="0"/>
                  </a:lnTo>
                  <a:lnTo>
                    <a:pt x="2538189" y="451098"/>
                  </a:lnTo>
                  <a:lnTo>
                    <a:pt x="0" y="451098"/>
                  </a:lnTo>
                  <a:lnTo>
                    <a:pt x="85725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78A8"/>
                </a:gs>
                <a:gs pos="94000">
                  <a:srgbClr val="00B0F0">
                    <a:shade val="67500"/>
                    <a:satMod val="115000"/>
                  </a:srgbClr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3" name="矩形 15"/>
            <p:cNvSpPr/>
            <p:nvPr/>
          </p:nvSpPr>
          <p:spPr>
            <a:xfrm>
              <a:off x="849869" y="4144701"/>
              <a:ext cx="2538189" cy="451098"/>
            </a:xfrm>
            <a:custGeom>
              <a:avLst/>
              <a:gdLst>
                <a:gd name="connsiteX0" fmla="*/ 0 w 2376264"/>
                <a:gd name="connsiteY0" fmla="*/ 0 h 432048"/>
                <a:gd name="connsiteX1" fmla="*/ 2376264 w 2376264"/>
                <a:gd name="connsiteY1" fmla="*/ 0 h 432048"/>
                <a:gd name="connsiteX2" fmla="*/ 2376264 w 2376264"/>
                <a:gd name="connsiteY2" fmla="*/ 432048 h 432048"/>
                <a:gd name="connsiteX3" fmla="*/ 0 w 2376264"/>
                <a:gd name="connsiteY3" fmla="*/ 432048 h 432048"/>
                <a:gd name="connsiteX4" fmla="*/ 0 w 2376264"/>
                <a:gd name="connsiteY4" fmla="*/ 0 h 432048"/>
                <a:gd name="connsiteX0-1" fmla="*/ 85725 w 2461989"/>
                <a:gd name="connsiteY0-2" fmla="*/ 0 h 451098"/>
                <a:gd name="connsiteX1-3" fmla="*/ 2461989 w 2461989"/>
                <a:gd name="connsiteY1-4" fmla="*/ 0 h 451098"/>
                <a:gd name="connsiteX2-5" fmla="*/ 2461989 w 2461989"/>
                <a:gd name="connsiteY2-6" fmla="*/ 432048 h 451098"/>
                <a:gd name="connsiteX3-7" fmla="*/ 0 w 2461989"/>
                <a:gd name="connsiteY3-8" fmla="*/ 451098 h 451098"/>
                <a:gd name="connsiteX4-9" fmla="*/ 85725 w 2461989"/>
                <a:gd name="connsiteY4-10" fmla="*/ 0 h 451098"/>
                <a:gd name="connsiteX0-11" fmla="*/ 85725 w 2538189"/>
                <a:gd name="connsiteY0-12" fmla="*/ 0 h 451098"/>
                <a:gd name="connsiteX1-13" fmla="*/ 2461989 w 2538189"/>
                <a:gd name="connsiteY1-14" fmla="*/ 0 h 451098"/>
                <a:gd name="connsiteX2-15" fmla="*/ 2538189 w 2538189"/>
                <a:gd name="connsiteY2-16" fmla="*/ 451098 h 451098"/>
                <a:gd name="connsiteX3-17" fmla="*/ 0 w 2538189"/>
                <a:gd name="connsiteY3-18" fmla="*/ 451098 h 451098"/>
                <a:gd name="connsiteX4-19" fmla="*/ 85725 w 2538189"/>
                <a:gd name="connsiteY4-20" fmla="*/ 0 h 4510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538189" h="451098">
                  <a:moveTo>
                    <a:pt x="85725" y="0"/>
                  </a:moveTo>
                  <a:lnTo>
                    <a:pt x="2461989" y="0"/>
                  </a:lnTo>
                  <a:lnTo>
                    <a:pt x="2538189" y="451098"/>
                  </a:lnTo>
                  <a:lnTo>
                    <a:pt x="0" y="451098"/>
                  </a:lnTo>
                  <a:lnTo>
                    <a:pt x="85725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78A8"/>
                </a:gs>
                <a:gs pos="94000">
                  <a:srgbClr val="00B0F0">
                    <a:shade val="67500"/>
                    <a:satMod val="115000"/>
                  </a:srgbClr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54" name="椭圆 53"/>
          <p:cNvSpPr/>
          <p:nvPr/>
        </p:nvSpPr>
        <p:spPr>
          <a:xfrm>
            <a:off x="1203235" y="1885468"/>
            <a:ext cx="72008" cy="72008"/>
          </a:xfrm>
          <a:prstGeom prst="ellipse">
            <a:avLst/>
          </a:prstGeom>
          <a:solidFill>
            <a:sysClr val="windowText" lastClr="000000">
              <a:lumMod val="85000"/>
              <a:lumOff val="15000"/>
            </a:sysClr>
          </a:solidFill>
          <a:ln w="635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5" name="椭圆 54"/>
          <p:cNvSpPr/>
          <p:nvPr/>
        </p:nvSpPr>
        <p:spPr>
          <a:xfrm>
            <a:off x="3111289" y="1881134"/>
            <a:ext cx="72008" cy="72008"/>
          </a:xfrm>
          <a:prstGeom prst="ellipse">
            <a:avLst/>
          </a:prstGeom>
          <a:solidFill>
            <a:sysClr val="windowText" lastClr="000000">
              <a:lumMod val="85000"/>
              <a:lumOff val="15000"/>
            </a:sysClr>
          </a:solidFill>
          <a:ln w="635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56" name="直接连接符 55"/>
          <p:cNvCxnSpPr>
            <a:stCxn id="58" idx="6"/>
            <a:endCxn id="55" idx="5"/>
          </p:cNvCxnSpPr>
          <p:nvPr/>
        </p:nvCxnSpPr>
        <p:spPr>
          <a:xfrm>
            <a:off x="2258335" y="1350275"/>
            <a:ext cx="914417" cy="592322"/>
          </a:xfrm>
          <a:prstGeom prst="line">
            <a:avLst/>
          </a:prstGeom>
          <a:noFill/>
          <a:ln w="19050" cap="flat" cmpd="sng" algn="ctr">
            <a:solidFill>
              <a:srgbClr val="955E27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57" name="直接连接符 56"/>
          <p:cNvCxnSpPr>
            <a:stCxn id="58" idx="2"/>
            <a:endCxn id="54" idx="3"/>
          </p:cNvCxnSpPr>
          <p:nvPr/>
        </p:nvCxnSpPr>
        <p:spPr>
          <a:xfrm flipH="1">
            <a:off x="1213780" y="1350275"/>
            <a:ext cx="853393" cy="596656"/>
          </a:xfrm>
          <a:prstGeom prst="line">
            <a:avLst/>
          </a:prstGeom>
          <a:noFill/>
          <a:ln w="19050" cap="flat" cmpd="sng" algn="ctr">
            <a:solidFill>
              <a:srgbClr val="955E27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sp>
        <p:nvSpPr>
          <p:cNvPr id="58" name="椭圆 57"/>
          <p:cNvSpPr/>
          <p:nvPr/>
        </p:nvSpPr>
        <p:spPr>
          <a:xfrm>
            <a:off x="2067173" y="1254694"/>
            <a:ext cx="191162" cy="191162"/>
          </a:xfrm>
          <a:prstGeom prst="ellipse">
            <a:avLst/>
          </a:prstGeom>
          <a:gradFill flip="none" rotWithShape="1">
            <a:gsLst>
              <a:gs pos="0">
                <a:sysClr val="window" lastClr="FFFFFF">
                  <a:shade val="30000"/>
                  <a:satMod val="115000"/>
                </a:sysClr>
              </a:gs>
              <a:gs pos="50000">
                <a:sysClr val="window" lastClr="FFFFFF">
                  <a:shade val="67500"/>
                  <a:satMod val="115000"/>
                </a:sysClr>
              </a:gs>
              <a:gs pos="100000">
                <a:sysClr val="window" lastClr="FFFFFF">
                  <a:shade val="100000"/>
                  <a:satMod val="115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127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371429" y="2807226"/>
            <a:ext cx="3694990" cy="115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200" b="0" i="0" u="none" strike="noStrike" kern="0" cap="none" spc="0" normalizeH="0" baseline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dirty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由</a:t>
            </a:r>
            <a:r>
              <a:rPr kumimoji="0" lang="en-US" altLang="zh-CN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</a:rPr>
              <a:t>B·W·</a:t>
            </a:r>
            <a:r>
              <a:rPr kumimoji="0" lang="zh-CN" alt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</a:rPr>
              <a:t>塔克曼提出</a:t>
            </a:r>
            <a:endParaRPr kumimoji="0" lang="en-US" altLang="zh-CN" sz="160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dirty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了解各个阶段的特质和行为</a:t>
            </a:r>
            <a:endParaRPr lang="en-US" altLang="zh-CN" sz="1600" dirty="0">
              <a:solidFill>
                <a:sysClr val="windowText" lastClr="000000">
                  <a:lumMod val="65000"/>
                  <a:lumOff val="35000"/>
                </a:sysClr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dirty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针对各个行为采取相应的行动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371429" y="1495811"/>
            <a:ext cx="3118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kern="0" noProof="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对策：从群体到团队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4466019" y="1984532"/>
            <a:ext cx="3600400" cy="28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4466019" y="2596985"/>
            <a:ext cx="3600400" cy="28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396042" y="2121708"/>
            <a:ext cx="3420382" cy="381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200" b="0" i="0" u="none" strike="noStrike" kern="0" cap="none" spc="0" normalizeH="0" baseline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团队的发展经历的四个必然阶段</a:t>
            </a:r>
            <a:endParaRPr kumimoji="0" lang="en-US" altLang="zh-CN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469440" y="189746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en-US" altLang="zh-CN" b="1" kern="0" noProof="0" dirty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</a:rPr>
              <a:t>.</a:t>
            </a:r>
            <a:r>
              <a:rPr lang="zh-CN" altLang="en-US" b="1" kern="0" noProof="0" dirty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</a:rPr>
              <a:t>形成阶段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469440" y="242527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 b="1" kern="0" noProof="0" dirty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</a:rPr>
              <a:t>剧变阶段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319209" y="2953080"/>
            <a:ext cx="1740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3.</a:t>
            </a: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标准化阶段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469440" y="348088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4.</a:t>
            </a: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运行阶段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6"/>
          <p:cNvPicPr>
            <a:picLocks noChangeAspect="1" noChangeArrowheads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 bwMode="auto">
          <a:xfrm rot="20331162">
            <a:off x="2483589" y="3574027"/>
            <a:ext cx="215093" cy="211804"/>
          </a:xfrm>
          <a:prstGeom prst="triangl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0"/>
          <p:cNvPicPr>
            <a:picLocks noChangeAspect="1" noChangeArrowheads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 bwMode="auto">
          <a:xfrm rot="18781075" flipV="1">
            <a:off x="2188708" y="2710982"/>
            <a:ext cx="287440" cy="858837"/>
          </a:xfrm>
          <a:prstGeom prst="trapezoid">
            <a:avLst>
              <a:gd name="adj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0"/>
          <p:cNvPicPr>
            <a:picLocks noChangeAspect="1" noChangeArrowheads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 bwMode="auto">
          <a:xfrm rot="6601881" flipV="1">
            <a:off x="5695349" y="1193551"/>
            <a:ext cx="287440" cy="858837"/>
          </a:xfrm>
          <a:prstGeom prst="rtTriangl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 bwMode="auto">
          <a:xfrm rot="20331162">
            <a:off x="5861999" y="1937970"/>
            <a:ext cx="215093" cy="211804"/>
          </a:xfrm>
          <a:prstGeom prst="triangl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11"/>
          <p:cNvPicPr>
            <a:picLocks noChangeAspect="1" noChangeArrowheads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 bwMode="auto">
          <a:xfrm>
            <a:off x="5724129" y="0"/>
            <a:ext cx="3419872" cy="189704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EEECE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2"/>
          <p:cNvPicPr>
            <a:picLocks noChangeAspect="1" noChangeArrowheads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 bwMode="auto">
          <a:xfrm>
            <a:off x="1" y="3296319"/>
            <a:ext cx="2800641" cy="1847181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2757746" y="1851670"/>
            <a:ext cx="27503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冲突</a:t>
            </a:r>
          </a:p>
        </p:txBody>
      </p:sp>
      <p:sp>
        <p:nvSpPr>
          <p:cNvPr id="26" name="任意多边形 25"/>
          <p:cNvSpPr/>
          <p:nvPr/>
        </p:nvSpPr>
        <p:spPr>
          <a:xfrm>
            <a:off x="2543635" y="1742180"/>
            <a:ext cx="475013" cy="463138"/>
          </a:xfrm>
          <a:custGeom>
            <a:avLst/>
            <a:gdLst>
              <a:gd name="connsiteX0" fmla="*/ 475013 w 475013"/>
              <a:gd name="connsiteY0" fmla="*/ 0 h 617517"/>
              <a:gd name="connsiteX1" fmla="*/ 35626 w 475013"/>
              <a:gd name="connsiteY1" fmla="*/ 11875 h 617517"/>
              <a:gd name="connsiteX2" fmla="*/ 0 w 475013"/>
              <a:gd name="connsiteY2" fmla="*/ 617517 h 617517"/>
              <a:gd name="connsiteX3" fmla="*/ 130629 w 475013"/>
              <a:gd name="connsiteY3" fmla="*/ 178130 h 617517"/>
              <a:gd name="connsiteX4" fmla="*/ 475013 w 475013"/>
              <a:gd name="connsiteY4" fmla="*/ 0 h 617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5013" h="617517">
                <a:moveTo>
                  <a:pt x="475013" y="0"/>
                </a:moveTo>
                <a:lnTo>
                  <a:pt x="35626" y="11875"/>
                </a:lnTo>
                <a:lnTo>
                  <a:pt x="0" y="617517"/>
                </a:lnTo>
                <a:lnTo>
                  <a:pt x="130629" y="178130"/>
                </a:lnTo>
                <a:lnTo>
                  <a:pt x="475013" y="0"/>
                </a:lnTo>
                <a:close/>
              </a:path>
            </a:pathLst>
          </a:cu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" name="任意多边形 26"/>
          <p:cNvSpPr/>
          <p:nvPr/>
        </p:nvSpPr>
        <p:spPr>
          <a:xfrm rot="10800000">
            <a:off x="5296008" y="2584031"/>
            <a:ext cx="475013" cy="463138"/>
          </a:xfrm>
          <a:custGeom>
            <a:avLst/>
            <a:gdLst>
              <a:gd name="connsiteX0" fmla="*/ 475013 w 475013"/>
              <a:gd name="connsiteY0" fmla="*/ 0 h 617517"/>
              <a:gd name="connsiteX1" fmla="*/ 35626 w 475013"/>
              <a:gd name="connsiteY1" fmla="*/ 11875 h 617517"/>
              <a:gd name="connsiteX2" fmla="*/ 0 w 475013"/>
              <a:gd name="connsiteY2" fmla="*/ 617517 h 617517"/>
              <a:gd name="connsiteX3" fmla="*/ 130629 w 475013"/>
              <a:gd name="connsiteY3" fmla="*/ 178130 h 617517"/>
              <a:gd name="connsiteX4" fmla="*/ 475013 w 475013"/>
              <a:gd name="connsiteY4" fmla="*/ 0 h 617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5013" h="617517">
                <a:moveTo>
                  <a:pt x="475013" y="0"/>
                </a:moveTo>
                <a:lnTo>
                  <a:pt x="35626" y="11875"/>
                </a:lnTo>
                <a:lnTo>
                  <a:pt x="0" y="617517"/>
                </a:lnTo>
                <a:lnTo>
                  <a:pt x="130629" y="178130"/>
                </a:lnTo>
                <a:lnTo>
                  <a:pt x="475013" y="0"/>
                </a:lnTo>
                <a:close/>
              </a:path>
            </a:pathLst>
          </a:cu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8" name="直接连接符 27"/>
          <p:cNvCxnSpPr/>
          <p:nvPr/>
        </p:nvCxnSpPr>
        <p:spPr>
          <a:xfrm flipH="1">
            <a:off x="1999490" y="2815329"/>
            <a:ext cx="851954" cy="135947"/>
          </a:xfrm>
          <a:prstGeom prst="line">
            <a:avLst/>
          </a:prstGeom>
          <a:noFill/>
          <a:ln w="9525" cap="flat" cmpd="sng" algn="ctr">
            <a:solidFill>
              <a:srgbClr val="A9A9A9"/>
            </a:solidFill>
            <a:prstDash val="solid"/>
          </a:ln>
          <a:effectLst/>
        </p:spPr>
      </p:cxnSp>
      <p:cxnSp>
        <p:nvCxnSpPr>
          <p:cNvPr id="29" name="直接连接符 28"/>
          <p:cNvCxnSpPr/>
          <p:nvPr/>
        </p:nvCxnSpPr>
        <p:spPr>
          <a:xfrm flipH="1">
            <a:off x="2591135" y="2911222"/>
            <a:ext cx="427513" cy="135947"/>
          </a:xfrm>
          <a:prstGeom prst="line">
            <a:avLst/>
          </a:prstGeom>
          <a:noFill/>
          <a:ln w="9525" cap="flat" cmpd="sng" algn="ctr">
            <a:solidFill>
              <a:srgbClr val="A9A9A9"/>
            </a:solidFill>
            <a:prstDash val="solid"/>
          </a:ln>
          <a:effectLst/>
        </p:spPr>
      </p:cxnSp>
      <p:cxnSp>
        <p:nvCxnSpPr>
          <p:cNvPr id="30" name="直接连接符 29"/>
          <p:cNvCxnSpPr/>
          <p:nvPr/>
        </p:nvCxnSpPr>
        <p:spPr>
          <a:xfrm flipH="1">
            <a:off x="2439890" y="2979196"/>
            <a:ext cx="835967" cy="402644"/>
          </a:xfrm>
          <a:prstGeom prst="line">
            <a:avLst/>
          </a:prstGeom>
          <a:noFill/>
          <a:ln w="9525" cap="flat" cmpd="sng" algn="ctr">
            <a:solidFill>
              <a:srgbClr val="A9A9A9"/>
            </a:solidFill>
            <a:prstDash val="solid"/>
          </a:ln>
          <a:effectLst/>
        </p:spPr>
      </p:cxnSp>
      <p:cxnSp>
        <p:nvCxnSpPr>
          <p:cNvPr id="31" name="直接连接符 30"/>
          <p:cNvCxnSpPr/>
          <p:nvPr/>
        </p:nvCxnSpPr>
        <p:spPr>
          <a:xfrm flipH="1">
            <a:off x="2869526" y="3012410"/>
            <a:ext cx="504056" cy="795389"/>
          </a:xfrm>
          <a:prstGeom prst="line">
            <a:avLst/>
          </a:prstGeom>
          <a:noFill/>
          <a:ln w="9525" cap="flat" cmpd="sng" algn="ctr">
            <a:solidFill>
              <a:srgbClr val="A9A9A9"/>
            </a:solidFill>
            <a:prstDash val="solid"/>
          </a:ln>
          <a:effectLst/>
        </p:spPr>
      </p:cxnSp>
      <p:cxnSp>
        <p:nvCxnSpPr>
          <p:cNvPr id="32" name="直接连接符 31"/>
          <p:cNvCxnSpPr/>
          <p:nvPr/>
        </p:nvCxnSpPr>
        <p:spPr>
          <a:xfrm flipV="1">
            <a:off x="5223998" y="1287949"/>
            <a:ext cx="72008" cy="574586"/>
          </a:xfrm>
          <a:prstGeom prst="line">
            <a:avLst/>
          </a:prstGeom>
          <a:noFill/>
          <a:ln w="9525" cap="flat" cmpd="sng" algn="ctr">
            <a:solidFill>
              <a:srgbClr val="A9A9A9"/>
            </a:solidFill>
            <a:prstDash val="solid"/>
          </a:ln>
          <a:effectLst/>
        </p:spPr>
      </p:cxnSp>
      <p:cxnSp>
        <p:nvCxnSpPr>
          <p:cNvPr id="33" name="直接连接符 32"/>
          <p:cNvCxnSpPr/>
          <p:nvPr/>
        </p:nvCxnSpPr>
        <p:spPr>
          <a:xfrm>
            <a:off x="5610233" y="2171741"/>
            <a:ext cx="697917" cy="113213"/>
          </a:xfrm>
          <a:prstGeom prst="line">
            <a:avLst/>
          </a:prstGeom>
          <a:noFill/>
          <a:ln w="9525" cap="flat" cmpd="sng" algn="ctr">
            <a:solidFill>
              <a:srgbClr val="A9A9A9"/>
            </a:solidFill>
            <a:prstDash val="solid"/>
          </a:ln>
          <a:effectLst/>
        </p:spPr>
      </p:cxnSp>
      <p:cxnSp>
        <p:nvCxnSpPr>
          <p:cNvPr id="34" name="直接连接符 33"/>
          <p:cNvCxnSpPr/>
          <p:nvPr/>
        </p:nvCxnSpPr>
        <p:spPr>
          <a:xfrm flipV="1">
            <a:off x="5525799" y="1823633"/>
            <a:ext cx="396661" cy="146825"/>
          </a:xfrm>
          <a:prstGeom prst="line">
            <a:avLst/>
          </a:prstGeom>
          <a:noFill/>
          <a:ln w="9525" cap="flat" cmpd="sng" algn="ctr">
            <a:solidFill>
              <a:srgbClr val="A9A9A9"/>
            </a:solidFill>
            <a:prstDash val="solid"/>
          </a:ln>
          <a:effectLst/>
        </p:spPr>
      </p:cxnSp>
      <p:cxnSp>
        <p:nvCxnSpPr>
          <p:cNvPr id="35" name="直接连接符 34"/>
          <p:cNvCxnSpPr/>
          <p:nvPr/>
        </p:nvCxnSpPr>
        <p:spPr>
          <a:xfrm flipV="1">
            <a:off x="5369989" y="1622969"/>
            <a:ext cx="182195" cy="274078"/>
          </a:xfrm>
          <a:prstGeom prst="line">
            <a:avLst/>
          </a:prstGeom>
          <a:noFill/>
          <a:ln w="9525" cap="flat" cmpd="sng" algn="ctr">
            <a:solidFill>
              <a:srgbClr val="A9A9A9"/>
            </a:solidFill>
            <a:prstDash val="solid"/>
          </a:ln>
          <a:effectLst/>
        </p:spPr>
      </p:cxnSp>
      <p:sp>
        <p:nvSpPr>
          <p:cNvPr id="3" name="矩形 2"/>
          <p:cNvSpPr/>
          <p:nvPr/>
        </p:nvSpPr>
        <p:spPr>
          <a:xfrm>
            <a:off x="6156176" y="4371950"/>
            <a:ext cx="2586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3200" dirty="0">
                <a:solidFill>
                  <a:prstClr val="black">
                    <a:lumMod val="65000"/>
                    <a:lumOff val="35000"/>
                  </a:prstClr>
                </a:solidFill>
              </a:rPr>
              <a:t>Problem 2</a:t>
            </a:r>
            <a:endParaRPr lang="zh-CN" altLang="en-US" sz="32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89555" y="771550"/>
            <a:ext cx="8424936" cy="4248472"/>
            <a:chOff x="289555" y="1042459"/>
            <a:chExt cx="8424936" cy="3528392"/>
          </a:xfrm>
        </p:grpSpPr>
        <p:sp>
          <p:nvSpPr>
            <p:cNvPr id="46" name="矩形 45"/>
            <p:cNvSpPr/>
            <p:nvPr/>
          </p:nvSpPr>
          <p:spPr>
            <a:xfrm>
              <a:off x="289555" y="1042459"/>
              <a:ext cx="8424936" cy="3528392"/>
            </a:xfrm>
            <a:prstGeom prst="rect">
              <a:avLst/>
            </a:prstGeom>
            <a:gradFill>
              <a:gsLst>
                <a:gs pos="67000">
                  <a:srgbClr val="B7732F"/>
                </a:gs>
                <a:gs pos="0">
                  <a:srgbClr val="CC8238"/>
                </a:gs>
              </a:gsLst>
              <a:lin ang="5400000" scaled="0"/>
            </a:gradFill>
            <a:ln w="28575" cap="flat" cmpd="sng" algn="ctr">
              <a:noFill/>
              <a:prstDash val="solid"/>
            </a:ln>
            <a:effectLst>
              <a:outerShdw blurRad="44450" dist="27940" dir="5400000" algn="ctr">
                <a:srgbClr val="7A4D20"/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71450" h="635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474312" y="1291064"/>
              <a:ext cx="8055421" cy="312743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outerShdw blurRad="50800" dist="254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417936" y="1185936"/>
              <a:ext cx="8168171" cy="312743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outerShdw blurRad="50800" dist="254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289555" y="237877"/>
            <a:ext cx="6030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kern="0" noProof="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对策：托马斯 </a:t>
            </a:r>
            <a:r>
              <a:rPr lang="en-US" altLang="zh-CN" sz="2400" b="1" kern="0" noProof="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— </a:t>
            </a:r>
            <a:r>
              <a:rPr lang="zh-CN" altLang="en-US" sz="2400" b="1" kern="0" noProof="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基尔曼恩冲突模型工具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577587" y="1131590"/>
          <a:ext cx="7848872" cy="34450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1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3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837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39583">
                <a:tc rowSpan="3">
                  <a:txBody>
                    <a:bodyPr/>
                    <a:lstStyle/>
                    <a:p>
                      <a:pPr algn="r"/>
                      <a:r>
                        <a:rPr lang="zh-CN" altLang="en-US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果断的</a:t>
                      </a:r>
                      <a:endParaRPr lang="en-US" altLang="zh-CN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r"/>
                      <a:endParaRPr lang="en-US" altLang="zh-CN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r"/>
                      <a:endParaRPr lang="en-US" altLang="zh-CN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r"/>
                      <a:endParaRPr lang="en-US" altLang="zh-CN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r"/>
                      <a:endParaRPr lang="en-US" altLang="zh-CN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r"/>
                      <a:endParaRPr lang="en-US" altLang="zh-CN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r"/>
                      <a:endParaRPr lang="en-US" altLang="zh-CN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r"/>
                      <a:endParaRPr lang="en-US" altLang="zh-CN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r"/>
                      <a:r>
                        <a:rPr lang="zh-CN" altLang="en-US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不果断的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9583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591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zh-CN" altLang="en-US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           不合作                                      合作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5632" y="1459260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70C0"/>
                </a:solidFill>
              </a:rPr>
              <a:t>竞争</a:t>
            </a:r>
            <a:endParaRPr lang="en-US" altLang="zh-CN" sz="2400" b="1" dirty="0">
              <a:solidFill>
                <a:srgbClr val="0070C0"/>
              </a:solidFill>
            </a:endParaRPr>
          </a:p>
          <a:p>
            <a:pPr algn="ctr"/>
            <a:r>
              <a:rPr lang="zh-CN" altLang="en-US" sz="2400" b="1" dirty="0">
                <a:solidFill>
                  <a:srgbClr val="0070C0"/>
                </a:solidFill>
              </a:rPr>
              <a:t>（输</a:t>
            </a:r>
            <a:r>
              <a:rPr lang="en-US" altLang="zh-CN" sz="2400" b="1" dirty="0">
                <a:solidFill>
                  <a:srgbClr val="0070C0"/>
                </a:solidFill>
              </a:rPr>
              <a:t>—</a:t>
            </a:r>
            <a:r>
              <a:rPr lang="zh-CN" altLang="en-US" sz="2400" b="1" dirty="0">
                <a:solidFill>
                  <a:srgbClr val="0070C0"/>
                </a:solidFill>
              </a:rPr>
              <a:t>赢）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12160" y="1459260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70C0"/>
                </a:solidFill>
              </a:rPr>
              <a:t>合作</a:t>
            </a:r>
            <a:endParaRPr lang="en-US" altLang="zh-CN" sz="2400" b="1" dirty="0">
              <a:solidFill>
                <a:srgbClr val="0070C0"/>
              </a:solidFill>
            </a:endParaRPr>
          </a:p>
          <a:p>
            <a:pPr algn="ctr"/>
            <a:r>
              <a:rPr lang="zh-CN" altLang="en-US" sz="2400" b="1" dirty="0">
                <a:solidFill>
                  <a:srgbClr val="0070C0"/>
                </a:solidFill>
              </a:rPr>
              <a:t>（双赢）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012160" y="2748865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70C0"/>
                </a:solidFill>
              </a:rPr>
              <a:t>妥协</a:t>
            </a:r>
            <a:endParaRPr lang="en-US" altLang="zh-CN" sz="2400" b="1" dirty="0">
              <a:solidFill>
                <a:srgbClr val="0070C0"/>
              </a:solidFill>
            </a:endParaRPr>
          </a:p>
          <a:p>
            <a:pPr algn="ctr"/>
            <a:r>
              <a:rPr lang="zh-CN" altLang="en-US" sz="2400" b="1" dirty="0">
                <a:solidFill>
                  <a:srgbClr val="0070C0"/>
                </a:solidFill>
              </a:rPr>
              <a:t>（赢</a:t>
            </a:r>
            <a:r>
              <a:rPr lang="en-US" altLang="zh-CN" sz="2400" b="1" dirty="0">
                <a:solidFill>
                  <a:srgbClr val="0070C0"/>
                </a:solidFill>
              </a:rPr>
              <a:t>—</a:t>
            </a:r>
            <a:r>
              <a:rPr lang="zh-CN" altLang="en-US" sz="2400" b="1" dirty="0">
                <a:solidFill>
                  <a:srgbClr val="0070C0"/>
                </a:solidFill>
              </a:rPr>
              <a:t>输）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285632" y="2748865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70C0"/>
                </a:solidFill>
              </a:rPr>
              <a:t>回避</a:t>
            </a:r>
            <a:endParaRPr lang="en-US" altLang="zh-CN" sz="2400" b="1" dirty="0">
              <a:solidFill>
                <a:srgbClr val="0070C0"/>
              </a:solidFill>
            </a:endParaRPr>
          </a:p>
          <a:p>
            <a:pPr algn="ctr"/>
            <a:r>
              <a:rPr lang="zh-CN" altLang="en-US" sz="2400" b="1" dirty="0">
                <a:solidFill>
                  <a:srgbClr val="0070C0"/>
                </a:solidFill>
              </a:rPr>
              <a:t>（输</a:t>
            </a:r>
            <a:r>
              <a:rPr lang="en-US" altLang="zh-CN" sz="2400" b="1" dirty="0">
                <a:solidFill>
                  <a:srgbClr val="0070C0"/>
                </a:solidFill>
              </a:rPr>
              <a:t>—</a:t>
            </a:r>
            <a:r>
              <a:rPr lang="zh-CN" altLang="en-US" sz="2400" b="1" dirty="0">
                <a:solidFill>
                  <a:srgbClr val="0070C0"/>
                </a:solidFill>
              </a:rPr>
              <a:t>输）</a:t>
            </a:r>
          </a:p>
        </p:txBody>
      </p:sp>
      <p:sp>
        <p:nvSpPr>
          <p:cNvPr id="4" name="矩形 3"/>
          <p:cNvSpPr/>
          <p:nvPr/>
        </p:nvSpPr>
        <p:spPr>
          <a:xfrm>
            <a:off x="3907408" y="1807244"/>
            <a:ext cx="2520280" cy="129600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4139952" y="2067694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70C0"/>
                </a:solidFill>
              </a:rPr>
              <a:t>折中</a:t>
            </a:r>
            <a:endParaRPr lang="en-US" altLang="zh-CN" sz="2400" b="1" dirty="0">
              <a:solidFill>
                <a:srgbClr val="0070C0"/>
              </a:solidFill>
            </a:endParaRPr>
          </a:p>
          <a:p>
            <a:pPr algn="ctr"/>
            <a:r>
              <a:rPr lang="zh-CN" altLang="en-US" sz="2400" b="1" dirty="0">
                <a:solidFill>
                  <a:srgbClr val="0070C0"/>
                </a:solidFill>
              </a:rPr>
              <a:t>（双赢）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68492" y="1114747"/>
            <a:ext cx="26464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竞争（输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—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赢）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通过坚持自己的立场拒绝别人的观念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453984" y="1114747"/>
            <a:ext cx="26464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合作（双赢）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采纳双方的观点，找到使双方都有发展的方法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851920" y="1962294"/>
            <a:ext cx="2646408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折中（双赢）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双赢的谈判艺术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268492" y="2715766"/>
            <a:ext cx="2646408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回避（输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—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输）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不介入冲突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453984" y="2447042"/>
            <a:ext cx="26464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妥协（赢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—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输）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接受现状，放弃原来的主张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29" grpId="0"/>
      <p:bldP spid="29" grpId="1"/>
      <p:bldP spid="29" grpId="2"/>
      <p:bldP spid="30" grpId="0"/>
      <p:bldP spid="30" grpId="1"/>
      <p:bldP spid="30" grpId="2"/>
      <p:bldP spid="28" grpId="0"/>
      <p:bldP spid="28" grpId="1"/>
      <p:bldP spid="28" grpId="2"/>
      <p:bldP spid="4" grpId="0" animBg="1"/>
      <p:bldP spid="4" grpId="1" animBg="1"/>
      <p:bldP spid="4" grpId="2" animBg="1"/>
      <p:bldP spid="4" grpId="3" animBg="1"/>
      <p:bldP spid="31" grpId="0"/>
      <p:bldP spid="31" grpId="1"/>
      <p:bldP spid="31" grpId="2"/>
      <p:bldP spid="6" grpId="0"/>
      <p:bldP spid="6" grpId="1"/>
      <p:bldP spid="33" grpId="0"/>
      <p:bldP spid="33" grpId="1"/>
      <p:bldP spid="35" grpId="0"/>
      <p:bldP spid="35" grpId="1"/>
      <p:bldP spid="36" grpId="0"/>
      <p:bldP spid="36" grpId="1"/>
      <p:bldP spid="37" grpId="0"/>
      <p:bldP spid="37" grpId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6"/>
          <p:cNvPicPr>
            <a:picLocks noChangeAspect="1" noChangeArrowheads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 bwMode="auto">
          <a:xfrm rot="20331162">
            <a:off x="2483589" y="3574027"/>
            <a:ext cx="215093" cy="211804"/>
          </a:xfrm>
          <a:prstGeom prst="triangl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0"/>
          <p:cNvPicPr>
            <a:picLocks noChangeAspect="1" noChangeArrowheads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 bwMode="auto">
          <a:xfrm rot="18781075" flipV="1">
            <a:off x="2188708" y="2710982"/>
            <a:ext cx="287440" cy="858837"/>
          </a:xfrm>
          <a:prstGeom prst="trapezoid">
            <a:avLst>
              <a:gd name="adj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0"/>
          <p:cNvPicPr>
            <a:picLocks noChangeAspect="1" noChangeArrowheads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 bwMode="auto">
          <a:xfrm rot="6601881" flipV="1">
            <a:off x="5695349" y="1193551"/>
            <a:ext cx="287440" cy="858837"/>
          </a:xfrm>
          <a:prstGeom prst="rtTriangl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 bwMode="auto">
          <a:xfrm rot="20331162">
            <a:off x="5861999" y="1937970"/>
            <a:ext cx="215093" cy="211804"/>
          </a:xfrm>
          <a:prstGeom prst="triangl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11"/>
          <p:cNvPicPr>
            <a:picLocks noChangeAspect="1" noChangeArrowheads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 bwMode="auto">
          <a:xfrm>
            <a:off x="5724129" y="0"/>
            <a:ext cx="3419872" cy="189704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EEECE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2"/>
          <p:cNvPicPr>
            <a:picLocks noChangeAspect="1" noChangeArrowheads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 bwMode="auto">
          <a:xfrm>
            <a:off x="1" y="3296319"/>
            <a:ext cx="2800641" cy="1847181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2771800" y="2018333"/>
            <a:ext cx="2750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领导风格</a:t>
            </a:r>
          </a:p>
        </p:txBody>
      </p:sp>
      <p:sp>
        <p:nvSpPr>
          <p:cNvPr id="26" name="任意多边形 25"/>
          <p:cNvSpPr/>
          <p:nvPr/>
        </p:nvSpPr>
        <p:spPr>
          <a:xfrm>
            <a:off x="2543635" y="1742180"/>
            <a:ext cx="475013" cy="463138"/>
          </a:xfrm>
          <a:custGeom>
            <a:avLst/>
            <a:gdLst>
              <a:gd name="connsiteX0" fmla="*/ 475013 w 475013"/>
              <a:gd name="connsiteY0" fmla="*/ 0 h 617517"/>
              <a:gd name="connsiteX1" fmla="*/ 35626 w 475013"/>
              <a:gd name="connsiteY1" fmla="*/ 11875 h 617517"/>
              <a:gd name="connsiteX2" fmla="*/ 0 w 475013"/>
              <a:gd name="connsiteY2" fmla="*/ 617517 h 617517"/>
              <a:gd name="connsiteX3" fmla="*/ 130629 w 475013"/>
              <a:gd name="connsiteY3" fmla="*/ 178130 h 617517"/>
              <a:gd name="connsiteX4" fmla="*/ 475013 w 475013"/>
              <a:gd name="connsiteY4" fmla="*/ 0 h 617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5013" h="617517">
                <a:moveTo>
                  <a:pt x="475013" y="0"/>
                </a:moveTo>
                <a:lnTo>
                  <a:pt x="35626" y="11875"/>
                </a:lnTo>
                <a:lnTo>
                  <a:pt x="0" y="617517"/>
                </a:lnTo>
                <a:lnTo>
                  <a:pt x="130629" y="178130"/>
                </a:lnTo>
                <a:lnTo>
                  <a:pt x="475013" y="0"/>
                </a:lnTo>
                <a:close/>
              </a:path>
            </a:pathLst>
          </a:cu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" name="任意多边形 26"/>
          <p:cNvSpPr/>
          <p:nvPr/>
        </p:nvSpPr>
        <p:spPr>
          <a:xfrm rot="10800000">
            <a:off x="5296008" y="2584031"/>
            <a:ext cx="475013" cy="463138"/>
          </a:xfrm>
          <a:custGeom>
            <a:avLst/>
            <a:gdLst>
              <a:gd name="connsiteX0" fmla="*/ 475013 w 475013"/>
              <a:gd name="connsiteY0" fmla="*/ 0 h 617517"/>
              <a:gd name="connsiteX1" fmla="*/ 35626 w 475013"/>
              <a:gd name="connsiteY1" fmla="*/ 11875 h 617517"/>
              <a:gd name="connsiteX2" fmla="*/ 0 w 475013"/>
              <a:gd name="connsiteY2" fmla="*/ 617517 h 617517"/>
              <a:gd name="connsiteX3" fmla="*/ 130629 w 475013"/>
              <a:gd name="connsiteY3" fmla="*/ 178130 h 617517"/>
              <a:gd name="connsiteX4" fmla="*/ 475013 w 475013"/>
              <a:gd name="connsiteY4" fmla="*/ 0 h 617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5013" h="617517">
                <a:moveTo>
                  <a:pt x="475013" y="0"/>
                </a:moveTo>
                <a:lnTo>
                  <a:pt x="35626" y="11875"/>
                </a:lnTo>
                <a:lnTo>
                  <a:pt x="0" y="617517"/>
                </a:lnTo>
                <a:lnTo>
                  <a:pt x="130629" y="178130"/>
                </a:lnTo>
                <a:lnTo>
                  <a:pt x="475013" y="0"/>
                </a:lnTo>
                <a:close/>
              </a:path>
            </a:pathLst>
          </a:cu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8" name="直接连接符 27"/>
          <p:cNvCxnSpPr/>
          <p:nvPr/>
        </p:nvCxnSpPr>
        <p:spPr>
          <a:xfrm flipH="1">
            <a:off x="1999490" y="2815329"/>
            <a:ext cx="851954" cy="135947"/>
          </a:xfrm>
          <a:prstGeom prst="line">
            <a:avLst/>
          </a:prstGeom>
          <a:noFill/>
          <a:ln w="9525" cap="flat" cmpd="sng" algn="ctr">
            <a:solidFill>
              <a:srgbClr val="A9A9A9"/>
            </a:solidFill>
            <a:prstDash val="solid"/>
          </a:ln>
          <a:effectLst/>
        </p:spPr>
      </p:cxnSp>
      <p:cxnSp>
        <p:nvCxnSpPr>
          <p:cNvPr id="29" name="直接连接符 28"/>
          <p:cNvCxnSpPr/>
          <p:nvPr/>
        </p:nvCxnSpPr>
        <p:spPr>
          <a:xfrm flipH="1">
            <a:off x="2591135" y="2911222"/>
            <a:ext cx="427513" cy="135947"/>
          </a:xfrm>
          <a:prstGeom prst="line">
            <a:avLst/>
          </a:prstGeom>
          <a:noFill/>
          <a:ln w="9525" cap="flat" cmpd="sng" algn="ctr">
            <a:solidFill>
              <a:srgbClr val="A9A9A9"/>
            </a:solidFill>
            <a:prstDash val="solid"/>
          </a:ln>
          <a:effectLst/>
        </p:spPr>
      </p:cxnSp>
      <p:cxnSp>
        <p:nvCxnSpPr>
          <p:cNvPr id="30" name="直接连接符 29"/>
          <p:cNvCxnSpPr/>
          <p:nvPr/>
        </p:nvCxnSpPr>
        <p:spPr>
          <a:xfrm flipH="1">
            <a:off x="2439890" y="2979196"/>
            <a:ext cx="835967" cy="402644"/>
          </a:xfrm>
          <a:prstGeom prst="line">
            <a:avLst/>
          </a:prstGeom>
          <a:noFill/>
          <a:ln w="9525" cap="flat" cmpd="sng" algn="ctr">
            <a:solidFill>
              <a:srgbClr val="A9A9A9"/>
            </a:solidFill>
            <a:prstDash val="solid"/>
          </a:ln>
          <a:effectLst/>
        </p:spPr>
      </p:cxnSp>
      <p:cxnSp>
        <p:nvCxnSpPr>
          <p:cNvPr id="31" name="直接连接符 30"/>
          <p:cNvCxnSpPr/>
          <p:nvPr/>
        </p:nvCxnSpPr>
        <p:spPr>
          <a:xfrm flipH="1">
            <a:off x="2869526" y="3012410"/>
            <a:ext cx="504056" cy="795389"/>
          </a:xfrm>
          <a:prstGeom prst="line">
            <a:avLst/>
          </a:prstGeom>
          <a:noFill/>
          <a:ln w="9525" cap="flat" cmpd="sng" algn="ctr">
            <a:solidFill>
              <a:srgbClr val="A9A9A9"/>
            </a:solidFill>
            <a:prstDash val="solid"/>
          </a:ln>
          <a:effectLst/>
        </p:spPr>
      </p:cxnSp>
      <p:cxnSp>
        <p:nvCxnSpPr>
          <p:cNvPr id="32" name="直接连接符 31"/>
          <p:cNvCxnSpPr/>
          <p:nvPr/>
        </p:nvCxnSpPr>
        <p:spPr>
          <a:xfrm flipV="1">
            <a:off x="5223998" y="1287949"/>
            <a:ext cx="72008" cy="574586"/>
          </a:xfrm>
          <a:prstGeom prst="line">
            <a:avLst/>
          </a:prstGeom>
          <a:noFill/>
          <a:ln w="9525" cap="flat" cmpd="sng" algn="ctr">
            <a:solidFill>
              <a:srgbClr val="A9A9A9"/>
            </a:solidFill>
            <a:prstDash val="solid"/>
          </a:ln>
          <a:effectLst/>
        </p:spPr>
      </p:cxnSp>
      <p:cxnSp>
        <p:nvCxnSpPr>
          <p:cNvPr id="33" name="直接连接符 32"/>
          <p:cNvCxnSpPr/>
          <p:nvPr/>
        </p:nvCxnSpPr>
        <p:spPr>
          <a:xfrm>
            <a:off x="5610233" y="2171741"/>
            <a:ext cx="697917" cy="113213"/>
          </a:xfrm>
          <a:prstGeom prst="line">
            <a:avLst/>
          </a:prstGeom>
          <a:noFill/>
          <a:ln w="9525" cap="flat" cmpd="sng" algn="ctr">
            <a:solidFill>
              <a:srgbClr val="A9A9A9"/>
            </a:solidFill>
            <a:prstDash val="solid"/>
          </a:ln>
          <a:effectLst/>
        </p:spPr>
      </p:cxnSp>
      <p:cxnSp>
        <p:nvCxnSpPr>
          <p:cNvPr id="34" name="直接连接符 33"/>
          <p:cNvCxnSpPr/>
          <p:nvPr/>
        </p:nvCxnSpPr>
        <p:spPr>
          <a:xfrm flipV="1">
            <a:off x="5525799" y="1823633"/>
            <a:ext cx="396661" cy="146825"/>
          </a:xfrm>
          <a:prstGeom prst="line">
            <a:avLst/>
          </a:prstGeom>
          <a:noFill/>
          <a:ln w="9525" cap="flat" cmpd="sng" algn="ctr">
            <a:solidFill>
              <a:srgbClr val="A9A9A9"/>
            </a:solidFill>
            <a:prstDash val="solid"/>
          </a:ln>
          <a:effectLst/>
        </p:spPr>
      </p:cxnSp>
      <p:cxnSp>
        <p:nvCxnSpPr>
          <p:cNvPr id="35" name="直接连接符 34"/>
          <p:cNvCxnSpPr/>
          <p:nvPr/>
        </p:nvCxnSpPr>
        <p:spPr>
          <a:xfrm flipV="1">
            <a:off x="5369989" y="1622969"/>
            <a:ext cx="182195" cy="274078"/>
          </a:xfrm>
          <a:prstGeom prst="line">
            <a:avLst/>
          </a:prstGeom>
          <a:noFill/>
          <a:ln w="9525" cap="flat" cmpd="sng" algn="ctr">
            <a:solidFill>
              <a:srgbClr val="A9A9A9"/>
            </a:solidFill>
            <a:prstDash val="solid"/>
          </a:ln>
          <a:effectLst/>
        </p:spPr>
      </p:cxnSp>
      <p:sp>
        <p:nvSpPr>
          <p:cNvPr id="3" name="矩形 2"/>
          <p:cNvSpPr/>
          <p:nvPr/>
        </p:nvSpPr>
        <p:spPr>
          <a:xfrm>
            <a:off x="6156176" y="4371950"/>
            <a:ext cx="2586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3200" dirty="0">
                <a:solidFill>
                  <a:prstClr val="black">
                    <a:lumMod val="65000"/>
                    <a:lumOff val="35000"/>
                  </a:prstClr>
                </a:solidFill>
              </a:rPr>
              <a:t>Problem 3</a:t>
            </a:r>
            <a:endParaRPr lang="zh-CN" altLang="en-US" sz="32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/>
          <p:cNvSpPr txBox="1"/>
          <p:nvPr/>
        </p:nvSpPr>
        <p:spPr>
          <a:xfrm>
            <a:off x="384954" y="267494"/>
            <a:ext cx="3682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kern="0" noProof="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对策：以下属为风格考虑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289555" y="771550"/>
            <a:ext cx="8424936" cy="4248472"/>
            <a:chOff x="289555" y="1042459"/>
            <a:chExt cx="8424936" cy="3528392"/>
          </a:xfrm>
        </p:grpSpPr>
        <p:sp>
          <p:nvSpPr>
            <p:cNvPr id="25" name="矩形 24"/>
            <p:cNvSpPr/>
            <p:nvPr/>
          </p:nvSpPr>
          <p:spPr>
            <a:xfrm>
              <a:off x="289555" y="1042459"/>
              <a:ext cx="8424936" cy="3528392"/>
            </a:xfrm>
            <a:prstGeom prst="rect">
              <a:avLst/>
            </a:prstGeom>
            <a:gradFill>
              <a:gsLst>
                <a:gs pos="67000">
                  <a:srgbClr val="B7732F"/>
                </a:gs>
                <a:gs pos="0">
                  <a:srgbClr val="CC8238"/>
                </a:gs>
              </a:gsLst>
              <a:lin ang="5400000" scaled="0"/>
            </a:gradFill>
            <a:ln w="28575" cap="flat" cmpd="sng" algn="ctr">
              <a:noFill/>
              <a:prstDash val="solid"/>
            </a:ln>
            <a:effectLst>
              <a:outerShdw blurRad="44450" dist="27940" dir="5400000" algn="ctr">
                <a:srgbClr val="7A4D20"/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71450" h="635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474312" y="1291064"/>
              <a:ext cx="8055421" cy="312743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outerShdw blurRad="50800" dist="254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417936" y="1185936"/>
              <a:ext cx="8168171" cy="312743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outerShdw blurRad="50800" dist="254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aphicFrame>
        <p:nvGraphicFramePr>
          <p:cNvPr id="28" name="表格 27"/>
          <p:cNvGraphicFramePr>
            <a:graphicFrameLocks noGrp="1"/>
          </p:cNvGraphicFramePr>
          <p:nvPr/>
        </p:nvGraphicFramePr>
        <p:xfrm>
          <a:off x="577587" y="1131590"/>
          <a:ext cx="7810836" cy="324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54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05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20180">
                <a:tc>
                  <a:txBody>
                    <a:bodyPr/>
                    <a:lstStyle/>
                    <a:p>
                      <a:endParaRPr lang="zh-CN" altLang="en-US" sz="2100" dirty="0"/>
                    </a:p>
                  </a:txBody>
                  <a:tcPr marL="105678" marR="105678" marT="52839" marB="52839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100" dirty="0"/>
                    </a:p>
                  </a:txBody>
                  <a:tcPr marL="105678" marR="105678" marT="52839" marB="52839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0180">
                <a:tc>
                  <a:txBody>
                    <a:bodyPr/>
                    <a:lstStyle/>
                    <a:p>
                      <a:endParaRPr lang="zh-CN" altLang="en-US" sz="2100" dirty="0"/>
                    </a:p>
                  </a:txBody>
                  <a:tcPr marL="105678" marR="105678" marT="52839" marB="52839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100" dirty="0"/>
                    </a:p>
                  </a:txBody>
                  <a:tcPr marL="105678" marR="105678" marT="52839" marB="52839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331640" y="1637387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0070C0"/>
                </a:solidFill>
              </a:rPr>
              <a:t>控制者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634232" y="1635646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0070C0"/>
                </a:solidFill>
              </a:rPr>
              <a:t>向导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634232" y="3216770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0070C0"/>
                </a:solidFill>
              </a:rPr>
              <a:t>促进者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204764" y="3219529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0070C0"/>
                </a:solidFill>
              </a:rPr>
              <a:t>顾问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187624" y="1275606"/>
            <a:ext cx="26464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希望计划得以实施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—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发出具体的指令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—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密切监督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572000" y="1203598"/>
            <a:ext cx="37444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阐明任务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—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提供建议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—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让成员对工作有主人翁的态度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27584" y="2859782"/>
            <a:ext cx="31683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概括性地描述任务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—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引起讨论，激发观念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—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保证团队都同意采取行动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788024" y="2914947"/>
            <a:ext cx="33123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指明总体方向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—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给予团队充分授权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—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希望团队报告所取得的进步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29" grpId="2"/>
      <p:bldP spid="30" grpId="0"/>
      <p:bldP spid="30" grpId="1"/>
      <p:bldP spid="30" grpId="2"/>
      <p:bldP spid="31" grpId="0"/>
      <p:bldP spid="31" grpId="1"/>
      <p:bldP spid="31" grpId="2"/>
      <p:bldP spid="32" grpId="0"/>
      <p:bldP spid="32" grpId="1"/>
      <p:bldP spid="32" grpId="2"/>
      <p:bldP spid="35" grpId="0"/>
      <p:bldP spid="35" grpId="1"/>
      <p:bldP spid="36" grpId="0"/>
      <p:bldP spid="36" grpId="1"/>
      <p:bldP spid="38" grpId="0"/>
      <p:bldP spid="38" grpId="1"/>
      <p:bldP spid="39" grpId="0"/>
      <p:bldP spid="39" grpId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6"/>
          <p:cNvPicPr>
            <a:picLocks noChangeAspect="1" noChangeArrowheads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 bwMode="auto">
          <a:xfrm rot="20331162">
            <a:off x="2483589" y="3574027"/>
            <a:ext cx="215093" cy="211804"/>
          </a:xfrm>
          <a:prstGeom prst="triangl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0"/>
          <p:cNvPicPr>
            <a:picLocks noChangeAspect="1" noChangeArrowheads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 bwMode="auto">
          <a:xfrm rot="18781075" flipV="1">
            <a:off x="2188708" y="2710982"/>
            <a:ext cx="287440" cy="858837"/>
          </a:xfrm>
          <a:prstGeom prst="trapezoid">
            <a:avLst>
              <a:gd name="adj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0"/>
          <p:cNvPicPr>
            <a:picLocks noChangeAspect="1" noChangeArrowheads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 bwMode="auto">
          <a:xfrm rot="6601881" flipV="1">
            <a:off x="5695349" y="1193551"/>
            <a:ext cx="287440" cy="858837"/>
          </a:xfrm>
          <a:prstGeom prst="rtTriangl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 bwMode="auto">
          <a:xfrm rot="20331162">
            <a:off x="5861999" y="1937970"/>
            <a:ext cx="215093" cy="211804"/>
          </a:xfrm>
          <a:prstGeom prst="triangl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11"/>
          <p:cNvPicPr>
            <a:picLocks noChangeAspect="1" noChangeArrowheads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 bwMode="auto">
          <a:xfrm>
            <a:off x="5724129" y="0"/>
            <a:ext cx="3419872" cy="189704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EEECE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2"/>
          <p:cNvPicPr>
            <a:picLocks noChangeAspect="1" noChangeArrowheads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 bwMode="auto">
          <a:xfrm>
            <a:off x="1" y="3296319"/>
            <a:ext cx="2800641" cy="1847181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2771800" y="2067694"/>
            <a:ext cx="2750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缺乏平衡</a:t>
            </a:r>
          </a:p>
        </p:txBody>
      </p:sp>
      <p:sp>
        <p:nvSpPr>
          <p:cNvPr id="26" name="任意多边形 25"/>
          <p:cNvSpPr/>
          <p:nvPr/>
        </p:nvSpPr>
        <p:spPr>
          <a:xfrm>
            <a:off x="2543635" y="1742180"/>
            <a:ext cx="475013" cy="463138"/>
          </a:xfrm>
          <a:custGeom>
            <a:avLst/>
            <a:gdLst>
              <a:gd name="connsiteX0" fmla="*/ 475013 w 475013"/>
              <a:gd name="connsiteY0" fmla="*/ 0 h 617517"/>
              <a:gd name="connsiteX1" fmla="*/ 35626 w 475013"/>
              <a:gd name="connsiteY1" fmla="*/ 11875 h 617517"/>
              <a:gd name="connsiteX2" fmla="*/ 0 w 475013"/>
              <a:gd name="connsiteY2" fmla="*/ 617517 h 617517"/>
              <a:gd name="connsiteX3" fmla="*/ 130629 w 475013"/>
              <a:gd name="connsiteY3" fmla="*/ 178130 h 617517"/>
              <a:gd name="connsiteX4" fmla="*/ 475013 w 475013"/>
              <a:gd name="connsiteY4" fmla="*/ 0 h 617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5013" h="617517">
                <a:moveTo>
                  <a:pt x="475013" y="0"/>
                </a:moveTo>
                <a:lnTo>
                  <a:pt x="35626" y="11875"/>
                </a:lnTo>
                <a:lnTo>
                  <a:pt x="0" y="617517"/>
                </a:lnTo>
                <a:lnTo>
                  <a:pt x="130629" y="178130"/>
                </a:lnTo>
                <a:lnTo>
                  <a:pt x="475013" y="0"/>
                </a:lnTo>
                <a:close/>
              </a:path>
            </a:pathLst>
          </a:cu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" name="任意多边形 26"/>
          <p:cNvSpPr/>
          <p:nvPr/>
        </p:nvSpPr>
        <p:spPr>
          <a:xfrm rot="10800000">
            <a:off x="5296008" y="2584031"/>
            <a:ext cx="475013" cy="463138"/>
          </a:xfrm>
          <a:custGeom>
            <a:avLst/>
            <a:gdLst>
              <a:gd name="connsiteX0" fmla="*/ 475013 w 475013"/>
              <a:gd name="connsiteY0" fmla="*/ 0 h 617517"/>
              <a:gd name="connsiteX1" fmla="*/ 35626 w 475013"/>
              <a:gd name="connsiteY1" fmla="*/ 11875 h 617517"/>
              <a:gd name="connsiteX2" fmla="*/ 0 w 475013"/>
              <a:gd name="connsiteY2" fmla="*/ 617517 h 617517"/>
              <a:gd name="connsiteX3" fmla="*/ 130629 w 475013"/>
              <a:gd name="connsiteY3" fmla="*/ 178130 h 617517"/>
              <a:gd name="connsiteX4" fmla="*/ 475013 w 475013"/>
              <a:gd name="connsiteY4" fmla="*/ 0 h 617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5013" h="617517">
                <a:moveTo>
                  <a:pt x="475013" y="0"/>
                </a:moveTo>
                <a:lnTo>
                  <a:pt x="35626" y="11875"/>
                </a:lnTo>
                <a:lnTo>
                  <a:pt x="0" y="617517"/>
                </a:lnTo>
                <a:lnTo>
                  <a:pt x="130629" y="178130"/>
                </a:lnTo>
                <a:lnTo>
                  <a:pt x="475013" y="0"/>
                </a:lnTo>
                <a:close/>
              </a:path>
            </a:pathLst>
          </a:cu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8" name="直接连接符 27"/>
          <p:cNvCxnSpPr/>
          <p:nvPr/>
        </p:nvCxnSpPr>
        <p:spPr>
          <a:xfrm flipH="1">
            <a:off x="1999490" y="2815329"/>
            <a:ext cx="851954" cy="135947"/>
          </a:xfrm>
          <a:prstGeom prst="line">
            <a:avLst/>
          </a:prstGeom>
          <a:noFill/>
          <a:ln w="9525" cap="flat" cmpd="sng" algn="ctr">
            <a:solidFill>
              <a:srgbClr val="A9A9A9"/>
            </a:solidFill>
            <a:prstDash val="solid"/>
          </a:ln>
          <a:effectLst/>
        </p:spPr>
      </p:cxnSp>
      <p:cxnSp>
        <p:nvCxnSpPr>
          <p:cNvPr id="29" name="直接连接符 28"/>
          <p:cNvCxnSpPr/>
          <p:nvPr/>
        </p:nvCxnSpPr>
        <p:spPr>
          <a:xfrm flipH="1">
            <a:off x="2591135" y="2911222"/>
            <a:ext cx="427513" cy="135947"/>
          </a:xfrm>
          <a:prstGeom prst="line">
            <a:avLst/>
          </a:prstGeom>
          <a:noFill/>
          <a:ln w="9525" cap="flat" cmpd="sng" algn="ctr">
            <a:solidFill>
              <a:srgbClr val="A9A9A9"/>
            </a:solidFill>
            <a:prstDash val="solid"/>
          </a:ln>
          <a:effectLst/>
        </p:spPr>
      </p:cxnSp>
      <p:cxnSp>
        <p:nvCxnSpPr>
          <p:cNvPr id="30" name="直接连接符 29"/>
          <p:cNvCxnSpPr/>
          <p:nvPr/>
        </p:nvCxnSpPr>
        <p:spPr>
          <a:xfrm flipH="1">
            <a:off x="2439890" y="2979196"/>
            <a:ext cx="835967" cy="402644"/>
          </a:xfrm>
          <a:prstGeom prst="line">
            <a:avLst/>
          </a:prstGeom>
          <a:noFill/>
          <a:ln w="9525" cap="flat" cmpd="sng" algn="ctr">
            <a:solidFill>
              <a:srgbClr val="A9A9A9"/>
            </a:solidFill>
            <a:prstDash val="solid"/>
          </a:ln>
          <a:effectLst/>
        </p:spPr>
      </p:cxnSp>
      <p:cxnSp>
        <p:nvCxnSpPr>
          <p:cNvPr id="31" name="直接连接符 30"/>
          <p:cNvCxnSpPr/>
          <p:nvPr/>
        </p:nvCxnSpPr>
        <p:spPr>
          <a:xfrm flipH="1">
            <a:off x="2869526" y="3012410"/>
            <a:ext cx="504056" cy="795389"/>
          </a:xfrm>
          <a:prstGeom prst="line">
            <a:avLst/>
          </a:prstGeom>
          <a:noFill/>
          <a:ln w="9525" cap="flat" cmpd="sng" algn="ctr">
            <a:solidFill>
              <a:srgbClr val="A9A9A9"/>
            </a:solidFill>
            <a:prstDash val="solid"/>
          </a:ln>
          <a:effectLst/>
        </p:spPr>
      </p:cxnSp>
      <p:cxnSp>
        <p:nvCxnSpPr>
          <p:cNvPr id="32" name="直接连接符 31"/>
          <p:cNvCxnSpPr/>
          <p:nvPr/>
        </p:nvCxnSpPr>
        <p:spPr>
          <a:xfrm flipV="1">
            <a:off x="5223998" y="1287949"/>
            <a:ext cx="72008" cy="574586"/>
          </a:xfrm>
          <a:prstGeom prst="line">
            <a:avLst/>
          </a:prstGeom>
          <a:noFill/>
          <a:ln w="9525" cap="flat" cmpd="sng" algn="ctr">
            <a:solidFill>
              <a:srgbClr val="A9A9A9"/>
            </a:solidFill>
            <a:prstDash val="solid"/>
          </a:ln>
          <a:effectLst/>
        </p:spPr>
      </p:cxnSp>
      <p:cxnSp>
        <p:nvCxnSpPr>
          <p:cNvPr id="33" name="直接连接符 32"/>
          <p:cNvCxnSpPr/>
          <p:nvPr/>
        </p:nvCxnSpPr>
        <p:spPr>
          <a:xfrm>
            <a:off x="5610233" y="2171741"/>
            <a:ext cx="697917" cy="113213"/>
          </a:xfrm>
          <a:prstGeom prst="line">
            <a:avLst/>
          </a:prstGeom>
          <a:noFill/>
          <a:ln w="9525" cap="flat" cmpd="sng" algn="ctr">
            <a:solidFill>
              <a:srgbClr val="A9A9A9"/>
            </a:solidFill>
            <a:prstDash val="solid"/>
          </a:ln>
          <a:effectLst/>
        </p:spPr>
      </p:cxnSp>
      <p:cxnSp>
        <p:nvCxnSpPr>
          <p:cNvPr id="34" name="直接连接符 33"/>
          <p:cNvCxnSpPr/>
          <p:nvPr/>
        </p:nvCxnSpPr>
        <p:spPr>
          <a:xfrm flipV="1">
            <a:off x="5525799" y="1823633"/>
            <a:ext cx="396661" cy="146825"/>
          </a:xfrm>
          <a:prstGeom prst="line">
            <a:avLst/>
          </a:prstGeom>
          <a:noFill/>
          <a:ln w="9525" cap="flat" cmpd="sng" algn="ctr">
            <a:solidFill>
              <a:srgbClr val="A9A9A9"/>
            </a:solidFill>
            <a:prstDash val="solid"/>
          </a:ln>
          <a:effectLst/>
        </p:spPr>
      </p:cxnSp>
      <p:cxnSp>
        <p:nvCxnSpPr>
          <p:cNvPr id="35" name="直接连接符 34"/>
          <p:cNvCxnSpPr/>
          <p:nvPr/>
        </p:nvCxnSpPr>
        <p:spPr>
          <a:xfrm flipV="1">
            <a:off x="5369989" y="1622969"/>
            <a:ext cx="182195" cy="274078"/>
          </a:xfrm>
          <a:prstGeom prst="line">
            <a:avLst/>
          </a:prstGeom>
          <a:noFill/>
          <a:ln w="9525" cap="flat" cmpd="sng" algn="ctr">
            <a:solidFill>
              <a:srgbClr val="A9A9A9"/>
            </a:solidFill>
            <a:prstDash val="solid"/>
          </a:ln>
          <a:effectLst/>
        </p:spPr>
      </p:cxnSp>
      <p:sp>
        <p:nvSpPr>
          <p:cNvPr id="3" name="矩形 2"/>
          <p:cNvSpPr/>
          <p:nvPr/>
        </p:nvSpPr>
        <p:spPr>
          <a:xfrm>
            <a:off x="6156176" y="4371950"/>
            <a:ext cx="2586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3200" dirty="0">
                <a:solidFill>
                  <a:prstClr val="black">
                    <a:lumMod val="65000"/>
                    <a:lumOff val="35000"/>
                  </a:prstClr>
                </a:solidFill>
              </a:rPr>
              <a:t>Problem 4</a:t>
            </a:r>
            <a:endParaRPr lang="zh-CN" altLang="en-US" sz="32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289555" y="627534"/>
            <a:ext cx="8424936" cy="4248472"/>
            <a:chOff x="289555" y="882345"/>
            <a:chExt cx="8424936" cy="3528392"/>
          </a:xfrm>
        </p:grpSpPr>
        <p:sp>
          <p:nvSpPr>
            <p:cNvPr id="2" name="矩形 1"/>
            <p:cNvSpPr/>
            <p:nvPr/>
          </p:nvSpPr>
          <p:spPr>
            <a:xfrm>
              <a:off x="289555" y="882345"/>
              <a:ext cx="8424936" cy="3528392"/>
            </a:xfrm>
            <a:prstGeom prst="rect">
              <a:avLst/>
            </a:prstGeom>
            <a:gradFill>
              <a:gsLst>
                <a:gs pos="67000">
                  <a:srgbClr val="B7732F"/>
                </a:gs>
                <a:gs pos="0">
                  <a:srgbClr val="CC8238"/>
                </a:gs>
              </a:gsLst>
              <a:lin ang="5400000" scaled="0"/>
            </a:gradFill>
            <a:ln w="28575" cap="flat" cmpd="sng" algn="ctr">
              <a:noFill/>
              <a:prstDash val="solid"/>
            </a:ln>
            <a:effectLst>
              <a:outerShdw blurRad="44450" dist="27940" dir="5400000" algn="ctr">
                <a:srgbClr val="7A4D20"/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71450" h="635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474312" y="1130950"/>
              <a:ext cx="8055421" cy="312743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outerShdw blurRad="50800" dist="254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417936" y="1025822"/>
              <a:ext cx="8168171" cy="312743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outerShdw blurRad="50800" dist="254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11560" y="2298234"/>
            <a:ext cx="381642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200" b="0" i="0" u="none" strike="noStrike" kern="0" cap="none" spc="0" normalizeH="0" baseline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800" b="1" dirty="0">
                <a:solidFill>
                  <a:srgbClr val="0070C0"/>
                </a:solidFill>
              </a:rPr>
              <a:t>协调人</a:t>
            </a: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</a:rPr>
              <a:t>— 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</a:rPr>
              <a:t>指明方向的人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智多星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</a:rPr>
              <a:t> 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</a:rPr>
              <a:t>— 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</a:rPr>
              <a:t>富有创造性</a:t>
            </a: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800" b="1" dirty="0">
                <a:solidFill>
                  <a:srgbClr val="0070C0"/>
                </a:solidFill>
              </a:rPr>
              <a:t>凝聚者 </a:t>
            </a:r>
            <a:r>
              <a:rPr lang="en-US" altLang="zh-CN" sz="1800" dirty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— </a:t>
            </a:r>
            <a:r>
              <a:rPr lang="zh-CN" altLang="en-US" sz="1600" dirty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凝聚人心成员有机整体</a:t>
            </a:r>
            <a:endParaRPr lang="en-US" altLang="zh-CN" sz="1800" dirty="0">
              <a:solidFill>
                <a:sysClr val="windowText" lastClr="000000">
                  <a:lumMod val="65000"/>
                  <a:lumOff val="35000"/>
                </a:sysClr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鞭策者 </a:t>
            </a:r>
            <a:endParaRPr kumimoji="0" lang="en-US" altLang="zh-CN" sz="1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</a:rPr>
              <a:t>—</a:t>
            </a:r>
            <a:r>
              <a:rPr kumimoji="0" lang="en-US" altLang="zh-CN" sz="1800" b="0" i="0" u="none" strike="noStrike" kern="0" cap="none" spc="0" normalizeH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</a:rPr>
              <a:t> </a:t>
            </a:r>
            <a:r>
              <a:rPr kumimoji="0" lang="zh-CN" altLang="en-US" sz="1600" b="0" i="0" u="none" strike="noStrike" kern="0" cap="none" spc="0" normalizeH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</a:rPr>
              <a:t>关心工作进度及可能出错的事情</a:t>
            </a:r>
            <a:endParaRPr kumimoji="0" lang="en-US" altLang="zh-CN" sz="1800" b="0" i="0" u="none" strike="noStrike" kern="0" cap="none" spc="0" normalizeH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1560" y="948788"/>
            <a:ext cx="3118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kern="0" noProof="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对策：角色的平衡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06150" y="1437509"/>
            <a:ext cx="3600400" cy="28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06150" y="2049962"/>
            <a:ext cx="3600400" cy="28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6172" y="1574685"/>
            <a:ext cx="3670377" cy="41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200" b="0" i="0" u="none" strike="noStrike" kern="0" cap="none" spc="0" normalizeH="0" baseline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贝尔宾团队角色配比团队平衡</a:t>
            </a:r>
            <a:endParaRPr kumimoji="0" lang="en-US" altLang="zh-CN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99992" y="1882736"/>
            <a:ext cx="39957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200" b="0" i="0" u="none" strike="noStrike" kern="0" cap="none" spc="0" normalizeH="0" baseline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800" b="1" dirty="0">
                <a:solidFill>
                  <a:srgbClr val="0070C0"/>
                </a:solidFill>
              </a:rPr>
              <a:t>实干家</a:t>
            </a: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</a:t>
            </a:r>
            <a:endParaRPr kumimoji="0" lang="en-US" altLang="zh-CN" sz="1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</a:rPr>
              <a:t>— </a:t>
            </a:r>
            <a:r>
              <a:rPr lang="zh-CN" altLang="en-US" sz="1600" dirty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把决策和计划变成可执行的具体任务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800" b="1" dirty="0">
                <a:solidFill>
                  <a:srgbClr val="0070C0"/>
                </a:solidFill>
              </a:rPr>
              <a:t>外交家</a:t>
            </a: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</a:t>
            </a:r>
            <a:endParaRPr kumimoji="0" lang="en-US" altLang="zh-CN" sz="1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</a:rPr>
              <a:t>— 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</a:rPr>
              <a:t>与外部进行联系找出需求</a:t>
            </a: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800" b="1" dirty="0">
                <a:solidFill>
                  <a:srgbClr val="0070C0"/>
                </a:solidFill>
              </a:rPr>
              <a:t>监督评论员</a:t>
            </a:r>
            <a:r>
              <a:rPr lang="zh-CN" altLang="en-US" sz="1800" dirty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 </a:t>
            </a:r>
            <a:endParaRPr lang="en-US" altLang="zh-CN" sz="1800" dirty="0">
              <a:solidFill>
                <a:sysClr val="windowText" lastClr="000000">
                  <a:lumMod val="65000"/>
                  <a:lumOff val="35000"/>
                </a:sysClr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800" dirty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— </a:t>
            </a:r>
            <a:r>
              <a:rPr lang="zh-CN" altLang="en-US" sz="1600" dirty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分析环境状况，阻止按错误的方向行动</a:t>
            </a:r>
            <a:endParaRPr lang="en-US" altLang="zh-CN" sz="1800" dirty="0">
              <a:solidFill>
                <a:sysClr val="windowText" lastClr="000000">
                  <a:lumMod val="65000"/>
                  <a:lumOff val="35000"/>
                </a:sysClr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6"/>
          <p:cNvPicPr>
            <a:picLocks noChangeAspect="1" noChangeArrowheads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 bwMode="auto">
          <a:xfrm rot="20331162">
            <a:off x="2483589" y="3574027"/>
            <a:ext cx="215093" cy="211804"/>
          </a:xfrm>
          <a:prstGeom prst="triangl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0"/>
          <p:cNvPicPr>
            <a:picLocks noChangeAspect="1" noChangeArrowheads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 bwMode="auto">
          <a:xfrm rot="18781075" flipV="1">
            <a:off x="2188708" y="2710982"/>
            <a:ext cx="287440" cy="858837"/>
          </a:xfrm>
          <a:prstGeom prst="trapezoid">
            <a:avLst>
              <a:gd name="adj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0"/>
          <p:cNvPicPr>
            <a:picLocks noChangeAspect="1" noChangeArrowheads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 bwMode="auto">
          <a:xfrm rot="6601881" flipV="1">
            <a:off x="5695349" y="1193551"/>
            <a:ext cx="287440" cy="858837"/>
          </a:xfrm>
          <a:prstGeom prst="rtTriangl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 bwMode="auto">
          <a:xfrm rot="20331162">
            <a:off x="5861999" y="1937970"/>
            <a:ext cx="215093" cy="211804"/>
          </a:xfrm>
          <a:prstGeom prst="triangl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11"/>
          <p:cNvPicPr>
            <a:picLocks noChangeAspect="1" noChangeArrowheads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 bwMode="auto">
          <a:xfrm>
            <a:off x="5724129" y="0"/>
            <a:ext cx="3419872" cy="189704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EEECE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2"/>
          <p:cNvPicPr>
            <a:picLocks noChangeAspect="1" noChangeArrowheads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 bwMode="auto">
          <a:xfrm>
            <a:off x="1" y="3296319"/>
            <a:ext cx="2800641" cy="1847181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2771800" y="2067694"/>
            <a:ext cx="2750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b="1" kern="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技术短缺</a:t>
            </a:r>
            <a:endParaRPr kumimoji="0" lang="zh-CN" altLang="en-US" sz="4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任意多边形 25"/>
          <p:cNvSpPr/>
          <p:nvPr/>
        </p:nvSpPr>
        <p:spPr>
          <a:xfrm>
            <a:off x="2543635" y="1742180"/>
            <a:ext cx="475013" cy="463138"/>
          </a:xfrm>
          <a:custGeom>
            <a:avLst/>
            <a:gdLst>
              <a:gd name="connsiteX0" fmla="*/ 475013 w 475013"/>
              <a:gd name="connsiteY0" fmla="*/ 0 h 617517"/>
              <a:gd name="connsiteX1" fmla="*/ 35626 w 475013"/>
              <a:gd name="connsiteY1" fmla="*/ 11875 h 617517"/>
              <a:gd name="connsiteX2" fmla="*/ 0 w 475013"/>
              <a:gd name="connsiteY2" fmla="*/ 617517 h 617517"/>
              <a:gd name="connsiteX3" fmla="*/ 130629 w 475013"/>
              <a:gd name="connsiteY3" fmla="*/ 178130 h 617517"/>
              <a:gd name="connsiteX4" fmla="*/ 475013 w 475013"/>
              <a:gd name="connsiteY4" fmla="*/ 0 h 617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5013" h="617517">
                <a:moveTo>
                  <a:pt x="475013" y="0"/>
                </a:moveTo>
                <a:lnTo>
                  <a:pt x="35626" y="11875"/>
                </a:lnTo>
                <a:lnTo>
                  <a:pt x="0" y="617517"/>
                </a:lnTo>
                <a:lnTo>
                  <a:pt x="130629" y="178130"/>
                </a:lnTo>
                <a:lnTo>
                  <a:pt x="475013" y="0"/>
                </a:lnTo>
                <a:close/>
              </a:path>
            </a:pathLst>
          </a:cu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" name="任意多边形 26"/>
          <p:cNvSpPr/>
          <p:nvPr/>
        </p:nvSpPr>
        <p:spPr>
          <a:xfrm rot="10800000">
            <a:off x="5296008" y="2584031"/>
            <a:ext cx="475013" cy="463138"/>
          </a:xfrm>
          <a:custGeom>
            <a:avLst/>
            <a:gdLst>
              <a:gd name="connsiteX0" fmla="*/ 475013 w 475013"/>
              <a:gd name="connsiteY0" fmla="*/ 0 h 617517"/>
              <a:gd name="connsiteX1" fmla="*/ 35626 w 475013"/>
              <a:gd name="connsiteY1" fmla="*/ 11875 h 617517"/>
              <a:gd name="connsiteX2" fmla="*/ 0 w 475013"/>
              <a:gd name="connsiteY2" fmla="*/ 617517 h 617517"/>
              <a:gd name="connsiteX3" fmla="*/ 130629 w 475013"/>
              <a:gd name="connsiteY3" fmla="*/ 178130 h 617517"/>
              <a:gd name="connsiteX4" fmla="*/ 475013 w 475013"/>
              <a:gd name="connsiteY4" fmla="*/ 0 h 617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5013" h="617517">
                <a:moveTo>
                  <a:pt x="475013" y="0"/>
                </a:moveTo>
                <a:lnTo>
                  <a:pt x="35626" y="11875"/>
                </a:lnTo>
                <a:lnTo>
                  <a:pt x="0" y="617517"/>
                </a:lnTo>
                <a:lnTo>
                  <a:pt x="130629" y="178130"/>
                </a:lnTo>
                <a:lnTo>
                  <a:pt x="475013" y="0"/>
                </a:lnTo>
                <a:close/>
              </a:path>
            </a:pathLst>
          </a:cu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8" name="直接连接符 27"/>
          <p:cNvCxnSpPr/>
          <p:nvPr/>
        </p:nvCxnSpPr>
        <p:spPr>
          <a:xfrm flipH="1">
            <a:off x="1999490" y="2815329"/>
            <a:ext cx="851954" cy="135947"/>
          </a:xfrm>
          <a:prstGeom prst="line">
            <a:avLst/>
          </a:prstGeom>
          <a:noFill/>
          <a:ln w="9525" cap="flat" cmpd="sng" algn="ctr">
            <a:solidFill>
              <a:srgbClr val="A9A9A9"/>
            </a:solidFill>
            <a:prstDash val="solid"/>
          </a:ln>
          <a:effectLst/>
        </p:spPr>
      </p:cxnSp>
      <p:cxnSp>
        <p:nvCxnSpPr>
          <p:cNvPr id="29" name="直接连接符 28"/>
          <p:cNvCxnSpPr/>
          <p:nvPr/>
        </p:nvCxnSpPr>
        <p:spPr>
          <a:xfrm flipH="1">
            <a:off x="2591135" y="2911222"/>
            <a:ext cx="427513" cy="135947"/>
          </a:xfrm>
          <a:prstGeom prst="line">
            <a:avLst/>
          </a:prstGeom>
          <a:noFill/>
          <a:ln w="9525" cap="flat" cmpd="sng" algn="ctr">
            <a:solidFill>
              <a:srgbClr val="A9A9A9"/>
            </a:solidFill>
            <a:prstDash val="solid"/>
          </a:ln>
          <a:effectLst/>
        </p:spPr>
      </p:cxnSp>
      <p:cxnSp>
        <p:nvCxnSpPr>
          <p:cNvPr id="30" name="直接连接符 29"/>
          <p:cNvCxnSpPr/>
          <p:nvPr/>
        </p:nvCxnSpPr>
        <p:spPr>
          <a:xfrm flipH="1">
            <a:off x="2439890" y="2979196"/>
            <a:ext cx="835967" cy="402644"/>
          </a:xfrm>
          <a:prstGeom prst="line">
            <a:avLst/>
          </a:prstGeom>
          <a:noFill/>
          <a:ln w="9525" cap="flat" cmpd="sng" algn="ctr">
            <a:solidFill>
              <a:srgbClr val="A9A9A9"/>
            </a:solidFill>
            <a:prstDash val="solid"/>
          </a:ln>
          <a:effectLst/>
        </p:spPr>
      </p:cxnSp>
      <p:cxnSp>
        <p:nvCxnSpPr>
          <p:cNvPr id="31" name="直接连接符 30"/>
          <p:cNvCxnSpPr/>
          <p:nvPr/>
        </p:nvCxnSpPr>
        <p:spPr>
          <a:xfrm flipH="1">
            <a:off x="2869526" y="3012410"/>
            <a:ext cx="504056" cy="795389"/>
          </a:xfrm>
          <a:prstGeom prst="line">
            <a:avLst/>
          </a:prstGeom>
          <a:noFill/>
          <a:ln w="9525" cap="flat" cmpd="sng" algn="ctr">
            <a:solidFill>
              <a:srgbClr val="A9A9A9"/>
            </a:solidFill>
            <a:prstDash val="solid"/>
          </a:ln>
          <a:effectLst/>
        </p:spPr>
      </p:cxnSp>
      <p:cxnSp>
        <p:nvCxnSpPr>
          <p:cNvPr id="32" name="直接连接符 31"/>
          <p:cNvCxnSpPr/>
          <p:nvPr/>
        </p:nvCxnSpPr>
        <p:spPr>
          <a:xfrm flipV="1">
            <a:off x="5223998" y="1287949"/>
            <a:ext cx="72008" cy="574586"/>
          </a:xfrm>
          <a:prstGeom prst="line">
            <a:avLst/>
          </a:prstGeom>
          <a:noFill/>
          <a:ln w="9525" cap="flat" cmpd="sng" algn="ctr">
            <a:solidFill>
              <a:srgbClr val="A9A9A9"/>
            </a:solidFill>
            <a:prstDash val="solid"/>
          </a:ln>
          <a:effectLst/>
        </p:spPr>
      </p:cxnSp>
      <p:cxnSp>
        <p:nvCxnSpPr>
          <p:cNvPr id="33" name="直接连接符 32"/>
          <p:cNvCxnSpPr/>
          <p:nvPr/>
        </p:nvCxnSpPr>
        <p:spPr>
          <a:xfrm>
            <a:off x="5610233" y="2171741"/>
            <a:ext cx="697917" cy="113213"/>
          </a:xfrm>
          <a:prstGeom prst="line">
            <a:avLst/>
          </a:prstGeom>
          <a:noFill/>
          <a:ln w="9525" cap="flat" cmpd="sng" algn="ctr">
            <a:solidFill>
              <a:srgbClr val="A9A9A9"/>
            </a:solidFill>
            <a:prstDash val="solid"/>
          </a:ln>
          <a:effectLst/>
        </p:spPr>
      </p:cxnSp>
      <p:cxnSp>
        <p:nvCxnSpPr>
          <p:cNvPr id="34" name="直接连接符 33"/>
          <p:cNvCxnSpPr/>
          <p:nvPr/>
        </p:nvCxnSpPr>
        <p:spPr>
          <a:xfrm flipV="1">
            <a:off x="5525799" y="1823633"/>
            <a:ext cx="396661" cy="146825"/>
          </a:xfrm>
          <a:prstGeom prst="line">
            <a:avLst/>
          </a:prstGeom>
          <a:noFill/>
          <a:ln w="9525" cap="flat" cmpd="sng" algn="ctr">
            <a:solidFill>
              <a:srgbClr val="A9A9A9"/>
            </a:solidFill>
            <a:prstDash val="solid"/>
          </a:ln>
          <a:effectLst/>
        </p:spPr>
      </p:cxnSp>
      <p:cxnSp>
        <p:nvCxnSpPr>
          <p:cNvPr id="35" name="直接连接符 34"/>
          <p:cNvCxnSpPr/>
          <p:nvPr/>
        </p:nvCxnSpPr>
        <p:spPr>
          <a:xfrm flipV="1">
            <a:off x="5369989" y="1622969"/>
            <a:ext cx="182195" cy="274078"/>
          </a:xfrm>
          <a:prstGeom prst="line">
            <a:avLst/>
          </a:prstGeom>
          <a:noFill/>
          <a:ln w="9525" cap="flat" cmpd="sng" algn="ctr">
            <a:solidFill>
              <a:srgbClr val="A9A9A9"/>
            </a:solidFill>
            <a:prstDash val="solid"/>
          </a:ln>
          <a:effectLst/>
        </p:spPr>
      </p:cxnSp>
      <p:sp>
        <p:nvSpPr>
          <p:cNvPr id="3" name="矩形 2"/>
          <p:cNvSpPr/>
          <p:nvPr/>
        </p:nvSpPr>
        <p:spPr>
          <a:xfrm>
            <a:off x="6156176" y="4371950"/>
            <a:ext cx="2586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3200" dirty="0">
                <a:solidFill>
                  <a:prstClr val="black">
                    <a:lumMod val="65000"/>
                    <a:lumOff val="35000"/>
                  </a:prstClr>
                </a:solidFill>
              </a:rPr>
              <a:t>Problem 5</a:t>
            </a:r>
            <a:endParaRPr lang="zh-CN" altLang="en-US" sz="32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/>
          <p:cNvSpPr/>
          <p:nvPr/>
        </p:nvSpPr>
        <p:spPr>
          <a:xfrm>
            <a:off x="289555" y="882345"/>
            <a:ext cx="8424936" cy="3528392"/>
          </a:xfrm>
          <a:prstGeom prst="rect">
            <a:avLst/>
          </a:prstGeom>
          <a:gradFill>
            <a:gsLst>
              <a:gs pos="67000">
                <a:srgbClr val="B7732F"/>
              </a:gs>
              <a:gs pos="0">
                <a:srgbClr val="CC8238"/>
              </a:gs>
            </a:gsLst>
            <a:lin ang="5400000" scaled="0"/>
          </a:gradFill>
          <a:ln w="28575" cap="flat" cmpd="sng" algn="ctr">
            <a:noFill/>
            <a:prstDash val="solid"/>
          </a:ln>
          <a:effectLst>
            <a:outerShdw blurRad="44450" dist="27940" dir="5400000" algn="ctr">
              <a:srgbClr val="7A4D20"/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71450" h="635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474312" y="1130950"/>
            <a:ext cx="8055421" cy="3127438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417936" y="1025822"/>
            <a:ext cx="8168171" cy="3127438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943428" y="2809928"/>
            <a:ext cx="3444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kern="0" noProof="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对策：</a:t>
            </a:r>
            <a:r>
              <a:rPr lang="zh-CN" altLang="en-US" sz="2400" b="1" kern="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专家角色的支持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5038019" y="3298649"/>
            <a:ext cx="3312000" cy="28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5038019" y="3911102"/>
            <a:ext cx="3312000" cy="28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968042" y="3435825"/>
            <a:ext cx="3420382" cy="381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200" b="0" i="0" u="none" strike="noStrike" kern="0" cap="none" spc="0" normalizeH="0" baseline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建立人员拥有的技术的详细列表</a:t>
            </a:r>
            <a:endParaRPr kumimoji="0" lang="en-US" altLang="zh-CN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439660" y="1275606"/>
            <a:ext cx="4187455" cy="26134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6"/>
          <p:cNvPicPr>
            <a:picLocks noChangeAspect="1" noChangeArrowheads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 bwMode="auto">
          <a:xfrm rot="20331162">
            <a:off x="2483589" y="3574027"/>
            <a:ext cx="215093" cy="211804"/>
          </a:xfrm>
          <a:prstGeom prst="triangl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0"/>
          <p:cNvPicPr>
            <a:picLocks noChangeAspect="1" noChangeArrowheads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 bwMode="auto">
          <a:xfrm rot="18781075" flipV="1">
            <a:off x="2188708" y="2710982"/>
            <a:ext cx="287440" cy="858837"/>
          </a:xfrm>
          <a:prstGeom prst="trapezoid">
            <a:avLst>
              <a:gd name="adj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0"/>
          <p:cNvPicPr>
            <a:picLocks noChangeAspect="1" noChangeArrowheads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 bwMode="auto">
          <a:xfrm rot="6601881" flipV="1">
            <a:off x="5695349" y="1193551"/>
            <a:ext cx="287440" cy="858837"/>
          </a:xfrm>
          <a:prstGeom prst="rtTriangl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 bwMode="auto">
          <a:xfrm rot="20331162">
            <a:off x="5861999" y="1937970"/>
            <a:ext cx="215093" cy="211804"/>
          </a:xfrm>
          <a:prstGeom prst="triangl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11"/>
          <p:cNvPicPr>
            <a:picLocks noChangeAspect="1" noChangeArrowheads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 bwMode="auto">
          <a:xfrm>
            <a:off x="5724129" y="0"/>
            <a:ext cx="3419872" cy="189704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EEECE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2"/>
          <p:cNvPicPr>
            <a:picLocks noChangeAspect="1" noChangeArrowheads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 bwMode="auto">
          <a:xfrm>
            <a:off x="1" y="3296319"/>
            <a:ext cx="2800641" cy="1847181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2771800" y="2067694"/>
            <a:ext cx="2750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b="1" kern="0" noProof="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忽视业绩</a:t>
            </a:r>
            <a:endParaRPr kumimoji="0" lang="zh-CN" altLang="en-US" sz="4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任意多边形 25"/>
          <p:cNvSpPr/>
          <p:nvPr/>
        </p:nvSpPr>
        <p:spPr>
          <a:xfrm>
            <a:off x="2543635" y="1742180"/>
            <a:ext cx="475013" cy="463138"/>
          </a:xfrm>
          <a:custGeom>
            <a:avLst/>
            <a:gdLst>
              <a:gd name="connsiteX0" fmla="*/ 475013 w 475013"/>
              <a:gd name="connsiteY0" fmla="*/ 0 h 617517"/>
              <a:gd name="connsiteX1" fmla="*/ 35626 w 475013"/>
              <a:gd name="connsiteY1" fmla="*/ 11875 h 617517"/>
              <a:gd name="connsiteX2" fmla="*/ 0 w 475013"/>
              <a:gd name="connsiteY2" fmla="*/ 617517 h 617517"/>
              <a:gd name="connsiteX3" fmla="*/ 130629 w 475013"/>
              <a:gd name="connsiteY3" fmla="*/ 178130 h 617517"/>
              <a:gd name="connsiteX4" fmla="*/ 475013 w 475013"/>
              <a:gd name="connsiteY4" fmla="*/ 0 h 617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5013" h="617517">
                <a:moveTo>
                  <a:pt x="475013" y="0"/>
                </a:moveTo>
                <a:lnTo>
                  <a:pt x="35626" y="11875"/>
                </a:lnTo>
                <a:lnTo>
                  <a:pt x="0" y="617517"/>
                </a:lnTo>
                <a:lnTo>
                  <a:pt x="130629" y="178130"/>
                </a:lnTo>
                <a:lnTo>
                  <a:pt x="475013" y="0"/>
                </a:lnTo>
                <a:close/>
              </a:path>
            </a:pathLst>
          </a:cu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" name="任意多边形 26"/>
          <p:cNvSpPr/>
          <p:nvPr/>
        </p:nvSpPr>
        <p:spPr>
          <a:xfrm rot="10800000">
            <a:off x="5296008" y="2584031"/>
            <a:ext cx="475013" cy="463138"/>
          </a:xfrm>
          <a:custGeom>
            <a:avLst/>
            <a:gdLst>
              <a:gd name="connsiteX0" fmla="*/ 475013 w 475013"/>
              <a:gd name="connsiteY0" fmla="*/ 0 h 617517"/>
              <a:gd name="connsiteX1" fmla="*/ 35626 w 475013"/>
              <a:gd name="connsiteY1" fmla="*/ 11875 h 617517"/>
              <a:gd name="connsiteX2" fmla="*/ 0 w 475013"/>
              <a:gd name="connsiteY2" fmla="*/ 617517 h 617517"/>
              <a:gd name="connsiteX3" fmla="*/ 130629 w 475013"/>
              <a:gd name="connsiteY3" fmla="*/ 178130 h 617517"/>
              <a:gd name="connsiteX4" fmla="*/ 475013 w 475013"/>
              <a:gd name="connsiteY4" fmla="*/ 0 h 617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5013" h="617517">
                <a:moveTo>
                  <a:pt x="475013" y="0"/>
                </a:moveTo>
                <a:lnTo>
                  <a:pt x="35626" y="11875"/>
                </a:lnTo>
                <a:lnTo>
                  <a:pt x="0" y="617517"/>
                </a:lnTo>
                <a:lnTo>
                  <a:pt x="130629" y="178130"/>
                </a:lnTo>
                <a:lnTo>
                  <a:pt x="475013" y="0"/>
                </a:lnTo>
                <a:close/>
              </a:path>
            </a:pathLst>
          </a:cu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8" name="直接连接符 27"/>
          <p:cNvCxnSpPr/>
          <p:nvPr/>
        </p:nvCxnSpPr>
        <p:spPr>
          <a:xfrm flipH="1">
            <a:off x="1999490" y="2815329"/>
            <a:ext cx="851954" cy="135947"/>
          </a:xfrm>
          <a:prstGeom prst="line">
            <a:avLst/>
          </a:prstGeom>
          <a:noFill/>
          <a:ln w="9525" cap="flat" cmpd="sng" algn="ctr">
            <a:solidFill>
              <a:srgbClr val="A9A9A9"/>
            </a:solidFill>
            <a:prstDash val="solid"/>
          </a:ln>
          <a:effectLst/>
        </p:spPr>
      </p:cxnSp>
      <p:cxnSp>
        <p:nvCxnSpPr>
          <p:cNvPr id="29" name="直接连接符 28"/>
          <p:cNvCxnSpPr/>
          <p:nvPr/>
        </p:nvCxnSpPr>
        <p:spPr>
          <a:xfrm flipH="1">
            <a:off x="2591135" y="2911222"/>
            <a:ext cx="427513" cy="135947"/>
          </a:xfrm>
          <a:prstGeom prst="line">
            <a:avLst/>
          </a:prstGeom>
          <a:noFill/>
          <a:ln w="9525" cap="flat" cmpd="sng" algn="ctr">
            <a:solidFill>
              <a:srgbClr val="A9A9A9"/>
            </a:solidFill>
            <a:prstDash val="solid"/>
          </a:ln>
          <a:effectLst/>
        </p:spPr>
      </p:cxnSp>
      <p:cxnSp>
        <p:nvCxnSpPr>
          <p:cNvPr id="30" name="直接连接符 29"/>
          <p:cNvCxnSpPr/>
          <p:nvPr/>
        </p:nvCxnSpPr>
        <p:spPr>
          <a:xfrm flipH="1">
            <a:off x="2439890" y="2979196"/>
            <a:ext cx="835967" cy="402644"/>
          </a:xfrm>
          <a:prstGeom prst="line">
            <a:avLst/>
          </a:prstGeom>
          <a:noFill/>
          <a:ln w="9525" cap="flat" cmpd="sng" algn="ctr">
            <a:solidFill>
              <a:srgbClr val="A9A9A9"/>
            </a:solidFill>
            <a:prstDash val="solid"/>
          </a:ln>
          <a:effectLst/>
        </p:spPr>
      </p:cxnSp>
      <p:cxnSp>
        <p:nvCxnSpPr>
          <p:cNvPr id="31" name="直接连接符 30"/>
          <p:cNvCxnSpPr/>
          <p:nvPr/>
        </p:nvCxnSpPr>
        <p:spPr>
          <a:xfrm flipH="1">
            <a:off x="2869526" y="3012410"/>
            <a:ext cx="504056" cy="795389"/>
          </a:xfrm>
          <a:prstGeom prst="line">
            <a:avLst/>
          </a:prstGeom>
          <a:noFill/>
          <a:ln w="9525" cap="flat" cmpd="sng" algn="ctr">
            <a:solidFill>
              <a:srgbClr val="A9A9A9"/>
            </a:solidFill>
            <a:prstDash val="solid"/>
          </a:ln>
          <a:effectLst/>
        </p:spPr>
      </p:cxnSp>
      <p:cxnSp>
        <p:nvCxnSpPr>
          <p:cNvPr id="32" name="直接连接符 31"/>
          <p:cNvCxnSpPr/>
          <p:nvPr/>
        </p:nvCxnSpPr>
        <p:spPr>
          <a:xfrm flipV="1">
            <a:off x="5223998" y="1287949"/>
            <a:ext cx="72008" cy="574586"/>
          </a:xfrm>
          <a:prstGeom prst="line">
            <a:avLst/>
          </a:prstGeom>
          <a:noFill/>
          <a:ln w="9525" cap="flat" cmpd="sng" algn="ctr">
            <a:solidFill>
              <a:srgbClr val="A9A9A9"/>
            </a:solidFill>
            <a:prstDash val="solid"/>
          </a:ln>
          <a:effectLst/>
        </p:spPr>
      </p:cxnSp>
      <p:cxnSp>
        <p:nvCxnSpPr>
          <p:cNvPr id="33" name="直接连接符 32"/>
          <p:cNvCxnSpPr/>
          <p:nvPr/>
        </p:nvCxnSpPr>
        <p:spPr>
          <a:xfrm>
            <a:off x="5610233" y="2171741"/>
            <a:ext cx="697917" cy="113213"/>
          </a:xfrm>
          <a:prstGeom prst="line">
            <a:avLst/>
          </a:prstGeom>
          <a:noFill/>
          <a:ln w="9525" cap="flat" cmpd="sng" algn="ctr">
            <a:solidFill>
              <a:srgbClr val="A9A9A9"/>
            </a:solidFill>
            <a:prstDash val="solid"/>
          </a:ln>
          <a:effectLst/>
        </p:spPr>
      </p:cxnSp>
      <p:cxnSp>
        <p:nvCxnSpPr>
          <p:cNvPr id="34" name="直接连接符 33"/>
          <p:cNvCxnSpPr/>
          <p:nvPr/>
        </p:nvCxnSpPr>
        <p:spPr>
          <a:xfrm flipV="1">
            <a:off x="5525799" y="1823633"/>
            <a:ext cx="396661" cy="146825"/>
          </a:xfrm>
          <a:prstGeom prst="line">
            <a:avLst/>
          </a:prstGeom>
          <a:noFill/>
          <a:ln w="9525" cap="flat" cmpd="sng" algn="ctr">
            <a:solidFill>
              <a:srgbClr val="A9A9A9"/>
            </a:solidFill>
            <a:prstDash val="solid"/>
          </a:ln>
          <a:effectLst/>
        </p:spPr>
      </p:cxnSp>
      <p:cxnSp>
        <p:nvCxnSpPr>
          <p:cNvPr id="35" name="直接连接符 34"/>
          <p:cNvCxnSpPr/>
          <p:nvPr/>
        </p:nvCxnSpPr>
        <p:spPr>
          <a:xfrm flipV="1">
            <a:off x="5369989" y="1622969"/>
            <a:ext cx="182195" cy="274078"/>
          </a:xfrm>
          <a:prstGeom prst="line">
            <a:avLst/>
          </a:prstGeom>
          <a:noFill/>
          <a:ln w="9525" cap="flat" cmpd="sng" algn="ctr">
            <a:solidFill>
              <a:srgbClr val="A9A9A9"/>
            </a:solidFill>
            <a:prstDash val="solid"/>
          </a:ln>
          <a:effectLst/>
        </p:spPr>
      </p:cxnSp>
      <p:sp>
        <p:nvSpPr>
          <p:cNvPr id="3" name="矩形 2"/>
          <p:cNvSpPr/>
          <p:nvPr/>
        </p:nvSpPr>
        <p:spPr>
          <a:xfrm>
            <a:off x="6156176" y="4371950"/>
            <a:ext cx="2586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3200" dirty="0">
                <a:solidFill>
                  <a:prstClr val="black">
                    <a:lumMod val="65000"/>
                    <a:lumOff val="35000"/>
                  </a:prstClr>
                </a:solidFill>
              </a:rPr>
              <a:t>Problem 6</a:t>
            </a:r>
            <a:endParaRPr lang="zh-CN" altLang="en-US" sz="32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6012160" y="267494"/>
            <a:ext cx="2304256" cy="2304256"/>
            <a:chOff x="6156176" y="843558"/>
            <a:chExt cx="2304256" cy="2304256"/>
          </a:xfrm>
        </p:grpSpPr>
        <p:sp>
          <p:nvSpPr>
            <p:cNvPr id="3" name="椭圆 2"/>
            <p:cNvSpPr/>
            <p:nvPr/>
          </p:nvSpPr>
          <p:spPr>
            <a:xfrm>
              <a:off x="6156176" y="843558"/>
              <a:ext cx="2304256" cy="230425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372200" y="1121574"/>
              <a:ext cx="1872208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400" b="1" dirty="0">
                  <a:solidFill>
                    <a:schemeClr val="bg1"/>
                  </a:solidFill>
                </a:rPr>
                <a:t>团队</a:t>
              </a:r>
              <a:endParaRPr lang="en-US" altLang="zh-CN" sz="4400" b="1" dirty="0">
                <a:solidFill>
                  <a:schemeClr val="bg1"/>
                </a:solidFill>
              </a:endParaRPr>
            </a:p>
            <a:p>
              <a:pPr algn="ctr"/>
              <a:r>
                <a:rPr lang="zh-CN" altLang="en-US" sz="4400" b="1" dirty="0">
                  <a:solidFill>
                    <a:schemeClr val="bg1"/>
                  </a:solidFill>
                </a:rPr>
                <a:t>潜力</a:t>
              </a:r>
              <a:endParaRPr lang="en-US" altLang="zh-CN" sz="4400" b="1" dirty="0">
                <a:solidFill>
                  <a:schemeClr val="bg1"/>
                </a:solidFill>
              </a:endParaRPr>
            </a:p>
            <a:p>
              <a:pPr algn="ctr"/>
              <a:r>
                <a:rPr lang="en-US" altLang="zh-CN" sz="2400" b="1" dirty="0">
                  <a:solidFill>
                    <a:schemeClr val="bg1"/>
                  </a:solidFill>
                </a:rPr>
                <a:t>Potential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-247006" y="901593"/>
            <a:ext cx="5971133" cy="4251409"/>
            <a:chOff x="-247005" y="1434434"/>
            <a:chExt cx="5138343" cy="3718568"/>
          </a:xfrm>
        </p:grpSpPr>
        <p:sp>
          <p:nvSpPr>
            <p:cNvPr id="14" name="矩形 13"/>
            <p:cNvSpPr/>
            <p:nvPr/>
          </p:nvSpPr>
          <p:spPr>
            <a:xfrm rot="573702">
              <a:off x="3253396" y="1947438"/>
              <a:ext cx="1637942" cy="73354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激励</a:t>
              </a: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3738" y="2284254"/>
              <a:ext cx="4590270" cy="2868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矩形 11"/>
            <p:cNvSpPr/>
            <p:nvPr/>
          </p:nvSpPr>
          <p:spPr>
            <a:xfrm rot="20711684">
              <a:off x="794336" y="1785120"/>
              <a:ext cx="1637942" cy="73354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努力</a:t>
              </a:r>
            </a:p>
          </p:txBody>
        </p:sp>
        <p:sp>
          <p:nvSpPr>
            <p:cNvPr id="13" name="矩形 12"/>
            <p:cNvSpPr/>
            <p:nvPr/>
          </p:nvSpPr>
          <p:spPr>
            <a:xfrm rot="21414104">
              <a:off x="2123343" y="1434434"/>
              <a:ext cx="1637942" cy="73354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成就</a:t>
              </a:r>
            </a:p>
          </p:txBody>
        </p:sp>
        <p:sp>
          <p:nvSpPr>
            <p:cNvPr id="10" name="矩形 9"/>
            <p:cNvSpPr/>
            <p:nvPr/>
          </p:nvSpPr>
          <p:spPr>
            <a:xfrm rot="20301266">
              <a:off x="-247005" y="1561976"/>
              <a:ext cx="1637942" cy="73354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信任</a:t>
              </a:r>
            </a:p>
          </p:txBody>
        </p:sp>
      </p:grpSp>
      <p:sp>
        <p:nvSpPr>
          <p:cNvPr id="15" name="矩形 14"/>
          <p:cNvSpPr/>
          <p:nvPr/>
        </p:nvSpPr>
        <p:spPr>
          <a:xfrm>
            <a:off x="5472608" y="2539791"/>
            <a:ext cx="3563888" cy="2480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取得比个人单独工作更加出色的结果</a:t>
            </a:r>
            <a:b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能产生出比个人更多的主意</a:t>
            </a:r>
            <a:b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相互帮助，提高各自的技能与自信心</a:t>
            </a:r>
            <a:b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对任务和成员间表现出责任心</a:t>
            </a:r>
            <a:b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自我激励 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03707" y="2118767"/>
            <a:ext cx="3276205" cy="2620917"/>
            <a:chOff x="849869" y="2827597"/>
            <a:chExt cx="2538189" cy="1768202"/>
          </a:xfrm>
          <a:effectLst>
            <a:outerShdw blurRad="38100" sx="101000" sy="101000" algn="ctr" rotWithShape="0">
              <a:prstClr val="black">
                <a:alpha val="40000"/>
              </a:prstClr>
            </a:outerShdw>
          </a:effectLst>
        </p:grpSpPr>
        <p:sp>
          <p:nvSpPr>
            <p:cNvPr id="3" name="矩形 2"/>
            <p:cNvSpPr/>
            <p:nvPr/>
          </p:nvSpPr>
          <p:spPr>
            <a:xfrm>
              <a:off x="930831" y="2827597"/>
              <a:ext cx="2376264" cy="432048"/>
            </a:xfrm>
            <a:prstGeom prst="rect">
              <a:avLst/>
            </a:prstGeom>
            <a:gradFill flip="none" rotWithShape="1">
              <a:gsLst>
                <a:gs pos="0">
                  <a:srgbClr val="0078A8"/>
                </a:gs>
                <a:gs pos="94000">
                  <a:srgbClr val="00B0F0">
                    <a:shade val="67500"/>
                    <a:satMod val="115000"/>
                  </a:srgbClr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" name="矩形 15"/>
            <p:cNvSpPr/>
            <p:nvPr/>
          </p:nvSpPr>
          <p:spPr>
            <a:xfrm>
              <a:off x="849869" y="3259645"/>
              <a:ext cx="2538189" cy="451098"/>
            </a:xfrm>
            <a:custGeom>
              <a:avLst/>
              <a:gdLst>
                <a:gd name="connsiteX0" fmla="*/ 0 w 2376264"/>
                <a:gd name="connsiteY0" fmla="*/ 0 h 432048"/>
                <a:gd name="connsiteX1" fmla="*/ 2376264 w 2376264"/>
                <a:gd name="connsiteY1" fmla="*/ 0 h 432048"/>
                <a:gd name="connsiteX2" fmla="*/ 2376264 w 2376264"/>
                <a:gd name="connsiteY2" fmla="*/ 432048 h 432048"/>
                <a:gd name="connsiteX3" fmla="*/ 0 w 2376264"/>
                <a:gd name="connsiteY3" fmla="*/ 432048 h 432048"/>
                <a:gd name="connsiteX4" fmla="*/ 0 w 2376264"/>
                <a:gd name="connsiteY4" fmla="*/ 0 h 432048"/>
                <a:gd name="connsiteX0-1" fmla="*/ 85725 w 2461989"/>
                <a:gd name="connsiteY0-2" fmla="*/ 0 h 451098"/>
                <a:gd name="connsiteX1-3" fmla="*/ 2461989 w 2461989"/>
                <a:gd name="connsiteY1-4" fmla="*/ 0 h 451098"/>
                <a:gd name="connsiteX2-5" fmla="*/ 2461989 w 2461989"/>
                <a:gd name="connsiteY2-6" fmla="*/ 432048 h 451098"/>
                <a:gd name="connsiteX3-7" fmla="*/ 0 w 2461989"/>
                <a:gd name="connsiteY3-8" fmla="*/ 451098 h 451098"/>
                <a:gd name="connsiteX4-9" fmla="*/ 85725 w 2461989"/>
                <a:gd name="connsiteY4-10" fmla="*/ 0 h 451098"/>
                <a:gd name="connsiteX0-11" fmla="*/ 85725 w 2538189"/>
                <a:gd name="connsiteY0-12" fmla="*/ 0 h 451098"/>
                <a:gd name="connsiteX1-13" fmla="*/ 2461989 w 2538189"/>
                <a:gd name="connsiteY1-14" fmla="*/ 0 h 451098"/>
                <a:gd name="connsiteX2-15" fmla="*/ 2538189 w 2538189"/>
                <a:gd name="connsiteY2-16" fmla="*/ 451098 h 451098"/>
                <a:gd name="connsiteX3-17" fmla="*/ 0 w 2538189"/>
                <a:gd name="connsiteY3-18" fmla="*/ 451098 h 451098"/>
                <a:gd name="connsiteX4-19" fmla="*/ 85725 w 2538189"/>
                <a:gd name="connsiteY4-20" fmla="*/ 0 h 4510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538189" h="451098">
                  <a:moveTo>
                    <a:pt x="85725" y="0"/>
                  </a:moveTo>
                  <a:lnTo>
                    <a:pt x="2461989" y="0"/>
                  </a:lnTo>
                  <a:lnTo>
                    <a:pt x="2538189" y="451098"/>
                  </a:lnTo>
                  <a:lnTo>
                    <a:pt x="0" y="451098"/>
                  </a:lnTo>
                  <a:lnTo>
                    <a:pt x="85725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78A8"/>
                </a:gs>
                <a:gs pos="94000">
                  <a:srgbClr val="00B0F0">
                    <a:shade val="67500"/>
                    <a:satMod val="115000"/>
                  </a:srgbClr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矩形 15"/>
            <p:cNvSpPr/>
            <p:nvPr/>
          </p:nvSpPr>
          <p:spPr>
            <a:xfrm flipV="1">
              <a:off x="849869" y="3693603"/>
              <a:ext cx="2538189" cy="451098"/>
            </a:xfrm>
            <a:custGeom>
              <a:avLst/>
              <a:gdLst>
                <a:gd name="connsiteX0" fmla="*/ 0 w 2376264"/>
                <a:gd name="connsiteY0" fmla="*/ 0 h 432048"/>
                <a:gd name="connsiteX1" fmla="*/ 2376264 w 2376264"/>
                <a:gd name="connsiteY1" fmla="*/ 0 h 432048"/>
                <a:gd name="connsiteX2" fmla="*/ 2376264 w 2376264"/>
                <a:gd name="connsiteY2" fmla="*/ 432048 h 432048"/>
                <a:gd name="connsiteX3" fmla="*/ 0 w 2376264"/>
                <a:gd name="connsiteY3" fmla="*/ 432048 h 432048"/>
                <a:gd name="connsiteX4" fmla="*/ 0 w 2376264"/>
                <a:gd name="connsiteY4" fmla="*/ 0 h 432048"/>
                <a:gd name="connsiteX0-1" fmla="*/ 85725 w 2461989"/>
                <a:gd name="connsiteY0-2" fmla="*/ 0 h 451098"/>
                <a:gd name="connsiteX1-3" fmla="*/ 2461989 w 2461989"/>
                <a:gd name="connsiteY1-4" fmla="*/ 0 h 451098"/>
                <a:gd name="connsiteX2-5" fmla="*/ 2461989 w 2461989"/>
                <a:gd name="connsiteY2-6" fmla="*/ 432048 h 451098"/>
                <a:gd name="connsiteX3-7" fmla="*/ 0 w 2461989"/>
                <a:gd name="connsiteY3-8" fmla="*/ 451098 h 451098"/>
                <a:gd name="connsiteX4-9" fmla="*/ 85725 w 2461989"/>
                <a:gd name="connsiteY4-10" fmla="*/ 0 h 451098"/>
                <a:gd name="connsiteX0-11" fmla="*/ 85725 w 2538189"/>
                <a:gd name="connsiteY0-12" fmla="*/ 0 h 451098"/>
                <a:gd name="connsiteX1-13" fmla="*/ 2461989 w 2538189"/>
                <a:gd name="connsiteY1-14" fmla="*/ 0 h 451098"/>
                <a:gd name="connsiteX2-15" fmla="*/ 2538189 w 2538189"/>
                <a:gd name="connsiteY2-16" fmla="*/ 451098 h 451098"/>
                <a:gd name="connsiteX3-17" fmla="*/ 0 w 2538189"/>
                <a:gd name="connsiteY3-18" fmla="*/ 451098 h 451098"/>
                <a:gd name="connsiteX4-19" fmla="*/ 85725 w 2538189"/>
                <a:gd name="connsiteY4-20" fmla="*/ 0 h 4510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538189" h="451098">
                  <a:moveTo>
                    <a:pt x="85725" y="0"/>
                  </a:moveTo>
                  <a:lnTo>
                    <a:pt x="2461989" y="0"/>
                  </a:lnTo>
                  <a:lnTo>
                    <a:pt x="2538189" y="451098"/>
                  </a:lnTo>
                  <a:lnTo>
                    <a:pt x="0" y="451098"/>
                  </a:lnTo>
                  <a:lnTo>
                    <a:pt x="85725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78A8"/>
                </a:gs>
                <a:gs pos="94000">
                  <a:srgbClr val="00B0F0">
                    <a:shade val="67500"/>
                    <a:satMod val="115000"/>
                  </a:srgbClr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矩形 15"/>
            <p:cNvSpPr/>
            <p:nvPr/>
          </p:nvSpPr>
          <p:spPr>
            <a:xfrm>
              <a:off x="849869" y="4144701"/>
              <a:ext cx="2538189" cy="451098"/>
            </a:xfrm>
            <a:custGeom>
              <a:avLst/>
              <a:gdLst>
                <a:gd name="connsiteX0" fmla="*/ 0 w 2376264"/>
                <a:gd name="connsiteY0" fmla="*/ 0 h 432048"/>
                <a:gd name="connsiteX1" fmla="*/ 2376264 w 2376264"/>
                <a:gd name="connsiteY1" fmla="*/ 0 h 432048"/>
                <a:gd name="connsiteX2" fmla="*/ 2376264 w 2376264"/>
                <a:gd name="connsiteY2" fmla="*/ 432048 h 432048"/>
                <a:gd name="connsiteX3" fmla="*/ 0 w 2376264"/>
                <a:gd name="connsiteY3" fmla="*/ 432048 h 432048"/>
                <a:gd name="connsiteX4" fmla="*/ 0 w 2376264"/>
                <a:gd name="connsiteY4" fmla="*/ 0 h 432048"/>
                <a:gd name="connsiteX0-1" fmla="*/ 85725 w 2461989"/>
                <a:gd name="connsiteY0-2" fmla="*/ 0 h 451098"/>
                <a:gd name="connsiteX1-3" fmla="*/ 2461989 w 2461989"/>
                <a:gd name="connsiteY1-4" fmla="*/ 0 h 451098"/>
                <a:gd name="connsiteX2-5" fmla="*/ 2461989 w 2461989"/>
                <a:gd name="connsiteY2-6" fmla="*/ 432048 h 451098"/>
                <a:gd name="connsiteX3-7" fmla="*/ 0 w 2461989"/>
                <a:gd name="connsiteY3-8" fmla="*/ 451098 h 451098"/>
                <a:gd name="connsiteX4-9" fmla="*/ 85725 w 2461989"/>
                <a:gd name="connsiteY4-10" fmla="*/ 0 h 451098"/>
                <a:gd name="connsiteX0-11" fmla="*/ 85725 w 2538189"/>
                <a:gd name="connsiteY0-12" fmla="*/ 0 h 451098"/>
                <a:gd name="connsiteX1-13" fmla="*/ 2461989 w 2538189"/>
                <a:gd name="connsiteY1-14" fmla="*/ 0 h 451098"/>
                <a:gd name="connsiteX2-15" fmla="*/ 2538189 w 2538189"/>
                <a:gd name="connsiteY2-16" fmla="*/ 451098 h 451098"/>
                <a:gd name="connsiteX3-17" fmla="*/ 0 w 2538189"/>
                <a:gd name="connsiteY3-18" fmla="*/ 451098 h 451098"/>
                <a:gd name="connsiteX4-19" fmla="*/ 85725 w 2538189"/>
                <a:gd name="connsiteY4-20" fmla="*/ 0 h 4510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538189" h="451098">
                  <a:moveTo>
                    <a:pt x="85725" y="0"/>
                  </a:moveTo>
                  <a:lnTo>
                    <a:pt x="2461989" y="0"/>
                  </a:lnTo>
                  <a:lnTo>
                    <a:pt x="2538189" y="451098"/>
                  </a:lnTo>
                  <a:lnTo>
                    <a:pt x="0" y="451098"/>
                  </a:lnTo>
                  <a:lnTo>
                    <a:pt x="85725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78A8"/>
                </a:gs>
                <a:gs pos="94000">
                  <a:srgbClr val="00B0F0">
                    <a:shade val="67500"/>
                    <a:satMod val="115000"/>
                  </a:srgbClr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" name="椭圆 6"/>
          <p:cNvSpPr/>
          <p:nvPr/>
        </p:nvSpPr>
        <p:spPr>
          <a:xfrm>
            <a:off x="924686" y="2242255"/>
            <a:ext cx="89293" cy="89293"/>
          </a:xfrm>
          <a:prstGeom prst="ellipse">
            <a:avLst/>
          </a:prstGeom>
          <a:solidFill>
            <a:sysClr val="windowText" lastClr="000000">
              <a:lumMod val="85000"/>
              <a:lumOff val="15000"/>
            </a:sysClr>
          </a:solidFill>
          <a:ln w="635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3290754" y="2236881"/>
            <a:ext cx="89293" cy="89293"/>
          </a:xfrm>
          <a:prstGeom prst="ellipse">
            <a:avLst/>
          </a:prstGeom>
          <a:solidFill>
            <a:sysClr val="windowText" lastClr="000000">
              <a:lumMod val="85000"/>
              <a:lumOff val="15000"/>
            </a:sysClr>
          </a:solidFill>
          <a:ln w="635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9" name="直接连接符 8"/>
          <p:cNvCxnSpPr>
            <a:stCxn id="11" idx="6"/>
            <a:endCxn id="8" idx="5"/>
          </p:cNvCxnSpPr>
          <p:nvPr/>
        </p:nvCxnSpPr>
        <p:spPr>
          <a:xfrm>
            <a:off x="2233055" y="1578593"/>
            <a:ext cx="1133916" cy="734504"/>
          </a:xfrm>
          <a:prstGeom prst="line">
            <a:avLst/>
          </a:prstGeom>
          <a:noFill/>
          <a:ln w="19050" cap="flat" cmpd="sng" algn="ctr">
            <a:solidFill>
              <a:srgbClr val="955E27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10" name="直接连接符 9"/>
          <p:cNvCxnSpPr>
            <a:stCxn id="11" idx="2"/>
            <a:endCxn id="7" idx="3"/>
          </p:cNvCxnSpPr>
          <p:nvPr/>
        </p:nvCxnSpPr>
        <p:spPr>
          <a:xfrm flipH="1">
            <a:off x="937763" y="1578593"/>
            <a:ext cx="1058243" cy="739879"/>
          </a:xfrm>
          <a:prstGeom prst="line">
            <a:avLst/>
          </a:prstGeom>
          <a:noFill/>
          <a:ln w="19050" cap="flat" cmpd="sng" algn="ctr">
            <a:solidFill>
              <a:srgbClr val="955E27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sp>
        <p:nvSpPr>
          <p:cNvPr id="11" name="椭圆 10"/>
          <p:cNvSpPr/>
          <p:nvPr/>
        </p:nvSpPr>
        <p:spPr>
          <a:xfrm>
            <a:off x="1996006" y="1460069"/>
            <a:ext cx="237049" cy="237049"/>
          </a:xfrm>
          <a:prstGeom prst="ellipse">
            <a:avLst/>
          </a:prstGeom>
          <a:gradFill flip="none" rotWithShape="1">
            <a:gsLst>
              <a:gs pos="0">
                <a:sysClr val="window" lastClr="FFFFFF">
                  <a:shade val="30000"/>
                  <a:satMod val="115000"/>
                </a:sysClr>
              </a:gs>
              <a:gs pos="50000">
                <a:sysClr val="window" lastClr="FFFFFF">
                  <a:shade val="67500"/>
                  <a:satMod val="115000"/>
                </a:sysClr>
              </a:gs>
              <a:gs pos="100000">
                <a:sysClr val="window" lastClr="FFFFFF">
                  <a:shade val="100000"/>
                  <a:satMod val="115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127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680" y="2283719"/>
            <a:ext cx="2302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en-US" altLang="zh-CN" b="1" kern="0" noProof="0" dirty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</a:rPr>
              <a:t>.</a:t>
            </a:r>
            <a:r>
              <a:rPr lang="zh-CN" altLang="en-US" b="1" kern="0" dirty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</a:rPr>
              <a:t>不良的业绩被容忍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7264" y="2911635"/>
            <a:ext cx="256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 b="1" kern="0" noProof="0" dirty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</a:rPr>
              <a:t>优秀的业绩不受重视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8896" y="3538177"/>
            <a:ext cx="3085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3.</a:t>
            </a:r>
            <a:r>
              <a:rPr lang="zh-CN" altLang="en-US" b="1" kern="0" dirty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</a:rPr>
              <a:t>团队掩盖个人的弱点</a:t>
            </a:r>
            <a:r>
              <a:rPr lang="en-US" altLang="zh-CN" b="1" kern="0" dirty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lang="zh-CN" altLang="en-US" b="1" kern="0" dirty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</a:rPr>
              <a:t>才能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9437" y="4220643"/>
            <a:ext cx="3264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4.</a:t>
            </a:r>
            <a:r>
              <a:rPr lang="zh-CN" altLang="en-US" b="1" kern="0" noProof="0" dirty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</a:rPr>
              <a:t>个人能力差导致团队业绩差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3568" y="699542"/>
            <a:ext cx="2929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忽视业绩现象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4067944" y="555526"/>
            <a:ext cx="4790563" cy="4248472"/>
            <a:chOff x="289555" y="882345"/>
            <a:chExt cx="8424936" cy="3528392"/>
          </a:xfrm>
        </p:grpSpPr>
        <p:sp>
          <p:nvSpPr>
            <p:cNvPr id="32" name="矩形 31"/>
            <p:cNvSpPr/>
            <p:nvPr/>
          </p:nvSpPr>
          <p:spPr>
            <a:xfrm>
              <a:off x="289555" y="882345"/>
              <a:ext cx="8424936" cy="3528392"/>
            </a:xfrm>
            <a:prstGeom prst="rect">
              <a:avLst/>
            </a:prstGeom>
            <a:gradFill>
              <a:gsLst>
                <a:gs pos="67000">
                  <a:srgbClr val="B7732F"/>
                </a:gs>
                <a:gs pos="0">
                  <a:srgbClr val="CC8238"/>
                </a:gs>
              </a:gsLst>
              <a:lin ang="5400000" scaled="0"/>
            </a:gradFill>
            <a:ln w="28575" cap="flat" cmpd="sng" algn="ctr">
              <a:noFill/>
              <a:prstDash val="solid"/>
            </a:ln>
            <a:effectLst>
              <a:outerShdw blurRad="44450" dist="27940" dir="5400000" algn="ctr">
                <a:srgbClr val="7A4D20"/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71450" h="635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474312" y="1130950"/>
              <a:ext cx="8055421" cy="312743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outerShdw blurRad="50800" dist="254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417936" y="1025822"/>
              <a:ext cx="8168171" cy="312743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outerShdw blurRad="50800" dist="254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4283968" y="1153744"/>
            <a:ext cx="3444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kern="0" noProof="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对策：明确目标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4378559" y="1642465"/>
            <a:ext cx="3312000" cy="28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378559" y="2254918"/>
            <a:ext cx="3312000" cy="28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308582" y="1779641"/>
            <a:ext cx="3420382" cy="381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200" b="0" i="0" u="none" strike="noStrike" kern="0" cap="none" spc="0" normalizeH="0" baseline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dirty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由</a:t>
            </a: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领导者正面进行处理重视业绩</a:t>
            </a:r>
            <a:endParaRPr kumimoji="0" lang="en-US" altLang="zh-CN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71429" y="2586266"/>
            <a:ext cx="36949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200" b="0" i="0" u="none" strike="noStrike" kern="0" cap="none" spc="0" normalizeH="0" baseline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dirty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关注目标 </a:t>
            </a:r>
            <a:r>
              <a:rPr lang="en-US" altLang="zh-CN" sz="1600" dirty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— </a:t>
            </a:r>
            <a:r>
              <a:rPr lang="zh-CN" altLang="en-US" sz="1600" dirty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完成时间 </a:t>
            </a:r>
            <a:r>
              <a:rPr lang="en-US" altLang="zh-CN" sz="1600" dirty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— </a:t>
            </a:r>
            <a:r>
              <a:rPr lang="zh-CN" altLang="en-US" sz="1600" dirty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完成标准</a:t>
            </a:r>
            <a:endParaRPr lang="en-US" altLang="zh-CN" sz="1600" dirty="0">
              <a:solidFill>
                <a:sysClr val="windowText" lastClr="000000">
                  <a:lumMod val="65000"/>
                  <a:lumOff val="35000"/>
                </a:sysClr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</a:rPr>
              <a:t>以培训的方式提供帮助，给予支持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dirty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引入检查运行状况的方法</a:t>
            </a:r>
            <a:endParaRPr lang="en-US" altLang="zh-CN" sz="1600" dirty="0">
              <a:solidFill>
                <a:sysClr val="windowText" lastClr="000000">
                  <a:lumMod val="65000"/>
                  <a:lumOff val="35000"/>
                </a:sysClr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</a:rPr>
              <a:t>鼓励成员在技术上的自我评价和反馈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6"/>
          <p:cNvPicPr>
            <a:picLocks noChangeAspect="1" noChangeArrowheads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 bwMode="auto">
          <a:xfrm rot="20331162">
            <a:off x="2483589" y="3574027"/>
            <a:ext cx="215093" cy="211804"/>
          </a:xfrm>
          <a:prstGeom prst="triangl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0"/>
          <p:cNvPicPr>
            <a:picLocks noChangeAspect="1" noChangeArrowheads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 bwMode="auto">
          <a:xfrm rot="18781075" flipV="1">
            <a:off x="2188708" y="2710982"/>
            <a:ext cx="287440" cy="858837"/>
          </a:xfrm>
          <a:prstGeom prst="trapezoid">
            <a:avLst>
              <a:gd name="adj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0"/>
          <p:cNvPicPr>
            <a:picLocks noChangeAspect="1" noChangeArrowheads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 bwMode="auto">
          <a:xfrm rot="6601881" flipV="1">
            <a:off x="5695349" y="1193551"/>
            <a:ext cx="287440" cy="858837"/>
          </a:xfrm>
          <a:prstGeom prst="rtTriangl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 bwMode="auto">
          <a:xfrm rot="20331162">
            <a:off x="5861999" y="1937970"/>
            <a:ext cx="215093" cy="211804"/>
          </a:xfrm>
          <a:prstGeom prst="triangl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11"/>
          <p:cNvPicPr>
            <a:picLocks noChangeAspect="1" noChangeArrowheads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 bwMode="auto">
          <a:xfrm>
            <a:off x="5724129" y="0"/>
            <a:ext cx="3419872" cy="189704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EEECE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2"/>
          <p:cNvPicPr>
            <a:picLocks noChangeAspect="1" noChangeArrowheads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 bwMode="auto">
          <a:xfrm>
            <a:off x="1" y="3296319"/>
            <a:ext cx="2800641" cy="1847181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2771800" y="2067694"/>
            <a:ext cx="2750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缺乏纪律</a:t>
            </a:r>
          </a:p>
        </p:txBody>
      </p:sp>
      <p:sp>
        <p:nvSpPr>
          <p:cNvPr id="26" name="任意多边形 25"/>
          <p:cNvSpPr/>
          <p:nvPr/>
        </p:nvSpPr>
        <p:spPr>
          <a:xfrm>
            <a:off x="2543635" y="1742180"/>
            <a:ext cx="475013" cy="463138"/>
          </a:xfrm>
          <a:custGeom>
            <a:avLst/>
            <a:gdLst>
              <a:gd name="connsiteX0" fmla="*/ 475013 w 475013"/>
              <a:gd name="connsiteY0" fmla="*/ 0 h 617517"/>
              <a:gd name="connsiteX1" fmla="*/ 35626 w 475013"/>
              <a:gd name="connsiteY1" fmla="*/ 11875 h 617517"/>
              <a:gd name="connsiteX2" fmla="*/ 0 w 475013"/>
              <a:gd name="connsiteY2" fmla="*/ 617517 h 617517"/>
              <a:gd name="connsiteX3" fmla="*/ 130629 w 475013"/>
              <a:gd name="connsiteY3" fmla="*/ 178130 h 617517"/>
              <a:gd name="connsiteX4" fmla="*/ 475013 w 475013"/>
              <a:gd name="connsiteY4" fmla="*/ 0 h 617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5013" h="617517">
                <a:moveTo>
                  <a:pt x="475013" y="0"/>
                </a:moveTo>
                <a:lnTo>
                  <a:pt x="35626" y="11875"/>
                </a:lnTo>
                <a:lnTo>
                  <a:pt x="0" y="617517"/>
                </a:lnTo>
                <a:lnTo>
                  <a:pt x="130629" y="178130"/>
                </a:lnTo>
                <a:lnTo>
                  <a:pt x="475013" y="0"/>
                </a:lnTo>
                <a:close/>
              </a:path>
            </a:pathLst>
          </a:cu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" name="任意多边形 26"/>
          <p:cNvSpPr/>
          <p:nvPr/>
        </p:nvSpPr>
        <p:spPr>
          <a:xfrm rot="10800000">
            <a:off x="5296008" y="2584031"/>
            <a:ext cx="475013" cy="463138"/>
          </a:xfrm>
          <a:custGeom>
            <a:avLst/>
            <a:gdLst>
              <a:gd name="connsiteX0" fmla="*/ 475013 w 475013"/>
              <a:gd name="connsiteY0" fmla="*/ 0 h 617517"/>
              <a:gd name="connsiteX1" fmla="*/ 35626 w 475013"/>
              <a:gd name="connsiteY1" fmla="*/ 11875 h 617517"/>
              <a:gd name="connsiteX2" fmla="*/ 0 w 475013"/>
              <a:gd name="connsiteY2" fmla="*/ 617517 h 617517"/>
              <a:gd name="connsiteX3" fmla="*/ 130629 w 475013"/>
              <a:gd name="connsiteY3" fmla="*/ 178130 h 617517"/>
              <a:gd name="connsiteX4" fmla="*/ 475013 w 475013"/>
              <a:gd name="connsiteY4" fmla="*/ 0 h 617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5013" h="617517">
                <a:moveTo>
                  <a:pt x="475013" y="0"/>
                </a:moveTo>
                <a:lnTo>
                  <a:pt x="35626" y="11875"/>
                </a:lnTo>
                <a:lnTo>
                  <a:pt x="0" y="617517"/>
                </a:lnTo>
                <a:lnTo>
                  <a:pt x="130629" y="178130"/>
                </a:lnTo>
                <a:lnTo>
                  <a:pt x="475013" y="0"/>
                </a:lnTo>
                <a:close/>
              </a:path>
            </a:pathLst>
          </a:cu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8" name="直接连接符 27"/>
          <p:cNvCxnSpPr/>
          <p:nvPr/>
        </p:nvCxnSpPr>
        <p:spPr>
          <a:xfrm flipH="1">
            <a:off x="1999490" y="2815329"/>
            <a:ext cx="851954" cy="135947"/>
          </a:xfrm>
          <a:prstGeom prst="line">
            <a:avLst/>
          </a:prstGeom>
          <a:noFill/>
          <a:ln w="9525" cap="flat" cmpd="sng" algn="ctr">
            <a:solidFill>
              <a:srgbClr val="A9A9A9"/>
            </a:solidFill>
            <a:prstDash val="solid"/>
          </a:ln>
          <a:effectLst/>
        </p:spPr>
      </p:cxnSp>
      <p:cxnSp>
        <p:nvCxnSpPr>
          <p:cNvPr id="29" name="直接连接符 28"/>
          <p:cNvCxnSpPr/>
          <p:nvPr/>
        </p:nvCxnSpPr>
        <p:spPr>
          <a:xfrm flipH="1">
            <a:off x="2591135" y="2911222"/>
            <a:ext cx="427513" cy="135947"/>
          </a:xfrm>
          <a:prstGeom prst="line">
            <a:avLst/>
          </a:prstGeom>
          <a:noFill/>
          <a:ln w="9525" cap="flat" cmpd="sng" algn="ctr">
            <a:solidFill>
              <a:srgbClr val="A9A9A9"/>
            </a:solidFill>
            <a:prstDash val="solid"/>
          </a:ln>
          <a:effectLst/>
        </p:spPr>
      </p:cxnSp>
      <p:cxnSp>
        <p:nvCxnSpPr>
          <p:cNvPr id="30" name="直接连接符 29"/>
          <p:cNvCxnSpPr/>
          <p:nvPr/>
        </p:nvCxnSpPr>
        <p:spPr>
          <a:xfrm flipH="1">
            <a:off x="2439890" y="2979196"/>
            <a:ext cx="835967" cy="402644"/>
          </a:xfrm>
          <a:prstGeom prst="line">
            <a:avLst/>
          </a:prstGeom>
          <a:noFill/>
          <a:ln w="9525" cap="flat" cmpd="sng" algn="ctr">
            <a:solidFill>
              <a:srgbClr val="A9A9A9"/>
            </a:solidFill>
            <a:prstDash val="solid"/>
          </a:ln>
          <a:effectLst/>
        </p:spPr>
      </p:cxnSp>
      <p:cxnSp>
        <p:nvCxnSpPr>
          <p:cNvPr id="31" name="直接连接符 30"/>
          <p:cNvCxnSpPr/>
          <p:nvPr/>
        </p:nvCxnSpPr>
        <p:spPr>
          <a:xfrm flipH="1">
            <a:off x="2869526" y="3012410"/>
            <a:ext cx="504056" cy="795389"/>
          </a:xfrm>
          <a:prstGeom prst="line">
            <a:avLst/>
          </a:prstGeom>
          <a:noFill/>
          <a:ln w="9525" cap="flat" cmpd="sng" algn="ctr">
            <a:solidFill>
              <a:srgbClr val="A9A9A9"/>
            </a:solidFill>
            <a:prstDash val="solid"/>
          </a:ln>
          <a:effectLst/>
        </p:spPr>
      </p:cxnSp>
      <p:cxnSp>
        <p:nvCxnSpPr>
          <p:cNvPr id="32" name="直接连接符 31"/>
          <p:cNvCxnSpPr/>
          <p:nvPr/>
        </p:nvCxnSpPr>
        <p:spPr>
          <a:xfrm flipV="1">
            <a:off x="5223998" y="1287949"/>
            <a:ext cx="72008" cy="574586"/>
          </a:xfrm>
          <a:prstGeom prst="line">
            <a:avLst/>
          </a:prstGeom>
          <a:noFill/>
          <a:ln w="9525" cap="flat" cmpd="sng" algn="ctr">
            <a:solidFill>
              <a:srgbClr val="A9A9A9"/>
            </a:solidFill>
            <a:prstDash val="solid"/>
          </a:ln>
          <a:effectLst/>
        </p:spPr>
      </p:cxnSp>
      <p:cxnSp>
        <p:nvCxnSpPr>
          <p:cNvPr id="33" name="直接连接符 32"/>
          <p:cNvCxnSpPr/>
          <p:nvPr/>
        </p:nvCxnSpPr>
        <p:spPr>
          <a:xfrm>
            <a:off x="5610233" y="2171741"/>
            <a:ext cx="697917" cy="113213"/>
          </a:xfrm>
          <a:prstGeom prst="line">
            <a:avLst/>
          </a:prstGeom>
          <a:noFill/>
          <a:ln w="9525" cap="flat" cmpd="sng" algn="ctr">
            <a:solidFill>
              <a:srgbClr val="A9A9A9"/>
            </a:solidFill>
            <a:prstDash val="solid"/>
          </a:ln>
          <a:effectLst/>
        </p:spPr>
      </p:cxnSp>
      <p:cxnSp>
        <p:nvCxnSpPr>
          <p:cNvPr id="34" name="直接连接符 33"/>
          <p:cNvCxnSpPr/>
          <p:nvPr/>
        </p:nvCxnSpPr>
        <p:spPr>
          <a:xfrm flipV="1">
            <a:off x="5525799" y="1823633"/>
            <a:ext cx="396661" cy="146825"/>
          </a:xfrm>
          <a:prstGeom prst="line">
            <a:avLst/>
          </a:prstGeom>
          <a:noFill/>
          <a:ln w="9525" cap="flat" cmpd="sng" algn="ctr">
            <a:solidFill>
              <a:srgbClr val="A9A9A9"/>
            </a:solidFill>
            <a:prstDash val="solid"/>
          </a:ln>
          <a:effectLst/>
        </p:spPr>
      </p:cxnSp>
      <p:cxnSp>
        <p:nvCxnSpPr>
          <p:cNvPr id="35" name="直接连接符 34"/>
          <p:cNvCxnSpPr/>
          <p:nvPr/>
        </p:nvCxnSpPr>
        <p:spPr>
          <a:xfrm flipV="1">
            <a:off x="5369989" y="1622969"/>
            <a:ext cx="182195" cy="274078"/>
          </a:xfrm>
          <a:prstGeom prst="line">
            <a:avLst/>
          </a:prstGeom>
          <a:noFill/>
          <a:ln w="9525" cap="flat" cmpd="sng" algn="ctr">
            <a:solidFill>
              <a:srgbClr val="A9A9A9"/>
            </a:solidFill>
            <a:prstDash val="solid"/>
          </a:ln>
          <a:effectLst/>
        </p:spPr>
      </p:cxnSp>
      <p:sp>
        <p:nvSpPr>
          <p:cNvPr id="3" name="矩形 2"/>
          <p:cNvSpPr/>
          <p:nvPr/>
        </p:nvSpPr>
        <p:spPr>
          <a:xfrm>
            <a:off x="6156176" y="4371950"/>
            <a:ext cx="2586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3200" dirty="0">
                <a:solidFill>
                  <a:prstClr val="black">
                    <a:lumMod val="65000"/>
                    <a:lumOff val="35000"/>
                  </a:prstClr>
                </a:solidFill>
              </a:rPr>
              <a:t>Problem 7</a:t>
            </a:r>
            <a:endParaRPr lang="zh-CN" altLang="en-US" sz="32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03707" y="2118767"/>
            <a:ext cx="3276205" cy="2620917"/>
            <a:chOff x="849869" y="2827597"/>
            <a:chExt cx="2538189" cy="1768202"/>
          </a:xfrm>
          <a:effectLst>
            <a:outerShdw blurRad="38100" sx="101000" sy="101000" algn="ctr" rotWithShape="0">
              <a:prstClr val="black">
                <a:alpha val="40000"/>
              </a:prstClr>
            </a:outerShdw>
          </a:effectLst>
        </p:grpSpPr>
        <p:sp>
          <p:nvSpPr>
            <p:cNvPr id="3" name="矩形 2"/>
            <p:cNvSpPr/>
            <p:nvPr/>
          </p:nvSpPr>
          <p:spPr>
            <a:xfrm>
              <a:off x="930831" y="2827597"/>
              <a:ext cx="2376264" cy="432048"/>
            </a:xfrm>
            <a:prstGeom prst="rect">
              <a:avLst/>
            </a:prstGeom>
            <a:gradFill flip="none" rotWithShape="1">
              <a:gsLst>
                <a:gs pos="0">
                  <a:srgbClr val="0078A8"/>
                </a:gs>
                <a:gs pos="94000">
                  <a:srgbClr val="00B0F0">
                    <a:shade val="67500"/>
                    <a:satMod val="115000"/>
                  </a:srgbClr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" name="矩形 15"/>
            <p:cNvSpPr/>
            <p:nvPr/>
          </p:nvSpPr>
          <p:spPr>
            <a:xfrm>
              <a:off x="849869" y="3259645"/>
              <a:ext cx="2538189" cy="451098"/>
            </a:xfrm>
            <a:custGeom>
              <a:avLst/>
              <a:gdLst>
                <a:gd name="connsiteX0" fmla="*/ 0 w 2376264"/>
                <a:gd name="connsiteY0" fmla="*/ 0 h 432048"/>
                <a:gd name="connsiteX1" fmla="*/ 2376264 w 2376264"/>
                <a:gd name="connsiteY1" fmla="*/ 0 h 432048"/>
                <a:gd name="connsiteX2" fmla="*/ 2376264 w 2376264"/>
                <a:gd name="connsiteY2" fmla="*/ 432048 h 432048"/>
                <a:gd name="connsiteX3" fmla="*/ 0 w 2376264"/>
                <a:gd name="connsiteY3" fmla="*/ 432048 h 432048"/>
                <a:gd name="connsiteX4" fmla="*/ 0 w 2376264"/>
                <a:gd name="connsiteY4" fmla="*/ 0 h 432048"/>
                <a:gd name="connsiteX0-1" fmla="*/ 85725 w 2461989"/>
                <a:gd name="connsiteY0-2" fmla="*/ 0 h 451098"/>
                <a:gd name="connsiteX1-3" fmla="*/ 2461989 w 2461989"/>
                <a:gd name="connsiteY1-4" fmla="*/ 0 h 451098"/>
                <a:gd name="connsiteX2-5" fmla="*/ 2461989 w 2461989"/>
                <a:gd name="connsiteY2-6" fmla="*/ 432048 h 451098"/>
                <a:gd name="connsiteX3-7" fmla="*/ 0 w 2461989"/>
                <a:gd name="connsiteY3-8" fmla="*/ 451098 h 451098"/>
                <a:gd name="connsiteX4-9" fmla="*/ 85725 w 2461989"/>
                <a:gd name="connsiteY4-10" fmla="*/ 0 h 451098"/>
                <a:gd name="connsiteX0-11" fmla="*/ 85725 w 2538189"/>
                <a:gd name="connsiteY0-12" fmla="*/ 0 h 451098"/>
                <a:gd name="connsiteX1-13" fmla="*/ 2461989 w 2538189"/>
                <a:gd name="connsiteY1-14" fmla="*/ 0 h 451098"/>
                <a:gd name="connsiteX2-15" fmla="*/ 2538189 w 2538189"/>
                <a:gd name="connsiteY2-16" fmla="*/ 451098 h 451098"/>
                <a:gd name="connsiteX3-17" fmla="*/ 0 w 2538189"/>
                <a:gd name="connsiteY3-18" fmla="*/ 451098 h 451098"/>
                <a:gd name="connsiteX4-19" fmla="*/ 85725 w 2538189"/>
                <a:gd name="connsiteY4-20" fmla="*/ 0 h 4510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538189" h="451098">
                  <a:moveTo>
                    <a:pt x="85725" y="0"/>
                  </a:moveTo>
                  <a:lnTo>
                    <a:pt x="2461989" y="0"/>
                  </a:lnTo>
                  <a:lnTo>
                    <a:pt x="2538189" y="451098"/>
                  </a:lnTo>
                  <a:lnTo>
                    <a:pt x="0" y="451098"/>
                  </a:lnTo>
                  <a:lnTo>
                    <a:pt x="85725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78A8"/>
                </a:gs>
                <a:gs pos="94000">
                  <a:srgbClr val="00B0F0">
                    <a:shade val="67500"/>
                    <a:satMod val="115000"/>
                  </a:srgbClr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矩形 15"/>
            <p:cNvSpPr/>
            <p:nvPr/>
          </p:nvSpPr>
          <p:spPr>
            <a:xfrm flipV="1">
              <a:off x="849869" y="3693603"/>
              <a:ext cx="2538189" cy="451098"/>
            </a:xfrm>
            <a:custGeom>
              <a:avLst/>
              <a:gdLst>
                <a:gd name="connsiteX0" fmla="*/ 0 w 2376264"/>
                <a:gd name="connsiteY0" fmla="*/ 0 h 432048"/>
                <a:gd name="connsiteX1" fmla="*/ 2376264 w 2376264"/>
                <a:gd name="connsiteY1" fmla="*/ 0 h 432048"/>
                <a:gd name="connsiteX2" fmla="*/ 2376264 w 2376264"/>
                <a:gd name="connsiteY2" fmla="*/ 432048 h 432048"/>
                <a:gd name="connsiteX3" fmla="*/ 0 w 2376264"/>
                <a:gd name="connsiteY3" fmla="*/ 432048 h 432048"/>
                <a:gd name="connsiteX4" fmla="*/ 0 w 2376264"/>
                <a:gd name="connsiteY4" fmla="*/ 0 h 432048"/>
                <a:gd name="connsiteX0-1" fmla="*/ 85725 w 2461989"/>
                <a:gd name="connsiteY0-2" fmla="*/ 0 h 451098"/>
                <a:gd name="connsiteX1-3" fmla="*/ 2461989 w 2461989"/>
                <a:gd name="connsiteY1-4" fmla="*/ 0 h 451098"/>
                <a:gd name="connsiteX2-5" fmla="*/ 2461989 w 2461989"/>
                <a:gd name="connsiteY2-6" fmla="*/ 432048 h 451098"/>
                <a:gd name="connsiteX3-7" fmla="*/ 0 w 2461989"/>
                <a:gd name="connsiteY3-8" fmla="*/ 451098 h 451098"/>
                <a:gd name="connsiteX4-9" fmla="*/ 85725 w 2461989"/>
                <a:gd name="connsiteY4-10" fmla="*/ 0 h 451098"/>
                <a:gd name="connsiteX0-11" fmla="*/ 85725 w 2538189"/>
                <a:gd name="connsiteY0-12" fmla="*/ 0 h 451098"/>
                <a:gd name="connsiteX1-13" fmla="*/ 2461989 w 2538189"/>
                <a:gd name="connsiteY1-14" fmla="*/ 0 h 451098"/>
                <a:gd name="connsiteX2-15" fmla="*/ 2538189 w 2538189"/>
                <a:gd name="connsiteY2-16" fmla="*/ 451098 h 451098"/>
                <a:gd name="connsiteX3-17" fmla="*/ 0 w 2538189"/>
                <a:gd name="connsiteY3-18" fmla="*/ 451098 h 451098"/>
                <a:gd name="connsiteX4-19" fmla="*/ 85725 w 2538189"/>
                <a:gd name="connsiteY4-20" fmla="*/ 0 h 4510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538189" h="451098">
                  <a:moveTo>
                    <a:pt x="85725" y="0"/>
                  </a:moveTo>
                  <a:lnTo>
                    <a:pt x="2461989" y="0"/>
                  </a:lnTo>
                  <a:lnTo>
                    <a:pt x="2538189" y="451098"/>
                  </a:lnTo>
                  <a:lnTo>
                    <a:pt x="0" y="451098"/>
                  </a:lnTo>
                  <a:lnTo>
                    <a:pt x="85725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78A8"/>
                </a:gs>
                <a:gs pos="94000">
                  <a:srgbClr val="00B0F0">
                    <a:shade val="67500"/>
                    <a:satMod val="115000"/>
                  </a:srgbClr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矩形 15"/>
            <p:cNvSpPr/>
            <p:nvPr/>
          </p:nvSpPr>
          <p:spPr>
            <a:xfrm>
              <a:off x="849869" y="4144701"/>
              <a:ext cx="2538189" cy="451098"/>
            </a:xfrm>
            <a:custGeom>
              <a:avLst/>
              <a:gdLst>
                <a:gd name="connsiteX0" fmla="*/ 0 w 2376264"/>
                <a:gd name="connsiteY0" fmla="*/ 0 h 432048"/>
                <a:gd name="connsiteX1" fmla="*/ 2376264 w 2376264"/>
                <a:gd name="connsiteY1" fmla="*/ 0 h 432048"/>
                <a:gd name="connsiteX2" fmla="*/ 2376264 w 2376264"/>
                <a:gd name="connsiteY2" fmla="*/ 432048 h 432048"/>
                <a:gd name="connsiteX3" fmla="*/ 0 w 2376264"/>
                <a:gd name="connsiteY3" fmla="*/ 432048 h 432048"/>
                <a:gd name="connsiteX4" fmla="*/ 0 w 2376264"/>
                <a:gd name="connsiteY4" fmla="*/ 0 h 432048"/>
                <a:gd name="connsiteX0-1" fmla="*/ 85725 w 2461989"/>
                <a:gd name="connsiteY0-2" fmla="*/ 0 h 451098"/>
                <a:gd name="connsiteX1-3" fmla="*/ 2461989 w 2461989"/>
                <a:gd name="connsiteY1-4" fmla="*/ 0 h 451098"/>
                <a:gd name="connsiteX2-5" fmla="*/ 2461989 w 2461989"/>
                <a:gd name="connsiteY2-6" fmla="*/ 432048 h 451098"/>
                <a:gd name="connsiteX3-7" fmla="*/ 0 w 2461989"/>
                <a:gd name="connsiteY3-8" fmla="*/ 451098 h 451098"/>
                <a:gd name="connsiteX4-9" fmla="*/ 85725 w 2461989"/>
                <a:gd name="connsiteY4-10" fmla="*/ 0 h 451098"/>
                <a:gd name="connsiteX0-11" fmla="*/ 85725 w 2538189"/>
                <a:gd name="connsiteY0-12" fmla="*/ 0 h 451098"/>
                <a:gd name="connsiteX1-13" fmla="*/ 2461989 w 2538189"/>
                <a:gd name="connsiteY1-14" fmla="*/ 0 h 451098"/>
                <a:gd name="connsiteX2-15" fmla="*/ 2538189 w 2538189"/>
                <a:gd name="connsiteY2-16" fmla="*/ 451098 h 451098"/>
                <a:gd name="connsiteX3-17" fmla="*/ 0 w 2538189"/>
                <a:gd name="connsiteY3-18" fmla="*/ 451098 h 451098"/>
                <a:gd name="connsiteX4-19" fmla="*/ 85725 w 2538189"/>
                <a:gd name="connsiteY4-20" fmla="*/ 0 h 4510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538189" h="451098">
                  <a:moveTo>
                    <a:pt x="85725" y="0"/>
                  </a:moveTo>
                  <a:lnTo>
                    <a:pt x="2461989" y="0"/>
                  </a:lnTo>
                  <a:lnTo>
                    <a:pt x="2538189" y="451098"/>
                  </a:lnTo>
                  <a:lnTo>
                    <a:pt x="0" y="451098"/>
                  </a:lnTo>
                  <a:lnTo>
                    <a:pt x="85725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78A8"/>
                </a:gs>
                <a:gs pos="94000">
                  <a:srgbClr val="00B0F0">
                    <a:shade val="67500"/>
                    <a:satMod val="115000"/>
                  </a:srgbClr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" name="椭圆 6"/>
          <p:cNvSpPr/>
          <p:nvPr/>
        </p:nvSpPr>
        <p:spPr>
          <a:xfrm>
            <a:off x="924686" y="2242255"/>
            <a:ext cx="89293" cy="89293"/>
          </a:xfrm>
          <a:prstGeom prst="ellipse">
            <a:avLst/>
          </a:prstGeom>
          <a:solidFill>
            <a:sysClr val="windowText" lastClr="000000">
              <a:lumMod val="85000"/>
              <a:lumOff val="15000"/>
            </a:sysClr>
          </a:solidFill>
          <a:ln w="635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3290754" y="2236881"/>
            <a:ext cx="89293" cy="89293"/>
          </a:xfrm>
          <a:prstGeom prst="ellipse">
            <a:avLst/>
          </a:prstGeom>
          <a:solidFill>
            <a:sysClr val="windowText" lastClr="000000">
              <a:lumMod val="85000"/>
              <a:lumOff val="15000"/>
            </a:sysClr>
          </a:solidFill>
          <a:ln w="635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9" name="直接连接符 8"/>
          <p:cNvCxnSpPr>
            <a:stCxn id="11" idx="6"/>
            <a:endCxn id="8" idx="5"/>
          </p:cNvCxnSpPr>
          <p:nvPr/>
        </p:nvCxnSpPr>
        <p:spPr>
          <a:xfrm>
            <a:off x="2233055" y="1578593"/>
            <a:ext cx="1133916" cy="734504"/>
          </a:xfrm>
          <a:prstGeom prst="line">
            <a:avLst/>
          </a:prstGeom>
          <a:noFill/>
          <a:ln w="19050" cap="flat" cmpd="sng" algn="ctr">
            <a:solidFill>
              <a:srgbClr val="955E27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10" name="直接连接符 9"/>
          <p:cNvCxnSpPr>
            <a:stCxn id="11" idx="2"/>
            <a:endCxn id="7" idx="3"/>
          </p:cNvCxnSpPr>
          <p:nvPr/>
        </p:nvCxnSpPr>
        <p:spPr>
          <a:xfrm flipH="1">
            <a:off x="937763" y="1578593"/>
            <a:ext cx="1058243" cy="739879"/>
          </a:xfrm>
          <a:prstGeom prst="line">
            <a:avLst/>
          </a:prstGeom>
          <a:noFill/>
          <a:ln w="19050" cap="flat" cmpd="sng" algn="ctr">
            <a:solidFill>
              <a:srgbClr val="955E27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sp>
        <p:nvSpPr>
          <p:cNvPr id="11" name="椭圆 10"/>
          <p:cNvSpPr/>
          <p:nvPr/>
        </p:nvSpPr>
        <p:spPr>
          <a:xfrm>
            <a:off x="1996006" y="1460069"/>
            <a:ext cx="237049" cy="237049"/>
          </a:xfrm>
          <a:prstGeom prst="ellipse">
            <a:avLst/>
          </a:prstGeom>
          <a:gradFill flip="none" rotWithShape="1">
            <a:gsLst>
              <a:gs pos="0">
                <a:sysClr val="window" lastClr="FFFFFF">
                  <a:shade val="30000"/>
                  <a:satMod val="115000"/>
                </a:sysClr>
              </a:gs>
              <a:gs pos="50000">
                <a:sysClr val="window" lastClr="FFFFFF">
                  <a:shade val="67500"/>
                  <a:satMod val="115000"/>
                </a:sysClr>
              </a:gs>
              <a:gs pos="100000">
                <a:sysClr val="window" lastClr="FFFFFF">
                  <a:shade val="100000"/>
                  <a:satMod val="115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127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680" y="2964184"/>
            <a:ext cx="2302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en-US" altLang="zh-CN" b="1" kern="0" noProof="0" dirty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</a:rPr>
              <a:t>.</a:t>
            </a:r>
            <a:r>
              <a:rPr lang="zh-CN" altLang="en-US" b="1" kern="0" noProof="0" dirty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</a:rPr>
              <a:t>组织总是改变规则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7264" y="3592100"/>
            <a:ext cx="256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人际关系比工作重要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8896" y="4218642"/>
            <a:ext cx="3085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3.</a:t>
            </a: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我行我素的行为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3568" y="699542"/>
            <a:ext cx="2929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缺乏纪律现象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4067944" y="555526"/>
            <a:ext cx="4790563" cy="4248472"/>
            <a:chOff x="289555" y="882345"/>
            <a:chExt cx="8424936" cy="3528392"/>
          </a:xfrm>
        </p:grpSpPr>
        <p:sp>
          <p:nvSpPr>
            <p:cNvPr id="32" name="矩形 31"/>
            <p:cNvSpPr/>
            <p:nvPr/>
          </p:nvSpPr>
          <p:spPr>
            <a:xfrm>
              <a:off x="289555" y="882345"/>
              <a:ext cx="8424936" cy="3528392"/>
            </a:xfrm>
            <a:prstGeom prst="rect">
              <a:avLst/>
            </a:prstGeom>
            <a:gradFill>
              <a:gsLst>
                <a:gs pos="67000">
                  <a:srgbClr val="B7732F"/>
                </a:gs>
                <a:gs pos="0">
                  <a:srgbClr val="CC8238"/>
                </a:gs>
              </a:gsLst>
              <a:lin ang="5400000" scaled="0"/>
            </a:gradFill>
            <a:ln w="28575" cap="flat" cmpd="sng" algn="ctr">
              <a:noFill/>
              <a:prstDash val="solid"/>
            </a:ln>
            <a:effectLst>
              <a:outerShdw blurRad="44450" dist="27940" dir="5400000" algn="ctr">
                <a:srgbClr val="7A4D20"/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71450" h="635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474312" y="1130950"/>
              <a:ext cx="8055421" cy="312743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outerShdw blurRad="50800" dist="254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417936" y="1025822"/>
              <a:ext cx="8168171" cy="312743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outerShdw blurRad="50800" dist="254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4283968" y="1153744"/>
            <a:ext cx="3444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kern="0" noProof="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对策：告知影响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4378559" y="1642465"/>
            <a:ext cx="3312000" cy="28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378559" y="2254918"/>
            <a:ext cx="3312000" cy="28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308582" y="1779641"/>
            <a:ext cx="3420382" cy="381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200" b="0" i="0" u="none" strike="noStrike" kern="0" cap="none" spc="0" normalizeH="0" baseline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分析团队所处的阶段酌情处置</a:t>
            </a:r>
            <a:endParaRPr kumimoji="0" lang="en-US" altLang="zh-CN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4355976" y="2452562"/>
            <a:ext cx="4176464" cy="1919389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6"/>
          <p:cNvPicPr>
            <a:picLocks noChangeAspect="1" noChangeArrowheads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 bwMode="auto">
          <a:xfrm rot="20331162">
            <a:off x="2483589" y="3574027"/>
            <a:ext cx="215093" cy="211804"/>
          </a:xfrm>
          <a:prstGeom prst="triangl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0"/>
          <p:cNvPicPr>
            <a:picLocks noChangeAspect="1" noChangeArrowheads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 bwMode="auto">
          <a:xfrm rot="18781075" flipV="1">
            <a:off x="2188708" y="2710982"/>
            <a:ext cx="287440" cy="858837"/>
          </a:xfrm>
          <a:prstGeom prst="trapezoid">
            <a:avLst>
              <a:gd name="adj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0"/>
          <p:cNvPicPr>
            <a:picLocks noChangeAspect="1" noChangeArrowheads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 bwMode="auto">
          <a:xfrm rot="6601881" flipV="1">
            <a:off x="5695349" y="1193551"/>
            <a:ext cx="287440" cy="858837"/>
          </a:xfrm>
          <a:prstGeom prst="rtTriangl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 bwMode="auto">
          <a:xfrm rot="20331162">
            <a:off x="5861999" y="1937970"/>
            <a:ext cx="215093" cy="211804"/>
          </a:xfrm>
          <a:prstGeom prst="triangl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11"/>
          <p:cNvPicPr>
            <a:picLocks noChangeAspect="1" noChangeArrowheads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 bwMode="auto">
          <a:xfrm>
            <a:off x="5724129" y="0"/>
            <a:ext cx="3419872" cy="189704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EEECE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2"/>
          <p:cNvPicPr>
            <a:picLocks noChangeAspect="1" noChangeArrowheads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 bwMode="auto">
          <a:xfrm>
            <a:off x="1" y="3296319"/>
            <a:ext cx="2800641" cy="1847181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2771800" y="2067694"/>
            <a:ext cx="2750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缺乏想法</a:t>
            </a:r>
          </a:p>
        </p:txBody>
      </p:sp>
      <p:sp>
        <p:nvSpPr>
          <p:cNvPr id="26" name="任意多边形 25"/>
          <p:cNvSpPr/>
          <p:nvPr/>
        </p:nvSpPr>
        <p:spPr>
          <a:xfrm>
            <a:off x="2543635" y="1742180"/>
            <a:ext cx="475013" cy="463138"/>
          </a:xfrm>
          <a:custGeom>
            <a:avLst/>
            <a:gdLst>
              <a:gd name="connsiteX0" fmla="*/ 475013 w 475013"/>
              <a:gd name="connsiteY0" fmla="*/ 0 h 617517"/>
              <a:gd name="connsiteX1" fmla="*/ 35626 w 475013"/>
              <a:gd name="connsiteY1" fmla="*/ 11875 h 617517"/>
              <a:gd name="connsiteX2" fmla="*/ 0 w 475013"/>
              <a:gd name="connsiteY2" fmla="*/ 617517 h 617517"/>
              <a:gd name="connsiteX3" fmla="*/ 130629 w 475013"/>
              <a:gd name="connsiteY3" fmla="*/ 178130 h 617517"/>
              <a:gd name="connsiteX4" fmla="*/ 475013 w 475013"/>
              <a:gd name="connsiteY4" fmla="*/ 0 h 617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5013" h="617517">
                <a:moveTo>
                  <a:pt x="475013" y="0"/>
                </a:moveTo>
                <a:lnTo>
                  <a:pt x="35626" y="11875"/>
                </a:lnTo>
                <a:lnTo>
                  <a:pt x="0" y="617517"/>
                </a:lnTo>
                <a:lnTo>
                  <a:pt x="130629" y="178130"/>
                </a:lnTo>
                <a:lnTo>
                  <a:pt x="475013" y="0"/>
                </a:lnTo>
                <a:close/>
              </a:path>
            </a:pathLst>
          </a:cu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" name="任意多边形 26"/>
          <p:cNvSpPr/>
          <p:nvPr/>
        </p:nvSpPr>
        <p:spPr>
          <a:xfrm rot="10800000">
            <a:off x="5296008" y="2584031"/>
            <a:ext cx="475013" cy="463138"/>
          </a:xfrm>
          <a:custGeom>
            <a:avLst/>
            <a:gdLst>
              <a:gd name="connsiteX0" fmla="*/ 475013 w 475013"/>
              <a:gd name="connsiteY0" fmla="*/ 0 h 617517"/>
              <a:gd name="connsiteX1" fmla="*/ 35626 w 475013"/>
              <a:gd name="connsiteY1" fmla="*/ 11875 h 617517"/>
              <a:gd name="connsiteX2" fmla="*/ 0 w 475013"/>
              <a:gd name="connsiteY2" fmla="*/ 617517 h 617517"/>
              <a:gd name="connsiteX3" fmla="*/ 130629 w 475013"/>
              <a:gd name="connsiteY3" fmla="*/ 178130 h 617517"/>
              <a:gd name="connsiteX4" fmla="*/ 475013 w 475013"/>
              <a:gd name="connsiteY4" fmla="*/ 0 h 617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5013" h="617517">
                <a:moveTo>
                  <a:pt x="475013" y="0"/>
                </a:moveTo>
                <a:lnTo>
                  <a:pt x="35626" y="11875"/>
                </a:lnTo>
                <a:lnTo>
                  <a:pt x="0" y="617517"/>
                </a:lnTo>
                <a:lnTo>
                  <a:pt x="130629" y="178130"/>
                </a:lnTo>
                <a:lnTo>
                  <a:pt x="475013" y="0"/>
                </a:lnTo>
                <a:close/>
              </a:path>
            </a:pathLst>
          </a:cu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8" name="直接连接符 27"/>
          <p:cNvCxnSpPr/>
          <p:nvPr/>
        </p:nvCxnSpPr>
        <p:spPr>
          <a:xfrm flipH="1">
            <a:off x="1999490" y="2815329"/>
            <a:ext cx="851954" cy="135947"/>
          </a:xfrm>
          <a:prstGeom prst="line">
            <a:avLst/>
          </a:prstGeom>
          <a:noFill/>
          <a:ln w="9525" cap="flat" cmpd="sng" algn="ctr">
            <a:solidFill>
              <a:srgbClr val="A9A9A9"/>
            </a:solidFill>
            <a:prstDash val="solid"/>
          </a:ln>
          <a:effectLst/>
        </p:spPr>
      </p:cxnSp>
      <p:cxnSp>
        <p:nvCxnSpPr>
          <p:cNvPr id="29" name="直接连接符 28"/>
          <p:cNvCxnSpPr/>
          <p:nvPr/>
        </p:nvCxnSpPr>
        <p:spPr>
          <a:xfrm flipH="1">
            <a:off x="2591135" y="2911222"/>
            <a:ext cx="427513" cy="135947"/>
          </a:xfrm>
          <a:prstGeom prst="line">
            <a:avLst/>
          </a:prstGeom>
          <a:noFill/>
          <a:ln w="9525" cap="flat" cmpd="sng" algn="ctr">
            <a:solidFill>
              <a:srgbClr val="A9A9A9"/>
            </a:solidFill>
            <a:prstDash val="solid"/>
          </a:ln>
          <a:effectLst/>
        </p:spPr>
      </p:cxnSp>
      <p:cxnSp>
        <p:nvCxnSpPr>
          <p:cNvPr id="30" name="直接连接符 29"/>
          <p:cNvCxnSpPr/>
          <p:nvPr/>
        </p:nvCxnSpPr>
        <p:spPr>
          <a:xfrm flipH="1">
            <a:off x="2439890" y="2979196"/>
            <a:ext cx="835967" cy="402644"/>
          </a:xfrm>
          <a:prstGeom prst="line">
            <a:avLst/>
          </a:prstGeom>
          <a:noFill/>
          <a:ln w="9525" cap="flat" cmpd="sng" algn="ctr">
            <a:solidFill>
              <a:srgbClr val="A9A9A9"/>
            </a:solidFill>
            <a:prstDash val="solid"/>
          </a:ln>
          <a:effectLst/>
        </p:spPr>
      </p:cxnSp>
      <p:cxnSp>
        <p:nvCxnSpPr>
          <p:cNvPr id="31" name="直接连接符 30"/>
          <p:cNvCxnSpPr/>
          <p:nvPr/>
        </p:nvCxnSpPr>
        <p:spPr>
          <a:xfrm flipH="1">
            <a:off x="2869526" y="3012410"/>
            <a:ext cx="504056" cy="795389"/>
          </a:xfrm>
          <a:prstGeom prst="line">
            <a:avLst/>
          </a:prstGeom>
          <a:noFill/>
          <a:ln w="9525" cap="flat" cmpd="sng" algn="ctr">
            <a:solidFill>
              <a:srgbClr val="A9A9A9"/>
            </a:solidFill>
            <a:prstDash val="solid"/>
          </a:ln>
          <a:effectLst/>
        </p:spPr>
      </p:cxnSp>
      <p:cxnSp>
        <p:nvCxnSpPr>
          <p:cNvPr id="32" name="直接连接符 31"/>
          <p:cNvCxnSpPr/>
          <p:nvPr/>
        </p:nvCxnSpPr>
        <p:spPr>
          <a:xfrm flipV="1">
            <a:off x="5223998" y="1287949"/>
            <a:ext cx="72008" cy="574586"/>
          </a:xfrm>
          <a:prstGeom prst="line">
            <a:avLst/>
          </a:prstGeom>
          <a:noFill/>
          <a:ln w="9525" cap="flat" cmpd="sng" algn="ctr">
            <a:solidFill>
              <a:srgbClr val="A9A9A9"/>
            </a:solidFill>
            <a:prstDash val="solid"/>
          </a:ln>
          <a:effectLst/>
        </p:spPr>
      </p:cxnSp>
      <p:cxnSp>
        <p:nvCxnSpPr>
          <p:cNvPr id="33" name="直接连接符 32"/>
          <p:cNvCxnSpPr/>
          <p:nvPr/>
        </p:nvCxnSpPr>
        <p:spPr>
          <a:xfrm>
            <a:off x="5610233" y="2171741"/>
            <a:ext cx="697917" cy="113213"/>
          </a:xfrm>
          <a:prstGeom prst="line">
            <a:avLst/>
          </a:prstGeom>
          <a:noFill/>
          <a:ln w="9525" cap="flat" cmpd="sng" algn="ctr">
            <a:solidFill>
              <a:srgbClr val="A9A9A9"/>
            </a:solidFill>
            <a:prstDash val="solid"/>
          </a:ln>
          <a:effectLst/>
        </p:spPr>
      </p:cxnSp>
      <p:cxnSp>
        <p:nvCxnSpPr>
          <p:cNvPr id="34" name="直接连接符 33"/>
          <p:cNvCxnSpPr/>
          <p:nvPr/>
        </p:nvCxnSpPr>
        <p:spPr>
          <a:xfrm flipV="1">
            <a:off x="5525799" y="1823633"/>
            <a:ext cx="396661" cy="146825"/>
          </a:xfrm>
          <a:prstGeom prst="line">
            <a:avLst/>
          </a:prstGeom>
          <a:noFill/>
          <a:ln w="9525" cap="flat" cmpd="sng" algn="ctr">
            <a:solidFill>
              <a:srgbClr val="A9A9A9"/>
            </a:solidFill>
            <a:prstDash val="solid"/>
          </a:ln>
          <a:effectLst/>
        </p:spPr>
      </p:cxnSp>
      <p:cxnSp>
        <p:nvCxnSpPr>
          <p:cNvPr id="35" name="直接连接符 34"/>
          <p:cNvCxnSpPr/>
          <p:nvPr/>
        </p:nvCxnSpPr>
        <p:spPr>
          <a:xfrm flipV="1">
            <a:off x="5369989" y="1622969"/>
            <a:ext cx="182195" cy="274078"/>
          </a:xfrm>
          <a:prstGeom prst="line">
            <a:avLst/>
          </a:prstGeom>
          <a:noFill/>
          <a:ln w="9525" cap="flat" cmpd="sng" algn="ctr">
            <a:solidFill>
              <a:srgbClr val="A9A9A9"/>
            </a:solidFill>
            <a:prstDash val="solid"/>
          </a:ln>
          <a:effectLst/>
        </p:spPr>
      </p:cxnSp>
      <p:sp>
        <p:nvSpPr>
          <p:cNvPr id="3" name="矩形 2"/>
          <p:cNvSpPr/>
          <p:nvPr/>
        </p:nvSpPr>
        <p:spPr>
          <a:xfrm>
            <a:off x="6156176" y="4371950"/>
            <a:ext cx="2586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3200" dirty="0">
                <a:solidFill>
                  <a:prstClr val="black">
                    <a:lumMod val="65000"/>
                    <a:lumOff val="35000"/>
                  </a:prstClr>
                </a:solidFill>
              </a:rPr>
              <a:t>Problem 8</a:t>
            </a:r>
            <a:endParaRPr lang="zh-CN" altLang="en-US" sz="32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/>
          <p:cNvSpPr/>
          <p:nvPr/>
        </p:nvSpPr>
        <p:spPr>
          <a:xfrm>
            <a:off x="289555" y="882345"/>
            <a:ext cx="8424936" cy="3528392"/>
          </a:xfrm>
          <a:prstGeom prst="rect">
            <a:avLst/>
          </a:prstGeom>
          <a:gradFill>
            <a:gsLst>
              <a:gs pos="67000">
                <a:srgbClr val="B7732F"/>
              </a:gs>
              <a:gs pos="0">
                <a:srgbClr val="CC8238"/>
              </a:gs>
            </a:gsLst>
            <a:lin ang="5400000" scaled="0"/>
          </a:gradFill>
          <a:ln w="28575" cap="flat" cmpd="sng" algn="ctr">
            <a:noFill/>
            <a:prstDash val="solid"/>
          </a:ln>
          <a:effectLst>
            <a:outerShdw blurRad="44450" dist="27940" dir="5400000" algn="ctr">
              <a:srgbClr val="7A4D20"/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71450" h="635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474312" y="1130950"/>
            <a:ext cx="8055421" cy="3127438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417936" y="1025822"/>
            <a:ext cx="8168171" cy="3127438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943428" y="2809928"/>
            <a:ext cx="3444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kern="0" noProof="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对策：头脑风暴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5038019" y="3298649"/>
            <a:ext cx="3312000" cy="28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5038019" y="3911102"/>
            <a:ext cx="3312000" cy="28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968042" y="3435825"/>
            <a:ext cx="3420382" cy="381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200" b="0" i="0" u="none" strike="noStrike" kern="0" cap="none" spc="0" normalizeH="0" baseline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利用大家的智慧提高创造力</a:t>
            </a:r>
            <a:endParaRPr kumimoji="0" lang="en-US" altLang="zh-CN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565589" y="1275606"/>
            <a:ext cx="3935597" cy="26134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6"/>
          <p:cNvPicPr>
            <a:picLocks noChangeAspect="1" noChangeArrowheads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 bwMode="auto">
          <a:xfrm rot="20331162">
            <a:off x="2483589" y="3574027"/>
            <a:ext cx="215093" cy="211804"/>
          </a:xfrm>
          <a:prstGeom prst="triangl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0"/>
          <p:cNvPicPr>
            <a:picLocks noChangeAspect="1" noChangeArrowheads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 bwMode="auto">
          <a:xfrm rot="18781075" flipV="1">
            <a:off x="2188708" y="2710982"/>
            <a:ext cx="287440" cy="858837"/>
          </a:xfrm>
          <a:prstGeom prst="trapezoid">
            <a:avLst>
              <a:gd name="adj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0"/>
          <p:cNvPicPr>
            <a:picLocks noChangeAspect="1" noChangeArrowheads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 bwMode="auto">
          <a:xfrm rot="6601881" flipV="1">
            <a:off x="5695349" y="1193551"/>
            <a:ext cx="287440" cy="858837"/>
          </a:xfrm>
          <a:prstGeom prst="rtTriangl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 bwMode="auto">
          <a:xfrm rot="20331162">
            <a:off x="5861999" y="1937970"/>
            <a:ext cx="215093" cy="211804"/>
          </a:xfrm>
          <a:prstGeom prst="triangl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11"/>
          <p:cNvPicPr>
            <a:picLocks noChangeAspect="1" noChangeArrowheads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 bwMode="auto">
          <a:xfrm>
            <a:off x="5724129" y="0"/>
            <a:ext cx="3419872" cy="189704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EEECE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2"/>
          <p:cNvPicPr>
            <a:picLocks noChangeAspect="1" noChangeArrowheads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 bwMode="auto">
          <a:xfrm>
            <a:off x="1" y="3296319"/>
            <a:ext cx="2800641" cy="1847181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2771800" y="2067694"/>
            <a:ext cx="2750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b="1" kern="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地点分散</a:t>
            </a:r>
            <a:endParaRPr kumimoji="0" lang="zh-CN" altLang="en-US" sz="4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任意多边形 25"/>
          <p:cNvSpPr/>
          <p:nvPr/>
        </p:nvSpPr>
        <p:spPr>
          <a:xfrm>
            <a:off x="2543635" y="1742180"/>
            <a:ext cx="475013" cy="463138"/>
          </a:xfrm>
          <a:custGeom>
            <a:avLst/>
            <a:gdLst>
              <a:gd name="connsiteX0" fmla="*/ 475013 w 475013"/>
              <a:gd name="connsiteY0" fmla="*/ 0 h 617517"/>
              <a:gd name="connsiteX1" fmla="*/ 35626 w 475013"/>
              <a:gd name="connsiteY1" fmla="*/ 11875 h 617517"/>
              <a:gd name="connsiteX2" fmla="*/ 0 w 475013"/>
              <a:gd name="connsiteY2" fmla="*/ 617517 h 617517"/>
              <a:gd name="connsiteX3" fmla="*/ 130629 w 475013"/>
              <a:gd name="connsiteY3" fmla="*/ 178130 h 617517"/>
              <a:gd name="connsiteX4" fmla="*/ 475013 w 475013"/>
              <a:gd name="connsiteY4" fmla="*/ 0 h 617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5013" h="617517">
                <a:moveTo>
                  <a:pt x="475013" y="0"/>
                </a:moveTo>
                <a:lnTo>
                  <a:pt x="35626" y="11875"/>
                </a:lnTo>
                <a:lnTo>
                  <a:pt x="0" y="617517"/>
                </a:lnTo>
                <a:lnTo>
                  <a:pt x="130629" y="178130"/>
                </a:lnTo>
                <a:lnTo>
                  <a:pt x="475013" y="0"/>
                </a:lnTo>
                <a:close/>
              </a:path>
            </a:pathLst>
          </a:cu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" name="任意多边形 26"/>
          <p:cNvSpPr/>
          <p:nvPr/>
        </p:nvSpPr>
        <p:spPr>
          <a:xfrm rot="10800000">
            <a:off x="5296008" y="2584031"/>
            <a:ext cx="475013" cy="463138"/>
          </a:xfrm>
          <a:custGeom>
            <a:avLst/>
            <a:gdLst>
              <a:gd name="connsiteX0" fmla="*/ 475013 w 475013"/>
              <a:gd name="connsiteY0" fmla="*/ 0 h 617517"/>
              <a:gd name="connsiteX1" fmla="*/ 35626 w 475013"/>
              <a:gd name="connsiteY1" fmla="*/ 11875 h 617517"/>
              <a:gd name="connsiteX2" fmla="*/ 0 w 475013"/>
              <a:gd name="connsiteY2" fmla="*/ 617517 h 617517"/>
              <a:gd name="connsiteX3" fmla="*/ 130629 w 475013"/>
              <a:gd name="connsiteY3" fmla="*/ 178130 h 617517"/>
              <a:gd name="connsiteX4" fmla="*/ 475013 w 475013"/>
              <a:gd name="connsiteY4" fmla="*/ 0 h 617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5013" h="617517">
                <a:moveTo>
                  <a:pt x="475013" y="0"/>
                </a:moveTo>
                <a:lnTo>
                  <a:pt x="35626" y="11875"/>
                </a:lnTo>
                <a:lnTo>
                  <a:pt x="0" y="617517"/>
                </a:lnTo>
                <a:lnTo>
                  <a:pt x="130629" y="178130"/>
                </a:lnTo>
                <a:lnTo>
                  <a:pt x="475013" y="0"/>
                </a:lnTo>
                <a:close/>
              </a:path>
            </a:pathLst>
          </a:cu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8" name="直接连接符 27"/>
          <p:cNvCxnSpPr/>
          <p:nvPr/>
        </p:nvCxnSpPr>
        <p:spPr>
          <a:xfrm flipH="1">
            <a:off x="1999490" y="2815329"/>
            <a:ext cx="851954" cy="135947"/>
          </a:xfrm>
          <a:prstGeom prst="line">
            <a:avLst/>
          </a:prstGeom>
          <a:noFill/>
          <a:ln w="9525" cap="flat" cmpd="sng" algn="ctr">
            <a:solidFill>
              <a:srgbClr val="A9A9A9"/>
            </a:solidFill>
            <a:prstDash val="solid"/>
          </a:ln>
          <a:effectLst/>
        </p:spPr>
      </p:cxnSp>
      <p:cxnSp>
        <p:nvCxnSpPr>
          <p:cNvPr id="29" name="直接连接符 28"/>
          <p:cNvCxnSpPr/>
          <p:nvPr/>
        </p:nvCxnSpPr>
        <p:spPr>
          <a:xfrm flipH="1">
            <a:off x="2591135" y="2911222"/>
            <a:ext cx="427513" cy="135947"/>
          </a:xfrm>
          <a:prstGeom prst="line">
            <a:avLst/>
          </a:prstGeom>
          <a:noFill/>
          <a:ln w="9525" cap="flat" cmpd="sng" algn="ctr">
            <a:solidFill>
              <a:srgbClr val="A9A9A9"/>
            </a:solidFill>
            <a:prstDash val="solid"/>
          </a:ln>
          <a:effectLst/>
        </p:spPr>
      </p:cxnSp>
      <p:cxnSp>
        <p:nvCxnSpPr>
          <p:cNvPr id="30" name="直接连接符 29"/>
          <p:cNvCxnSpPr/>
          <p:nvPr/>
        </p:nvCxnSpPr>
        <p:spPr>
          <a:xfrm flipH="1">
            <a:off x="2439890" y="2979196"/>
            <a:ext cx="835967" cy="402644"/>
          </a:xfrm>
          <a:prstGeom prst="line">
            <a:avLst/>
          </a:prstGeom>
          <a:noFill/>
          <a:ln w="9525" cap="flat" cmpd="sng" algn="ctr">
            <a:solidFill>
              <a:srgbClr val="A9A9A9"/>
            </a:solidFill>
            <a:prstDash val="solid"/>
          </a:ln>
          <a:effectLst/>
        </p:spPr>
      </p:cxnSp>
      <p:cxnSp>
        <p:nvCxnSpPr>
          <p:cNvPr id="31" name="直接连接符 30"/>
          <p:cNvCxnSpPr/>
          <p:nvPr/>
        </p:nvCxnSpPr>
        <p:spPr>
          <a:xfrm flipH="1">
            <a:off x="2869526" y="3012410"/>
            <a:ext cx="504056" cy="795389"/>
          </a:xfrm>
          <a:prstGeom prst="line">
            <a:avLst/>
          </a:prstGeom>
          <a:noFill/>
          <a:ln w="9525" cap="flat" cmpd="sng" algn="ctr">
            <a:solidFill>
              <a:srgbClr val="A9A9A9"/>
            </a:solidFill>
            <a:prstDash val="solid"/>
          </a:ln>
          <a:effectLst/>
        </p:spPr>
      </p:cxnSp>
      <p:cxnSp>
        <p:nvCxnSpPr>
          <p:cNvPr id="32" name="直接连接符 31"/>
          <p:cNvCxnSpPr/>
          <p:nvPr/>
        </p:nvCxnSpPr>
        <p:spPr>
          <a:xfrm flipV="1">
            <a:off x="5223998" y="1287949"/>
            <a:ext cx="72008" cy="574586"/>
          </a:xfrm>
          <a:prstGeom prst="line">
            <a:avLst/>
          </a:prstGeom>
          <a:noFill/>
          <a:ln w="9525" cap="flat" cmpd="sng" algn="ctr">
            <a:solidFill>
              <a:srgbClr val="A9A9A9"/>
            </a:solidFill>
            <a:prstDash val="solid"/>
          </a:ln>
          <a:effectLst/>
        </p:spPr>
      </p:cxnSp>
      <p:cxnSp>
        <p:nvCxnSpPr>
          <p:cNvPr id="33" name="直接连接符 32"/>
          <p:cNvCxnSpPr/>
          <p:nvPr/>
        </p:nvCxnSpPr>
        <p:spPr>
          <a:xfrm>
            <a:off x="5610233" y="2171741"/>
            <a:ext cx="697917" cy="113213"/>
          </a:xfrm>
          <a:prstGeom prst="line">
            <a:avLst/>
          </a:prstGeom>
          <a:noFill/>
          <a:ln w="9525" cap="flat" cmpd="sng" algn="ctr">
            <a:solidFill>
              <a:srgbClr val="A9A9A9"/>
            </a:solidFill>
            <a:prstDash val="solid"/>
          </a:ln>
          <a:effectLst/>
        </p:spPr>
      </p:cxnSp>
      <p:cxnSp>
        <p:nvCxnSpPr>
          <p:cNvPr id="34" name="直接连接符 33"/>
          <p:cNvCxnSpPr/>
          <p:nvPr/>
        </p:nvCxnSpPr>
        <p:spPr>
          <a:xfrm flipV="1">
            <a:off x="5525799" y="1823633"/>
            <a:ext cx="396661" cy="146825"/>
          </a:xfrm>
          <a:prstGeom prst="line">
            <a:avLst/>
          </a:prstGeom>
          <a:noFill/>
          <a:ln w="9525" cap="flat" cmpd="sng" algn="ctr">
            <a:solidFill>
              <a:srgbClr val="A9A9A9"/>
            </a:solidFill>
            <a:prstDash val="solid"/>
          </a:ln>
          <a:effectLst/>
        </p:spPr>
      </p:cxnSp>
      <p:cxnSp>
        <p:nvCxnSpPr>
          <p:cNvPr id="35" name="直接连接符 34"/>
          <p:cNvCxnSpPr/>
          <p:nvPr/>
        </p:nvCxnSpPr>
        <p:spPr>
          <a:xfrm flipV="1">
            <a:off x="5369989" y="1622969"/>
            <a:ext cx="182195" cy="274078"/>
          </a:xfrm>
          <a:prstGeom prst="line">
            <a:avLst/>
          </a:prstGeom>
          <a:noFill/>
          <a:ln w="9525" cap="flat" cmpd="sng" algn="ctr">
            <a:solidFill>
              <a:srgbClr val="A9A9A9"/>
            </a:solidFill>
            <a:prstDash val="solid"/>
          </a:ln>
          <a:effectLst/>
        </p:spPr>
      </p:cxnSp>
      <p:sp>
        <p:nvSpPr>
          <p:cNvPr id="3" name="矩形 2"/>
          <p:cNvSpPr/>
          <p:nvPr/>
        </p:nvSpPr>
        <p:spPr>
          <a:xfrm>
            <a:off x="6156176" y="4371950"/>
            <a:ext cx="2586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3200" dirty="0">
                <a:solidFill>
                  <a:prstClr val="black">
                    <a:lumMod val="65000"/>
                    <a:lumOff val="35000"/>
                  </a:prstClr>
                </a:solidFill>
              </a:rPr>
              <a:t>Problem 9</a:t>
            </a:r>
            <a:endParaRPr lang="zh-CN" altLang="en-US" sz="32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/>
          <p:cNvSpPr/>
          <p:nvPr/>
        </p:nvSpPr>
        <p:spPr>
          <a:xfrm>
            <a:off x="289555" y="882345"/>
            <a:ext cx="8424936" cy="3528392"/>
          </a:xfrm>
          <a:prstGeom prst="rect">
            <a:avLst/>
          </a:prstGeom>
          <a:gradFill>
            <a:gsLst>
              <a:gs pos="67000">
                <a:srgbClr val="B7732F"/>
              </a:gs>
              <a:gs pos="0">
                <a:srgbClr val="CC8238"/>
              </a:gs>
            </a:gsLst>
            <a:lin ang="5400000" scaled="0"/>
          </a:gradFill>
          <a:ln w="28575" cap="flat" cmpd="sng" algn="ctr">
            <a:noFill/>
            <a:prstDash val="solid"/>
          </a:ln>
          <a:effectLst>
            <a:outerShdw blurRad="44450" dist="27940" dir="5400000" algn="ctr">
              <a:srgbClr val="7A4D20"/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71450" h="635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474312" y="1130950"/>
            <a:ext cx="8055421" cy="3127438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417936" y="1025822"/>
            <a:ext cx="8168171" cy="3127438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932040" y="1424846"/>
            <a:ext cx="3444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kern="0" noProof="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危机：物理影响到人心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5065036" y="2000910"/>
            <a:ext cx="3312000" cy="28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574232" y="1275606"/>
            <a:ext cx="3918311" cy="26134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4992660" y="2144926"/>
            <a:ext cx="34789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200" b="0" i="0" u="none" strike="noStrike" kern="0" cap="none" spc="0" normalizeH="0" baseline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dirty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人们会感到孤立无援</a:t>
            </a:r>
            <a:endParaRPr lang="en-US" altLang="zh-CN" sz="1600" dirty="0">
              <a:solidFill>
                <a:sysClr val="windowText" lastClr="000000">
                  <a:lumMod val="65000"/>
                  <a:lumOff val="35000"/>
                </a:sysClr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</a:rPr>
              <a:t>会缺少对团队的认同感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dirty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产生“我们和他们”的分裂的观点</a:t>
            </a:r>
            <a:endParaRPr lang="en-US" altLang="zh-CN" sz="1600" dirty="0">
              <a:solidFill>
                <a:sysClr val="windowText" lastClr="000000">
                  <a:lumMod val="65000"/>
                  <a:lumOff val="35000"/>
                </a:sysClr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</a:rPr>
              <a:t>交流的过程减缓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dirty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分享技术和经验的机会会错失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23528" y="882344"/>
            <a:ext cx="8424936" cy="3777637"/>
            <a:chOff x="289555" y="882345"/>
            <a:chExt cx="8424936" cy="3528392"/>
          </a:xfrm>
        </p:grpSpPr>
        <p:sp>
          <p:nvSpPr>
            <p:cNvPr id="46" name="矩形 45"/>
            <p:cNvSpPr/>
            <p:nvPr/>
          </p:nvSpPr>
          <p:spPr>
            <a:xfrm>
              <a:off x="289555" y="882345"/>
              <a:ext cx="8424936" cy="3528392"/>
            </a:xfrm>
            <a:prstGeom prst="rect">
              <a:avLst/>
            </a:prstGeom>
            <a:gradFill>
              <a:gsLst>
                <a:gs pos="67000">
                  <a:srgbClr val="B7732F"/>
                </a:gs>
                <a:gs pos="0">
                  <a:srgbClr val="CC8238"/>
                </a:gs>
              </a:gsLst>
              <a:lin ang="5400000" scaled="0"/>
            </a:gradFill>
            <a:ln w="28575" cap="flat" cmpd="sng" algn="ctr">
              <a:noFill/>
              <a:prstDash val="solid"/>
            </a:ln>
            <a:effectLst>
              <a:outerShdw blurRad="44450" dist="27940" dir="5400000" algn="ctr">
                <a:srgbClr val="7A4D20"/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71450" h="635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474312" y="1130950"/>
              <a:ext cx="8055421" cy="312743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outerShdw blurRad="50800" dist="254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417936" y="1025822"/>
              <a:ext cx="8168171" cy="312743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outerShdw blurRad="50800" dist="254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5121418" y="1343546"/>
            <a:ext cx="3156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kern="0" noProof="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对策：个人多做努力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5171017" y="1923678"/>
            <a:ext cx="3312000" cy="28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451907" y="1362423"/>
            <a:ext cx="4265918" cy="28328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5098641" y="2063626"/>
            <a:ext cx="33843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200" b="0" i="0" u="none" strike="noStrike" kern="0" cap="none" spc="0" normalizeH="0" baseline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</a:rPr>
              <a:t>提醒团队你们的目标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noProof="0" dirty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向成员宣传愿景和目标</a:t>
            </a:r>
            <a:endParaRPr lang="en-US" altLang="zh-CN" sz="1600" noProof="0" dirty="0">
              <a:solidFill>
                <a:sysClr val="windowText" lastClr="000000">
                  <a:lumMod val="65000"/>
                  <a:lumOff val="35000"/>
                </a:sysClr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</a:rPr>
              <a:t>利用团队中的技术和专业知识</a:t>
            </a:r>
            <a:endParaRPr kumimoji="0" lang="en-US" altLang="zh-CN" sz="1600" b="0" i="0" u="none" strike="noStrike" kern="0" cap="none" spc="0" normalizeH="0" baseline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noProof="0" dirty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开发一种合适的工作方法</a:t>
            </a:r>
            <a:endParaRPr lang="en-US" altLang="zh-CN" sz="1600" noProof="0" dirty="0">
              <a:solidFill>
                <a:sysClr val="windowText" lastClr="000000">
                  <a:lumMod val="65000"/>
                  <a:lumOff val="35000"/>
                </a:sysClr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</a:rPr>
              <a:t>鼓励大家公开想法，贡献经验</a:t>
            </a:r>
            <a:endParaRPr kumimoji="0" lang="en-US" altLang="zh-CN" sz="1600" b="0" i="0" u="none" strike="noStrike" kern="0" cap="none" spc="0" normalizeH="0" baseline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noProof="0" dirty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合理安排好时间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6"/>
          <p:cNvPicPr>
            <a:picLocks noChangeAspect="1" noChangeArrowheads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 bwMode="auto">
          <a:xfrm rot="20331162">
            <a:off x="2483589" y="3574027"/>
            <a:ext cx="215093" cy="211804"/>
          </a:xfrm>
          <a:prstGeom prst="triangl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0"/>
          <p:cNvPicPr>
            <a:picLocks noChangeAspect="1" noChangeArrowheads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 bwMode="auto">
          <a:xfrm rot="18781075" flipV="1">
            <a:off x="2188708" y="2710982"/>
            <a:ext cx="287440" cy="858837"/>
          </a:xfrm>
          <a:prstGeom prst="trapezoid">
            <a:avLst>
              <a:gd name="adj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0"/>
          <p:cNvPicPr>
            <a:picLocks noChangeAspect="1" noChangeArrowheads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 bwMode="auto">
          <a:xfrm rot="6601881" flipV="1">
            <a:off x="5695349" y="1193551"/>
            <a:ext cx="287440" cy="858837"/>
          </a:xfrm>
          <a:prstGeom prst="rtTriangl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 bwMode="auto">
          <a:xfrm rot="20331162">
            <a:off x="5861999" y="1937970"/>
            <a:ext cx="215093" cy="211804"/>
          </a:xfrm>
          <a:prstGeom prst="triangl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11"/>
          <p:cNvPicPr>
            <a:picLocks noChangeAspect="1" noChangeArrowheads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 bwMode="auto">
          <a:xfrm>
            <a:off x="5724129" y="0"/>
            <a:ext cx="3419872" cy="189704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EEECE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2"/>
          <p:cNvPicPr>
            <a:picLocks noChangeAspect="1" noChangeArrowheads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 bwMode="auto">
          <a:xfrm>
            <a:off x="1" y="3296319"/>
            <a:ext cx="2800641" cy="1847181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2757746" y="1851670"/>
            <a:ext cx="27503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抱怨</a:t>
            </a:r>
          </a:p>
        </p:txBody>
      </p:sp>
      <p:sp>
        <p:nvSpPr>
          <p:cNvPr id="26" name="任意多边形 25"/>
          <p:cNvSpPr/>
          <p:nvPr/>
        </p:nvSpPr>
        <p:spPr>
          <a:xfrm>
            <a:off x="2543635" y="1742180"/>
            <a:ext cx="475013" cy="463138"/>
          </a:xfrm>
          <a:custGeom>
            <a:avLst/>
            <a:gdLst>
              <a:gd name="connsiteX0" fmla="*/ 475013 w 475013"/>
              <a:gd name="connsiteY0" fmla="*/ 0 h 617517"/>
              <a:gd name="connsiteX1" fmla="*/ 35626 w 475013"/>
              <a:gd name="connsiteY1" fmla="*/ 11875 h 617517"/>
              <a:gd name="connsiteX2" fmla="*/ 0 w 475013"/>
              <a:gd name="connsiteY2" fmla="*/ 617517 h 617517"/>
              <a:gd name="connsiteX3" fmla="*/ 130629 w 475013"/>
              <a:gd name="connsiteY3" fmla="*/ 178130 h 617517"/>
              <a:gd name="connsiteX4" fmla="*/ 475013 w 475013"/>
              <a:gd name="connsiteY4" fmla="*/ 0 h 617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5013" h="617517">
                <a:moveTo>
                  <a:pt x="475013" y="0"/>
                </a:moveTo>
                <a:lnTo>
                  <a:pt x="35626" y="11875"/>
                </a:lnTo>
                <a:lnTo>
                  <a:pt x="0" y="617517"/>
                </a:lnTo>
                <a:lnTo>
                  <a:pt x="130629" y="178130"/>
                </a:lnTo>
                <a:lnTo>
                  <a:pt x="475013" y="0"/>
                </a:lnTo>
                <a:close/>
              </a:path>
            </a:pathLst>
          </a:cu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" name="任意多边形 26"/>
          <p:cNvSpPr/>
          <p:nvPr/>
        </p:nvSpPr>
        <p:spPr>
          <a:xfrm rot="10800000">
            <a:off x="5296008" y="2584031"/>
            <a:ext cx="475013" cy="463138"/>
          </a:xfrm>
          <a:custGeom>
            <a:avLst/>
            <a:gdLst>
              <a:gd name="connsiteX0" fmla="*/ 475013 w 475013"/>
              <a:gd name="connsiteY0" fmla="*/ 0 h 617517"/>
              <a:gd name="connsiteX1" fmla="*/ 35626 w 475013"/>
              <a:gd name="connsiteY1" fmla="*/ 11875 h 617517"/>
              <a:gd name="connsiteX2" fmla="*/ 0 w 475013"/>
              <a:gd name="connsiteY2" fmla="*/ 617517 h 617517"/>
              <a:gd name="connsiteX3" fmla="*/ 130629 w 475013"/>
              <a:gd name="connsiteY3" fmla="*/ 178130 h 617517"/>
              <a:gd name="connsiteX4" fmla="*/ 475013 w 475013"/>
              <a:gd name="connsiteY4" fmla="*/ 0 h 617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5013" h="617517">
                <a:moveTo>
                  <a:pt x="475013" y="0"/>
                </a:moveTo>
                <a:lnTo>
                  <a:pt x="35626" y="11875"/>
                </a:lnTo>
                <a:lnTo>
                  <a:pt x="0" y="617517"/>
                </a:lnTo>
                <a:lnTo>
                  <a:pt x="130629" y="178130"/>
                </a:lnTo>
                <a:lnTo>
                  <a:pt x="475013" y="0"/>
                </a:lnTo>
                <a:close/>
              </a:path>
            </a:pathLst>
          </a:cu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8" name="直接连接符 27"/>
          <p:cNvCxnSpPr/>
          <p:nvPr/>
        </p:nvCxnSpPr>
        <p:spPr>
          <a:xfrm flipH="1">
            <a:off x="1999490" y="2815329"/>
            <a:ext cx="851954" cy="135947"/>
          </a:xfrm>
          <a:prstGeom prst="line">
            <a:avLst/>
          </a:prstGeom>
          <a:noFill/>
          <a:ln w="9525" cap="flat" cmpd="sng" algn="ctr">
            <a:solidFill>
              <a:srgbClr val="A9A9A9"/>
            </a:solidFill>
            <a:prstDash val="solid"/>
          </a:ln>
          <a:effectLst/>
        </p:spPr>
      </p:cxnSp>
      <p:cxnSp>
        <p:nvCxnSpPr>
          <p:cNvPr id="29" name="直接连接符 28"/>
          <p:cNvCxnSpPr/>
          <p:nvPr/>
        </p:nvCxnSpPr>
        <p:spPr>
          <a:xfrm flipH="1">
            <a:off x="2591135" y="2911222"/>
            <a:ext cx="427513" cy="135947"/>
          </a:xfrm>
          <a:prstGeom prst="line">
            <a:avLst/>
          </a:prstGeom>
          <a:noFill/>
          <a:ln w="9525" cap="flat" cmpd="sng" algn="ctr">
            <a:solidFill>
              <a:srgbClr val="A9A9A9"/>
            </a:solidFill>
            <a:prstDash val="solid"/>
          </a:ln>
          <a:effectLst/>
        </p:spPr>
      </p:cxnSp>
      <p:cxnSp>
        <p:nvCxnSpPr>
          <p:cNvPr id="30" name="直接连接符 29"/>
          <p:cNvCxnSpPr/>
          <p:nvPr/>
        </p:nvCxnSpPr>
        <p:spPr>
          <a:xfrm flipH="1">
            <a:off x="2439890" y="2979196"/>
            <a:ext cx="835967" cy="402644"/>
          </a:xfrm>
          <a:prstGeom prst="line">
            <a:avLst/>
          </a:prstGeom>
          <a:noFill/>
          <a:ln w="9525" cap="flat" cmpd="sng" algn="ctr">
            <a:solidFill>
              <a:srgbClr val="A9A9A9"/>
            </a:solidFill>
            <a:prstDash val="solid"/>
          </a:ln>
          <a:effectLst/>
        </p:spPr>
      </p:cxnSp>
      <p:cxnSp>
        <p:nvCxnSpPr>
          <p:cNvPr id="31" name="直接连接符 30"/>
          <p:cNvCxnSpPr/>
          <p:nvPr/>
        </p:nvCxnSpPr>
        <p:spPr>
          <a:xfrm flipH="1">
            <a:off x="2869526" y="3012410"/>
            <a:ext cx="504056" cy="795389"/>
          </a:xfrm>
          <a:prstGeom prst="line">
            <a:avLst/>
          </a:prstGeom>
          <a:noFill/>
          <a:ln w="9525" cap="flat" cmpd="sng" algn="ctr">
            <a:solidFill>
              <a:srgbClr val="A9A9A9"/>
            </a:solidFill>
            <a:prstDash val="solid"/>
          </a:ln>
          <a:effectLst/>
        </p:spPr>
      </p:cxnSp>
      <p:cxnSp>
        <p:nvCxnSpPr>
          <p:cNvPr id="32" name="直接连接符 31"/>
          <p:cNvCxnSpPr/>
          <p:nvPr/>
        </p:nvCxnSpPr>
        <p:spPr>
          <a:xfrm flipV="1">
            <a:off x="5223998" y="1287949"/>
            <a:ext cx="72008" cy="574586"/>
          </a:xfrm>
          <a:prstGeom prst="line">
            <a:avLst/>
          </a:prstGeom>
          <a:noFill/>
          <a:ln w="9525" cap="flat" cmpd="sng" algn="ctr">
            <a:solidFill>
              <a:srgbClr val="A9A9A9"/>
            </a:solidFill>
            <a:prstDash val="solid"/>
          </a:ln>
          <a:effectLst/>
        </p:spPr>
      </p:cxnSp>
      <p:cxnSp>
        <p:nvCxnSpPr>
          <p:cNvPr id="33" name="直接连接符 32"/>
          <p:cNvCxnSpPr/>
          <p:nvPr/>
        </p:nvCxnSpPr>
        <p:spPr>
          <a:xfrm>
            <a:off x="5610233" y="2171741"/>
            <a:ext cx="697917" cy="113213"/>
          </a:xfrm>
          <a:prstGeom prst="line">
            <a:avLst/>
          </a:prstGeom>
          <a:noFill/>
          <a:ln w="9525" cap="flat" cmpd="sng" algn="ctr">
            <a:solidFill>
              <a:srgbClr val="A9A9A9"/>
            </a:solidFill>
            <a:prstDash val="solid"/>
          </a:ln>
          <a:effectLst/>
        </p:spPr>
      </p:cxnSp>
      <p:cxnSp>
        <p:nvCxnSpPr>
          <p:cNvPr id="34" name="直接连接符 33"/>
          <p:cNvCxnSpPr/>
          <p:nvPr/>
        </p:nvCxnSpPr>
        <p:spPr>
          <a:xfrm flipV="1">
            <a:off x="5525799" y="1823633"/>
            <a:ext cx="396661" cy="146825"/>
          </a:xfrm>
          <a:prstGeom prst="line">
            <a:avLst/>
          </a:prstGeom>
          <a:noFill/>
          <a:ln w="9525" cap="flat" cmpd="sng" algn="ctr">
            <a:solidFill>
              <a:srgbClr val="A9A9A9"/>
            </a:solidFill>
            <a:prstDash val="solid"/>
          </a:ln>
          <a:effectLst/>
        </p:spPr>
      </p:cxnSp>
      <p:cxnSp>
        <p:nvCxnSpPr>
          <p:cNvPr id="35" name="直接连接符 34"/>
          <p:cNvCxnSpPr/>
          <p:nvPr/>
        </p:nvCxnSpPr>
        <p:spPr>
          <a:xfrm flipV="1">
            <a:off x="5369989" y="1622969"/>
            <a:ext cx="182195" cy="274078"/>
          </a:xfrm>
          <a:prstGeom prst="line">
            <a:avLst/>
          </a:prstGeom>
          <a:noFill/>
          <a:ln w="9525" cap="flat" cmpd="sng" algn="ctr">
            <a:solidFill>
              <a:srgbClr val="A9A9A9"/>
            </a:solidFill>
            <a:prstDash val="solid"/>
          </a:ln>
          <a:effectLst/>
        </p:spPr>
      </p:cxnSp>
      <p:sp>
        <p:nvSpPr>
          <p:cNvPr id="3" name="矩形 2"/>
          <p:cNvSpPr/>
          <p:nvPr/>
        </p:nvSpPr>
        <p:spPr>
          <a:xfrm>
            <a:off x="6012707" y="4371950"/>
            <a:ext cx="28736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3200" dirty="0">
                <a:solidFill>
                  <a:prstClr val="black">
                    <a:lumMod val="65000"/>
                    <a:lumOff val="35000"/>
                  </a:prstClr>
                </a:solidFill>
              </a:rPr>
              <a:t>Problem 10</a:t>
            </a:r>
            <a:endParaRPr lang="zh-CN" altLang="en-US" sz="32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/>
          <p:cNvSpPr/>
          <p:nvPr/>
        </p:nvSpPr>
        <p:spPr>
          <a:xfrm>
            <a:off x="289555" y="882345"/>
            <a:ext cx="8424936" cy="3528392"/>
          </a:xfrm>
          <a:prstGeom prst="rect">
            <a:avLst/>
          </a:prstGeom>
          <a:gradFill>
            <a:gsLst>
              <a:gs pos="67000">
                <a:srgbClr val="B7732F"/>
              </a:gs>
              <a:gs pos="0">
                <a:srgbClr val="CC8238"/>
              </a:gs>
            </a:gsLst>
            <a:lin ang="5400000" scaled="0"/>
          </a:gradFill>
          <a:ln w="28575" cap="flat" cmpd="sng" algn="ctr">
            <a:noFill/>
            <a:prstDash val="solid"/>
          </a:ln>
          <a:effectLst>
            <a:outerShdw blurRad="44450" dist="27940" dir="5400000" algn="ctr">
              <a:srgbClr val="7A4D20"/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71450" h="635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474312" y="1130950"/>
            <a:ext cx="8055421" cy="3127438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417936" y="1025822"/>
            <a:ext cx="8168171" cy="3127438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436097" y="2809928"/>
            <a:ext cx="2862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kern="0" noProof="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对策：提升情商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5530687" y="3298649"/>
            <a:ext cx="2772000" cy="28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5530687" y="3911102"/>
            <a:ext cx="2772000" cy="28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460710" y="3435825"/>
            <a:ext cx="2841977" cy="41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200" b="0" i="0" u="none" strike="noStrike" kern="0" cap="none" spc="0" normalizeH="0" baseline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先处理情绪后处理事情</a:t>
            </a:r>
            <a:endParaRPr kumimoji="0" lang="en-US" altLang="zh-CN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59784" y="1246762"/>
            <a:ext cx="4228240" cy="27995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screen"/>
          <a:srcRect r="-376"/>
          <a:stretch>
            <a:fillRect/>
          </a:stretch>
        </p:blipFill>
        <p:spPr>
          <a:xfrm>
            <a:off x="467544" y="87279"/>
            <a:ext cx="3806945" cy="118832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4867728" y="99383"/>
            <a:ext cx="3816424" cy="1140415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 rot="16200000">
            <a:off x="2159536" y="2625494"/>
            <a:ext cx="47160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467544" y="1887150"/>
            <a:ext cx="82440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467544" y="2499323"/>
            <a:ext cx="82440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467544" y="3111496"/>
            <a:ext cx="82440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467544" y="3723669"/>
            <a:ext cx="82440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467544" y="4335842"/>
            <a:ext cx="82440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467544" y="4948014"/>
            <a:ext cx="82440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3365408" y="2787774"/>
            <a:ext cx="2304256" cy="2304256"/>
            <a:chOff x="6156176" y="843558"/>
            <a:chExt cx="2304256" cy="2304256"/>
          </a:xfrm>
        </p:grpSpPr>
        <p:sp>
          <p:nvSpPr>
            <p:cNvPr id="3" name="椭圆 2"/>
            <p:cNvSpPr/>
            <p:nvPr/>
          </p:nvSpPr>
          <p:spPr>
            <a:xfrm>
              <a:off x="6156176" y="843558"/>
              <a:ext cx="2304256" cy="230425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372200" y="1121574"/>
              <a:ext cx="1872208" cy="1877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400" b="1" dirty="0">
                  <a:solidFill>
                    <a:schemeClr val="bg1"/>
                  </a:solidFill>
                </a:rPr>
                <a:t>对比</a:t>
              </a:r>
              <a:endParaRPr lang="en-US" altLang="zh-CN" sz="4400" b="1" dirty="0">
                <a:solidFill>
                  <a:schemeClr val="bg1"/>
                </a:solidFill>
              </a:endParaRPr>
            </a:p>
            <a:p>
              <a:pPr algn="ctr"/>
              <a:r>
                <a:rPr lang="en-US" altLang="zh-CN" sz="2400" b="1" dirty="0">
                  <a:solidFill>
                    <a:schemeClr val="bg1"/>
                  </a:solidFill>
                </a:rPr>
                <a:t>Teams</a:t>
              </a:r>
            </a:p>
            <a:p>
              <a:pPr algn="ctr"/>
              <a:r>
                <a:rPr lang="en-US" altLang="zh-CN" sz="2400" b="1" dirty="0">
                  <a:solidFill>
                    <a:schemeClr val="bg1"/>
                  </a:solidFill>
                </a:rPr>
                <a:t>VS</a:t>
              </a:r>
            </a:p>
            <a:p>
              <a:pPr algn="ctr"/>
              <a:r>
                <a:rPr lang="en-US" altLang="zh-CN" sz="2400" b="1" dirty="0">
                  <a:solidFill>
                    <a:schemeClr val="bg1"/>
                  </a:solidFill>
                </a:rPr>
                <a:t>Groups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五边形 14"/>
          <p:cNvSpPr/>
          <p:nvPr/>
        </p:nvSpPr>
        <p:spPr>
          <a:xfrm>
            <a:off x="4517536" y="2091070"/>
            <a:ext cx="1278600" cy="619269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/>
              <a:t>群体</a:t>
            </a:r>
          </a:p>
        </p:txBody>
      </p:sp>
      <p:sp>
        <p:nvSpPr>
          <p:cNvPr id="16" name="五边形 15"/>
          <p:cNvSpPr/>
          <p:nvPr/>
        </p:nvSpPr>
        <p:spPr>
          <a:xfrm flipH="1">
            <a:off x="3238936" y="1419622"/>
            <a:ext cx="1278600" cy="619269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/>
              <a:t>团队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7504" y="1275606"/>
            <a:ext cx="2727568" cy="374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2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人们互相信任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>
              <a:lnSpc>
                <a:spcPct val="22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人们互相支持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>
              <a:lnSpc>
                <a:spcPct val="22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公开表达自己的感受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>
              <a:lnSpc>
                <a:spcPct val="22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信息自由共享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>
              <a:lnSpc>
                <a:spcPct val="22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矛盾得到解决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>
              <a:lnSpc>
                <a:spcPct val="22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大家有共同的目标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48888" y="1275606"/>
            <a:ext cx="2727568" cy="374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2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人们一同工作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22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个人感受不是工作一部分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22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公开度是有限的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22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在需要的时候提供信息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22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人们调解存在的矛盾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22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目标个人化或不明确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6"/>
          <p:cNvPicPr>
            <a:picLocks noChangeAspect="1" noChangeArrowheads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 bwMode="auto">
          <a:xfrm rot="20331162">
            <a:off x="2483589" y="3574027"/>
            <a:ext cx="215093" cy="211804"/>
          </a:xfrm>
          <a:prstGeom prst="triangl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0"/>
          <p:cNvPicPr>
            <a:picLocks noChangeAspect="1" noChangeArrowheads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 bwMode="auto">
          <a:xfrm rot="18781075" flipV="1">
            <a:off x="2188708" y="2710982"/>
            <a:ext cx="287440" cy="858837"/>
          </a:xfrm>
          <a:prstGeom prst="trapezoid">
            <a:avLst>
              <a:gd name="adj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0"/>
          <p:cNvPicPr>
            <a:picLocks noChangeAspect="1" noChangeArrowheads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 bwMode="auto">
          <a:xfrm rot="6601881" flipV="1">
            <a:off x="5695349" y="1193551"/>
            <a:ext cx="287440" cy="858837"/>
          </a:xfrm>
          <a:prstGeom prst="rtTriangl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 bwMode="auto">
          <a:xfrm rot="20331162">
            <a:off x="5861999" y="1937970"/>
            <a:ext cx="215093" cy="211804"/>
          </a:xfrm>
          <a:prstGeom prst="triangl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11"/>
          <p:cNvPicPr>
            <a:picLocks noChangeAspect="1" noChangeArrowheads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 bwMode="auto">
          <a:xfrm>
            <a:off x="5724129" y="0"/>
            <a:ext cx="3419872" cy="189704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EEECE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2"/>
          <p:cNvPicPr>
            <a:picLocks noChangeAspect="1" noChangeArrowheads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 bwMode="auto">
          <a:xfrm>
            <a:off x="1" y="3296319"/>
            <a:ext cx="2800641" cy="1847181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2771800" y="1851670"/>
            <a:ext cx="27503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对团队</a:t>
            </a:r>
            <a:endParaRPr kumimoji="0" lang="en-US" altLang="zh-CN" sz="4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b="1" kern="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没有热情</a:t>
            </a:r>
            <a:endParaRPr kumimoji="0" lang="zh-CN" altLang="en-US" sz="4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任意多边形 25"/>
          <p:cNvSpPr/>
          <p:nvPr/>
        </p:nvSpPr>
        <p:spPr>
          <a:xfrm>
            <a:off x="2543635" y="1742180"/>
            <a:ext cx="475013" cy="463138"/>
          </a:xfrm>
          <a:custGeom>
            <a:avLst/>
            <a:gdLst>
              <a:gd name="connsiteX0" fmla="*/ 475013 w 475013"/>
              <a:gd name="connsiteY0" fmla="*/ 0 h 617517"/>
              <a:gd name="connsiteX1" fmla="*/ 35626 w 475013"/>
              <a:gd name="connsiteY1" fmla="*/ 11875 h 617517"/>
              <a:gd name="connsiteX2" fmla="*/ 0 w 475013"/>
              <a:gd name="connsiteY2" fmla="*/ 617517 h 617517"/>
              <a:gd name="connsiteX3" fmla="*/ 130629 w 475013"/>
              <a:gd name="connsiteY3" fmla="*/ 178130 h 617517"/>
              <a:gd name="connsiteX4" fmla="*/ 475013 w 475013"/>
              <a:gd name="connsiteY4" fmla="*/ 0 h 617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5013" h="617517">
                <a:moveTo>
                  <a:pt x="475013" y="0"/>
                </a:moveTo>
                <a:lnTo>
                  <a:pt x="35626" y="11875"/>
                </a:lnTo>
                <a:lnTo>
                  <a:pt x="0" y="617517"/>
                </a:lnTo>
                <a:lnTo>
                  <a:pt x="130629" y="178130"/>
                </a:lnTo>
                <a:lnTo>
                  <a:pt x="475013" y="0"/>
                </a:lnTo>
                <a:close/>
              </a:path>
            </a:pathLst>
          </a:cu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" name="任意多边形 26"/>
          <p:cNvSpPr/>
          <p:nvPr/>
        </p:nvSpPr>
        <p:spPr>
          <a:xfrm rot="10800000">
            <a:off x="5296008" y="2584031"/>
            <a:ext cx="475013" cy="463138"/>
          </a:xfrm>
          <a:custGeom>
            <a:avLst/>
            <a:gdLst>
              <a:gd name="connsiteX0" fmla="*/ 475013 w 475013"/>
              <a:gd name="connsiteY0" fmla="*/ 0 h 617517"/>
              <a:gd name="connsiteX1" fmla="*/ 35626 w 475013"/>
              <a:gd name="connsiteY1" fmla="*/ 11875 h 617517"/>
              <a:gd name="connsiteX2" fmla="*/ 0 w 475013"/>
              <a:gd name="connsiteY2" fmla="*/ 617517 h 617517"/>
              <a:gd name="connsiteX3" fmla="*/ 130629 w 475013"/>
              <a:gd name="connsiteY3" fmla="*/ 178130 h 617517"/>
              <a:gd name="connsiteX4" fmla="*/ 475013 w 475013"/>
              <a:gd name="connsiteY4" fmla="*/ 0 h 617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5013" h="617517">
                <a:moveTo>
                  <a:pt x="475013" y="0"/>
                </a:moveTo>
                <a:lnTo>
                  <a:pt x="35626" y="11875"/>
                </a:lnTo>
                <a:lnTo>
                  <a:pt x="0" y="617517"/>
                </a:lnTo>
                <a:lnTo>
                  <a:pt x="130629" y="178130"/>
                </a:lnTo>
                <a:lnTo>
                  <a:pt x="475013" y="0"/>
                </a:lnTo>
                <a:close/>
              </a:path>
            </a:pathLst>
          </a:cu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8" name="直接连接符 27"/>
          <p:cNvCxnSpPr/>
          <p:nvPr/>
        </p:nvCxnSpPr>
        <p:spPr>
          <a:xfrm flipH="1">
            <a:off x="1999490" y="2815329"/>
            <a:ext cx="851954" cy="135947"/>
          </a:xfrm>
          <a:prstGeom prst="line">
            <a:avLst/>
          </a:prstGeom>
          <a:noFill/>
          <a:ln w="9525" cap="flat" cmpd="sng" algn="ctr">
            <a:solidFill>
              <a:srgbClr val="A9A9A9"/>
            </a:solidFill>
            <a:prstDash val="solid"/>
          </a:ln>
          <a:effectLst/>
        </p:spPr>
      </p:cxnSp>
      <p:cxnSp>
        <p:nvCxnSpPr>
          <p:cNvPr id="29" name="直接连接符 28"/>
          <p:cNvCxnSpPr/>
          <p:nvPr/>
        </p:nvCxnSpPr>
        <p:spPr>
          <a:xfrm flipH="1">
            <a:off x="2591135" y="2911222"/>
            <a:ext cx="427513" cy="135947"/>
          </a:xfrm>
          <a:prstGeom prst="line">
            <a:avLst/>
          </a:prstGeom>
          <a:noFill/>
          <a:ln w="9525" cap="flat" cmpd="sng" algn="ctr">
            <a:solidFill>
              <a:srgbClr val="A9A9A9"/>
            </a:solidFill>
            <a:prstDash val="solid"/>
          </a:ln>
          <a:effectLst/>
        </p:spPr>
      </p:cxnSp>
      <p:cxnSp>
        <p:nvCxnSpPr>
          <p:cNvPr id="30" name="直接连接符 29"/>
          <p:cNvCxnSpPr/>
          <p:nvPr/>
        </p:nvCxnSpPr>
        <p:spPr>
          <a:xfrm flipH="1">
            <a:off x="2439890" y="2979196"/>
            <a:ext cx="835967" cy="402644"/>
          </a:xfrm>
          <a:prstGeom prst="line">
            <a:avLst/>
          </a:prstGeom>
          <a:noFill/>
          <a:ln w="9525" cap="flat" cmpd="sng" algn="ctr">
            <a:solidFill>
              <a:srgbClr val="A9A9A9"/>
            </a:solidFill>
            <a:prstDash val="solid"/>
          </a:ln>
          <a:effectLst/>
        </p:spPr>
      </p:cxnSp>
      <p:cxnSp>
        <p:nvCxnSpPr>
          <p:cNvPr id="31" name="直接连接符 30"/>
          <p:cNvCxnSpPr/>
          <p:nvPr/>
        </p:nvCxnSpPr>
        <p:spPr>
          <a:xfrm flipH="1">
            <a:off x="2869526" y="3012410"/>
            <a:ext cx="504056" cy="795389"/>
          </a:xfrm>
          <a:prstGeom prst="line">
            <a:avLst/>
          </a:prstGeom>
          <a:noFill/>
          <a:ln w="9525" cap="flat" cmpd="sng" algn="ctr">
            <a:solidFill>
              <a:srgbClr val="A9A9A9"/>
            </a:solidFill>
            <a:prstDash val="solid"/>
          </a:ln>
          <a:effectLst/>
        </p:spPr>
      </p:cxnSp>
      <p:cxnSp>
        <p:nvCxnSpPr>
          <p:cNvPr id="32" name="直接连接符 31"/>
          <p:cNvCxnSpPr/>
          <p:nvPr/>
        </p:nvCxnSpPr>
        <p:spPr>
          <a:xfrm flipV="1">
            <a:off x="5223998" y="1287949"/>
            <a:ext cx="72008" cy="574586"/>
          </a:xfrm>
          <a:prstGeom prst="line">
            <a:avLst/>
          </a:prstGeom>
          <a:noFill/>
          <a:ln w="9525" cap="flat" cmpd="sng" algn="ctr">
            <a:solidFill>
              <a:srgbClr val="A9A9A9"/>
            </a:solidFill>
            <a:prstDash val="solid"/>
          </a:ln>
          <a:effectLst/>
        </p:spPr>
      </p:cxnSp>
      <p:cxnSp>
        <p:nvCxnSpPr>
          <p:cNvPr id="33" name="直接连接符 32"/>
          <p:cNvCxnSpPr/>
          <p:nvPr/>
        </p:nvCxnSpPr>
        <p:spPr>
          <a:xfrm>
            <a:off x="5610233" y="2171741"/>
            <a:ext cx="697917" cy="113213"/>
          </a:xfrm>
          <a:prstGeom prst="line">
            <a:avLst/>
          </a:prstGeom>
          <a:noFill/>
          <a:ln w="9525" cap="flat" cmpd="sng" algn="ctr">
            <a:solidFill>
              <a:srgbClr val="A9A9A9"/>
            </a:solidFill>
            <a:prstDash val="solid"/>
          </a:ln>
          <a:effectLst/>
        </p:spPr>
      </p:cxnSp>
      <p:cxnSp>
        <p:nvCxnSpPr>
          <p:cNvPr id="34" name="直接连接符 33"/>
          <p:cNvCxnSpPr/>
          <p:nvPr/>
        </p:nvCxnSpPr>
        <p:spPr>
          <a:xfrm flipV="1">
            <a:off x="5525799" y="1823633"/>
            <a:ext cx="396661" cy="146825"/>
          </a:xfrm>
          <a:prstGeom prst="line">
            <a:avLst/>
          </a:prstGeom>
          <a:noFill/>
          <a:ln w="9525" cap="flat" cmpd="sng" algn="ctr">
            <a:solidFill>
              <a:srgbClr val="A9A9A9"/>
            </a:solidFill>
            <a:prstDash val="solid"/>
          </a:ln>
          <a:effectLst/>
        </p:spPr>
      </p:cxnSp>
      <p:cxnSp>
        <p:nvCxnSpPr>
          <p:cNvPr id="35" name="直接连接符 34"/>
          <p:cNvCxnSpPr/>
          <p:nvPr/>
        </p:nvCxnSpPr>
        <p:spPr>
          <a:xfrm flipV="1">
            <a:off x="5369989" y="1622969"/>
            <a:ext cx="182195" cy="274078"/>
          </a:xfrm>
          <a:prstGeom prst="line">
            <a:avLst/>
          </a:prstGeom>
          <a:noFill/>
          <a:ln w="9525" cap="flat" cmpd="sng" algn="ctr">
            <a:solidFill>
              <a:srgbClr val="A9A9A9"/>
            </a:solidFill>
            <a:prstDash val="solid"/>
          </a:ln>
          <a:effectLst/>
        </p:spPr>
      </p:cxnSp>
      <p:sp>
        <p:nvSpPr>
          <p:cNvPr id="3" name="矩形 2"/>
          <p:cNvSpPr/>
          <p:nvPr/>
        </p:nvSpPr>
        <p:spPr>
          <a:xfrm>
            <a:off x="6012707" y="4371950"/>
            <a:ext cx="28736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3200" dirty="0">
                <a:solidFill>
                  <a:prstClr val="black">
                    <a:lumMod val="65000"/>
                    <a:lumOff val="35000"/>
                  </a:prstClr>
                </a:solidFill>
              </a:rPr>
              <a:t>Problem 11</a:t>
            </a:r>
            <a:endParaRPr lang="zh-CN" altLang="en-US" sz="32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65672" y="2118767"/>
            <a:ext cx="3276205" cy="2620917"/>
            <a:chOff x="849869" y="2827597"/>
            <a:chExt cx="2538189" cy="1768202"/>
          </a:xfrm>
          <a:effectLst>
            <a:outerShdw blurRad="38100" sx="101000" sy="101000" algn="ctr" rotWithShape="0">
              <a:prstClr val="black">
                <a:alpha val="40000"/>
              </a:prstClr>
            </a:outerShdw>
          </a:effectLst>
        </p:grpSpPr>
        <p:sp>
          <p:nvSpPr>
            <p:cNvPr id="3" name="矩形 2"/>
            <p:cNvSpPr/>
            <p:nvPr/>
          </p:nvSpPr>
          <p:spPr>
            <a:xfrm>
              <a:off x="930831" y="2827597"/>
              <a:ext cx="2376264" cy="432048"/>
            </a:xfrm>
            <a:prstGeom prst="rect">
              <a:avLst/>
            </a:prstGeom>
            <a:gradFill flip="none" rotWithShape="1">
              <a:gsLst>
                <a:gs pos="0">
                  <a:srgbClr val="0078A8"/>
                </a:gs>
                <a:gs pos="94000">
                  <a:srgbClr val="00B0F0">
                    <a:shade val="67500"/>
                    <a:satMod val="115000"/>
                  </a:srgbClr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" name="矩形 15"/>
            <p:cNvSpPr/>
            <p:nvPr/>
          </p:nvSpPr>
          <p:spPr>
            <a:xfrm>
              <a:off x="849869" y="3259645"/>
              <a:ext cx="2538189" cy="451098"/>
            </a:xfrm>
            <a:custGeom>
              <a:avLst/>
              <a:gdLst>
                <a:gd name="connsiteX0" fmla="*/ 0 w 2376264"/>
                <a:gd name="connsiteY0" fmla="*/ 0 h 432048"/>
                <a:gd name="connsiteX1" fmla="*/ 2376264 w 2376264"/>
                <a:gd name="connsiteY1" fmla="*/ 0 h 432048"/>
                <a:gd name="connsiteX2" fmla="*/ 2376264 w 2376264"/>
                <a:gd name="connsiteY2" fmla="*/ 432048 h 432048"/>
                <a:gd name="connsiteX3" fmla="*/ 0 w 2376264"/>
                <a:gd name="connsiteY3" fmla="*/ 432048 h 432048"/>
                <a:gd name="connsiteX4" fmla="*/ 0 w 2376264"/>
                <a:gd name="connsiteY4" fmla="*/ 0 h 432048"/>
                <a:gd name="connsiteX0-1" fmla="*/ 85725 w 2461989"/>
                <a:gd name="connsiteY0-2" fmla="*/ 0 h 451098"/>
                <a:gd name="connsiteX1-3" fmla="*/ 2461989 w 2461989"/>
                <a:gd name="connsiteY1-4" fmla="*/ 0 h 451098"/>
                <a:gd name="connsiteX2-5" fmla="*/ 2461989 w 2461989"/>
                <a:gd name="connsiteY2-6" fmla="*/ 432048 h 451098"/>
                <a:gd name="connsiteX3-7" fmla="*/ 0 w 2461989"/>
                <a:gd name="connsiteY3-8" fmla="*/ 451098 h 451098"/>
                <a:gd name="connsiteX4-9" fmla="*/ 85725 w 2461989"/>
                <a:gd name="connsiteY4-10" fmla="*/ 0 h 451098"/>
                <a:gd name="connsiteX0-11" fmla="*/ 85725 w 2538189"/>
                <a:gd name="connsiteY0-12" fmla="*/ 0 h 451098"/>
                <a:gd name="connsiteX1-13" fmla="*/ 2461989 w 2538189"/>
                <a:gd name="connsiteY1-14" fmla="*/ 0 h 451098"/>
                <a:gd name="connsiteX2-15" fmla="*/ 2538189 w 2538189"/>
                <a:gd name="connsiteY2-16" fmla="*/ 451098 h 451098"/>
                <a:gd name="connsiteX3-17" fmla="*/ 0 w 2538189"/>
                <a:gd name="connsiteY3-18" fmla="*/ 451098 h 451098"/>
                <a:gd name="connsiteX4-19" fmla="*/ 85725 w 2538189"/>
                <a:gd name="connsiteY4-20" fmla="*/ 0 h 4510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538189" h="451098">
                  <a:moveTo>
                    <a:pt x="85725" y="0"/>
                  </a:moveTo>
                  <a:lnTo>
                    <a:pt x="2461989" y="0"/>
                  </a:lnTo>
                  <a:lnTo>
                    <a:pt x="2538189" y="451098"/>
                  </a:lnTo>
                  <a:lnTo>
                    <a:pt x="0" y="451098"/>
                  </a:lnTo>
                  <a:lnTo>
                    <a:pt x="85725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78A8"/>
                </a:gs>
                <a:gs pos="94000">
                  <a:srgbClr val="00B0F0">
                    <a:shade val="67500"/>
                    <a:satMod val="115000"/>
                  </a:srgbClr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矩形 15"/>
            <p:cNvSpPr/>
            <p:nvPr/>
          </p:nvSpPr>
          <p:spPr>
            <a:xfrm flipV="1">
              <a:off x="849869" y="3693603"/>
              <a:ext cx="2538189" cy="451098"/>
            </a:xfrm>
            <a:custGeom>
              <a:avLst/>
              <a:gdLst>
                <a:gd name="connsiteX0" fmla="*/ 0 w 2376264"/>
                <a:gd name="connsiteY0" fmla="*/ 0 h 432048"/>
                <a:gd name="connsiteX1" fmla="*/ 2376264 w 2376264"/>
                <a:gd name="connsiteY1" fmla="*/ 0 h 432048"/>
                <a:gd name="connsiteX2" fmla="*/ 2376264 w 2376264"/>
                <a:gd name="connsiteY2" fmla="*/ 432048 h 432048"/>
                <a:gd name="connsiteX3" fmla="*/ 0 w 2376264"/>
                <a:gd name="connsiteY3" fmla="*/ 432048 h 432048"/>
                <a:gd name="connsiteX4" fmla="*/ 0 w 2376264"/>
                <a:gd name="connsiteY4" fmla="*/ 0 h 432048"/>
                <a:gd name="connsiteX0-1" fmla="*/ 85725 w 2461989"/>
                <a:gd name="connsiteY0-2" fmla="*/ 0 h 451098"/>
                <a:gd name="connsiteX1-3" fmla="*/ 2461989 w 2461989"/>
                <a:gd name="connsiteY1-4" fmla="*/ 0 h 451098"/>
                <a:gd name="connsiteX2-5" fmla="*/ 2461989 w 2461989"/>
                <a:gd name="connsiteY2-6" fmla="*/ 432048 h 451098"/>
                <a:gd name="connsiteX3-7" fmla="*/ 0 w 2461989"/>
                <a:gd name="connsiteY3-8" fmla="*/ 451098 h 451098"/>
                <a:gd name="connsiteX4-9" fmla="*/ 85725 w 2461989"/>
                <a:gd name="connsiteY4-10" fmla="*/ 0 h 451098"/>
                <a:gd name="connsiteX0-11" fmla="*/ 85725 w 2538189"/>
                <a:gd name="connsiteY0-12" fmla="*/ 0 h 451098"/>
                <a:gd name="connsiteX1-13" fmla="*/ 2461989 w 2538189"/>
                <a:gd name="connsiteY1-14" fmla="*/ 0 h 451098"/>
                <a:gd name="connsiteX2-15" fmla="*/ 2538189 w 2538189"/>
                <a:gd name="connsiteY2-16" fmla="*/ 451098 h 451098"/>
                <a:gd name="connsiteX3-17" fmla="*/ 0 w 2538189"/>
                <a:gd name="connsiteY3-18" fmla="*/ 451098 h 451098"/>
                <a:gd name="connsiteX4-19" fmla="*/ 85725 w 2538189"/>
                <a:gd name="connsiteY4-20" fmla="*/ 0 h 4510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538189" h="451098">
                  <a:moveTo>
                    <a:pt x="85725" y="0"/>
                  </a:moveTo>
                  <a:lnTo>
                    <a:pt x="2461989" y="0"/>
                  </a:lnTo>
                  <a:lnTo>
                    <a:pt x="2538189" y="451098"/>
                  </a:lnTo>
                  <a:lnTo>
                    <a:pt x="0" y="451098"/>
                  </a:lnTo>
                  <a:lnTo>
                    <a:pt x="85725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78A8"/>
                </a:gs>
                <a:gs pos="94000">
                  <a:srgbClr val="00B0F0">
                    <a:shade val="67500"/>
                    <a:satMod val="115000"/>
                  </a:srgbClr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矩形 15"/>
            <p:cNvSpPr/>
            <p:nvPr/>
          </p:nvSpPr>
          <p:spPr>
            <a:xfrm>
              <a:off x="849869" y="4144701"/>
              <a:ext cx="2538189" cy="451098"/>
            </a:xfrm>
            <a:custGeom>
              <a:avLst/>
              <a:gdLst>
                <a:gd name="connsiteX0" fmla="*/ 0 w 2376264"/>
                <a:gd name="connsiteY0" fmla="*/ 0 h 432048"/>
                <a:gd name="connsiteX1" fmla="*/ 2376264 w 2376264"/>
                <a:gd name="connsiteY1" fmla="*/ 0 h 432048"/>
                <a:gd name="connsiteX2" fmla="*/ 2376264 w 2376264"/>
                <a:gd name="connsiteY2" fmla="*/ 432048 h 432048"/>
                <a:gd name="connsiteX3" fmla="*/ 0 w 2376264"/>
                <a:gd name="connsiteY3" fmla="*/ 432048 h 432048"/>
                <a:gd name="connsiteX4" fmla="*/ 0 w 2376264"/>
                <a:gd name="connsiteY4" fmla="*/ 0 h 432048"/>
                <a:gd name="connsiteX0-1" fmla="*/ 85725 w 2461989"/>
                <a:gd name="connsiteY0-2" fmla="*/ 0 h 451098"/>
                <a:gd name="connsiteX1-3" fmla="*/ 2461989 w 2461989"/>
                <a:gd name="connsiteY1-4" fmla="*/ 0 h 451098"/>
                <a:gd name="connsiteX2-5" fmla="*/ 2461989 w 2461989"/>
                <a:gd name="connsiteY2-6" fmla="*/ 432048 h 451098"/>
                <a:gd name="connsiteX3-7" fmla="*/ 0 w 2461989"/>
                <a:gd name="connsiteY3-8" fmla="*/ 451098 h 451098"/>
                <a:gd name="connsiteX4-9" fmla="*/ 85725 w 2461989"/>
                <a:gd name="connsiteY4-10" fmla="*/ 0 h 451098"/>
                <a:gd name="connsiteX0-11" fmla="*/ 85725 w 2538189"/>
                <a:gd name="connsiteY0-12" fmla="*/ 0 h 451098"/>
                <a:gd name="connsiteX1-13" fmla="*/ 2461989 w 2538189"/>
                <a:gd name="connsiteY1-14" fmla="*/ 0 h 451098"/>
                <a:gd name="connsiteX2-15" fmla="*/ 2538189 w 2538189"/>
                <a:gd name="connsiteY2-16" fmla="*/ 451098 h 451098"/>
                <a:gd name="connsiteX3-17" fmla="*/ 0 w 2538189"/>
                <a:gd name="connsiteY3-18" fmla="*/ 451098 h 451098"/>
                <a:gd name="connsiteX4-19" fmla="*/ 85725 w 2538189"/>
                <a:gd name="connsiteY4-20" fmla="*/ 0 h 4510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538189" h="451098">
                  <a:moveTo>
                    <a:pt x="85725" y="0"/>
                  </a:moveTo>
                  <a:lnTo>
                    <a:pt x="2461989" y="0"/>
                  </a:lnTo>
                  <a:lnTo>
                    <a:pt x="2538189" y="451098"/>
                  </a:lnTo>
                  <a:lnTo>
                    <a:pt x="0" y="451098"/>
                  </a:lnTo>
                  <a:lnTo>
                    <a:pt x="85725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78A8"/>
                </a:gs>
                <a:gs pos="94000">
                  <a:srgbClr val="00B0F0">
                    <a:shade val="67500"/>
                    <a:satMod val="115000"/>
                  </a:srgbClr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" name="椭圆 6"/>
          <p:cNvSpPr/>
          <p:nvPr/>
        </p:nvSpPr>
        <p:spPr>
          <a:xfrm>
            <a:off x="886651" y="2242255"/>
            <a:ext cx="89293" cy="89293"/>
          </a:xfrm>
          <a:prstGeom prst="ellipse">
            <a:avLst/>
          </a:prstGeom>
          <a:solidFill>
            <a:sysClr val="windowText" lastClr="000000">
              <a:lumMod val="85000"/>
              <a:lumOff val="15000"/>
            </a:sysClr>
          </a:solidFill>
          <a:ln w="635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3252719" y="2236881"/>
            <a:ext cx="89293" cy="89293"/>
          </a:xfrm>
          <a:prstGeom prst="ellipse">
            <a:avLst/>
          </a:prstGeom>
          <a:solidFill>
            <a:sysClr val="windowText" lastClr="000000">
              <a:lumMod val="85000"/>
              <a:lumOff val="15000"/>
            </a:sysClr>
          </a:solidFill>
          <a:ln w="635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9" name="直接连接符 8"/>
          <p:cNvCxnSpPr>
            <a:stCxn id="11" idx="6"/>
            <a:endCxn id="8" idx="5"/>
          </p:cNvCxnSpPr>
          <p:nvPr/>
        </p:nvCxnSpPr>
        <p:spPr>
          <a:xfrm>
            <a:off x="2195020" y="1578593"/>
            <a:ext cx="1133916" cy="734504"/>
          </a:xfrm>
          <a:prstGeom prst="line">
            <a:avLst/>
          </a:prstGeom>
          <a:noFill/>
          <a:ln w="19050" cap="flat" cmpd="sng" algn="ctr">
            <a:solidFill>
              <a:srgbClr val="955E27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10" name="直接连接符 9"/>
          <p:cNvCxnSpPr>
            <a:stCxn id="11" idx="2"/>
            <a:endCxn id="7" idx="3"/>
          </p:cNvCxnSpPr>
          <p:nvPr/>
        </p:nvCxnSpPr>
        <p:spPr>
          <a:xfrm flipH="1">
            <a:off x="899728" y="1578593"/>
            <a:ext cx="1058243" cy="739879"/>
          </a:xfrm>
          <a:prstGeom prst="line">
            <a:avLst/>
          </a:prstGeom>
          <a:noFill/>
          <a:ln w="19050" cap="flat" cmpd="sng" algn="ctr">
            <a:solidFill>
              <a:srgbClr val="955E27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sp>
        <p:nvSpPr>
          <p:cNvPr id="11" name="椭圆 10"/>
          <p:cNvSpPr/>
          <p:nvPr/>
        </p:nvSpPr>
        <p:spPr>
          <a:xfrm>
            <a:off x="1957971" y="1460069"/>
            <a:ext cx="237049" cy="237049"/>
          </a:xfrm>
          <a:prstGeom prst="ellipse">
            <a:avLst/>
          </a:prstGeom>
          <a:gradFill flip="none" rotWithShape="1">
            <a:gsLst>
              <a:gs pos="0">
                <a:sysClr val="window" lastClr="FFFFFF">
                  <a:shade val="30000"/>
                  <a:satMod val="115000"/>
                </a:sysClr>
              </a:gs>
              <a:gs pos="50000">
                <a:sysClr val="window" lastClr="FFFFFF">
                  <a:shade val="67500"/>
                  <a:satMod val="115000"/>
                </a:sysClr>
              </a:gs>
              <a:gs pos="100000">
                <a:sysClr val="window" lastClr="FFFFFF">
                  <a:shade val="100000"/>
                  <a:satMod val="115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127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2645" y="2283719"/>
            <a:ext cx="2302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en-US" altLang="zh-CN" b="1" kern="0" noProof="0" dirty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</a:rPr>
              <a:t>.</a:t>
            </a:r>
            <a:r>
              <a:rPr lang="zh-CN" altLang="en-US" b="1" kern="0" noProof="0" dirty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</a:rPr>
              <a:t>觉得团队没有前途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9229" y="2911635"/>
            <a:ext cx="256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不愿敞开心扉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0861" y="3538177"/>
            <a:ext cx="3085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3.</a:t>
            </a: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不愿意分享知识和技能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1402" y="4220643"/>
            <a:ext cx="3264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4.</a:t>
            </a: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不愿意承受学习而“痛苦”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5533" y="699542"/>
            <a:ext cx="2929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没热情表现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4029909" y="555526"/>
            <a:ext cx="4790563" cy="4248472"/>
            <a:chOff x="289555" y="882345"/>
            <a:chExt cx="8424936" cy="3528392"/>
          </a:xfrm>
        </p:grpSpPr>
        <p:sp>
          <p:nvSpPr>
            <p:cNvPr id="32" name="矩形 31"/>
            <p:cNvSpPr/>
            <p:nvPr/>
          </p:nvSpPr>
          <p:spPr>
            <a:xfrm>
              <a:off x="289555" y="882345"/>
              <a:ext cx="8424936" cy="3528392"/>
            </a:xfrm>
            <a:prstGeom prst="rect">
              <a:avLst/>
            </a:prstGeom>
            <a:gradFill>
              <a:gsLst>
                <a:gs pos="67000">
                  <a:srgbClr val="B7732F"/>
                </a:gs>
                <a:gs pos="0">
                  <a:srgbClr val="CC8238"/>
                </a:gs>
              </a:gsLst>
              <a:lin ang="5400000" scaled="0"/>
            </a:gradFill>
            <a:ln w="28575" cap="flat" cmpd="sng" algn="ctr">
              <a:noFill/>
              <a:prstDash val="solid"/>
            </a:ln>
            <a:effectLst>
              <a:outerShdw blurRad="44450" dist="27940" dir="5400000" algn="ctr">
                <a:srgbClr val="7A4D20"/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71450" h="635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474312" y="1130950"/>
              <a:ext cx="8055421" cy="312743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outerShdw blurRad="50800" dist="254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417936" y="1025822"/>
              <a:ext cx="8168171" cy="312743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outerShdw blurRad="50800" dist="254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4317941" y="1935881"/>
            <a:ext cx="3444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kern="0" noProof="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对策：个别处理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4412532" y="2424602"/>
            <a:ext cx="3312000" cy="28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412532" y="3037055"/>
            <a:ext cx="3312000" cy="28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342555" y="2561778"/>
            <a:ext cx="3420382" cy="381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200" b="0" i="0" u="none" strike="noStrike" kern="0" cap="none" spc="0" normalizeH="0" baseline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不能强制所有人成为一个团队</a:t>
            </a:r>
            <a:endParaRPr kumimoji="0" lang="en-US" altLang="zh-CN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17941" y="3368403"/>
            <a:ext cx="3694990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200" b="0" i="0" u="none" strike="noStrike" kern="0" cap="none" spc="0" normalizeH="0" baseline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</a:rPr>
              <a:t>给特定的人员干特定的工作</a:t>
            </a:r>
            <a:endParaRPr lang="en-US" altLang="zh-CN" sz="1600" dirty="0">
              <a:solidFill>
                <a:sysClr val="windowText" lastClr="000000">
                  <a:lumMod val="65000"/>
                  <a:lumOff val="35000"/>
                </a:sysClr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</a:rPr>
              <a:t>针对不同的个性建立关系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827584" y="3147814"/>
            <a:ext cx="7668000" cy="0"/>
          </a:xfrm>
          <a:prstGeom prst="line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燕尾形 4"/>
          <p:cNvSpPr/>
          <p:nvPr/>
        </p:nvSpPr>
        <p:spPr>
          <a:xfrm>
            <a:off x="8748713" y="2121448"/>
            <a:ext cx="252412" cy="252413"/>
          </a:xfrm>
          <a:prstGeom prst="chevron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燕尾形 5"/>
          <p:cNvSpPr/>
          <p:nvPr/>
        </p:nvSpPr>
        <p:spPr>
          <a:xfrm flipH="1">
            <a:off x="179388" y="2121448"/>
            <a:ext cx="252412" cy="252413"/>
          </a:xfrm>
          <a:prstGeom prst="chevron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849460" y="1707654"/>
            <a:ext cx="1346276" cy="10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2389520" y="1707654"/>
            <a:ext cx="1316573" cy="10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3921753" y="1707654"/>
            <a:ext cx="1354430" cy="10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491843" y="1707654"/>
            <a:ext cx="1411806" cy="10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119308" y="1707654"/>
            <a:ext cx="1341124" cy="10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16" name="TextBox 15"/>
          <p:cNvSpPr txBox="1"/>
          <p:nvPr/>
        </p:nvSpPr>
        <p:spPr>
          <a:xfrm>
            <a:off x="755576" y="3356287"/>
            <a:ext cx="1440160" cy="756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第一部分</a:t>
            </a:r>
            <a:endParaRPr lang="en-US" altLang="zh-CN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lnSpc>
                <a:spcPct val="120000"/>
              </a:lnSpc>
            </a:pP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关于团队</a:t>
            </a:r>
          </a:p>
        </p:txBody>
      </p:sp>
      <p:sp>
        <p:nvSpPr>
          <p:cNvPr id="25" name="矩形 24"/>
          <p:cNvSpPr/>
          <p:nvPr/>
        </p:nvSpPr>
        <p:spPr>
          <a:xfrm>
            <a:off x="3105393" y="444609"/>
            <a:ext cx="264687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8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内容回顾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328696" y="3356287"/>
            <a:ext cx="1440160" cy="79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第二部分</a:t>
            </a:r>
            <a:endParaRPr lang="en-US" altLang="zh-CN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lnSpc>
                <a:spcPct val="120000"/>
              </a:lnSpc>
            </a:pP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面临难题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901816" y="3356287"/>
            <a:ext cx="1440160" cy="79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第三部分</a:t>
            </a:r>
            <a:endParaRPr lang="en-US" altLang="zh-CN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lnSpc>
                <a:spcPct val="120000"/>
              </a:lnSpc>
            </a:pP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建立团队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474936" y="3356287"/>
            <a:ext cx="1440160" cy="79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第四部分</a:t>
            </a:r>
            <a:endParaRPr lang="en-US" altLang="zh-CN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lnSpc>
                <a:spcPct val="120000"/>
              </a:lnSpc>
            </a:pP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领导团队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048056" y="3356287"/>
            <a:ext cx="1440160" cy="79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第五部分</a:t>
            </a:r>
            <a:endParaRPr lang="en-US" altLang="zh-CN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lnSpc>
                <a:spcPct val="120000"/>
              </a:lnSpc>
            </a:pP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处理问题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flipH="1" flipV="1">
            <a:off x="2975363" y="3548930"/>
            <a:ext cx="2785618" cy="1615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2925289" y="-8738"/>
            <a:ext cx="2835692" cy="1885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0" name="直接连接符 9"/>
          <p:cNvCxnSpPr/>
          <p:nvPr/>
        </p:nvCxnSpPr>
        <p:spPr>
          <a:xfrm flipV="1">
            <a:off x="107504" y="51470"/>
            <a:ext cx="9036496" cy="4964146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 rot="19855630">
            <a:off x="5878666" y="580353"/>
            <a:ext cx="20882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团队构建</a:t>
            </a:r>
          </a:p>
        </p:txBody>
      </p:sp>
      <p:sp>
        <p:nvSpPr>
          <p:cNvPr id="6" name="矩形 5"/>
          <p:cNvSpPr/>
          <p:nvPr/>
        </p:nvSpPr>
        <p:spPr>
          <a:xfrm rot="19810882">
            <a:off x="981807" y="4183730"/>
            <a:ext cx="20162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团队合作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40854" y="2680340"/>
            <a:ext cx="28084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b="1" dirty="0">
                <a:solidFill>
                  <a:srgbClr val="C00000"/>
                </a:solidFill>
              </a:rPr>
              <a:t>【</a:t>
            </a:r>
            <a:r>
              <a:rPr lang="zh-CN" altLang="en-US" b="1" dirty="0">
                <a:solidFill>
                  <a:srgbClr val="C00000"/>
                </a:solidFill>
              </a:rPr>
              <a:t>注意</a:t>
            </a:r>
            <a:r>
              <a:rPr lang="en-US" altLang="zh-CN" b="1" dirty="0">
                <a:solidFill>
                  <a:srgbClr val="C00000"/>
                </a:solidFill>
              </a:rPr>
              <a:t>】</a:t>
            </a:r>
          </a:p>
          <a:p>
            <a:pPr algn="ctr">
              <a:lnSpc>
                <a:spcPct val="200000"/>
              </a:lnSpc>
            </a:pPr>
            <a:r>
              <a:rPr lang="zh-CN" altLang="en-US" sz="1600" dirty="0"/>
              <a:t>鼓励并帮助团队走向成功</a:t>
            </a:r>
            <a:endParaRPr lang="en-US" altLang="zh-CN" sz="1600" dirty="0"/>
          </a:p>
          <a:p>
            <a:pPr algn="ctr">
              <a:lnSpc>
                <a:spcPct val="200000"/>
              </a:lnSpc>
            </a:pPr>
            <a:r>
              <a:rPr lang="zh-CN" altLang="en-US" sz="1600" dirty="0"/>
              <a:t>是过程而非目标</a:t>
            </a:r>
            <a:endParaRPr lang="en-US" altLang="zh-CN" sz="1600" dirty="0"/>
          </a:p>
          <a:p>
            <a:pPr algn="ctr">
              <a:lnSpc>
                <a:spcPct val="200000"/>
              </a:lnSpc>
            </a:pPr>
            <a:r>
              <a:rPr lang="zh-CN" altLang="en-US" sz="1600" dirty="0"/>
              <a:t>本身并不能建立团队</a:t>
            </a:r>
            <a:endParaRPr lang="en-US" altLang="zh-CN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5940152" y="1433778"/>
            <a:ext cx="300983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b="1" dirty="0">
                <a:solidFill>
                  <a:srgbClr val="C00000"/>
                </a:solidFill>
              </a:rPr>
              <a:t>【</a:t>
            </a:r>
            <a:r>
              <a:rPr lang="zh-CN" altLang="en-US" b="1" dirty="0">
                <a:solidFill>
                  <a:srgbClr val="C00000"/>
                </a:solidFill>
              </a:rPr>
              <a:t>技能</a:t>
            </a:r>
            <a:r>
              <a:rPr lang="en-US" altLang="zh-CN" b="1" dirty="0">
                <a:solidFill>
                  <a:srgbClr val="C00000"/>
                </a:solidFill>
              </a:rPr>
              <a:t>】</a:t>
            </a:r>
          </a:p>
          <a:p>
            <a:pPr algn="ctr">
              <a:lnSpc>
                <a:spcPct val="200000"/>
              </a:lnSpc>
            </a:pPr>
            <a:r>
              <a:rPr lang="zh-CN" altLang="en-US" sz="1600" dirty="0"/>
              <a:t>合作、分享观点、相互支持</a:t>
            </a:r>
            <a:endParaRPr lang="en-US" altLang="zh-CN" sz="1600" dirty="0"/>
          </a:p>
        </p:txBody>
      </p:sp>
      <p:grpSp>
        <p:nvGrpSpPr>
          <p:cNvPr id="9" name="组合 8"/>
          <p:cNvGrpSpPr/>
          <p:nvPr/>
        </p:nvGrpSpPr>
        <p:grpSpPr>
          <a:xfrm>
            <a:off x="2843807" y="1131590"/>
            <a:ext cx="3096345" cy="3096344"/>
            <a:chOff x="179511" y="1059582"/>
            <a:chExt cx="3096345" cy="3096344"/>
          </a:xfrm>
        </p:grpSpPr>
        <p:sp>
          <p:nvSpPr>
            <p:cNvPr id="3" name="椭圆 2"/>
            <p:cNvSpPr/>
            <p:nvPr/>
          </p:nvSpPr>
          <p:spPr>
            <a:xfrm>
              <a:off x="179511" y="1059582"/>
              <a:ext cx="3096344" cy="309634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60993" y="1530536"/>
              <a:ext cx="3014863" cy="2154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400" b="1" dirty="0">
                  <a:solidFill>
                    <a:schemeClr val="bg1"/>
                  </a:solidFill>
                </a:rPr>
                <a:t>对比</a:t>
              </a:r>
              <a:endParaRPr lang="en-US" altLang="zh-CN" sz="4400" b="1" dirty="0">
                <a:solidFill>
                  <a:schemeClr val="bg1"/>
                </a:solidFill>
              </a:endParaRPr>
            </a:p>
            <a:p>
              <a:pPr algn="ctr"/>
              <a:endParaRPr lang="en-US" altLang="zh-CN" sz="1600" b="1" dirty="0">
                <a:solidFill>
                  <a:schemeClr val="bg1"/>
                </a:solidFill>
              </a:endParaRPr>
            </a:p>
            <a:p>
              <a:pPr algn="ctr"/>
              <a:r>
                <a:rPr lang="en-US" altLang="zh-CN" sz="2400" b="1" dirty="0">
                  <a:solidFill>
                    <a:schemeClr val="bg1"/>
                  </a:solidFill>
                </a:rPr>
                <a:t>Team building</a:t>
              </a:r>
            </a:p>
            <a:p>
              <a:pPr algn="ctr"/>
              <a:r>
                <a:rPr lang="en-US" altLang="zh-CN" sz="2400" b="1" dirty="0">
                  <a:solidFill>
                    <a:schemeClr val="bg1"/>
                  </a:solidFill>
                </a:rPr>
                <a:t>VS</a:t>
              </a:r>
            </a:p>
            <a:p>
              <a:pPr algn="ctr"/>
              <a:r>
                <a:rPr lang="en-US" altLang="zh-CN" sz="2400" b="1" dirty="0">
                  <a:solidFill>
                    <a:schemeClr val="bg1"/>
                  </a:solidFill>
                </a:rPr>
                <a:t>Team working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504" y="123478"/>
            <a:ext cx="274577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b="1" dirty="0">
                <a:solidFill>
                  <a:srgbClr val="C00000"/>
                </a:solidFill>
              </a:rPr>
              <a:t>【</a:t>
            </a:r>
            <a:r>
              <a:rPr lang="zh-CN" altLang="en-US" b="1" dirty="0">
                <a:solidFill>
                  <a:srgbClr val="C00000"/>
                </a:solidFill>
              </a:rPr>
              <a:t>适用</a:t>
            </a:r>
            <a:r>
              <a:rPr lang="en-US" altLang="zh-CN" b="1" dirty="0">
                <a:solidFill>
                  <a:srgbClr val="C00000"/>
                </a:solidFill>
              </a:rPr>
              <a:t>】</a:t>
            </a:r>
          </a:p>
          <a:p>
            <a:pPr algn="ctr">
              <a:lnSpc>
                <a:spcPct val="200000"/>
              </a:lnSpc>
            </a:pPr>
            <a:r>
              <a:rPr lang="zh-CN" altLang="en-US" sz="1600" dirty="0"/>
              <a:t>新团队创</a:t>
            </a:r>
            <a:endParaRPr lang="en-US" altLang="zh-CN" sz="1600" dirty="0"/>
          </a:p>
          <a:p>
            <a:pPr algn="ctr">
              <a:lnSpc>
                <a:spcPct val="200000"/>
              </a:lnSpc>
            </a:pPr>
            <a:r>
              <a:rPr lang="zh-CN" altLang="en-US" sz="1600" dirty="0"/>
              <a:t>或现存团队的表现进行评价</a:t>
            </a:r>
            <a:endParaRPr lang="en-US" altLang="zh-CN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292260" y="1779662"/>
            <a:ext cx="23762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b="1" dirty="0">
                <a:solidFill>
                  <a:srgbClr val="C00000"/>
                </a:solidFill>
              </a:rPr>
              <a:t>【</a:t>
            </a:r>
            <a:r>
              <a:rPr lang="zh-CN" altLang="en-US" b="1" dirty="0">
                <a:solidFill>
                  <a:srgbClr val="C00000"/>
                </a:solidFill>
              </a:rPr>
              <a:t>内容</a:t>
            </a:r>
            <a:r>
              <a:rPr lang="en-US" altLang="zh-CN" b="1" dirty="0">
                <a:solidFill>
                  <a:srgbClr val="C00000"/>
                </a:solidFill>
              </a:rPr>
              <a:t>】</a:t>
            </a:r>
          </a:p>
          <a:p>
            <a:pPr algn="ctr">
              <a:lnSpc>
                <a:spcPct val="200000"/>
              </a:lnSpc>
            </a:pPr>
            <a:r>
              <a:rPr lang="zh-CN" altLang="en-US" sz="1600" dirty="0"/>
              <a:t>给你们一种方向感</a:t>
            </a:r>
            <a:endParaRPr lang="en-US" altLang="zh-CN" sz="1600" dirty="0"/>
          </a:p>
          <a:p>
            <a:pPr algn="ctr">
              <a:lnSpc>
                <a:spcPct val="200000"/>
              </a:lnSpc>
            </a:pPr>
            <a:r>
              <a:rPr lang="zh-CN" altLang="en-US" sz="1600" dirty="0"/>
              <a:t>识别技能和才干</a:t>
            </a:r>
            <a:endParaRPr lang="en-US" altLang="zh-CN" sz="1600" dirty="0"/>
          </a:p>
          <a:p>
            <a:pPr algn="ctr">
              <a:lnSpc>
                <a:spcPct val="200000"/>
              </a:lnSpc>
            </a:pPr>
            <a:r>
              <a:rPr lang="zh-CN" altLang="en-US" sz="1600" dirty="0"/>
              <a:t>建立一种工作方法</a:t>
            </a:r>
            <a:endParaRPr lang="en-US" altLang="zh-CN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1152008" y="3890050"/>
            <a:ext cx="6984000" cy="0"/>
          </a:xfrm>
          <a:prstGeom prst="line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043608" y="3241978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DIFFICUL TIES FACING TEAMS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7704" y="3974832"/>
            <a:ext cx="5472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rgbClr val="C00000"/>
                </a:solidFill>
              </a:rPr>
              <a:t>团队面临的难题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1152008" y="3962058"/>
            <a:ext cx="69840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3203848" y="627534"/>
            <a:ext cx="2880320" cy="2326412"/>
            <a:chOff x="3131840" y="677386"/>
            <a:chExt cx="2880320" cy="2326412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2" cstate="screen"/>
            <a:srcRect/>
            <a:stretch>
              <a:fillRect/>
            </a:stretch>
          </p:blipFill>
          <p:spPr>
            <a:xfrm>
              <a:off x="3312000" y="806998"/>
              <a:ext cx="2520000" cy="206718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8" name="圆角矩形 7"/>
            <p:cNvSpPr/>
            <p:nvPr/>
          </p:nvSpPr>
          <p:spPr>
            <a:xfrm>
              <a:off x="3131840" y="677386"/>
              <a:ext cx="2880320" cy="2326412"/>
            </a:xfrm>
            <a:prstGeom prst="roundRect">
              <a:avLst>
                <a:gd name="adj" fmla="val 8282"/>
              </a:avLst>
            </a:prstGeom>
            <a:noFill/>
            <a:ln w="76200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508104" y="267494"/>
            <a:ext cx="3622570" cy="1368152"/>
          </a:xfrm>
          <a:prstGeom prst="rect">
            <a:avLst/>
          </a:prstGeom>
          <a:solidFill>
            <a:srgbClr val="FFFF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难题一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r"/>
            <a:r>
              <a:rPr lang="zh-CN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没有行为榜样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Broadway BT"/>
        <a:ea typeface="微软雅黑"/>
        <a:cs typeface=""/>
      </a:majorFont>
      <a:minorFont>
        <a:latin typeface="Broadway BT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Broadway BT"/>
        <a:ea typeface="微软雅黑"/>
        <a:cs typeface=""/>
      </a:majorFont>
      <a:minorFont>
        <a:latin typeface="Broadway BT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1988</Words>
  <Application>Microsoft Office PowerPoint</Application>
  <PresentationFormat>全屏显示(16:9)</PresentationFormat>
  <Paragraphs>490</Paragraphs>
  <Slides>62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62</vt:i4>
      </vt:variant>
    </vt:vector>
  </HeadingPairs>
  <TitlesOfParts>
    <vt:vector size="68" baseType="lpstr">
      <vt:lpstr>Broadway BT</vt:lpstr>
      <vt:lpstr>微软雅黑</vt:lpstr>
      <vt:lpstr>Arial</vt:lpstr>
      <vt:lpstr>Calibri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joyce</dc:creator>
  <cp:lastModifiedBy>天 下</cp:lastModifiedBy>
  <cp:revision>179</cp:revision>
  <dcterms:created xsi:type="dcterms:W3CDTF">2013-03-01T14:47:00Z</dcterms:created>
  <dcterms:modified xsi:type="dcterms:W3CDTF">2021-01-06T00:54:34Z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