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5" r:id="rId2"/>
    <p:sldId id="292" r:id="rId3"/>
    <p:sldId id="257" r:id="rId4"/>
    <p:sldId id="258" r:id="rId5"/>
    <p:sldId id="296" r:id="rId6"/>
    <p:sldId id="294" r:id="rId7"/>
    <p:sldId id="295" r:id="rId8"/>
    <p:sldId id="291" r:id="rId9"/>
    <p:sldId id="290" r:id="rId10"/>
    <p:sldId id="265" r:id="rId11"/>
    <p:sldId id="264" r:id="rId12"/>
    <p:sldId id="298" r:id="rId13"/>
    <p:sldId id="297" r:id="rId14"/>
    <p:sldId id="299" r:id="rId15"/>
    <p:sldId id="262" r:id="rId16"/>
    <p:sldId id="300" r:id="rId17"/>
    <p:sldId id="302" r:id="rId18"/>
    <p:sldId id="267" r:id="rId19"/>
    <p:sldId id="269" r:id="rId20"/>
    <p:sldId id="266" r:id="rId21"/>
    <p:sldId id="301" r:id="rId22"/>
    <p:sldId id="271" r:id="rId23"/>
    <p:sldId id="285" r:id="rId24"/>
    <p:sldId id="276" r:id="rId25"/>
    <p:sldId id="286" r:id="rId26"/>
    <p:sldId id="303" r:id="rId27"/>
    <p:sldId id="273" r:id="rId28"/>
    <p:sldId id="304" r:id="rId29"/>
    <p:sldId id="272" r:id="rId30"/>
    <p:sldId id="305" r:id="rId31"/>
    <p:sldId id="306" r:id="rId32"/>
    <p:sldId id="311" r:id="rId33"/>
    <p:sldId id="307" r:id="rId34"/>
    <p:sldId id="308" r:id="rId35"/>
    <p:sldId id="314"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orient="horz" pos="1620"/>
        <p:guide pos="2880"/>
      </p:guideLst>
    </p:cSldViewPr>
  </p:slideViewPr>
  <p:notesTextViewPr>
    <p:cViewPr>
      <p:scale>
        <a:sx n="1" d="1"/>
        <a:sy n="1" d="1"/>
      </p:scale>
      <p:origin x="0" y="0"/>
    </p:cViewPr>
  </p:notesTextViewPr>
  <p:sorterViewPr>
    <p:cViewPr>
      <p:scale>
        <a:sx n="100" d="100"/>
        <a:sy n="100" d="100"/>
      </p:scale>
      <p:origin x="0" y="7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4D32-4452-87D0-6DF193D1C4AD}"/>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4D32-4452-87D0-6DF193D1C4AD}"/>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4D32-4452-87D0-6DF193D1C4AD}"/>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4D32-4452-87D0-6DF193D1C4AD}"/>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4D32-4452-87D0-6DF193D1C4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57C-4083-8840-BB05542CABEB}"/>
              </c:ext>
            </c:extLst>
          </c:dPt>
          <c:dPt>
            <c:idx val="1"/>
            <c:bubble3D val="0"/>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957C-4083-8840-BB05542CABE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957C-4083-8840-BB05542CABE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957C-4083-8840-BB05542CABEB}"/>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957C-4083-8840-BB05542CAB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268-4729-88DF-1281422CFDF7}"/>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268-4729-88DF-1281422CFDF7}"/>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D268-4729-88DF-1281422CFDF7}"/>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D268-4729-88DF-1281422CFDF7}"/>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268-4729-88DF-1281422CFD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BC4-49EF-9FC8-F00C0166C249}"/>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BC4-49EF-9FC8-F00C0166C24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ABC4-49EF-9FC8-F00C0166C24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ABC4-49EF-9FC8-F00C0166C249}"/>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ABC4-49EF-9FC8-F00C0166C2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dirty="0">
            <a:ea typeface="微软雅黑" panose="020B0503020204020204" pitchFamily="34" charset="-122"/>
          </a:endParaRPr>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dirty="0">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ea typeface="微软雅黑" panose="020B0503020204020204" pitchFamily="34" charset="-122"/>
                </a:rPr>
                <a:t>5</a:t>
              </a:r>
              <a:endParaRPr lang="zh-CN" altLang="en-US" sz="3600" dirty="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t>2021/1/6</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PPT素材\背景及图片\白麻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椭圆 7"/>
          <p:cNvSpPr/>
          <p:nvPr/>
        </p:nvSpPr>
        <p:spPr>
          <a:xfrm rot="10498052">
            <a:off x="1620315" y="3970953"/>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椭圆 8"/>
          <p:cNvSpPr/>
          <p:nvPr/>
        </p:nvSpPr>
        <p:spPr>
          <a:xfrm rot="10498052">
            <a:off x="2373672" y="4627445"/>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组合 9"/>
          <p:cNvGrpSpPr/>
          <p:nvPr/>
        </p:nvGrpSpPr>
        <p:grpSpPr>
          <a:xfrm>
            <a:off x="2189283" y="3406942"/>
            <a:ext cx="845906" cy="84590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a:off x="1045846" y="3501799"/>
            <a:ext cx="310515" cy="3105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6" name="组合 15"/>
          <p:cNvGrpSpPr/>
          <p:nvPr/>
        </p:nvGrpSpPr>
        <p:grpSpPr>
          <a:xfrm>
            <a:off x="2898806" y="4332147"/>
            <a:ext cx="310515" cy="31051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9" name="椭圆 18"/>
          <p:cNvSpPr/>
          <p:nvPr/>
        </p:nvSpPr>
        <p:spPr>
          <a:xfrm rot="10498052">
            <a:off x="1885935" y="3263614"/>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0" name="组合 19"/>
          <p:cNvGrpSpPr/>
          <p:nvPr/>
        </p:nvGrpSpPr>
        <p:grpSpPr>
          <a:xfrm>
            <a:off x="1223937" y="4521063"/>
            <a:ext cx="441364" cy="44136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椭圆 22"/>
          <p:cNvSpPr/>
          <p:nvPr/>
        </p:nvSpPr>
        <p:spPr>
          <a:xfrm rot="10498052">
            <a:off x="864969" y="4139410"/>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4" name="组合 23"/>
          <p:cNvGrpSpPr/>
          <p:nvPr/>
        </p:nvGrpSpPr>
        <p:grpSpPr>
          <a:xfrm>
            <a:off x="3438065" y="4115253"/>
            <a:ext cx="310515" cy="31051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椭圆 26"/>
          <p:cNvSpPr/>
          <p:nvPr/>
        </p:nvSpPr>
        <p:spPr>
          <a:xfrm rot="10498052">
            <a:off x="3629030" y="4713305"/>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rot="10498052">
            <a:off x="419086" y="4786416"/>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TextBox 49"/>
          <p:cNvSpPr txBox="1"/>
          <p:nvPr/>
        </p:nvSpPr>
        <p:spPr>
          <a:xfrm>
            <a:off x="2793469" y="2126728"/>
            <a:ext cx="3397084" cy="584775"/>
          </a:xfrm>
          <a:prstGeom prst="rect">
            <a:avLst/>
          </a:prstGeom>
          <a:noFill/>
        </p:spPr>
        <p:txBody>
          <a:bodyPr wrap="none" rtlCol="0">
            <a:spAutoFit/>
          </a:bodyPr>
          <a:lstStyle/>
          <a:p>
            <a:r>
              <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时尚工作总结</a:t>
            </a:r>
            <a:r>
              <a:rPr lang="en-US" altLang="zh-CN"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PPT</a:t>
            </a:r>
            <a:endPar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endParaRPr>
          </a:p>
        </p:txBody>
      </p:sp>
      <p:cxnSp>
        <p:nvCxnSpPr>
          <p:cNvPr id="53" name="直接连接符 52"/>
          <p:cNvCxnSpPr/>
          <p:nvPr/>
        </p:nvCxnSpPr>
        <p:spPr>
          <a:xfrm>
            <a:off x="2984531" y="21267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6490" y="996974"/>
            <a:ext cx="2214880" cy="1322070"/>
          </a:xfrm>
          <a:prstGeom prst="rect">
            <a:avLst/>
          </a:prstGeom>
          <a:noFill/>
        </p:spPr>
        <p:txBody>
          <a:bodyPr wrap="none" rtlCol="0">
            <a:spAutoFit/>
          </a:bodyPr>
          <a:lstStyle/>
          <a:p>
            <a:r>
              <a:rPr lang="en-US" altLang="zh-CN" sz="8000" dirty="0">
                <a:solidFill>
                  <a:srgbClr val="002060"/>
                </a:solidFill>
                <a:latin typeface="方正大黑简体" panose="02010601030101010101" pitchFamily="2" charset="-122"/>
                <a:ea typeface="方正大黑简体" panose="02010601030101010101" pitchFamily="2" charset="-122"/>
              </a:rPr>
              <a:t>2020</a:t>
            </a:r>
            <a:endParaRPr lang="zh-CN" altLang="en-US" sz="8000" dirty="0">
              <a:solidFill>
                <a:srgbClr val="002060"/>
              </a:solidFill>
              <a:latin typeface="方正大黑简体" panose="02010601030101010101" pitchFamily="2" charset="-122"/>
              <a:ea typeface="方正大黑简体" panose="02010601030101010101" pitchFamily="2" charset="-122"/>
            </a:endParaRPr>
          </a:p>
        </p:txBody>
      </p:sp>
      <p:sp>
        <p:nvSpPr>
          <p:cNvPr id="58" name="TextBox 57"/>
          <p:cNvSpPr txBox="1"/>
          <p:nvPr/>
        </p:nvSpPr>
        <p:spPr>
          <a:xfrm>
            <a:off x="97085" y="38110"/>
            <a:ext cx="1220206" cy="523220"/>
          </a:xfrm>
          <a:prstGeom prst="rect">
            <a:avLst/>
          </a:prstGeom>
          <a:noFill/>
        </p:spPr>
        <p:txBody>
          <a:bodyPr wrap="none" rtlCol="0">
            <a:spAutoFit/>
          </a:bodyPr>
          <a:lstStyle/>
          <a:p>
            <a:r>
              <a:rPr lang="en-US" altLang="zh-CN"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rPr>
              <a:t>LOGO</a:t>
            </a:r>
            <a:endParaRPr lang="zh-CN" altLang="en-US"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endParaRPr>
          </a:p>
        </p:txBody>
      </p:sp>
      <p:sp>
        <p:nvSpPr>
          <p:cNvPr id="59" name="椭圆 58"/>
          <p:cNvSpPr/>
          <p:nvPr/>
        </p:nvSpPr>
        <p:spPr>
          <a:xfrm rot="10498052">
            <a:off x="6535215" y="4000987"/>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椭圆 59"/>
          <p:cNvSpPr/>
          <p:nvPr/>
        </p:nvSpPr>
        <p:spPr>
          <a:xfrm rot="10498052">
            <a:off x="7288572" y="4657479"/>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7104183" y="3436976"/>
            <a:ext cx="845906" cy="84590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4" name="组合 63"/>
          <p:cNvGrpSpPr/>
          <p:nvPr/>
        </p:nvGrpSpPr>
        <p:grpSpPr>
          <a:xfrm>
            <a:off x="5960746" y="3531833"/>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7" name="组合 66"/>
          <p:cNvGrpSpPr/>
          <p:nvPr/>
        </p:nvGrpSpPr>
        <p:grpSpPr>
          <a:xfrm>
            <a:off x="7813706" y="4362181"/>
            <a:ext cx="310515" cy="31051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0" name="椭圆 69"/>
          <p:cNvSpPr/>
          <p:nvPr/>
        </p:nvSpPr>
        <p:spPr>
          <a:xfrm rot="10498052">
            <a:off x="6800835" y="3293648"/>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1" name="组合 70"/>
          <p:cNvGrpSpPr/>
          <p:nvPr/>
        </p:nvGrpSpPr>
        <p:grpSpPr>
          <a:xfrm>
            <a:off x="6138837" y="4551097"/>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4" name="椭圆 73"/>
          <p:cNvSpPr/>
          <p:nvPr/>
        </p:nvSpPr>
        <p:spPr>
          <a:xfrm rot="10498052">
            <a:off x="5779869" y="4169444"/>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8352965" y="4145287"/>
            <a:ext cx="310515" cy="310515"/>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8" name="椭圆 77"/>
          <p:cNvSpPr/>
          <p:nvPr/>
        </p:nvSpPr>
        <p:spPr>
          <a:xfrm rot="10498052">
            <a:off x="8543930" y="4743339"/>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椭圆 78"/>
          <p:cNvSpPr/>
          <p:nvPr/>
        </p:nvSpPr>
        <p:spPr>
          <a:xfrm rot="10498052">
            <a:off x="5333986" y="4816450"/>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458 -0.82685 L 3.88889E-6 -1.85185E-6 " pathEditMode="relative" rAng="0" ptsTypes="AA">
                                      <p:cBhvr>
                                        <p:cTn id="6" dur="2000" fill="hold"/>
                                        <p:tgtEl>
                                          <p:spTgt spid="59"/>
                                        </p:tgtEl>
                                        <p:attrNameLst>
                                          <p:attrName>ppt_x</p:attrName>
                                          <p:attrName>ppt_y</p:attrName>
                                        </p:attrNameLst>
                                      </p:cBhvr>
                                      <p:rCtr x="-55729" y="41327"/>
                                    </p:animMotion>
                                  </p:childTnLst>
                                </p:cTn>
                              </p:par>
                              <p:par>
                                <p:cTn id="7" presetID="42" presetClass="path" presetSubtype="0" accel="50000" decel="50000" fill="hold" nodeType="withEffect">
                                  <p:stCondLst>
                                    <p:cond delay="0"/>
                                  </p:stCondLst>
                                  <p:childTnLst>
                                    <p:animMotion origin="layout" path="M 1.11267 -0.5607 L -5.55556E-7 2.03892E-7 " pathEditMode="relative" rAng="0" ptsTypes="AA">
                                      <p:cBhvr>
                                        <p:cTn id="8" dur="2000" fill="hold"/>
                                        <p:tgtEl>
                                          <p:spTgt spid="67"/>
                                        </p:tgtEl>
                                        <p:attrNameLst>
                                          <p:attrName>ppt_x</p:attrName>
                                          <p:attrName>ppt_y</p:attrName>
                                        </p:attrNameLst>
                                      </p:cBhvr>
                                      <p:rCtr x="-55642" y="28020"/>
                                    </p:animMotion>
                                  </p:childTnLst>
                                </p:cTn>
                              </p:par>
                              <p:par>
                                <p:cTn id="9" presetID="42" presetClass="path" presetSubtype="0" accel="50000" decel="50000" fill="hold" nodeType="withEffect">
                                  <p:stCondLst>
                                    <p:cond delay="0"/>
                                  </p:stCondLst>
                                  <p:childTnLst>
                                    <p:animMotion origin="layout" path="M 1.16511 -0.74143 L -3.61111E-6 4.43312E-6 " pathEditMode="relative" rAng="0" ptsTypes="AA">
                                      <p:cBhvr>
                                        <p:cTn id="10" dur="2000" fill="hold"/>
                                        <p:tgtEl>
                                          <p:spTgt spid="61"/>
                                        </p:tgtEl>
                                        <p:attrNameLst>
                                          <p:attrName>ppt_x</p:attrName>
                                          <p:attrName>ppt_y</p:attrName>
                                        </p:attrNameLst>
                                      </p:cBhvr>
                                      <p:rCtr x="-58264" y="37071"/>
                                    </p:animMotion>
                                  </p:childTnLst>
                                </p:cTn>
                              </p:par>
                              <p:par>
                                <p:cTn id="11" presetID="42" presetClass="path" presetSubtype="0" accel="50000" decel="50000" fill="hold" grpId="0" nodeType="withEffect">
                                  <p:stCondLst>
                                    <p:cond delay="0"/>
                                  </p:stCondLst>
                                  <p:childTnLst>
                                    <p:animMotion origin="layout" path="M 1.05712 -0.81186 L -0.01424 -0.02255 " pathEditMode="relative" rAng="0" ptsTypes="AA">
                                      <p:cBhvr>
                                        <p:cTn id="12" dur="2000" fill="hold"/>
                                        <p:tgtEl>
                                          <p:spTgt spid="60"/>
                                        </p:tgtEl>
                                        <p:attrNameLst>
                                          <p:attrName>ppt_x</p:attrName>
                                          <p:attrName>ppt_y</p:attrName>
                                        </p:attrNameLst>
                                      </p:cBhvr>
                                      <p:rCtr x="-53576" y="39450"/>
                                    </p:animMotion>
                                  </p:childTnLst>
                                </p:cTn>
                              </p:par>
                              <p:par>
                                <p:cTn id="13" presetID="42" presetClass="path" presetSubtype="0" accel="50000" decel="50000" fill="hold" nodeType="withEffect">
                                  <p:stCondLst>
                                    <p:cond delay="0"/>
                                  </p:stCondLst>
                                  <p:childTnLst>
                                    <p:animMotion origin="layout" path="M 1.22951 -0.81173 L 0 -2.46914E-6 " pathEditMode="relative" rAng="0" ptsTypes="AA">
                                      <p:cBhvr>
                                        <p:cTn id="14" dur="2000" fill="hold"/>
                                        <p:tgtEl>
                                          <p:spTgt spid="64"/>
                                        </p:tgtEl>
                                        <p:attrNameLst>
                                          <p:attrName>ppt_x</p:attrName>
                                          <p:attrName>ppt_y</p:attrName>
                                        </p:attrNameLst>
                                      </p:cBhvr>
                                      <p:rCtr x="-61476" y="40586"/>
                                    </p:animMotion>
                                  </p:childTnLst>
                                </p:cTn>
                              </p:par>
                              <p:par>
                                <p:cTn id="15" presetID="42" presetClass="path" presetSubtype="0" accel="50000" decel="50000" fill="hold" grpId="0" nodeType="withEffect">
                                  <p:stCondLst>
                                    <p:cond delay="0"/>
                                  </p:stCondLst>
                                  <p:childTnLst>
                                    <p:animMotion origin="layout" path="M 1.05712 -0.81186 L -0.01424 -0.02255 " pathEditMode="relative" rAng="0" ptsTypes="AA">
                                      <p:cBhvr>
                                        <p:cTn id="16" dur="2000" fill="hold"/>
                                        <p:tgtEl>
                                          <p:spTgt spid="70"/>
                                        </p:tgtEl>
                                        <p:attrNameLst>
                                          <p:attrName>ppt_x</p:attrName>
                                          <p:attrName>ppt_y</p:attrName>
                                        </p:attrNameLst>
                                      </p:cBhvr>
                                      <p:rCtr x="-53576" y="39450"/>
                                    </p:animMotion>
                                  </p:childTnLst>
                                </p:cTn>
                              </p:par>
                              <p:par>
                                <p:cTn id="17" presetID="42" presetClass="path" presetSubtype="0" accel="50000" decel="50000" fill="hold" nodeType="withEffect">
                                  <p:stCondLst>
                                    <p:cond delay="0"/>
                                  </p:stCondLst>
                                  <p:childTnLst>
                                    <p:animMotion origin="layout" path="M 0.93194 -0.36577 L -2.77778E-7 5.68428E-7 " pathEditMode="relative" rAng="0" ptsTypes="AA">
                                      <p:cBhvr>
                                        <p:cTn id="18" dur="2000" fill="hold"/>
                                        <p:tgtEl>
                                          <p:spTgt spid="71"/>
                                        </p:tgtEl>
                                        <p:attrNameLst>
                                          <p:attrName>ppt_x</p:attrName>
                                          <p:attrName>ppt_y</p:attrName>
                                        </p:attrNameLst>
                                      </p:cBhvr>
                                      <p:rCtr x="-46597" y="18289"/>
                                    </p:animMotion>
                                  </p:childTnLst>
                                </p:cTn>
                              </p:par>
                              <p:par>
                                <p:cTn id="19" presetID="42" presetClass="path" presetSubtype="0" accel="50000" decel="50000" fill="hold" grpId="0" nodeType="withEffect">
                                  <p:stCondLst>
                                    <p:cond delay="0"/>
                                  </p:stCondLst>
                                  <p:childTnLst>
                                    <p:animMotion origin="layout" path="M 1.05712 -0.81186 L -0.01424 -0.02255 " pathEditMode="relative" rAng="0" ptsTypes="AA">
                                      <p:cBhvr>
                                        <p:cTn id="20" dur="2000" fill="hold"/>
                                        <p:tgtEl>
                                          <p:spTgt spid="74"/>
                                        </p:tgtEl>
                                        <p:attrNameLst>
                                          <p:attrName>ppt_x</p:attrName>
                                          <p:attrName>ppt_y</p:attrName>
                                        </p:attrNameLst>
                                      </p:cBhvr>
                                      <p:rCtr x="-53576" y="39450"/>
                                    </p:animMotion>
                                  </p:childTnLst>
                                </p:cTn>
                              </p:par>
                              <p:par>
                                <p:cTn id="21" presetID="42" presetClass="path" presetSubtype="0" accel="50000" decel="50000" fill="hold" nodeType="withEffect">
                                  <p:stCondLst>
                                    <p:cond delay="0"/>
                                  </p:stCondLst>
                                  <p:childTnLst>
                                    <p:animMotion origin="layout" path="M 0.93194 -0.36577 L -2.77778E-7 5.68428E-7 " pathEditMode="relative" rAng="0" ptsTypes="AA">
                                      <p:cBhvr>
                                        <p:cTn id="22" dur="2000" fill="hold"/>
                                        <p:tgtEl>
                                          <p:spTgt spid="75"/>
                                        </p:tgtEl>
                                        <p:attrNameLst>
                                          <p:attrName>ppt_x</p:attrName>
                                          <p:attrName>ppt_y</p:attrName>
                                        </p:attrNameLst>
                                      </p:cBhvr>
                                      <p:rCtr x="-46597" y="18289"/>
                                    </p:animMotion>
                                  </p:childTnLst>
                                </p:cTn>
                              </p:par>
                              <p:par>
                                <p:cTn id="23" presetID="42" presetClass="path" presetSubtype="0" accel="50000" decel="50000" fill="hold" grpId="0" nodeType="withEffect">
                                  <p:stCondLst>
                                    <p:cond delay="0"/>
                                  </p:stCondLst>
                                  <p:childTnLst>
                                    <p:animMotion origin="layout" path="M 1.07135 -0.78931 L 8.33333E-7 -4.71733E-6 " pathEditMode="relative" rAng="0" ptsTypes="AA">
                                      <p:cBhvr>
                                        <p:cTn id="24" dur="2000" fill="hold"/>
                                        <p:tgtEl>
                                          <p:spTgt spid="78"/>
                                        </p:tgtEl>
                                        <p:attrNameLst>
                                          <p:attrName>ppt_x</p:attrName>
                                          <p:attrName>ppt_y</p:attrName>
                                        </p:attrNameLst>
                                      </p:cBhvr>
                                      <p:rCtr x="-53576" y="39450"/>
                                    </p:animMotion>
                                  </p:childTnLst>
                                </p:cTn>
                              </p:par>
                              <p:par>
                                <p:cTn id="25" presetID="42" presetClass="path" presetSubtype="0" accel="50000" decel="50000" fill="hold" grpId="0" nodeType="withEffect">
                                  <p:stCondLst>
                                    <p:cond delay="0"/>
                                  </p:stCondLst>
                                  <p:childTnLst>
                                    <p:animMotion origin="layout" path="M 1.05712 -0.81186 L -0.01424 -0.02255 " pathEditMode="relative" rAng="0" ptsTypes="AA">
                                      <p:cBhvr>
                                        <p:cTn id="26" dur="2000" fill="hold"/>
                                        <p:tgtEl>
                                          <p:spTgt spid="79"/>
                                        </p:tgtEl>
                                        <p:attrNameLst>
                                          <p:attrName>ppt_x</p:attrName>
                                          <p:attrName>ppt_y</p:attrName>
                                        </p:attrNameLst>
                                      </p:cBhvr>
                                      <p:rCtr x="-53576" y="39450"/>
                                    </p:animMotion>
                                  </p:childTnLst>
                                </p:cTn>
                              </p:par>
                              <p:par>
                                <p:cTn id="27" presetID="42" presetClass="path" presetSubtype="0" accel="50000" decel="50000" fill="hold" grpId="0" nodeType="withEffect">
                                  <p:stCondLst>
                                    <p:cond delay="0"/>
                                  </p:stCondLst>
                                  <p:childTnLst>
                                    <p:animMotion origin="layout" path="M 1.11458 -0.82685 L 3.88889E-6 -1.85185E-6 " pathEditMode="relative" rAng="0" ptsTypes="AA">
                                      <p:cBhvr>
                                        <p:cTn id="28" dur="2000" fill="hold"/>
                                        <p:tgtEl>
                                          <p:spTgt spid="8"/>
                                        </p:tgtEl>
                                        <p:attrNameLst>
                                          <p:attrName>ppt_x</p:attrName>
                                          <p:attrName>ppt_y</p:attrName>
                                        </p:attrNameLst>
                                      </p:cBhvr>
                                      <p:rCtr x="-55729" y="41327"/>
                                    </p:animMotion>
                                  </p:childTnLst>
                                </p:cTn>
                              </p:par>
                              <p:par>
                                <p:cTn id="29" presetID="42" presetClass="path" presetSubtype="0" accel="50000" decel="50000" fill="hold" nodeType="withEffect">
                                  <p:stCondLst>
                                    <p:cond delay="0"/>
                                  </p:stCondLst>
                                  <p:childTnLst>
                                    <p:animMotion origin="layout" path="M 1.11267 -0.5607 L -5.55556E-7 2.03892E-7 " pathEditMode="relative" rAng="0" ptsTypes="AA">
                                      <p:cBhvr>
                                        <p:cTn id="30" dur="2000" fill="hold"/>
                                        <p:tgtEl>
                                          <p:spTgt spid="16"/>
                                        </p:tgtEl>
                                        <p:attrNameLst>
                                          <p:attrName>ppt_x</p:attrName>
                                          <p:attrName>ppt_y</p:attrName>
                                        </p:attrNameLst>
                                      </p:cBhvr>
                                      <p:rCtr x="-55642" y="28020"/>
                                    </p:animMotion>
                                  </p:childTnLst>
                                </p:cTn>
                              </p:par>
                              <p:par>
                                <p:cTn id="31" presetID="42" presetClass="path" presetSubtype="0" accel="50000" decel="50000" fill="hold" nodeType="withEffect">
                                  <p:stCondLst>
                                    <p:cond delay="0"/>
                                  </p:stCondLst>
                                  <p:childTnLst>
                                    <p:animMotion origin="layout" path="M 1.16511 -0.74143 L -3.61111E-6 4.43312E-6 " pathEditMode="relative" rAng="0" ptsTypes="AA">
                                      <p:cBhvr>
                                        <p:cTn id="32" dur="2000" fill="hold"/>
                                        <p:tgtEl>
                                          <p:spTgt spid="10"/>
                                        </p:tgtEl>
                                        <p:attrNameLst>
                                          <p:attrName>ppt_x</p:attrName>
                                          <p:attrName>ppt_y</p:attrName>
                                        </p:attrNameLst>
                                      </p:cBhvr>
                                      <p:rCtr x="-58264" y="37071"/>
                                    </p:animMotion>
                                  </p:childTnLst>
                                </p:cTn>
                              </p:par>
                              <p:par>
                                <p:cTn id="33" presetID="42" presetClass="path" presetSubtype="0" accel="50000" decel="50000" fill="hold" grpId="0" nodeType="withEffect">
                                  <p:stCondLst>
                                    <p:cond delay="0"/>
                                  </p:stCondLst>
                                  <p:childTnLst>
                                    <p:animMotion origin="layout" path="M 1.05712 -0.81186 L -0.01424 -0.02255 " pathEditMode="relative" rAng="0" ptsTypes="AA">
                                      <p:cBhvr>
                                        <p:cTn id="34" dur="2000" fill="hold"/>
                                        <p:tgtEl>
                                          <p:spTgt spid="9"/>
                                        </p:tgtEl>
                                        <p:attrNameLst>
                                          <p:attrName>ppt_x</p:attrName>
                                          <p:attrName>ppt_y</p:attrName>
                                        </p:attrNameLst>
                                      </p:cBhvr>
                                      <p:rCtr x="-53576" y="39450"/>
                                    </p:animMotion>
                                  </p:childTnLst>
                                </p:cTn>
                              </p:par>
                              <p:par>
                                <p:cTn id="35" presetID="42" presetClass="path" presetSubtype="0" accel="50000" decel="50000" fill="hold" nodeType="withEffect">
                                  <p:stCondLst>
                                    <p:cond delay="0"/>
                                  </p:stCondLst>
                                  <p:childTnLst>
                                    <p:animMotion origin="layout" path="M 1.22951 -0.81173 L 0 -2.46914E-6 " pathEditMode="relative" rAng="0" ptsTypes="AA">
                                      <p:cBhvr>
                                        <p:cTn id="36" dur="2000" fill="hold"/>
                                        <p:tgtEl>
                                          <p:spTgt spid="13"/>
                                        </p:tgtEl>
                                        <p:attrNameLst>
                                          <p:attrName>ppt_x</p:attrName>
                                          <p:attrName>ppt_y</p:attrName>
                                        </p:attrNameLst>
                                      </p:cBhvr>
                                      <p:rCtr x="-61476" y="40586"/>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2000" fill="hold"/>
                                        <p:tgtEl>
                                          <p:spTgt spid="1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0.93194 -0.36577 L -2.77778E-7 5.68428E-7 " pathEditMode="relative" rAng="0" ptsTypes="AA">
                                      <p:cBhvr>
                                        <p:cTn id="40" dur="2000" fill="hold"/>
                                        <p:tgtEl>
                                          <p:spTgt spid="20"/>
                                        </p:tgtEl>
                                        <p:attrNameLst>
                                          <p:attrName>ppt_x</p:attrName>
                                          <p:attrName>ppt_y</p:attrName>
                                        </p:attrNameLst>
                                      </p:cBhvr>
                                      <p:rCtr x="-46597" y="18289"/>
                                    </p:animMotion>
                                  </p:childTnLst>
                                </p:cTn>
                              </p:par>
                              <p:par>
                                <p:cTn id="41" presetID="42" presetClass="path" presetSubtype="0" accel="50000" decel="50000" fill="hold" grpId="0" nodeType="withEffect">
                                  <p:stCondLst>
                                    <p:cond delay="0"/>
                                  </p:stCondLst>
                                  <p:childTnLst>
                                    <p:animMotion origin="layout" path="M 1.07136 -0.7892 L 5E-6 2.46914E-6 " pathEditMode="relative" rAng="0" ptsTypes="AA">
                                      <p:cBhvr>
                                        <p:cTn id="42" dur="2000" fill="hold"/>
                                        <p:tgtEl>
                                          <p:spTgt spid="23"/>
                                        </p:tgtEl>
                                        <p:attrNameLst>
                                          <p:attrName>ppt_x</p:attrName>
                                          <p:attrName>ppt_y</p:attrName>
                                        </p:attrNameLst>
                                      </p:cBhvr>
                                      <p:rCtr x="-53576" y="39444"/>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2000" fill="hold"/>
                                        <p:tgtEl>
                                          <p:spTgt spid="24"/>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7135 -0.78931 L 8.33333E-7 -4.71733E-6 " pathEditMode="relative" rAng="0" ptsTypes="AA">
                                      <p:cBhvr>
                                        <p:cTn id="46" dur="2000" fill="hold"/>
                                        <p:tgtEl>
                                          <p:spTgt spid="27"/>
                                        </p:tgtEl>
                                        <p:attrNameLst>
                                          <p:attrName>ppt_x</p:attrName>
                                          <p:attrName>ppt_y</p:attrName>
                                        </p:attrNameLst>
                                      </p:cBhvr>
                                      <p:rCtr x="-53576" y="39450"/>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2000" fill="hold"/>
                                        <p:tgtEl>
                                          <p:spTgt spid="28"/>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89027 -0.68768 L 3.61111E-6 2.94717E-6 " pathEditMode="relative" rAng="0" ptsTypes="AA">
                                      <p:cBhvr>
                                        <p:cTn id="50" dur="2500" fill="hold"/>
                                        <p:tgtEl>
                                          <p:spTgt spid="5"/>
                                        </p:tgtEl>
                                        <p:attrNameLst>
                                          <p:attrName>ppt_x</p:attrName>
                                          <p:attrName>ppt_y</p:attrName>
                                        </p:attrNameLst>
                                      </p:cBhvr>
                                      <p:rCtr x="-44514" y="34384"/>
                                    </p:animMotion>
                                  </p:childTnLst>
                                </p:cTn>
                              </p:par>
                            </p:childTnLst>
                          </p:cTn>
                        </p:par>
                        <p:par>
                          <p:cTn id="51" fill="hold">
                            <p:stCondLst>
                              <p:cond delay="2000"/>
                            </p:stCondLst>
                            <p:childTnLst>
                              <p:par>
                                <p:cTn id="52" presetID="10" presetClass="entr" presetSubtype="0" fill="hold" grpId="0" nodeType="afterEffect">
                                  <p:stCondLst>
                                    <p:cond delay="0"/>
                                  </p:stCondLst>
                                  <p:iterate type="lt">
                                    <p:tmPct val="0"/>
                                  </p:iterate>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500"/>
                            </p:stCondLst>
                            <p:childTnLst>
                              <p:par>
                                <p:cTn id="56" presetID="34" presetClass="emph" presetSubtype="0" fill="hold" grpId="1" nodeType="afterEffect">
                                  <p:stCondLst>
                                    <p:cond delay="0"/>
                                  </p:stCondLst>
                                  <p:iterate type="lt">
                                    <p:tmPct val="20000"/>
                                  </p:iterate>
                                  <p:childTnLst>
                                    <p:animMotion origin="layout" path="M 0.0 0.0 L 0.0 -0.07213" pathEditMode="relative" ptsTypes="">
                                      <p:cBhvr>
                                        <p:cTn id="57" dur="250" accel="50000" decel="50000" autoRev="1" fill="hold">
                                          <p:stCondLst>
                                            <p:cond delay="0"/>
                                          </p:stCondLst>
                                        </p:cTn>
                                        <p:tgtEl>
                                          <p:spTgt spid="57"/>
                                        </p:tgtEl>
                                        <p:attrNameLst>
                                          <p:attrName>ppt_x</p:attrName>
                                          <p:attrName>ppt_y</p:attrName>
                                        </p:attrNameLst>
                                      </p:cBhvr>
                                    </p:animMotion>
                                    <p:animRot by="1500000">
                                      <p:cBhvr>
                                        <p:cTn id="58" dur="125" fill="hold">
                                          <p:stCondLst>
                                            <p:cond delay="0"/>
                                          </p:stCondLst>
                                        </p:cTn>
                                        <p:tgtEl>
                                          <p:spTgt spid="57"/>
                                        </p:tgtEl>
                                        <p:attrNameLst>
                                          <p:attrName>r</p:attrName>
                                        </p:attrNameLst>
                                      </p:cBhvr>
                                    </p:animRot>
                                    <p:animRot by="-1500000">
                                      <p:cBhvr>
                                        <p:cTn id="59" dur="125" fill="hold">
                                          <p:stCondLst>
                                            <p:cond delay="125"/>
                                          </p:stCondLst>
                                        </p:cTn>
                                        <p:tgtEl>
                                          <p:spTgt spid="57"/>
                                        </p:tgtEl>
                                        <p:attrNameLst>
                                          <p:attrName>r</p:attrName>
                                        </p:attrNameLst>
                                      </p:cBhvr>
                                    </p:animRot>
                                    <p:animRot by="-1500000">
                                      <p:cBhvr>
                                        <p:cTn id="60" dur="125" fill="hold">
                                          <p:stCondLst>
                                            <p:cond delay="250"/>
                                          </p:stCondLst>
                                        </p:cTn>
                                        <p:tgtEl>
                                          <p:spTgt spid="57"/>
                                        </p:tgtEl>
                                        <p:attrNameLst>
                                          <p:attrName>r</p:attrName>
                                        </p:attrNameLst>
                                      </p:cBhvr>
                                    </p:animRot>
                                    <p:animRot by="1500000">
                                      <p:cBhvr>
                                        <p:cTn id="61" dur="125" fill="hold">
                                          <p:stCondLst>
                                            <p:cond delay="375"/>
                                          </p:stCondLst>
                                        </p:cTn>
                                        <p:tgtEl>
                                          <p:spTgt spid="57"/>
                                        </p:tgtEl>
                                        <p:attrNameLst>
                                          <p:attrName>r</p:attrName>
                                        </p:attrNameLst>
                                      </p:cBhvr>
                                    </p:animRot>
                                  </p:childTnLst>
                                </p:cTn>
                              </p:par>
                              <p:par>
                                <p:cTn id="62" presetID="2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1299"/>
                            </p:stCondLst>
                            <p:childTnLst>
                              <p:par>
                                <p:cTn id="66" presetID="2" presetClass="entr" presetSubtype="9" fill="hold" grpId="0" nodeType="afterEffect">
                                  <p:stCondLst>
                                    <p:cond delay="0"/>
                                  </p:stCondLst>
                                  <p:iterate type="lt">
                                    <p:tmPct val="15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0-#ppt_h/2"/>
                                          </p:val>
                                        </p:tav>
                                        <p:tav tm="100000">
                                          <p:val>
                                            <p:strVal val="#ppt_y"/>
                                          </p:val>
                                        </p:tav>
                                      </p:tavLst>
                                    </p:anim>
                                  </p:childTnLst>
                                </p:cTn>
                              </p:par>
                            </p:childTnLst>
                          </p:cTn>
                        </p:par>
                        <p:par>
                          <p:cTn id="70" fill="hold">
                            <p:stCondLst>
                              <p:cond delay="2400"/>
                            </p:stCondLst>
                            <p:childTnLst>
                              <p:par>
                                <p:cTn id="71" presetID="45"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ppt_w</p:attrName>
                                        </p:attrNameLst>
                                      </p:cBhvr>
                                      <p:tavLst>
                                        <p:tav tm="0" fmla="#ppt_w*sin(2.5*pi*$)">
                                          <p:val>
                                            <p:fltVal val="0"/>
                                          </p:val>
                                        </p:tav>
                                        <p:tav tm="100000">
                                          <p:val>
                                            <p:fltVal val="1"/>
                                          </p:val>
                                        </p:tav>
                                      </p:tavLst>
                                    </p:anim>
                                    <p:anim calcmode="lin" valueType="num">
                                      <p:cBhvr>
                                        <p:cTn id="7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3" grpId="0" animBg="1"/>
      <p:bldP spid="27" grpId="0" animBg="1"/>
      <p:bldP spid="28" grpId="0" animBg="1"/>
      <p:bldP spid="50" grpId="0"/>
      <p:bldP spid="57" grpId="0"/>
      <p:bldP spid="57" grpId="1"/>
      <p:bldP spid="58" grpId="0"/>
      <p:bldP spid="59" grpId="0" animBg="1"/>
      <p:bldP spid="60" grpId="0" animBg="1"/>
      <p:bldP spid="70" grpId="0" animBg="1"/>
      <p:bldP spid="74"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年度完成的主要工作</a:t>
            </a:r>
          </a:p>
        </p:txBody>
      </p:sp>
      <p:cxnSp>
        <p:nvCxnSpPr>
          <p:cNvPr id="14" name="直接连接符 13"/>
          <p:cNvCxnSpPr/>
          <p:nvPr/>
        </p:nvCxnSpPr>
        <p:spPr>
          <a:xfrm>
            <a:off x="3665321" y="2792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 pitchFamily="2" charset="-122"/>
                <a:ea typeface="方正兰亭细黑_GBK" pitchFamily="2" charset="-122"/>
                <a:cs typeface="方正兰亭细黑_GBK_M" pitchFamily="2" charset="2"/>
              </a:rPr>
              <a:t>发现问题是解决问题的先决条件，但仅仅满足有提出问题是不够的，提出问题的目的是为了有效解决问题。人</a:t>
            </a:r>
            <a:endParaRPr lang="en-US" altLang="zh-CN" sz="1200" dirty="0">
              <a:latin typeface="方正兰亭细黑_GBK" pitchFamily="2" charset="-122"/>
              <a:ea typeface="方正兰亭细黑_GBK" pitchFamily="2" charset="-122"/>
              <a:cs typeface="方正兰亭细黑_GBK_M" pitchFamily="2" charset="2"/>
            </a:endParaRPr>
          </a:p>
          <a:p>
            <a:r>
              <a:rPr lang="zh-CN" altLang="en-US" sz="1200" dirty="0">
                <a:latin typeface="方正兰亭细黑_GBK" pitchFamily="2" charset="-122"/>
                <a:ea typeface="方正兰亭细黑_GBK" pitchFamily="2" charset="-122"/>
                <a:cs typeface="方正兰亭细黑_GBK_M" pitchFamily="2" charset="2"/>
              </a:rPr>
              <a:t>生就是解决一系列问题的过程。个体克服生活、学习、实践中新的矛盾时的复杂心理活动，其中主要是思维活</a:t>
            </a:r>
            <a:endParaRPr lang="en-US" altLang="zh-CN" sz="1200" dirty="0">
              <a:latin typeface="方正兰亭细黑_GBK" pitchFamily="2" charset="-122"/>
              <a:ea typeface="方正兰亭细黑_GBK" pitchFamily="2" charset="-122"/>
              <a:cs typeface="方正兰亭细黑_GBK_M" pitchFamily="2" charset="2"/>
            </a:endParaRPr>
          </a:p>
          <a:p>
            <a:r>
              <a:rPr lang="zh-CN" altLang="en-US" sz="1200" dirty="0">
                <a:latin typeface="方正兰亭细黑_GBK" pitchFamily="2" charset="-122"/>
                <a:ea typeface="方正兰亭细黑_GBK" pitchFamily="2" charset="-122"/>
                <a:cs typeface="方正兰亭细黑_GBK_M" pitchFamily="2" charset="2"/>
              </a:rPr>
              <a:t>动。教育心理学着重研究学生学习知识、应用知识中的问题解决。</a:t>
            </a:r>
            <a:endParaRPr lang="en-US" altLang="zh-CN" sz="1200" dirty="0">
              <a:latin typeface="方正兰亭细黑_GBK" pitchFamily="2" charset="-122"/>
              <a:ea typeface="方正兰亭细黑_GBK" pitchFamily="2" charset="-122"/>
              <a:cs typeface="方正兰亭细黑_GBK_M" pitchFamily="2" charset="2"/>
            </a:endParaRP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94046" cy="338554"/>
          </a:xfrm>
          <a:prstGeom prst="rect">
            <a:avLst/>
          </a:prstGeom>
          <a:noFill/>
        </p:spPr>
        <p:txBody>
          <a:bodyPr wrap="none" rtlCol="0">
            <a:spAutoFit/>
          </a:bodyPr>
          <a:lstStyle/>
          <a:p>
            <a:r>
              <a:rPr lang="en-US" altLang="zh-CN" sz="1600" dirty="0">
                <a:solidFill>
                  <a:schemeClr val="bg1"/>
                </a:solidFill>
                <a:ea typeface="微软雅黑" panose="020B0503020204020204" pitchFamily="34" charset="-122"/>
              </a:rPr>
              <a:t>5</a:t>
            </a:r>
            <a:r>
              <a:rPr lang="zh-CN" altLang="en-US" sz="1600" dirty="0">
                <a:solidFill>
                  <a:schemeClr val="bg1"/>
                </a:solidFill>
                <a:ea typeface="微软雅黑" panose="020B0503020204020204" pitchFamily="34" charset="-122"/>
              </a:rPr>
              <a:t>月</a:t>
            </a: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6" name="TextBox 75"/>
          <p:cNvSpPr txBox="1"/>
          <p:nvPr/>
        </p:nvSpPr>
        <p:spPr>
          <a:xfrm>
            <a:off x="2729045"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7</a:t>
            </a:r>
            <a:r>
              <a:rPr lang="zh-CN" altLang="en-US" dirty="0">
                <a:solidFill>
                  <a:schemeClr val="bg1"/>
                </a:solidFill>
                <a:ea typeface="微软雅黑" panose="020B0503020204020204" pitchFamily="34" charset="-122"/>
              </a:rPr>
              <a:t>月</a:t>
            </a:r>
          </a:p>
        </p:txBody>
      </p:sp>
      <p:sp>
        <p:nvSpPr>
          <p:cNvPr id="77" name="TextBox 76"/>
          <p:cNvSpPr txBox="1"/>
          <p:nvPr/>
        </p:nvSpPr>
        <p:spPr>
          <a:xfrm>
            <a:off x="3853140" y="287572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8</a:t>
            </a:r>
            <a:r>
              <a:rPr lang="zh-CN" altLang="en-US" dirty="0">
                <a:solidFill>
                  <a:srgbClr val="163A5A"/>
                </a:solidFill>
                <a:ea typeface="微软雅黑" panose="020B0503020204020204" pitchFamily="34" charset="-122"/>
              </a:rPr>
              <a:t>月</a:t>
            </a:r>
          </a:p>
        </p:txBody>
      </p:sp>
      <p:sp>
        <p:nvSpPr>
          <p:cNvPr id="78" name="TextBox 77"/>
          <p:cNvSpPr txBox="1"/>
          <p:nvPr/>
        </p:nvSpPr>
        <p:spPr>
          <a:xfrm>
            <a:off x="4848686"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8</a:t>
            </a:r>
            <a:r>
              <a:rPr lang="zh-CN" altLang="en-US" dirty="0">
                <a:solidFill>
                  <a:schemeClr val="bg1"/>
                </a:solidFill>
                <a:ea typeface="微软雅黑" panose="020B0503020204020204" pitchFamily="34" charset="-122"/>
              </a:rPr>
              <a:t>月</a:t>
            </a:r>
          </a:p>
        </p:txBody>
      </p:sp>
      <p:sp>
        <p:nvSpPr>
          <p:cNvPr id="79" name="TextBox 78"/>
          <p:cNvSpPr txBox="1"/>
          <p:nvPr/>
        </p:nvSpPr>
        <p:spPr>
          <a:xfrm>
            <a:off x="5856485" y="286600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9</a:t>
            </a:r>
            <a:r>
              <a:rPr lang="zh-CN" altLang="en-US" dirty="0">
                <a:solidFill>
                  <a:srgbClr val="163A5A"/>
                </a:solidFill>
                <a:ea typeface="微软雅黑" panose="020B0503020204020204" pitchFamily="34" charset="-122"/>
              </a:rPr>
              <a:t>月</a:t>
            </a:r>
          </a:p>
        </p:txBody>
      </p:sp>
      <p:sp>
        <p:nvSpPr>
          <p:cNvPr id="80" name="TextBox 79"/>
          <p:cNvSpPr txBox="1"/>
          <p:nvPr/>
        </p:nvSpPr>
        <p:spPr>
          <a:xfrm>
            <a:off x="6939402" y="2908639"/>
            <a:ext cx="649537"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10</a:t>
            </a:r>
            <a:r>
              <a:rPr lang="zh-CN" altLang="en-US" dirty="0">
                <a:solidFill>
                  <a:schemeClr val="bg1"/>
                </a:solidFill>
                <a:ea typeface="微软雅黑" panose="020B0503020204020204" pitchFamily="34" charset="-122"/>
              </a:rPr>
              <a:t>月</a:t>
            </a:r>
          </a:p>
        </p:txBody>
      </p:sp>
      <p:sp>
        <p:nvSpPr>
          <p:cNvPr id="83" name="TextBox 82"/>
          <p:cNvSpPr txBox="1"/>
          <p:nvPr/>
        </p:nvSpPr>
        <p:spPr>
          <a:xfrm>
            <a:off x="7932118" y="2767259"/>
            <a:ext cx="649537"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11</a:t>
            </a:r>
            <a:r>
              <a:rPr lang="zh-CN" altLang="en-US" dirty="0">
                <a:solidFill>
                  <a:srgbClr val="163A5A"/>
                </a:solidFill>
                <a:ea typeface="微软雅黑" panose="020B0503020204020204" pitchFamily="34" charset="-122"/>
              </a:rPr>
              <a:t>月</a:t>
            </a: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TextBox 10"/>
          <p:cNvSpPr txBox="1"/>
          <p:nvPr/>
        </p:nvSpPr>
        <p:spPr>
          <a:xfrm>
            <a:off x="1779506" y="2824616"/>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6</a:t>
            </a:r>
            <a:r>
              <a:rPr lang="zh-CN" altLang="en-US" dirty="0">
                <a:solidFill>
                  <a:srgbClr val="163A5A"/>
                </a:solidFill>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14:presetBounceEnd="44000">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14:bounceEnd="44000">
                                          <p:cBhvr additive="base">
                                            <p:cTn id="32"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14:presetBounceEnd="44000">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14:bounceEnd="44000">
                                          <p:cBhvr additive="base">
                                            <p:cTn id="37"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44000">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14:bounceEnd="44000">
                                          <p:cBhvr additive="base">
                                            <p:cTn id="42"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14:presetBounceEnd="44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44000">
                                          <p:cBhvr additive="base">
                                            <p:cTn id="47"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44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44000">
                                          <p:cBhvr additive="base">
                                            <p:cTn id="52"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14:presetBounceEnd="44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44000">
                                          <p:cBhvr additive="base">
                                            <p:cTn id="57"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44000">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14:bounceEnd="44000">
                                          <p:cBhvr additive="base">
                                            <p:cTn id="62"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14:presetBounceEnd="44000">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14:bounceEnd="44000">
                                          <p:cBhvr additive="base">
                                            <p:cTn id="67"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0-#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0-#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0-#ppt_w/2"/>
                                              </p:val>
                                            </p:tav>
                                            <p:tav tm="100000">
                                              <p:val>
                                                <p:strVal val="#ppt_x"/>
                                              </p:val>
                                            </p:tav>
                                          </p:tavLst>
                                        </p:anim>
                                        <p:anim calcmode="lin" valueType="num">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69934" cy="523220"/>
          </a:xfrm>
          <a:prstGeom prst="rect">
            <a:avLst/>
          </a:prstGeom>
          <a:noFill/>
        </p:spPr>
        <p:txBody>
          <a:bodyPr wrap="none" rtlCol="0">
            <a:spAutoFit/>
          </a:bodyPr>
          <a:lstStyle/>
          <a:p>
            <a:r>
              <a:rPr lang="zh-CN" altLang="en-US" sz="2800" spc="300" dirty="0">
                <a:latin typeface="方正兰亭细黑_GBK" pitchFamily="2" charset="-122"/>
                <a:ea typeface="方正兰亭细黑_GBK" pitchFamily="2" charset="-122"/>
              </a:rPr>
              <a:t>工作完成情况</a:t>
            </a:r>
          </a:p>
        </p:txBody>
      </p:sp>
      <p:sp>
        <p:nvSpPr>
          <p:cNvPr id="116" name="TextBox 115"/>
          <p:cNvSpPr txBox="1"/>
          <p:nvPr/>
        </p:nvSpPr>
        <p:spPr>
          <a:xfrm>
            <a:off x="5171737" y="2694582"/>
            <a:ext cx="1670650"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POST COGNTIVE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18" name="TextBox 17"/>
            <p:cNvSpPr txBox="1"/>
            <p:nvPr/>
          </p:nvSpPr>
          <p:spPr>
            <a:xfrm>
              <a:off x="237511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01</a:t>
              </a:r>
              <a:endParaRPr lang="zh-CN" altLang="en-US" sz="3200" dirty="0">
                <a:solidFill>
                  <a:srgbClr val="163A5A"/>
                </a:solidFill>
                <a:ea typeface="微软雅黑" panose="020B0503020204020204" pitchFamily="34" charset="-122"/>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a:latin typeface="方正兰亭细黑_GBK" pitchFamily="2" charset="-122"/>
                <a:ea typeface="方正兰亭细黑_GBK" pitchFamily="2" charset="-122"/>
              </a:rPr>
              <a:t>已完成项目一</a:t>
            </a: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26" name="TextBox 25"/>
            <p:cNvSpPr txBox="1"/>
            <p:nvPr/>
          </p:nvSpPr>
          <p:spPr>
            <a:xfrm>
              <a:off x="608605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02</a:t>
              </a:r>
              <a:endParaRPr lang="zh-CN" altLang="en-US" sz="3200" dirty="0">
                <a:solidFill>
                  <a:srgbClr val="163A5A"/>
                </a:solidFill>
                <a:ea typeface="微软雅黑" panose="020B0503020204020204" pitchFamily="34" charset="-122"/>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a:latin typeface="方正兰亭细黑_GBK" pitchFamily="2" charset="-122"/>
                <a:ea typeface="方正兰亭细黑_GBK" pitchFamily="2" charset="-122"/>
              </a:rPr>
              <a:t>已完成项目儿</a:t>
            </a: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34" name="TextBox 33"/>
            <p:cNvSpPr txBox="1"/>
            <p:nvPr/>
          </p:nvSpPr>
          <p:spPr>
            <a:xfrm>
              <a:off x="608605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04</a:t>
              </a:r>
              <a:endParaRPr lang="zh-CN" altLang="en-US" sz="3200" dirty="0">
                <a:solidFill>
                  <a:srgbClr val="163A5A"/>
                </a:solidFill>
                <a:ea typeface="微软雅黑" panose="020B0503020204020204" pitchFamily="34" charset="-122"/>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a:latin typeface="方正兰亭细黑_GBK" pitchFamily="2" charset="-122"/>
                <a:ea typeface="方正兰亭细黑_GBK" pitchFamily="2" charset="-122"/>
              </a:rPr>
              <a:t>已完成项目四</a:t>
            </a: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42" name="TextBox 41"/>
            <p:cNvSpPr txBox="1"/>
            <p:nvPr/>
          </p:nvSpPr>
          <p:spPr>
            <a:xfrm>
              <a:off x="237511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03</a:t>
              </a:r>
              <a:endParaRPr lang="zh-CN" altLang="en-US" sz="3200" dirty="0">
                <a:solidFill>
                  <a:srgbClr val="163A5A"/>
                </a:solidFill>
                <a:ea typeface="微软雅黑" panose="020B0503020204020204" pitchFamily="34" charset="-122"/>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a:latin typeface="方正兰亭细黑_GBK" pitchFamily="2" charset="-122"/>
                <a:ea typeface="方正兰亭细黑_GBK" pitchFamily="2" charset="-122"/>
              </a:rPr>
              <a:t>已完成项目三</a:t>
            </a: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TextBox 4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年度完成的主要工作</a:t>
            </a:r>
          </a:p>
        </p:txBody>
      </p:sp>
      <p:cxnSp>
        <p:nvCxnSpPr>
          <p:cNvPr id="48" name="直接连接符 4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solidFill>
                  <a:srgbClr val="163A5A"/>
                </a:solidFill>
                <a:latin typeface="方正兰亭细黑_GBK" pitchFamily="2" charset="-122"/>
                <a:ea typeface="方正兰亭细黑_GBK" pitchFamily="2" charset="-122"/>
              </a:rPr>
              <a:t>添加你的标题文字</a:t>
            </a: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300"/>
                                        <p:tgtEl>
                                          <p:spTgt spid="4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right)">
                                      <p:cBhvr>
                                        <p:cTn id="16" dur="500"/>
                                        <p:tgtEl>
                                          <p:spTgt spid="47"/>
                                        </p:tgtEl>
                                      </p:cBhvr>
                                    </p:animEffect>
                                  </p:childTnLst>
                                </p:cTn>
                              </p:par>
                              <p:par>
                                <p:cTn id="17" presetID="1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p:tgtEl>
                                          <p:spTgt spid="48"/>
                                        </p:tgtEl>
                                        <p:attrNameLst>
                                          <p:attrName>ppt_x</p:attrName>
                                        </p:attrNameLst>
                                      </p:cBhvr>
                                      <p:tavLst>
                                        <p:tav tm="0">
                                          <p:val>
                                            <p:strVal val="#ppt_x-#ppt_w*1.125000"/>
                                          </p:val>
                                        </p:tav>
                                        <p:tav tm="100000">
                                          <p:val>
                                            <p:strVal val="#ppt_x"/>
                                          </p:val>
                                        </p:tav>
                                      </p:tavLst>
                                    </p:anim>
                                    <p:animEffect transition="in" filter="wipe(right)">
                                      <p:cBhvr>
                                        <p:cTn id="20" dur="500"/>
                                        <p:tgtEl>
                                          <p:spTgt spid="48"/>
                                        </p:tgtEl>
                                      </p:cBhvr>
                                    </p:animEffect>
                                  </p:childTnLst>
                                </p:cTn>
                              </p:par>
                            </p:childTnLst>
                          </p:cTn>
                        </p:par>
                        <p:par>
                          <p:cTn id="21" fill="hold">
                            <p:stCondLst>
                              <p:cond delay="1500"/>
                            </p:stCondLst>
                            <p:childTnLst>
                              <p:par>
                                <p:cTn id="22" presetID="12" presetClass="entr" presetSubtype="8" fill="hold" grpId="0" nodeType="afterEffect">
                                  <p:stCondLst>
                                    <p:cond delay="0"/>
                                  </p:stCondLst>
                                  <p:iterate type="lt">
                                    <p:tmPct val="20000"/>
                                  </p:iterate>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p:tgtEl>
                                          <p:spTgt spid="49"/>
                                        </p:tgtEl>
                                        <p:attrNameLst>
                                          <p:attrName>ppt_x</p:attrName>
                                        </p:attrNameLst>
                                      </p:cBhvr>
                                      <p:tavLst>
                                        <p:tav tm="0">
                                          <p:val>
                                            <p:strVal val="#ppt_x-#ppt_w*1.125000"/>
                                          </p:val>
                                        </p:tav>
                                        <p:tav tm="100000">
                                          <p:val>
                                            <p:strVal val="#ppt_x"/>
                                          </p:val>
                                        </p:tav>
                                      </p:tavLst>
                                    </p:anim>
                                    <p:animEffect transition="in" filter="wipe(right)">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ppt_x"/>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1+#ppt_w/2"/>
                                          </p:val>
                                        </p:tav>
                                        <p:tav tm="100000">
                                          <p:val>
                                            <p:strVal val="#ppt_x"/>
                                          </p:val>
                                        </p:tav>
                                      </p:tavLst>
                                    </p:anim>
                                    <p:anim calcmode="lin" valueType="num">
                                      <p:cBhvr additive="base">
                                        <p:cTn id="75" dur="500" fill="hold"/>
                                        <p:tgtEl>
                                          <p:spTgt spid="52"/>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0-#ppt_w/2"/>
                                          </p:val>
                                        </p:tav>
                                        <p:tav tm="100000">
                                          <p:val>
                                            <p:strVal val="#ppt_x"/>
                                          </p:val>
                                        </p:tav>
                                      </p:tavLst>
                                    </p:anim>
                                    <p:anim calcmode="lin" valueType="num">
                                      <p:cBhvr additive="base">
                                        <p:cTn id="79" dur="500" fill="hold"/>
                                        <p:tgtEl>
                                          <p:spTgt spid="5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1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ppt_x</p:attrName>
                                        </p:attrNameLst>
                                      </p:cBhvr>
                                      <p:tavLst>
                                        <p:tav tm="0">
                                          <p:val>
                                            <p:strVal val="#ppt_x-#ppt_w*1.125000"/>
                                          </p:val>
                                        </p:tav>
                                        <p:tav tm="100000">
                                          <p:val>
                                            <p:strVal val="#ppt_x"/>
                                          </p:val>
                                        </p:tav>
                                      </p:tavLst>
                                    </p:anim>
                                    <p:animEffect transition="in" filter="wipe(right)">
                                      <p:cBhvr>
                                        <p:cTn id="84" dur="500"/>
                                        <p:tgtEl>
                                          <p:spTgt spid="19"/>
                                        </p:tgtEl>
                                      </p:cBhvr>
                                    </p:animEffect>
                                  </p:childTnLst>
                                </p:cTn>
                              </p:par>
                              <p:par>
                                <p:cTn id="85" presetID="2" presetClass="entr" presetSubtype="4" fill="hold" grpId="0" nodeType="withEffect">
                                  <p:stCondLst>
                                    <p:cond delay="3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12" presetClass="entr" presetSubtype="8"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p:tgtEl>
                                          <p:spTgt spid="43"/>
                                        </p:tgtEl>
                                        <p:attrNameLst>
                                          <p:attrName>ppt_x</p:attrName>
                                        </p:attrNameLst>
                                      </p:cBhvr>
                                      <p:tavLst>
                                        <p:tav tm="0">
                                          <p:val>
                                            <p:strVal val="#ppt_x-#ppt_w*1.125000"/>
                                          </p:val>
                                        </p:tav>
                                        <p:tav tm="100000">
                                          <p:val>
                                            <p:strVal val="#ppt_x"/>
                                          </p:val>
                                        </p:tav>
                                      </p:tavLst>
                                    </p:anim>
                                    <p:animEffect transition="in" filter="wipe(right)">
                                      <p:cBhvr>
                                        <p:cTn id="108" dur="500"/>
                                        <p:tgtEl>
                                          <p:spTgt spid="43"/>
                                        </p:tgtEl>
                                      </p:cBhvr>
                                    </p:animEffect>
                                  </p:childTnLst>
                                </p:cTn>
                              </p:par>
                              <p:par>
                                <p:cTn id="109" presetID="2" presetClass="entr" presetSubtype="4" fill="hold" grpId="0" nodeType="withEffect">
                                  <p:stCondLst>
                                    <p:cond delay="40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ppt_x"/>
                                          </p:val>
                                        </p:tav>
                                        <p:tav tm="100000">
                                          <p:val>
                                            <p:strVal val="#ppt_x"/>
                                          </p:val>
                                        </p:tav>
                                      </p:tavLst>
                                    </p:anim>
                                    <p:anim calcmode="lin" valueType="num">
                                      <p:cBhvr additive="base">
                                        <p:cTn id="1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6" grpId="0" animBg="1"/>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dirty="0">
              <a:ea typeface="微软雅黑" panose="020B0503020204020204" pitchFamily="34" charset="-122"/>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务实创新的服务精神</a:t>
            </a:r>
            <a:endParaRPr lang="en-US" altLang="zh-CN" sz="1500" dirty="0">
              <a:sym typeface="方正兰亭黑_GBK" pitchFamily="2" charset="-122"/>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洞察敏锐的服务意识</a:t>
            </a:r>
            <a:endParaRPr lang="en-US" altLang="zh-CN" sz="1500" dirty="0">
              <a:sym typeface="方正兰亭黑_GBK" pitchFamily="2" charset="-122"/>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谦虚谨慎的服务态度</a:t>
            </a:r>
            <a:endParaRPr lang="en-US" altLang="zh-CN" sz="1500">
              <a:sym typeface="方正兰亭黑_GBK" pitchFamily="2" charset="-122"/>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专业优质的服务团队</a:t>
            </a:r>
            <a:endParaRPr lang="en-US" altLang="zh-CN" sz="1500">
              <a:sym typeface="方正兰亭黑_GBK" pitchFamily="2" charset="-122"/>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3"/>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年度完成的主要工作</a:t>
            </a:r>
          </a:p>
        </p:txBody>
      </p:sp>
      <p:cxnSp>
        <p:nvCxnSpPr>
          <p:cNvPr id="68" name="直接连接符 6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3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6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9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12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iterate type="lt">
                                    <p:tmPct val="15000"/>
                                  </p:iterate>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00"/>
                                  </p:stCondLst>
                                  <p:iterate type="lt">
                                    <p:tmPct val="15000"/>
                                  </p:iterate>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400"/>
                                  </p:stCondLst>
                                  <p:iterate type="lt">
                                    <p:tmPct val="15000"/>
                                  </p:iterate>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600"/>
                                  </p:stCondLst>
                                  <p:iterate type="lt">
                                    <p:tmPct val="15000"/>
                                  </p:iterate>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inVertical)">
                                      <p:cBhvr>
                                        <p:cTn id="93" dur="500"/>
                                        <p:tgtEl>
                                          <p:spTgt spid="28"/>
                                        </p:tgtEl>
                                      </p:cBhvr>
                                    </p:animEffect>
                                  </p:childTnLst>
                                </p:cTn>
                              </p:par>
                              <p:par>
                                <p:cTn id="94" presetID="16" presetClass="entr" presetSubtype="21" fill="hold" grpId="0" nodeType="withEffect">
                                  <p:stCondLst>
                                    <p:cond delay="30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60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grpId="0" nodeType="withEffect">
                                  <p:stCondLst>
                                    <p:cond delay="90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animBg="1"/>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完成项目一</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85000"/>
                    <a:lumOff val="15000"/>
                  </a:schemeClr>
                </a:solidFill>
                <a:sym typeface="方正兰亭黑_GBK" pitchFamily="2" charset="-122"/>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100">
              <a:solidFill>
                <a:schemeClr val="tx1">
                  <a:lumMod val="85000"/>
                  <a:lumOff val="15000"/>
                </a:schemeClr>
              </a:solidFill>
              <a:sym typeface="方正兰亭黑_GBK" pitchFamily="2" charset="-122"/>
            </a:endParaRP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rgbClr val="595959"/>
                </a:solidFill>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TextBox 5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年度完成的主要项目</a:t>
            </a:r>
          </a:p>
        </p:txBody>
      </p:sp>
      <p:cxnSp>
        <p:nvCxnSpPr>
          <p:cNvPr id="58" name="直接连接符 5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完成项目二</a:t>
            </a: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完成项目四</a:t>
            </a: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3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300"/>
                                        <p:tgtEl>
                                          <p:spTgt spid="5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ppt_x</p:attrName>
                                        </p:attrNameLst>
                                      </p:cBhvr>
                                      <p:tavLst>
                                        <p:tav tm="0">
                                          <p:val>
                                            <p:strVal val="#ppt_x-#ppt_w*1.125000"/>
                                          </p:val>
                                        </p:tav>
                                        <p:tav tm="100000">
                                          <p:val>
                                            <p:strVal val="#ppt_x"/>
                                          </p:val>
                                        </p:tav>
                                      </p:tavLst>
                                    </p:anim>
                                    <p:animEffect transition="in" filter="wipe(right)">
                                      <p:cBhvr>
                                        <p:cTn id="16" dur="500"/>
                                        <p:tgtEl>
                                          <p:spTgt spid="57"/>
                                        </p:tgtEl>
                                      </p:cBhvr>
                                    </p:animEffect>
                                  </p:childTnLst>
                                </p:cTn>
                              </p:par>
                              <p:par>
                                <p:cTn id="17" presetID="1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ppt_x</p:attrName>
                                        </p:attrNameLst>
                                      </p:cBhvr>
                                      <p:tavLst>
                                        <p:tav tm="0">
                                          <p:val>
                                            <p:strVal val="#ppt_x-#ppt_w*1.125000"/>
                                          </p:val>
                                        </p:tav>
                                        <p:tav tm="100000">
                                          <p:val>
                                            <p:strVal val="#ppt_x"/>
                                          </p:val>
                                        </p:tav>
                                      </p:tavLst>
                                    </p:anim>
                                    <p:animEffect transition="in" filter="wipe(righ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800" fill="hold"/>
                                        <p:tgtEl>
                                          <p:spTgt spid="63"/>
                                        </p:tgtEl>
                                        <p:attrNameLst>
                                          <p:attrName>ppt_x</p:attrName>
                                        </p:attrNameLst>
                                      </p:cBhvr>
                                      <p:tavLst>
                                        <p:tav tm="0">
                                          <p:val>
                                            <p:strVal val="0-#ppt_w/2"/>
                                          </p:val>
                                        </p:tav>
                                        <p:tav tm="100000">
                                          <p:val>
                                            <p:strVal val="#ppt_x"/>
                                          </p:val>
                                        </p:tav>
                                      </p:tavLst>
                                    </p:anim>
                                    <p:anim calcmode="lin" valueType="num">
                                      <p:cBhvr additive="base">
                                        <p:cTn id="26" dur="8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800" fill="hold"/>
                                        <p:tgtEl>
                                          <p:spTgt spid="62"/>
                                        </p:tgtEl>
                                        <p:attrNameLst>
                                          <p:attrName>ppt_x</p:attrName>
                                        </p:attrNameLst>
                                      </p:cBhvr>
                                      <p:tavLst>
                                        <p:tav tm="0">
                                          <p:val>
                                            <p:strVal val="0-#ppt_w/2"/>
                                          </p:val>
                                        </p:tav>
                                        <p:tav tm="100000">
                                          <p:val>
                                            <p:strVal val="#ppt_x"/>
                                          </p:val>
                                        </p:tav>
                                      </p:tavLst>
                                    </p:anim>
                                    <p:anim calcmode="lin" valueType="num">
                                      <p:cBhvr additive="base">
                                        <p:cTn id="30" dur="8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800" fill="hold"/>
                                        <p:tgtEl>
                                          <p:spTgt spid="65"/>
                                        </p:tgtEl>
                                        <p:attrNameLst>
                                          <p:attrName>ppt_x</p:attrName>
                                        </p:attrNameLst>
                                      </p:cBhvr>
                                      <p:tavLst>
                                        <p:tav tm="0">
                                          <p:val>
                                            <p:strVal val="1+#ppt_w/2"/>
                                          </p:val>
                                        </p:tav>
                                        <p:tav tm="100000">
                                          <p:val>
                                            <p:strVal val="#ppt_x"/>
                                          </p:val>
                                        </p:tav>
                                      </p:tavLst>
                                    </p:anim>
                                    <p:anim calcmode="lin" valueType="num">
                                      <p:cBhvr additive="base">
                                        <p:cTn id="34" dur="8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800" fill="hold"/>
                                        <p:tgtEl>
                                          <p:spTgt spid="64"/>
                                        </p:tgtEl>
                                        <p:attrNameLst>
                                          <p:attrName>ppt_x</p:attrName>
                                        </p:attrNameLst>
                                      </p:cBhvr>
                                      <p:tavLst>
                                        <p:tav tm="0">
                                          <p:val>
                                            <p:strVal val="1+#ppt_w/2"/>
                                          </p:val>
                                        </p:tav>
                                        <p:tav tm="100000">
                                          <p:val>
                                            <p:strVal val="#ppt_x"/>
                                          </p:val>
                                        </p:tav>
                                      </p:tavLst>
                                    </p:anim>
                                    <p:anim calcmode="lin" valueType="num">
                                      <p:cBhvr additive="base">
                                        <p:cTn id="38"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3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2" fill="hold" nodeType="withEffect">
                                  <p:stCondLst>
                                    <p:cond delay="30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iterate type="lt">
                                    <p:tmPct val="12000"/>
                                  </p:iterate>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iterate type="lt">
                                    <p:tmPct val="12000"/>
                                  </p:iterate>
                                  <p:childTnLst>
                                    <p:set>
                                      <p:cBhvr>
                                        <p:cTn id="61" dur="1" fill="hold">
                                          <p:stCondLst>
                                            <p:cond delay="0"/>
                                          </p:stCondLst>
                                        </p:cTn>
                                        <p:tgtEl>
                                          <p:spTgt spid="59"/>
                                        </p:tgtEl>
                                        <p:attrNameLst>
                                          <p:attrName>style.visibility</p:attrName>
                                        </p:attrNameLst>
                                      </p:cBhvr>
                                      <p:to>
                                        <p:strVal val="visible"/>
                                      </p:to>
                                    </p:set>
                                    <p:animEffect transition="in" filter="fade">
                                      <p:cBhvr>
                                        <p:cTn id="62" dur="800"/>
                                        <p:tgtEl>
                                          <p:spTgt spid="59"/>
                                        </p:tgtEl>
                                      </p:cBhvr>
                                    </p:animEffect>
                                    <p:anim calcmode="lin" valueType="num">
                                      <p:cBhvr>
                                        <p:cTn id="63" dur="800" fill="hold"/>
                                        <p:tgtEl>
                                          <p:spTgt spid="59"/>
                                        </p:tgtEl>
                                        <p:attrNameLst>
                                          <p:attrName>ppt_x</p:attrName>
                                        </p:attrNameLst>
                                      </p:cBhvr>
                                      <p:tavLst>
                                        <p:tav tm="0">
                                          <p:val>
                                            <p:strVal val="#ppt_x"/>
                                          </p:val>
                                        </p:tav>
                                        <p:tav tm="100000">
                                          <p:val>
                                            <p:strVal val="#ppt_x"/>
                                          </p:val>
                                        </p:tav>
                                      </p:tavLst>
                                    </p:anim>
                                    <p:anim calcmode="lin" valueType="num">
                                      <p:cBhvr>
                                        <p:cTn id="64" dur="8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61"/>
                                        </p:tgtEl>
                                        <p:attrNameLst>
                                          <p:attrName>style.visibility</p:attrName>
                                        </p:attrNameLst>
                                      </p:cBhvr>
                                      <p:to>
                                        <p:strVal val="visible"/>
                                      </p:to>
                                    </p:set>
                                    <p:animEffect transition="in" filter="fade">
                                      <p:cBhvr>
                                        <p:cTn id="67" dur="800"/>
                                        <p:tgtEl>
                                          <p:spTgt spid="61"/>
                                        </p:tgtEl>
                                      </p:cBhvr>
                                    </p:animEffect>
                                    <p:anim calcmode="lin" valueType="num">
                                      <p:cBhvr>
                                        <p:cTn id="68" dur="800" fill="hold"/>
                                        <p:tgtEl>
                                          <p:spTgt spid="61"/>
                                        </p:tgtEl>
                                        <p:attrNameLst>
                                          <p:attrName>ppt_x</p:attrName>
                                        </p:attrNameLst>
                                      </p:cBhvr>
                                      <p:tavLst>
                                        <p:tav tm="0">
                                          <p:val>
                                            <p:strVal val="#ppt_x"/>
                                          </p:val>
                                        </p:tav>
                                        <p:tav tm="100000">
                                          <p:val>
                                            <p:strVal val="#ppt_x"/>
                                          </p:val>
                                        </p:tav>
                                      </p:tavLst>
                                    </p:anim>
                                    <p:anim calcmode="lin" valueType="num">
                                      <p:cBhvr>
                                        <p:cTn id="69" dur="8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
                                  </p:stCondLst>
                                  <p:iterate type="lt">
                                    <p:tmPct val="12000"/>
                                  </p:iterate>
                                  <p:childTnLst>
                                    <p:set>
                                      <p:cBhvr>
                                        <p:cTn id="71" dur="1" fill="hold">
                                          <p:stCondLst>
                                            <p:cond delay="0"/>
                                          </p:stCondLst>
                                        </p:cTn>
                                        <p:tgtEl>
                                          <p:spTgt spid="60"/>
                                        </p:tgtEl>
                                        <p:attrNameLst>
                                          <p:attrName>style.visibility</p:attrName>
                                        </p:attrNameLst>
                                      </p:cBhvr>
                                      <p:to>
                                        <p:strVal val="visible"/>
                                      </p:to>
                                    </p:set>
                                    <p:animEffect transition="in" filter="fade">
                                      <p:cBhvr>
                                        <p:cTn id="72" dur="800"/>
                                        <p:tgtEl>
                                          <p:spTgt spid="60"/>
                                        </p:tgtEl>
                                      </p:cBhvr>
                                    </p:animEffect>
                                    <p:anim calcmode="lin" valueType="num">
                                      <p:cBhvr>
                                        <p:cTn id="73" dur="800" fill="hold"/>
                                        <p:tgtEl>
                                          <p:spTgt spid="60"/>
                                        </p:tgtEl>
                                        <p:attrNameLst>
                                          <p:attrName>ppt_x</p:attrName>
                                        </p:attrNameLst>
                                      </p:cBhvr>
                                      <p:tavLst>
                                        <p:tav tm="0">
                                          <p:val>
                                            <p:strVal val="#ppt_x"/>
                                          </p:val>
                                        </p:tav>
                                        <p:tav tm="100000">
                                          <p:val>
                                            <p:strVal val="#ppt_x"/>
                                          </p:val>
                                        </p:tav>
                                      </p:tavLst>
                                    </p:anim>
                                    <p:anim calcmode="lin" valueType="num">
                                      <p:cBhvr>
                                        <p:cTn id="74"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par>
                                <p:cTn id="83" presetID="16" presetClass="entr" presetSubtype="21" fill="hold" grpId="0" nodeType="withEffect">
                                  <p:stCondLst>
                                    <p:cond delay="30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500"/>
                                        <p:tgtEl>
                                          <p:spTgt spid="16"/>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8"/>
                                        </p:tgtEl>
                                        <p:attrNameLst>
                                          <p:attrName>style.visibility</p:attrName>
                                        </p:attrNameLst>
                                      </p:cBhvr>
                                      <p:to>
                                        <p:strVal val="visible"/>
                                      </p:to>
                                    </p:set>
                                    <p:animEffect transition="in" filter="barn(inVertical)">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32"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2000"/>
                                        <p:tgtEl>
                                          <p:spTgt spid="33"/>
                                        </p:tgtEl>
                                      </p:cBhvr>
                                    </p:animEffect>
                                  </p:childTnLst>
                                </p:cTn>
                              </p:par>
                              <p:par>
                                <p:cTn id="94" presetID="6" presetClass="entr" presetSubtype="32"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circle(out)">
                                      <p:cBhvr>
                                        <p:cTn id="9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6" grpId="0" animBg="1"/>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本年度完成工作情况</a:t>
            </a:r>
          </a:p>
        </p:txBody>
      </p:sp>
      <p:cxnSp>
        <p:nvCxnSpPr>
          <p:cNvPr id="14" name="直接连接符 1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7"/>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30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08" name="Group 8"/>
          <p:cNvGrpSpPr>
            <a:grpSpLocks noChangeAspect="1"/>
          </p:cNvGrpSpPr>
          <p:nvPr/>
        </p:nvGrpSpPr>
        <p:grpSpPr bwMode="auto">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4" name="Group 18"/>
          <p:cNvGrpSpPr>
            <a:grpSpLocks noChangeAspect="1"/>
          </p:cNvGrpSpPr>
          <p:nvPr/>
        </p:nvGrpSpPr>
        <p:grpSpPr bwMode="auto">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20" name="Group 26"/>
          <p:cNvGrpSpPr>
            <a:grpSpLocks noChangeAspect="1"/>
          </p:cNvGrpSpPr>
          <p:nvPr/>
        </p:nvGrpSpPr>
        <p:grpSpPr bwMode="auto">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50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80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100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rPr>
                <a:t>在此添加标题</a:t>
              </a: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方正韵动中黑简体" panose="02000000000000000000" pitchFamily="2" charset="-122"/>
                  <a:ea typeface="方正韵动中黑简体" panose="02000000000000000000" pitchFamily="2" charset="-122"/>
                </a:rPr>
                <a:t>在此添加标题</a:t>
              </a: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B0500000000000000" pitchFamily="34" charset="-122"/>
                    <a:ea typeface="LiHei Pro" panose="020B0500000000000000" pitchFamily="34" charset="-122"/>
                  </a:rPr>
                  <a:t>TEXT HERE</a:t>
                </a:r>
                <a:endParaRPr lang="zh-CN" altLang="en-US" sz="12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heel(1)">
                                      <p:cBhvr>
                                        <p:cTn id="24" dur="1000"/>
                                        <p:tgtEl>
                                          <p:spTgt spid="102"/>
                                        </p:tgtEl>
                                      </p:cBhvr>
                                    </p:animEffect>
                                  </p:childTnLst>
                                </p:cTn>
                              </p:par>
                              <p:par>
                                <p:cTn id="25" presetID="21" presetClass="entr" presetSubtype="1"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heel(1)">
                                      <p:cBhvr>
                                        <p:cTn id="27" dur="1000"/>
                                        <p:tgtEl>
                                          <p:spTgt spid="108"/>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par>
                                <p:cTn id="32" presetID="16" presetClass="entr" presetSubtype="21"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barn(inVertical)">
                                      <p:cBhvr>
                                        <p:cTn id="34" dur="500"/>
                                        <p:tgtEl>
                                          <p:spTgt spid="139"/>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heel(1)">
                                      <p:cBhvr>
                                        <p:cTn id="38" dur="1000"/>
                                        <p:tgtEl>
                                          <p:spTgt spid="11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barn(inVertical)">
                                      <p:cBhvr>
                                        <p:cTn id="45" dur="500"/>
                                        <p:tgtEl>
                                          <p:spTgt spid="1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barn(inVertical)">
                                      <p:cBhvr>
                                        <p:cTn id="48" dur="500"/>
                                        <p:tgtEl>
                                          <p:spTgt spid="136"/>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heel(1)">
                                      <p:cBhvr>
                                        <p:cTn id="52" dur="1000"/>
                                        <p:tgtEl>
                                          <p:spTgt spid="105"/>
                                        </p:tgtEl>
                                      </p:cBhvr>
                                    </p:animEffect>
                                  </p:childTnLst>
                                </p:cTn>
                              </p:par>
                              <p:par>
                                <p:cTn id="53" presetID="21" presetClass="entr" presetSubtype="1"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heel(1)">
                                      <p:cBhvr>
                                        <p:cTn id="55" dur="1000"/>
                                        <p:tgtEl>
                                          <p:spTgt spid="114"/>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barn(inVertical)">
                                      <p:cBhvr>
                                        <p:cTn id="59" dur="500"/>
                                        <p:tgtEl>
                                          <p:spTgt spid="137"/>
                                        </p:tgtEl>
                                      </p:cBhvr>
                                    </p:animEffect>
                                  </p:childTnLst>
                                </p:cTn>
                              </p:par>
                              <p:par>
                                <p:cTn id="60" presetID="16" presetClass="entr" presetSubtype="21"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barn(inVertical)">
                                      <p:cBhvr>
                                        <p:cTn id="62" dur="500"/>
                                        <p:tgtEl>
                                          <p:spTgt spid="145"/>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wheel(1)">
                                      <p:cBhvr>
                                        <p:cTn id="66" dur="1000"/>
                                        <p:tgtEl>
                                          <p:spTgt spid="106"/>
                                        </p:tgtEl>
                                      </p:cBhvr>
                                    </p:animEffect>
                                  </p:childTnLst>
                                </p:cTn>
                              </p:par>
                              <p:par>
                                <p:cTn id="67" presetID="21" presetClass="entr" presetSubtype="1" fill="hold"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heel(1)">
                                      <p:cBhvr>
                                        <p:cTn id="69" dur="1000"/>
                                        <p:tgtEl>
                                          <p:spTgt spid="120"/>
                                        </p:tgtEl>
                                      </p:cBhvr>
                                    </p:animEffect>
                                  </p:childTnLst>
                                </p:cTn>
                              </p:par>
                            </p:childTnLst>
                          </p:cTn>
                        </p:par>
                        <p:par>
                          <p:cTn id="70" fill="hold">
                            <p:stCondLst>
                              <p:cond delay="7000"/>
                            </p:stCondLst>
                            <p:childTnLst>
                              <p:par>
                                <p:cTn id="71" presetID="16" presetClass="entr" presetSubtype="21" fill="hold" grpId="0" nodeType="after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barn(inVertical)">
                                      <p:cBhvr>
                                        <p:cTn id="73" dur="500"/>
                                        <p:tgtEl>
                                          <p:spTgt spid="138"/>
                                        </p:tgtEl>
                                      </p:cBhvr>
                                    </p:animEffect>
                                  </p:childTnLst>
                                </p:cTn>
                              </p:par>
                              <p:par>
                                <p:cTn id="74" presetID="16" presetClass="entr" presetSubtype="21" fill="hold" nodeType="with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barn(inVertical)">
                                      <p:cBhvr>
                                        <p:cTn id="76" dur="500"/>
                                        <p:tgtEl>
                                          <p:spTgt spid="148"/>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154"/>
                                        </p:tgtEl>
                                        <p:attrNameLst>
                                          <p:attrName>style.visibility</p:attrName>
                                        </p:attrNameLst>
                                      </p:cBhvr>
                                      <p:to>
                                        <p:strVal val="visible"/>
                                      </p:to>
                                    </p:set>
                                    <p:animEffect transition="in" filter="wipe(left)">
                                      <p:cBhvr>
                                        <p:cTn id="80" dur="500"/>
                                        <p:tgtEl>
                                          <p:spTgt spid="154"/>
                                        </p:tgtEl>
                                      </p:cBhvr>
                                    </p:animEffect>
                                  </p:childTnLst>
                                </p:cTn>
                              </p:par>
                            </p:childTnLst>
                          </p:cTn>
                        </p:par>
                        <p:par>
                          <p:cTn id="81" fill="hold">
                            <p:stCondLst>
                              <p:cond delay="8000"/>
                            </p:stCondLst>
                            <p:childTnLst>
                              <p:par>
                                <p:cTn id="82" presetID="16" presetClass="entr" presetSubtype="21"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barn(inVertical)">
                                      <p:cBhvr>
                                        <p:cTn id="8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本年度完成工作情况</a:t>
            </a:r>
          </a:p>
        </p:txBody>
      </p:sp>
      <p:cxnSp>
        <p:nvCxnSpPr>
          <p:cNvPr id="67" name="直接连接符 66"/>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300"/>
                                        <p:tgtEl>
                                          <p:spTgt spid="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300"/>
                                        <p:tgtEl>
                                          <p:spTgt spid="6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right)">
                                      <p:cBhvr>
                                        <p:cTn id="16" dur="500"/>
                                        <p:tgtEl>
                                          <p:spTgt spid="66"/>
                                        </p:tgtEl>
                                      </p:cBhvr>
                                    </p:animEffect>
                                  </p:childTnLst>
                                </p:cTn>
                              </p:par>
                              <p:par>
                                <p:cTn id="17" presetID="1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ppt_x</p:attrName>
                                        </p:attrNameLst>
                                      </p:cBhvr>
                                      <p:tavLst>
                                        <p:tav tm="0">
                                          <p:val>
                                            <p:strVal val="#ppt_x-#ppt_w*1.125000"/>
                                          </p:val>
                                        </p:tav>
                                        <p:tav tm="100000">
                                          <p:val>
                                            <p:strVal val="#ppt_x"/>
                                          </p:val>
                                        </p:tav>
                                      </p:tavLst>
                                    </p:anim>
                                    <p:animEffect transition="in" filter="wipe(righ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3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6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9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anim calcmode="lin" valueType="num">
                                      <p:cBhvr>
                                        <p:cTn id="39" dur="500" fill="hold"/>
                                        <p:tgtEl>
                                          <p:spTgt spid="37"/>
                                        </p:tgtEl>
                                        <p:attrNameLst>
                                          <p:attrName>ppt_w</p:attrName>
                                        </p:attrNameLst>
                                      </p:cBhvr>
                                      <p:tavLst>
                                        <p:tav tm="0" fmla="#ppt_w*sin(2.5*pi*$)">
                                          <p:val>
                                            <p:fltVal val="0"/>
                                          </p:val>
                                        </p:tav>
                                        <p:tav tm="100000">
                                          <p:val>
                                            <p:fltVal val="1"/>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2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par>
                                <p:cTn id="55" presetID="22" presetClass="entr" presetSubtype="4" fill="hold" grpId="0" nodeType="withEffect">
                                  <p:stCondLst>
                                    <p:cond delay="2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40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22" presetClass="entr" presetSubtype="4" fill="hold" grpId="0" nodeType="withEffect">
                                  <p:stCondLst>
                                    <p:cond delay="60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par>
                                <p:cTn id="77" presetID="45"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ppt_w</p:attrName>
                                        </p:attrNameLst>
                                      </p:cBhvr>
                                      <p:tavLst>
                                        <p:tav tm="0" fmla="#ppt_w*sin(2.5*pi*$)">
                                          <p:val>
                                            <p:fltVal val="0"/>
                                          </p:val>
                                        </p:tav>
                                        <p:tav tm="100000">
                                          <p:val>
                                            <p:fltVal val="1"/>
                                          </p:val>
                                        </p:tav>
                                      </p:tavLst>
                                    </p:anim>
                                    <p:anim calcmode="lin" valueType="num">
                                      <p:cBhvr>
                                        <p:cTn id="81" dur="500" fill="hold"/>
                                        <p:tgtEl>
                                          <p:spTgt spid="42"/>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47"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grpId="0" nodeType="withEffect">
                                  <p:stCondLst>
                                    <p:cond delay="20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par>
                                <p:cTn id="99" presetID="22" presetClass="entr" presetSubtype="4" fill="hold" grpId="0" nodeType="withEffect">
                                  <p:stCondLst>
                                    <p:cond delay="40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00"/>
                                        <p:tgtEl>
                                          <p:spTgt spid="14"/>
                                        </p:tgtEl>
                                      </p:cBhvr>
                                    </p:animEffect>
                                  </p:childTnLst>
                                </p:cTn>
                              </p:par>
                              <p:par>
                                <p:cTn id="102" presetID="22" presetClass="entr" presetSubtype="4" fill="hold" grpId="0" nodeType="withEffect">
                                  <p:stCondLst>
                                    <p:cond delay="60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3500"/>
                            </p:stCondLst>
                            <p:childTnLst>
                              <p:par>
                                <p:cTn id="106" presetID="22" presetClass="entr" presetSubtype="4"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45"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anim calcmode="lin" valueType="num">
                                      <p:cBhvr>
                                        <p:cTn id="121" dur="500" fill="hold"/>
                                        <p:tgtEl>
                                          <p:spTgt spid="41"/>
                                        </p:tgtEl>
                                        <p:attrNameLst>
                                          <p:attrName>ppt_w</p:attrName>
                                        </p:attrNameLst>
                                      </p:cBhvr>
                                      <p:tavLst>
                                        <p:tav tm="0" fmla="#ppt_w*sin(2.5*pi*$)">
                                          <p:val>
                                            <p:fltVal val="0"/>
                                          </p:val>
                                        </p:tav>
                                        <p:tav tm="100000">
                                          <p:val>
                                            <p:fltVal val="1"/>
                                          </p:val>
                                        </p:tav>
                                      </p:tavLst>
                                    </p:anim>
                                    <p:anim calcmode="lin" valueType="num">
                                      <p:cBhvr>
                                        <p:cTn id="122" dur="500" fill="hold"/>
                                        <p:tgtEl>
                                          <p:spTgt spid="41"/>
                                        </p:tgtEl>
                                        <p:attrNameLst>
                                          <p:attrName>ppt_h</p:attrName>
                                        </p:attrNameLst>
                                      </p:cBhvr>
                                      <p:tavLst>
                                        <p:tav tm="0">
                                          <p:val>
                                            <p:strVal val="#ppt_h"/>
                                          </p:val>
                                        </p:tav>
                                        <p:tav tm="100000">
                                          <p:val>
                                            <p:strVal val="#ppt_h"/>
                                          </p:val>
                                        </p:tav>
                                      </p:tavLst>
                                    </p:anim>
                                  </p:childTnLst>
                                </p:cTn>
                              </p:par>
                            </p:childTnLst>
                          </p:cTn>
                        </p:par>
                        <p:par>
                          <p:cTn id="123" fill="hold">
                            <p:stCondLst>
                              <p:cond delay="4000"/>
                            </p:stCondLst>
                            <p:childTnLst>
                              <p:par>
                                <p:cTn id="124" presetID="47"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1000"/>
                                        <p:tgtEl>
                                          <p:spTgt spid="48"/>
                                        </p:tgtEl>
                                      </p:cBhvr>
                                    </p:animEffect>
                                    <p:anim calcmode="lin" valueType="num">
                                      <p:cBhvr>
                                        <p:cTn id="132" dur="1000" fill="hold"/>
                                        <p:tgtEl>
                                          <p:spTgt spid="48"/>
                                        </p:tgtEl>
                                        <p:attrNameLst>
                                          <p:attrName>ppt_x</p:attrName>
                                        </p:attrNameLst>
                                      </p:cBhvr>
                                      <p:tavLst>
                                        <p:tav tm="0">
                                          <p:val>
                                            <p:strVal val="#ppt_x"/>
                                          </p:val>
                                        </p:tav>
                                        <p:tav tm="100000">
                                          <p:val>
                                            <p:strVal val="#ppt_x"/>
                                          </p:val>
                                        </p:tav>
                                      </p:tavLst>
                                    </p:anim>
                                    <p:anim calcmode="lin" valueType="num">
                                      <p:cBhvr>
                                        <p:cTn id="133" dur="1000" fill="hold"/>
                                        <p:tgtEl>
                                          <p:spTgt spid="48"/>
                                        </p:tgtEl>
                                        <p:attrNameLst>
                                          <p:attrName>ppt_y</p:attrName>
                                        </p:attrNameLst>
                                      </p:cBhvr>
                                      <p:tavLst>
                                        <p:tav tm="0">
                                          <p:val>
                                            <p:strVal val="#ppt_y-.1"/>
                                          </p:val>
                                        </p:tav>
                                        <p:tav tm="100000">
                                          <p:val>
                                            <p:strVal val="#ppt_y"/>
                                          </p:val>
                                        </p:tav>
                                      </p:tavLst>
                                    </p:anim>
                                  </p:childTnLst>
                                </p:cTn>
                              </p:par>
                              <p:par>
                                <p:cTn id="134" presetID="22" presetClass="entr" presetSubtype="4"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down)">
                                      <p:cBhvr>
                                        <p:cTn id="136" dur="500"/>
                                        <p:tgtEl>
                                          <p:spTgt spid="20"/>
                                        </p:tgtEl>
                                      </p:cBhvr>
                                    </p:animEffect>
                                  </p:childTnLst>
                                </p:cTn>
                              </p:par>
                              <p:par>
                                <p:cTn id="137" presetID="22" presetClass="entr" presetSubtype="4" fill="hold" grpId="0" nodeType="withEffect">
                                  <p:stCondLst>
                                    <p:cond delay="200"/>
                                  </p:stCondLst>
                                  <p:childTnLst>
                                    <p:set>
                                      <p:cBhvr>
                                        <p:cTn id="138" dur="1" fill="hold">
                                          <p:stCondLst>
                                            <p:cond delay="0"/>
                                          </p:stCondLst>
                                        </p:cTn>
                                        <p:tgtEl>
                                          <p:spTgt spid="21"/>
                                        </p:tgtEl>
                                        <p:attrNameLst>
                                          <p:attrName>style.visibility</p:attrName>
                                        </p:attrNameLst>
                                      </p:cBhvr>
                                      <p:to>
                                        <p:strVal val="visible"/>
                                      </p:to>
                                    </p:set>
                                    <p:animEffect transition="in" filter="wipe(down)">
                                      <p:cBhvr>
                                        <p:cTn id="139" dur="500"/>
                                        <p:tgtEl>
                                          <p:spTgt spid="21"/>
                                        </p:tgtEl>
                                      </p:cBhvr>
                                    </p:animEffect>
                                  </p:childTnLst>
                                </p:cTn>
                              </p:par>
                              <p:par>
                                <p:cTn id="140" presetID="22" presetClass="entr" presetSubtype="4" fill="hold" grpId="0" nodeType="withEffect">
                                  <p:stCondLst>
                                    <p:cond delay="40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500"/>
                                        <p:tgtEl>
                                          <p:spTgt spid="22"/>
                                        </p:tgtEl>
                                      </p:cBhvr>
                                    </p:animEffect>
                                  </p:childTnLst>
                                </p:cTn>
                              </p:par>
                              <p:par>
                                <p:cTn id="143" presetID="22" presetClass="entr" presetSubtype="4" fill="hold" grpId="0" nodeType="withEffect">
                                  <p:stCondLst>
                                    <p:cond delay="600"/>
                                  </p:stCondLst>
                                  <p:childTnLst>
                                    <p:set>
                                      <p:cBhvr>
                                        <p:cTn id="144" dur="1" fill="hold">
                                          <p:stCondLst>
                                            <p:cond delay="0"/>
                                          </p:stCondLst>
                                        </p:cTn>
                                        <p:tgtEl>
                                          <p:spTgt spid="23"/>
                                        </p:tgtEl>
                                        <p:attrNameLst>
                                          <p:attrName>style.visibility</p:attrName>
                                        </p:attrNameLst>
                                      </p:cBhvr>
                                      <p:to>
                                        <p:strVal val="visible"/>
                                      </p:to>
                                    </p:set>
                                    <p:animEffect transition="in" filter="wipe(down)">
                                      <p:cBhvr>
                                        <p:cTn id="145" dur="500"/>
                                        <p:tgtEl>
                                          <p:spTgt spid="23"/>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ipe(down)">
                                      <p:cBhvr>
                                        <p:cTn id="149" dur="500"/>
                                        <p:tgtEl>
                                          <p:spTgt spid="27"/>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down)">
                                      <p:cBhvr>
                                        <p:cTn id="152" dur="500"/>
                                        <p:tgtEl>
                                          <p:spTgt spid="2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down)">
                                      <p:cBhvr>
                                        <p:cTn id="155" dur="500"/>
                                        <p:tgtEl>
                                          <p:spTgt spid="25"/>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00"/>
                                        <p:tgtEl>
                                          <p:spTgt spid="24"/>
                                        </p:tgtEl>
                                      </p:cBhvr>
                                    </p:animEffect>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55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65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5"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椭圆 88"/>
          <p:cNvSpPr/>
          <p:nvPr/>
        </p:nvSpPr>
        <p:spPr>
          <a:xfrm>
            <a:off x="4761719" y="3096260"/>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本年度完成工作情况</a:t>
            </a:r>
          </a:p>
        </p:txBody>
      </p:sp>
      <p:cxnSp>
        <p:nvCxnSpPr>
          <p:cNvPr id="94" name="直接连接符 9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14:presetBounceEnd="58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58000">
                                          <p:cBhvr additive="base">
                                            <p:cTn id="24"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未完成的项目及情况</a:t>
            </a:r>
          </a:p>
        </p:txBody>
      </p:sp>
      <p:cxnSp>
        <p:nvCxnSpPr>
          <p:cNvPr id="14" name="直接连接符 13"/>
          <p:cNvCxnSpPr/>
          <p:nvPr/>
        </p:nvCxnSpPr>
        <p:spPr>
          <a:xfrm>
            <a:off x="3655868" y="27703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63A5A"/>
                  </a:solidFill>
                  <a:latin typeface="方正兰亭粗黑简体" panose="02000000000000000000" pitchFamily="2" charset="-122"/>
                  <a:ea typeface="方正兰亭粗黑简体" panose="02000000000000000000" pitchFamily="2" charset="-122"/>
                </a:rPr>
                <a:t>未完成的项目</a:t>
              </a:r>
            </a:p>
          </p:txBody>
        </p:sp>
      </p:grpSp>
      <p:sp>
        <p:nvSpPr>
          <p:cNvPr id="78" name="椭圆 77"/>
          <p:cNvSpPr/>
          <p:nvPr/>
        </p:nvSpPr>
        <p:spPr>
          <a:xfrm>
            <a:off x="2706448" y="1163553"/>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左大括号 1"/>
          <p:cNvSpPr/>
          <p:nvPr/>
        </p:nvSpPr>
        <p:spPr>
          <a:xfrm>
            <a:off x="2070395" y="1462863"/>
            <a:ext cx="370707" cy="2934157"/>
          </a:xfrm>
          <a:prstGeom prst="leftBrace">
            <a:avLst/>
          </a:prstGeom>
          <a:ln w="38100">
            <a:solidFill>
              <a:schemeClr val="tx1"/>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2791518" y="4019588"/>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rgbClr val="163A5A"/>
                </a:solidFill>
                <a:latin typeface="方正兰亭粗黑简体" panose="02000000000000000000" pitchFamily="2" charset="-122"/>
                <a:ea typeface="方正兰亭粗黑简体" panose="02000000000000000000" pitchFamily="2" charset="-122"/>
              </a:rPr>
              <a:t>项目一</a:t>
            </a: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53" presetClass="entr" presetSubtype="16" fill="hold" nodeType="withEffect">
                                  <p:stCondLst>
                                    <p:cond delay="4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par>
                                <p:cTn id="34" presetID="53" presetClass="entr" presetSubtype="16" fill="hold" nodeType="withEffect">
                                  <p:stCondLst>
                                    <p:cond delay="1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10" presetClass="entr" presetSubtype="0" fill="hold" grpId="0" nodeType="withEffect">
                                  <p:stCondLst>
                                    <p:cond delay="14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6" presetClass="entr" presetSubtype="21" fill="hold" grpId="0" nodeType="withEffect">
                                  <p:stCondLst>
                                    <p:cond delay="100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par>
                                <p:cTn id="57" presetID="16" presetClass="entr" presetSubtype="21" fill="hold" grpId="0" nodeType="withEffect">
                                  <p:stCondLst>
                                    <p:cond delay="130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700"/>
                                        <p:tgtEl>
                                          <p:spTgt spid="47"/>
                                        </p:tgtEl>
                                      </p:cBhvr>
                                    </p:animEffect>
                                  </p:childTnLst>
                                </p:cTn>
                              </p:par>
                              <p:par>
                                <p:cTn id="60" presetID="16" presetClass="entr" presetSubtype="21" fill="hold" grpId="0" nodeType="withEffect">
                                  <p:stCondLst>
                                    <p:cond delay="170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8" grpId="0" animBg="1"/>
      <p:bldP spid="2" grpId="0" animBg="1"/>
      <p:bldP spid="39" grpId="0" animBg="1"/>
      <p:bldP spid="3" grpId="0"/>
      <p:bldP spid="41" grpId="0"/>
      <p:bldP spid="45" grpId="0"/>
      <p:bldP spid="4"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itchFamily="2" charset="-122"/>
                <a:ea typeface="方正兰亭细黑_GBK" pitchFamily="2" charset="-122"/>
              </a:rPr>
              <a:t>成功项目展示</a:t>
            </a:r>
          </a:p>
        </p:txBody>
      </p:sp>
      <p:sp>
        <p:nvSpPr>
          <p:cNvPr id="116" name="TextBox 115"/>
          <p:cNvSpPr txBox="1"/>
          <p:nvPr/>
        </p:nvSpPr>
        <p:spPr>
          <a:xfrm>
            <a:off x="5229907" y="2694582"/>
            <a:ext cx="1459054"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COMPETENCE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4575050" y="3747640"/>
            <a:ext cx="500908" cy="500908"/>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5717380" y="3971951"/>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2552263" y="397231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2255929" y="4090649"/>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6175518" y="397697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3062244" y="3969465"/>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6553278" y="410087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3850333" y="4004076"/>
            <a:ext cx="250454" cy="250454"/>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726981" y="397066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4151556" y="3978724"/>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椭圆 40"/>
          <p:cNvSpPr/>
          <p:nvPr/>
        </p:nvSpPr>
        <p:spPr>
          <a:xfrm>
            <a:off x="7359742" y="4027860"/>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椭圆 41"/>
          <p:cNvSpPr/>
          <p:nvPr/>
        </p:nvSpPr>
        <p:spPr>
          <a:xfrm>
            <a:off x="5900741" y="378816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椭圆 42"/>
          <p:cNvSpPr/>
          <p:nvPr/>
        </p:nvSpPr>
        <p:spPr>
          <a:xfrm>
            <a:off x="2070359" y="4101156"/>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4506355" y="382426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206031" y="3916110"/>
            <a:ext cx="322151" cy="322151"/>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5075958" y="3968847"/>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椭圆 46"/>
          <p:cNvSpPr/>
          <p:nvPr/>
        </p:nvSpPr>
        <p:spPr>
          <a:xfrm>
            <a:off x="1206867" y="397218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椭圆 47"/>
          <p:cNvSpPr/>
          <p:nvPr/>
        </p:nvSpPr>
        <p:spPr>
          <a:xfrm>
            <a:off x="921657" y="410341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椭圆 48"/>
          <p:cNvSpPr/>
          <p:nvPr/>
        </p:nvSpPr>
        <p:spPr>
          <a:xfrm>
            <a:off x="2772349" y="378890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椭圆 49"/>
          <p:cNvSpPr/>
          <p:nvPr/>
        </p:nvSpPr>
        <p:spPr>
          <a:xfrm>
            <a:off x="1690644" y="402524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椭圆 50"/>
          <p:cNvSpPr/>
          <p:nvPr/>
        </p:nvSpPr>
        <p:spPr>
          <a:xfrm>
            <a:off x="6193490" y="3831458"/>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51"/>
          <p:cNvSpPr/>
          <p:nvPr/>
        </p:nvSpPr>
        <p:spPr>
          <a:xfrm>
            <a:off x="7730460" y="396288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a:ln w="18415" cmpd="sng">
                  <a:noFill/>
                  <a:prstDash val="solid"/>
                </a:ln>
                <a:solidFill>
                  <a:srgbClr val="163A5A"/>
                </a:solidFill>
                <a:latin typeface="方正大黑简体" panose="02010601030101010101" pitchFamily="2" charset="-122"/>
                <a:ea typeface="方正大黑简体" panose="02010601030101010101" pitchFamily="2" charset="-122"/>
              </a:rPr>
              <a:t>前言</a:t>
            </a:r>
            <a:endParaRPr lang="zh-CN" altLang="en-US" sz="3600" b="1" kern="0" dirty="0">
              <a:ln w="18415" cmpd="sng">
                <a:noFill/>
                <a:prstDash val="solid"/>
              </a:ln>
              <a:solidFill>
                <a:srgbClr val="163A5A"/>
              </a:solidFill>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前言</a:t>
            </a:r>
          </a:p>
        </p:txBody>
      </p:sp>
      <p:cxnSp>
        <p:nvCxnSpPr>
          <p:cNvPr id="16" name="直接连接符 15"/>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84995"/>
          </a:xfrm>
          <a:prstGeom prst="rect">
            <a:avLst/>
          </a:prstGeom>
          <a:noFill/>
        </p:spPr>
        <p:txBody>
          <a:bodyPr wrap="square" rtlCol="0">
            <a:spAutoFit/>
          </a:bodyPr>
          <a:lstStyle/>
          <a:p>
            <a:r>
              <a:rPr lang="zh-CN" altLang="en-US" sz="1400" dirty="0">
                <a:solidFill>
                  <a:schemeClr val="tx1">
                    <a:lumMod val="75000"/>
                    <a:lumOff val="25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dirty="0">
              <a:solidFill>
                <a:schemeClr val="tx1">
                  <a:lumMod val="75000"/>
                  <a:lumOff val="25000"/>
                </a:schemeClr>
              </a:solidFill>
              <a:ea typeface="微软雅黑" panose="020B0503020204020204" pitchFamily="34" charset="-122"/>
            </a:endParaRP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1248617" y="99060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163A5A"/>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3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Effect transition="in" filter="fade">
                                      <p:cBhvr>
                                        <p:cTn id="107" dur="500"/>
                                        <p:tgtEl>
                                          <p:spTgt spid="42"/>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500" fill="hold"/>
                                        <p:tgtEl>
                                          <p:spTgt spid="48"/>
                                        </p:tgtEl>
                                        <p:attrNameLst>
                                          <p:attrName>ppt_w</p:attrName>
                                        </p:attrNameLst>
                                      </p:cBhvr>
                                      <p:tavLst>
                                        <p:tav tm="0">
                                          <p:val>
                                            <p:fltVal val="0"/>
                                          </p:val>
                                        </p:tav>
                                        <p:tav tm="100000">
                                          <p:val>
                                            <p:strVal val="#ppt_w"/>
                                          </p:val>
                                        </p:tav>
                                      </p:tavLst>
                                    </p:anim>
                                    <p:anim calcmode="lin" valueType="num">
                                      <p:cBhvr>
                                        <p:cTn id="136" dur="500" fill="hold"/>
                                        <p:tgtEl>
                                          <p:spTgt spid="48"/>
                                        </p:tgtEl>
                                        <p:attrNameLst>
                                          <p:attrName>ppt_h</p:attrName>
                                        </p:attrNameLst>
                                      </p:cBhvr>
                                      <p:tavLst>
                                        <p:tav tm="0">
                                          <p:val>
                                            <p:fltVal val="0"/>
                                          </p:val>
                                        </p:tav>
                                        <p:tav tm="100000">
                                          <p:val>
                                            <p:strVal val="#ppt_h"/>
                                          </p:val>
                                        </p:tav>
                                      </p:tavLst>
                                    </p:anim>
                                    <p:animEffect transition="in" filter="fade">
                                      <p:cBhvr>
                                        <p:cTn id="137" dur="500"/>
                                        <p:tgtEl>
                                          <p:spTgt spid="48"/>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49"/>
                                        </p:tgtEl>
                                        <p:attrNameLst>
                                          <p:attrName>style.visibility</p:attrName>
                                        </p:attrNameLst>
                                      </p:cBhvr>
                                      <p:to>
                                        <p:strVal val="visible"/>
                                      </p:to>
                                    </p:set>
                                    <p:anim calcmode="lin" valueType="num">
                                      <p:cBhvr>
                                        <p:cTn id="140" dur="500" fill="hold"/>
                                        <p:tgtEl>
                                          <p:spTgt spid="49"/>
                                        </p:tgtEl>
                                        <p:attrNameLst>
                                          <p:attrName>ppt_w</p:attrName>
                                        </p:attrNameLst>
                                      </p:cBhvr>
                                      <p:tavLst>
                                        <p:tav tm="0">
                                          <p:val>
                                            <p:fltVal val="0"/>
                                          </p:val>
                                        </p:tav>
                                        <p:tav tm="100000">
                                          <p:val>
                                            <p:strVal val="#ppt_w"/>
                                          </p:val>
                                        </p:tav>
                                      </p:tavLst>
                                    </p:anim>
                                    <p:anim calcmode="lin" valueType="num">
                                      <p:cBhvr>
                                        <p:cTn id="141" dur="500" fill="hold"/>
                                        <p:tgtEl>
                                          <p:spTgt spid="49"/>
                                        </p:tgtEl>
                                        <p:attrNameLst>
                                          <p:attrName>ppt_h</p:attrName>
                                        </p:attrNameLst>
                                      </p:cBhvr>
                                      <p:tavLst>
                                        <p:tav tm="0">
                                          <p:val>
                                            <p:fltVal val="0"/>
                                          </p:val>
                                        </p:tav>
                                        <p:tav tm="100000">
                                          <p:val>
                                            <p:strVal val="#ppt_h"/>
                                          </p:val>
                                        </p:tav>
                                      </p:tavLst>
                                    </p:anim>
                                    <p:animEffect transition="in" filter="fade">
                                      <p:cBhvr>
                                        <p:cTn id="142" dur="500"/>
                                        <p:tgtEl>
                                          <p:spTgt spid="49"/>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51"/>
                                        </p:tgtEl>
                                        <p:attrNameLst>
                                          <p:attrName>style.visibility</p:attrName>
                                        </p:attrNameLst>
                                      </p:cBhvr>
                                      <p:to>
                                        <p:strVal val="visible"/>
                                      </p:to>
                                    </p:set>
                                    <p:anim calcmode="lin" valueType="num">
                                      <p:cBhvr>
                                        <p:cTn id="150" dur="500" fill="hold"/>
                                        <p:tgtEl>
                                          <p:spTgt spid="51"/>
                                        </p:tgtEl>
                                        <p:attrNameLst>
                                          <p:attrName>ppt_w</p:attrName>
                                        </p:attrNameLst>
                                      </p:cBhvr>
                                      <p:tavLst>
                                        <p:tav tm="0">
                                          <p:val>
                                            <p:fltVal val="0"/>
                                          </p:val>
                                        </p:tav>
                                        <p:tav tm="100000">
                                          <p:val>
                                            <p:strVal val="#ppt_w"/>
                                          </p:val>
                                        </p:tav>
                                      </p:tavLst>
                                    </p:anim>
                                    <p:anim calcmode="lin" valueType="num">
                                      <p:cBhvr>
                                        <p:cTn id="151" dur="500" fill="hold"/>
                                        <p:tgtEl>
                                          <p:spTgt spid="51"/>
                                        </p:tgtEl>
                                        <p:attrNameLst>
                                          <p:attrName>ppt_h</p:attrName>
                                        </p:attrNameLst>
                                      </p:cBhvr>
                                      <p:tavLst>
                                        <p:tav tm="0">
                                          <p:val>
                                            <p:fltVal val="0"/>
                                          </p:val>
                                        </p:tav>
                                        <p:tav tm="100000">
                                          <p:val>
                                            <p:strVal val="#ppt_h"/>
                                          </p:val>
                                        </p:tav>
                                      </p:tavLst>
                                    </p:anim>
                                    <p:animEffect transition="in" filter="fade">
                                      <p:cBhvr>
                                        <p:cTn id="152" dur="500"/>
                                        <p:tgtEl>
                                          <p:spTgt spid="51"/>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10" grpId="0"/>
      <p:bldP spid="13" grpId="0" animBg="1"/>
      <p:bldP spid="14" grpId="0"/>
      <p:bldP spid="17"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添加主题</a:t>
            </a:r>
            <a:endParaRPr lang="zh-CN" altLang="en-US" sz="1700" dirty="0">
              <a:solidFill>
                <a:srgbClr val="163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sym typeface="方正兰亭黑_GBK" pitchFamily="2" charset="-122"/>
              </a:rPr>
              <a:t>文字描述，总结括，内容大纲。文字述，总结概括，内容大纲。</a:t>
            </a:r>
            <a:r>
              <a:rPr lang="en-US" altLang="zh-CN" sz="1100" dirty="0">
                <a:solidFill>
                  <a:schemeClr val="tx1">
                    <a:lumMod val="75000"/>
                    <a:lumOff val="25000"/>
                  </a:schemeClr>
                </a:solidFill>
                <a:sym typeface="方正兰亭黑_GBK" pitchFamily="2" charset="-122"/>
              </a:rPr>
              <a:t> </a:t>
            </a:r>
            <a:endParaRPr lang="zh-CN" altLang="en-US" sz="1100" dirty="0">
              <a:solidFill>
                <a:schemeClr val="tx1">
                  <a:lumMod val="75000"/>
                  <a:lumOff val="25000"/>
                </a:schemeClr>
              </a:solidFill>
              <a:sym typeface="方正兰亭黑_GBK" pitchFamily="2" charset="-122"/>
            </a:endParaRPr>
          </a:p>
          <a:p>
            <a:pPr algn="r" eaLnBrk="1" hangingPunct="1">
              <a:lnSpc>
                <a:spcPts val="1595"/>
              </a:lnSpc>
              <a:spcBef>
                <a:spcPct val="0"/>
              </a:spcBef>
              <a:buNone/>
            </a:pPr>
            <a:endParaRPr lang="zh-CN" altLang="en-US" sz="1100" dirty="0">
              <a:solidFill>
                <a:schemeClr val="tx1">
                  <a:lumMod val="75000"/>
                  <a:lumOff val="25000"/>
                </a:schemeClr>
              </a:solidFill>
              <a:sym typeface="方正兰亭黑_GBK" pitchFamily="2" charset="-122"/>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添加主题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TextBox 1"/>
            <p:cNvSpPr txBox="1"/>
            <p:nvPr/>
          </p:nvSpPr>
          <p:spPr>
            <a:xfrm>
              <a:off x="2655125" y="1685971"/>
              <a:ext cx="444352" cy="400110"/>
            </a:xfrm>
            <a:prstGeom prst="rect">
              <a:avLst/>
            </a:prstGeom>
            <a:noFill/>
          </p:spPr>
          <p:txBody>
            <a:bodyPr wrap="none" rtlCol="0">
              <a:spAutoFit/>
            </a:bodyPr>
            <a:lstStyle/>
            <a:p>
              <a:r>
                <a:rPr lang="en-US" altLang="zh-CN" sz="2000" dirty="0">
                  <a:ea typeface="微软雅黑" panose="020B0503020204020204" pitchFamily="34" charset="-122"/>
                </a:rPr>
                <a:t>01</a:t>
              </a:r>
              <a:endParaRPr lang="zh-CN" altLang="en-US" dirty="0">
                <a:ea typeface="微软雅黑" panose="020B0503020204020204" pitchFamily="34" charset="-122"/>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0" name="TextBox 59"/>
            <p:cNvSpPr txBox="1"/>
            <p:nvPr/>
          </p:nvSpPr>
          <p:spPr>
            <a:xfrm>
              <a:off x="5246722" y="26568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02</a:t>
              </a:r>
              <a:endParaRPr lang="zh-CN" altLang="en-US" dirty="0">
                <a:solidFill>
                  <a:srgbClr val="163A5A"/>
                </a:solidFill>
                <a:ea typeface="微软雅黑" panose="020B0503020204020204" pitchFamily="34" charset="-122"/>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4" name="TextBox 63"/>
            <p:cNvSpPr txBox="1"/>
            <p:nvPr/>
          </p:nvSpPr>
          <p:spPr>
            <a:xfrm>
              <a:off x="3434234" y="36784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03</a:t>
              </a:r>
              <a:endParaRPr lang="zh-CN" altLang="en-US" dirty="0">
                <a:solidFill>
                  <a:srgbClr val="163A5A"/>
                </a:solidFill>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成功的项目展现一</a:t>
            </a:r>
          </a:p>
        </p:txBody>
      </p:sp>
      <p:cxnSp>
        <p:nvCxnSpPr>
          <p:cNvPr id="68" name="直接连接符 67"/>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ppt_x</p:attrName>
                                        </p:attrNameLst>
                                      </p:cBhvr>
                                      <p:tavLst>
                                        <p:tav tm="0">
                                          <p:val>
                                            <p:strVal val="0-#ppt_w/2"/>
                                          </p:val>
                                        </p:tav>
                                        <p:tav tm="100000">
                                          <p:val>
                                            <p:strVal val="#ppt_x"/>
                                          </p:val>
                                        </p:tav>
                                      </p:tavLst>
                                    </p:anim>
                                    <p:anim calcmode="lin" valueType="num">
                                      <p:cBhvr>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ppt_x</p:attrName>
                                        </p:attrNameLst>
                                      </p:cBhvr>
                                      <p:tavLst>
                                        <p:tav tm="0">
                                          <p:val>
                                            <p:strVal val="0-#ppt_w/2"/>
                                          </p:val>
                                        </p:tav>
                                        <p:tav tm="100000">
                                          <p:val>
                                            <p:strVal val="#ppt_x"/>
                                          </p:val>
                                        </p:tav>
                                      </p:tavLst>
                                    </p:anim>
                                    <p:anim calcmode="lin" valueType="num">
                                      <p:cBhvr>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1+#ppt_w/2"/>
                                          </p:val>
                                        </p:tav>
                                        <p:tav tm="100000">
                                          <p:val>
                                            <p:strVal val="#ppt_x"/>
                                          </p:val>
                                        </p:tav>
                                      </p:tavLst>
                                    </p:anim>
                                    <p:anim calcmode="lin" valueType="num">
                                      <p:cBhvr>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1+#ppt_w/2"/>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39" grpId="0"/>
      <p:bldP spid="40" grpId="0"/>
      <p:bldP spid="41" grpId="0"/>
      <p:bldP spid="42" grpId="0"/>
      <p:bldP spid="66"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t>21</a:t>
            </a:fld>
            <a:endParaRPr lang="zh-CN" altLang="en-US" sz="1400" dirty="0">
              <a:solidFill>
                <a:schemeClr val="tx1"/>
              </a:solidFill>
              <a:latin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sp>
        <p:nvSpPr>
          <p:cNvPr id="15" name="矩形 37"/>
          <p:cNvSpPr>
            <a:spLocks noChangeArrowheads="1"/>
          </p:cNvSpPr>
          <p:nvPr/>
        </p:nvSpPr>
        <p:spPr bwMode="auto">
          <a:xfrm>
            <a:off x="987028" y="1092994"/>
            <a:ext cx="7194947"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添加项目名称</a:t>
            </a:r>
            <a:endParaRPr lang="en-US" altLang="zh-CN" sz="1700" dirty="0">
              <a:solidFill>
                <a:srgbClr val="163A5A"/>
              </a:solidFill>
              <a:sym typeface="方正兰亭黑_GBK" pitchFamily="2" charset="-122"/>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添加项目名称</a:t>
            </a:r>
            <a:endParaRPr lang="en-US" altLang="zh-CN" sz="1700" dirty="0">
              <a:sym typeface="方正兰亭黑_GBK" pitchFamily="2" charset="-122"/>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添加项目名称</a:t>
            </a:r>
            <a:endParaRPr lang="en-US" altLang="zh-CN" sz="1700" dirty="0">
              <a:solidFill>
                <a:srgbClr val="163A5A"/>
              </a:solidFill>
              <a:sym typeface="方正兰亭黑_GBK" pitchFamily="2" charset="-122"/>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2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成功的项目展现二</a:t>
            </a:r>
          </a:p>
        </p:txBody>
      </p:sp>
      <p:cxnSp>
        <p:nvCxnSpPr>
          <p:cNvPr id="26" name="直接连接符 25"/>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00"/>
                                        <p:tgtEl>
                                          <p:spTgt spid="2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righ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par>
                                <p:cTn id="16" presetID="1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1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p:tgtEl>
                                          <p:spTgt spid="6"/>
                                        </p:tgtEl>
                                        <p:attrNameLst>
                                          <p:attrName>ppt_y</p:attrName>
                                        </p:attrNameLst>
                                      </p:cBhvr>
                                      <p:tavLst>
                                        <p:tav tm="0">
                                          <p:val>
                                            <p:strVal val="#ppt_y-#ppt_h*1.125000"/>
                                          </p:val>
                                        </p:tav>
                                        <p:tav tm="100000">
                                          <p:val>
                                            <p:strVal val="#ppt_y"/>
                                          </p:val>
                                        </p:tav>
                                      </p:tavLst>
                                    </p:anim>
                                    <p:animEffect>
                                      <p:cBhvr>
                                        <p:cTn id="34" dur="500"/>
                                        <p:tgtEl>
                                          <p:spTgt spid="6"/>
                                        </p:tgtEl>
                                      </p:cBhvr>
                                    </p:animEffect>
                                  </p:childTnLst>
                                </p:cTn>
                              </p:par>
                            </p:childTnLst>
                          </p:cTn>
                        </p:par>
                        <p:par>
                          <p:cTn id="35" fill="hold">
                            <p:stCondLst>
                              <p:cond delay="1000"/>
                            </p:stCondLst>
                            <p:childTnLst>
                              <p:par>
                                <p:cTn id="36" presetID="1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p:tgtEl>
                                          <p:spTgt spid="9"/>
                                        </p:tgtEl>
                                        <p:attrNameLst>
                                          <p:attrName>ppt_x</p:attrName>
                                        </p:attrNameLst>
                                      </p:cBhvr>
                                      <p:tavLst>
                                        <p:tav tm="0">
                                          <p:val>
                                            <p:strVal val="#ppt_x+#ppt_w*1.125000"/>
                                          </p:val>
                                        </p:tav>
                                        <p:tav tm="100000">
                                          <p:val>
                                            <p:strVal val="#ppt_x"/>
                                          </p:val>
                                        </p:tav>
                                      </p:tavLst>
                                    </p:anim>
                                    <p:animEffect>
                                      <p:cBhvr>
                                        <p:cTn id="39" dur="500"/>
                                        <p:tgtEl>
                                          <p:spTgt spid="9"/>
                                        </p:tgtEl>
                                      </p:cBhvr>
                                    </p:animEffect>
                                  </p:childTnLst>
                                </p:cTn>
                              </p:par>
                              <p:par>
                                <p:cTn id="40" presetID="1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p:tgtEl>
                                          <p:spTgt spid="12"/>
                                        </p:tgtEl>
                                        <p:attrNameLst>
                                          <p:attrName>ppt_x</p:attrName>
                                        </p:attrNameLst>
                                      </p:cBhvr>
                                      <p:tavLst>
                                        <p:tav tm="0">
                                          <p:val>
                                            <p:strVal val="#ppt_x-#ppt_w*1.125000"/>
                                          </p:val>
                                        </p:tav>
                                        <p:tav tm="100000">
                                          <p:val>
                                            <p:strVal val="#ppt_x"/>
                                          </p:val>
                                        </p:tav>
                                      </p:tavLst>
                                    </p:anim>
                                    <p:animEffect>
                                      <p:cBhvr>
                                        <p:cTn id="43" dur="500"/>
                                        <p:tgtEl>
                                          <p:spTgt spid="12"/>
                                        </p:tgtEl>
                                      </p:cBhvr>
                                    </p:animEffect>
                                  </p:childTnLst>
                                </p:cTn>
                              </p:par>
                            </p:childTnLst>
                          </p:cTn>
                        </p:par>
                        <p:par>
                          <p:cTn id="44" fill="hold">
                            <p:stCondLst>
                              <p:cond delay="1500"/>
                            </p:stCondLst>
                            <p:childTnLst>
                              <p:par>
                                <p:cTn id="45" presetID="2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750"/>
                                        <p:tgtEl>
                                          <p:spTgt spid="19"/>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p:cBhvr>
                                        <p:cTn id="63" dur="750"/>
                                        <p:tgtEl>
                                          <p:spTgt spid="17"/>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p:cBhvr>
                                        <p:cTn id="6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方正兰亭细黑_GBK" pitchFamily="2" charset="-122"/>
                <a:ea typeface="方正兰亭细黑_GBK" pitchFamily="2" charset="-122"/>
                <a:cs typeface="方正兰亭细黑_GBK_M" pitchFamily="2" charset="2"/>
              </a:rPr>
              <a:t>01.</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a:t>
            </a: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方正兰亭细黑_GBK" pitchFamily="2" charset="-122"/>
                <a:ea typeface="方正兰亭细黑_GBK" pitchFamily="2" charset="-122"/>
                <a:cs typeface="方正兰亭细黑_GBK_M" pitchFamily="2" charset="2"/>
              </a:rPr>
              <a:t>02.</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a:t>
            </a: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方正兰亭细黑_GBK" pitchFamily="2" charset="-122"/>
                <a:ea typeface="方正兰亭细黑_GBK" pitchFamily="2" charset="-122"/>
                <a:cs typeface="方正兰亭细黑_GBK_M" pitchFamily="2" charset="2"/>
              </a:rPr>
              <a:t>03.</a:t>
            </a:r>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a:t>
            </a: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itchFamily="2" charset="-122"/>
                <a:ea typeface="方正兰亭细黑_GBK" pitchFamily="2" charset="-122"/>
                <a:cs typeface="方正兰亭细黑_GBK_M" pitchFamily="2" charset="2"/>
              </a:rPr>
              <a:t>项目一</a:t>
            </a: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itchFamily="2" charset="-122"/>
                <a:ea typeface="方正兰亭细黑_GBK" pitchFamily="2" charset="-122"/>
                <a:cs typeface="方正兰亭细黑_GBK_M" pitchFamily="2" charset="2"/>
              </a:rPr>
              <a:t>项目二</a:t>
            </a: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itchFamily="2" charset="-122"/>
                <a:ea typeface="方正兰亭细黑_GBK" pitchFamily="2" charset="-122"/>
                <a:cs typeface="方正兰亭细黑_GBK_M" pitchFamily="2" charset="2"/>
              </a:rPr>
              <a:t>项目三</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03</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02</a:t>
              </a:r>
              <a:endParaRPr lang="zh-CN" altLang="en-US" sz="28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01</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4"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itchFamily="2" charset="-122"/>
                <a:ea typeface="方正兰亭细黑_GBK" pitchFamily="2" charset="-122"/>
              </a:rPr>
              <a:t>成功的项目展现三</a:t>
            </a:r>
          </a:p>
        </p:txBody>
      </p:sp>
      <p:cxnSp>
        <p:nvCxnSpPr>
          <p:cNvPr id="35" name="直接连接符 34"/>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14:bounceEnd="44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9" name="直接连接符 8"/>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0832" y="16918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1"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itchFamily="2" charset="-122"/>
                <a:ea typeface="方正兰亭细黑_GBK" pitchFamily="2" charset="-122"/>
              </a:rPr>
              <a:t>成功的项目展现四</a:t>
            </a:r>
          </a:p>
        </p:txBody>
      </p:sp>
      <p:cxnSp>
        <p:nvCxnSpPr>
          <p:cNvPr id="12" name="直接连接符 11"/>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32" presetClass="emph" presetSubtype="0" repeatCount="3000" fill="hold" nodeType="withEffect">
                                  <p:stCondLst>
                                    <p:cond delay="0"/>
                                  </p:stCondLst>
                                  <p:childTnLst>
                                    <p:animRot by="120000">
                                      <p:cBhvr>
                                        <p:cTn id="22" dur="200" fill="hold">
                                          <p:stCondLst>
                                            <p:cond delay="0"/>
                                          </p:stCondLst>
                                        </p:cTn>
                                        <p:tgtEl>
                                          <p:spTgt spid="5"/>
                                        </p:tgtEl>
                                        <p:attrNameLst>
                                          <p:attrName>r</p:attrName>
                                        </p:attrNameLst>
                                      </p:cBhvr>
                                    </p:animRot>
                                    <p:animRot by="-240000">
                                      <p:cBhvr>
                                        <p:cTn id="23" dur="400" fill="hold">
                                          <p:stCondLst>
                                            <p:cond delay="400"/>
                                          </p:stCondLst>
                                        </p:cTn>
                                        <p:tgtEl>
                                          <p:spTgt spid="5"/>
                                        </p:tgtEl>
                                        <p:attrNameLst>
                                          <p:attrName>r</p:attrName>
                                        </p:attrNameLst>
                                      </p:cBhvr>
                                    </p:animRot>
                                    <p:animRot by="240000">
                                      <p:cBhvr>
                                        <p:cTn id="24" dur="400" fill="hold">
                                          <p:stCondLst>
                                            <p:cond delay="800"/>
                                          </p:stCondLst>
                                        </p:cTn>
                                        <p:tgtEl>
                                          <p:spTgt spid="5"/>
                                        </p:tgtEl>
                                        <p:attrNameLst>
                                          <p:attrName>r</p:attrName>
                                        </p:attrNameLst>
                                      </p:cBhvr>
                                    </p:animRot>
                                    <p:animRot by="-240000">
                                      <p:cBhvr>
                                        <p:cTn id="25" dur="400" fill="hold">
                                          <p:stCondLst>
                                            <p:cond delay="1200"/>
                                          </p:stCondLst>
                                        </p:cTn>
                                        <p:tgtEl>
                                          <p:spTgt spid="5"/>
                                        </p:tgtEl>
                                        <p:attrNameLst>
                                          <p:attrName>r</p:attrName>
                                        </p:attrNameLst>
                                      </p:cBhvr>
                                    </p:animRot>
                                    <p:animRot by="120000">
                                      <p:cBhvr>
                                        <p:cTn id="26" dur="400" fill="hold">
                                          <p:stCondLst>
                                            <p:cond delay="1600"/>
                                          </p:stCondLst>
                                        </p:cTn>
                                        <p:tgtEl>
                                          <p:spTgt spid="5"/>
                                        </p:tgtEl>
                                        <p:attrNameLst>
                                          <p:attrName>r</p:attrName>
                                        </p:attrNameLst>
                                      </p:cBhvr>
                                    </p:animRot>
                                  </p:childTnLst>
                                </p:cTn>
                              </p:par>
                              <p:par>
                                <p:cTn id="27" presetID="32" presetClass="emph" presetSubtype="0" repeatCount="3000" fill="hold" nodeType="withEffect">
                                  <p:stCondLst>
                                    <p:cond delay="0"/>
                                  </p:stCondLst>
                                  <p:childTnLst>
                                    <p:animRot by="120000">
                                      <p:cBhvr>
                                        <p:cTn id="28" dur="200" fill="hold">
                                          <p:stCondLst>
                                            <p:cond delay="0"/>
                                          </p:stCondLst>
                                        </p:cTn>
                                        <p:tgtEl>
                                          <p:spTgt spid="4"/>
                                        </p:tgtEl>
                                        <p:attrNameLst>
                                          <p:attrName>r</p:attrName>
                                        </p:attrNameLst>
                                      </p:cBhvr>
                                    </p:animRot>
                                    <p:animRot by="-240000">
                                      <p:cBhvr>
                                        <p:cTn id="29" dur="400" fill="hold">
                                          <p:stCondLst>
                                            <p:cond delay="400"/>
                                          </p:stCondLst>
                                        </p:cTn>
                                        <p:tgtEl>
                                          <p:spTgt spid="4"/>
                                        </p:tgtEl>
                                        <p:attrNameLst>
                                          <p:attrName>r</p:attrName>
                                        </p:attrNameLst>
                                      </p:cBhvr>
                                    </p:animRot>
                                    <p:animRot by="240000">
                                      <p:cBhvr>
                                        <p:cTn id="30" dur="400" fill="hold">
                                          <p:stCondLst>
                                            <p:cond delay="800"/>
                                          </p:stCondLst>
                                        </p:cTn>
                                        <p:tgtEl>
                                          <p:spTgt spid="4"/>
                                        </p:tgtEl>
                                        <p:attrNameLst>
                                          <p:attrName>r</p:attrName>
                                        </p:attrNameLst>
                                      </p:cBhvr>
                                    </p:animRot>
                                    <p:animRot by="-240000">
                                      <p:cBhvr>
                                        <p:cTn id="31" dur="400" fill="hold">
                                          <p:stCondLst>
                                            <p:cond delay="1200"/>
                                          </p:stCondLst>
                                        </p:cTn>
                                        <p:tgtEl>
                                          <p:spTgt spid="4"/>
                                        </p:tgtEl>
                                        <p:attrNameLst>
                                          <p:attrName>r</p:attrName>
                                        </p:attrNameLst>
                                      </p:cBhvr>
                                    </p:animRot>
                                    <p:animRot by="120000">
                                      <p:cBhvr>
                                        <p:cTn id="32" dur="400" fill="hold">
                                          <p:stCondLst>
                                            <p:cond delay="1600"/>
                                          </p:stCondLst>
                                        </p:cTn>
                                        <p:tgtEl>
                                          <p:spTgt spid="4"/>
                                        </p:tgtEl>
                                        <p:attrNameLst>
                                          <p:attrName>r</p:attrName>
                                        </p:attrNameLst>
                                      </p:cBhvr>
                                    </p:animRot>
                                  </p:childTnLst>
                                </p:cTn>
                              </p:par>
                              <p:par>
                                <p:cTn id="33" presetID="32" presetClass="emph" presetSubtype="0" repeatCount="3000" fill="hold" nodeType="withEffect">
                                  <p:stCondLst>
                                    <p:cond delay="0"/>
                                  </p:stCondLst>
                                  <p:childTnLst>
                                    <p:animRot by="120000">
                                      <p:cBhvr>
                                        <p:cTn id="34" dur="200" fill="hold">
                                          <p:stCondLst>
                                            <p:cond delay="0"/>
                                          </p:stCondLst>
                                        </p:cTn>
                                        <p:tgtEl>
                                          <p:spTgt spid="7"/>
                                        </p:tgtEl>
                                        <p:attrNameLst>
                                          <p:attrName>r</p:attrName>
                                        </p:attrNameLst>
                                      </p:cBhvr>
                                    </p:animRot>
                                    <p:animRot by="-240000">
                                      <p:cBhvr>
                                        <p:cTn id="35" dur="400" fill="hold">
                                          <p:stCondLst>
                                            <p:cond delay="400"/>
                                          </p:stCondLst>
                                        </p:cTn>
                                        <p:tgtEl>
                                          <p:spTgt spid="7"/>
                                        </p:tgtEl>
                                        <p:attrNameLst>
                                          <p:attrName>r</p:attrName>
                                        </p:attrNameLst>
                                      </p:cBhvr>
                                    </p:animRot>
                                    <p:animRot by="240000">
                                      <p:cBhvr>
                                        <p:cTn id="36" dur="400" fill="hold">
                                          <p:stCondLst>
                                            <p:cond delay="800"/>
                                          </p:stCondLst>
                                        </p:cTn>
                                        <p:tgtEl>
                                          <p:spTgt spid="7"/>
                                        </p:tgtEl>
                                        <p:attrNameLst>
                                          <p:attrName>r</p:attrName>
                                        </p:attrNameLst>
                                      </p:cBhvr>
                                    </p:animRot>
                                    <p:animRot by="-240000">
                                      <p:cBhvr>
                                        <p:cTn id="37" dur="400" fill="hold">
                                          <p:stCondLst>
                                            <p:cond delay="1200"/>
                                          </p:stCondLst>
                                        </p:cTn>
                                        <p:tgtEl>
                                          <p:spTgt spid="7"/>
                                        </p:tgtEl>
                                        <p:attrNameLst>
                                          <p:attrName>r</p:attrName>
                                        </p:attrNameLst>
                                      </p:cBhvr>
                                    </p:animRot>
                                    <p:animRot by="120000">
                                      <p:cBhvr>
                                        <p:cTn id="38" dur="400" fill="hold">
                                          <p:stCondLst>
                                            <p:cond delay="1600"/>
                                          </p:stCondLst>
                                        </p:cTn>
                                        <p:tgtEl>
                                          <p:spTgt spid="7"/>
                                        </p:tgtEl>
                                        <p:attrNameLst>
                                          <p:attrName>r</p:attrName>
                                        </p:attrNameLst>
                                      </p:cBhvr>
                                    </p:animRot>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6"/>
                                        </p:tgtEl>
                                        <p:attrNameLst>
                                          <p:attrName>r</p:attrName>
                                        </p:attrNameLst>
                                      </p:cBhvr>
                                    </p:animRot>
                                    <p:animRot by="-240000">
                                      <p:cBhvr>
                                        <p:cTn id="41" dur="400" fill="hold">
                                          <p:stCondLst>
                                            <p:cond delay="400"/>
                                          </p:stCondLst>
                                        </p:cTn>
                                        <p:tgtEl>
                                          <p:spTgt spid="6"/>
                                        </p:tgtEl>
                                        <p:attrNameLst>
                                          <p:attrName>r</p:attrName>
                                        </p:attrNameLst>
                                      </p:cBhvr>
                                    </p:animRot>
                                    <p:animRot by="240000">
                                      <p:cBhvr>
                                        <p:cTn id="42" dur="400" fill="hold">
                                          <p:stCondLst>
                                            <p:cond delay="800"/>
                                          </p:stCondLst>
                                        </p:cTn>
                                        <p:tgtEl>
                                          <p:spTgt spid="6"/>
                                        </p:tgtEl>
                                        <p:attrNameLst>
                                          <p:attrName>r</p:attrName>
                                        </p:attrNameLst>
                                      </p:cBhvr>
                                    </p:animRot>
                                    <p:animRot by="-240000">
                                      <p:cBhvr>
                                        <p:cTn id="43" dur="400" fill="hold">
                                          <p:stCondLst>
                                            <p:cond delay="1200"/>
                                          </p:stCondLst>
                                        </p:cTn>
                                        <p:tgtEl>
                                          <p:spTgt spid="6"/>
                                        </p:tgtEl>
                                        <p:attrNameLst>
                                          <p:attrName>r</p:attrName>
                                        </p:attrNameLst>
                                      </p:cBhvr>
                                    </p:animRot>
                                    <p:animRot by="120000">
                                      <p:cBhvr>
                                        <p:cTn id="44"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752477" y="2190690"/>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经验总结与不足</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163A5A"/>
                  </a:solidFill>
                  <a:latin typeface="方正兰亭粗黑简体" panose="02000000000000000000" pitchFamily="2" charset="-122"/>
                  <a:ea typeface="方正兰亭粗黑简体" panose="02000000000000000000" pitchFamily="2" charset="-122"/>
                </a:rPr>
                <a:t>经验总结</a:t>
              </a: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2"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itchFamily="2" charset="-122"/>
                <a:ea typeface="方正兰亭细黑_GBK" pitchFamily="2" charset="-122"/>
              </a:rPr>
              <a:t>经验总结</a:t>
            </a:r>
          </a:p>
        </p:txBody>
      </p:sp>
      <p:cxnSp>
        <p:nvCxnSpPr>
          <p:cNvPr id="33" name="直接连接符 32"/>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35" name="TextBox 34"/>
          <p:cNvSpPr txBox="1"/>
          <p:nvPr/>
        </p:nvSpPr>
        <p:spPr>
          <a:xfrm>
            <a:off x="2577391" y="2456750"/>
            <a:ext cx="45076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2</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6" name="TextBox 35"/>
          <p:cNvSpPr txBox="1"/>
          <p:nvPr/>
        </p:nvSpPr>
        <p:spPr>
          <a:xfrm>
            <a:off x="5232126" y="2050921"/>
            <a:ext cx="457176"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4</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7" name="TextBox 36"/>
          <p:cNvSpPr txBox="1"/>
          <p:nvPr/>
        </p:nvSpPr>
        <p:spPr>
          <a:xfrm>
            <a:off x="6869466" y="3625522"/>
            <a:ext cx="45557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6</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8" name="TextBox 37"/>
          <p:cNvSpPr txBox="1"/>
          <p:nvPr/>
        </p:nvSpPr>
        <p:spPr>
          <a:xfrm>
            <a:off x="6395561" y="2650308"/>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5</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39" name="TextBox 38"/>
          <p:cNvSpPr txBox="1"/>
          <p:nvPr/>
        </p:nvSpPr>
        <p:spPr>
          <a:xfrm>
            <a:off x="3726906" y="1896854"/>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3</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0" name="TextBox 39"/>
          <p:cNvSpPr txBox="1"/>
          <p:nvPr/>
        </p:nvSpPr>
        <p:spPr>
          <a:xfrm>
            <a:off x="1675317" y="3624543"/>
            <a:ext cx="43473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1</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4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14:presetBounceEnd="40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40000">
                                          <p:cBhvr additive="base">
                                            <p:cTn id="16"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0000">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14:bounceEnd="4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14:presetBounceEnd="40000">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14:bounceEnd="40000">
                                          <p:cBhvr additive="base">
                                            <p:cTn id="24"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14:presetBounceEnd="40000">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9"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5" name="文本框 27"/>
            <p:cNvSpPr>
              <a:spLocks noChangeArrowheads="1"/>
            </p:cNvSpPr>
            <p:nvPr/>
          </p:nvSpPr>
          <p:spPr bwMode="auto">
            <a:xfrm>
              <a:off x="330619" y="331328"/>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itchFamily="2" charset="-122"/>
              </a:rPr>
              <a:t>添加标题</a:t>
            </a:r>
            <a:endParaRPr lang="en-US" altLang="zh-CN" sz="1700">
              <a:sym typeface="方正兰亭黑_GBK" pitchFamily="2" charset="-122"/>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itchFamily="2" charset="-122"/>
              </a:rPr>
              <a:t>添加标题</a:t>
            </a:r>
            <a:endParaRPr lang="en-US" altLang="zh-CN" sz="1700">
              <a:sym typeface="方正兰亭黑_GBK" pitchFamily="2" charset="-122"/>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8"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itchFamily="2" charset="-122"/>
                <a:ea typeface="方正兰亭细黑_GBK" pitchFamily="2" charset="-122"/>
              </a:rPr>
              <a:t>经验总结</a:t>
            </a:r>
          </a:p>
        </p:txBody>
      </p:sp>
      <p:cxnSp>
        <p:nvCxnSpPr>
          <p:cNvPr id="29" name="直接连接符 28"/>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400"/>
                                        <p:tgtEl>
                                          <p:spTgt spid="17"/>
                                        </p:tgtEl>
                                        <p:attrNameLst>
                                          <p:attrName>ppt_y</p:attrName>
                                        </p:attrNameLst>
                                      </p:cBhvr>
                                      <p:tavLst>
                                        <p:tav tm="0">
                                          <p:val>
                                            <p:strVal val="#ppt_y-#ppt_h*1.125000"/>
                                          </p:val>
                                        </p:tav>
                                        <p:tav tm="100000">
                                          <p:val>
                                            <p:strVal val="#ppt_y"/>
                                          </p:val>
                                        </p:tav>
                                      </p:tavLst>
                                    </p:anim>
                                    <p:animEffect>
                                      <p:cBhvr>
                                        <p:cTn id="15" dur="400"/>
                                        <p:tgtEl>
                                          <p:spTgt spid="17"/>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p:tgtEl>
                                          <p:spTgt spid="18"/>
                                        </p:tgtEl>
                                        <p:attrNameLst>
                                          <p:attrName>ppt_y</p:attrName>
                                        </p:attrNameLst>
                                      </p:cBhvr>
                                      <p:tavLst>
                                        <p:tav tm="0">
                                          <p:val>
                                            <p:strVal val="#ppt_y-#ppt_h*1.125000"/>
                                          </p:val>
                                        </p:tav>
                                        <p:tav tm="100000">
                                          <p:val>
                                            <p:strVal val="#ppt_y"/>
                                          </p:val>
                                        </p:tav>
                                      </p:tavLst>
                                    </p:anim>
                                    <p:animEffect>
                                      <p:cBhvr>
                                        <p:cTn id="19" dur="400"/>
                                        <p:tgtEl>
                                          <p:spTgt spid="18"/>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400"/>
                                        <p:tgtEl>
                                          <p:spTgt spid="4"/>
                                        </p:tgtEl>
                                        <p:attrNameLst>
                                          <p:attrName>ppt_x</p:attrName>
                                        </p:attrNameLst>
                                      </p:cBhvr>
                                      <p:tavLst>
                                        <p:tav tm="0">
                                          <p:val>
                                            <p:strVal val="#ppt_x-#ppt_w*1.125000"/>
                                          </p:val>
                                        </p:tav>
                                        <p:tav tm="100000">
                                          <p:val>
                                            <p:strVal val="#ppt_x"/>
                                          </p:val>
                                        </p:tav>
                                      </p:tavLst>
                                    </p:anim>
                                    <p:animEffect>
                                      <p:cBhvr>
                                        <p:cTn id="24" dur="4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
                                        <p:tgtEl>
                                          <p:spTgt spid="31"/>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400"/>
                                        <p:tgtEl>
                                          <p:spTgt spid="19"/>
                                        </p:tgtEl>
                                        <p:attrNameLst>
                                          <p:attrName>ppt_y</p:attrName>
                                        </p:attrNameLst>
                                      </p:cBhvr>
                                      <p:tavLst>
                                        <p:tav tm="0">
                                          <p:val>
                                            <p:strVal val="#ppt_y-#ppt_h*1.125000"/>
                                          </p:val>
                                        </p:tav>
                                        <p:tav tm="100000">
                                          <p:val>
                                            <p:strVal val="#ppt_y"/>
                                          </p:val>
                                        </p:tav>
                                      </p:tavLst>
                                    </p:anim>
                                    <p:animEffect>
                                      <p:cBhvr>
                                        <p:cTn id="31" dur="400"/>
                                        <p:tgtEl>
                                          <p:spTgt spid="1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p:tgtEl>
                                          <p:spTgt spid="20"/>
                                        </p:tgtEl>
                                        <p:attrNameLst>
                                          <p:attrName>ppt_y</p:attrName>
                                        </p:attrNameLst>
                                      </p:cBhvr>
                                      <p:tavLst>
                                        <p:tav tm="0">
                                          <p:val>
                                            <p:strVal val="#ppt_y-#ppt_h*1.125000"/>
                                          </p:val>
                                        </p:tav>
                                        <p:tav tm="100000">
                                          <p:val>
                                            <p:strVal val="#ppt_y"/>
                                          </p:val>
                                        </p:tav>
                                      </p:tavLst>
                                    </p:anim>
                                    <p:animEffect>
                                      <p:cBhvr>
                                        <p:cTn id="35" dur="400"/>
                                        <p:tgtEl>
                                          <p:spTgt spid="20"/>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p:tgtEl>
                                          <p:spTgt spid="13"/>
                                        </p:tgtEl>
                                        <p:attrNameLst>
                                          <p:attrName>ppt_x</p:attrName>
                                        </p:attrNameLst>
                                      </p:cBhvr>
                                      <p:tavLst>
                                        <p:tav tm="0">
                                          <p:val>
                                            <p:strVal val="#ppt_x-#ppt_w*1.125000"/>
                                          </p:val>
                                        </p:tav>
                                        <p:tav tm="100000">
                                          <p:val>
                                            <p:strVal val="#ppt_x"/>
                                          </p:val>
                                        </p:tav>
                                      </p:tavLst>
                                    </p:anim>
                                    <p:animEffect>
                                      <p:cBhvr>
                                        <p:cTn id="40" dur="4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400"/>
                                        <p:tgtEl>
                                          <p:spTgt spid="32"/>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400"/>
                                        <p:tgtEl>
                                          <p:spTgt spid="21"/>
                                        </p:tgtEl>
                                        <p:attrNameLst>
                                          <p:attrName>ppt_y</p:attrName>
                                        </p:attrNameLst>
                                      </p:cBhvr>
                                      <p:tavLst>
                                        <p:tav tm="0">
                                          <p:val>
                                            <p:strVal val="#ppt_y-#ppt_h*1.125000"/>
                                          </p:val>
                                        </p:tav>
                                        <p:tav tm="100000">
                                          <p:val>
                                            <p:strVal val="#ppt_y"/>
                                          </p:val>
                                        </p:tav>
                                      </p:tavLst>
                                    </p:anim>
                                    <p:animEffect>
                                      <p:cBhvr>
                                        <p:cTn id="47" dur="400"/>
                                        <p:tgtEl>
                                          <p:spTgt spid="2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p:tgtEl>
                                          <p:spTgt spid="22"/>
                                        </p:tgtEl>
                                        <p:attrNameLst>
                                          <p:attrName>ppt_y</p:attrName>
                                        </p:attrNameLst>
                                      </p:cBhvr>
                                      <p:tavLst>
                                        <p:tav tm="0">
                                          <p:val>
                                            <p:strVal val="#ppt_y-#ppt_h*1.125000"/>
                                          </p:val>
                                        </p:tav>
                                        <p:tav tm="100000">
                                          <p:val>
                                            <p:strVal val="#ppt_y"/>
                                          </p:val>
                                        </p:tav>
                                      </p:tavLst>
                                    </p:anim>
                                    <p:animEffect>
                                      <p:cBhvr>
                                        <p:cTn id="51" dur="400"/>
                                        <p:tgtEl>
                                          <p:spTgt spid="22"/>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400"/>
                                        <p:tgtEl>
                                          <p:spTgt spid="10"/>
                                        </p:tgtEl>
                                        <p:attrNameLst>
                                          <p:attrName>ppt_x</p:attrName>
                                        </p:attrNameLst>
                                      </p:cBhvr>
                                      <p:tavLst>
                                        <p:tav tm="0">
                                          <p:val>
                                            <p:strVal val="#ppt_x-#ppt_w*1.125000"/>
                                          </p:val>
                                        </p:tav>
                                        <p:tav tm="100000">
                                          <p:val>
                                            <p:strVal val="#ppt_x"/>
                                          </p:val>
                                        </p:tav>
                                      </p:tavLst>
                                    </p:anim>
                                    <p:animEffect>
                                      <p:cBhvr>
                                        <p:cTn id="56" dur="4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400"/>
                                        <p:tgtEl>
                                          <p:spTgt spid="3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400"/>
                                        <p:tgtEl>
                                          <p:spTgt spid="23"/>
                                        </p:tgtEl>
                                        <p:attrNameLst>
                                          <p:attrName>ppt_y</p:attrName>
                                        </p:attrNameLst>
                                      </p:cBhvr>
                                      <p:tavLst>
                                        <p:tav tm="0">
                                          <p:val>
                                            <p:strVal val="#ppt_y-#ppt_h*1.125000"/>
                                          </p:val>
                                        </p:tav>
                                        <p:tav tm="100000">
                                          <p:val>
                                            <p:strVal val="#ppt_y"/>
                                          </p:val>
                                        </p:tav>
                                      </p:tavLst>
                                    </p:anim>
                                    <p:animEffect>
                                      <p:cBhvr>
                                        <p:cTn id="63" dur="400"/>
                                        <p:tgtEl>
                                          <p:spTgt spid="23"/>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p:tgtEl>
                                          <p:spTgt spid="24"/>
                                        </p:tgtEl>
                                        <p:attrNameLst>
                                          <p:attrName>ppt_y</p:attrName>
                                        </p:attrNameLst>
                                      </p:cBhvr>
                                      <p:tavLst>
                                        <p:tav tm="0">
                                          <p:val>
                                            <p:strVal val="#ppt_y-#ppt_h*1.125000"/>
                                          </p:val>
                                        </p:tav>
                                        <p:tav tm="100000">
                                          <p:val>
                                            <p:strVal val="#ppt_y"/>
                                          </p:val>
                                        </p:tav>
                                      </p:tavLst>
                                    </p:anim>
                                    <p:animEffect>
                                      <p:cBhvr>
                                        <p:cTn id="67" dur="400"/>
                                        <p:tgtEl>
                                          <p:spTgt spid="24"/>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p:cBhvr>
                                        <p:cTn id="71" dur="750"/>
                                        <p:tgtEl>
                                          <p:spTgt spid="25"/>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工作中存在的问题</a:t>
            </a:r>
          </a:p>
        </p:txBody>
      </p:sp>
      <p:cxnSp>
        <p:nvCxnSpPr>
          <p:cNvPr id="14" name="直接连接符 13"/>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endParaRPr lang="zh-CN" altLang="en-US" sz="1200" dirty="0">
              <a:latin typeface="方正兰亭细黑_GBK" pitchFamily="2" charset="-122"/>
              <a:ea typeface="方正兰亭细黑_GBK" pitchFamily="2" charset="-122"/>
              <a:cs typeface="方正兰亭细黑_GBK_M" pitchFamily="2" charset="2"/>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问题三</a:t>
            </a: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问题四</a:t>
            </a: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问题儿二</a:t>
            </a: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问题一</a:t>
            </a: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14:presetBounceEnd="40000">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14:bounceEnd="40000">
                                          <p:cBhvr additive="base">
                                            <p:cTn id="2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14:bounceEnd="40000">
                                          <p:cBhvr additive="base">
                                            <p:cTn id="32"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14:presetBounceEnd="40000">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14:bounceEnd="40000">
                                          <p:cBhvr additive="base">
                                            <p:cTn id="40"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14:presetBounceEnd="40000">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14:bounceEnd="40000">
                                          <p:cBhvr additive="base">
                                            <p:cTn id="48"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0-#ppt_w/2"/>
                                              </p:val>
                                            </p:tav>
                                            <p:tav tm="100000">
                                              <p:val>
                                                <p:strVal val="#ppt_x"/>
                                              </p:val>
                                            </p:tav>
                                          </p:tavLst>
                                        </p:anim>
                                        <p:anim calcmode="lin" valueType="num">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cBhvr additive="base">
                                            <p:cTn id="48" dur="500" fill="hold"/>
                                            <p:tgtEl>
                                              <p:spTgt spid="117"/>
                                            </p:tgtEl>
                                            <p:attrNameLst>
                                              <p:attrName>ppt_x</p:attrName>
                                            </p:attrNameLst>
                                          </p:cBhvr>
                                          <p:tavLst>
                                            <p:tav tm="0">
                                              <p:val>
                                                <p:strVal val="1+#ppt_w/2"/>
                                              </p:val>
                                            </p:tav>
                                            <p:tav tm="100000">
                                              <p:val>
                                                <p:strVal val="#ppt_x"/>
                                              </p:val>
                                            </p:tav>
                                          </p:tavLst>
                                        </p:anim>
                                        <p:anim calcmode="lin" valueType="num">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itchFamily="2" charset="-122"/>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8" name="文本框 3"/>
            <p:cNvSpPr>
              <a:spLocks noChangeArrowheads="1"/>
            </p:cNvSpPr>
            <p:nvPr/>
          </p:nvSpPr>
          <p:spPr bwMode="auto">
            <a:xfrm>
              <a:off x="4721190" y="1497806"/>
              <a:ext cx="763656"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itchFamily="2" charset="-122"/>
                </a:rPr>
                <a:t>Step</a:t>
              </a:r>
              <a:endParaRPr lang="en-US" altLang="zh-CN" sz="2700" dirty="0">
                <a:solidFill>
                  <a:srgbClr val="163A5A"/>
                </a:solidFill>
                <a:sym typeface="方正兰亭黑_GBK"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itchFamily="2" charset="-122"/>
                </a:rPr>
                <a:t>01</a:t>
              </a:r>
              <a:endParaRPr lang="zh-CN" altLang="en-US" sz="4500" dirty="0">
                <a:solidFill>
                  <a:srgbClr val="163A5A"/>
                </a:solidFill>
                <a:sym typeface="方正兰亭黑_GBK" pitchFamily="2" charset="-122"/>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3" name="文本框 16"/>
            <p:cNvSpPr>
              <a:spLocks noChangeArrowheads="1"/>
            </p:cNvSpPr>
            <p:nvPr/>
          </p:nvSpPr>
          <p:spPr bwMode="auto">
            <a:xfrm>
              <a:off x="3077373" y="3471863"/>
              <a:ext cx="755641"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itchFamily="2" charset="-122"/>
                </a:rPr>
                <a:t>Step</a:t>
              </a:r>
            </a:p>
            <a:p>
              <a:pPr algn="ctr" eaLnBrk="1" hangingPunct="1">
                <a:spcBef>
                  <a:spcPct val="0"/>
                </a:spcBef>
                <a:buFont typeface="Arial" panose="020B0604020202020204" pitchFamily="34" charset="0"/>
                <a:buNone/>
              </a:pPr>
              <a:r>
                <a:rPr lang="en-US" altLang="zh-CN" sz="4000" dirty="0">
                  <a:solidFill>
                    <a:srgbClr val="163A5A"/>
                  </a:solidFill>
                  <a:sym typeface="方正兰亭黑_GBK" pitchFamily="2" charset="-122"/>
                </a:rPr>
                <a:t>02</a:t>
              </a:r>
              <a:endParaRPr lang="zh-CN" altLang="en-US" sz="4000" dirty="0">
                <a:solidFill>
                  <a:srgbClr val="163A5A"/>
                </a:solidFill>
                <a:sym typeface="方正兰亭黑_GBK" pitchFamily="2" charset="-122"/>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文本框 24"/>
            <p:cNvSpPr>
              <a:spLocks noChangeArrowheads="1"/>
            </p:cNvSpPr>
            <p:nvPr/>
          </p:nvSpPr>
          <p:spPr bwMode="auto">
            <a:xfrm>
              <a:off x="4912990" y="3483769"/>
              <a:ext cx="82296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ym typeface="方正兰亭黑_GBK" pitchFamily="2" charset="-122"/>
                </a:rPr>
                <a:t>Step</a:t>
              </a:r>
              <a:endParaRPr lang="en-US" altLang="zh-CN" sz="2700" dirty="0">
                <a:sym typeface="方正兰亭黑_GBK" pitchFamily="2" charset="-122"/>
              </a:endParaRPr>
            </a:p>
            <a:p>
              <a:pPr algn="ctr" eaLnBrk="1" hangingPunct="1">
                <a:spcBef>
                  <a:spcPct val="0"/>
                </a:spcBef>
                <a:buFont typeface="Arial" panose="020B0604020202020204" pitchFamily="34" charset="0"/>
                <a:buNone/>
              </a:pPr>
              <a:r>
                <a:rPr lang="en-US" altLang="zh-CN" sz="4400" dirty="0">
                  <a:sym typeface="方正兰亭黑_GBK" pitchFamily="2" charset="-122"/>
                </a:rPr>
                <a:t>03</a:t>
              </a:r>
              <a:endParaRPr lang="zh-CN" altLang="en-US" sz="4400" dirty="0">
                <a:sym typeface="方正兰亭黑_GBK" pitchFamily="2" charset="-122"/>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点击此处输入内容</a:t>
            </a:r>
            <a:endParaRPr lang="en-US" altLang="zh-CN" sz="1500" dirty="0">
              <a:solidFill>
                <a:srgbClr val="163A5A"/>
              </a:solidFill>
              <a:sym typeface="方正兰亭黑_GBK" pitchFamily="2" charset="-122"/>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ym typeface="方正兰亭黑_GBK" pitchFamily="2" charset="-122"/>
              </a:rPr>
              <a:t>点击此处输入内容</a:t>
            </a:r>
            <a:endParaRPr lang="en-US" altLang="zh-CN" sz="1500" dirty="0">
              <a:sym typeface="方正兰亭黑_GBK" pitchFamily="2" charset="-122"/>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点击输入内容</a:t>
            </a:r>
            <a:endParaRPr lang="en-US" altLang="zh-CN" sz="1500" dirty="0">
              <a:solidFill>
                <a:srgbClr val="163A5A"/>
              </a:solidFill>
              <a:sym typeface="方正兰亭黑_GBK" pitchFamily="2" charset="-122"/>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TextBox 4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工作中存在的问题</a:t>
            </a:r>
          </a:p>
        </p:txBody>
      </p:sp>
      <p:cxnSp>
        <p:nvCxnSpPr>
          <p:cNvPr id="46" name="直接连接符 45"/>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300"/>
                                        <p:tgtEl>
                                          <p:spTgt spid="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ppt_x</p:attrName>
                                        </p:attrNameLst>
                                      </p:cBhvr>
                                      <p:tavLst>
                                        <p:tav tm="0">
                                          <p:val>
                                            <p:strVal val="#ppt_x-#ppt_w*1.125000"/>
                                          </p:val>
                                        </p:tav>
                                        <p:tav tm="100000">
                                          <p:val>
                                            <p:strVal val="#ppt_x"/>
                                          </p:val>
                                        </p:tav>
                                      </p:tavLst>
                                    </p:anim>
                                    <p:animEffect transition="in" filter="wipe(right)">
                                      <p:cBhvr>
                                        <p:cTn id="16" dur="500"/>
                                        <p:tgtEl>
                                          <p:spTgt spid="45"/>
                                        </p:tgtEl>
                                      </p:cBhvr>
                                    </p:animEffect>
                                  </p:childTnLst>
                                </p:cTn>
                              </p:par>
                              <p:par>
                                <p:cTn id="17" presetID="1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p:tgtEl>
                                          <p:spTgt spid="46"/>
                                        </p:tgtEl>
                                        <p:attrNameLst>
                                          <p:attrName>ppt_x</p:attrName>
                                        </p:attrNameLst>
                                      </p:cBhvr>
                                      <p:tavLst>
                                        <p:tav tm="0">
                                          <p:val>
                                            <p:strVal val="#ppt_x-#ppt_w*1.125000"/>
                                          </p:val>
                                        </p:tav>
                                        <p:tav tm="100000">
                                          <p:val>
                                            <p:strVal val="#ppt_x"/>
                                          </p:val>
                                        </p:tav>
                                      </p:tavLst>
                                    </p:anim>
                                    <p:animEffect transition="in" filter="wipe(right)">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30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par>
                                <p:cTn id="33" presetID="53" presetClass="entr" presetSubtype="16" fill="hold" nodeType="withEffect">
                                  <p:stCondLst>
                                    <p:cond delay="6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800"/>
                                        <p:tgtEl>
                                          <p:spTgt spid="9"/>
                                        </p:tgtEl>
                                      </p:cBhvr>
                                    </p:animEffect>
                                  </p:childTnLst>
                                </p:cTn>
                              </p:par>
                              <p:par>
                                <p:cTn id="43" presetID="21" presetClass="entr" presetSubtype="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800"/>
                                        <p:tgtEl>
                                          <p:spTgt spid="19"/>
                                        </p:tgtEl>
                                      </p:cBhvr>
                                    </p:animEffect>
                                  </p:childTnLst>
                                </p:cTn>
                              </p:par>
                              <p:par>
                                <p:cTn id="46" presetID="21" presetClass="entr" presetSubtype="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8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par>
                                <p:cTn id="68" presetID="22" presetClass="entr" presetSubtype="2" fill="hold" grpId="0" nodeType="withEffect">
                                  <p:stCondLst>
                                    <p:cond delay="40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par>
                                <p:cTn id="74" presetID="22" presetClass="entr" presetSubtype="8" fill="hold" grpId="0" nodeType="withEffect">
                                  <p:stCondLst>
                                    <p:cond delay="8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par>
                                <p:cTn id="77" presetID="22" presetClass="entr" presetSubtype="8" fill="hold" grpId="0" nodeType="withEffect">
                                  <p:stCondLst>
                                    <p:cond delay="80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a:latin typeface="方正兰亭细黑_GBK" pitchFamily="2" charset="-122"/>
                <a:ea typeface="方正兰亭细黑_GBK" pitchFamily="2" charset="-122"/>
                <a:cs typeface="方正兰亭细黑_GBK_M" pitchFamily="2" charset="2"/>
              </a:rPr>
              <a:t>建立在团队的基础之上，发挥团队精神、互补互助以达到团队最大工作效率的能力。对于团队的成员来说，不仅</a:t>
            </a:r>
            <a:endParaRPr lang="en-US" altLang="zh-CN" sz="1200" dirty="0">
              <a:latin typeface="方正兰亭细黑_GBK" pitchFamily="2" charset="-122"/>
              <a:ea typeface="方正兰亭细黑_GBK" pitchFamily="2" charset="-122"/>
              <a:cs typeface="方正兰亭细黑_GBK_M" pitchFamily="2" charset="2"/>
            </a:endParaRPr>
          </a:p>
          <a:p>
            <a:r>
              <a:rPr lang="zh-CN" altLang="en-US" sz="1200" dirty="0">
                <a:latin typeface="方正兰亭细黑_GBK" pitchFamily="2" charset="-122"/>
                <a:ea typeface="方正兰亭细黑_GBK" pitchFamily="2" charset="-122"/>
                <a:cs typeface="方正兰亭细黑_GBK_M" pitchFamily="2" charset="2"/>
              </a:rPr>
              <a:t>要有个人能力，更需要有在不同的位置上各尽所能、与其他成员协调合作的能力。</a:t>
            </a:r>
            <a:endParaRPr lang="en-US" altLang="zh-CN" sz="1200" dirty="0">
              <a:latin typeface="方正兰亭细黑_GBK" pitchFamily="2" charset="-122"/>
              <a:ea typeface="方正兰亭细黑_GBK" pitchFamily="2" charset="-122"/>
              <a:cs typeface="方正兰亭细黑_GBK_M" pitchFamily="2" charset="2"/>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问题四</a:t>
            </a: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问题三</a:t>
            </a: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问题二</a:t>
            </a: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163A5A"/>
                </a:solidFill>
                <a:latin typeface="方正兰亭细黑_GBK" pitchFamily="2" charset="-122"/>
                <a:ea typeface="方正兰亭细黑_GBK" pitchFamily="2" charset="-122"/>
              </a:rPr>
              <a:t>问题一</a:t>
            </a: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0" name="椭圆 79"/>
          <p:cNvSpPr/>
          <p:nvPr/>
        </p:nvSpPr>
        <p:spPr>
          <a:xfrm>
            <a:off x="7794388" y="4243976"/>
            <a:ext cx="500908" cy="500908"/>
          </a:xfrm>
          <a:prstGeom prst="ellipse">
            <a:avLst/>
          </a:prstGeom>
          <a:solidFill>
            <a:schemeClr val="tx2">
              <a:lumMod val="50000"/>
            </a:schemeClr>
          </a:solidFill>
          <a:ln>
            <a:solidFill>
              <a:srgbClr val="163A5A"/>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椭圆 80"/>
          <p:cNvSpPr/>
          <p:nvPr/>
        </p:nvSpPr>
        <p:spPr>
          <a:xfrm>
            <a:off x="8423305" y="3522698"/>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9" name="椭圆 108"/>
          <p:cNvSpPr/>
          <p:nvPr/>
        </p:nvSpPr>
        <p:spPr>
          <a:xfrm>
            <a:off x="1572773" y="1714183"/>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椭圆 109"/>
          <p:cNvSpPr/>
          <p:nvPr/>
        </p:nvSpPr>
        <p:spPr>
          <a:xfrm>
            <a:off x="767327" y="2356561"/>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4" name="椭圆 113"/>
          <p:cNvSpPr/>
          <p:nvPr/>
        </p:nvSpPr>
        <p:spPr>
          <a:xfrm>
            <a:off x="6629511" y="4508355"/>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5" name="椭圆 114"/>
          <p:cNvSpPr/>
          <p:nvPr/>
        </p:nvSpPr>
        <p:spPr>
          <a:xfrm>
            <a:off x="1104868" y="2696479"/>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TextBox 7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工作中存在的问题</a:t>
            </a:r>
          </a:p>
        </p:txBody>
      </p:sp>
      <p:cxnSp>
        <p:nvCxnSpPr>
          <p:cNvPr id="78" name="直接连接符 77"/>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14:presetBounceEnd="44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4000">
                                          <p:cBhvr additive="base">
                                            <p:cTn id="23"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4000">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14:bounceEnd="44000">
                                          <p:cBhvr additive="base">
                                            <p:cTn id="27"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4000">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14:bounceEnd="44000">
                                          <p:cBhvr additive="base">
                                            <p:cTn id="31"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4000">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14:bounceEnd="44000">
                                          <p:cBhvr additive="base">
                                            <p:cTn id="35"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itchFamily="2" charset="-122"/>
                <a:ea typeface="方正兰亭细黑_GBK" pitchFamily="2" charset="-122"/>
              </a:rPr>
              <a:t>年度工作概述</a:t>
            </a:r>
            <a:endParaRPr lang="zh-CN" dirty="0">
              <a:latin typeface="方正兰亭细黑_GBK" pitchFamily="2" charset="-122"/>
              <a:ea typeface="方正兰亭细黑_GBK" pitchFamily="2" charset="-122"/>
            </a:endParaRPr>
          </a:p>
        </p:txBody>
      </p:sp>
      <p:sp>
        <p:nvSpPr>
          <p:cNvPr id="105" name="TextBox 6"/>
          <p:cNvSpPr txBox="1">
            <a:spLocks noChangeArrowheads="1"/>
          </p:cNvSpPr>
          <p:nvPr/>
        </p:nvSpPr>
        <p:spPr bwMode="auto">
          <a:xfrm>
            <a:off x="1878627" y="1175543"/>
            <a:ext cx="1832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itchFamily="2" charset="-122"/>
                <a:ea typeface="方正兰亭细黑_GBK" pitchFamily="2" charset="-122"/>
              </a:rPr>
              <a:t>工作完成情况</a:t>
            </a:r>
            <a:endParaRPr lang="zh-CN" dirty="0">
              <a:latin typeface="方正兰亭细黑_GBK" pitchFamily="2" charset="-122"/>
              <a:ea typeface="方正兰亭细黑_GBK" pitchFamily="2" charset="-122"/>
            </a:endParaRPr>
          </a:p>
        </p:txBody>
      </p:sp>
      <p:sp>
        <p:nvSpPr>
          <p:cNvPr id="106" name="TextBox 6"/>
          <p:cNvSpPr txBox="1">
            <a:spLocks noChangeArrowheads="1"/>
          </p:cNvSpPr>
          <p:nvPr/>
        </p:nvSpPr>
        <p:spPr bwMode="auto">
          <a:xfrm>
            <a:off x="3695840" y="2241913"/>
            <a:ext cx="1850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itchFamily="2" charset="-122"/>
                <a:ea typeface="方正兰亭细黑_GBK" pitchFamily="2" charset="-122"/>
              </a:rPr>
              <a:t>成功项目展示</a:t>
            </a:r>
            <a:endParaRPr lang="zh-CN" dirty="0">
              <a:latin typeface="方正兰亭细黑_GBK" pitchFamily="2" charset="-122"/>
              <a:ea typeface="方正兰亭细黑_GBK" pitchFamily="2" charset="-122"/>
            </a:endParaRPr>
          </a:p>
        </p:txBody>
      </p:sp>
      <p:sp>
        <p:nvSpPr>
          <p:cNvPr id="107" name="TextBox 6"/>
          <p:cNvSpPr txBox="1">
            <a:spLocks noChangeArrowheads="1"/>
          </p:cNvSpPr>
          <p:nvPr/>
        </p:nvSpPr>
        <p:spPr bwMode="auto">
          <a:xfrm>
            <a:off x="5480381" y="3164877"/>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itchFamily="2" charset="-122"/>
                <a:ea typeface="方正兰亭细黑_GBK" pitchFamily="2" charset="-122"/>
              </a:rPr>
              <a:t>经验总结与不足</a:t>
            </a:r>
            <a:endParaRPr lang="zh-CN" dirty="0">
              <a:latin typeface="方正兰亭细黑_GBK" pitchFamily="2" charset="-122"/>
              <a:ea typeface="方正兰亭细黑_GBK" pitchFamily="2" charset="-122"/>
            </a:endParaRPr>
          </a:p>
        </p:txBody>
      </p:sp>
      <p:sp>
        <p:nvSpPr>
          <p:cNvPr id="112" name="TextBox 111"/>
          <p:cNvSpPr txBox="1"/>
          <p:nvPr/>
        </p:nvSpPr>
        <p:spPr>
          <a:xfrm>
            <a:off x="1897726" y="3850932"/>
            <a:ext cx="926857"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ABOUT ME</a:t>
            </a:r>
            <a:endParaRPr lang="zh-CN" altLang="en-US" sz="1200" dirty="0">
              <a:solidFill>
                <a:srgbClr val="163A5A"/>
              </a:solidFill>
              <a:latin typeface="Kozuka Gothic Pro R" pitchFamily="34" charset="-128"/>
              <a:ea typeface="Kozuka Gothic Pro R" pitchFamily="34" charset="-128"/>
            </a:endParaRPr>
          </a:p>
        </p:txBody>
      </p:sp>
      <p:sp>
        <p:nvSpPr>
          <p:cNvPr id="113" name="TextBox 112"/>
          <p:cNvSpPr txBox="1"/>
          <p:nvPr/>
        </p:nvSpPr>
        <p:spPr>
          <a:xfrm>
            <a:off x="2054515" y="1487743"/>
            <a:ext cx="1301959"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POST COGNTIVE</a:t>
            </a:r>
            <a:endParaRPr lang="zh-CN" altLang="en-US" sz="1200" dirty="0">
              <a:solidFill>
                <a:srgbClr val="163A5A"/>
              </a:solidFill>
              <a:latin typeface="Kozuka Gothic Pro R" pitchFamily="34" charset="-128"/>
              <a:ea typeface="Kozuka Gothic Pro R" pitchFamily="34" charset="-128"/>
            </a:endParaRPr>
          </a:p>
        </p:txBody>
      </p:sp>
      <p:sp>
        <p:nvSpPr>
          <p:cNvPr id="114" name="TextBox 113"/>
          <p:cNvSpPr txBox="1"/>
          <p:nvPr/>
        </p:nvSpPr>
        <p:spPr>
          <a:xfrm>
            <a:off x="3947573" y="2548391"/>
            <a:ext cx="1143262"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COMPETENCE</a:t>
            </a:r>
            <a:endParaRPr lang="zh-CN" altLang="en-US" sz="1200" dirty="0">
              <a:solidFill>
                <a:srgbClr val="163A5A"/>
              </a:solidFill>
              <a:latin typeface="Kozuka Gothic Pro R" pitchFamily="34" charset="-128"/>
              <a:ea typeface="Kozuka Gothic Pro R" pitchFamily="34" charset="-128"/>
            </a:endParaRPr>
          </a:p>
        </p:txBody>
      </p:sp>
      <p:sp>
        <p:nvSpPr>
          <p:cNvPr id="115" name="TextBox 114"/>
          <p:cNvSpPr txBox="1"/>
          <p:nvPr/>
        </p:nvSpPr>
        <p:spPr>
          <a:xfrm>
            <a:off x="5539828" y="3477703"/>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主目录</a:t>
            </a: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CONTENTS</a:t>
            </a:r>
            <a:endParaRPr lang="zh-CN" altLang="en-US" sz="1600" dirty="0">
              <a:solidFill>
                <a:srgbClr val="163A5A"/>
              </a:solidFill>
              <a:latin typeface="Kozuka Gothic Pro R" pitchFamily="34" charset="-128"/>
              <a:ea typeface="Kozuka Gothic Pro R" pitchFamily="34" charset="-128"/>
            </a:endParaRP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08" name="TextBox 107"/>
            <p:cNvSpPr txBox="1"/>
            <p:nvPr/>
          </p:nvSpPr>
          <p:spPr>
            <a:xfrm>
              <a:off x="1327879" y="2645288"/>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1</a:t>
              </a:r>
              <a:endParaRPr lang="zh-CN" altLang="en-US" sz="4800" dirty="0">
                <a:solidFill>
                  <a:srgbClr val="163A5A"/>
                </a:solidFill>
                <a:latin typeface="Watford DB" pitchFamily="2" charset="0"/>
                <a:ea typeface="造字工房劲黑（非商用）常规体" pitchFamily="50" charset="-122"/>
              </a:endParaRPr>
            </a:p>
          </p:txBody>
        </p:sp>
      </p:grpSp>
      <p:pic>
        <p:nvPicPr>
          <p:cNvPr id="3" name="图片 2"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1301305"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2</a:t>
              </a:r>
              <a:endParaRPr lang="zh-CN" altLang="en-US" sz="4800" dirty="0">
                <a:solidFill>
                  <a:srgbClr val="163A5A"/>
                </a:solidFill>
                <a:latin typeface="Watford DB" pitchFamily="2" charset="0"/>
                <a:ea typeface="造字工房劲黑（非商用）常规体" pitchFamily="50" charset="-122"/>
              </a:endParaRP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6" name="TextBox 55"/>
            <p:cNvSpPr txBox="1"/>
            <p:nvPr/>
          </p:nvSpPr>
          <p:spPr>
            <a:xfrm>
              <a:off x="1268621"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4</a:t>
              </a:r>
              <a:endParaRPr lang="zh-CN" altLang="en-US" sz="4800" dirty="0">
                <a:solidFill>
                  <a:srgbClr val="163A5A"/>
                </a:solidFill>
                <a:latin typeface="Watford DB" pitchFamily="2" charset="0"/>
                <a:ea typeface="造字工房劲黑（非商用）常规体" pitchFamily="50" charset="-122"/>
              </a:endParaRP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7" name="TextBox 66"/>
            <p:cNvSpPr txBox="1"/>
            <p:nvPr/>
          </p:nvSpPr>
          <p:spPr>
            <a:xfrm>
              <a:off x="1287848" y="258526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3</a:t>
              </a:r>
              <a:endParaRPr lang="zh-CN" altLang="en-US" sz="4800" dirty="0">
                <a:solidFill>
                  <a:srgbClr val="163A5A"/>
                </a:solidFill>
                <a:latin typeface="Watford DB" pitchFamily="2" charset="0"/>
                <a:ea typeface="造字工房劲黑（非商用）常规体" pitchFamily="50" charset="-122"/>
              </a:endParaRP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72" name="TextBox 71"/>
            <p:cNvSpPr txBox="1"/>
            <p:nvPr/>
          </p:nvSpPr>
          <p:spPr>
            <a:xfrm>
              <a:off x="1264067" y="266089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5</a:t>
              </a:r>
              <a:endParaRPr lang="zh-CN" altLang="en-US" sz="4800" dirty="0">
                <a:solidFill>
                  <a:srgbClr val="163A5A"/>
                </a:solidFill>
                <a:latin typeface="Watford DB" pitchFamily="2" charset="0"/>
                <a:ea typeface="造字工房劲黑（非商用）常规体" pitchFamily="50" charset="-122"/>
              </a:endParaRPr>
            </a:p>
          </p:txBody>
        </p:sp>
      </p:grpSp>
      <p:sp>
        <p:nvSpPr>
          <p:cNvPr id="75" name="TextBox 6"/>
          <p:cNvSpPr txBox="1">
            <a:spLocks noChangeArrowheads="1"/>
          </p:cNvSpPr>
          <p:nvPr/>
        </p:nvSpPr>
        <p:spPr bwMode="auto">
          <a:xfrm>
            <a:off x="7245580" y="1953508"/>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itchFamily="2" charset="-122"/>
                <a:ea typeface="方正兰亭细黑_GBK" pitchFamily="2" charset="-122"/>
              </a:rPr>
              <a:t>明年工作计划</a:t>
            </a:r>
            <a:endParaRPr lang="zh-CN" dirty="0">
              <a:latin typeface="方正兰亭细黑_GBK" pitchFamily="2" charset="-122"/>
              <a:ea typeface="方正兰亭细黑_GBK" pitchFamily="2" charset="-122"/>
            </a:endParaRPr>
          </a:p>
        </p:txBody>
      </p:sp>
      <p:sp>
        <p:nvSpPr>
          <p:cNvPr id="76" name="TextBox 75"/>
          <p:cNvSpPr txBox="1"/>
          <p:nvPr/>
        </p:nvSpPr>
        <p:spPr>
          <a:xfrm>
            <a:off x="7305027" y="2266334"/>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6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12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18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24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4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anim calcmode="lin" valueType="num">
                                      <p:cBhvr>
                                        <p:cTn id="50" dur="1000" fill="hold"/>
                                        <p:tgtEl>
                                          <p:spTgt spid="105"/>
                                        </p:tgtEl>
                                        <p:attrNameLst>
                                          <p:attrName>ppt_x</p:attrName>
                                        </p:attrNameLst>
                                      </p:cBhvr>
                                      <p:tavLst>
                                        <p:tav tm="0">
                                          <p:val>
                                            <p:strVal val="#ppt_x"/>
                                          </p:val>
                                        </p:tav>
                                        <p:tav tm="100000">
                                          <p:val>
                                            <p:strVal val="#ppt_x"/>
                                          </p:val>
                                        </p:tav>
                                      </p:tavLst>
                                    </p:anim>
                                    <p:anim calcmode="lin" valueType="num">
                                      <p:cBhvr>
                                        <p:cTn id="51" dur="1000" fill="hold"/>
                                        <p:tgtEl>
                                          <p:spTgt spid="10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1000"/>
                                        <p:tgtEl>
                                          <p:spTgt spid="113"/>
                                        </p:tgtEl>
                                      </p:cBhvr>
                                    </p:animEffect>
                                    <p:anim calcmode="lin" valueType="num">
                                      <p:cBhvr>
                                        <p:cTn id="55" dur="1000" fill="hold"/>
                                        <p:tgtEl>
                                          <p:spTgt spid="113"/>
                                        </p:tgtEl>
                                        <p:attrNameLst>
                                          <p:attrName>ppt_x</p:attrName>
                                        </p:attrNameLst>
                                      </p:cBhvr>
                                      <p:tavLst>
                                        <p:tav tm="0">
                                          <p:val>
                                            <p:strVal val="#ppt_x"/>
                                          </p:val>
                                        </p:tav>
                                        <p:tav tm="100000">
                                          <p:val>
                                            <p:strVal val="#ppt_x"/>
                                          </p:val>
                                        </p:tav>
                                      </p:tavLst>
                                    </p:anim>
                                    <p:anim calcmode="lin" valueType="num">
                                      <p:cBhvr>
                                        <p:cTn id="56" dur="1000" fill="hold"/>
                                        <p:tgtEl>
                                          <p:spTgt spid="1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1000" fill="hold"/>
                                        <p:tgtEl>
                                          <p:spTgt spid="10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1000"/>
                                        <p:tgtEl>
                                          <p:spTgt spid="112"/>
                                        </p:tgtEl>
                                      </p:cBhvr>
                                    </p:animEffect>
                                    <p:anim calcmode="lin" valueType="num">
                                      <p:cBhvr>
                                        <p:cTn id="65" dur="1000" fill="hold"/>
                                        <p:tgtEl>
                                          <p:spTgt spid="112"/>
                                        </p:tgtEl>
                                        <p:attrNameLst>
                                          <p:attrName>ppt_x</p:attrName>
                                        </p:attrNameLst>
                                      </p:cBhvr>
                                      <p:tavLst>
                                        <p:tav tm="0">
                                          <p:val>
                                            <p:strVal val="#ppt_x"/>
                                          </p:val>
                                        </p:tav>
                                        <p:tav tm="100000">
                                          <p:val>
                                            <p:strVal val="#ppt_x"/>
                                          </p:val>
                                        </p:tav>
                                      </p:tavLst>
                                    </p:anim>
                                    <p:anim calcmode="lin" valueType="num">
                                      <p:cBhvr>
                                        <p:cTn id="66" dur="1000" fill="hold"/>
                                        <p:tgtEl>
                                          <p:spTgt spid="1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80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80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1000"/>
                                        <p:tgtEl>
                                          <p:spTgt spid="114"/>
                                        </p:tgtEl>
                                      </p:cBhvr>
                                    </p:animEffect>
                                    <p:anim calcmode="lin" valueType="num">
                                      <p:cBhvr>
                                        <p:cTn id="75" dur="1000" fill="hold"/>
                                        <p:tgtEl>
                                          <p:spTgt spid="114"/>
                                        </p:tgtEl>
                                        <p:attrNameLst>
                                          <p:attrName>ppt_x</p:attrName>
                                        </p:attrNameLst>
                                      </p:cBhvr>
                                      <p:tavLst>
                                        <p:tav tm="0">
                                          <p:val>
                                            <p:strVal val="#ppt_x"/>
                                          </p:val>
                                        </p:tav>
                                        <p:tav tm="100000">
                                          <p:val>
                                            <p:strVal val="#ppt_x"/>
                                          </p:val>
                                        </p:tav>
                                      </p:tavLst>
                                    </p:anim>
                                    <p:anim calcmode="lin" valueType="num">
                                      <p:cBhvr>
                                        <p:cTn id="76" dur="1000" fill="hold"/>
                                        <p:tgtEl>
                                          <p:spTgt spid="1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120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anim calcmode="lin" valueType="num">
                                      <p:cBhvr>
                                        <p:cTn id="80" dur="1000" fill="hold"/>
                                        <p:tgtEl>
                                          <p:spTgt spid="107"/>
                                        </p:tgtEl>
                                        <p:attrNameLst>
                                          <p:attrName>ppt_x</p:attrName>
                                        </p:attrNameLst>
                                      </p:cBhvr>
                                      <p:tavLst>
                                        <p:tav tm="0">
                                          <p:val>
                                            <p:strVal val="#ppt_x"/>
                                          </p:val>
                                        </p:tav>
                                        <p:tav tm="100000">
                                          <p:val>
                                            <p:strVal val="#ppt_x"/>
                                          </p:val>
                                        </p:tav>
                                      </p:tavLst>
                                    </p:anim>
                                    <p:anim calcmode="lin" valueType="num">
                                      <p:cBhvr>
                                        <p:cTn id="81" dur="1000" fill="hold"/>
                                        <p:tgtEl>
                                          <p:spTgt spid="10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20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1000"/>
                                        <p:tgtEl>
                                          <p:spTgt spid="115"/>
                                        </p:tgtEl>
                                      </p:cBhvr>
                                    </p:animEffect>
                                    <p:anim calcmode="lin" valueType="num">
                                      <p:cBhvr>
                                        <p:cTn id="85" dur="1000" fill="hold"/>
                                        <p:tgtEl>
                                          <p:spTgt spid="115"/>
                                        </p:tgtEl>
                                        <p:attrNameLst>
                                          <p:attrName>ppt_x</p:attrName>
                                        </p:attrNameLst>
                                      </p:cBhvr>
                                      <p:tavLst>
                                        <p:tav tm="0">
                                          <p:val>
                                            <p:strVal val="#ppt_x"/>
                                          </p:val>
                                        </p:tav>
                                        <p:tav tm="100000">
                                          <p:val>
                                            <p:strVal val="#ppt_x"/>
                                          </p:val>
                                        </p:tav>
                                      </p:tavLst>
                                    </p:anim>
                                    <p:anim calcmode="lin" valueType="num">
                                      <p:cBhvr>
                                        <p:cTn id="86" dur="1000" fill="hold"/>
                                        <p:tgtEl>
                                          <p:spTgt spid="1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60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1000"/>
                                        <p:tgtEl>
                                          <p:spTgt spid="76"/>
                                        </p:tgtEl>
                                      </p:cBhvr>
                                    </p:animEffect>
                                    <p:anim calcmode="lin" valueType="num">
                                      <p:cBhvr>
                                        <p:cTn id="90" dur="1000" fill="hold"/>
                                        <p:tgtEl>
                                          <p:spTgt spid="76"/>
                                        </p:tgtEl>
                                        <p:attrNameLst>
                                          <p:attrName>ppt_x</p:attrName>
                                        </p:attrNameLst>
                                      </p:cBhvr>
                                      <p:tavLst>
                                        <p:tav tm="0">
                                          <p:val>
                                            <p:strVal val="#ppt_x"/>
                                          </p:val>
                                        </p:tav>
                                        <p:tav tm="100000">
                                          <p:val>
                                            <p:strVal val="#ppt_x"/>
                                          </p:val>
                                        </p:tav>
                                      </p:tavLst>
                                    </p:anim>
                                    <p:anim calcmode="lin" valueType="num">
                                      <p:cBhvr>
                                        <p:cTn id="91" dur="1000" fill="hold"/>
                                        <p:tgtEl>
                                          <p:spTgt spid="7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60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p:bldP spid="105" grpId="0"/>
      <p:bldP spid="106" grpId="0"/>
      <p:bldP spid="107" grpId="0"/>
      <p:bldP spid="112" grpId="0"/>
      <p:bldP spid="113" grpId="0"/>
      <p:bldP spid="114" grpId="0"/>
      <p:bldP spid="115" grpId="0"/>
      <p:bldP spid="103" grpId="0" animBg="1"/>
      <p:bldP spid="94" grpId="0"/>
      <p:bldP spid="116"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592177" y="2130644"/>
            <a:ext cx="2569934" cy="523220"/>
          </a:xfrm>
          <a:prstGeom prst="rect">
            <a:avLst/>
          </a:prstGeom>
          <a:noFill/>
        </p:spPr>
        <p:txBody>
          <a:bodyPr wrap="none" rtlCol="0">
            <a:spAutoFit/>
          </a:bodyPr>
          <a:lstStyle/>
          <a:p>
            <a:r>
              <a:rPr lang="zh-CN" altLang="en-US" sz="2800" spc="300" dirty="0">
                <a:latin typeface="方正兰亭细黑_GBK" pitchFamily="2" charset="-122"/>
                <a:ea typeface="方正兰亭细黑_GBK" pitchFamily="2" charset="-122"/>
              </a:rPr>
              <a:t>明年工作计划</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5</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itchFamily="34" charset="-122"/>
                <a:ea typeface="Arial Unicode MS" pitchFamily="34" charset="-122"/>
                <a:cs typeface="Arial Unicode MS" pitchFamily="34" charset="-122"/>
                <a:sym typeface="Arial Unicode MS" pitchFamily="34" charset="-122"/>
              </a:rPr>
              <a:t>* </a:t>
            </a:r>
            <a:endParaRPr lang="zh-CN" altLang="zh-CN" sz="1100" b="1">
              <a:solidFill>
                <a:schemeClr val="bg1"/>
              </a:solidFill>
              <a:latin typeface="Arial Unicode MS" pitchFamily="34" charset="-122"/>
              <a:ea typeface="Arial Unicode MS" pitchFamily="34" charset="-122"/>
              <a:cs typeface="Arial Unicode MS" pitchFamily="34" charset="-122"/>
              <a:sym typeface="Arial Unicode MS" pitchFamily="34" charset="-122"/>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itchFamily="2" charset="-122"/>
              </a:rPr>
              <a:t>点击添加描述总结</a:t>
            </a:r>
            <a:r>
              <a:rPr lang="en-US" altLang="zh-CN" sz="1000" dirty="0">
                <a:sym typeface="方正兰亭黑_GBK" pitchFamily="2" charset="-122"/>
              </a:rPr>
              <a:t> </a:t>
            </a:r>
            <a:endParaRPr lang="zh-CN" altLang="en-US" sz="1000" dirty="0">
              <a:sym typeface="方正兰亭黑_GBK" pitchFamily="2" charset="-122"/>
            </a:endParaRPr>
          </a:p>
        </p:txBody>
      </p:sp>
      <p:sp>
        <p:nvSpPr>
          <p:cNvPr id="34" name="矩形 80"/>
          <p:cNvSpPr>
            <a:spLocks noChangeArrowheads="1"/>
          </p:cNvSpPr>
          <p:nvPr/>
        </p:nvSpPr>
        <p:spPr bwMode="auto">
          <a:xfrm>
            <a:off x="2407444" y="2913460"/>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itchFamily="2" charset="-122"/>
              </a:rPr>
              <a:t>点击添加描述总结</a:t>
            </a:r>
            <a:r>
              <a:rPr lang="en-US" altLang="zh-CN" sz="1000" dirty="0">
                <a:solidFill>
                  <a:srgbClr val="163A5A"/>
                </a:solidFill>
                <a:sym typeface="方正兰亭黑_GBK" pitchFamily="2" charset="-122"/>
              </a:rPr>
              <a:t> </a:t>
            </a:r>
            <a:endParaRPr lang="zh-CN" altLang="en-US" sz="1000" dirty="0">
              <a:solidFill>
                <a:srgbClr val="163A5A"/>
              </a:solidFill>
              <a:sym typeface="方正兰亭黑_GBK" pitchFamily="2" charset="-122"/>
            </a:endParaRPr>
          </a:p>
        </p:txBody>
      </p:sp>
      <p:sp>
        <p:nvSpPr>
          <p:cNvPr id="35" name="矩形 81"/>
          <p:cNvSpPr>
            <a:spLocks noChangeArrowheads="1"/>
          </p:cNvSpPr>
          <p:nvPr/>
        </p:nvSpPr>
        <p:spPr bwMode="auto">
          <a:xfrm>
            <a:off x="4099322" y="4055269"/>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itchFamily="2" charset="-122"/>
              </a:rPr>
              <a:t>点击添加描述总结</a:t>
            </a:r>
            <a:r>
              <a:rPr lang="en-US" altLang="zh-CN" sz="1000" dirty="0">
                <a:sym typeface="方正兰亭黑_GBK" pitchFamily="2" charset="-122"/>
              </a:rPr>
              <a:t> </a:t>
            </a:r>
            <a:endParaRPr lang="zh-CN" altLang="en-US" sz="1000" dirty="0">
              <a:sym typeface="方正兰亭黑_GBK" pitchFamily="2" charset="-122"/>
            </a:endParaRPr>
          </a:p>
        </p:txBody>
      </p:sp>
      <p:sp>
        <p:nvSpPr>
          <p:cNvPr id="36" name="矩形 82"/>
          <p:cNvSpPr>
            <a:spLocks noChangeArrowheads="1"/>
          </p:cNvSpPr>
          <p:nvPr/>
        </p:nvSpPr>
        <p:spPr bwMode="auto">
          <a:xfrm>
            <a:off x="5800725" y="2782975"/>
            <a:ext cx="1366838" cy="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itchFamily="2" charset="-122"/>
              </a:rPr>
              <a:t>点击添加描述总结</a:t>
            </a:r>
            <a:endParaRPr lang="zh-CN" altLang="en-US" sz="1400" dirty="0">
              <a:solidFill>
                <a:srgbClr val="163A5A"/>
              </a:solidFill>
              <a:latin typeface="Arial" panose="020B0604020202020204" pitchFamily="34" charset="0"/>
              <a:ea typeface="微软雅黑" panose="020B0503020204020204" pitchFamily="34" charset="-122"/>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itchFamily="2" charset="-122"/>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sym typeface="方正兰亭黑_GBK" pitchFamily="2" charset="-122"/>
                </a:rPr>
                <a:t>关键词</a:t>
              </a:r>
              <a:endParaRPr lang="zh-CN" altLang="en-US" sz="1400" dirty="0">
                <a:solidFill>
                  <a:srgbClr val="163A5A"/>
                </a:solidFill>
                <a:latin typeface="Arial" panose="020B0604020202020204" pitchFamily="34" charset="0"/>
                <a:ea typeface="微软雅黑" panose="020B0503020204020204" pitchFamily="34" charset="-122"/>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itchFamily="2" charset="-122"/>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ym typeface="方正兰亭黑_GBK" pitchFamily="2" charset="-122"/>
                </a:rPr>
                <a:t>关键词</a:t>
              </a:r>
              <a:endParaRPr lang="zh-CN" altLang="en-US" sz="16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itchFamily="2" charset="-122"/>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ym typeface="方正兰亭黑_GBK" pitchFamily="2" charset="-122"/>
                </a:rPr>
                <a:t>关键词</a:t>
              </a:r>
              <a:endParaRPr lang="zh-CN" altLang="en-US" sz="1400" dirty="0">
                <a:latin typeface="Arial" panose="020B0604020202020204" pitchFamily="34" charset="0"/>
                <a:ea typeface="微软雅黑" panose="020B0503020204020204" pitchFamily="34" charset="-122"/>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sym typeface="方正兰亭黑_GBK" pitchFamily="2" charset="-122"/>
                </a:rPr>
                <a:t>关键词</a:t>
              </a:r>
              <a:endParaRPr lang="zh-CN" altLang="en-US" sz="1800" dirty="0">
                <a:solidFill>
                  <a:srgbClr val="163A5A"/>
                </a:solidFill>
                <a:latin typeface="Arial" panose="020B0604020202020204" pitchFamily="34" charset="0"/>
                <a:ea typeface="微软雅黑" panose="020B0503020204020204" pitchFamily="34" charset="-122"/>
              </a:endParaRP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明年工作计划</a:t>
            </a:r>
          </a:p>
        </p:txBody>
      </p:sp>
      <p:cxnSp>
        <p:nvCxnSpPr>
          <p:cNvPr id="67" name="直接连接符 66"/>
          <p:cNvCxnSpPr/>
          <p:nvPr/>
        </p:nvCxnSpPr>
        <p:spPr>
          <a:xfrm>
            <a:off x="2792976"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00"/>
                                        <p:tgtEl>
                                          <p:spTgt spid="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300"/>
                                        <p:tgtEl>
                                          <p:spTgt spid="64"/>
                                        </p:tgtEl>
                                      </p:cBhvr>
                                    </p:animEffect>
                                  </p:childTnLst>
                                </p:cTn>
                              </p:par>
                              <p:par>
                                <p:cTn id="16" presetID="12" presetClass="entr" presetSubtype="8"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500"/>
                                        <p:tgtEl>
                                          <p:spTgt spid="67"/>
                                        </p:tgtEl>
                                        <p:attrNameLst>
                                          <p:attrName>ppt_x</p:attrName>
                                        </p:attrNameLst>
                                      </p:cBhvr>
                                      <p:tavLst>
                                        <p:tav tm="0">
                                          <p:val>
                                            <p:strVal val="#ppt_x-#ppt_w*1.125000"/>
                                          </p:val>
                                        </p:tav>
                                        <p:tav tm="100000">
                                          <p:val>
                                            <p:strVal val="#ppt_x"/>
                                          </p:val>
                                        </p:tav>
                                      </p:tavLst>
                                    </p:anim>
                                    <p:animEffect transition="in" filter="wipe(right)">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left)">
                                      <p:cBhvr>
                                        <p:cTn id="104" dur="500"/>
                                        <p:tgtEl>
                                          <p:spTgt spid="36"/>
                                        </p:tgtEl>
                                      </p:cBhvr>
                                    </p:animEffect>
                                  </p:childTnLst>
                                </p:cTn>
                              </p:par>
                            </p:childTnLst>
                          </p:cTn>
                        </p:par>
                        <p:par>
                          <p:cTn id="105" fill="hold">
                            <p:stCondLst>
                              <p:cond delay="500"/>
                            </p:stCondLst>
                            <p:childTnLst>
                              <p:par>
                                <p:cTn id="106" presetID="2" presetClass="entr" presetSubtype="2" fill="hold" grpId="0" nodeType="afterEffect">
                                  <p:stCondLst>
                                    <p:cond delay="0"/>
                                  </p:stCondLst>
                                  <p:iterate type="lt">
                                    <p:tmPct val="15000"/>
                                  </p:iterate>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1+#ppt_w/2"/>
                                          </p:val>
                                        </p:tav>
                                        <p:tav tm="100000">
                                          <p:val>
                                            <p:strVal val="#ppt_x"/>
                                          </p:val>
                                        </p:tav>
                                      </p:tavLst>
                                    </p:anim>
                                    <p:anim calcmode="lin" valueType="num">
                                      <p:cBhvr additive="base">
                                        <p:cTn id="10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3283608" y="1630919"/>
            <a:ext cx="0" cy="551989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6863359" y="3428593"/>
            <a:ext cx="0" cy="302226"/>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4780192" y="373836"/>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2834646" y="2061892"/>
            <a:ext cx="0" cy="340061"/>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163A5A"/>
                  </a:solidFill>
                  <a:ea typeface="微软雅黑" panose="020B0503020204020204" pitchFamily="34" charset="-122"/>
                </a:rPr>
                <a:t>起点</a:t>
              </a: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起点</a:t>
              </a: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第一</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第二</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第三</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第四</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TextBox 47"/>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明年工作计划</a:t>
            </a:r>
          </a:p>
        </p:txBody>
      </p:sp>
      <p:cxnSp>
        <p:nvCxnSpPr>
          <p:cNvPr id="49" name="直接连接符 48"/>
          <p:cNvCxnSpPr/>
          <p:nvPr/>
        </p:nvCxnSpPr>
        <p:spPr>
          <a:xfrm>
            <a:off x="225957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300"/>
                                        <p:tgtEl>
                                          <p:spTgt spid="4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ppt_x</p:attrName>
                                        </p:attrNameLst>
                                      </p:cBhvr>
                                      <p:tavLst>
                                        <p:tav tm="0">
                                          <p:val>
                                            <p:strVal val="#ppt_x-#ppt_w*1.125000"/>
                                          </p:val>
                                        </p:tav>
                                        <p:tav tm="100000">
                                          <p:val>
                                            <p:strVal val="#ppt_x"/>
                                          </p:val>
                                        </p:tav>
                                      </p:tavLst>
                                    </p:anim>
                                    <p:animEffect transition="in" filter="wipe(righ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300"/>
                                        <p:tgtEl>
                                          <p:spTgt spid="46"/>
                                        </p:tgtEl>
                                      </p:cBhvr>
                                    </p:animEffect>
                                  </p:childTnLst>
                                </p:cTn>
                              </p:par>
                              <p:par>
                                <p:cTn id="16" presetID="1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ppt_x</p:attrName>
                                        </p:attrNameLst>
                                      </p:cBhvr>
                                      <p:tavLst>
                                        <p:tav tm="0">
                                          <p:val>
                                            <p:strVal val="#ppt_x-#ppt_w*1.125000"/>
                                          </p:val>
                                        </p:tav>
                                        <p:tav tm="100000">
                                          <p:val>
                                            <p:strVal val="#ppt_x"/>
                                          </p:val>
                                        </p:tav>
                                      </p:tavLst>
                                    </p:anim>
                                    <p:animEffect transition="in" filter="wipe(righ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10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6"/>
                                        </p:tgtEl>
                                      </p:cBhvr>
                                      <p:to x="80000" y="100000"/>
                                    </p:animScale>
                                    <p:anim by="(#ppt_w*0.10)" calcmode="lin" valueType="num">
                                      <p:cBhvr>
                                        <p:cTn id="39" dur="50" autoRev="1" fill="hold">
                                          <p:stCondLst>
                                            <p:cond delay="0"/>
                                          </p:stCondLst>
                                        </p:cTn>
                                        <p:tgtEl>
                                          <p:spTgt spid="16"/>
                                        </p:tgtEl>
                                        <p:attrNameLst>
                                          <p:attrName>ppt_x</p:attrName>
                                        </p:attrNameLst>
                                      </p:cBhvr>
                                    </p:anim>
                                    <p:anim by="(-#ppt_w*0.10)" calcmode="lin" valueType="num">
                                      <p:cBhvr>
                                        <p:cTn id="40" dur="50" autoRev="1" fill="hold">
                                          <p:stCondLst>
                                            <p:cond delay="0"/>
                                          </p:stCondLst>
                                        </p:cTn>
                                        <p:tgtEl>
                                          <p:spTgt spid="16"/>
                                        </p:tgtEl>
                                        <p:attrNameLst>
                                          <p:attrName>ppt_y</p:attrName>
                                        </p:attrNameLst>
                                      </p:cBhvr>
                                    </p:anim>
                                    <p:animRot by="-480000">
                                      <p:cBhvr>
                                        <p:cTn id="41" dur="50" autoRev="1" fill="hold">
                                          <p:stCondLst>
                                            <p:cond delay="0"/>
                                          </p:stCondLst>
                                        </p:cTn>
                                        <p:tgtEl>
                                          <p:spTgt spid="16"/>
                                        </p:tgtEl>
                                        <p:attrNameLst>
                                          <p:attrName>r</p:attrName>
                                        </p:attrNameLst>
                                      </p:cBhvr>
                                    </p:animRot>
                                  </p:childTnLst>
                                </p:cTn>
                              </p:par>
                            </p:childTnLst>
                          </p:cTn>
                        </p:par>
                        <p:par>
                          <p:cTn id="42" fill="hold">
                            <p:stCondLst>
                              <p:cond delay="1549"/>
                            </p:stCondLst>
                            <p:childTnLst>
                              <p:par>
                                <p:cTn id="43" presetID="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49"/>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2549"/>
                            </p:stCondLst>
                            <p:childTnLst>
                              <p:par>
                                <p:cTn id="55" presetID="2" presetClass="entr" presetSubtype="1"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0-#ppt_h/2"/>
                                          </p:val>
                                        </p:tav>
                                        <p:tav tm="100000">
                                          <p:val>
                                            <p:strVal val="#ppt_y"/>
                                          </p:val>
                                        </p:tav>
                                      </p:tavLst>
                                    </p:anim>
                                  </p:childTnLst>
                                </p:cTn>
                              </p:par>
                            </p:childTnLst>
                          </p:cTn>
                        </p:par>
                        <p:par>
                          <p:cTn id="59" fill="hold">
                            <p:stCondLst>
                              <p:cond delay="3049"/>
                            </p:stCondLst>
                            <p:childTnLst>
                              <p:par>
                                <p:cTn id="60" presetID="22" presetClass="entr" presetSubtype="8"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35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10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9"/>
                                        </p:tgtEl>
                                      </p:cBhvr>
                                      <p:to x="80000" y="100000"/>
                                    </p:animScale>
                                    <p:anim by="(#ppt_w*0.10)" calcmode="lin" valueType="num">
                                      <p:cBhvr>
                                        <p:cTn id="72" dur="50" autoRev="1" fill="hold">
                                          <p:stCondLst>
                                            <p:cond delay="0"/>
                                          </p:stCondLst>
                                        </p:cTn>
                                        <p:tgtEl>
                                          <p:spTgt spid="19"/>
                                        </p:tgtEl>
                                        <p:attrNameLst>
                                          <p:attrName>ppt_x</p:attrName>
                                        </p:attrNameLst>
                                      </p:cBhvr>
                                    </p:anim>
                                    <p:anim by="(-#ppt_w*0.10)" calcmode="lin" valueType="num">
                                      <p:cBhvr>
                                        <p:cTn id="73" dur="50" autoRev="1" fill="hold">
                                          <p:stCondLst>
                                            <p:cond delay="0"/>
                                          </p:stCondLst>
                                        </p:cTn>
                                        <p:tgtEl>
                                          <p:spTgt spid="19"/>
                                        </p:tgtEl>
                                        <p:attrNameLst>
                                          <p:attrName>ppt_y</p:attrName>
                                        </p:attrNameLst>
                                      </p:cBhvr>
                                    </p:anim>
                                    <p:animRot by="-480000">
                                      <p:cBhvr>
                                        <p:cTn id="74" dur="50" autoRev="1" fill="hold">
                                          <p:stCondLst>
                                            <p:cond delay="0"/>
                                          </p:stCondLst>
                                        </p:cTn>
                                        <p:tgtEl>
                                          <p:spTgt spid="19"/>
                                        </p:tgtEl>
                                        <p:attrNameLst>
                                          <p:attrName>r</p:attrName>
                                        </p:attrNameLst>
                                      </p:cBhvr>
                                    </p:animRot>
                                  </p:childTnLst>
                                </p:cTn>
                              </p:par>
                            </p:childTnLst>
                          </p:cTn>
                        </p:par>
                        <p:par>
                          <p:cTn id="75" fill="hold">
                            <p:stCondLst>
                              <p:cond delay="4099"/>
                            </p:stCondLst>
                            <p:childTnLst>
                              <p:par>
                                <p:cTn id="76" presetID="2" presetClass="entr" presetSubtype="1"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0-#ppt_h/2"/>
                                          </p:val>
                                        </p:tav>
                                        <p:tav tm="100000">
                                          <p:val>
                                            <p:strVal val="#ppt_y"/>
                                          </p:val>
                                        </p:tav>
                                      </p:tavLst>
                                    </p:anim>
                                  </p:childTnLst>
                                </p:cTn>
                              </p:par>
                            </p:childTnLst>
                          </p:cTn>
                        </p:par>
                        <p:par>
                          <p:cTn id="80" fill="hold">
                            <p:stCondLst>
                              <p:cond delay="4599"/>
                            </p:stCondLst>
                            <p:childTnLst>
                              <p:par>
                                <p:cTn id="81" presetID="22" presetClass="entr" presetSubtype="1"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up)">
                                      <p:cBhvr>
                                        <p:cTn id="83" dur="500"/>
                                        <p:tgtEl>
                                          <p:spTgt spid="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5099"/>
                            </p:stCondLst>
                            <p:childTnLst>
                              <p:par>
                                <p:cTn id="88" presetID="2" presetClass="entr" presetSubtype="1"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0-#ppt_h/2"/>
                                          </p:val>
                                        </p:tav>
                                        <p:tav tm="100000">
                                          <p:val>
                                            <p:strVal val="#ppt_y"/>
                                          </p:val>
                                        </p:tav>
                                      </p:tavLst>
                                    </p:anim>
                                  </p:childTnLst>
                                </p:cTn>
                              </p:par>
                            </p:childTnLst>
                          </p:cTn>
                        </p:par>
                        <p:par>
                          <p:cTn id="92" fill="hold">
                            <p:stCondLst>
                              <p:cond delay="5599"/>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500"/>
                                        <p:tgtEl>
                                          <p:spTgt spid="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p:stCondLst>
                              <p:cond delay="6099"/>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22"/>
                                        </p:tgtEl>
                                        <p:attrNameLst>
                                          <p:attrName>style.visibility</p:attrName>
                                        </p:attrNameLst>
                                      </p:cBhvr>
                                      <p:to>
                                        <p:strVal val="visible"/>
                                      </p:to>
                                    </p:set>
                                    <p:animEffect transition="in" filter="wipe(left)">
                                      <p:cBhvr>
                                        <p:cTn id="102" dur="100"/>
                                        <p:tgtEl>
                                          <p:spTgt spid="22"/>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22"/>
                                        </p:tgtEl>
                                      </p:cBhvr>
                                      <p:to x="80000" y="100000"/>
                                    </p:animScale>
                                    <p:anim by="(#ppt_w*0.10)" calcmode="lin" valueType="num">
                                      <p:cBhvr>
                                        <p:cTn id="105" dur="50" autoRev="1" fill="hold">
                                          <p:stCondLst>
                                            <p:cond delay="0"/>
                                          </p:stCondLst>
                                        </p:cTn>
                                        <p:tgtEl>
                                          <p:spTgt spid="22"/>
                                        </p:tgtEl>
                                        <p:attrNameLst>
                                          <p:attrName>ppt_x</p:attrName>
                                        </p:attrNameLst>
                                      </p:cBhvr>
                                    </p:anim>
                                    <p:anim by="(-#ppt_w*0.10)" calcmode="lin" valueType="num">
                                      <p:cBhvr>
                                        <p:cTn id="106" dur="50" autoRev="1" fill="hold">
                                          <p:stCondLst>
                                            <p:cond delay="0"/>
                                          </p:stCondLst>
                                        </p:cTn>
                                        <p:tgtEl>
                                          <p:spTgt spid="22"/>
                                        </p:tgtEl>
                                        <p:attrNameLst>
                                          <p:attrName>ppt_y</p:attrName>
                                        </p:attrNameLst>
                                      </p:cBhvr>
                                    </p:anim>
                                    <p:animRot by="-480000">
                                      <p:cBhvr>
                                        <p:cTn id="107"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a:lstStyle/>
              <a:p>
                <a:endParaRPr lang="zh-CN" altLang="en-US" dirty="0">
                  <a:ea typeface="微软雅黑" panose="020B0503020204020204" pitchFamily="34" charset="-122"/>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a:lstStyle/>
              <a:p>
                <a:endParaRPr lang="zh-CN" altLang="en-US" dirty="0">
                  <a:ea typeface="微软雅黑" panose="020B0503020204020204" pitchFamily="34" charset="-122"/>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6"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添加标题</a:t>
            </a:r>
            <a:endParaRPr lang="en-US" altLang="zh-CN" sz="1500" dirty="0">
              <a:solidFill>
                <a:srgbClr val="163A5A"/>
              </a:solidFill>
              <a:sym typeface="方正兰亭黑_GBK" pitchFamily="2" charset="-122"/>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sym typeface="方正兰亭黑_GBK" pitchFamily="2" charset="-122"/>
              </a:rPr>
              <a:t>点击输入图表的描述说明</a:t>
            </a: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itchFamily="2" charset="-122"/>
              </a:rPr>
              <a:t>添加标题</a:t>
            </a:r>
            <a:endParaRPr lang="en-US" altLang="zh-CN" sz="1500" dirty="0">
              <a:sym typeface="方正兰亭黑_GBK" pitchFamily="2" charset="-122"/>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itchFamily="2" charset="-122"/>
              </a:rPr>
              <a:t>添加标题</a:t>
            </a:r>
            <a:endParaRPr lang="en-US" altLang="zh-CN" sz="1500" dirty="0">
              <a:solidFill>
                <a:srgbClr val="163A5A"/>
              </a:solidFill>
              <a:sym typeface="方正兰亭黑_GBK" pitchFamily="2" charset="-122"/>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itchFamily="2" charset="-122"/>
              </a:rPr>
              <a:t>添加标题</a:t>
            </a:r>
            <a:endParaRPr lang="en-US" altLang="zh-CN" sz="1500" dirty="0">
              <a:sym typeface="方正兰亭黑_GBK" pitchFamily="2" charset="-122"/>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itchFamily="2" charset="-122"/>
              </a:rPr>
              <a:t>点击输入图表的描述说明</a:t>
            </a: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TextBox 6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明年工作计划</a:t>
            </a:r>
          </a:p>
        </p:txBody>
      </p:sp>
      <p:cxnSp>
        <p:nvCxnSpPr>
          <p:cNvPr id="70" name="直接连接符 6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300"/>
                                        <p:tgtEl>
                                          <p:spTgt spid="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ppt_x</p:attrName>
                                        </p:attrNameLst>
                                      </p:cBhvr>
                                      <p:tavLst>
                                        <p:tav tm="0">
                                          <p:val>
                                            <p:strVal val="#ppt_x-#ppt_w*1.125000"/>
                                          </p:val>
                                        </p:tav>
                                        <p:tav tm="100000">
                                          <p:val>
                                            <p:strVal val="#ppt_x"/>
                                          </p:val>
                                        </p:tav>
                                      </p:tavLst>
                                    </p:anim>
                                    <p:animEffect transition="in" filter="wipe(right)">
                                      <p:cBhvr>
                                        <p:cTn id="12" dur="500"/>
                                        <p:tgtEl>
                                          <p:spTgt spid="69"/>
                                        </p:tgtEl>
                                      </p:cBhvr>
                                    </p:animEffect>
                                  </p:childTnLst>
                                </p:cTn>
                              </p:par>
                              <p:par>
                                <p:cTn id="13" presetID="22" presetClass="entr" presetSubtype="8"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300"/>
                                        <p:tgtEl>
                                          <p:spTgt spid="67"/>
                                        </p:tgtEl>
                                      </p:cBhvr>
                                    </p:animEffect>
                                  </p:childTnLst>
                                </p:cTn>
                              </p:par>
                              <p:par>
                                <p:cTn id="16" presetID="12" presetClass="entr" presetSubtype="8"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p:tgtEl>
                                          <p:spTgt spid="70"/>
                                        </p:tgtEl>
                                        <p:attrNameLst>
                                          <p:attrName>ppt_x</p:attrName>
                                        </p:attrNameLst>
                                      </p:cBhvr>
                                      <p:tavLst>
                                        <p:tav tm="0">
                                          <p:val>
                                            <p:strVal val="#ppt_x-#ppt_w*1.125000"/>
                                          </p:val>
                                        </p:tav>
                                        <p:tav tm="100000">
                                          <p:val>
                                            <p:strVal val="#ppt_x"/>
                                          </p:val>
                                        </p:tav>
                                      </p:tavLst>
                                    </p:anim>
                                    <p:animEffect transition="in" filter="wipe(right)">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2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par>
                                <p:cTn id="61" presetID="22" presetClass="entr" presetSubtype="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par>
                                <p:cTn id="64" presetID="22" presetClass="entr" presetSubtype="2"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90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par>
                                <p:cTn id="72" presetID="10" presetClass="entr" presetSubtype="0" fill="hold" nodeType="withEffect">
                                  <p:stCondLst>
                                    <p:cond delay="3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par>
                                <p:cTn id="75" presetID="10" presetClass="entr" presetSubtype="0" fill="hold" nodeType="withEffect">
                                  <p:stCondLst>
                                    <p:cond delay="60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par>
                                <p:cTn id="78" presetID="10"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500"/>
                                        <p:tgtEl>
                                          <p:spTgt spid="40"/>
                                        </p:tgtEl>
                                      </p:cBhvr>
                                    </p:animEffect>
                                  </p:childTnLst>
                                </p:cTn>
                              </p:par>
                              <p:par>
                                <p:cTn id="92" presetID="22" presetClass="entr" presetSubtype="2" fill="hold" grpId="0"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wipe(right)">
                                      <p:cBhvr>
                                        <p:cTn id="94" dur="500"/>
                                        <p:tgtEl>
                                          <p:spTgt spid="39"/>
                                        </p:tgtEl>
                                      </p:cBhvr>
                                    </p:animEffect>
                                  </p:childTnLst>
                                </p:cTn>
                              </p:par>
                              <p:par>
                                <p:cTn id="95" presetID="22" presetClass="entr" presetSubtype="2" fill="hold" grpId="0" nodeType="withEffect">
                                  <p:stCondLst>
                                    <p:cond delay="600"/>
                                  </p:stCondLst>
                                  <p:childTnLst>
                                    <p:set>
                                      <p:cBhvr>
                                        <p:cTn id="96" dur="1" fill="hold">
                                          <p:stCondLst>
                                            <p:cond delay="0"/>
                                          </p:stCondLst>
                                        </p:cTn>
                                        <p:tgtEl>
                                          <p:spTgt spid="41"/>
                                        </p:tgtEl>
                                        <p:attrNameLst>
                                          <p:attrName>style.visibility</p:attrName>
                                        </p:attrNameLst>
                                      </p:cBhvr>
                                      <p:to>
                                        <p:strVal val="visible"/>
                                      </p:to>
                                    </p:set>
                                    <p:animEffect transition="in" filter="wipe(right)">
                                      <p:cBhvr>
                                        <p:cTn id="97" dur="500"/>
                                        <p:tgtEl>
                                          <p:spTgt spid="41"/>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2"/>
                                        </p:tgtEl>
                                        <p:attrNameLst>
                                          <p:attrName>style.visibility</p:attrName>
                                        </p:attrNameLst>
                                      </p:cBhvr>
                                      <p:to>
                                        <p:strVal val="visible"/>
                                      </p:to>
                                    </p:set>
                                    <p:animEffect transition="in" filter="wipe(right)">
                                      <p:cBhvr>
                                        <p:cTn id="100" dur="500"/>
                                        <p:tgtEl>
                                          <p:spTgt spid="42"/>
                                        </p:tgtEl>
                                      </p:cBhvr>
                                    </p:animEffect>
                                  </p:childTnLst>
                                </p:cTn>
                              </p:par>
                              <p:par>
                                <p:cTn id="101" presetID="22" presetClass="entr" presetSubtype="2" fill="hold" grpId="0" nodeType="withEffect">
                                  <p:stCondLst>
                                    <p:cond delay="900"/>
                                  </p:stCondLst>
                                  <p:childTnLst>
                                    <p:set>
                                      <p:cBhvr>
                                        <p:cTn id="102" dur="1" fill="hold">
                                          <p:stCondLst>
                                            <p:cond delay="0"/>
                                          </p:stCondLst>
                                        </p:cTn>
                                        <p:tgtEl>
                                          <p:spTgt spid="43"/>
                                        </p:tgtEl>
                                        <p:attrNameLst>
                                          <p:attrName>style.visibility</p:attrName>
                                        </p:attrNameLst>
                                      </p:cBhvr>
                                      <p:to>
                                        <p:strVal val="visible"/>
                                      </p:to>
                                    </p:set>
                                    <p:animEffect transition="in" filter="wipe(right)">
                                      <p:cBhvr>
                                        <p:cTn id="103" dur="500"/>
                                        <p:tgtEl>
                                          <p:spTgt spid="43"/>
                                        </p:tgtEl>
                                      </p:cBhvr>
                                    </p:animEffect>
                                  </p:childTnLst>
                                </p:cTn>
                              </p:par>
                              <p:par>
                                <p:cTn id="104" presetID="22" presetClass="entr" presetSubtype="2" fill="hold" grpId="0" nodeType="withEffect">
                                  <p:stCondLst>
                                    <p:cond delay="900"/>
                                  </p:stCondLst>
                                  <p:childTnLst>
                                    <p:set>
                                      <p:cBhvr>
                                        <p:cTn id="105" dur="1" fill="hold">
                                          <p:stCondLst>
                                            <p:cond delay="0"/>
                                          </p:stCondLst>
                                        </p:cTn>
                                        <p:tgtEl>
                                          <p:spTgt spid="44"/>
                                        </p:tgtEl>
                                        <p:attrNameLst>
                                          <p:attrName>style.visibility</p:attrName>
                                        </p:attrNameLst>
                                      </p:cBhvr>
                                      <p:to>
                                        <p:strVal val="visible"/>
                                      </p:to>
                                    </p:set>
                                    <p:animEffect transition="in" filter="wipe(right)">
                                      <p:cBhvr>
                                        <p:cTn id="10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animBg="1"/>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itchFamily="2" charset="-122"/>
              </a:rPr>
              <a:t>添加标题</a:t>
            </a:r>
            <a:endParaRPr lang="en-US" altLang="zh-CN" sz="1700" dirty="0">
              <a:solidFill>
                <a:srgbClr val="163A5A"/>
              </a:solidFill>
              <a:sym typeface="方正兰亭黑_GBK" pitchFamily="2" charset="-122"/>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itchFamily="2" charset="-122"/>
              </a:rPr>
              <a:t>添加标题</a:t>
            </a:r>
            <a:endParaRPr lang="en-US" altLang="zh-CN" sz="1700" dirty="0">
              <a:sym typeface="方正兰亭黑_GBK" pitchFamily="2" charset="-122"/>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163A5A"/>
                </a:solidFill>
                <a:sym typeface="方正兰亭黑_GBK" pitchFamily="2" charset="-122"/>
              </a:rPr>
              <a:t>添加标题</a:t>
            </a:r>
            <a:endParaRPr lang="en-US" altLang="zh-CN" sz="1700">
              <a:solidFill>
                <a:srgbClr val="163A5A"/>
              </a:solidFill>
              <a:sym typeface="方正兰亭黑_GBK" pitchFamily="2" charset="-122"/>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163A5A"/>
                  </a:solidFill>
                  <a:latin typeface="Arial" panose="020B0604020202020204" pitchFamily="34" charset="0"/>
                  <a:sym typeface="Arial" panose="020B0604020202020204" pitchFamily="34" charset="0"/>
                </a:rPr>
                <a:t>TEXT HERE</a:t>
              </a:r>
              <a:endParaRPr lang="zh-CN" altLang="en-US" sz="1400" baseline="-3000" dirty="0">
                <a:solidFill>
                  <a:srgbClr val="163A5A"/>
                </a:solidFill>
                <a:latin typeface="Arial" panose="020B0604020202020204" pitchFamily="34" charset="0"/>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lIns="68573" tIns="34287" rIns="68573" bIns="34287"/>
            <a:lstStyle/>
            <a:p>
              <a:endParaRPr lang="zh-CN" altLang="en-US" dirty="0">
                <a:ea typeface="微软雅黑" panose="020B0503020204020204" pitchFamily="34" charset="-122"/>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TextBox 5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明年工作计划</a:t>
            </a:r>
          </a:p>
        </p:txBody>
      </p:sp>
      <p:cxnSp>
        <p:nvCxnSpPr>
          <p:cNvPr id="60" name="直接连接符 5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00"/>
                                        <p:tgtEl>
                                          <p:spTgt spid="5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par>
                                <p:cTn id="16" presetID="1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grpId="0" nodeType="withEffect">
                                  <p:stCondLst>
                                    <p:cond delay="40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fltVal val="0"/>
                                          </p:val>
                                        </p:tav>
                                        <p:tav tm="100000">
                                          <p:val>
                                            <p:strVal val="#ppt_w"/>
                                          </p:val>
                                        </p:tav>
                                      </p:tavLst>
                                    </p:anim>
                                    <p:anim calcmode="lin" valueType="num">
                                      <p:cBhvr>
                                        <p:cTn id="57" dur="1000" fill="hold"/>
                                        <p:tgtEl>
                                          <p:spTgt spid="62"/>
                                        </p:tgtEl>
                                        <p:attrNameLst>
                                          <p:attrName>ppt_h</p:attrName>
                                        </p:attrNameLst>
                                      </p:cBhvr>
                                      <p:tavLst>
                                        <p:tav tm="0">
                                          <p:val>
                                            <p:fltVal val="0"/>
                                          </p:val>
                                        </p:tav>
                                        <p:tav tm="100000">
                                          <p:val>
                                            <p:strVal val="#ppt_h"/>
                                          </p:val>
                                        </p:tav>
                                      </p:tavLst>
                                    </p:anim>
                                    <p:anim calcmode="lin" valueType="num">
                                      <p:cBhvr>
                                        <p:cTn id="58" dur="1000" fill="hold"/>
                                        <p:tgtEl>
                                          <p:spTgt spid="62"/>
                                        </p:tgtEl>
                                        <p:attrNameLst>
                                          <p:attrName>style.rotation</p:attrName>
                                        </p:attrNameLst>
                                      </p:cBhvr>
                                      <p:tavLst>
                                        <p:tav tm="0">
                                          <p:val>
                                            <p:fltVal val="90"/>
                                          </p:val>
                                        </p:tav>
                                        <p:tav tm="100000">
                                          <p:val>
                                            <p:fltVal val="0"/>
                                          </p:val>
                                        </p:tav>
                                      </p:tavLst>
                                    </p:anim>
                                    <p:animEffect transition="in" filter="fade">
                                      <p:cBhvr>
                                        <p:cTn id="59" dur="1000"/>
                                        <p:tgtEl>
                                          <p:spTgt spid="62"/>
                                        </p:tgtEl>
                                      </p:cBhvr>
                                    </p:animEffect>
                                  </p:childTnLst>
                                </p:cTn>
                              </p:par>
                              <p:par>
                                <p:cTn id="60" presetID="31" presetClass="entr" presetSubtype="0" fill="hold"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 calcmode="lin" valueType="num">
                                      <p:cBhvr>
                                        <p:cTn id="64" dur="1000" fill="hold"/>
                                        <p:tgtEl>
                                          <p:spTgt spid="63"/>
                                        </p:tgtEl>
                                        <p:attrNameLst>
                                          <p:attrName>style.rotation</p:attrName>
                                        </p:attrNameLst>
                                      </p:cBhvr>
                                      <p:tavLst>
                                        <p:tav tm="0">
                                          <p:val>
                                            <p:fltVal val="90"/>
                                          </p:val>
                                        </p:tav>
                                        <p:tav tm="100000">
                                          <p:val>
                                            <p:fltVal val="0"/>
                                          </p:val>
                                        </p:tav>
                                      </p:tavLst>
                                    </p:anim>
                                    <p:animEffect transition="in" filter="fade">
                                      <p:cBhvr>
                                        <p:cTn id="65" dur="1000"/>
                                        <p:tgtEl>
                                          <p:spTgt spid="63"/>
                                        </p:tgtEl>
                                      </p:cBhvr>
                                    </p:animEffect>
                                  </p:childTnLst>
                                </p:cTn>
                              </p:par>
                              <p:par>
                                <p:cTn id="66" presetID="31" presetClass="entr" presetSubtype="0" fill="hold" nodeType="withEffect">
                                  <p:stCondLst>
                                    <p:cond delay="600"/>
                                  </p:stCondLst>
                                  <p:childTnLst>
                                    <p:set>
                                      <p:cBhvr>
                                        <p:cTn id="67" dur="1" fill="hold">
                                          <p:stCondLst>
                                            <p:cond delay="0"/>
                                          </p:stCondLst>
                                        </p:cTn>
                                        <p:tgtEl>
                                          <p:spTgt spid="64"/>
                                        </p:tgtEl>
                                        <p:attrNameLst>
                                          <p:attrName>style.visibility</p:attrName>
                                        </p:attrNameLst>
                                      </p:cBhvr>
                                      <p:to>
                                        <p:strVal val="visible"/>
                                      </p:to>
                                    </p:set>
                                    <p:anim calcmode="lin" valueType="num">
                                      <p:cBhvr>
                                        <p:cTn id="68" dur="1000" fill="hold"/>
                                        <p:tgtEl>
                                          <p:spTgt spid="64"/>
                                        </p:tgtEl>
                                        <p:attrNameLst>
                                          <p:attrName>ppt_w</p:attrName>
                                        </p:attrNameLst>
                                      </p:cBhvr>
                                      <p:tavLst>
                                        <p:tav tm="0">
                                          <p:val>
                                            <p:fltVal val="0"/>
                                          </p:val>
                                        </p:tav>
                                        <p:tav tm="100000">
                                          <p:val>
                                            <p:strVal val="#ppt_w"/>
                                          </p:val>
                                        </p:tav>
                                      </p:tavLst>
                                    </p:anim>
                                    <p:anim calcmode="lin" valueType="num">
                                      <p:cBhvr>
                                        <p:cTn id="69" dur="1000" fill="hold"/>
                                        <p:tgtEl>
                                          <p:spTgt spid="64"/>
                                        </p:tgtEl>
                                        <p:attrNameLst>
                                          <p:attrName>ppt_h</p:attrName>
                                        </p:attrNameLst>
                                      </p:cBhvr>
                                      <p:tavLst>
                                        <p:tav tm="0">
                                          <p:val>
                                            <p:fltVal val="0"/>
                                          </p:val>
                                        </p:tav>
                                        <p:tav tm="100000">
                                          <p:val>
                                            <p:strVal val="#ppt_h"/>
                                          </p:val>
                                        </p:tav>
                                      </p:tavLst>
                                    </p:anim>
                                    <p:anim calcmode="lin" valueType="num">
                                      <p:cBhvr>
                                        <p:cTn id="70" dur="1000" fill="hold"/>
                                        <p:tgtEl>
                                          <p:spTgt spid="64"/>
                                        </p:tgtEl>
                                        <p:attrNameLst>
                                          <p:attrName>style.rotation</p:attrName>
                                        </p:attrNameLst>
                                      </p:cBhvr>
                                      <p:tavLst>
                                        <p:tav tm="0">
                                          <p:val>
                                            <p:fltVal val="90"/>
                                          </p:val>
                                        </p:tav>
                                        <p:tav tm="100000">
                                          <p:val>
                                            <p:fltVal val="0"/>
                                          </p:val>
                                        </p:tav>
                                      </p:tavLst>
                                    </p:anim>
                                    <p:animEffect transition="in" filter="fade">
                                      <p:cBhvr>
                                        <p:cTn id="71" dur="1000"/>
                                        <p:tgtEl>
                                          <p:spTgt spid="6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up)">
                                      <p:cBhvr>
                                        <p:cTn id="76" dur="500"/>
                                        <p:tgtEl>
                                          <p:spTgt spid="10"/>
                                        </p:tgtEl>
                                      </p:cBhvr>
                                    </p:animEffect>
                                  </p:childTnLst>
                                </p:cTn>
                              </p:par>
                              <p:par>
                                <p:cTn id="77" presetID="22" presetClass="entr" presetSubtype="1" fill="hold" nodeType="withEffect">
                                  <p:stCondLst>
                                    <p:cond delay="30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par>
                                <p:cTn id="80" presetID="22" presetClass="entr" presetSubtype="1" fill="hold" nodeType="withEffect">
                                  <p:stCondLst>
                                    <p:cond delay="60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animBg="1"/>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5"/>
            <p:cNvSpPr txBox="1"/>
            <p:nvPr/>
          </p:nvSpPr>
          <p:spPr>
            <a:xfrm>
              <a:off x="1357180" y="2796039"/>
              <a:ext cx="59540" cy="267836"/>
            </a:xfrm>
            <a:prstGeom prst="rect">
              <a:avLst/>
            </a:prstGeom>
            <a:noFill/>
          </p:spPr>
          <p:txBody>
            <a:bodyPr wrap="none" rtlCol="0">
              <a:spAutoFit/>
            </a:bodyPr>
            <a:lstStyle/>
            <a:p>
              <a:endParaRPr lang="zh-CN" altLang="en-US" sz="4800" dirty="0">
                <a:latin typeface="Watford DB" pitchFamily="2" charset="0"/>
                <a:ea typeface="造字工房劲黑（非商用）常规体" pitchFamily="50" charset="-122"/>
              </a:endParaRPr>
            </a:p>
          </p:txBody>
        </p:sp>
      </p:grpSp>
      <p:sp>
        <p:nvSpPr>
          <p:cNvPr id="9" name="TextBox 8"/>
          <p:cNvSpPr txBox="1"/>
          <p:nvPr/>
        </p:nvSpPr>
        <p:spPr>
          <a:xfrm>
            <a:off x="3023162" y="2408949"/>
            <a:ext cx="3262432" cy="707886"/>
          </a:xfrm>
          <a:prstGeom prst="rect">
            <a:avLst/>
          </a:prstGeom>
          <a:noFill/>
          <a:ln>
            <a:noFill/>
          </a:ln>
        </p:spPr>
        <p:txBody>
          <a:bodyPr wrap="none" rtlCol="0">
            <a:spAutoFit/>
          </a:bodyPr>
          <a:lstStyle/>
          <a:p>
            <a:r>
              <a:rPr lang="zh-CN" altLang="en-US" sz="4000" dirty="0">
                <a:latin typeface="方正大黑简体" panose="02010601030101010101" pitchFamily="2" charset="-122"/>
                <a:ea typeface="方正大黑简体" panose="02010601030101010101" pitchFamily="2" charset="-122"/>
              </a:rPr>
              <a:t>谢谢您的观看</a:t>
            </a:r>
          </a:p>
        </p:txBody>
      </p:sp>
      <p:cxnSp>
        <p:nvCxnSpPr>
          <p:cNvPr id="12" name="直接连接符 11"/>
          <p:cNvCxnSpPr/>
          <p:nvPr/>
        </p:nvCxnSpPr>
        <p:spPr>
          <a:xfrm>
            <a:off x="3190875" y="233246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0874" y="237965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5884" y="1253336"/>
            <a:ext cx="2214880" cy="1322070"/>
          </a:xfrm>
          <a:prstGeom prst="rect">
            <a:avLst/>
          </a:prstGeom>
          <a:noFill/>
        </p:spPr>
        <p:txBody>
          <a:bodyPr wrap="none" rtlCol="0">
            <a:spAutoFit/>
          </a:bodyPr>
          <a:lstStyle/>
          <a:p>
            <a:r>
              <a:rPr lang="en-US" altLang="zh-CN" sz="8000" dirty="0">
                <a:solidFill>
                  <a:srgbClr val="163A5A"/>
                </a:solidFill>
                <a:latin typeface="方正大黑简体" panose="02010601030101010101" pitchFamily="2" charset="-122"/>
                <a:ea typeface="方正大黑简体" panose="02010601030101010101" pitchFamily="2" charset="-122"/>
              </a:rPr>
              <a:t>2020</a:t>
            </a:r>
            <a:endParaRPr lang="zh-CN" altLang="en-US" sz="8000" dirty="0">
              <a:solidFill>
                <a:srgbClr val="163A5A"/>
              </a:solidFill>
              <a:latin typeface="方正大黑简体" panose="02010601030101010101" pitchFamily="2" charset="-122"/>
              <a:ea typeface="方正大黑简体" panose="02010601030101010101" pitchFamily="2" charset="-122"/>
            </a:endParaRPr>
          </a:p>
        </p:txBody>
      </p:sp>
      <p:sp>
        <p:nvSpPr>
          <p:cNvPr id="19" name="椭圆 18"/>
          <p:cNvSpPr/>
          <p:nvPr/>
        </p:nvSpPr>
        <p:spPr>
          <a:xfrm>
            <a:off x="4822700" y="3747640"/>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19"/>
          <p:cNvSpPr/>
          <p:nvPr/>
        </p:nvSpPr>
        <p:spPr>
          <a:xfrm>
            <a:off x="5965030" y="397195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椭圆 20"/>
          <p:cNvSpPr/>
          <p:nvPr/>
        </p:nvSpPr>
        <p:spPr>
          <a:xfrm>
            <a:off x="2799913" y="397231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椭圆 21"/>
          <p:cNvSpPr/>
          <p:nvPr/>
        </p:nvSpPr>
        <p:spPr>
          <a:xfrm>
            <a:off x="2503579" y="409064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椭圆 22"/>
          <p:cNvSpPr/>
          <p:nvPr/>
        </p:nvSpPr>
        <p:spPr>
          <a:xfrm>
            <a:off x="6423168" y="397697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309894" y="39694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6800928" y="41008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25"/>
          <p:cNvSpPr/>
          <p:nvPr/>
        </p:nvSpPr>
        <p:spPr>
          <a:xfrm>
            <a:off x="4097983" y="4004076"/>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椭圆 26"/>
          <p:cNvSpPr/>
          <p:nvPr/>
        </p:nvSpPr>
        <p:spPr>
          <a:xfrm>
            <a:off x="6974631" y="397066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a:off x="4399206" y="397872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28"/>
          <p:cNvSpPr/>
          <p:nvPr/>
        </p:nvSpPr>
        <p:spPr>
          <a:xfrm>
            <a:off x="7607392" y="402786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椭圆 29"/>
          <p:cNvSpPr/>
          <p:nvPr/>
        </p:nvSpPr>
        <p:spPr>
          <a:xfrm>
            <a:off x="6148391" y="378816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椭圆 30"/>
          <p:cNvSpPr/>
          <p:nvPr/>
        </p:nvSpPr>
        <p:spPr>
          <a:xfrm>
            <a:off x="2318009" y="410115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4754005" y="382426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3453681" y="3916110"/>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5323608" y="396884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1454517" y="39721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1169307" y="410341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3019999" y="378890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1938294" y="402524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441140" y="383145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7978110" y="39628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50"/>
          <p:cNvSpPr txBox="1"/>
          <p:nvPr/>
        </p:nvSpPr>
        <p:spPr>
          <a:xfrm>
            <a:off x="265272" y="164471"/>
            <a:ext cx="1220206" cy="523220"/>
          </a:xfrm>
          <a:prstGeom prst="rect">
            <a:avLst/>
          </a:prstGeom>
          <a:noFill/>
        </p:spPr>
        <p:txBody>
          <a:bodyPr wrap="none" rtlCol="0">
            <a:spAutoFit/>
          </a:bodyPr>
          <a:lstStyle/>
          <a:p>
            <a:r>
              <a:rPr lang="en-US" altLang="zh-CN" sz="2800" dirty="0">
                <a:latin typeface="方正大黑简体" panose="02010601030101010101" pitchFamily="2" charset="-122"/>
                <a:ea typeface="方正大黑简体" panose="02010601030101010101" pitchFamily="2" charset="-122"/>
              </a:rPr>
              <a:t>LOGO</a:t>
            </a:r>
            <a:endParaRPr lang="zh-CN" altLang="en-US" sz="2800" dirty="0">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iterate type="lt">
                                    <p:tmPct val="15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375"/>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1000" fill="hold"/>
                                        <p:tgtEl>
                                          <p:spTgt spid="51"/>
                                        </p:tgtEl>
                                        <p:attrNameLst>
                                          <p:attrName>ppt_w</p:attrName>
                                        </p:attrNameLst>
                                      </p:cBhvr>
                                      <p:tavLst>
                                        <p:tav tm="0">
                                          <p:val>
                                            <p:fltVal val="0"/>
                                          </p:val>
                                        </p:tav>
                                        <p:tav tm="100000">
                                          <p:val>
                                            <p:strVal val="#ppt_w"/>
                                          </p:val>
                                        </p:tav>
                                      </p:tavLst>
                                    </p:anim>
                                    <p:anim calcmode="lin" valueType="num">
                                      <p:cBhvr>
                                        <p:cTn id="131" dur="1000" fill="hold"/>
                                        <p:tgtEl>
                                          <p:spTgt spid="51"/>
                                        </p:tgtEl>
                                        <p:attrNameLst>
                                          <p:attrName>ppt_h</p:attrName>
                                        </p:attrNameLst>
                                      </p:cBhvr>
                                      <p:tavLst>
                                        <p:tav tm="0">
                                          <p:val>
                                            <p:fltVal val="0"/>
                                          </p:val>
                                        </p:tav>
                                        <p:tav tm="100000">
                                          <p:val>
                                            <p:strVal val="#ppt_h"/>
                                          </p:val>
                                        </p:tav>
                                      </p:tavLst>
                                    </p:anim>
                                    <p:anim calcmode="lin" valueType="num">
                                      <p:cBhvr>
                                        <p:cTn id="132" dur="1000" fill="hold"/>
                                        <p:tgtEl>
                                          <p:spTgt spid="51"/>
                                        </p:tgtEl>
                                        <p:attrNameLst>
                                          <p:attrName>style.rotation</p:attrName>
                                        </p:attrNameLst>
                                      </p:cBhvr>
                                      <p:tavLst>
                                        <p:tav tm="0">
                                          <p:val>
                                            <p:fltVal val="90"/>
                                          </p:val>
                                        </p:tav>
                                        <p:tav tm="100000">
                                          <p:val>
                                            <p:fltVal val="0"/>
                                          </p:val>
                                        </p:tav>
                                      </p:tavLst>
                                    </p:anim>
                                    <p:animEffect transition="in" filter="fade">
                                      <p:cBhvr>
                                        <p:cTn id="13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itchFamily="2" charset="-122"/>
                <a:ea typeface="方正兰亭细黑_GBK" pitchFamily="2" charset="-122"/>
              </a:rPr>
              <a:t>年度工作概述</a:t>
            </a:r>
          </a:p>
        </p:txBody>
      </p:sp>
      <p:sp>
        <p:nvSpPr>
          <p:cNvPr id="116" name="TextBox 115"/>
          <p:cNvSpPr txBox="1"/>
          <p:nvPr/>
        </p:nvSpPr>
        <p:spPr>
          <a:xfrm>
            <a:off x="4828355" y="2561232"/>
            <a:ext cx="2060885" cy="338554"/>
          </a:xfrm>
          <a:prstGeom prst="rect">
            <a:avLst/>
          </a:prstGeom>
          <a:noFill/>
        </p:spPr>
        <p:txBody>
          <a:bodyPr wrap="none" rtlCol="0">
            <a:spAutoFit/>
          </a:bodyPr>
          <a:lstStyle/>
          <a:p>
            <a:r>
              <a:rPr lang="en-US" altLang="zh-CN" sz="1600" dirty="0">
                <a:solidFill>
                  <a:srgbClr val="163A5A"/>
                </a:solidFill>
                <a:ea typeface="微软雅黑" panose="020B0503020204020204" pitchFamily="34" charset="-122"/>
              </a:rPr>
              <a:t>Annual work summary</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rPr>
              <a:t>公司介绍</a:t>
            </a:r>
          </a:p>
        </p:txBody>
      </p:sp>
      <p:sp>
        <p:nvSpPr>
          <p:cNvPr id="9" name="矩形 47"/>
          <p:cNvSpPr>
            <a:spLocks noChangeArrowheads="1"/>
          </p:cNvSpPr>
          <p:nvPr/>
        </p:nvSpPr>
        <p:spPr bwMode="auto">
          <a:xfrm>
            <a:off x="1002507" y="1127284"/>
            <a:ext cx="7184231"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itchFamily="2" charset="-122"/>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itchFamily="2" charset="-122"/>
              </a:rPr>
              <a:t>右键点击图片选择设置图片格式可直接替换图片。您可以点击文字框输入您的描述说明，或者通过复制粘贴，在此录入您的描述说明。</a:t>
            </a:r>
            <a:endParaRPr lang="en-US" altLang="zh-CN" sz="1100" dirty="0">
              <a:sym typeface="方正兰亭黑_GBK" pitchFamily="2" charset="-122"/>
            </a:endParaRPr>
          </a:p>
          <a:p>
            <a:pPr eaLnBrk="1" hangingPunct="1">
              <a:lnSpc>
                <a:spcPct val="130000"/>
              </a:lnSpc>
              <a:spcBef>
                <a:spcPct val="0"/>
              </a:spcBef>
              <a:spcAft>
                <a:spcPts val="375"/>
              </a:spcAft>
              <a:buNone/>
            </a:pPr>
            <a:r>
              <a:rPr lang="zh-CN" altLang="en-US" sz="1100" dirty="0">
                <a:sym typeface="方正兰亭黑_GBK" pitchFamily="2" charset="-122"/>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itchFamily="2" charset="-122"/>
              </a:rPr>
              <a:t>旗下分支机构</a:t>
            </a:r>
            <a:endParaRPr lang="en-US" altLang="zh-CN" sz="1500" dirty="0">
              <a:sym typeface="方正兰亭黑_GBK" pitchFamily="2" charset="-122"/>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在此录入图表的描述说明，在此录入图表的描述说明。</a:t>
            </a: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拥有员工数量</a:t>
            </a:r>
            <a:endParaRPr lang="en-US" altLang="zh-CN" sz="1500">
              <a:sym typeface="方正兰亭黑_GBK" pitchFamily="2" charset="-122"/>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itchFamily="2" charset="-122"/>
              </a:rPr>
              <a:t>在此录入图表的描述说明，在此录入图表的描述说明。</a:t>
            </a: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itchFamily="2" charset="-122"/>
              </a:rPr>
              <a:t>产品总销售额</a:t>
            </a:r>
            <a:endParaRPr lang="en-US" altLang="zh-CN" sz="1500">
              <a:sym typeface="方正兰亭黑_GBK" pitchFamily="2" charset="-122"/>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ym typeface="方正兰亭黑_GBK" pitchFamily="2" charset="-122"/>
              </a:rPr>
              <a:t>在此录入图表的描述说明，在此录入图表的描述说明。</a:t>
            </a: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Group 22"/>
            <p:cNvGrpSpPr/>
            <p:nvPr/>
          </p:nvGrpSpPr>
          <p:grpSpPr bwMode="auto">
            <a:xfrm>
              <a:off x="8539289" y="3516918"/>
              <a:ext cx="292903" cy="310672"/>
              <a:chOff x="0" y="0"/>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anose="02010601030101010101" pitchFamily="2" charset="-122"/>
                  <a:ea typeface="方正大黑简体" panose="02010601030101010101" pitchFamily="2" charset="-122"/>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sym typeface="Arial" panose="020B0604020202020204" pitchFamily="34" charset="0"/>
                </a:rPr>
                <a:t>公司描述</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lang="zh-CN" altLang="en-US" dirty="0">
                <a:ea typeface="微软雅黑" panose="020B0503020204020204" pitchFamily="34" charset="-122"/>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TextBox 109"/>
          <p:cNvSpPr txBox="1"/>
          <p:nvPr/>
        </p:nvSpPr>
        <p:spPr>
          <a:xfrm>
            <a:off x="908957" y="206330"/>
            <a:ext cx="1261884" cy="369332"/>
          </a:xfrm>
          <a:prstGeom prst="rect">
            <a:avLst/>
          </a:prstGeom>
          <a:noFill/>
        </p:spPr>
        <p:txBody>
          <a:bodyPr wrap="none" rtlCol="0">
            <a:spAutoFit/>
          </a:bodyPr>
          <a:lstStyle/>
          <a:p>
            <a:r>
              <a:rPr lang="zh-CN" altLang="en-US" spc="300" dirty="0">
                <a:latin typeface="方正兰亭细黑_GBK" pitchFamily="2" charset="-122"/>
                <a:ea typeface="方正兰亭细黑_GBK" pitchFamily="2" charset="-122"/>
              </a:rPr>
              <a:t>公司概述</a:t>
            </a:r>
          </a:p>
        </p:txBody>
      </p:sp>
      <p:cxnSp>
        <p:nvCxnSpPr>
          <p:cNvPr id="111" name="直接连接符 110"/>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0-#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60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fill="hold"/>
                                        <p:tgtEl>
                                          <p:spTgt spid="79"/>
                                        </p:tgtEl>
                                        <p:attrNameLst>
                                          <p:attrName>ppt_x</p:attrName>
                                        </p:attrNameLst>
                                      </p:cBhvr>
                                      <p:tavLst>
                                        <p:tav tm="0">
                                          <p:val>
                                            <p:strVal val="1+#ppt_w/2"/>
                                          </p:val>
                                        </p:tav>
                                        <p:tav tm="100000">
                                          <p:val>
                                            <p:strVal val="#ppt_x"/>
                                          </p:val>
                                        </p:tav>
                                      </p:tavLst>
                                    </p:anim>
                                    <p:anim calcmode="lin" valueType="num">
                                      <p:cBhvr additive="base">
                                        <p:cTn id="59" dur="500" fill="hold"/>
                                        <p:tgtEl>
                                          <p:spTgt spid="7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30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1+#ppt_w/2"/>
                                          </p:val>
                                        </p:tav>
                                        <p:tav tm="100000">
                                          <p:val>
                                            <p:strVal val="#ppt_x"/>
                                          </p:val>
                                        </p:tav>
                                      </p:tavLst>
                                    </p:anim>
                                    <p:anim calcmode="lin" valueType="num">
                                      <p:cBhvr additive="base">
                                        <p:cTn id="63" dur="500" fill="hold"/>
                                        <p:tgtEl>
                                          <p:spTgt spid="113"/>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4" presetClass="entr" presetSubtype="10" fill="hold" grpId="0" nodeType="afterEffect">
                                  <p:stCondLst>
                                    <p:cond delay="250"/>
                                  </p:stCondLst>
                                  <p:childTnLst>
                                    <p:set>
                                      <p:cBhvr>
                                        <p:cTn id="66" dur="1" fill="hold">
                                          <p:stCondLst>
                                            <p:cond delay="0"/>
                                          </p:stCondLst>
                                        </p:cTn>
                                        <p:tgtEl>
                                          <p:spTgt spid="32"/>
                                        </p:tgtEl>
                                        <p:attrNameLst>
                                          <p:attrName>style.visibility</p:attrName>
                                        </p:attrNameLst>
                                      </p:cBhvr>
                                      <p:to>
                                        <p:strVal val="visible"/>
                                      </p:to>
                                    </p:set>
                                    <p:animEffect>
                                      <p:cBhvr>
                                        <p:cTn id="67" dur="400"/>
                                        <p:tgtEl>
                                          <p:spTgt spid="32"/>
                                        </p:tgtEl>
                                      </p:cBhvr>
                                    </p:animEffect>
                                  </p:childTnLst>
                                </p:cTn>
                              </p:par>
                              <p:par>
                                <p:cTn id="68" presetID="14" presetClass="entr" presetSubtype="10" fill="hold" grpId="0" nodeType="withEffect">
                                  <p:stCondLst>
                                    <p:cond delay="250"/>
                                  </p:stCondLst>
                                  <p:childTnLst>
                                    <p:set>
                                      <p:cBhvr>
                                        <p:cTn id="69" dur="1" fill="hold">
                                          <p:stCondLst>
                                            <p:cond delay="0"/>
                                          </p:stCondLst>
                                        </p:cTn>
                                        <p:tgtEl>
                                          <p:spTgt spid="33"/>
                                        </p:tgtEl>
                                        <p:attrNameLst>
                                          <p:attrName>style.visibility</p:attrName>
                                        </p:attrNameLst>
                                      </p:cBhvr>
                                      <p:to>
                                        <p:strVal val="visible"/>
                                      </p:to>
                                    </p:set>
                                    <p:animEffect>
                                      <p:cBhvr>
                                        <p:cTn id="70" dur="400"/>
                                        <p:tgtEl>
                                          <p:spTgt spid="33"/>
                                        </p:tgtEl>
                                      </p:cBhvr>
                                    </p:animEffect>
                                  </p:childTnLst>
                                </p:cTn>
                              </p:par>
                            </p:childTnLst>
                          </p:cTn>
                        </p:par>
                        <p:par>
                          <p:cTn id="71" fill="hold">
                            <p:stCondLst>
                              <p:cond delay="1250"/>
                            </p:stCondLst>
                            <p:childTnLst>
                              <p:par>
                                <p:cTn id="72" presetID="14" presetClass="entr" presetSubtype="10" fill="hold" grpId="0" nodeType="afterEffect">
                                  <p:stCondLst>
                                    <p:cond delay="250"/>
                                  </p:stCondLst>
                                  <p:childTnLst>
                                    <p:set>
                                      <p:cBhvr>
                                        <p:cTn id="73" dur="1" fill="hold">
                                          <p:stCondLst>
                                            <p:cond delay="0"/>
                                          </p:stCondLst>
                                        </p:cTn>
                                        <p:tgtEl>
                                          <p:spTgt spid="34"/>
                                        </p:tgtEl>
                                        <p:attrNameLst>
                                          <p:attrName>style.visibility</p:attrName>
                                        </p:attrNameLst>
                                      </p:cBhvr>
                                      <p:to>
                                        <p:strVal val="visible"/>
                                      </p:to>
                                    </p:set>
                                    <p:animEffect>
                                      <p:cBhvr>
                                        <p:cTn id="74" dur="400"/>
                                        <p:tgtEl>
                                          <p:spTgt spid="34"/>
                                        </p:tgtEl>
                                      </p:cBhvr>
                                    </p:animEffect>
                                  </p:childTnLst>
                                </p:cTn>
                              </p:par>
                              <p:par>
                                <p:cTn id="75" presetID="14" presetClass="entr" presetSubtype="1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Effect>
                                      <p:cBhvr>
                                        <p:cTn id="77" dur="400"/>
                                        <p:tgtEl>
                                          <p:spTgt spid="35"/>
                                        </p:tgtEl>
                                      </p:cBhvr>
                                    </p:animEffect>
                                  </p:childTnLst>
                                </p:cTn>
                              </p:par>
                            </p:childTnLst>
                          </p:cTn>
                        </p:par>
                        <p:par>
                          <p:cTn id="78" fill="hold">
                            <p:stCondLst>
                              <p:cond delay="2000"/>
                            </p:stCondLst>
                            <p:childTnLst>
                              <p:par>
                                <p:cTn id="79" presetID="14" presetClass="entr" presetSubtype="10" fill="hold" grpId="0" nodeType="afterEffect">
                                  <p:stCondLst>
                                    <p:cond delay="250"/>
                                  </p:stCondLst>
                                  <p:childTnLst>
                                    <p:set>
                                      <p:cBhvr>
                                        <p:cTn id="80" dur="1" fill="hold">
                                          <p:stCondLst>
                                            <p:cond delay="0"/>
                                          </p:stCondLst>
                                        </p:cTn>
                                        <p:tgtEl>
                                          <p:spTgt spid="36"/>
                                        </p:tgtEl>
                                        <p:attrNameLst>
                                          <p:attrName>style.visibility</p:attrName>
                                        </p:attrNameLst>
                                      </p:cBhvr>
                                      <p:to>
                                        <p:strVal val="visible"/>
                                      </p:to>
                                    </p:set>
                                    <p:animEffect>
                                      <p:cBhvr>
                                        <p:cTn id="81" dur="400"/>
                                        <p:tgtEl>
                                          <p:spTgt spid="36"/>
                                        </p:tgtEl>
                                      </p:cBhvr>
                                    </p:animEffect>
                                  </p:childTnLst>
                                </p:cTn>
                              </p:par>
                              <p:par>
                                <p:cTn id="82" presetID="14" presetClass="entr" presetSubtype="10"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Effect>
                                      <p:cBhvr>
                                        <p:cTn id="84"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P spid="109"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2012</a:t>
              </a:r>
              <a:endParaRPr lang="zh-CN" altLang="en-US" dirty="0">
                <a:ea typeface="微软雅黑" panose="020B0503020204020204" pitchFamily="34" charset="-122"/>
              </a:endParaRP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2013</a:t>
              </a:r>
              <a:endParaRPr lang="zh-CN" altLang="en-US" sz="1100" dirty="0">
                <a:ea typeface="微软雅黑" panose="020B0503020204020204" pitchFamily="34" charset="-122"/>
              </a:endParaRP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2014</a:t>
              </a:r>
              <a:endParaRPr lang="zh-CN" altLang="en-US" sz="1100" dirty="0">
                <a:ea typeface="微软雅黑" panose="020B0503020204020204" pitchFamily="34" charset="-122"/>
              </a:endParaRP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2015</a:t>
              </a:r>
              <a:endParaRPr lang="zh-CN" altLang="en-US" sz="1100" dirty="0">
                <a:ea typeface="微软雅黑" panose="020B0503020204020204" pitchFamily="34" charset="-122"/>
              </a:endParaRP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ea typeface="微软雅黑" panose="020B0503020204020204" pitchFamily="34" charset="-122"/>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2016</a:t>
              </a:r>
              <a:endParaRPr lang="zh-CN" altLang="en-US" sz="1100" dirty="0">
                <a:ea typeface="微软雅黑" panose="020B0503020204020204" pitchFamily="34" charset="-122"/>
              </a:endParaRP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启航</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飞跃</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创新</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辉煌</a:t>
              </a: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企业发展历程</a:t>
            </a: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发展历程</a:t>
            </a:r>
          </a:p>
        </p:txBody>
      </p:sp>
      <p:cxnSp>
        <p:nvCxnSpPr>
          <p:cNvPr id="53" name="直接连接符 52"/>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3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300"/>
                                        <p:tgtEl>
                                          <p:spTgt spid="5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ppt_x</p:attrName>
                                        </p:attrNameLst>
                                      </p:cBhvr>
                                      <p:tavLst>
                                        <p:tav tm="0">
                                          <p:val>
                                            <p:strVal val="#ppt_x-#ppt_w*1.125000"/>
                                          </p:val>
                                        </p:tav>
                                        <p:tav tm="100000">
                                          <p:val>
                                            <p:strVal val="#ppt_x"/>
                                          </p:val>
                                        </p:tav>
                                      </p:tavLst>
                                    </p:anim>
                                    <p:animEffect transition="in" filter="wipe(right)">
                                      <p:cBhvr>
                                        <p:cTn id="16" dur="500"/>
                                        <p:tgtEl>
                                          <p:spTgt spid="52"/>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8" presetClass="entr" presetSubtype="3"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strips(upRight)">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0-#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up)">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up)">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down)">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3" fill="hold" nodeType="click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additive="base">
                                        <p:cTn id="120" dur="500" fill="hold"/>
                                        <p:tgtEl>
                                          <p:spTgt spid="64"/>
                                        </p:tgtEl>
                                        <p:attrNameLst>
                                          <p:attrName>ppt_x</p:attrName>
                                        </p:attrNameLst>
                                      </p:cBhvr>
                                      <p:tavLst>
                                        <p:tav tm="0">
                                          <p:val>
                                            <p:strVal val="1+#ppt_w/2"/>
                                          </p:val>
                                        </p:tav>
                                        <p:tav tm="100000">
                                          <p:val>
                                            <p:strVal val="#ppt_x"/>
                                          </p:val>
                                        </p:tav>
                                      </p:tavLst>
                                    </p:anim>
                                    <p:anim calcmode="lin" valueType="num">
                                      <p:cBhvr additive="base">
                                        <p:cTn id="12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animBg="1"/>
      <p:bldP spid="52"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2" name="组合 161"/>
          <p:cNvGrpSpPr/>
          <p:nvPr/>
        </p:nvGrpSpPr>
        <p:grpSpPr>
          <a:xfrm>
            <a:off x="1936759" y="922086"/>
            <a:ext cx="1197832" cy="463304"/>
            <a:chOff x="3295234" y="2676992"/>
            <a:chExt cx="2596057" cy="364127"/>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63A5A"/>
                </a:solidFill>
                <a:ea typeface="微软雅黑" panose="020B0503020204020204" pitchFamily="34" charset="-122"/>
              </a:endParaRPr>
            </a:p>
          </p:txBody>
        </p:sp>
        <p:sp>
          <p:nvSpPr>
            <p:cNvPr id="164" name="TextBox 163"/>
            <p:cNvSpPr txBox="1"/>
            <p:nvPr/>
          </p:nvSpPr>
          <p:spPr>
            <a:xfrm>
              <a:off x="3354761" y="2677383"/>
              <a:ext cx="2536530" cy="363736"/>
            </a:xfrm>
            <a:prstGeom prst="rect">
              <a:avLst/>
            </a:prstGeom>
            <a:noFill/>
          </p:spPr>
          <p:txBody>
            <a:bodyPr wrap="none" rtlCol="0">
              <a:spAutoFit/>
            </a:bodyPr>
            <a:lstStyle/>
            <a:p>
              <a:r>
                <a:rPr lang="en-US" altLang="zh-CN" sz="2400" dirty="0">
                  <a:solidFill>
                    <a:srgbClr val="163A5A"/>
                  </a:solidFill>
                  <a:latin typeface="方正大黑简体" panose="02010601030101010101" pitchFamily="2" charset="-122"/>
                  <a:ea typeface="方正大黑简体" panose="02010601030101010101" pitchFamily="2" charset="-122"/>
                </a:rPr>
                <a:t>2014</a:t>
              </a:r>
              <a:r>
                <a:rPr lang="zh-CN" altLang="en-US" sz="2400" dirty="0">
                  <a:solidFill>
                    <a:srgbClr val="163A5A"/>
                  </a:solidFill>
                  <a:latin typeface="方正大黑简体" panose="02010601030101010101" pitchFamily="2" charset="-122"/>
                  <a:ea typeface="方正大黑简体" panose="02010601030101010101" pitchFamily="2" charset="-122"/>
                </a:rPr>
                <a:t>年</a:t>
              </a: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p>
        </p:txBody>
      </p:sp>
      <p:grpSp>
        <p:nvGrpSpPr>
          <p:cNvPr id="169" name="组合 168"/>
          <p:cNvGrpSpPr/>
          <p:nvPr/>
        </p:nvGrpSpPr>
        <p:grpSpPr>
          <a:xfrm>
            <a:off x="5512158" y="928755"/>
            <a:ext cx="1205994" cy="462163"/>
            <a:chOff x="3295234" y="2676992"/>
            <a:chExt cx="2613747"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71" name="TextBox 170"/>
            <p:cNvSpPr txBox="1"/>
            <p:nvPr/>
          </p:nvSpPr>
          <p:spPr>
            <a:xfrm>
              <a:off x="3354761" y="2677383"/>
              <a:ext cx="2554220" cy="362839"/>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2015</a:t>
              </a:r>
              <a:r>
                <a:rPr lang="zh-CN" altLang="en-US" sz="2400" dirty="0">
                  <a:latin typeface="方正大黑简体" panose="02010601030101010101" pitchFamily="2" charset="-122"/>
                  <a:ea typeface="方正大黑简体" panose="02010601030101010101" pitchFamily="2" charset="-122"/>
                </a:rPr>
                <a:t>年</a:t>
              </a: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5" name="TextBox 174"/>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与去年同期相比</a:t>
            </a:r>
          </a:p>
        </p:txBody>
      </p:sp>
      <p:cxnSp>
        <p:nvCxnSpPr>
          <p:cNvPr id="176" name="直接连接符 175"/>
          <p:cNvCxnSpPr/>
          <p:nvPr/>
        </p:nvCxnSpPr>
        <p:spPr>
          <a:xfrm>
            <a:off x="310361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300"/>
                                        <p:tgtEl>
                                          <p:spTgt spid="1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down)">
                                      <p:cBhvr>
                                        <p:cTn id="11" dur="300"/>
                                        <p:tgtEl>
                                          <p:spTgt spid="17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p:tgtEl>
                                          <p:spTgt spid="175"/>
                                        </p:tgtEl>
                                        <p:attrNameLst>
                                          <p:attrName>ppt_x</p:attrName>
                                        </p:attrNameLst>
                                      </p:cBhvr>
                                      <p:tavLst>
                                        <p:tav tm="0">
                                          <p:val>
                                            <p:strVal val="#ppt_x-#ppt_w*1.125000"/>
                                          </p:val>
                                        </p:tav>
                                        <p:tav tm="100000">
                                          <p:val>
                                            <p:strVal val="#ppt_x"/>
                                          </p:val>
                                        </p:tav>
                                      </p:tavLst>
                                    </p:anim>
                                    <p:animEffect transition="in" filter="wipe(right)">
                                      <p:cBhvr>
                                        <p:cTn id="16" dur="500"/>
                                        <p:tgtEl>
                                          <p:spTgt spid="175"/>
                                        </p:tgtEl>
                                      </p:cBhvr>
                                    </p:animEffect>
                                  </p:childTnLst>
                                </p:cTn>
                              </p:par>
                              <p:par>
                                <p:cTn id="17" presetID="1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ppt_x</p:attrName>
                                        </p:attrNameLst>
                                      </p:cBhvr>
                                      <p:tavLst>
                                        <p:tav tm="0">
                                          <p:val>
                                            <p:strVal val="#ppt_x-#ppt_w*1.125000"/>
                                          </p:val>
                                        </p:tav>
                                        <p:tav tm="100000">
                                          <p:val>
                                            <p:strVal val="#ppt_x"/>
                                          </p:val>
                                        </p:tav>
                                      </p:tavLst>
                                    </p:anim>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wipe(left)">
                                      <p:cBhvr>
                                        <p:cTn id="24" dur="500"/>
                                        <p:tgtEl>
                                          <p:spTgt spid="162"/>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strips(upRight)">
                                      <p:cBhvr>
                                        <p:cTn id="28" dur="500"/>
                                        <p:tgtEl>
                                          <p:spTgt spid="16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wipe(left)">
                                      <p:cBhvr>
                                        <p:cTn id="32" dur="500"/>
                                        <p:tgtEl>
                                          <p:spTgt spid="169"/>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strips(upRight)">
                                      <p:cBhvr>
                                        <p:cTn id="36" dur="500"/>
                                        <p:tgtEl>
                                          <p:spTgt spid="172"/>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0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20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anim calcmode="lin" valueType="num">
                                      <p:cBhvr>
                                        <p:cTn id="62" dur="1000" fill="hold"/>
                                        <p:tgtEl>
                                          <p:spTgt spid="109"/>
                                        </p:tgtEl>
                                        <p:attrNameLst>
                                          <p:attrName>ppt_x</p:attrName>
                                        </p:attrNameLst>
                                      </p:cBhvr>
                                      <p:tavLst>
                                        <p:tav tm="0">
                                          <p:val>
                                            <p:strVal val="#ppt_x"/>
                                          </p:val>
                                        </p:tav>
                                        <p:tav tm="100000">
                                          <p:val>
                                            <p:strVal val="#ppt_x"/>
                                          </p:val>
                                        </p:tav>
                                      </p:tavLst>
                                    </p:anim>
                                    <p:anim calcmode="lin" valueType="num">
                                      <p:cBhvr>
                                        <p:cTn id="63" dur="1000" fill="hold"/>
                                        <p:tgtEl>
                                          <p:spTgt spid="1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3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40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childTnLst>
                                    <p:set>
                                      <p:cBhvr>
                                        <p:cTn id="75" dur="1" fill="hold">
                                          <p:stCondLst>
                                            <p:cond delay="0"/>
                                          </p:stCondLst>
                                        </p:cTn>
                                        <p:tgtEl>
                                          <p:spTgt spid="112"/>
                                        </p:tgtEl>
                                        <p:attrNameLst>
                                          <p:attrName>style.visibility</p:attrName>
                                        </p:attrNameLst>
                                      </p:cBhvr>
                                      <p:to>
                                        <p:strVal val="visible"/>
                                      </p:to>
                                    </p:set>
                                    <p:animEffect transition="in" filter="fade">
                                      <p:cBhvr>
                                        <p:cTn id="76" dur="1000"/>
                                        <p:tgtEl>
                                          <p:spTgt spid="112"/>
                                        </p:tgtEl>
                                      </p:cBhvr>
                                    </p:animEffect>
                                    <p:anim calcmode="lin" valueType="num">
                                      <p:cBhvr>
                                        <p:cTn id="77" dur="1000" fill="hold"/>
                                        <p:tgtEl>
                                          <p:spTgt spid="112"/>
                                        </p:tgtEl>
                                        <p:attrNameLst>
                                          <p:attrName>ppt_x</p:attrName>
                                        </p:attrNameLst>
                                      </p:cBhvr>
                                      <p:tavLst>
                                        <p:tav tm="0">
                                          <p:val>
                                            <p:strVal val="#ppt_x"/>
                                          </p:val>
                                        </p:tav>
                                        <p:tav tm="100000">
                                          <p:val>
                                            <p:strVal val="#ppt_x"/>
                                          </p:val>
                                        </p:tav>
                                      </p:tavLst>
                                    </p:anim>
                                    <p:anim calcmode="lin" valueType="num">
                                      <p:cBhvr>
                                        <p:cTn id="78" dur="1000" fill="hold"/>
                                        <p:tgtEl>
                                          <p:spTgt spid="11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600"/>
                                  </p:stCondLst>
                                  <p:childTnLst>
                                    <p:set>
                                      <p:cBhvr>
                                        <p:cTn id="80" dur="1" fill="hold">
                                          <p:stCondLst>
                                            <p:cond delay="0"/>
                                          </p:stCondLst>
                                        </p:cTn>
                                        <p:tgtEl>
                                          <p:spTgt spid="113"/>
                                        </p:tgtEl>
                                        <p:attrNameLst>
                                          <p:attrName>style.visibility</p:attrName>
                                        </p:attrNameLst>
                                      </p:cBhvr>
                                      <p:to>
                                        <p:strVal val="visible"/>
                                      </p:to>
                                    </p:set>
                                    <p:animEffect transition="in" filter="fade">
                                      <p:cBhvr>
                                        <p:cTn id="81" dur="1000"/>
                                        <p:tgtEl>
                                          <p:spTgt spid="113"/>
                                        </p:tgtEl>
                                      </p:cBhvr>
                                    </p:animEffect>
                                    <p:anim calcmode="lin" valueType="num">
                                      <p:cBhvr>
                                        <p:cTn id="82" dur="1000" fill="hold"/>
                                        <p:tgtEl>
                                          <p:spTgt spid="113"/>
                                        </p:tgtEl>
                                        <p:attrNameLst>
                                          <p:attrName>ppt_x</p:attrName>
                                        </p:attrNameLst>
                                      </p:cBhvr>
                                      <p:tavLst>
                                        <p:tav tm="0">
                                          <p:val>
                                            <p:strVal val="#ppt_x"/>
                                          </p:val>
                                        </p:tav>
                                        <p:tav tm="100000">
                                          <p:val>
                                            <p:strVal val="#ppt_x"/>
                                          </p:val>
                                        </p:tav>
                                      </p:tavLst>
                                    </p:anim>
                                    <p:anim calcmode="lin" valueType="num">
                                      <p:cBhvr>
                                        <p:cTn id="83" dur="1000" fill="hold"/>
                                        <p:tgtEl>
                                          <p:spTgt spid="11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70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anim calcmode="lin" valueType="num">
                                      <p:cBhvr>
                                        <p:cTn id="87" dur="1000" fill="hold"/>
                                        <p:tgtEl>
                                          <p:spTgt spid="114"/>
                                        </p:tgtEl>
                                        <p:attrNameLst>
                                          <p:attrName>ppt_x</p:attrName>
                                        </p:attrNameLst>
                                      </p:cBhvr>
                                      <p:tavLst>
                                        <p:tav tm="0">
                                          <p:val>
                                            <p:strVal val="#ppt_x"/>
                                          </p:val>
                                        </p:tav>
                                        <p:tav tm="100000">
                                          <p:val>
                                            <p:strVal val="#ppt_x"/>
                                          </p:val>
                                        </p:tav>
                                      </p:tavLst>
                                    </p:anim>
                                    <p:anim calcmode="lin" valueType="num">
                                      <p:cBhvr>
                                        <p:cTn id="88" dur="1000" fill="hold"/>
                                        <p:tgtEl>
                                          <p:spTgt spid="11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80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900"/>
                                  </p:stCondLst>
                                  <p:childTnLst>
                                    <p:set>
                                      <p:cBhvr>
                                        <p:cTn id="95" dur="1" fill="hold">
                                          <p:stCondLst>
                                            <p:cond delay="0"/>
                                          </p:stCondLst>
                                        </p:cTn>
                                        <p:tgtEl>
                                          <p:spTgt spid="116"/>
                                        </p:tgtEl>
                                        <p:attrNameLst>
                                          <p:attrName>style.visibility</p:attrName>
                                        </p:attrNameLst>
                                      </p:cBhvr>
                                      <p:to>
                                        <p:strVal val="visible"/>
                                      </p:to>
                                    </p:set>
                                    <p:animEffect transition="in" filter="fade">
                                      <p:cBhvr>
                                        <p:cTn id="96" dur="1000"/>
                                        <p:tgtEl>
                                          <p:spTgt spid="116"/>
                                        </p:tgtEl>
                                      </p:cBhvr>
                                    </p:animEffect>
                                    <p:anim calcmode="lin" valueType="num">
                                      <p:cBhvr>
                                        <p:cTn id="97" dur="1000" fill="hold"/>
                                        <p:tgtEl>
                                          <p:spTgt spid="116"/>
                                        </p:tgtEl>
                                        <p:attrNameLst>
                                          <p:attrName>ppt_x</p:attrName>
                                        </p:attrNameLst>
                                      </p:cBhvr>
                                      <p:tavLst>
                                        <p:tav tm="0">
                                          <p:val>
                                            <p:strVal val="#ppt_x"/>
                                          </p:val>
                                        </p:tav>
                                        <p:tav tm="100000">
                                          <p:val>
                                            <p:strVal val="#ppt_x"/>
                                          </p:val>
                                        </p:tav>
                                      </p:tavLst>
                                    </p:anim>
                                    <p:anim calcmode="lin" valueType="num">
                                      <p:cBhvr>
                                        <p:cTn id="98" dur="1000" fill="hold"/>
                                        <p:tgtEl>
                                          <p:spTgt spid="116"/>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1000"/>
                                        <p:tgtEl>
                                          <p:spTgt spid="117"/>
                                        </p:tgtEl>
                                      </p:cBhvr>
                                    </p:animEffect>
                                    <p:anim calcmode="lin" valueType="num">
                                      <p:cBhvr>
                                        <p:cTn id="102" dur="1000" fill="hold"/>
                                        <p:tgtEl>
                                          <p:spTgt spid="117"/>
                                        </p:tgtEl>
                                        <p:attrNameLst>
                                          <p:attrName>ppt_x</p:attrName>
                                        </p:attrNameLst>
                                      </p:cBhvr>
                                      <p:tavLst>
                                        <p:tav tm="0">
                                          <p:val>
                                            <p:strVal val="#ppt_x"/>
                                          </p:val>
                                        </p:tav>
                                        <p:tav tm="100000">
                                          <p:val>
                                            <p:strVal val="#ppt_x"/>
                                          </p:val>
                                        </p:tav>
                                      </p:tavLst>
                                    </p:anim>
                                    <p:anim calcmode="lin" valueType="num">
                                      <p:cBhvr>
                                        <p:cTn id="103" dur="1000" fill="hold"/>
                                        <p:tgtEl>
                                          <p:spTgt spid="1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0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1000"/>
                                        <p:tgtEl>
                                          <p:spTgt spid="118"/>
                                        </p:tgtEl>
                                      </p:cBhvr>
                                    </p:animEffect>
                                    <p:anim calcmode="lin" valueType="num">
                                      <p:cBhvr>
                                        <p:cTn id="107" dur="1000" fill="hold"/>
                                        <p:tgtEl>
                                          <p:spTgt spid="118"/>
                                        </p:tgtEl>
                                        <p:attrNameLst>
                                          <p:attrName>ppt_x</p:attrName>
                                        </p:attrNameLst>
                                      </p:cBhvr>
                                      <p:tavLst>
                                        <p:tav tm="0">
                                          <p:val>
                                            <p:strVal val="#ppt_x"/>
                                          </p:val>
                                        </p:tav>
                                        <p:tav tm="100000">
                                          <p:val>
                                            <p:strVal val="#ppt_x"/>
                                          </p:val>
                                        </p:tav>
                                      </p:tavLst>
                                    </p:anim>
                                    <p:anim calcmode="lin" valueType="num">
                                      <p:cBhvr>
                                        <p:cTn id="108" dur="1000" fill="hold"/>
                                        <p:tgtEl>
                                          <p:spTgt spid="118"/>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1000"/>
                                        <p:tgtEl>
                                          <p:spTgt spid="119"/>
                                        </p:tgtEl>
                                      </p:cBhvr>
                                    </p:animEffect>
                                    <p:anim calcmode="lin" valueType="num">
                                      <p:cBhvr>
                                        <p:cTn id="112" dur="1000" fill="hold"/>
                                        <p:tgtEl>
                                          <p:spTgt spid="119"/>
                                        </p:tgtEl>
                                        <p:attrNameLst>
                                          <p:attrName>ppt_x</p:attrName>
                                        </p:attrNameLst>
                                      </p:cBhvr>
                                      <p:tavLst>
                                        <p:tav tm="0">
                                          <p:val>
                                            <p:strVal val="#ppt_x"/>
                                          </p:val>
                                        </p:tav>
                                        <p:tav tm="100000">
                                          <p:val>
                                            <p:strVal val="#ppt_x"/>
                                          </p:val>
                                        </p:tav>
                                      </p:tavLst>
                                    </p:anim>
                                    <p:anim calcmode="lin" valueType="num">
                                      <p:cBhvr>
                                        <p:cTn id="113" dur="1000" fill="hold"/>
                                        <p:tgtEl>
                                          <p:spTgt spid="119"/>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30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1000"/>
                                        <p:tgtEl>
                                          <p:spTgt spid="120"/>
                                        </p:tgtEl>
                                      </p:cBhvr>
                                    </p:animEffect>
                                    <p:anim calcmode="lin" valueType="num">
                                      <p:cBhvr>
                                        <p:cTn id="117" dur="1000" fill="hold"/>
                                        <p:tgtEl>
                                          <p:spTgt spid="120"/>
                                        </p:tgtEl>
                                        <p:attrNameLst>
                                          <p:attrName>ppt_x</p:attrName>
                                        </p:attrNameLst>
                                      </p:cBhvr>
                                      <p:tavLst>
                                        <p:tav tm="0">
                                          <p:val>
                                            <p:strVal val="#ppt_x"/>
                                          </p:val>
                                        </p:tav>
                                        <p:tav tm="100000">
                                          <p:val>
                                            <p:strVal val="#ppt_x"/>
                                          </p:val>
                                        </p:tav>
                                      </p:tavLst>
                                    </p:anim>
                                    <p:anim calcmode="lin" valueType="num">
                                      <p:cBhvr>
                                        <p:cTn id="118" dur="1000" fill="hold"/>
                                        <p:tgtEl>
                                          <p:spTgt spid="120"/>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400"/>
                                  </p:stCondLst>
                                  <p:childTnLst>
                                    <p:set>
                                      <p:cBhvr>
                                        <p:cTn id="120" dur="1" fill="hold">
                                          <p:stCondLst>
                                            <p:cond delay="0"/>
                                          </p:stCondLst>
                                        </p:cTn>
                                        <p:tgtEl>
                                          <p:spTgt spid="121"/>
                                        </p:tgtEl>
                                        <p:attrNameLst>
                                          <p:attrName>style.visibility</p:attrName>
                                        </p:attrNameLst>
                                      </p:cBhvr>
                                      <p:to>
                                        <p:strVal val="visible"/>
                                      </p:to>
                                    </p:set>
                                    <p:animEffect transition="in" filter="fade">
                                      <p:cBhvr>
                                        <p:cTn id="121" dur="1000"/>
                                        <p:tgtEl>
                                          <p:spTgt spid="121"/>
                                        </p:tgtEl>
                                      </p:cBhvr>
                                    </p:animEffect>
                                    <p:anim calcmode="lin" valueType="num">
                                      <p:cBhvr>
                                        <p:cTn id="122" dur="1000" fill="hold"/>
                                        <p:tgtEl>
                                          <p:spTgt spid="121"/>
                                        </p:tgtEl>
                                        <p:attrNameLst>
                                          <p:attrName>ppt_x</p:attrName>
                                        </p:attrNameLst>
                                      </p:cBhvr>
                                      <p:tavLst>
                                        <p:tav tm="0">
                                          <p:val>
                                            <p:strVal val="#ppt_x"/>
                                          </p:val>
                                        </p:tav>
                                        <p:tav tm="100000">
                                          <p:val>
                                            <p:strVal val="#ppt_x"/>
                                          </p:val>
                                        </p:tav>
                                      </p:tavLst>
                                    </p:anim>
                                    <p:anim calcmode="lin" valueType="num">
                                      <p:cBhvr>
                                        <p:cTn id="123" dur="1000" fill="hold"/>
                                        <p:tgtEl>
                                          <p:spTgt spid="12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50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1000"/>
                                        <p:tgtEl>
                                          <p:spTgt spid="122"/>
                                        </p:tgtEl>
                                      </p:cBhvr>
                                    </p:animEffect>
                                    <p:anim calcmode="lin" valueType="num">
                                      <p:cBhvr>
                                        <p:cTn id="127" dur="1000" fill="hold"/>
                                        <p:tgtEl>
                                          <p:spTgt spid="122"/>
                                        </p:tgtEl>
                                        <p:attrNameLst>
                                          <p:attrName>ppt_x</p:attrName>
                                        </p:attrNameLst>
                                      </p:cBhvr>
                                      <p:tavLst>
                                        <p:tav tm="0">
                                          <p:val>
                                            <p:strVal val="#ppt_x"/>
                                          </p:val>
                                        </p:tav>
                                        <p:tav tm="100000">
                                          <p:val>
                                            <p:strVal val="#ppt_x"/>
                                          </p:val>
                                        </p:tav>
                                      </p:tavLst>
                                    </p:anim>
                                    <p:anim calcmode="lin" valueType="num">
                                      <p:cBhvr>
                                        <p:cTn id="128" dur="1000" fill="hold"/>
                                        <p:tgtEl>
                                          <p:spTgt spid="12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23"/>
                                        </p:tgtEl>
                                        <p:attrNameLst>
                                          <p:attrName>style.visibility</p:attrName>
                                        </p:attrNameLst>
                                      </p:cBhvr>
                                      <p:to>
                                        <p:strVal val="visible"/>
                                      </p:to>
                                    </p:set>
                                    <p:animEffect transition="in" filter="fade">
                                      <p:cBhvr>
                                        <p:cTn id="131" dur="1000"/>
                                        <p:tgtEl>
                                          <p:spTgt spid="123"/>
                                        </p:tgtEl>
                                      </p:cBhvr>
                                    </p:animEffect>
                                    <p:anim calcmode="lin" valueType="num">
                                      <p:cBhvr>
                                        <p:cTn id="132" dur="1000" fill="hold"/>
                                        <p:tgtEl>
                                          <p:spTgt spid="123"/>
                                        </p:tgtEl>
                                        <p:attrNameLst>
                                          <p:attrName>ppt_x</p:attrName>
                                        </p:attrNameLst>
                                      </p:cBhvr>
                                      <p:tavLst>
                                        <p:tav tm="0">
                                          <p:val>
                                            <p:strVal val="#ppt_x"/>
                                          </p:val>
                                        </p:tav>
                                        <p:tav tm="100000">
                                          <p:val>
                                            <p:strVal val="#ppt_x"/>
                                          </p:val>
                                        </p:tav>
                                      </p:tavLst>
                                    </p:anim>
                                    <p:anim calcmode="lin" valueType="num">
                                      <p:cBhvr>
                                        <p:cTn id="133" dur="1000" fill="hold"/>
                                        <p:tgtEl>
                                          <p:spTgt spid="123"/>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700"/>
                                  </p:stCondLst>
                                  <p:childTnLst>
                                    <p:set>
                                      <p:cBhvr>
                                        <p:cTn id="135" dur="1" fill="hold">
                                          <p:stCondLst>
                                            <p:cond delay="0"/>
                                          </p:stCondLst>
                                        </p:cTn>
                                        <p:tgtEl>
                                          <p:spTgt spid="124"/>
                                        </p:tgtEl>
                                        <p:attrNameLst>
                                          <p:attrName>style.visibility</p:attrName>
                                        </p:attrNameLst>
                                      </p:cBhvr>
                                      <p:to>
                                        <p:strVal val="visible"/>
                                      </p:to>
                                    </p:set>
                                    <p:animEffect transition="in" filter="fade">
                                      <p:cBhvr>
                                        <p:cTn id="136" dur="1000"/>
                                        <p:tgtEl>
                                          <p:spTgt spid="124"/>
                                        </p:tgtEl>
                                      </p:cBhvr>
                                    </p:animEffect>
                                    <p:anim calcmode="lin" valueType="num">
                                      <p:cBhvr>
                                        <p:cTn id="137" dur="1000" fill="hold"/>
                                        <p:tgtEl>
                                          <p:spTgt spid="124"/>
                                        </p:tgtEl>
                                        <p:attrNameLst>
                                          <p:attrName>ppt_x</p:attrName>
                                        </p:attrNameLst>
                                      </p:cBhvr>
                                      <p:tavLst>
                                        <p:tav tm="0">
                                          <p:val>
                                            <p:strVal val="#ppt_x"/>
                                          </p:val>
                                        </p:tav>
                                        <p:tav tm="100000">
                                          <p:val>
                                            <p:strVal val="#ppt_x"/>
                                          </p:val>
                                        </p:tav>
                                      </p:tavLst>
                                    </p:anim>
                                    <p:anim calcmode="lin" valueType="num">
                                      <p:cBhvr>
                                        <p:cTn id="138" dur="1000" fill="hold"/>
                                        <p:tgtEl>
                                          <p:spTgt spid="124"/>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80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1000"/>
                                        <p:tgtEl>
                                          <p:spTgt spid="125"/>
                                        </p:tgtEl>
                                      </p:cBhvr>
                                    </p:animEffect>
                                    <p:anim calcmode="lin" valueType="num">
                                      <p:cBhvr>
                                        <p:cTn id="142" dur="1000" fill="hold"/>
                                        <p:tgtEl>
                                          <p:spTgt spid="125"/>
                                        </p:tgtEl>
                                        <p:attrNameLst>
                                          <p:attrName>ppt_x</p:attrName>
                                        </p:attrNameLst>
                                      </p:cBhvr>
                                      <p:tavLst>
                                        <p:tav tm="0">
                                          <p:val>
                                            <p:strVal val="#ppt_x"/>
                                          </p:val>
                                        </p:tav>
                                        <p:tav tm="100000">
                                          <p:val>
                                            <p:strVal val="#ppt_x"/>
                                          </p:val>
                                        </p:tav>
                                      </p:tavLst>
                                    </p:anim>
                                    <p:anim calcmode="lin" valueType="num">
                                      <p:cBhvr>
                                        <p:cTn id="143" dur="1000" fill="hold"/>
                                        <p:tgtEl>
                                          <p:spTgt spid="125"/>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900"/>
                                  </p:stCondLst>
                                  <p:childTnLst>
                                    <p:set>
                                      <p:cBhvr>
                                        <p:cTn id="145" dur="1" fill="hold">
                                          <p:stCondLst>
                                            <p:cond delay="0"/>
                                          </p:stCondLst>
                                        </p:cTn>
                                        <p:tgtEl>
                                          <p:spTgt spid="126"/>
                                        </p:tgtEl>
                                        <p:attrNameLst>
                                          <p:attrName>style.visibility</p:attrName>
                                        </p:attrNameLst>
                                      </p:cBhvr>
                                      <p:to>
                                        <p:strVal val="visible"/>
                                      </p:to>
                                    </p:set>
                                    <p:animEffect transition="in" filter="fade">
                                      <p:cBhvr>
                                        <p:cTn id="146" dur="1000"/>
                                        <p:tgtEl>
                                          <p:spTgt spid="126"/>
                                        </p:tgtEl>
                                      </p:cBhvr>
                                    </p:animEffect>
                                    <p:anim calcmode="lin" valueType="num">
                                      <p:cBhvr>
                                        <p:cTn id="147" dur="1000" fill="hold"/>
                                        <p:tgtEl>
                                          <p:spTgt spid="126"/>
                                        </p:tgtEl>
                                        <p:attrNameLst>
                                          <p:attrName>ppt_x</p:attrName>
                                        </p:attrNameLst>
                                      </p:cBhvr>
                                      <p:tavLst>
                                        <p:tav tm="0">
                                          <p:val>
                                            <p:strVal val="#ppt_x"/>
                                          </p:val>
                                        </p:tav>
                                        <p:tav tm="100000">
                                          <p:val>
                                            <p:strVal val="#ppt_x"/>
                                          </p:val>
                                        </p:tav>
                                      </p:tavLst>
                                    </p:anim>
                                    <p:anim calcmode="lin" valueType="num">
                                      <p:cBhvr>
                                        <p:cTn id="148" dur="1000" fill="hold"/>
                                        <p:tgtEl>
                                          <p:spTgt spid="126"/>
                                        </p:tgtEl>
                                        <p:attrNameLst>
                                          <p:attrName>ppt_y</p:attrName>
                                        </p:attrNameLst>
                                      </p:cBhvr>
                                      <p:tavLst>
                                        <p:tav tm="0">
                                          <p:val>
                                            <p:strVal val="#ppt_y-.1"/>
                                          </p:val>
                                        </p:tav>
                                        <p:tav tm="100000">
                                          <p:val>
                                            <p:strVal val="#ppt_y"/>
                                          </p:val>
                                        </p:tav>
                                      </p:tavLst>
                                    </p:anim>
                                  </p:childTnLst>
                                </p:cTn>
                              </p:par>
                            </p:childTnLst>
                          </p:cTn>
                        </p:par>
                        <p:par>
                          <p:cTn id="149" fill="hold">
                            <p:stCondLst>
                              <p:cond delay="5500"/>
                            </p:stCondLst>
                            <p:childTnLst>
                              <p:par>
                                <p:cTn id="150" presetID="2" presetClass="entr" presetSubtype="4" decel="10000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 calcmode="lin" valueType="num">
                                      <p:cBhvr additive="base">
                                        <p:cTn id="152" dur="500" fill="hold"/>
                                        <p:tgtEl>
                                          <p:spTgt spid="155"/>
                                        </p:tgtEl>
                                        <p:attrNameLst>
                                          <p:attrName>ppt_x</p:attrName>
                                        </p:attrNameLst>
                                      </p:cBhvr>
                                      <p:tavLst>
                                        <p:tav tm="0">
                                          <p:val>
                                            <p:strVal val="#ppt_x"/>
                                          </p:val>
                                        </p:tav>
                                        <p:tav tm="100000">
                                          <p:val>
                                            <p:strVal val="#ppt_x"/>
                                          </p:val>
                                        </p:tav>
                                      </p:tavLst>
                                    </p:anim>
                                    <p:anim calcmode="lin" valueType="num">
                                      <p:cBhvr additive="base">
                                        <p:cTn id="153" dur="500" fill="hold"/>
                                        <p:tgtEl>
                                          <p:spTgt spid="155"/>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6"/>
                                        </p:tgtEl>
                                        <p:attrNameLst>
                                          <p:attrName>style.visibility</p:attrName>
                                        </p:attrNameLst>
                                      </p:cBhvr>
                                      <p:to>
                                        <p:strVal val="visible"/>
                                      </p:to>
                                    </p:set>
                                    <p:anim calcmode="lin" valueType="num">
                                      <p:cBhvr additive="base">
                                        <p:cTn id="156" dur="500" fill="hold"/>
                                        <p:tgtEl>
                                          <p:spTgt spid="156"/>
                                        </p:tgtEl>
                                        <p:attrNameLst>
                                          <p:attrName>ppt_x</p:attrName>
                                        </p:attrNameLst>
                                      </p:cBhvr>
                                      <p:tavLst>
                                        <p:tav tm="0">
                                          <p:val>
                                            <p:strVal val="#ppt_x"/>
                                          </p:val>
                                        </p:tav>
                                        <p:tav tm="100000">
                                          <p:val>
                                            <p:strVal val="#ppt_x"/>
                                          </p:val>
                                        </p:tav>
                                      </p:tavLst>
                                    </p:anim>
                                    <p:anim calcmode="lin" valueType="num">
                                      <p:cBhvr additive="base">
                                        <p:cTn id="157" dur="500" fill="hold"/>
                                        <p:tgtEl>
                                          <p:spTgt spid="156"/>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7"/>
                                        </p:tgtEl>
                                        <p:attrNameLst>
                                          <p:attrName>style.visibility</p:attrName>
                                        </p:attrNameLst>
                                      </p:cBhvr>
                                      <p:to>
                                        <p:strVal val="visible"/>
                                      </p:to>
                                    </p:set>
                                    <p:anim calcmode="lin" valueType="num">
                                      <p:cBhvr additive="base">
                                        <p:cTn id="160" dur="500" fill="hold"/>
                                        <p:tgtEl>
                                          <p:spTgt spid="157"/>
                                        </p:tgtEl>
                                        <p:attrNameLst>
                                          <p:attrName>ppt_x</p:attrName>
                                        </p:attrNameLst>
                                      </p:cBhvr>
                                      <p:tavLst>
                                        <p:tav tm="0">
                                          <p:val>
                                            <p:strVal val="#ppt_x"/>
                                          </p:val>
                                        </p:tav>
                                        <p:tav tm="100000">
                                          <p:val>
                                            <p:strVal val="#ppt_x"/>
                                          </p:val>
                                        </p:tav>
                                      </p:tavLst>
                                    </p:anim>
                                    <p:anim calcmode="lin" valueType="num">
                                      <p:cBhvr additive="base">
                                        <p:cTn id="161" dur="500" fill="hold"/>
                                        <p:tgtEl>
                                          <p:spTgt spid="157"/>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additive="base">
                                        <p:cTn id="164" dur="500" fill="hold"/>
                                        <p:tgtEl>
                                          <p:spTgt spid="158"/>
                                        </p:tgtEl>
                                        <p:attrNameLst>
                                          <p:attrName>ppt_x</p:attrName>
                                        </p:attrNameLst>
                                      </p:cBhvr>
                                      <p:tavLst>
                                        <p:tav tm="0">
                                          <p:val>
                                            <p:strVal val="#ppt_x"/>
                                          </p:val>
                                        </p:tav>
                                        <p:tav tm="100000">
                                          <p:val>
                                            <p:strVal val="#ppt_x"/>
                                          </p:val>
                                        </p:tav>
                                      </p:tavLst>
                                    </p:anim>
                                    <p:anim calcmode="lin" valueType="num">
                                      <p:cBhvr additive="base">
                                        <p:cTn id="165" dur="500" fill="hold"/>
                                        <p:tgtEl>
                                          <p:spTgt spid="158"/>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0"/>
                                  </p:stCondLst>
                                  <p:childTnLst>
                                    <p:set>
                                      <p:cBhvr>
                                        <p:cTn id="167" dur="1" fill="hold">
                                          <p:stCondLst>
                                            <p:cond delay="0"/>
                                          </p:stCondLst>
                                        </p:cTn>
                                        <p:tgtEl>
                                          <p:spTgt spid="159"/>
                                        </p:tgtEl>
                                        <p:attrNameLst>
                                          <p:attrName>style.visibility</p:attrName>
                                        </p:attrNameLst>
                                      </p:cBhvr>
                                      <p:to>
                                        <p:strVal val="visible"/>
                                      </p:to>
                                    </p:set>
                                    <p:anim calcmode="lin" valueType="num">
                                      <p:cBhvr additive="base">
                                        <p:cTn id="168" dur="500" fill="hold"/>
                                        <p:tgtEl>
                                          <p:spTgt spid="159"/>
                                        </p:tgtEl>
                                        <p:attrNameLst>
                                          <p:attrName>ppt_x</p:attrName>
                                        </p:attrNameLst>
                                      </p:cBhvr>
                                      <p:tavLst>
                                        <p:tav tm="0">
                                          <p:val>
                                            <p:strVal val="#ppt_x"/>
                                          </p:val>
                                        </p:tav>
                                        <p:tav tm="100000">
                                          <p:val>
                                            <p:strVal val="#ppt_x"/>
                                          </p:val>
                                        </p:tav>
                                      </p:tavLst>
                                    </p:anim>
                                    <p:anim calcmode="lin" valueType="num">
                                      <p:cBhvr additive="base">
                                        <p:cTn id="169" dur="500" fill="hold"/>
                                        <p:tgtEl>
                                          <p:spTgt spid="159"/>
                                        </p:tgtEl>
                                        <p:attrNameLst>
                                          <p:attrName>ppt_y</p:attrName>
                                        </p:attrNameLst>
                                      </p:cBhvr>
                                      <p:tavLst>
                                        <p:tav tm="0">
                                          <p:val>
                                            <p:strVal val="1+#ppt_h/2"/>
                                          </p:val>
                                        </p:tav>
                                        <p:tav tm="100000">
                                          <p:val>
                                            <p:strVal val="#ppt_y"/>
                                          </p:val>
                                        </p:tav>
                                      </p:tavLst>
                                    </p:anim>
                                  </p:childTnLst>
                                </p:cTn>
                              </p:par>
                            </p:childTnLst>
                          </p:cTn>
                        </p:par>
                        <p:par>
                          <p:cTn id="170" fill="hold">
                            <p:stCondLst>
                              <p:cond delay="6000"/>
                            </p:stCondLst>
                            <p:childTnLst>
                              <p:par>
                                <p:cTn id="171" presetID="22" presetClass="entr" presetSubtype="8" fill="hold" grpId="0" nodeType="after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wipe(left)">
                                      <p:cBhvr>
                                        <p:cTn id="173" dur="500"/>
                                        <p:tgtEl>
                                          <p:spTgt spid="141"/>
                                        </p:tgtEl>
                                      </p:cBhvr>
                                    </p:animEffect>
                                  </p:childTnLst>
                                </p:cTn>
                              </p:par>
                              <p:par>
                                <p:cTn id="174" presetID="22" presetClass="entr" presetSubtype="8" fill="hold" grpId="0" nodeType="withEffect">
                                  <p:stCondLst>
                                    <p:cond delay="100"/>
                                  </p:stCondLst>
                                  <p:childTnLst>
                                    <p:set>
                                      <p:cBhvr>
                                        <p:cTn id="175" dur="1" fill="hold">
                                          <p:stCondLst>
                                            <p:cond delay="0"/>
                                          </p:stCondLst>
                                        </p:cTn>
                                        <p:tgtEl>
                                          <p:spTgt spid="142"/>
                                        </p:tgtEl>
                                        <p:attrNameLst>
                                          <p:attrName>style.visibility</p:attrName>
                                        </p:attrNameLst>
                                      </p:cBhvr>
                                      <p:to>
                                        <p:strVal val="visible"/>
                                      </p:to>
                                    </p:set>
                                    <p:animEffect transition="in" filter="wipe(left)">
                                      <p:cBhvr>
                                        <p:cTn id="176" dur="500"/>
                                        <p:tgtEl>
                                          <p:spTgt spid="142"/>
                                        </p:tgtEl>
                                      </p:cBhvr>
                                    </p:animEffect>
                                  </p:childTnLst>
                                </p:cTn>
                              </p:par>
                              <p:par>
                                <p:cTn id="177" presetID="22" presetClass="entr" presetSubtype="8" fill="hold" grpId="0" nodeType="withEffect">
                                  <p:stCondLst>
                                    <p:cond delay="200"/>
                                  </p:stCondLst>
                                  <p:childTnLst>
                                    <p:set>
                                      <p:cBhvr>
                                        <p:cTn id="178" dur="1" fill="hold">
                                          <p:stCondLst>
                                            <p:cond delay="0"/>
                                          </p:stCondLst>
                                        </p:cTn>
                                        <p:tgtEl>
                                          <p:spTgt spid="143"/>
                                        </p:tgtEl>
                                        <p:attrNameLst>
                                          <p:attrName>style.visibility</p:attrName>
                                        </p:attrNameLst>
                                      </p:cBhvr>
                                      <p:to>
                                        <p:strVal val="visible"/>
                                      </p:to>
                                    </p:set>
                                    <p:animEffect transition="in" filter="wipe(left)">
                                      <p:cBhvr>
                                        <p:cTn id="179" dur="500"/>
                                        <p:tgtEl>
                                          <p:spTgt spid="143"/>
                                        </p:tgtEl>
                                      </p:cBhvr>
                                    </p:animEffect>
                                  </p:childTnLst>
                                </p:cTn>
                              </p:par>
                              <p:par>
                                <p:cTn id="180" presetID="22" presetClass="entr" presetSubtype="8" fill="hold" grpId="0" nodeType="withEffect">
                                  <p:stCondLst>
                                    <p:cond delay="300"/>
                                  </p:stCondLst>
                                  <p:childTnLst>
                                    <p:set>
                                      <p:cBhvr>
                                        <p:cTn id="181" dur="1" fill="hold">
                                          <p:stCondLst>
                                            <p:cond delay="0"/>
                                          </p:stCondLst>
                                        </p:cTn>
                                        <p:tgtEl>
                                          <p:spTgt spid="144"/>
                                        </p:tgtEl>
                                        <p:attrNameLst>
                                          <p:attrName>style.visibility</p:attrName>
                                        </p:attrNameLst>
                                      </p:cBhvr>
                                      <p:to>
                                        <p:strVal val="visible"/>
                                      </p:to>
                                    </p:set>
                                    <p:animEffect transition="in" filter="wipe(left)">
                                      <p:cBhvr>
                                        <p:cTn id="182" dur="500"/>
                                        <p:tgtEl>
                                          <p:spTgt spid="144"/>
                                        </p:tgtEl>
                                      </p:cBhvr>
                                    </p:animEffect>
                                  </p:childTnLst>
                                </p:cTn>
                              </p:par>
                              <p:par>
                                <p:cTn id="183" presetID="22" presetClass="entr" presetSubtype="8" fill="hold" grpId="0" nodeType="withEffect">
                                  <p:stCondLst>
                                    <p:cond delay="400"/>
                                  </p:stCondLst>
                                  <p:childTnLst>
                                    <p:set>
                                      <p:cBhvr>
                                        <p:cTn id="184" dur="1" fill="hold">
                                          <p:stCondLst>
                                            <p:cond delay="0"/>
                                          </p:stCondLst>
                                        </p:cTn>
                                        <p:tgtEl>
                                          <p:spTgt spid="145"/>
                                        </p:tgtEl>
                                        <p:attrNameLst>
                                          <p:attrName>style.visibility</p:attrName>
                                        </p:attrNameLst>
                                      </p:cBhvr>
                                      <p:to>
                                        <p:strVal val="visible"/>
                                      </p:to>
                                    </p:set>
                                    <p:animEffect transition="in" filter="wipe(left)">
                                      <p:cBhvr>
                                        <p:cTn id="185" dur="500"/>
                                        <p:tgtEl>
                                          <p:spTgt spid="145"/>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wipe(right)">
                                      <p:cBhvr>
                                        <p:cTn id="188" dur="500"/>
                                        <p:tgtEl>
                                          <p:spTgt spid="127"/>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128"/>
                                        </p:tgtEl>
                                        <p:attrNameLst>
                                          <p:attrName>style.visibility</p:attrName>
                                        </p:attrNameLst>
                                      </p:cBhvr>
                                      <p:to>
                                        <p:strVal val="visible"/>
                                      </p:to>
                                    </p:set>
                                    <p:animEffect transition="in" filter="wipe(right)">
                                      <p:cBhvr>
                                        <p:cTn id="191" dur="500"/>
                                        <p:tgtEl>
                                          <p:spTgt spid="128"/>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129"/>
                                        </p:tgtEl>
                                        <p:attrNameLst>
                                          <p:attrName>style.visibility</p:attrName>
                                        </p:attrNameLst>
                                      </p:cBhvr>
                                      <p:to>
                                        <p:strVal val="visible"/>
                                      </p:to>
                                    </p:set>
                                    <p:animEffect transition="in" filter="wipe(right)">
                                      <p:cBhvr>
                                        <p:cTn id="194" dur="500"/>
                                        <p:tgtEl>
                                          <p:spTgt spid="129"/>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130"/>
                                        </p:tgtEl>
                                        <p:attrNameLst>
                                          <p:attrName>style.visibility</p:attrName>
                                        </p:attrNameLst>
                                      </p:cBhvr>
                                      <p:to>
                                        <p:strVal val="visible"/>
                                      </p:to>
                                    </p:set>
                                    <p:animEffect transition="in" filter="wipe(right)">
                                      <p:cBhvr>
                                        <p:cTn id="197" dur="500"/>
                                        <p:tgtEl>
                                          <p:spTgt spid="130"/>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131"/>
                                        </p:tgtEl>
                                        <p:attrNameLst>
                                          <p:attrName>style.visibility</p:attrName>
                                        </p:attrNameLst>
                                      </p:cBhvr>
                                      <p:to>
                                        <p:strVal val="visible"/>
                                      </p:to>
                                    </p:set>
                                    <p:animEffect transition="in" filter="wipe(right)">
                                      <p:cBhvr>
                                        <p:cTn id="200" dur="500"/>
                                        <p:tgtEl>
                                          <p:spTgt spid="131"/>
                                        </p:tgtEl>
                                      </p:cBhvr>
                                    </p:animEffect>
                                  </p:childTnLst>
                                </p:cTn>
                              </p:par>
                            </p:childTnLst>
                          </p:cTn>
                        </p:par>
                        <p:par>
                          <p:cTn id="201" fill="hold">
                            <p:stCondLst>
                              <p:cond delay="6500"/>
                            </p:stCondLst>
                            <p:childTnLst>
                              <p:par>
                                <p:cTn id="202" presetID="22" presetClass="entr" presetSubtype="8" fill="hold" grpId="0" nodeType="afterEffect">
                                  <p:stCondLst>
                                    <p:cond delay="0"/>
                                  </p:stCondLst>
                                  <p:childTnLst>
                                    <p:set>
                                      <p:cBhvr>
                                        <p:cTn id="203" dur="1" fill="hold">
                                          <p:stCondLst>
                                            <p:cond delay="0"/>
                                          </p:stCondLst>
                                        </p:cTn>
                                        <p:tgtEl>
                                          <p:spTgt spid="148"/>
                                        </p:tgtEl>
                                        <p:attrNameLst>
                                          <p:attrName>style.visibility</p:attrName>
                                        </p:attrNameLst>
                                      </p:cBhvr>
                                      <p:to>
                                        <p:strVal val="visible"/>
                                      </p:to>
                                    </p:set>
                                    <p:animEffect transition="in" filter="wipe(left)">
                                      <p:cBhvr>
                                        <p:cTn id="204" dur="500"/>
                                        <p:tgtEl>
                                          <p:spTgt spid="14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9"/>
                                        </p:tgtEl>
                                        <p:attrNameLst>
                                          <p:attrName>style.visibility</p:attrName>
                                        </p:attrNameLst>
                                      </p:cBhvr>
                                      <p:to>
                                        <p:strVal val="visible"/>
                                      </p:to>
                                    </p:set>
                                    <p:animEffect transition="in" filter="wipe(left)">
                                      <p:cBhvr>
                                        <p:cTn id="207" dur="500"/>
                                        <p:tgtEl>
                                          <p:spTgt spid="14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wipe(left)">
                                      <p:cBhvr>
                                        <p:cTn id="210" dur="500"/>
                                        <p:tgtEl>
                                          <p:spTgt spid="150"/>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wipe(left)">
                                      <p:cBhvr>
                                        <p:cTn id="213" dur="500"/>
                                        <p:tgtEl>
                                          <p:spTgt spid="15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wipe(left)">
                                      <p:cBhvr>
                                        <p:cTn id="216" dur="500"/>
                                        <p:tgtEl>
                                          <p:spTgt spid="15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134"/>
                                        </p:tgtEl>
                                        <p:attrNameLst>
                                          <p:attrName>style.visibility</p:attrName>
                                        </p:attrNameLst>
                                      </p:cBhvr>
                                      <p:to>
                                        <p:strVal val="visible"/>
                                      </p:to>
                                    </p:set>
                                    <p:animEffect transition="in" filter="wipe(right)">
                                      <p:cBhvr>
                                        <p:cTn id="219" dur="500"/>
                                        <p:tgtEl>
                                          <p:spTgt spid="13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right)">
                                      <p:cBhvr>
                                        <p:cTn id="222" dur="500"/>
                                        <p:tgtEl>
                                          <p:spTgt spid="13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animEffect transition="in" filter="wipe(right)">
                                      <p:cBhvr>
                                        <p:cTn id="225" dur="500"/>
                                        <p:tgtEl>
                                          <p:spTgt spid="13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right)">
                                      <p:cBhvr>
                                        <p:cTn id="228" dur="500"/>
                                        <p:tgtEl>
                                          <p:spTgt spid="13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38"/>
                                        </p:tgtEl>
                                        <p:attrNameLst>
                                          <p:attrName>style.visibility</p:attrName>
                                        </p:attrNameLst>
                                      </p:cBhvr>
                                      <p:to>
                                        <p:strVal val="visible"/>
                                      </p:to>
                                    </p:set>
                                    <p:animEffect transition="in" filter="wipe(right)">
                                      <p:cBhvr>
                                        <p:cTn id="23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animBg="1"/>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TextBox 1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TextBox 29"/>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TextBox 43"/>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1" name="TextBox 50"/>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8" name="TextBox 5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TextBox 64"/>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2" name="TextBox 71"/>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9" name="TextBox 78"/>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6" name="TextBox 8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8" name="TextBox 137"/>
          <p:cNvSpPr txBox="1"/>
          <p:nvPr/>
        </p:nvSpPr>
        <p:spPr>
          <a:xfrm>
            <a:off x="73211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39" name="TextBox 138"/>
          <p:cNvSpPr txBox="1"/>
          <p:nvPr/>
        </p:nvSpPr>
        <p:spPr>
          <a:xfrm>
            <a:off x="144446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0" name="TextBox 139"/>
          <p:cNvSpPr txBox="1"/>
          <p:nvPr/>
        </p:nvSpPr>
        <p:spPr>
          <a:xfrm>
            <a:off x="2168557"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3</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1" name="TextBox 140"/>
          <p:cNvSpPr txBox="1"/>
          <p:nvPr/>
        </p:nvSpPr>
        <p:spPr>
          <a:xfrm>
            <a:off x="28808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4</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2" name="TextBox 141"/>
          <p:cNvSpPr txBox="1"/>
          <p:nvPr/>
        </p:nvSpPr>
        <p:spPr>
          <a:xfrm>
            <a:off x="35254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5</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3" name="TextBox 142"/>
          <p:cNvSpPr txBox="1"/>
          <p:nvPr/>
        </p:nvSpPr>
        <p:spPr>
          <a:xfrm>
            <a:off x="421876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6</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4" name="TextBox 143"/>
          <p:cNvSpPr txBox="1"/>
          <p:nvPr/>
        </p:nvSpPr>
        <p:spPr>
          <a:xfrm>
            <a:off x="4863238"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7</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5" name="TextBox 144"/>
          <p:cNvSpPr txBox="1"/>
          <p:nvPr/>
        </p:nvSpPr>
        <p:spPr>
          <a:xfrm>
            <a:off x="554564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8</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6" name="TextBox 145"/>
          <p:cNvSpPr txBox="1"/>
          <p:nvPr/>
        </p:nvSpPr>
        <p:spPr>
          <a:xfrm>
            <a:off x="625740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9</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10</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8" name="TextBox 147"/>
          <p:cNvSpPr txBox="1"/>
          <p:nvPr/>
        </p:nvSpPr>
        <p:spPr>
          <a:xfrm>
            <a:off x="7646164"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50" name="TextBox 149"/>
          <p:cNvSpPr txBox="1"/>
          <p:nvPr/>
        </p:nvSpPr>
        <p:spPr>
          <a:xfrm>
            <a:off x="291817" y="92483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a:t>
            </a: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TextBox 165"/>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年度工作完成情况</a:t>
            </a:r>
          </a:p>
        </p:txBody>
      </p:sp>
      <p:cxnSp>
        <p:nvCxnSpPr>
          <p:cNvPr id="167" name="直接连接符 166"/>
          <p:cNvCxnSpPr/>
          <p:nvPr/>
        </p:nvCxnSpPr>
        <p:spPr>
          <a:xfrm>
            <a:off x="346915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300"/>
                                        <p:tgtEl>
                                          <p:spTgt spid="1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ppt_x</p:attrName>
                                        </p:attrNameLst>
                                      </p:cBhvr>
                                      <p:tavLst>
                                        <p:tav tm="0">
                                          <p:val>
                                            <p:strVal val="#ppt_x-#ppt_w*1.125000"/>
                                          </p:val>
                                        </p:tav>
                                        <p:tav tm="100000">
                                          <p:val>
                                            <p:strVal val="#ppt_x"/>
                                          </p:val>
                                        </p:tav>
                                      </p:tavLst>
                                    </p:anim>
                                    <p:animEffect transition="in" filter="wipe(right)">
                                      <p:cBhvr>
                                        <p:cTn id="12" dur="500"/>
                                        <p:tgtEl>
                                          <p:spTgt spid="166"/>
                                        </p:tgtEl>
                                      </p:cBhvr>
                                    </p:animEffect>
                                  </p:childTnLst>
                                </p:cTn>
                              </p:par>
                              <p:par>
                                <p:cTn id="13" presetID="2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300"/>
                                        <p:tgtEl>
                                          <p:spTgt spid="164"/>
                                        </p:tgtEl>
                                      </p:cBhvr>
                                    </p:animEffect>
                                  </p:childTnLst>
                                </p:cTn>
                              </p:par>
                              <p:par>
                                <p:cTn id="16" presetID="1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ppt_x</p:attrName>
                                        </p:attrNameLst>
                                      </p:cBhvr>
                                      <p:tavLst>
                                        <p:tav tm="0">
                                          <p:val>
                                            <p:strVal val="#ppt_x-#ppt_w*1.125000"/>
                                          </p:val>
                                        </p:tav>
                                        <p:tav tm="100000">
                                          <p:val>
                                            <p:strVal val="#ppt_x"/>
                                          </p:val>
                                        </p:tav>
                                      </p:tavLst>
                                    </p:anim>
                                    <p:animEffect transition="in" filter="wipe(right)">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fade">
                                      <p:cBhvr>
                                        <p:cTn id="24" dur="1000"/>
                                        <p:tgtEl>
                                          <p:spTgt spid="150"/>
                                        </p:tgtEl>
                                      </p:cBhvr>
                                    </p:animEffect>
                                    <p:anim calcmode="lin" valueType="num">
                                      <p:cBhvr>
                                        <p:cTn id="25" dur="1000" fill="hold"/>
                                        <p:tgtEl>
                                          <p:spTgt spid="150"/>
                                        </p:tgtEl>
                                        <p:attrNameLst>
                                          <p:attrName>ppt_x</p:attrName>
                                        </p:attrNameLst>
                                      </p:cBhvr>
                                      <p:tavLst>
                                        <p:tav tm="0">
                                          <p:val>
                                            <p:strVal val="#ppt_x"/>
                                          </p:val>
                                        </p:tav>
                                        <p:tav tm="100000">
                                          <p:val>
                                            <p:strVal val="#ppt_x"/>
                                          </p:val>
                                        </p:tav>
                                      </p:tavLst>
                                    </p:anim>
                                    <p:anim calcmode="lin" valueType="num">
                                      <p:cBhvr>
                                        <p:cTn id="26" dur="1000" fill="hold"/>
                                        <p:tgtEl>
                                          <p:spTgt spid="15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strips(upRight)">
                                      <p:cBhvr>
                                        <p:cTn id="30" dur="500"/>
                                        <p:tgtEl>
                                          <p:spTgt spid="1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500"/>
                                        <p:tgtEl>
                                          <p:spTgt spid="141"/>
                                        </p:tgtEl>
                                      </p:cBhvr>
                                    </p:animEffect>
                                  </p:childTnLst>
                                </p:cTn>
                              </p:par>
                              <p:par>
                                <p:cTn id="50" presetID="10" presetClass="entr" presetSubtype="0" fill="hold" grpId="0" nodeType="withEffect">
                                  <p:stCondLst>
                                    <p:cond delay="40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par>
                                <p:cTn id="65" presetID="10" presetClass="entr" presetSubtype="0" fill="hold" grpId="0" nodeType="withEffect">
                                  <p:stCondLst>
                                    <p:cond delay="90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500"/>
                                        <p:tgtEl>
                                          <p:spTgt spid="147"/>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500"/>
                                        <p:tgtEl>
                                          <p:spTgt spid="148"/>
                                        </p:tgtEl>
                                      </p:cBhvr>
                                    </p:animEffect>
                                  </p:childTnLst>
                                </p:cTn>
                              </p:par>
                              <p:par>
                                <p:cTn id="71" presetID="10" presetClass="entr" presetSubtype="0" fill="hold" grpId="0" nodeType="withEffect">
                                  <p:stCondLst>
                                    <p:cond delay="110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51"/>
                                        </p:tgtEl>
                                        <p:attrNameLst>
                                          <p:attrName>style.visibility</p:attrName>
                                        </p:attrNameLst>
                                      </p:cBhvr>
                                      <p:to>
                                        <p:strVal val="visible"/>
                                      </p:to>
                                    </p:set>
                                    <p:animEffect transition="in" filter="wipe(left)">
                                      <p:cBhvr>
                                        <p:cTn id="83" dur="500"/>
                                        <p:tgtEl>
                                          <p:spTgt spid="1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ipe(down)">
                                      <p:cBhvr>
                                        <p:cTn id="88" dur="500"/>
                                        <p:tgtEl>
                                          <p:spTgt spid="10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2"/>
                                        </p:tgtEl>
                                        <p:attrNameLst>
                                          <p:attrName>style.visibility</p:attrName>
                                        </p:attrNameLst>
                                      </p:cBhvr>
                                      <p:to>
                                        <p:strVal val="visible"/>
                                      </p:to>
                                    </p:set>
                                    <p:animEffect transition="in" filter="wipe(left)">
                                      <p:cBhvr>
                                        <p:cTn id="98" dur="5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wipe(down)">
                                      <p:cBhvr>
                                        <p:cTn id="103" dur="500"/>
                                        <p:tgtEl>
                                          <p:spTgt spid="10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wipe(left)">
                                      <p:cBhvr>
                                        <p:cTn id="113" dur="500"/>
                                        <p:tgtEl>
                                          <p:spTgt spid="15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54"/>
                                        </p:tgtEl>
                                        <p:attrNameLst>
                                          <p:attrName>style.visibility</p:attrName>
                                        </p:attrNameLst>
                                      </p:cBhvr>
                                      <p:to>
                                        <p:strVal val="visible"/>
                                      </p:to>
                                    </p:set>
                                    <p:animEffect transition="in" filter="wipe(left)">
                                      <p:cBhvr>
                                        <p:cTn id="128" dur="500"/>
                                        <p:tgtEl>
                                          <p:spTgt spid="15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wipe(left)">
                                      <p:cBhvr>
                                        <p:cTn id="143" dur="500"/>
                                        <p:tgtEl>
                                          <p:spTgt spid="15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wipe(left)">
                                      <p:cBhvr>
                                        <p:cTn id="148" dur="500"/>
                                        <p:tgtEl>
                                          <p:spTgt spid="11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56"/>
                                        </p:tgtEl>
                                        <p:attrNameLst>
                                          <p:attrName>style.visibility</p:attrName>
                                        </p:attrNameLst>
                                      </p:cBhvr>
                                      <p:to>
                                        <p:strVal val="visible"/>
                                      </p:to>
                                    </p:set>
                                    <p:animEffect transition="in" filter="wipe(left)">
                                      <p:cBhvr>
                                        <p:cTn id="158" dur="500"/>
                                        <p:tgtEl>
                                          <p:spTgt spid="156"/>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120"/>
                                        </p:tgtEl>
                                        <p:attrNameLst>
                                          <p:attrName>style.visibility</p:attrName>
                                        </p:attrNameLst>
                                      </p:cBhvr>
                                      <p:to>
                                        <p:strVal val="visible"/>
                                      </p:to>
                                    </p:set>
                                    <p:animEffect transition="in" filter="wipe(down)">
                                      <p:cBhvr>
                                        <p:cTn id="163" dur="500"/>
                                        <p:tgtEl>
                                          <p:spTgt spid="12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wipe(down)">
                                      <p:cBhvr>
                                        <p:cTn id="173" dur="500"/>
                                        <p:tgtEl>
                                          <p:spTgt spid="123"/>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57"/>
                                        </p:tgtEl>
                                        <p:attrNameLst>
                                          <p:attrName>style.visibility</p:attrName>
                                        </p:attrNameLst>
                                      </p:cBhvr>
                                      <p:to>
                                        <p:strVal val="visible"/>
                                      </p:to>
                                    </p:set>
                                    <p:animEffect transition="in" filter="wipe(left)">
                                      <p:cBhvr>
                                        <p:cTn id="183" dur="500"/>
                                        <p:tgtEl>
                                          <p:spTgt spid="15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126"/>
                                        </p:tgtEl>
                                        <p:attrNameLst>
                                          <p:attrName>style.visibility</p:attrName>
                                        </p:attrNameLst>
                                      </p:cBhvr>
                                      <p:to>
                                        <p:strVal val="visible"/>
                                      </p:to>
                                    </p:set>
                                    <p:animEffect transition="in" filter="wipe(left)">
                                      <p:cBhvr>
                                        <p:cTn id="188" dur="500"/>
                                        <p:tgtEl>
                                          <p:spTgt spid="12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fade">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wipe(left)">
                                      <p:cBhvr>
                                        <p:cTn id="198" dur="500"/>
                                        <p:tgtEl>
                                          <p:spTgt spid="158"/>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129"/>
                                        </p:tgtEl>
                                        <p:attrNameLst>
                                          <p:attrName>style.visibility</p:attrName>
                                        </p:attrNameLst>
                                      </p:cBhvr>
                                      <p:to>
                                        <p:strVal val="visible"/>
                                      </p:to>
                                    </p:set>
                                    <p:animEffect transition="in" filter="wipe(down)">
                                      <p:cBhvr>
                                        <p:cTn id="203" dur="500"/>
                                        <p:tgtEl>
                                          <p:spTgt spid="129"/>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68"/>
                                        </p:tgtEl>
                                        <p:attrNameLst>
                                          <p:attrName>style.visibility</p:attrName>
                                        </p:attrNameLst>
                                      </p:cBhvr>
                                      <p:to>
                                        <p:strVal val="visible"/>
                                      </p:to>
                                    </p:set>
                                    <p:animEffect transition="in" filter="fade">
                                      <p:cBhvr>
                                        <p:cTn id="208" dur="500"/>
                                        <p:tgtEl>
                                          <p:spTgt spid="6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59"/>
                                        </p:tgtEl>
                                        <p:attrNameLst>
                                          <p:attrName>style.visibility</p:attrName>
                                        </p:attrNameLst>
                                      </p:cBhvr>
                                      <p:to>
                                        <p:strVal val="visible"/>
                                      </p:to>
                                    </p:set>
                                    <p:animEffect transition="in" filter="wipe(left)">
                                      <p:cBhvr>
                                        <p:cTn id="213" dur="500"/>
                                        <p:tgtEl>
                                          <p:spTgt spid="15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132"/>
                                        </p:tgtEl>
                                        <p:attrNameLst>
                                          <p:attrName>style.visibility</p:attrName>
                                        </p:attrNameLst>
                                      </p:cBhvr>
                                      <p:to>
                                        <p:strVal val="visible"/>
                                      </p:to>
                                    </p:set>
                                    <p:animEffect transition="in" filter="wipe(left)">
                                      <p:cBhvr>
                                        <p:cTn id="218" dur="500"/>
                                        <p:tgtEl>
                                          <p:spTgt spid="132"/>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60"/>
                                        </p:tgtEl>
                                        <p:attrNameLst>
                                          <p:attrName>style.visibility</p:attrName>
                                        </p:attrNameLst>
                                      </p:cBhvr>
                                      <p:to>
                                        <p:strVal val="visible"/>
                                      </p:to>
                                    </p:set>
                                    <p:animEffect transition="in" filter="wipe(left)">
                                      <p:cBhvr>
                                        <p:cTn id="228" dur="500"/>
                                        <p:tgtEl>
                                          <p:spTgt spid="160"/>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4" fill="hold" nodeType="click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wipe(down)">
                                      <p:cBhvr>
                                        <p:cTn id="233" dur="500"/>
                                        <p:tgtEl>
                                          <p:spTgt spid="13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fade">
                                      <p:cBhvr>
                                        <p:cTn id="238" dur="500"/>
                                        <p:tgtEl>
                                          <p:spTgt spid="82"/>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61"/>
                                        </p:tgtEl>
                                        <p:attrNameLst>
                                          <p:attrName>style.visibility</p:attrName>
                                        </p:attrNameLst>
                                      </p:cBhvr>
                                      <p:to>
                                        <p:strVal val="visible"/>
                                      </p:to>
                                    </p:set>
                                    <p:animEffect transition="in" filter="wipe(left)">
                                      <p:cBhvr>
                                        <p:cTn id="24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animBg="1"/>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latin typeface="方正兰亭细黑_GBK" pitchFamily="2" charset="-122"/>
                <a:ea typeface="方正兰亭细黑_GBK" pitchFamily="2"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第一季度</a:t>
            </a: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第二季度</a:t>
            </a: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第三季度</a:t>
            </a: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第四季度</a:t>
            </a: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latin typeface="方正兰亭粗黑简体" panose="02000000000000000000" pitchFamily="2" charset="-122"/>
                <a:ea typeface="方正兰亭粗黑简体" panose="02000000000000000000" pitchFamily="2" charset="-122"/>
              </a:rPr>
              <a:t>输入你的标题</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9"/>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年度完成的主要工作</a:t>
            </a:r>
          </a:p>
        </p:txBody>
      </p:sp>
      <p:cxnSp>
        <p:nvCxnSpPr>
          <p:cNvPr id="31" name="直接连接符 30"/>
          <p:cNvCxnSpPr/>
          <p:nvPr/>
        </p:nvCxnSpPr>
        <p:spPr>
          <a:xfrm>
            <a:off x="36615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7"/>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25%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4" name="TextBox 33"/>
          <p:cNvSpPr txBox="1"/>
          <p:nvPr/>
        </p:nvSpPr>
        <p:spPr>
          <a:xfrm>
            <a:off x="3274979" y="2922804"/>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45%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5" name="TextBox 34"/>
          <p:cNvSpPr txBox="1"/>
          <p:nvPr/>
        </p:nvSpPr>
        <p:spPr>
          <a:xfrm>
            <a:off x="4935543" y="235570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65%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6" name="TextBox 35"/>
          <p:cNvSpPr txBox="1"/>
          <p:nvPr/>
        </p:nvSpPr>
        <p:spPr>
          <a:xfrm>
            <a:off x="6564318" y="149845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85%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grpId="0" nodeType="withEffect">
                                  <p:stCondLst>
                                    <p:cond delay="40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par>
                                <p:cTn id="69" presetID="22" presetClass="entr" presetSubtype="4" fill="hold" grpId="0" nodeType="withEffect">
                                  <p:stCondLst>
                                    <p:cond delay="80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par>
                                <p:cTn id="72" presetID="22" presetClass="entr" presetSubtype="4" fill="hold" grpId="0" nodeType="withEffect">
                                  <p:stCondLst>
                                    <p:cond delay="120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29" grpId="0" animBg="1"/>
      <p:bldP spid="30" grpId="0"/>
      <p:bldP spid="33" grpId="0"/>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
  <p:tag name="ISPRING_RESOURCE_PATHS_HASH_PRESENTER" val="7a41f02afcbcb3fa40171976989b9a9938761b67"/>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3475</Words>
  <Application>Microsoft Office PowerPoint</Application>
  <PresentationFormat>全屏显示(16:9)</PresentationFormat>
  <Paragraphs>432</Paragraphs>
  <Slides>35</Slides>
  <Notes>35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Arial Unicode MS</vt:lpstr>
      <vt:lpstr>Kozuka Gothic Pro R</vt:lpstr>
      <vt:lpstr>LiHei Pro</vt:lpstr>
      <vt:lpstr>Watford DB</vt:lpstr>
      <vt:lpstr>方正大黑简体</vt:lpstr>
      <vt:lpstr>方正兰亭粗黑简体</vt:lpstr>
      <vt:lpstr>方正兰亭黑_GBK</vt:lpstr>
      <vt:lpstr>方正兰亭黑简体</vt:lpstr>
      <vt:lpstr>方正兰亭细黑_GBK</vt:lpstr>
      <vt:lpstr>方正韵动中黑简体</vt:lpstr>
      <vt:lpstr>方正正准黑简体</vt:lpstr>
      <vt:lpstr>方正综艺简体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81</cp:revision>
  <dcterms:created xsi:type="dcterms:W3CDTF">2015-01-22T11:01:00Z</dcterms:created>
  <dcterms:modified xsi:type="dcterms:W3CDTF">2021-01-06T00:57:07Z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