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96" r:id="rId2"/>
    <p:sldId id="260" r:id="rId3"/>
    <p:sldId id="266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71" r:id="rId12"/>
    <p:sldId id="268" r:id="rId13"/>
    <p:sldId id="269" r:id="rId14"/>
    <p:sldId id="270" r:id="rId15"/>
    <p:sldId id="277" r:id="rId16"/>
    <p:sldId id="272" r:id="rId17"/>
    <p:sldId id="278" r:id="rId18"/>
    <p:sldId id="273" r:id="rId19"/>
    <p:sldId id="274" r:id="rId20"/>
    <p:sldId id="275" r:id="rId21"/>
    <p:sldId id="279" r:id="rId22"/>
    <p:sldId id="276" r:id="rId23"/>
    <p:sldId id="285" r:id="rId24"/>
    <p:sldId id="280" r:id="rId25"/>
    <p:sldId id="281" r:id="rId26"/>
    <p:sldId id="286" r:id="rId27"/>
    <p:sldId id="287" r:id="rId28"/>
    <p:sldId id="282" r:id="rId29"/>
    <p:sldId id="288" r:id="rId30"/>
    <p:sldId id="283" r:id="rId31"/>
    <p:sldId id="284" r:id="rId32"/>
    <p:sldId id="289" r:id="rId33"/>
    <p:sldId id="290" r:id="rId34"/>
    <p:sldId id="291" r:id="rId35"/>
    <p:sldId id="292" r:id="rId36"/>
    <p:sldId id="293" r:id="rId37"/>
    <p:sldId id="295" r:id="rId3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50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2A4"/>
    <a:srgbClr val="F77A08"/>
    <a:srgbClr val="0E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60" y="96"/>
      </p:cViewPr>
      <p:guideLst>
        <p:guide orient="horz" pos="2296"/>
        <p:guide pos="5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9F697-7B3E-4B61-BA36-BBED2B79610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1919F-01AF-46C7-8CD3-504339242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B2DED-A951-47FE-B6BB-60A6F72D23B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1066-5FB3-4C05-A396-445A6094687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5"/>
            <a:ext cx="12195175" cy="68597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57" name="椭圆 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53070" y="2714514"/>
            <a:ext cx="284431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2020</a:t>
            </a:r>
            <a:endParaRPr lang="zh-CN" altLang="en-US" sz="88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单击此处添加您的公司名称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总结汇</a:t>
            </a:r>
            <a:r>
              <a:rPr lang="zh-CN" altLang="en-US" sz="5400" b="1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报暨</a:t>
            </a:r>
            <a:r>
              <a:rPr lang="zh-CN" altLang="en-US" sz="5400" b="1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工作计</a:t>
            </a:r>
            <a:r>
              <a:rPr lang="zh-CN" altLang="en-US" sz="5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划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84" name="直接连接符 83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85" name="直接连接符 84"/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86" name="矩形 85"/>
          <p:cNvSpPr/>
          <p:nvPr/>
        </p:nvSpPr>
        <p:spPr>
          <a:xfrm>
            <a:off x="6722562" y="4011297"/>
            <a:ext cx="2422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F77A08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88" name="圆角矩形 87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2DB2A4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99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49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49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49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70" grpId="0"/>
      <p:bldP spid="86" grpId="0"/>
      <p:bldP spid="90" grpId="0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999499" y="1677270"/>
            <a:ext cx="1657077" cy="1657077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rcRect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2144519" y="3419405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35949" y="3748745"/>
            <a:ext cx="1584176" cy="484779"/>
            <a:chOff x="2713211" y="2267658"/>
            <a:chExt cx="1584176" cy="484779"/>
          </a:xfrm>
        </p:grpSpPr>
        <p:sp>
          <p:nvSpPr>
            <p:cNvPr id="17" name="圆角矩形 1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26"/>
          <p:cNvSpPr txBox="1"/>
          <p:nvPr/>
        </p:nvSpPr>
        <p:spPr>
          <a:xfrm>
            <a:off x="2144519" y="3806468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20" name="矩形 19"/>
          <p:cNvSpPr/>
          <p:nvPr/>
        </p:nvSpPr>
        <p:spPr>
          <a:xfrm>
            <a:off x="1903822" y="4283501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128852" y="2677073"/>
            <a:ext cx="527724" cy="520849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77040" y="1691213"/>
            <a:ext cx="1657077" cy="1657077"/>
            <a:chOff x="1705099" y="2564904"/>
            <a:chExt cx="1800200" cy="1800200"/>
          </a:xfrm>
        </p:grpSpPr>
        <p:sp>
          <p:nvSpPr>
            <p:cNvPr id="27" name="椭圆 2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rcRect/>
              <a:stretch>
                <a:fillRect l="-154157" t="-31921" r="-211373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6"/>
          <p:cNvSpPr txBox="1"/>
          <p:nvPr/>
        </p:nvSpPr>
        <p:spPr>
          <a:xfrm>
            <a:off x="4322060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销售部经理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13490" y="3762688"/>
            <a:ext cx="1584176" cy="484779"/>
            <a:chOff x="2713211" y="2267658"/>
            <a:chExt cx="1584176" cy="484779"/>
          </a:xfrm>
        </p:grpSpPr>
        <p:sp>
          <p:nvSpPr>
            <p:cNvPr id="31" name="圆角矩形 30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26"/>
          <p:cNvSpPr txBox="1"/>
          <p:nvPr/>
        </p:nvSpPr>
        <p:spPr>
          <a:xfrm>
            <a:off x="4322060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李雷雷</a:t>
            </a:r>
          </a:p>
        </p:txBody>
      </p:sp>
      <p:sp>
        <p:nvSpPr>
          <p:cNvPr id="34" name="矩形 33"/>
          <p:cNvSpPr/>
          <p:nvPr/>
        </p:nvSpPr>
        <p:spPr>
          <a:xfrm>
            <a:off x="4081363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306393" y="2691016"/>
            <a:ext cx="527724" cy="520849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74686" y="1691213"/>
            <a:ext cx="1657077" cy="1657077"/>
            <a:chOff x="1705099" y="2564904"/>
            <a:chExt cx="1800200" cy="1800200"/>
          </a:xfrm>
        </p:grpSpPr>
        <p:sp>
          <p:nvSpPr>
            <p:cNvPr id="41" name="椭圆 4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rcRect/>
              <a:stretch>
                <a:fillRect l="-271190" t="-55327" r="-73534" b="-169764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26"/>
          <p:cNvSpPr txBox="1"/>
          <p:nvPr/>
        </p:nvSpPr>
        <p:spPr>
          <a:xfrm>
            <a:off x="6519706" y="343334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市场部经理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411136" y="3762688"/>
            <a:ext cx="1584176" cy="484779"/>
            <a:chOff x="2713211" y="2267658"/>
            <a:chExt cx="1584176" cy="484779"/>
          </a:xfrm>
        </p:grpSpPr>
        <p:sp>
          <p:nvSpPr>
            <p:cNvPr id="45" name="圆角矩形 4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26"/>
          <p:cNvSpPr txBox="1"/>
          <p:nvPr/>
        </p:nvSpPr>
        <p:spPr>
          <a:xfrm>
            <a:off x="6519706" y="382041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郝美丽</a:t>
            </a:r>
          </a:p>
        </p:txBody>
      </p:sp>
      <p:sp>
        <p:nvSpPr>
          <p:cNvPr id="48" name="矩形 47"/>
          <p:cNvSpPr/>
          <p:nvPr/>
        </p:nvSpPr>
        <p:spPr>
          <a:xfrm>
            <a:off x="6279009" y="4297444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504039" y="2691016"/>
            <a:ext cx="527724" cy="520849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52227" y="1705156"/>
            <a:ext cx="1657077" cy="1657077"/>
            <a:chOff x="1705099" y="2564904"/>
            <a:chExt cx="1800200" cy="1800200"/>
          </a:xfrm>
        </p:grpSpPr>
        <p:sp>
          <p:nvSpPr>
            <p:cNvPr id="55" name="椭圆 5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rcRect/>
              <a:stretch>
                <a:fillRect l="-341409" t="-44927" r="-13717" b="-11774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8697247" y="344729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广告部经理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8588677" y="3776631"/>
            <a:ext cx="1584176" cy="484779"/>
            <a:chOff x="2713211" y="2267658"/>
            <a:chExt cx="1584176" cy="484779"/>
          </a:xfrm>
        </p:grpSpPr>
        <p:sp>
          <p:nvSpPr>
            <p:cNvPr id="59" name="圆角矩形 58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26"/>
          <p:cNvSpPr txBox="1"/>
          <p:nvPr/>
        </p:nvSpPr>
        <p:spPr>
          <a:xfrm>
            <a:off x="8697247" y="3834354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韩冬冬</a:t>
            </a:r>
          </a:p>
        </p:txBody>
      </p:sp>
      <p:sp>
        <p:nvSpPr>
          <p:cNvPr id="62" name="矩形 61"/>
          <p:cNvSpPr/>
          <p:nvPr/>
        </p:nvSpPr>
        <p:spPr>
          <a:xfrm>
            <a:off x="8456550" y="4311387"/>
            <a:ext cx="18895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9681580" y="2704959"/>
            <a:ext cx="527724" cy="520849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28690"/>
              <a:ext cx="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9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49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49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99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99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99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349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49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49"/>
                            </p:stCondLst>
                            <p:childTnLst>
                              <p:par>
                                <p:cTn id="1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49"/>
                            </p:stCondLst>
                            <p:childTnLst>
                              <p:par>
                                <p:cTn id="1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199"/>
                            </p:stCondLst>
                            <p:childTnLst>
                              <p:par>
                                <p:cTn id="1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899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399"/>
                            </p:stCondLst>
                            <p:childTnLst>
                              <p:par>
                                <p:cTn id="1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0" grpId="0"/>
      <p:bldP spid="29" grpId="0"/>
      <p:bldP spid="33" grpId="0"/>
      <p:bldP spid="34" grpId="0"/>
      <p:bldP spid="43" grpId="0"/>
      <p:bldP spid="47" grpId="0"/>
      <p:bldP spid="48" grpId="0"/>
      <p:bldP spid="57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2DB2A4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四项主要工作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掌握关键要点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2DB2A4"/>
              </a:solidFill>
              <a:ln>
                <a:solidFill>
                  <a:srgbClr val="2DB2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9" name="Group 18"/>
          <p:cNvGrpSpPr>
            <a:grpSpLocks noChangeAspect="1"/>
          </p:cNvGrpSpPr>
          <p:nvPr/>
        </p:nvGrpSpPr>
        <p:grpSpPr bwMode="auto">
          <a:xfrm>
            <a:off x="2718188" y="2610884"/>
            <a:ext cx="765972" cy="713745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年度计划完成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5099" y="48290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099" y="43970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5099" y="39649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5099" y="346093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5099" y="302889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099" y="259684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099" y="216479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993131" y="1804754"/>
            <a:ext cx="4464496" cy="3562509"/>
            <a:chOff x="1126939" y="1350372"/>
            <a:chExt cx="4464496" cy="295232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705099" y="173274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5099" y="5298013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1172" y="5462354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353171" y="3528446"/>
            <a:ext cx="827534" cy="1876708"/>
            <a:chOff x="2317725" y="2564904"/>
            <a:chExt cx="827534" cy="2592288"/>
          </a:xfrm>
        </p:grpSpPr>
        <p:sp>
          <p:nvSpPr>
            <p:cNvPr id="33" name="圆角矩形 32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443460" y="2660916"/>
              <a:ext cx="557783" cy="235292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24721" y="2902876"/>
            <a:ext cx="827534" cy="2502278"/>
            <a:chOff x="2317725" y="2564904"/>
            <a:chExt cx="827534" cy="2592288"/>
          </a:xfrm>
        </p:grpSpPr>
        <p:sp>
          <p:nvSpPr>
            <p:cNvPr id="36" name="圆角矩形 35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2443460" y="2654914"/>
              <a:ext cx="557783" cy="237726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96271" y="2416322"/>
            <a:ext cx="827534" cy="2988832"/>
            <a:chOff x="2317725" y="2564904"/>
            <a:chExt cx="827534" cy="2592288"/>
          </a:xfrm>
        </p:grpSpPr>
        <p:sp>
          <p:nvSpPr>
            <p:cNvPr id="39" name="圆角矩形 38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70050" y="1929768"/>
            <a:ext cx="827534" cy="3475386"/>
            <a:chOff x="2317725" y="2564904"/>
            <a:chExt cx="827534" cy="2592288"/>
          </a:xfrm>
        </p:grpSpPr>
        <p:sp>
          <p:nvSpPr>
            <p:cNvPr id="42" name="圆角矩形 41"/>
            <p:cNvSpPr/>
            <p:nvPr/>
          </p:nvSpPr>
          <p:spPr>
            <a:xfrm>
              <a:off x="2317725" y="2564904"/>
              <a:ext cx="827534" cy="25922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443460" y="2654914"/>
              <a:ext cx="557783" cy="2412268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26"/>
          <p:cNvSpPr txBox="1"/>
          <p:nvPr/>
        </p:nvSpPr>
        <p:spPr>
          <a:xfrm>
            <a:off x="2281163" y="300972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50%</a:t>
            </a:r>
          </a:p>
        </p:txBody>
      </p:sp>
      <p:sp>
        <p:nvSpPr>
          <p:cNvPr id="45" name="文本框 26"/>
          <p:cNvSpPr txBox="1"/>
          <p:nvPr/>
        </p:nvSpPr>
        <p:spPr>
          <a:xfrm>
            <a:off x="228116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6"/>
          <p:cNvSpPr txBox="1"/>
          <p:nvPr/>
        </p:nvSpPr>
        <p:spPr>
          <a:xfrm>
            <a:off x="3217267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26"/>
          <p:cNvSpPr txBox="1"/>
          <p:nvPr/>
        </p:nvSpPr>
        <p:spPr>
          <a:xfrm>
            <a:off x="4225379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26"/>
          <p:cNvSpPr txBox="1"/>
          <p:nvPr/>
        </p:nvSpPr>
        <p:spPr>
          <a:xfrm>
            <a:off x="5161483" y="5477162"/>
            <a:ext cx="97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000" b="1" spc="1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26"/>
          <p:cNvSpPr txBox="1"/>
          <p:nvPr/>
        </p:nvSpPr>
        <p:spPr>
          <a:xfrm>
            <a:off x="3217267" y="2361654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</a:p>
        </p:txBody>
      </p:sp>
      <p:sp>
        <p:nvSpPr>
          <p:cNvPr id="50" name="文本框 26"/>
          <p:cNvSpPr txBox="1"/>
          <p:nvPr/>
        </p:nvSpPr>
        <p:spPr>
          <a:xfrm>
            <a:off x="4225379" y="18575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51" name="文本框 26"/>
          <p:cNvSpPr txBox="1"/>
          <p:nvPr/>
        </p:nvSpPr>
        <p:spPr>
          <a:xfrm>
            <a:off x="5198045" y="1372706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95%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33691" y="2060848"/>
            <a:ext cx="40324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3691" y="1727456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7033691" y="3415409"/>
            <a:ext cx="1584176" cy="484779"/>
            <a:chOff x="2713211" y="2267658"/>
            <a:chExt cx="1584176" cy="484779"/>
          </a:xfrm>
        </p:grpSpPr>
        <p:sp>
          <p:nvSpPr>
            <p:cNvPr id="55" name="圆角矩形 5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26"/>
          <p:cNvSpPr txBox="1"/>
          <p:nvPr/>
        </p:nvSpPr>
        <p:spPr>
          <a:xfrm>
            <a:off x="7142261" y="3473132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全年总额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15336" y="3976028"/>
            <a:ext cx="302433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>
          <a:xfrm>
            <a:off x="7946199" y="4937584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946199" y="5283502"/>
            <a:ext cx="108000" cy="108000"/>
          </a:xfrm>
          <a:prstGeom prst="ellipse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249715" y="488548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9715" y="522978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63" name="椭圆 62"/>
          <p:cNvSpPr>
            <a:spLocks noChangeAspect="1"/>
          </p:cNvSpPr>
          <p:nvPr/>
        </p:nvSpPr>
        <p:spPr>
          <a:xfrm>
            <a:off x="8160485" y="5283502"/>
            <a:ext cx="108000" cy="108000"/>
          </a:xfrm>
          <a:prstGeom prst="ellipse">
            <a:avLst/>
          </a:prstGeom>
          <a:solidFill>
            <a:srgbClr val="2DB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8366289" y="5283502"/>
            <a:ext cx="108000" cy="108000"/>
          </a:xfrm>
          <a:prstGeom prst="ellipse">
            <a:avLst/>
          </a:prstGeom>
          <a:solidFill>
            <a:srgbClr val="F7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8570974" y="5283502"/>
            <a:ext cx="108000" cy="108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49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49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149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649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149"/>
                            </p:stCondLst>
                            <p:childTnLst>
                              <p:par>
                                <p:cTn id="15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49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49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49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49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549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49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549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四项主要工作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13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6" name="组合 15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E647C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0E647C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21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24" name="组合 23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7" name="任意多边形 26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2DB2A4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2DB2A4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32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77A08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77A08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9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92D05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5" name="组合 4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54789" y="2298793"/>
            <a:ext cx="2884910" cy="1080224"/>
            <a:chOff x="8149535" y="1459078"/>
            <a:chExt cx="2884910" cy="1080224"/>
          </a:xfrm>
        </p:grpSpPr>
        <p:sp>
          <p:nvSpPr>
            <p:cNvPr id="50" name="矩形 49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53" name="组合 5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52110" y="3329034"/>
            <a:ext cx="2898005" cy="1130103"/>
            <a:chOff x="8548024" y="1459078"/>
            <a:chExt cx="2898005" cy="1130103"/>
          </a:xfrm>
        </p:grpSpPr>
        <p:sp>
          <p:nvSpPr>
            <p:cNvPr id="58" name="矩形 57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61" name="组合 6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71390" y="4099097"/>
            <a:ext cx="2884910" cy="1080224"/>
            <a:chOff x="8149535" y="1459078"/>
            <a:chExt cx="2884910" cy="1080224"/>
          </a:xfrm>
        </p:grpSpPr>
        <p:sp>
          <p:nvSpPr>
            <p:cNvPr id="66" name="矩形 65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9" name="组合 6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952110" y="4891185"/>
            <a:ext cx="2898005" cy="1130103"/>
            <a:chOff x="8548024" y="1459078"/>
            <a:chExt cx="2898005" cy="1130103"/>
          </a:xfrm>
        </p:grpSpPr>
        <p:sp>
          <p:nvSpPr>
            <p:cNvPr id="74" name="矩形 73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25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412776"/>
            <a:ext cx="3806423" cy="5246420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639836" y="2413114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10074" y="27903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344092" y="1696980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44092" y="1696980"/>
            <a:ext cx="1553611" cy="228600"/>
          </a:xfrm>
          <a:prstGeom prst="roundRect">
            <a:avLst>
              <a:gd name="adj" fmla="val 50000"/>
            </a:avLst>
          </a:prstGeom>
          <a:solidFill>
            <a:srgbClr val="2DB2A4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44092" y="2331372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44092" y="2331372"/>
            <a:ext cx="2514100" cy="228600"/>
          </a:xfrm>
          <a:prstGeom prst="roundRect">
            <a:avLst>
              <a:gd name="adj" fmla="val 50000"/>
            </a:avLst>
          </a:prstGeom>
          <a:solidFill>
            <a:srgbClr val="F77A08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44092" y="2965764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44092" y="2965764"/>
            <a:ext cx="1918925" cy="228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344092" y="3600157"/>
            <a:ext cx="3981513" cy="2286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344092" y="3600157"/>
            <a:ext cx="3447908" cy="2286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9454087" y="1556792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35%</a:t>
            </a:r>
            <a:endParaRPr lang="zh-CN" altLang="en-US" sz="28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2"/>
          <p:cNvSpPr txBox="1"/>
          <p:nvPr/>
        </p:nvSpPr>
        <p:spPr>
          <a:xfrm>
            <a:off x="9454087" y="2191184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65%</a:t>
            </a:r>
            <a:endParaRPr lang="zh-CN" altLang="en-US" sz="2800" b="1" dirty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9454087" y="2825576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45%</a:t>
            </a:r>
            <a:endParaRPr lang="zh-CN" altLang="en-US" sz="2800" b="1" dirty="0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8" name="TextBox 34"/>
          <p:cNvSpPr txBox="1"/>
          <p:nvPr/>
        </p:nvSpPr>
        <p:spPr>
          <a:xfrm>
            <a:off x="9454087" y="3459969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Lato Light" charset="0"/>
              </a:rPr>
              <a:t>85%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5521523" y="4439434"/>
            <a:ext cx="4392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5305499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第一季度</a:t>
            </a:r>
          </a:p>
        </p:txBody>
      </p:sp>
      <p:sp>
        <p:nvSpPr>
          <p:cNvPr id="31" name="TextBox 32"/>
          <p:cNvSpPr txBox="1"/>
          <p:nvPr/>
        </p:nvSpPr>
        <p:spPr>
          <a:xfrm>
            <a:off x="5305499" y="25512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第二季度</a:t>
            </a:r>
          </a:p>
        </p:txBody>
      </p:sp>
      <p:sp>
        <p:nvSpPr>
          <p:cNvPr id="32" name="TextBox 33"/>
          <p:cNvSpPr txBox="1"/>
          <p:nvPr/>
        </p:nvSpPr>
        <p:spPr>
          <a:xfrm>
            <a:off x="5305499" y="31856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第三季度</a:t>
            </a:r>
          </a:p>
        </p:txBody>
      </p:sp>
      <p:sp>
        <p:nvSpPr>
          <p:cNvPr id="33" name="TextBox 34"/>
          <p:cNvSpPr txBox="1"/>
          <p:nvPr/>
        </p:nvSpPr>
        <p:spPr>
          <a:xfrm>
            <a:off x="5305499" y="38200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第四季度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49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49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49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4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4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工作达标情况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8098000" y="1626445"/>
            <a:ext cx="2485774" cy="1513561"/>
            <a:chOff x="8098000" y="1626445"/>
            <a:chExt cx="2485774" cy="1513561"/>
          </a:xfrm>
        </p:grpSpPr>
        <p:sp>
          <p:nvSpPr>
            <p:cNvPr id="35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10800000">
            <a:off x="8112007" y="3292407"/>
            <a:ext cx="2485774" cy="1513561"/>
            <a:chOff x="8098000" y="1626445"/>
            <a:chExt cx="2485774" cy="1513561"/>
          </a:xfrm>
        </p:grpSpPr>
        <p:sp>
          <p:nvSpPr>
            <p:cNvPr id="38" name="Freeform 6"/>
            <p:cNvSpPr/>
            <p:nvPr/>
          </p:nvSpPr>
          <p:spPr bwMode="auto">
            <a:xfrm>
              <a:off x="8098000" y="1626445"/>
              <a:ext cx="2485774" cy="1513561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8210316" y="1732166"/>
              <a:ext cx="2261142" cy="1302119"/>
            </a:xfrm>
            <a:custGeom>
              <a:avLst/>
              <a:gdLst>
                <a:gd name="T0" fmla="*/ 675 w 675"/>
                <a:gd name="T1" fmla="*/ 90 h 411"/>
                <a:gd name="T2" fmla="*/ 505 w 675"/>
                <a:gd name="T3" fmla="*/ 45 h 411"/>
                <a:gd name="T4" fmla="*/ 338 w 675"/>
                <a:gd name="T5" fmla="*/ 0 h 411"/>
                <a:gd name="T6" fmla="*/ 170 w 675"/>
                <a:gd name="T7" fmla="*/ 45 h 411"/>
                <a:gd name="T8" fmla="*/ 0 w 675"/>
                <a:gd name="T9" fmla="*/ 90 h 411"/>
                <a:gd name="T10" fmla="*/ 0 w 675"/>
                <a:gd name="T11" fmla="*/ 90 h 411"/>
                <a:gd name="T12" fmla="*/ 0 w 675"/>
                <a:gd name="T13" fmla="*/ 411 h 411"/>
                <a:gd name="T14" fmla="*/ 675 w 675"/>
                <a:gd name="T15" fmla="*/ 411 h 411"/>
                <a:gd name="T16" fmla="*/ 675 w 675"/>
                <a:gd name="T17" fmla="*/ 90 h 411"/>
                <a:gd name="T18" fmla="*/ 675 w 675"/>
                <a:gd name="T19" fmla="*/ 9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5" h="411">
                  <a:moveTo>
                    <a:pt x="675" y="90"/>
                  </a:moveTo>
                  <a:lnTo>
                    <a:pt x="505" y="45"/>
                  </a:lnTo>
                  <a:lnTo>
                    <a:pt x="338" y="0"/>
                  </a:lnTo>
                  <a:lnTo>
                    <a:pt x="170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411"/>
                  </a:lnTo>
                  <a:lnTo>
                    <a:pt x="675" y="411"/>
                  </a:lnTo>
                  <a:lnTo>
                    <a:pt x="675" y="90"/>
                  </a:lnTo>
                  <a:lnTo>
                    <a:pt x="675" y="9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756000" rIns="91440" bIns="45720" numCol="1" anchor="t" anchorCtr="0" compatLnSpc="1"/>
            <a:lstStyle/>
            <a:p>
              <a:pPr algn="ctr">
                <a:lnSpc>
                  <a:spcPts val="1500"/>
                </a:lnSpc>
              </a:pPr>
              <a:endPara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  <a:cs typeface="UKIJ Qolyazma" pitchFamily="18" charset="0"/>
              </a:endParaRPr>
            </a:p>
          </p:txBody>
        </p:sp>
      </p:grpSp>
      <p:sp>
        <p:nvSpPr>
          <p:cNvPr id="40" name="文本框 26"/>
          <p:cNvSpPr txBox="1"/>
          <p:nvPr/>
        </p:nvSpPr>
        <p:spPr>
          <a:xfrm>
            <a:off x="8772449" y="2132856"/>
            <a:ext cx="1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60%</a:t>
            </a:r>
          </a:p>
        </p:txBody>
      </p:sp>
      <p:sp>
        <p:nvSpPr>
          <p:cNvPr id="41" name="文本框 26"/>
          <p:cNvSpPr txBox="1"/>
          <p:nvPr/>
        </p:nvSpPr>
        <p:spPr>
          <a:xfrm>
            <a:off x="8772449" y="3657218"/>
            <a:ext cx="128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1869308" y="312730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869308" y="3349916"/>
            <a:ext cx="62286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/>
          <p:cNvSpPr txBox="1"/>
          <p:nvPr/>
        </p:nvSpPr>
        <p:spPr>
          <a:xfrm flipH="1">
            <a:off x="1869308" y="1628800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2DD3C2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5" name="TextBox 14"/>
          <p:cNvSpPr txBox="1"/>
          <p:nvPr/>
        </p:nvSpPr>
        <p:spPr>
          <a:xfrm>
            <a:off x="1869308" y="1993450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您的内容打在这里，或者通过复制您的文本后，在此框中选择粘贴，并选择只保留文字。您的内容打在这里，或者通过复制您的文本后您的内容打在这里。</a:t>
            </a:r>
          </a:p>
        </p:txBody>
      </p:sp>
      <p:sp>
        <p:nvSpPr>
          <p:cNvPr id="46" name="TextBox 15"/>
          <p:cNvSpPr txBox="1"/>
          <p:nvPr/>
        </p:nvSpPr>
        <p:spPr>
          <a:xfrm flipH="1">
            <a:off x="1869308" y="3609418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F77A08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7" name="TextBox 16"/>
          <p:cNvSpPr txBox="1"/>
          <p:nvPr/>
        </p:nvSpPr>
        <p:spPr>
          <a:xfrm>
            <a:off x="1869308" y="3974068"/>
            <a:ext cx="525070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</a:t>
            </a: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文本后您的内容打在这里。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766816" y="5283146"/>
            <a:ext cx="893928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69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0" grpId="0"/>
      <p:bldP spid="41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/>
        </p:nvGrpSpPr>
        <p:grpSpPr>
          <a:xfrm>
            <a:off x="5665539" y="1556792"/>
            <a:ext cx="7918949" cy="4779904"/>
            <a:chOff x="336947" y="1950447"/>
            <a:chExt cx="6745544" cy="4071635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4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en-US" sz="3200" kern="0">
                <a:solidFill>
                  <a:prstClr val="white"/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 bwMode="blackWhite">
          <a:xfrm>
            <a:off x="1367353" y="2057816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94474" y="20954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82506" y="17179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市场分析不到位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82506" y="212599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74394" y="1838404"/>
            <a:ext cx="968654" cy="956034"/>
            <a:chOff x="6217935" y="1158425"/>
            <a:chExt cx="527724" cy="520849"/>
          </a:xfrm>
        </p:grpSpPr>
        <p:grpSp>
          <p:nvGrpSpPr>
            <p:cNvPr id="20" name="组合 1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903328" y="353557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91360" y="315815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对手认识不足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2191360" y="356615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183248" y="3278564"/>
            <a:ext cx="968654" cy="956034"/>
            <a:chOff x="6217935" y="1158425"/>
            <a:chExt cx="527724" cy="520849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1894474" y="497573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2182506" y="459831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团队积极性不高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182506" y="5006318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74394" y="4718724"/>
            <a:ext cx="968654" cy="956034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7" grpId="0"/>
      <p:bldP spid="18" grpId="0"/>
      <p:bldP spid="25" grpId="0"/>
      <p:bldP spid="26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2065139" y="1628800"/>
            <a:ext cx="813690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01443" y="1167135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政策上不足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703787" y="2874960"/>
            <a:ext cx="2498256" cy="2498256"/>
            <a:chOff x="2785219" y="1704380"/>
            <a:chExt cx="2202638" cy="2202638"/>
          </a:xfrm>
        </p:grpSpPr>
        <p:sp>
          <p:nvSpPr>
            <p:cNvPr id="75" name="椭圆 74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065139" y="2874960"/>
            <a:ext cx="2498256" cy="2498256"/>
            <a:chOff x="2785219" y="1704380"/>
            <a:chExt cx="2202638" cy="2202638"/>
          </a:xfrm>
        </p:grpSpPr>
        <p:sp>
          <p:nvSpPr>
            <p:cNvPr id="78" name="椭圆 77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922108" y="3162992"/>
            <a:ext cx="727207" cy="617831"/>
            <a:chOff x="3351213" y="1103313"/>
            <a:chExt cx="5467350" cy="4645026"/>
          </a:xfrm>
          <a:solidFill>
            <a:srgbClr val="0E647C"/>
          </a:solidFill>
        </p:grpSpPr>
        <p:sp>
          <p:nvSpPr>
            <p:cNvPr id="81" name="Freeform 22"/>
            <p:cNvSpPr/>
            <p:nvPr/>
          </p:nvSpPr>
          <p:spPr bwMode="auto">
            <a:xfrm>
              <a:off x="8081963" y="4530726"/>
              <a:ext cx="736600" cy="833438"/>
            </a:xfrm>
            <a:custGeom>
              <a:avLst/>
              <a:gdLst>
                <a:gd name="T0" fmla="*/ 0 w 196"/>
                <a:gd name="T1" fmla="*/ 59 h 222"/>
                <a:gd name="T2" fmla="*/ 85 w 196"/>
                <a:gd name="T3" fmla="*/ 0 h 222"/>
                <a:gd name="T4" fmla="*/ 196 w 196"/>
                <a:gd name="T5" fmla="*/ 89 h 222"/>
                <a:gd name="T6" fmla="*/ 196 w 196"/>
                <a:gd name="T7" fmla="*/ 222 h 222"/>
                <a:gd name="T8" fmla="*/ 14 w 196"/>
                <a:gd name="T9" fmla="*/ 222 h 222"/>
                <a:gd name="T10" fmla="*/ 36 w 196"/>
                <a:gd name="T11" fmla="*/ 189 h 222"/>
                <a:gd name="T12" fmla="*/ 0 w 196"/>
                <a:gd name="T13" fmla="*/ 5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2">
                  <a:moveTo>
                    <a:pt x="0" y="59"/>
                  </a:moveTo>
                  <a:cubicBezTo>
                    <a:pt x="38" y="56"/>
                    <a:pt x="70" y="33"/>
                    <a:pt x="85" y="0"/>
                  </a:cubicBezTo>
                  <a:cubicBezTo>
                    <a:pt x="139" y="15"/>
                    <a:pt x="196" y="42"/>
                    <a:pt x="196" y="89"/>
                  </a:cubicBezTo>
                  <a:cubicBezTo>
                    <a:pt x="196" y="179"/>
                    <a:pt x="196" y="222"/>
                    <a:pt x="196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36" y="189"/>
                    <a:pt x="36" y="189"/>
                    <a:pt x="36" y="189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23"/>
            <p:cNvSpPr/>
            <p:nvPr/>
          </p:nvSpPr>
          <p:spPr bwMode="auto">
            <a:xfrm>
              <a:off x="7585076" y="4530726"/>
              <a:ext cx="439738" cy="833438"/>
            </a:xfrm>
            <a:custGeom>
              <a:avLst/>
              <a:gdLst>
                <a:gd name="T0" fmla="*/ 32 w 117"/>
                <a:gd name="T1" fmla="*/ 0 h 222"/>
                <a:gd name="T2" fmla="*/ 117 w 117"/>
                <a:gd name="T3" fmla="*/ 59 h 222"/>
                <a:gd name="T4" fmla="*/ 81 w 117"/>
                <a:gd name="T5" fmla="*/ 189 h 222"/>
                <a:gd name="T6" fmla="*/ 103 w 117"/>
                <a:gd name="T7" fmla="*/ 222 h 222"/>
                <a:gd name="T8" fmla="*/ 14 w 117"/>
                <a:gd name="T9" fmla="*/ 222 h 222"/>
                <a:gd name="T10" fmla="*/ 14 w 117"/>
                <a:gd name="T11" fmla="*/ 65 h 222"/>
                <a:gd name="T12" fmla="*/ 0 w 117"/>
                <a:gd name="T13" fmla="*/ 10 h 222"/>
                <a:gd name="T14" fmla="*/ 32 w 117"/>
                <a:gd name="T1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2">
                  <a:moveTo>
                    <a:pt x="32" y="0"/>
                  </a:moveTo>
                  <a:cubicBezTo>
                    <a:pt x="47" y="33"/>
                    <a:pt x="79" y="56"/>
                    <a:pt x="117" y="5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181"/>
                    <a:pt x="14" y="129"/>
                    <a:pt x="14" y="65"/>
                  </a:cubicBezTo>
                  <a:cubicBezTo>
                    <a:pt x="14" y="45"/>
                    <a:pt x="9" y="27"/>
                    <a:pt x="0" y="10"/>
                  </a:cubicBezTo>
                  <a:cubicBezTo>
                    <a:pt x="10" y="6"/>
                    <a:pt x="21" y="3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4"/>
            <p:cNvSpPr>
              <a:spLocks noEditPoints="1"/>
            </p:cNvSpPr>
            <p:nvPr/>
          </p:nvSpPr>
          <p:spPr bwMode="auto">
            <a:xfrm>
              <a:off x="7615238" y="3722688"/>
              <a:ext cx="857250" cy="860425"/>
            </a:xfrm>
            <a:custGeom>
              <a:avLst/>
              <a:gdLst>
                <a:gd name="T0" fmla="*/ 114 w 228"/>
                <a:gd name="T1" fmla="*/ 229 h 229"/>
                <a:gd name="T2" fmla="*/ 0 w 228"/>
                <a:gd name="T3" fmla="*/ 115 h 229"/>
                <a:gd name="T4" fmla="*/ 114 w 228"/>
                <a:gd name="T5" fmla="*/ 0 h 229"/>
                <a:gd name="T6" fmla="*/ 228 w 228"/>
                <a:gd name="T7" fmla="*/ 115 h 229"/>
                <a:gd name="T8" fmla="*/ 114 w 228"/>
                <a:gd name="T9" fmla="*/ 229 h 229"/>
                <a:gd name="T10" fmla="*/ 208 w 228"/>
                <a:gd name="T11" fmla="*/ 111 h 229"/>
                <a:gd name="T12" fmla="*/ 178 w 228"/>
                <a:gd name="T13" fmla="*/ 46 h 229"/>
                <a:gd name="T14" fmla="*/ 186 w 228"/>
                <a:gd name="T15" fmla="*/ 91 h 229"/>
                <a:gd name="T16" fmla="*/ 136 w 228"/>
                <a:gd name="T17" fmla="*/ 193 h 229"/>
                <a:gd name="T18" fmla="*/ 208 w 228"/>
                <a:gd name="T19" fmla="*/ 11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9">
                  <a:moveTo>
                    <a:pt x="114" y="229"/>
                  </a:moveTo>
                  <a:cubicBezTo>
                    <a:pt x="51" y="229"/>
                    <a:pt x="0" y="178"/>
                    <a:pt x="0" y="115"/>
                  </a:cubicBezTo>
                  <a:cubicBezTo>
                    <a:pt x="0" y="52"/>
                    <a:pt x="51" y="0"/>
                    <a:pt x="114" y="0"/>
                  </a:cubicBezTo>
                  <a:cubicBezTo>
                    <a:pt x="177" y="0"/>
                    <a:pt x="228" y="52"/>
                    <a:pt x="228" y="115"/>
                  </a:cubicBezTo>
                  <a:cubicBezTo>
                    <a:pt x="228" y="178"/>
                    <a:pt x="177" y="229"/>
                    <a:pt x="114" y="229"/>
                  </a:cubicBezTo>
                  <a:close/>
                  <a:moveTo>
                    <a:pt x="208" y="111"/>
                  </a:moveTo>
                  <a:cubicBezTo>
                    <a:pt x="208" y="85"/>
                    <a:pt x="196" y="62"/>
                    <a:pt x="178" y="46"/>
                  </a:cubicBezTo>
                  <a:cubicBezTo>
                    <a:pt x="183" y="60"/>
                    <a:pt x="186" y="76"/>
                    <a:pt x="186" y="91"/>
                  </a:cubicBezTo>
                  <a:cubicBezTo>
                    <a:pt x="186" y="133"/>
                    <a:pt x="166" y="170"/>
                    <a:pt x="136" y="193"/>
                  </a:cubicBezTo>
                  <a:cubicBezTo>
                    <a:pt x="177" y="188"/>
                    <a:pt x="208" y="153"/>
                    <a:pt x="20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"/>
            <p:cNvSpPr/>
            <p:nvPr/>
          </p:nvSpPr>
          <p:spPr bwMode="auto">
            <a:xfrm>
              <a:off x="6157913" y="4222751"/>
              <a:ext cx="1352550" cy="1525588"/>
            </a:xfrm>
            <a:custGeom>
              <a:avLst/>
              <a:gdLst>
                <a:gd name="T0" fmla="*/ 157 w 360"/>
                <a:gd name="T1" fmla="*/ 0 h 406"/>
                <a:gd name="T2" fmla="*/ 360 w 360"/>
                <a:gd name="T3" fmla="*/ 162 h 406"/>
                <a:gd name="T4" fmla="*/ 360 w 360"/>
                <a:gd name="T5" fmla="*/ 406 h 406"/>
                <a:gd name="T6" fmla="*/ 26 w 360"/>
                <a:gd name="T7" fmla="*/ 406 h 406"/>
                <a:gd name="T8" fmla="*/ 65 w 360"/>
                <a:gd name="T9" fmla="*/ 344 h 406"/>
                <a:gd name="T10" fmla="*/ 0 w 360"/>
                <a:gd name="T11" fmla="*/ 107 h 406"/>
                <a:gd name="T12" fmla="*/ 157 w 36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157" y="0"/>
                  </a:moveTo>
                  <a:cubicBezTo>
                    <a:pt x="255" y="27"/>
                    <a:pt x="360" y="75"/>
                    <a:pt x="360" y="162"/>
                  </a:cubicBezTo>
                  <a:cubicBezTo>
                    <a:pt x="360" y="326"/>
                    <a:pt x="360" y="406"/>
                    <a:pt x="360" y="406"/>
                  </a:cubicBezTo>
                  <a:cubicBezTo>
                    <a:pt x="26" y="406"/>
                    <a:pt x="26" y="406"/>
                    <a:pt x="26" y="406"/>
                  </a:cubicBezTo>
                  <a:cubicBezTo>
                    <a:pt x="65" y="344"/>
                    <a:pt x="65" y="344"/>
                    <a:pt x="65" y="34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9" y="102"/>
                    <a:pt x="128" y="60"/>
                    <a:pt x="1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6529388" y="3060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4703763" y="4222751"/>
              <a:ext cx="1352550" cy="1525588"/>
            </a:xfrm>
            <a:custGeom>
              <a:avLst/>
              <a:gdLst>
                <a:gd name="T0" fmla="*/ 0 w 360"/>
                <a:gd name="T1" fmla="*/ 406 h 406"/>
                <a:gd name="T2" fmla="*/ 0 w 360"/>
                <a:gd name="T3" fmla="*/ 162 h 406"/>
                <a:gd name="T4" fmla="*/ 203 w 360"/>
                <a:gd name="T5" fmla="*/ 0 h 406"/>
                <a:gd name="T6" fmla="*/ 360 w 360"/>
                <a:gd name="T7" fmla="*/ 107 h 406"/>
                <a:gd name="T8" fmla="*/ 295 w 360"/>
                <a:gd name="T9" fmla="*/ 344 h 406"/>
                <a:gd name="T10" fmla="*/ 334 w 360"/>
                <a:gd name="T11" fmla="*/ 406 h 406"/>
                <a:gd name="T12" fmla="*/ 0 w 360"/>
                <a:gd name="T1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406">
                  <a:moveTo>
                    <a:pt x="0" y="406"/>
                  </a:moveTo>
                  <a:cubicBezTo>
                    <a:pt x="0" y="406"/>
                    <a:pt x="0" y="326"/>
                    <a:pt x="0" y="162"/>
                  </a:cubicBezTo>
                  <a:cubicBezTo>
                    <a:pt x="0" y="75"/>
                    <a:pt x="105" y="27"/>
                    <a:pt x="203" y="0"/>
                  </a:cubicBezTo>
                  <a:cubicBezTo>
                    <a:pt x="232" y="60"/>
                    <a:pt x="291" y="102"/>
                    <a:pt x="360" y="107"/>
                  </a:cubicBezTo>
                  <a:cubicBezTo>
                    <a:pt x="295" y="344"/>
                    <a:pt x="295" y="344"/>
                    <a:pt x="295" y="344"/>
                  </a:cubicBezTo>
                  <a:cubicBezTo>
                    <a:pt x="334" y="406"/>
                    <a:pt x="334" y="406"/>
                    <a:pt x="334" y="406"/>
                  </a:cubicBezTo>
                  <a:lnTo>
                    <a:pt x="0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5454651" y="1103313"/>
              <a:ext cx="3322638" cy="1690688"/>
            </a:xfrm>
            <a:custGeom>
              <a:avLst/>
              <a:gdLst>
                <a:gd name="T0" fmla="*/ 137 w 884"/>
                <a:gd name="T1" fmla="*/ 396 h 450"/>
                <a:gd name="T2" fmla="*/ 10 w 884"/>
                <a:gd name="T3" fmla="*/ 450 h 450"/>
                <a:gd name="T4" fmla="*/ 0 w 884"/>
                <a:gd name="T5" fmla="*/ 437 h 450"/>
                <a:gd name="T6" fmla="*/ 349 w 884"/>
                <a:gd name="T7" fmla="*/ 157 h 450"/>
                <a:gd name="T8" fmla="*/ 450 w 884"/>
                <a:gd name="T9" fmla="*/ 335 h 450"/>
                <a:gd name="T10" fmla="*/ 620 w 884"/>
                <a:gd name="T11" fmla="*/ 190 h 450"/>
                <a:gd name="T12" fmla="*/ 484 w 884"/>
                <a:gd name="T13" fmla="*/ 112 h 450"/>
                <a:gd name="T14" fmla="*/ 884 w 884"/>
                <a:gd name="T15" fmla="*/ 0 h 450"/>
                <a:gd name="T16" fmla="*/ 744 w 884"/>
                <a:gd name="T17" fmla="*/ 391 h 450"/>
                <a:gd name="T18" fmla="*/ 662 w 884"/>
                <a:gd name="T19" fmla="*/ 225 h 450"/>
                <a:gd name="T20" fmla="*/ 435 w 884"/>
                <a:gd name="T21" fmla="*/ 418 h 450"/>
                <a:gd name="T22" fmla="*/ 334 w 884"/>
                <a:gd name="T23" fmla="*/ 238 h 450"/>
                <a:gd name="T24" fmla="*/ 137 w 884"/>
                <a:gd name="T25" fmla="*/ 39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4" h="450">
                  <a:moveTo>
                    <a:pt x="137" y="396"/>
                  </a:moveTo>
                  <a:cubicBezTo>
                    <a:pt x="89" y="402"/>
                    <a:pt x="46" y="421"/>
                    <a:pt x="10" y="450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349" y="157"/>
                    <a:pt x="349" y="157"/>
                    <a:pt x="349" y="157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620" y="190"/>
                    <a:pt x="620" y="190"/>
                    <a:pt x="620" y="190"/>
                  </a:cubicBezTo>
                  <a:cubicBezTo>
                    <a:pt x="484" y="112"/>
                    <a:pt x="484" y="112"/>
                    <a:pt x="484" y="112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744" y="391"/>
                    <a:pt x="744" y="391"/>
                    <a:pt x="744" y="391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334" y="238"/>
                    <a:pt x="334" y="238"/>
                    <a:pt x="334" y="238"/>
                  </a:cubicBezTo>
                  <a:lnTo>
                    <a:pt x="137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3351213" y="2474913"/>
              <a:ext cx="2141538" cy="1333500"/>
            </a:xfrm>
            <a:custGeom>
              <a:avLst/>
              <a:gdLst>
                <a:gd name="T0" fmla="*/ 492 w 570"/>
                <a:gd name="T1" fmla="*/ 196 h 355"/>
                <a:gd name="T2" fmla="*/ 415 w 570"/>
                <a:gd name="T3" fmla="*/ 258 h 355"/>
                <a:gd name="T4" fmla="*/ 323 w 570"/>
                <a:gd name="T5" fmla="*/ 86 h 355"/>
                <a:gd name="T6" fmla="*/ 59 w 570"/>
                <a:gd name="T7" fmla="*/ 334 h 355"/>
                <a:gd name="T8" fmla="*/ 10 w 570"/>
                <a:gd name="T9" fmla="*/ 344 h 355"/>
                <a:gd name="T10" fmla="*/ 22 w 570"/>
                <a:gd name="T11" fmla="*/ 295 h 355"/>
                <a:gd name="T12" fmla="*/ 338 w 570"/>
                <a:gd name="T13" fmla="*/ 0 h 355"/>
                <a:gd name="T14" fmla="*/ 432 w 570"/>
                <a:gd name="T15" fmla="*/ 176 h 355"/>
                <a:gd name="T16" fmla="*/ 560 w 570"/>
                <a:gd name="T17" fmla="*/ 72 h 355"/>
                <a:gd name="T18" fmla="*/ 570 w 570"/>
                <a:gd name="T19" fmla="*/ 85 h 355"/>
                <a:gd name="T20" fmla="*/ 492 w 570"/>
                <a:gd name="T21" fmla="*/ 19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0" h="355">
                  <a:moveTo>
                    <a:pt x="492" y="196"/>
                  </a:moveTo>
                  <a:cubicBezTo>
                    <a:pt x="415" y="258"/>
                    <a:pt x="415" y="258"/>
                    <a:pt x="415" y="258"/>
                  </a:cubicBezTo>
                  <a:cubicBezTo>
                    <a:pt x="323" y="86"/>
                    <a:pt x="323" y="86"/>
                    <a:pt x="323" y="8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42" y="350"/>
                    <a:pt x="20" y="355"/>
                    <a:pt x="10" y="344"/>
                  </a:cubicBezTo>
                  <a:cubicBezTo>
                    <a:pt x="0" y="333"/>
                    <a:pt x="5" y="312"/>
                    <a:pt x="22" y="295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432" y="176"/>
                    <a:pt x="432" y="176"/>
                    <a:pt x="432" y="176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35" y="114"/>
                    <a:pt x="507" y="152"/>
                    <a:pt x="492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0"/>
            <p:cNvSpPr>
              <a:spLocks noEditPoints="1"/>
            </p:cNvSpPr>
            <p:nvPr/>
          </p:nvSpPr>
          <p:spPr bwMode="auto">
            <a:xfrm>
              <a:off x="5305426" y="2744788"/>
              <a:ext cx="1570038" cy="1571625"/>
            </a:xfrm>
            <a:custGeom>
              <a:avLst/>
              <a:gdLst>
                <a:gd name="T0" fmla="*/ 249 w 418"/>
                <a:gd name="T1" fmla="*/ 352 h 418"/>
                <a:gd name="T2" fmla="*/ 381 w 418"/>
                <a:gd name="T3" fmla="*/ 201 h 418"/>
                <a:gd name="T4" fmla="*/ 326 w 418"/>
                <a:gd name="T5" fmla="*/ 84 h 418"/>
                <a:gd name="T6" fmla="*/ 326 w 418"/>
                <a:gd name="T7" fmla="*/ 84 h 418"/>
                <a:gd name="T8" fmla="*/ 326 w 418"/>
                <a:gd name="T9" fmla="*/ 84 h 418"/>
                <a:gd name="T10" fmla="*/ 341 w 418"/>
                <a:gd name="T11" fmla="*/ 166 h 418"/>
                <a:gd name="T12" fmla="*/ 249 w 418"/>
                <a:gd name="T13" fmla="*/ 352 h 418"/>
                <a:gd name="T14" fmla="*/ 209 w 418"/>
                <a:gd name="T15" fmla="*/ 418 h 418"/>
                <a:gd name="T16" fmla="*/ 0 w 418"/>
                <a:gd name="T17" fmla="*/ 209 h 418"/>
                <a:gd name="T18" fmla="*/ 209 w 418"/>
                <a:gd name="T19" fmla="*/ 0 h 418"/>
                <a:gd name="T20" fmla="*/ 418 w 418"/>
                <a:gd name="T21" fmla="*/ 209 h 418"/>
                <a:gd name="T22" fmla="*/ 209 w 418"/>
                <a:gd name="T23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18">
                  <a:moveTo>
                    <a:pt x="249" y="352"/>
                  </a:moveTo>
                  <a:cubicBezTo>
                    <a:pt x="324" y="342"/>
                    <a:pt x="381" y="279"/>
                    <a:pt x="381" y="201"/>
                  </a:cubicBezTo>
                  <a:cubicBezTo>
                    <a:pt x="381" y="154"/>
                    <a:pt x="360" y="112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26" y="84"/>
                    <a:pt x="326" y="84"/>
                    <a:pt x="326" y="84"/>
                  </a:cubicBezTo>
                  <a:cubicBezTo>
                    <a:pt x="335" y="109"/>
                    <a:pt x="341" y="137"/>
                    <a:pt x="341" y="166"/>
                  </a:cubicBezTo>
                  <a:cubicBezTo>
                    <a:pt x="341" y="242"/>
                    <a:pt x="305" y="309"/>
                    <a:pt x="249" y="352"/>
                  </a:cubicBezTo>
                  <a:close/>
                  <a:moveTo>
                    <a:pt x="209" y="418"/>
                  </a:moveTo>
                  <a:cubicBezTo>
                    <a:pt x="93" y="418"/>
                    <a:pt x="0" y="325"/>
                    <a:pt x="0" y="209"/>
                  </a:cubicBezTo>
                  <a:cubicBezTo>
                    <a:pt x="0" y="94"/>
                    <a:pt x="93" y="0"/>
                    <a:pt x="209" y="0"/>
                  </a:cubicBezTo>
                  <a:cubicBezTo>
                    <a:pt x="325" y="0"/>
                    <a:pt x="418" y="94"/>
                    <a:pt x="418" y="209"/>
                  </a:cubicBezTo>
                  <a:cubicBezTo>
                    <a:pt x="418" y="325"/>
                    <a:pt x="325" y="418"/>
                    <a:pt x="2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181476" y="4541838"/>
              <a:ext cx="439738" cy="830263"/>
            </a:xfrm>
            <a:custGeom>
              <a:avLst/>
              <a:gdLst>
                <a:gd name="T0" fmla="*/ 0 w 117"/>
                <a:gd name="T1" fmla="*/ 58 h 221"/>
                <a:gd name="T2" fmla="*/ 86 w 117"/>
                <a:gd name="T3" fmla="*/ 0 h 221"/>
                <a:gd name="T4" fmla="*/ 117 w 117"/>
                <a:gd name="T5" fmla="*/ 10 h 221"/>
                <a:gd name="T6" fmla="*/ 104 w 117"/>
                <a:gd name="T7" fmla="*/ 65 h 221"/>
                <a:gd name="T8" fmla="*/ 104 w 117"/>
                <a:gd name="T9" fmla="*/ 221 h 221"/>
                <a:gd name="T10" fmla="*/ 14 w 117"/>
                <a:gd name="T11" fmla="*/ 221 h 221"/>
                <a:gd name="T12" fmla="*/ 36 w 117"/>
                <a:gd name="T13" fmla="*/ 188 h 221"/>
                <a:gd name="T14" fmla="*/ 0 w 117"/>
                <a:gd name="T15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21">
                  <a:moveTo>
                    <a:pt x="0" y="58"/>
                  </a:moveTo>
                  <a:cubicBezTo>
                    <a:pt x="38" y="56"/>
                    <a:pt x="70" y="32"/>
                    <a:pt x="86" y="0"/>
                  </a:cubicBezTo>
                  <a:cubicBezTo>
                    <a:pt x="96" y="3"/>
                    <a:pt x="107" y="6"/>
                    <a:pt x="117" y="10"/>
                  </a:cubicBezTo>
                  <a:cubicBezTo>
                    <a:pt x="108" y="26"/>
                    <a:pt x="104" y="45"/>
                    <a:pt x="104" y="65"/>
                  </a:cubicBezTo>
                  <a:cubicBezTo>
                    <a:pt x="104" y="128"/>
                    <a:pt x="104" y="180"/>
                    <a:pt x="104" y="221"/>
                  </a:cubicBezTo>
                  <a:cubicBezTo>
                    <a:pt x="14" y="221"/>
                    <a:pt x="14" y="221"/>
                    <a:pt x="14" y="221"/>
                  </a:cubicBezTo>
                  <a:cubicBezTo>
                    <a:pt x="36" y="188"/>
                    <a:pt x="36" y="188"/>
                    <a:pt x="36" y="188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32"/>
            <p:cNvSpPr/>
            <p:nvPr/>
          </p:nvSpPr>
          <p:spPr bwMode="auto">
            <a:xfrm>
              <a:off x="3387726" y="4541838"/>
              <a:ext cx="736600" cy="830263"/>
            </a:xfrm>
            <a:custGeom>
              <a:avLst/>
              <a:gdLst>
                <a:gd name="T0" fmla="*/ 196 w 196"/>
                <a:gd name="T1" fmla="*/ 58 h 221"/>
                <a:gd name="T2" fmla="*/ 160 w 196"/>
                <a:gd name="T3" fmla="*/ 188 h 221"/>
                <a:gd name="T4" fmla="*/ 182 w 196"/>
                <a:gd name="T5" fmla="*/ 221 h 221"/>
                <a:gd name="T6" fmla="*/ 0 w 196"/>
                <a:gd name="T7" fmla="*/ 221 h 221"/>
                <a:gd name="T8" fmla="*/ 0 w 196"/>
                <a:gd name="T9" fmla="*/ 88 h 221"/>
                <a:gd name="T10" fmla="*/ 111 w 196"/>
                <a:gd name="T11" fmla="*/ 0 h 221"/>
                <a:gd name="T12" fmla="*/ 196 w 196"/>
                <a:gd name="T13" fmla="*/ 5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1">
                  <a:moveTo>
                    <a:pt x="196" y="58"/>
                  </a:moveTo>
                  <a:cubicBezTo>
                    <a:pt x="160" y="188"/>
                    <a:pt x="160" y="188"/>
                    <a:pt x="160" y="188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178"/>
                    <a:pt x="0" y="88"/>
                  </a:cubicBezTo>
                  <a:cubicBezTo>
                    <a:pt x="0" y="41"/>
                    <a:pt x="57" y="14"/>
                    <a:pt x="111" y="0"/>
                  </a:cubicBezTo>
                  <a:cubicBezTo>
                    <a:pt x="126" y="32"/>
                    <a:pt x="158" y="56"/>
                    <a:pt x="19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33"/>
            <p:cNvSpPr/>
            <p:nvPr/>
          </p:nvSpPr>
          <p:spPr bwMode="auto">
            <a:xfrm>
              <a:off x="3922713" y="3906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3733801" y="3733801"/>
              <a:ext cx="857250" cy="860425"/>
            </a:xfrm>
            <a:custGeom>
              <a:avLst/>
              <a:gdLst>
                <a:gd name="T0" fmla="*/ 50 w 228"/>
                <a:gd name="T1" fmla="*/ 46 h 229"/>
                <a:gd name="T2" fmla="*/ 20 w 228"/>
                <a:gd name="T3" fmla="*/ 110 h 229"/>
                <a:gd name="T4" fmla="*/ 92 w 228"/>
                <a:gd name="T5" fmla="*/ 192 h 229"/>
                <a:gd name="T6" fmla="*/ 42 w 228"/>
                <a:gd name="T7" fmla="*/ 91 h 229"/>
                <a:gd name="T8" fmla="*/ 50 w 228"/>
                <a:gd name="T9" fmla="*/ 46 h 229"/>
                <a:gd name="T10" fmla="*/ 50 w 228"/>
                <a:gd name="T11" fmla="*/ 46 h 229"/>
                <a:gd name="T12" fmla="*/ 114 w 228"/>
                <a:gd name="T13" fmla="*/ 229 h 229"/>
                <a:gd name="T14" fmla="*/ 0 w 228"/>
                <a:gd name="T15" fmla="*/ 114 h 229"/>
                <a:gd name="T16" fmla="*/ 114 w 228"/>
                <a:gd name="T17" fmla="*/ 0 h 229"/>
                <a:gd name="T18" fmla="*/ 228 w 228"/>
                <a:gd name="T19" fmla="*/ 114 h 229"/>
                <a:gd name="T20" fmla="*/ 114 w 228"/>
                <a:gd name="T2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9">
                  <a:moveTo>
                    <a:pt x="50" y="46"/>
                  </a:moveTo>
                  <a:cubicBezTo>
                    <a:pt x="32" y="61"/>
                    <a:pt x="20" y="84"/>
                    <a:pt x="20" y="110"/>
                  </a:cubicBezTo>
                  <a:cubicBezTo>
                    <a:pt x="20" y="152"/>
                    <a:pt x="51" y="187"/>
                    <a:pt x="92" y="192"/>
                  </a:cubicBezTo>
                  <a:cubicBezTo>
                    <a:pt x="62" y="169"/>
                    <a:pt x="42" y="132"/>
                    <a:pt x="42" y="91"/>
                  </a:cubicBezTo>
                  <a:cubicBezTo>
                    <a:pt x="42" y="75"/>
                    <a:pt x="45" y="60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lose/>
                  <a:moveTo>
                    <a:pt x="114" y="229"/>
                  </a:moveTo>
                  <a:cubicBezTo>
                    <a:pt x="51" y="229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9"/>
                    <a:pt x="114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" name="文本框 26"/>
          <p:cNvSpPr txBox="1"/>
          <p:nvPr/>
        </p:nvSpPr>
        <p:spPr>
          <a:xfrm>
            <a:off x="2364741" y="3883072"/>
            <a:ext cx="19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部门管理不到位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81956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873451" y="2874960"/>
            <a:ext cx="2498256" cy="2498256"/>
            <a:chOff x="2785219" y="1704380"/>
            <a:chExt cx="2202638" cy="2202638"/>
          </a:xfrm>
        </p:grpSpPr>
        <p:sp>
          <p:nvSpPr>
            <p:cNvPr id="107" name="椭圆 106"/>
            <p:cNvSpPr/>
            <p:nvPr/>
          </p:nvSpPr>
          <p:spPr>
            <a:xfrm>
              <a:off x="2785219" y="1704380"/>
              <a:ext cx="2202638" cy="2202638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2907211" y="1834146"/>
              <a:ext cx="1958654" cy="1958654"/>
            </a:xfrm>
            <a:prstGeom prst="ellipse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 rot="10800000">
            <a:off x="4369395" y="3899865"/>
            <a:ext cx="639027" cy="639027"/>
            <a:chOff x="5245553" y="1964897"/>
            <a:chExt cx="852035" cy="852035"/>
          </a:xfrm>
        </p:grpSpPr>
        <p:grpSp>
          <p:nvGrpSpPr>
            <p:cNvPr id="110" name="组合 109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右箭头 110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797137" y="3169823"/>
            <a:ext cx="716236" cy="713249"/>
            <a:chOff x="3632200" y="998538"/>
            <a:chExt cx="4949826" cy="4929188"/>
          </a:xfrm>
          <a:solidFill>
            <a:srgbClr val="2DB2A4"/>
          </a:solidFill>
        </p:grpSpPr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3632200" y="4795838"/>
              <a:ext cx="615950" cy="1000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95"/>
            <p:cNvSpPr>
              <a:spLocks noEditPoints="1"/>
            </p:cNvSpPr>
            <p:nvPr/>
          </p:nvSpPr>
          <p:spPr bwMode="auto">
            <a:xfrm>
              <a:off x="4451350" y="2814638"/>
              <a:ext cx="1409700" cy="1409700"/>
            </a:xfrm>
            <a:custGeom>
              <a:avLst/>
              <a:gdLst>
                <a:gd name="T0" fmla="*/ 20 w 375"/>
                <a:gd name="T1" fmla="*/ 187 h 375"/>
                <a:gd name="T2" fmla="*/ 188 w 375"/>
                <a:gd name="T3" fmla="*/ 20 h 375"/>
                <a:gd name="T4" fmla="*/ 356 w 375"/>
                <a:gd name="T5" fmla="*/ 187 h 375"/>
                <a:gd name="T6" fmla="*/ 188 w 375"/>
                <a:gd name="T7" fmla="*/ 355 h 375"/>
                <a:gd name="T8" fmla="*/ 20 w 375"/>
                <a:gd name="T9" fmla="*/ 187 h 375"/>
                <a:gd name="T10" fmla="*/ 188 w 375"/>
                <a:gd name="T11" fmla="*/ 0 h 375"/>
                <a:gd name="T12" fmla="*/ 0 w 375"/>
                <a:gd name="T13" fmla="*/ 187 h 375"/>
                <a:gd name="T14" fmla="*/ 188 w 375"/>
                <a:gd name="T15" fmla="*/ 375 h 375"/>
                <a:gd name="T16" fmla="*/ 375 w 375"/>
                <a:gd name="T17" fmla="*/ 187 h 375"/>
                <a:gd name="T18" fmla="*/ 188 w 375"/>
                <a:gd name="T19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375">
                  <a:moveTo>
                    <a:pt x="20" y="187"/>
                  </a:moveTo>
                  <a:cubicBezTo>
                    <a:pt x="20" y="95"/>
                    <a:pt x="95" y="20"/>
                    <a:pt x="188" y="20"/>
                  </a:cubicBezTo>
                  <a:cubicBezTo>
                    <a:pt x="280" y="20"/>
                    <a:pt x="356" y="95"/>
                    <a:pt x="356" y="187"/>
                  </a:cubicBezTo>
                  <a:cubicBezTo>
                    <a:pt x="356" y="280"/>
                    <a:pt x="280" y="355"/>
                    <a:pt x="188" y="355"/>
                  </a:cubicBezTo>
                  <a:cubicBezTo>
                    <a:pt x="95" y="355"/>
                    <a:pt x="20" y="280"/>
                    <a:pt x="20" y="187"/>
                  </a:cubicBezTo>
                  <a:close/>
                  <a:moveTo>
                    <a:pt x="188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7"/>
                  </a:cubicBezTo>
                  <a:cubicBezTo>
                    <a:pt x="375" y="84"/>
                    <a:pt x="291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4737100" y="3438526"/>
              <a:ext cx="406400" cy="455613"/>
            </a:xfrm>
            <a:custGeom>
              <a:avLst/>
              <a:gdLst>
                <a:gd name="T0" fmla="*/ 88 w 108"/>
                <a:gd name="T1" fmla="*/ 103 h 121"/>
                <a:gd name="T2" fmla="*/ 108 w 108"/>
                <a:gd name="T3" fmla="*/ 32 h 121"/>
                <a:gd name="T4" fmla="*/ 61 w 108"/>
                <a:gd name="T5" fmla="*/ 0 h 121"/>
                <a:gd name="T6" fmla="*/ 0 w 108"/>
                <a:gd name="T7" fmla="*/ 48 h 121"/>
                <a:gd name="T8" fmla="*/ 0 w 108"/>
                <a:gd name="T9" fmla="*/ 121 h 121"/>
                <a:gd name="T10" fmla="*/ 100 w 108"/>
                <a:gd name="T11" fmla="*/ 121 h 121"/>
                <a:gd name="T12" fmla="*/ 88 w 108"/>
                <a:gd name="T13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1">
                  <a:moveTo>
                    <a:pt x="88" y="103"/>
                  </a:moveTo>
                  <a:cubicBezTo>
                    <a:pt x="108" y="32"/>
                    <a:pt x="108" y="32"/>
                    <a:pt x="108" y="32"/>
                  </a:cubicBezTo>
                  <a:cubicBezTo>
                    <a:pt x="87" y="31"/>
                    <a:pt x="69" y="18"/>
                    <a:pt x="61" y="0"/>
                  </a:cubicBezTo>
                  <a:cubicBezTo>
                    <a:pt x="31" y="8"/>
                    <a:pt x="0" y="23"/>
                    <a:pt x="0" y="48"/>
                  </a:cubicBezTo>
                  <a:cubicBezTo>
                    <a:pt x="0" y="97"/>
                    <a:pt x="0" y="121"/>
                    <a:pt x="0" y="121"/>
                  </a:cubicBezTo>
                  <a:cubicBezTo>
                    <a:pt x="100" y="121"/>
                    <a:pt x="100" y="121"/>
                    <a:pt x="100" y="121"/>
                  </a:cubicBezTo>
                  <a:lnTo>
                    <a:pt x="8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4335463" y="4067176"/>
              <a:ext cx="4246563" cy="1860550"/>
            </a:xfrm>
            <a:custGeom>
              <a:avLst/>
              <a:gdLst>
                <a:gd name="T0" fmla="*/ 1102 w 1130"/>
                <a:gd name="T1" fmla="*/ 108 h 495"/>
                <a:gd name="T2" fmla="*/ 1120 w 1130"/>
                <a:gd name="T3" fmla="*/ 34 h 495"/>
                <a:gd name="T4" fmla="*/ 1042 w 1130"/>
                <a:gd name="T5" fmla="*/ 36 h 495"/>
                <a:gd name="T6" fmla="*/ 962 w 1130"/>
                <a:gd name="T7" fmla="*/ 171 h 495"/>
                <a:gd name="T8" fmla="*/ 775 w 1130"/>
                <a:gd name="T9" fmla="*/ 275 h 495"/>
                <a:gd name="T10" fmla="*/ 587 w 1130"/>
                <a:gd name="T11" fmla="*/ 275 h 495"/>
                <a:gd name="T12" fmla="*/ 479 w 1130"/>
                <a:gd name="T13" fmla="*/ 223 h 495"/>
                <a:gd name="T14" fmla="*/ 611 w 1130"/>
                <a:gd name="T15" fmla="*/ 223 h 495"/>
                <a:gd name="T16" fmla="*/ 715 w 1130"/>
                <a:gd name="T17" fmla="*/ 152 h 495"/>
                <a:gd name="T18" fmla="*/ 639 w 1130"/>
                <a:gd name="T19" fmla="*/ 108 h 495"/>
                <a:gd name="T20" fmla="*/ 575 w 1130"/>
                <a:gd name="T21" fmla="*/ 108 h 495"/>
                <a:gd name="T22" fmla="*/ 386 w 1130"/>
                <a:gd name="T23" fmla="*/ 108 h 495"/>
                <a:gd name="T24" fmla="*/ 310 w 1130"/>
                <a:gd name="T25" fmla="*/ 128 h 495"/>
                <a:gd name="T26" fmla="*/ 159 w 1130"/>
                <a:gd name="T27" fmla="*/ 195 h 495"/>
                <a:gd name="T28" fmla="*/ 53 w 1130"/>
                <a:gd name="T29" fmla="*/ 215 h 495"/>
                <a:gd name="T30" fmla="*/ 0 w 1130"/>
                <a:gd name="T31" fmla="*/ 215 h 495"/>
                <a:gd name="T32" fmla="*/ 0 w 1130"/>
                <a:gd name="T33" fmla="*/ 435 h 495"/>
                <a:gd name="T34" fmla="*/ 282 w 1130"/>
                <a:gd name="T35" fmla="*/ 463 h 495"/>
                <a:gd name="T36" fmla="*/ 641 w 1130"/>
                <a:gd name="T37" fmla="*/ 463 h 495"/>
                <a:gd name="T38" fmla="*/ 858 w 1130"/>
                <a:gd name="T39" fmla="*/ 379 h 495"/>
                <a:gd name="T40" fmla="*/ 1030 w 1130"/>
                <a:gd name="T41" fmla="*/ 247 h 495"/>
                <a:gd name="T42" fmla="*/ 1102 w 1130"/>
                <a:gd name="T43" fmla="*/ 10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0" h="495">
                  <a:moveTo>
                    <a:pt x="1102" y="108"/>
                  </a:moveTo>
                  <a:cubicBezTo>
                    <a:pt x="1111" y="89"/>
                    <a:pt x="1130" y="54"/>
                    <a:pt x="1120" y="34"/>
                  </a:cubicBezTo>
                  <a:cubicBezTo>
                    <a:pt x="1105" y="0"/>
                    <a:pt x="1063" y="13"/>
                    <a:pt x="1042" y="36"/>
                  </a:cubicBezTo>
                  <a:cubicBezTo>
                    <a:pt x="962" y="171"/>
                    <a:pt x="962" y="171"/>
                    <a:pt x="962" y="171"/>
                  </a:cubicBezTo>
                  <a:cubicBezTo>
                    <a:pt x="775" y="275"/>
                    <a:pt x="775" y="275"/>
                    <a:pt x="775" y="275"/>
                  </a:cubicBezTo>
                  <a:cubicBezTo>
                    <a:pt x="775" y="275"/>
                    <a:pt x="667" y="275"/>
                    <a:pt x="587" y="275"/>
                  </a:cubicBezTo>
                  <a:cubicBezTo>
                    <a:pt x="507" y="275"/>
                    <a:pt x="479" y="223"/>
                    <a:pt x="479" y="223"/>
                  </a:cubicBezTo>
                  <a:cubicBezTo>
                    <a:pt x="479" y="223"/>
                    <a:pt x="531" y="223"/>
                    <a:pt x="611" y="223"/>
                  </a:cubicBezTo>
                  <a:cubicBezTo>
                    <a:pt x="691" y="223"/>
                    <a:pt x="715" y="207"/>
                    <a:pt x="715" y="152"/>
                  </a:cubicBezTo>
                  <a:cubicBezTo>
                    <a:pt x="715" y="96"/>
                    <a:pt x="639" y="108"/>
                    <a:pt x="639" y="108"/>
                  </a:cubicBezTo>
                  <a:cubicBezTo>
                    <a:pt x="575" y="108"/>
                    <a:pt x="575" y="108"/>
                    <a:pt x="575" y="108"/>
                  </a:cubicBezTo>
                  <a:cubicBezTo>
                    <a:pt x="575" y="108"/>
                    <a:pt x="435" y="108"/>
                    <a:pt x="386" y="108"/>
                  </a:cubicBezTo>
                  <a:cubicBezTo>
                    <a:pt x="338" y="108"/>
                    <a:pt x="310" y="128"/>
                    <a:pt x="310" y="128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07" y="215"/>
                    <a:pt x="53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213" y="443"/>
                    <a:pt x="282" y="463"/>
                  </a:cubicBezTo>
                  <a:cubicBezTo>
                    <a:pt x="282" y="463"/>
                    <a:pt x="448" y="495"/>
                    <a:pt x="641" y="463"/>
                  </a:cubicBezTo>
                  <a:cubicBezTo>
                    <a:pt x="707" y="452"/>
                    <a:pt x="858" y="379"/>
                    <a:pt x="858" y="379"/>
                  </a:cubicBezTo>
                  <a:cubicBezTo>
                    <a:pt x="1030" y="247"/>
                    <a:pt x="1030" y="247"/>
                    <a:pt x="1030" y="247"/>
                  </a:cubicBezTo>
                  <a:cubicBezTo>
                    <a:pt x="1030" y="247"/>
                    <a:pt x="1066" y="184"/>
                    <a:pt x="1102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98"/>
            <p:cNvSpPr>
              <a:spLocks noEditPoints="1"/>
            </p:cNvSpPr>
            <p:nvPr/>
          </p:nvSpPr>
          <p:spPr bwMode="auto">
            <a:xfrm>
              <a:off x="4924425" y="2998788"/>
              <a:ext cx="469900" cy="469900"/>
            </a:xfrm>
            <a:custGeom>
              <a:avLst/>
              <a:gdLst>
                <a:gd name="T0" fmla="*/ 24 w 125"/>
                <a:gd name="T1" fmla="*/ 50 h 125"/>
                <a:gd name="T2" fmla="*/ 51 w 125"/>
                <a:gd name="T3" fmla="*/ 105 h 125"/>
                <a:gd name="T4" fmla="*/ 12 w 125"/>
                <a:gd name="T5" fmla="*/ 60 h 125"/>
                <a:gd name="T6" fmla="*/ 28 w 125"/>
                <a:gd name="T7" fmla="*/ 25 h 125"/>
                <a:gd name="T8" fmla="*/ 24 w 125"/>
                <a:gd name="T9" fmla="*/ 50 h 125"/>
                <a:gd name="T10" fmla="*/ 125 w 125"/>
                <a:gd name="T11" fmla="*/ 62 h 125"/>
                <a:gd name="T12" fmla="*/ 63 w 125"/>
                <a:gd name="T13" fmla="*/ 0 h 125"/>
                <a:gd name="T14" fmla="*/ 0 w 125"/>
                <a:gd name="T15" fmla="*/ 62 h 125"/>
                <a:gd name="T16" fmla="*/ 63 w 125"/>
                <a:gd name="T17" fmla="*/ 125 h 125"/>
                <a:gd name="T18" fmla="*/ 125 w 125"/>
                <a:gd name="T1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24" y="50"/>
                  </a:moveTo>
                  <a:cubicBezTo>
                    <a:pt x="24" y="72"/>
                    <a:pt x="34" y="92"/>
                    <a:pt x="51" y="105"/>
                  </a:cubicBezTo>
                  <a:cubicBezTo>
                    <a:pt x="29" y="102"/>
                    <a:pt x="12" y="83"/>
                    <a:pt x="12" y="60"/>
                  </a:cubicBezTo>
                  <a:cubicBezTo>
                    <a:pt x="12" y="46"/>
                    <a:pt x="18" y="33"/>
                    <a:pt x="28" y="25"/>
                  </a:cubicBezTo>
                  <a:cubicBezTo>
                    <a:pt x="25" y="33"/>
                    <a:pt x="24" y="41"/>
                    <a:pt x="24" y="50"/>
                  </a:cubicBezTo>
                  <a:close/>
                  <a:moveTo>
                    <a:pt x="125" y="62"/>
                  </a:moveTo>
                  <a:cubicBezTo>
                    <a:pt x="125" y="28"/>
                    <a:pt x="97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173663" y="3438526"/>
              <a:ext cx="401638" cy="455613"/>
            </a:xfrm>
            <a:custGeom>
              <a:avLst/>
              <a:gdLst>
                <a:gd name="T0" fmla="*/ 46 w 107"/>
                <a:gd name="T1" fmla="*/ 0 h 121"/>
                <a:gd name="T2" fmla="*/ 0 w 107"/>
                <a:gd name="T3" fmla="*/ 32 h 121"/>
                <a:gd name="T4" fmla="*/ 19 w 107"/>
                <a:gd name="T5" fmla="*/ 103 h 121"/>
                <a:gd name="T6" fmla="*/ 7 w 107"/>
                <a:gd name="T7" fmla="*/ 121 h 121"/>
                <a:gd name="T8" fmla="*/ 107 w 107"/>
                <a:gd name="T9" fmla="*/ 121 h 121"/>
                <a:gd name="T10" fmla="*/ 107 w 107"/>
                <a:gd name="T11" fmla="*/ 48 h 121"/>
                <a:gd name="T12" fmla="*/ 46 w 10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1">
                  <a:moveTo>
                    <a:pt x="46" y="0"/>
                  </a:moveTo>
                  <a:cubicBezTo>
                    <a:pt x="38" y="18"/>
                    <a:pt x="20" y="31"/>
                    <a:pt x="0" y="32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97"/>
                    <a:pt x="107" y="48"/>
                  </a:cubicBezTo>
                  <a:cubicBezTo>
                    <a:pt x="107" y="23"/>
                    <a:pt x="76" y="8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0"/>
            <p:cNvSpPr>
              <a:spLocks noEditPoints="1"/>
            </p:cNvSpPr>
            <p:nvPr/>
          </p:nvSpPr>
          <p:spPr bwMode="auto">
            <a:xfrm>
              <a:off x="5751513" y="998538"/>
              <a:ext cx="2093913" cy="2093913"/>
            </a:xfrm>
            <a:custGeom>
              <a:avLst/>
              <a:gdLst>
                <a:gd name="T0" fmla="*/ 278 w 557"/>
                <a:gd name="T1" fmla="*/ 557 h 557"/>
                <a:gd name="T2" fmla="*/ 557 w 557"/>
                <a:gd name="T3" fmla="*/ 278 h 557"/>
                <a:gd name="T4" fmla="*/ 278 w 557"/>
                <a:gd name="T5" fmla="*/ 0 h 557"/>
                <a:gd name="T6" fmla="*/ 0 w 557"/>
                <a:gd name="T7" fmla="*/ 278 h 557"/>
                <a:gd name="T8" fmla="*/ 278 w 557"/>
                <a:gd name="T9" fmla="*/ 557 h 557"/>
                <a:gd name="T10" fmla="*/ 278 w 557"/>
                <a:gd name="T11" fmla="*/ 29 h 557"/>
                <a:gd name="T12" fmla="*/ 528 w 557"/>
                <a:gd name="T13" fmla="*/ 278 h 557"/>
                <a:gd name="T14" fmla="*/ 278 w 557"/>
                <a:gd name="T15" fmla="*/ 528 h 557"/>
                <a:gd name="T16" fmla="*/ 29 w 557"/>
                <a:gd name="T17" fmla="*/ 278 h 557"/>
                <a:gd name="T18" fmla="*/ 278 w 557"/>
                <a:gd name="T19" fmla="*/ 2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7" h="557">
                  <a:moveTo>
                    <a:pt x="278" y="557"/>
                  </a:move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8" y="0"/>
                  </a:cubicBez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8" y="557"/>
                  </a:cubicBezTo>
                  <a:close/>
                  <a:moveTo>
                    <a:pt x="278" y="29"/>
                  </a:moveTo>
                  <a:cubicBezTo>
                    <a:pt x="416" y="29"/>
                    <a:pt x="528" y="141"/>
                    <a:pt x="528" y="278"/>
                  </a:cubicBezTo>
                  <a:cubicBezTo>
                    <a:pt x="528" y="416"/>
                    <a:pt x="416" y="528"/>
                    <a:pt x="278" y="528"/>
                  </a:cubicBezTo>
                  <a:cubicBezTo>
                    <a:pt x="141" y="528"/>
                    <a:pt x="29" y="416"/>
                    <a:pt x="29" y="278"/>
                  </a:cubicBezTo>
                  <a:cubicBezTo>
                    <a:pt x="29" y="141"/>
                    <a:pt x="141" y="29"/>
                    <a:pt x="2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6180138" y="1938338"/>
              <a:ext cx="598488" cy="673100"/>
            </a:xfrm>
            <a:custGeom>
              <a:avLst/>
              <a:gdLst>
                <a:gd name="T0" fmla="*/ 0 w 159"/>
                <a:gd name="T1" fmla="*/ 179 h 179"/>
                <a:gd name="T2" fmla="*/ 147 w 159"/>
                <a:gd name="T3" fmla="*/ 179 h 179"/>
                <a:gd name="T4" fmla="*/ 130 w 159"/>
                <a:gd name="T5" fmla="*/ 152 h 179"/>
                <a:gd name="T6" fmla="*/ 159 w 159"/>
                <a:gd name="T7" fmla="*/ 48 h 179"/>
                <a:gd name="T8" fmla="*/ 90 w 159"/>
                <a:gd name="T9" fmla="*/ 0 h 179"/>
                <a:gd name="T10" fmla="*/ 0 w 159"/>
                <a:gd name="T11" fmla="*/ 72 h 179"/>
                <a:gd name="T12" fmla="*/ 0 w 159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9">
                  <a:moveTo>
                    <a:pt x="0" y="179"/>
                  </a:moveTo>
                  <a:cubicBezTo>
                    <a:pt x="147" y="179"/>
                    <a:pt x="147" y="179"/>
                    <a:pt x="147" y="179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28" y="45"/>
                    <a:pt x="102" y="27"/>
                    <a:pt x="90" y="0"/>
                  </a:cubicBezTo>
                  <a:cubicBezTo>
                    <a:pt x="46" y="12"/>
                    <a:pt x="0" y="34"/>
                    <a:pt x="0" y="72"/>
                  </a:cubicBezTo>
                  <a:cubicBezTo>
                    <a:pt x="0" y="144"/>
                    <a:pt x="0" y="179"/>
                    <a:pt x="0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2"/>
            <p:cNvSpPr>
              <a:spLocks noEditPoints="1"/>
            </p:cNvSpPr>
            <p:nvPr/>
          </p:nvSpPr>
          <p:spPr bwMode="auto">
            <a:xfrm>
              <a:off x="6457950" y="1292226"/>
              <a:ext cx="692150" cy="692150"/>
            </a:xfrm>
            <a:custGeom>
              <a:avLst/>
              <a:gdLst>
                <a:gd name="T0" fmla="*/ 92 w 184"/>
                <a:gd name="T1" fmla="*/ 184 h 184"/>
                <a:gd name="T2" fmla="*/ 184 w 184"/>
                <a:gd name="T3" fmla="*/ 92 h 184"/>
                <a:gd name="T4" fmla="*/ 92 w 184"/>
                <a:gd name="T5" fmla="*/ 0 h 184"/>
                <a:gd name="T6" fmla="*/ 0 w 184"/>
                <a:gd name="T7" fmla="*/ 92 h 184"/>
                <a:gd name="T8" fmla="*/ 92 w 184"/>
                <a:gd name="T9" fmla="*/ 184 h 184"/>
                <a:gd name="T10" fmla="*/ 34 w 184"/>
                <a:gd name="T11" fmla="*/ 73 h 184"/>
                <a:gd name="T12" fmla="*/ 75 w 184"/>
                <a:gd name="T13" fmla="*/ 154 h 184"/>
                <a:gd name="T14" fmla="*/ 17 w 184"/>
                <a:gd name="T15" fmla="*/ 88 h 184"/>
                <a:gd name="T16" fmla="*/ 41 w 184"/>
                <a:gd name="T17" fmla="*/ 37 h 184"/>
                <a:gd name="T18" fmla="*/ 34 w 184"/>
                <a:gd name="T19" fmla="*/ 7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lose/>
                  <a:moveTo>
                    <a:pt x="34" y="73"/>
                  </a:moveTo>
                  <a:cubicBezTo>
                    <a:pt x="34" y="106"/>
                    <a:pt x="50" y="136"/>
                    <a:pt x="75" y="154"/>
                  </a:cubicBezTo>
                  <a:cubicBezTo>
                    <a:pt x="42" y="150"/>
                    <a:pt x="17" y="122"/>
                    <a:pt x="17" y="88"/>
                  </a:cubicBezTo>
                  <a:cubicBezTo>
                    <a:pt x="17" y="68"/>
                    <a:pt x="26" y="49"/>
                    <a:pt x="41" y="37"/>
                  </a:cubicBezTo>
                  <a:cubicBezTo>
                    <a:pt x="37" y="48"/>
                    <a:pt x="34" y="60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6819900" y="1938338"/>
              <a:ext cx="593725" cy="673100"/>
            </a:xfrm>
            <a:custGeom>
              <a:avLst/>
              <a:gdLst>
                <a:gd name="T0" fmla="*/ 69 w 158"/>
                <a:gd name="T1" fmla="*/ 0 h 179"/>
                <a:gd name="T2" fmla="*/ 0 w 158"/>
                <a:gd name="T3" fmla="*/ 48 h 179"/>
                <a:gd name="T4" fmla="*/ 29 w 158"/>
                <a:gd name="T5" fmla="*/ 152 h 179"/>
                <a:gd name="T6" fmla="*/ 12 w 158"/>
                <a:gd name="T7" fmla="*/ 179 h 179"/>
                <a:gd name="T8" fmla="*/ 158 w 158"/>
                <a:gd name="T9" fmla="*/ 179 h 179"/>
                <a:gd name="T10" fmla="*/ 158 w 158"/>
                <a:gd name="T11" fmla="*/ 72 h 179"/>
                <a:gd name="T12" fmla="*/ 69 w 158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9">
                  <a:moveTo>
                    <a:pt x="69" y="0"/>
                  </a:moveTo>
                  <a:cubicBezTo>
                    <a:pt x="57" y="27"/>
                    <a:pt x="31" y="45"/>
                    <a:pt x="0" y="48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58" y="179"/>
                    <a:pt x="158" y="144"/>
                    <a:pt x="158" y="72"/>
                  </a:cubicBezTo>
                  <a:cubicBezTo>
                    <a:pt x="158" y="34"/>
                    <a:pt x="112" y="12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7037388" y="3814763"/>
              <a:ext cx="271463" cy="300038"/>
            </a:xfrm>
            <a:custGeom>
              <a:avLst/>
              <a:gdLst>
                <a:gd name="T0" fmla="*/ 41 w 72"/>
                <a:gd name="T1" fmla="*/ 0 h 80"/>
                <a:gd name="T2" fmla="*/ 0 w 72"/>
                <a:gd name="T3" fmla="*/ 32 h 80"/>
                <a:gd name="T4" fmla="*/ 0 w 72"/>
                <a:gd name="T5" fmla="*/ 80 h 80"/>
                <a:gd name="T6" fmla="*/ 67 w 72"/>
                <a:gd name="T7" fmla="*/ 80 h 80"/>
                <a:gd name="T8" fmla="*/ 59 w 72"/>
                <a:gd name="T9" fmla="*/ 68 h 80"/>
                <a:gd name="T10" fmla="*/ 72 w 72"/>
                <a:gd name="T11" fmla="*/ 21 h 80"/>
                <a:gd name="T12" fmla="*/ 41 w 7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41" y="0"/>
                  </a:moveTo>
                  <a:cubicBezTo>
                    <a:pt x="21" y="5"/>
                    <a:pt x="0" y="15"/>
                    <a:pt x="0" y="32"/>
                  </a:cubicBezTo>
                  <a:cubicBezTo>
                    <a:pt x="0" y="65"/>
                    <a:pt x="0" y="80"/>
                    <a:pt x="0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58" y="20"/>
                    <a:pt x="46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05"/>
            <p:cNvSpPr>
              <a:spLocks noEditPoints="1"/>
            </p:cNvSpPr>
            <p:nvPr/>
          </p:nvSpPr>
          <p:spPr bwMode="auto">
            <a:xfrm>
              <a:off x="7165975" y="3517901"/>
              <a:ext cx="311150" cy="315913"/>
            </a:xfrm>
            <a:custGeom>
              <a:avLst/>
              <a:gdLst>
                <a:gd name="T0" fmla="*/ 33 w 83"/>
                <a:gd name="T1" fmla="*/ 70 h 84"/>
                <a:gd name="T2" fmla="*/ 7 w 83"/>
                <a:gd name="T3" fmla="*/ 40 h 84"/>
                <a:gd name="T4" fmla="*/ 18 w 83"/>
                <a:gd name="T5" fmla="*/ 17 h 84"/>
                <a:gd name="T6" fmla="*/ 15 w 83"/>
                <a:gd name="T7" fmla="*/ 34 h 84"/>
                <a:gd name="T8" fmla="*/ 33 w 83"/>
                <a:gd name="T9" fmla="*/ 70 h 84"/>
                <a:gd name="T10" fmla="*/ 41 w 83"/>
                <a:gd name="T11" fmla="*/ 84 h 84"/>
                <a:gd name="T12" fmla="*/ 83 w 83"/>
                <a:gd name="T13" fmla="*/ 42 h 84"/>
                <a:gd name="T14" fmla="*/ 41 w 83"/>
                <a:gd name="T15" fmla="*/ 0 h 84"/>
                <a:gd name="T16" fmla="*/ 0 w 83"/>
                <a:gd name="T17" fmla="*/ 42 h 84"/>
                <a:gd name="T18" fmla="*/ 41 w 83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33" y="70"/>
                  </a:moveTo>
                  <a:cubicBezTo>
                    <a:pt x="19" y="69"/>
                    <a:pt x="7" y="56"/>
                    <a:pt x="7" y="40"/>
                  </a:cubicBezTo>
                  <a:cubicBezTo>
                    <a:pt x="7" y="31"/>
                    <a:pt x="11" y="23"/>
                    <a:pt x="18" y="17"/>
                  </a:cubicBezTo>
                  <a:cubicBezTo>
                    <a:pt x="16" y="22"/>
                    <a:pt x="15" y="28"/>
                    <a:pt x="15" y="34"/>
                  </a:cubicBezTo>
                  <a:cubicBezTo>
                    <a:pt x="15" y="49"/>
                    <a:pt x="22" y="62"/>
                    <a:pt x="33" y="70"/>
                  </a:cubicBezTo>
                  <a:close/>
                  <a:moveTo>
                    <a:pt x="41" y="84"/>
                  </a:move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7326313" y="3814763"/>
              <a:ext cx="271463" cy="300038"/>
            </a:xfrm>
            <a:custGeom>
              <a:avLst/>
              <a:gdLst>
                <a:gd name="T0" fmla="*/ 72 w 72"/>
                <a:gd name="T1" fmla="*/ 80 h 80"/>
                <a:gd name="T2" fmla="*/ 72 w 72"/>
                <a:gd name="T3" fmla="*/ 32 h 80"/>
                <a:gd name="T4" fmla="*/ 31 w 72"/>
                <a:gd name="T5" fmla="*/ 0 h 80"/>
                <a:gd name="T6" fmla="*/ 0 w 72"/>
                <a:gd name="T7" fmla="*/ 21 h 80"/>
                <a:gd name="T8" fmla="*/ 13 w 72"/>
                <a:gd name="T9" fmla="*/ 68 h 80"/>
                <a:gd name="T10" fmla="*/ 5 w 72"/>
                <a:gd name="T11" fmla="*/ 80 h 80"/>
                <a:gd name="T12" fmla="*/ 72 w 7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0">
                  <a:moveTo>
                    <a:pt x="72" y="80"/>
                  </a:moveTo>
                  <a:cubicBezTo>
                    <a:pt x="72" y="80"/>
                    <a:pt x="72" y="65"/>
                    <a:pt x="72" y="32"/>
                  </a:cubicBezTo>
                  <a:cubicBezTo>
                    <a:pt x="72" y="15"/>
                    <a:pt x="51" y="5"/>
                    <a:pt x="31" y="0"/>
                  </a:cubicBezTo>
                  <a:cubicBezTo>
                    <a:pt x="26" y="12"/>
                    <a:pt x="14" y="20"/>
                    <a:pt x="0" y="2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80"/>
                    <a:pt x="5" y="80"/>
                    <a:pt x="5" y="80"/>
                  </a:cubicBezTo>
                  <a:lnTo>
                    <a:pt x="7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07"/>
            <p:cNvSpPr>
              <a:spLocks noEditPoints="1"/>
            </p:cNvSpPr>
            <p:nvPr/>
          </p:nvSpPr>
          <p:spPr bwMode="auto">
            <a:xfrm>
              <a:off x="6834188" y="3394076"/>
              <a:ext cx="1003300" cy="1000125"/>
            </a:xfrm>
            <a:custGeom>
              <a:avLst/>
              <a:gdLst>
                <a:gd name="T0" fmla="*/ 134 w 267"/>
                <a:gd name="T1" fmla="*/ 266 h 266"/>
                <a:gd name="T2" fmla="*/ 267 w 267"/>
                <a:gd name="T3" fmla="*/ 133 h 266"/>
                <a:gd name="T4" fmla="*/ 134 w 267"/>
                <a:gd name="T5" fmla="*/ 0 h 266"/>
                <a:gd name="T6" fmla="*/ 0 w 267"/>
                <a:gd name="T7" fmla="*/ 133 h 266"/>
                <a:gd name="T8" fmla="*/ 134 w 267"/>
                <a:gd name="T9" fmla="*/ 266 h 266"/>
                <a:gd name="T10" fmla="*/ 134 w 267"/>
                <a:gd name="T11" fmla="*/ 14 h 266"/>
                <a:gd name="T12" fmla="*/ 253 w 267"/>
                <a:gd name="T13" fmla="*/ 133 h 266"/>
                <a:gd name="T14" fmla="*/ 134 w 267"/>
                <a:gd name="T15" fmla="*/ 253 h 266"/>
                <a:gd name="T16" fmla="*/ 14 w 267"/>
                <a:gd name="T17" fmla="*/ 133 h 266"/>
                <a:gd name="T18" fmla="*/ 134 w 267"/>
                <a:gd name="T19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6">
                  <a:moveTo>
                    <a:pt x="134" y="266"/>
                  </a:moveTo>
                  <a:cubicBezTo>
                    <a:pt x="207" y="266"/>
                    <a:pt x="267" y="207"/>
                    <a:pt x="267" y="133"/>
                  </a:cubicBezTo>
                  <a:cubicBezTo>
                    <a:pt x="267" y="60"/>
                    <a:pt x="207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lose/>
                  <a:moveTo>
                    <a:pt x="134" y="14"/>
                  </a:moveTo>
                  <a:cubicBezTo>
                    <a:pt x="199" y="14"/>
                    <a:pt x="253" y="67"/>
                    <a:pt x="253" y="133"/>
                  </a:cubicBezTo>
                  <a:cubicBezTo>
                    <a:pt x="253" y="199"/>
                    <a:pt x="199" y="253"/>
                    <a:pt x="134" y="253"/>
                  </a:cubicBezTo>
                  <a:cubicBezTo>
                    <a:pt x="68" y="253"/>
                    <a:pt x="14" y="199"/>
                    <a:pt x="14" y="133"/>
                  </a:cubicBezTo>
                  <a:cubicBezTo>
                    <a:pt x="14" y="67"/>
                    <a:pt x="68" y="14"/>
                    <a:pt x="13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文本框 26"/>
          <p:cNvSpPr txBox="1"/>
          <p:nvPr/>
        </p:nvSpPr>
        <p:spPr>
          <a:xfrm>
            <a:off x="5017467" y="3883072"/>
            <a:ext cx="2083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部门资金分配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241077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 rot="10800000">
            <a:off x="7186752" y="3883072"/>
            <a:ext cx="639027" cy="639027"/>
            <a:chOff x="5245553" y="1964897"/>
            <a:chExt cx="852035" cy="852035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245553" y="1964897"/>
              <a:ext cx="852035" cy="852035"/>
              <a:chOff x="1705099" y="2564904"/>
              <a:chExt cx="1800200" cy="1800200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3" name="右箭头 132"/>
            <p:cNvSpPr/>
            <p:nvPr/>
          </p:nvSpPr>
          <p:spPr>
            <a:xfrm rot="10800000">
              <a:off x="5419542" y="2177905"/>
              <a:ext cx="504056" cy="42601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654464" y="3098894"/>
            <a:ext cx="596901" cy="720726"/>
            <a:chOff x="5499100" y="2711450"/>
            <a:chExt cx="1193801" cy="1441451"/>
          </a:xfrm>
          <a:solidFill>
            <a:srgbClr val="F77A08"/>
          </a:solidFill>
        </p:grpSpPr>
        <p:sp>
          <p:nvSpPr>
            <p:cNvPr id="137" name="Freeform 17"/>
            <p:cNvSpPr/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8"/>
            <p:cNvSpPr/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9"/>
            <p:cNvSpPr/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20"/>
            <p:cNvSpPr/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21"/>
            <p:cNvSpPr/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2" name="文本框 26"/>
          <p:cNvSpPr txBox="1"/>
          <p:nvPr/>
        </p:nvSpPr>
        <p:spPr>
          <a:xfrm>
            <a:off x="7842153" y="3883072"/>
            <a:ext cx="222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部门沟通不到位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49389" y="4182137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49"/>
                            </p:stCondLst>
                            <p:childTnLst>
                              <p:par>
                                <p:cTn id="8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4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49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72" grpId="0"/>
      <p:bldP spid="73" grpId="0"/>
      <p:bldP spid="104" grpId="0"/>
      <p:bldP spid="105" grpId="0"/>
      <p:bldP spid="129" grpId="0"/>
      <p:bldP spid="130" grpId="0"/>
      <p:bldP spid="142" grpId="0"/>
      <p:bldP spid="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/>
          <p:cNvSpPr/>
          <p:nvPr/>
        </p:nvSpPr>
        <p:spPr>
          <a:xfrm>
            <a:off x="3793331" y="14847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26523" y="1904657"/>
            <a:ext cx="1610824" cy="1452335"/>
            <a:chOff x="2713211" y="1988840"/>
            <a:chExt cx="1610824" cy="1452335"/>
          </a:xfrm>
        </p:grpSpPr>
        <p:sp>
          <p:nvSpPr>
            <p:cNvPr id="1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26"/>
          <p:cNvSpPr txBox="1"/>
          <p:nvPr/>
        </p:nvSpPr>
        <p:spPr>
          <a:xfrm>
            <a:off x="2672808" y="2296635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49315" y="2708920"/>
            <a:ext cx="1610824" cy="1452335"/>
            <a:chOff x="2713211" y="1988840"/>
            <a:chExt cx="1610824" cy="1452335"/>
          </a:xfrm>
        </p:grpSpPr>
        <p:sp>
          <p:nvSpPr>
            <p:cNvPr id="18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26"/>
          <p:cNvSpPr txBox="1"/>
          <p:nvPr/>
        </p:nvSpPr>
        <p:spPr>
          <a:xfrm>
            <a:off x="3968952" y="310089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26523" y="3560841"/>
            <a:ext cx="1610824" cy="1452335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6"/>
          <p:cNvSpPr txBox="1"/>
          <p:nvPr/>
        </p:nvSpPr>
        <p:spPr>
          <a:xfrm>
            <a:off x="2677765" y="394525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3451" y="18102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3901901" y="17008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" name="矩形 3"/>
          <p:cNvSpPr/>
          <p:nvPr/>
        </p:nvSpPr>
        <p:spPr>
          <a:xfrm>
            <a:off x="5377507" y="2852936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457627" y="3178423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6"/>
          <p:cNvSpPr txBox="1"/>
          <p:nvPr/>
        </p:nvSpPr>
        <p:spPr>
          <a:xfrm>
            <a:off x="5486077" y="3068960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0" name="矩形 3"/>
          <p:cNvSpPr/>
          <p:nvPr/>
        </p:nvSpPr>
        <p:spPr>
          <a:xfrm>
            <a:off x="3793331" y="4299184"/>
            <a:ext cx="5544616" cy="1146040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73451" y="4624671"/>
            <a:ext cx="3846130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3901901" y="4515208"/>
            <a:ext cx="97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100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99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99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99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0" grpId="0"/>
      <p:bldP spid="24" grpId="0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19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改善不足对策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004144" y="2393384"/>
            <a:ext cx="2186888" cy="1971720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/>
            </a:p>
          </p:txBody>
        </p:sp>
      </p:grpSp>
      <p:sp>
        <p:nvSpPr>
          <p:cNvPr id="15" name="文本框 26"/>
          <p:cNvSpPr txBox="1"/>
          <p:nvPr/>
        </p:nvSpPr>
        <p:spPr>
          <a:xfrm>
            <a:off x="5438090" y="2855838"/>
            <a:ext cx="131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六项</a:t>
            </a:r>
            <a:endParaRPr lang="en-US" altLang="zh-CN" sz="32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endParaRPr lang="en-US" altLang="zh-CN" sz="32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77707" y="1628116"/>
            <a:ext cx="2884910" cy="864780"/>
            <a:chOff x="8149535" y="1459078"/>
            <a:chExt cx="2884910" cy="864780"/>
          </a:xfrm>
        </p:grpSpPr>
        <p:sp>
          <p:nvSpPr>
            <p:cNvPr id="24" name="矩形 23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资金明细透明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>
            <a:off x="4657427" y="2121134"/>
            <a:ext cx="2808312" cy="25320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/>
          </a:p>
        </p:txBody>
      </p:sp>
      <p:grpSp>
        <p:nvGrpSpPr>
          <p:cNvPr id="38" name="组合 37"/>
          <p:cNvGrpSpPr/>
          <p:nvPr/>
        </p:nvGrpSpPr>
        <p:grpSpPr>
          <a:xfrm>
            <a:off x="5017467" y="1700808"/>
            <a:ext cx="711242" cy="701976"/>
            <a:chOff x="6217935" y="1158425"/>
            <a:chExt cx="527724" cy="520849"/>
          </a:xfrm>
        </p:grpSpPr>
        <p:grpSp>
          <p:nvGrpSpPr>
            <p:cNvPr id="39" name="组合 3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60549" y="1628800"/>
            <a:ext cx="2884910" cy="864780"/>
            <a:chOff x="8149535" y="1459078"/>
            <a:chExt cx="2884910" cy="864780"/>
          </a:xfrm>
        </p:grpSpPr>
        <p:sp>
          <p:nvSpPr>
            <p:cNvPr id="48" name="矩形 47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强化部门管理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29969" y="2996268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73051" y="2924260"/>
            <a:ext cx="2884910" cy="864780"/>
            <a:chOff x="8149535" y="1459078"/>
            <a:chExt cx="2884910" cy="864780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提倡创新思路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54297" y="4292412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997379" y="4220404"/>
            <a:ext cx="2884910" cy="864780"/>
            <a:chOff x="8149535" y="1459078"/>
            <a:chExt cx="2884910" cy="864780"/>
          </a:xfrm>
        </p:grpSpPr>
        <p:sp>
          <p:nvSpPr>
            <p:cNvPr id="69" name="矩形 68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信息传递到位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57627" y="1700808"/>
            <a:ext cx="711242" cy="701976"/>
            <a:chOff x="6217935" y="1158425"/>
            <a:chExt cx="527724" cy="520849"/>
          </a:xfrm>
        </p:grpSpPr>
        <p:grpSp>
          <p:nvGrpSpPr>
            <p:cNvPr id="19" name="组合 1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965205" y="2924260"/>
            <a:ext cx="2884910" cy="864780"/>
            <a:chOff x="8149535" y="1459078"/>
            <a:chExt cx="2884910" cy="864780"/>
          </a:xfrm>
        </p:grpSpPr>
        <p:sp>
          <p:nvSpPr>
            <p:cNvPr id="72" name="矩形 71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资源合理利用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245125" y="2996952"/>
            <a:ext cx="711242" cy="701976"/>
            <a:chOff x="6217935" y="1158425"/>
            <a:chExt cx="527724" cy="520849"/>
          </a:xfrm>
        </p:grpSpPr>
        <p:grpSp>
          <p:nvGrpSpPr>
            <p:cNvPr id="75" name="组合 7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249715" y="4220404"/>
            <a:ext cx="2884910" cy="864780"/>
            <a:chOff x="8149535" y="1459078"/>
            <a:chExt cx="2884910" cy="864780"/>
          </a:xfrm>
        </p:grpSpPr>
        <p:sp>
          <p:nvSpPr>
            <p:cNvPr id="80" name="矩形 79"/>
            <p:cNvSpPr/>
            <p:nvPr/>
          </p:nvSpPr>
          <p:spPr>
            <a:xfrm>
              <a:off x="8149535" y="1800638"/>
              <a:ext cx="28849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8154125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上下沟通一致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529635" y="4293096"/>
            <a:ext cx="711242" cy="701976"/>
            <a:chOff x="6217935" y="1158425"/>
            <a:chExt cx="527724" cy="520849"/>
          </a:xfrm>
        </p:grpSpPr>
        <p:grpSp>
          <p:nvGrpSpPr>
            <p:cNvPr id="83" name="组合 8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06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9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99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99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99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99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99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99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99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99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99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99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799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圆角矩形 160"/>
          <p:cNvSpPr/>
          <p:nvPr/>
        </p:nvSpPr>
        <p:spPr>
          <a:xfrm>
            <a:off x="1633091" y="1590351"/>
            <a:ext cx="8928992" cy="394538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矩形 161"/>
          <p:cNvSpPr/>
          <p:nvPr/>
        </p:nvSpPr>
        <p:spPr>
          <a:xfrm>
            <a:off x="2281163" y="2427861"/>
            <a:ext cx="7632848" cy="258531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古往今来，中国最不缺的就是人，而目前金融危机余热依然没有散去。毕业季节大学生人群中普遍流行着一句口头禅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等于失业。找工作无疑就成了大学生面临的重大抉择，一方面一职难求，另一方面城市的生活消费远远超乎刚毕业的大学生的支付能力，不得已，创业，成了在校大学生，甚至刚毕业的大学生的普遍呼声，而创业，电子商务便成了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8090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一族的第一选择！</a:t>
            </a:r>
            <a:endParaRPr lang="zh-CN" alt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012190" y="797639"/>
            <a:ext cx="1610824" cy="1452335"/>
            <a:chOff x="2713211" y="1988840"/>
            <a:chExt cx="1610824" cy="1452335"/>
          </a:xfrm>
        </p:grpSpPr>
        <p:sp>
          <p:nvSpPr>
            <p:cNvPr id="15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230156" y="1200641"/>
            <a:ext cx="117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序言</a:t>
            </a:r>
          </a:p>
        </p:txBody>
      </p:sp>
      <p:sp>
        <p:nvSpPr>
          <p:cNvPr id="158" name="椭圆 157"/>
          <p:cNvSpPr/>
          <p:nvPr/>
        </p:nvSpPr>
        <p:spPr>
          <a:xfrm flipH="1">
            <a:off x="572830" y="1874253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 flipH="1">
            <a:off x="557947" y="1168123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 flipH="1">
            <a:off x="2406782" y="758503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10162246" y="4291657"/>
            <a:ext cx="1379845" cy="1244082"/>
            <a:chOff x="2713211" y="1988840"/>
            <a:chExt cx="1610824" cy="1452335"/>
          </a:xfrm>
        </p:grpSpPr>
        <p:sp>
          <p:nvSpPr>
            <p:cNvPr id="16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9227978" y="4932815"/>
            <a:ext cx="1107862" cy="998859"/>
            <a:chOff x="2713211" y="1988840"/>
            <a:chExt cx="1610824" cy="1452335"/>
          </a:xfrm>
        </p:grpSpPr>
        <p:sp>
          <p:nvSpPr>
            <p:cNvPr id="167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5"/>
              <a:srcRect/>
              <a:stretch>
                <a:fillRect l="-321" t="-28757" r="-542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9" name="椭圆 168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 flipH="1">
            <a:off x="10242376" y="5599206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 flipH="1">
            <a:off x="11158930" y="3785553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矩形 17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矩形 17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77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2DB2A4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57" grpId="0"/>
      <p:bldP spid="158" grpId="0" animBg="1"/>
      <p:bldP spid="159" grpId="0" animBg="1"/>
      <p:bldP spid="160" grpId="0" animBg="1"/>
      <p:bldP spid="169" grpId="0" animBg="1"/>
      <p:bldP spid="170" grpId="0" animBg="1"/>
      <p:bldP spid="171" grpId="0" animBg="1"/>
      <p:bldP spid="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掌握关键要点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849115" y="2765062"/>
            <a:ext cx="2664296" cy="2765650"/>
          </a:xfrm>
          <a:prstGeom prst="roundRect">
            <a:avLst/>
          </a:pr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388491" y="1556792"/>
            <a:ext cx="1585543" cy="1585543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2793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</a:p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5599" y="2434368"/>
            <a:ext cx="711242" cy="701976"/>
            <a:chOff x="6217935" y="1158425"/>
            <a:chExt cx="527724" cy="520849"/>
          </a:xfrm>
        </p:grpSpPr>
        <p:grpSp>
          <p:nvGrpSpPr>
            <p:cNvPr id="18" name="组合 1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97459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29435" y="2765062"/>
            <a:ext cx="2664296" cy="2765650"/>
          </a:xfrm>
          <a:prstGeom prst="roundRect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268811" y="1556792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0825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375919" y="243436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85491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609755" y="2765062"/>
            <a:ext cx="2664296" cy="2765650"/>
          </a:xfrm>
          <a:prstGeom prst="roundRect">
            <a:avLst/>
          </a:pr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149131" y="1556792"/>
            <a:ext cx="1585543" cy="1585543"/>
            <a:chOff x="1705099" y="2564904"/>
            <a:chExt cx="1800200" cy="1800200"/>
          </a:xfrm>
        </p:grpSpPr>
        <p:sp>
          <p:nvSpPr>
            <p:cNvPr id="36" name="椭圆 3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188574" y="193406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56239" y="2434368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735233" y="3378460"/>
            <a:ext cx="2466810" cy="200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交流层面之服务 相比于网络相册，我图网具备完善的交流空间与平台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图片库，我图网现有一万多兼职设计师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图片数近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每天增加的高质量设计稿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图片大概有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可以第一时间看到设计师最新作品。 　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99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9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49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849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49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399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399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899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6" grpId="0"/>
      <p:bldP spid="22" grpId="0"/>
      <p:bldP spid="23" grpId="0" animBg="1"/>
      <p:bldP spid="27" grpId="0"/>
      <p:bldP spid="33" grpId="0"/>
      <p:bldP spid="34" grpId="0" animBg="1"/>
      <p:bldP spid="38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F77A08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36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经验成绩积累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完成项目汇总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完成项目之一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完成项目之二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资金预算情况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其他工作情况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F77A08"/>
              </a:solidFill>
              <a:ln>
                <a:solidFill>
                  <a:srgbClr val="F77A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9" name="Group 13"/>
          <p:cNvGrpSpPr>
            <a:grpSpLocks noChangeAspect="1"/>
          </p:cNvGrpSpPr>
          <p:nvPr/>
        </p:nvGrpSpPr>
        <p:grpSpPr bwMode="auto">
          <a:xfrm>
            <a:off x="2700521" y="2575766"/>
            <a:ext cx="772108" cy="781226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5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654734" y="1628800"/>
            <a:ext cx="1585543" cy="1585543"/>
            <a:chOff x="1705099" y="2564904"/>
            <a:chExt cx="1800200" cy="1800200"/>
          </a:xfrm>
        </p:grpSpPr>
        <p:sp>
          <p:nvSpPr>
            <p:cNvPr id="43" name="椭圆 4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94177" y="2006073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993131" y="5097817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37147" y="3395622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项目工程中获取的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经验成绩积累情况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05199" y="4250558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05199" y="452175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05199" y="4809785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3131" y="5204519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5741161" y="1572234"/>
            <a:ext cx="4176464" cy="662235"/>
            <a:chOff x="5737547" y="1428218"/>
            <a:chExt cx="4176464" cy="662235"/>
          </a:xfrm>
        </p:grpSpPr>
        <p:sp>
          <p:nvSpPr>
            <p:cNvPr id="53" name="圆角矩形 5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092023" y="1764852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741161" y="2406725"/>
            <a:ext cx="4176464" cy="662235"/>
            <a:chOff x="5737547" y="1428218"/>
            <a:chExt cx="4176464" cy="662235"/>
          </a:xfrm>
        </p:grpSpPr>
        <p:sp>
          <p:nvSpPr>
            <p:cNvPr id="57" name="圆角矩形 5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2023" y="259934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5741161" y="3228418"/>
            <a:ext cx="4176464" cy="662235"/>
            <a:chOff x="5737547" y="1428218"/>
            <a:chExt cx="4176464" cy="662235"/>
          </a:xfrm>
        </p:grpSpPr>
        <p:sp>
          <p:nvSpPr>
            <p:cNvPr id="61" name="圆角矩形 60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92023" y="3421036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741161" y="4062909"/>
            <a:ext cx="4176464" cy="662235"/>
            <a:chOff x="5737547" y="1428218"/>
            <a:chExt cx="4176464" cy="662235"/>
          </a:xfrm>
        </p:grpSpPr>
        <p:sp>
          <p:nvSpPr>
            <p:cNvPr id="65" name="圆角矩形 6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92023" y="4255527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741161" y="4927005"/>
            <a:ext cx="4176464" cy="662235"/>
            <a:chOff x="5737547" y="1428218"/>
            <a:chExt cx="4176464" cy="662235"/>
          </a:xfrm>
        </p:grpSpPr>
        <p:sp>
          <p:nvSpPr>
            <p:cNvPr id="69" name="圆角矩形 6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092023" y="5119623"/>
            <a:ext cx="36815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72" name="组合 71"/>
          <p:cNvGrpSpPr/>
          <p:nvPr/>
        </p:nvGrpSpPr>
        <p:grpSpPr>
          <a:xfrm rot="16200000">
            <a:off x="3413896" y="3290901"/>
            <a:ext cx="3354773" cy="579679"/>
            <a:chOff x="7967269" y="3151651"/>
            <a:chExt cx="3354773" cy="579679"/>
          </a:xfrm>
        </p:grpSpPr>
        <p:sp>
          <p:nvSpPr>
            <p:cNvPr id="73" name="Line 128"/>
            <p:cNvSpPr>
              <a:spLocks noChangeShapeType="1"/>
            </p:cNvSpPr>
            <p:nvPr/>
          </p:nvSpPr>
          <p:spPr bwMode="auto">
            <a:xfrm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Line 130"/>
            <p:cNvSpPr>
              <a:spLocks noChangeShapeType="1"/>
            </p:cNvSpPr>
            <p:nvPr/>
          </p:nvSpPr>
          <p:spPr bwMode="auto">
            <a:xfrm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Line 131"/>
            <p:cNvSpPr>
              <a:spLocks noChangeShapeType="1"/>
            </p:cNvSpPr>
            <p:nvPr/>
          </p:nvSpPr>
          <p:spPr bwMode="auto">
            <a:xfrm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9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99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99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99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9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99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9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99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99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799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99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47" grpId="0"/>
      <p:bldP spid="48" grpId="0"/>
      <p:bldP spid="49" grpId="0"/>
      <p:bldP spid="50" grpId="0"/>
      <p:bldP spid="51" grpId="0"/>
      <p:bldP spid="55" grpId="0"/>
      <p:bldP spid="59" grpId="0"/>
      <p:bldP spid="63" grpId="0"/>
      <p:bldP spid="6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经验成绩积累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057027" y="1844824"/>
            <a:ext cx="4391620" cy="3325945"/>
            <a:chOff x="2282031" y="457200"/>
            <a:chExt cx="7631113" cy="5943600"/>
          </a:xfrm>
        </p:grpSpPr>
        <p:pic>
          <p:nvPicPr>
            <p:cNvPr id="78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4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21323" y="3310335"/>
            <a:ext cx="1944216" cy="2405795"/>
            <a:chOff x="865232" y="1286330"/>
            <a:chExt cx="4013321" cy="4966128"/>
          </a:xfrm>
        </p:grpSpPr>
        <p:pic>
          <p:nvPicPr>
            <p:cNvPr id="81" name="Picture 3"/>
            <p:cNvPicPr>
              <a:picLocks noChangeAspect="1"/>
            </p:cNvPicPr>
            <p:nvPr/>
          </p:nvPicPr>
          <p:blipFill rotWithShape="1">
            <a:blip r:embed="rId5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82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6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83" name="直接连接符 82"/>
          <p:cNvCxnSpPr/>
          <p:nvPr/>
        </p:nvCxnSpPr>
        <p:spPr>
          <a:xfrm>
            <a:off x="6601643" y="1934211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/>
          <p:cNvSpPr/>
          <p:nvPr/>
        </p:nvSpPr>
        <p:spPr>
          <a:xfrm>
            <a:off x="6889675" y="1556792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市场开拓经验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6889675" y="1964798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881563" y="1677204"/>
            <a:ext cx="968654" cy="956034"/>
            <a:chOff x="6217935" y="1158425"/>
            <a:chExt cx="527724" cy="520849"/>
          </a:xfrm>
        </p:grpSpPr>
        <p:grpSp>
          <p:nvGrpSpPr>
            <p:cNvPr id="93" name="组合 9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6601643" y="348852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6889675" y="311110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部门合作经验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889675" y="3519111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5881563" y="3231517"/>
            <a:ext cx="968654" cy="956034"/>
            <a:chOff x="6217935" y="1158425"/>
            <a:chExt cx="527724" cy="520849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直接连接符 108"/>
          <p:cNvCxnSpPr/>
          <p:nvPr/>
        </p:nvCxnSpPr>
        <p:spPr>
          <a:xfrm>
            <a:off x="6601643" y="5102563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889675" y="4725144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项目管理经验</a:t>
            </a: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6889675" y="5133150"/>
            <a:ext cx="424847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5881563" y="4845556"/>
            <a:ext cx="968654" cy="956034"/>
            <a:chOff x="6217935" y="1158425"/>
            <a:chExt cx="527724" cy="520849"/>
          </a:xfrm>
        </p:grpSpPr>
        <p:grpSp>
          <p:nvGrpSpPr>
            <p:cNvPr id="113" name="组合 11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84" grpId="0"/>
      <p:bldP spid="85" grpId="0"/>
      <p:bldP spid="100" grpId="0"/>
      <p:bldP spid="103" grpId="0"/>
      <p:bldP spid="110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完成项目汇总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1091535" y="1628800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3951276" y="1628800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91535" y="3788573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3951276" y="3788573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6961683" y="1716250"/>
            <a:ext cx="4176464" cy="662235"/>
            <a:chOff x="5737547" y="1428218"/>
            <a:chExt cx="4176464" cy="662235"/>
          </a:xfrm>
        </p:grpSpPr>
        <p:sp>
          <p:nvSpPr>
            <p:cNvPr id="25" name="圆角矩形 24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12545" y="184482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961683" y="2550741"/>
            <a:ext cx="4176464" cy="662235"/>
            <a:chOff x="5737547" y="1428218"/>
            <a:chExt cx="4176464" cy="662235"/>
          </a:xfrm>
        </p:grpSpPr>
        <p:sp>
          <p:nvSpPr>
            <p:cNvPr id="29" name="圆角矩形 2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312545" y="2708920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961683" y="3372434"/>
            <a:ext cx="4176464" cy="662235"/>
            <a:chOff x="5737547" y="1428218"/>
            <a:chExt cx="4176464" cy="662235"/>
          </a:xfrm>
        </p:grpSpPr>
        <p:sp>
          <p:nvSpPr>
            <p:cNvPr id="33" name="圆角矩形 3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312545" y="3501008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961683" y="4206925"/>
            <a:ext cx="4176464" cy="662235"/>
            <a:chOff x="5737547" y="1428218"/>
            <a:chExt cx="4176464" cy="662235"/>
          </a:xfrm>
        </p:grpSpPr>
        <p:sp>
          <p:nvSpPr>
            <p:cNvPr id="37" name="圆角矩形 36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8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12545" y="4365104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961683" y="5013176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31" grpId="0"/>
      <p:bldP spid="35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完成项目之一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42162" y="2049838"/>
            <a:ext cx="1237382" cy="1115636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18076" y="5360416"/>
            <a:ext cx="926821" cy="835631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60853" y="2488699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rcRect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45659" y="2456580"/>
            <a:ext cx="432048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7465739" y="3914119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753771" y="3536700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753771" y="394470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745659" y="3657112"/>
            <a:ext cx="968654" cy="956034"/>
            <a:chOff x="6217935" y="1158425"/>
            <a:chExt cx="527724" cy="520849"/>
          </a:xfrm>
        </p:grpSpPr>
        <p:grpSp>
          <p:nvGrpSpPr>
            <p:cNvPr id="26" name="组合 2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7465739" y="51382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753771" y="47608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添加文字图标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7753771" y="5168842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745659" y="4881248"/>
            <a:ext cx="968654" cy="956034"/>
            <a:chOff x="6217935" y="1158425"/>
            <a:chExt cx="527724" cy="520849"/>
          </a:xfrm>
        </p:grpSpPr>
        <p:grpSp>
          <p:nvGrpSpPr>
            <p:cNvPr id="34" name="组合 3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39" name="圆角矩形 38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1" grpId="0"/>
      <p:bldP spid="23" grpId="0"/>
      <p:bldP spid="24" grpId="0"/>
      <p:bldP spid="31" grpId="0"/>
      <p:bldP spid="32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完成项目之二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081363" y="1254597"/>
            <a:ext cx="4176464" cy="662235"/>
            <a:chOff x="5737547" y="1428218"/>
            <a:chExt cx="4176464" cy="662235"/>
          </a:xfrm>
        </p:grpSpPr>
        <p:sp>
          <p:nvSpPr>
            <p:cNvPr id="43" name="圆角矩形 42"/>
            <p:cNvSpPr/>
            <p:nvPr/>
          </p:nvSpPr>
          <p:spPr>
            <a:xfrm>
              <a:off x="5737547" y="1428218"/>
              <a:ext cx="4176464" cy="662235"/>
            </a:xfrm>
            <a:prstGeom prst="roundRect">
              <a:avLst>
                <a:gd name="adj" fmla="val 30951"/>
              </a:avLst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809555" y="1491609"/>
              <a:ext cx="4032448" cy="535452"/>
            </a:xfrm>
            <a:prstGeom prst="roundRect">
              <a:avLst>
                <a:gd name="adj" fmla="val 30951"/>
              </a:avLst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97387" y="1383171"/>
            <a:ext cx="36815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在此输入工程项目名称</a:t>
            </a:r>
            <a:endParaRPr lang="en-US" altLang="zh-CN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151494" y="2179311"/>
            <a:ext cx="1237382" cy="1115636"/>
            <a:chOff x="2713211" y="1988840"/>
            <a:chExt cx="1610824" cy="1452335"/>
          </a:xfrm>
        </p:grpSpPr>
        <p:sp>
          <p:nvSpPr>
            <p:cNvPr id="7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4468" y="4969633"/>
            <a:ext cx="926821" cy="835631"/>
            <a:chOff x="2713211" y="1988840"/>
            <a:chExt cx="1610824" cy="1452335"/>
          </a:xfrm>
        </p:grpSpPr>
        <p:sp>
          <p:nvSpPr>
            <p:cNvPr id="7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77879" y="2604314"/>
            <a:ext cx="10060268" cy="2884517"/>
            <a:chOff x="-4322721" y="2205038"/>
            <a:chExt cx="10060268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矩形 52"/>
            <p:cNvSpPr/>
            <p:nvPr/>
          </p:nvSpPr>
          <p:spPr>
            <a:xfrm>
              <a:off x="-4322721" y="2205038"/>
              <a:ext cx="10060268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4"/>
              <a:srcRect/>
              <a:stretch>
                <a:fillRect t="-4343" b="-4343"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1386077" y="3368782"/>
            <a:ext cx="4567494" cy="1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          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5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资金预算情况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126702" y="2071135"/>
            <a:ext cx="2417551" cy="2409618"/>
            <a:chOff x="2177041" y="2040889"/>
            <a:chExt cx="2417551" cy="2409618"/>
          </a:xfrm>
        </p:grpSpPr>
        <p:sp>
          <p:nvSpPr>
            <p:cNvPr id="13" name="Freeform 6"/>
            <p:cNvSpPr/>
            <p:nvPr/>
          </p:nvSpPr>
          <p:spPr bwMode="auto">
            <a:xfrm rot="2700000">
              <a:off x="2181008" y="2036922"/>
              <a:ext cx="2409618" cy="2417551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 rot="2700000">
              <a:off x="2312816" y="2169164"/>
              <a:ext cx="2146002" cy="2153067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58254" y="1635935"/>
            <a:ext cx="1317173" cy="1321509"/>
            <a:chOff x="4608593" y="1605689"/>
            <a:chExt cx="1317173" cy="1321509"/>
          </a:xfrm>
        </p:grpSpPr>
        <p:sp>
          <p:nvSpPr>
            <p:cNvPr id="16" name="Freeform 6"/>
            <p:cNvSpPr/>
            <p:nvPr/>
          </p:nvSpPr>
          <p:spPr bwMode="auto">
            <a:xfrm rot="8148961">
              <a:off x="4608593" y="1605689"/>
              <a:ext cx="1317173" cy="132150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"/>
            <p:cNvSpPr/>
            <p:nvPr/>
          </p:nvSpPr>
          <p:spPr bwMode="auto">
            <a:xfrm rot="8148961">
              <a:off x="4730847" y="1728345"/>
              <a:ext cx="1072665" cy="107619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65308" y="3692549"/>
            <a:ext cx="1902935" cy="1896691"/>
            <a:chOff x="4315647" y="3662303"/>
            <a:chExt cx="1902935" cy="1896691"/>
          </a:xfrm>
        </p:grpSpPr>
        <p:sp>
          <p:nvSpPr>
            <p:cNvPr id="19" name="Freeform 6"/>
            <p:cNvSpPr/>
            <p:nvPr/>
          </p:nvSpPr>
          <p:spPr bwMode="auto">
            <a:xfrm rot="18894142">
              <a:off x="4318769" y="3659181"/>
              <a:ext cx="1896691" cy="1902935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 rot="18894142">
              <a:off x="4475435" y="3796133"/>
              <a:ext cx="1583359" cy="1588572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21257173">
            <a:off x="6717587" y="2486329"/>
            <a:ext cx="1584429" cy="1579230"/>
            <a:chOff x="5767926" y="2440885"/>
            <a:chExt cx="1584429" cy="1579230"/>
          </a:xfrm>
        </p:grpSpPr>
        <p:sp>
          <p:nvSpPr>
            <p:cNvPr id="22" name="Freeform 6"/>
            <p:cNvSpPr/>
            <p:nvPr/>
          </p:nvSpPr>
          <p:spPr bwMode="auto">
            <a:xfrm rot="13850358">
              <a:off x="5770526" y="2438285"/>
              <a:ext cx="1579230" cy="1584429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 rot="13850358">
              <a:off x="5889392" y="2557541"/>
              <a:ext cx="1341499" cy="1345916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29013" y="2883182"/>
            <a:ext cx="196205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管理成本</a:t>
            </a:r>
            <a:endParaRPr lang="en-US" altLang="zh-CN" sz="28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6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3600" b="1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9213" y="4192100"/>
            <a:ext cx="196205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营销成本</a:t>
            </a:r>
            <a:endParaRPr lang="en-US" altLang="zh-CN" sz="20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30%</a:t>
            </a:r>
            <a:endParaRPr lang="zh-CN" altLang="en-US" sz="32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3349" y="2957512"/>
            <a:ext cx="19620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办公成本</a:t>
            </a:r>
            <a:endParaRPr lang="en-US" altLang="zh-CN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3200" b="1" dirty="0">
              <a:solidFill>
                <a:srgbClr val="F77A08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048" y="2019086"/>
            <a:ext cx="19620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其他成本</a:t>
            </a:r>
            <a:endParaRPr lang="en-US" altLang="zh-CN" sz="16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10%</a:t>
            </a:r>
            <a:endParaRPr lang="zh-CN" altLang="en-US" sz="3200" b="1" dirty="0">
              <a:solidFill>
                <a:srgbClr val="92D050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987" y="4149080"/>
            <a:ext cx="2892016" cy="1254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文字内容需概括精炼。点击输入简要文字内容文字内容需概括精炼。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3232" y="4683382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55360" y="2955190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7208" y="1660787"/>
            <a:ext cx="25067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15" name="组合 14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6" grpId="0"/>
      <p:bldP spid="33" grpId="0"/>
      <p:bldP spid="40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92D05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3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计划总体思路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具体目标规划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计划实施情况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风险保障措施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可行性评估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能力提升计划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29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02655" y="2585267"/>
            <a:ext cx="767839" cy="835564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48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4555084" y="2506688"/>
            <a:ext cx="4735418" cy="1159817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sp>
        <p:nvSpPr>
          <p:cNvPr id="62" name="矩形 6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55084" y="1340770"/>
            <a:ext cx="4697323" cy="1015929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5084" y="3648619"/>
            <a:ext cx="4697325" cy="1150703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5084" y="4797154"/>
            <a:ext cx="4697323" cy="1152126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3"/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4602651" y="1319476"/>
            <a:ext cx="345594" cy="6244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梯形 93"/>
          <p:cNvSpPr/>
          <p:nvPr/>
        </p:nvSpPr>
        <p:spPr>
          <a:xfrm rot="5400000">
            <a:off x="4085362" y="2324824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梯形 94"/>
          <p:cNvSpPr/>
          <p:nvPr/>
        </p:nvSpPr>
        <p:spPr>
          <a:xfrm rot="5400000">
            <a:off x="4085362" y="3573821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梯形 95"/>
          <p:cNvSpPr/>
          <p:nvPr/>
        </p:nvSpPr>
        <p:spPr>
          <a:xfrm rot="5400000">
            <a:off x="4085362" y="4800795"/>
            <a:ext cx="1396262" cy="34586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流程图: 手动输入 32"/>
          <p:cNvSpPr/>
          <p:nvPr/>
        </p:nvSpPr>
        <p:spPr>
          <a:xfrm flipH="1">
            <a:off x="4614203" y="5485864"/>
            <a:ext cx="345594" cy="36276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208476" y="1340768"/>
            <a:ext cx="1117236" cy="962801"/>
            <a:chOff x="3208476" y="1556792"/>
            <a:chExt cx="1117236" cy="962801"/>
          </a:xfrm>
        </p:grpSpPr>
        <p:grpSp>
          <p:nvGrpSpPr>
            <p:cNvPr id="88" name="组合 87"/>
            <p:cNvGrpSpPr/>
            <p:nvPr/>
          </p:nvGrpSpPr>
          <p:grpSpPr>
            <a:xfrm>
              <a:off x="3227162" y="1556793"/>
              <a:ext cx="1098550" cy="958123"/>
              <a:chOff x="2857499" y="1149477"/>
              <a:chExt cx="1098550" cy="958123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3208476" y="1556792"/>
              <a:ext cx="1039305" cy="962801"/>
              <a:chOff x="2633251" y="1689376"/>
              <a:chExt cx="1039305" cy="962801"/>
            </a:xfrm>
          </p:grpSpPr>
          <p:sp>
            <p:nvSpPr>
              <p:cNvPr id="99" name="文本框 40"/>
              <p:cNvSpPr txBox="1"/>
              <p:nvPr/>
            </p:nvSpPr>
            <p:spPr>
              <a:xfrm>
                <a:off x="2642042" y="168937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0" name="文本框 41"/>
              <p:cNvSpPr txBox="1"/>
              <p:nvPr/>
            </p:nvSpPr>
            <p:spPr>
              <a:xfrm>
                <a:off x="2633251" y="2344400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208476" y="2492896"/>
            <a:ext cx="1117236" cy="971914"/>
            <a:chOff x="3208476" y="2708920"/>
            <a:chExt cx="1117236" cy="971914"/>
          </a:xfrm>
        </p:grpSpPr>
        <p:grpSp>
          <p:nvGrpSpPr>
            <p:cNvPr id="68" name="组合 67"/>
            <p:cNvGrpSpPr/>
            <p:nvPr/>
          </p:nvGrpSpPr>
          <p:grpSpPr>
            <a:xfrm>
              <a:off x="3227162" y="2722711"/>
              <a:ext cx="1098550" cy="958123"/>
              <a:chOff x="2857499" y="1149477"/>
              <a:chExt cx="1098550" cy="958123"/>
            </a:xfrm>
            <a:solidFill>
              <a:srgbClr val="2DB2A4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圆角矩形 69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208476" y="2708920"/>
              <a:ext cx="1039305" cy="912152"/>
              <a:chOff x="2633251" y="1679328"/>
              <a:chExt cx="1039305" cy="912152"/>
            </a:xfrm>
          </p:grpSpPr>
          <p:sp>
            <p:nvSpPr>
              <p:cNvPr id="102" name="文本框 43"/>
              <p:cNvSpPr txBox="1"/>
              <p:nvPr/>
            </p:nvSpPr>
            <p:spPr>
              <a:xfrm>
                <a:off x="2642042" y="1679328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3" name="文本框 44"/>
              <p:cNvSpPr txBox="1"/>
              <p:nvPr/>
            </p:nvSpPr>
            <p:spPr>
              <a:xfrm>
                <a:off x="2633251" y="2283703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208476" y="3645024"/>
            <a:ext cx="1117236" cy="958123"/>
            <a:chOff x="3208476" y="3861048"/>
            <a:chExt cx="1117236" cy="958123"/>
          </a:xfrm>
        </p:grpSpPr>
        <p:grpSp>
          <p:nvGrpSpPr>
            <p:cNvPr id="71" name="组合 70"/>
            <p:cNvGrpSpPr/>
            <p:nvPr/>
          </p:nvGrpSpPr>
          <p:grpSpPr>
            <a:xfrm>
              <a:off x="3227162" y="3861048"/>
              <a:ext cx="1098550" cy="958123"/>
              <a:chOff x="2857499" y="1149477"/>
              <a:chExt cx="1098550" cy="958123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208476" y="3873242"/>
              <a:ext cx="1039305" cy="864306"/>
              <a:chOff x="2633251" y="1704765"/>
              <a:chExt cx="1039305" cy="864306"/>
            </a:xfrm>
          </p:grpSpPr>
          <p:sp>
            <p:nvSpPr>
              <p:cNvPr id="105" name="文本框 46"/>
              <p:cNvSpPr txBox="1"/>
              <p:nvPr/>
            </p:nvSpPr>
            <p:spPr>
              <a:xfrm>
                <a:off x="2642042" y="1704765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6" name="文本框 47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194865" y="4797152"/>
            <a:ext cx="1130847" cy="958123"/>
            <a:chOff x="3194865" y="5013176"/>
            <a:chExt cx="1130847" cy="958123"/>
          </a:xfrm>
        </p:grpSpPr>
        <p:grpSp>
          <p:nvGrpSpPr>
            <p:cNvPr id="74" name="组合 73"/>
            <p:cNvGrpSpPr/>
            <p:nvPr/>
          </p:nvGrpSpPr>
          <p:grpSpPr>
            <a:xfrm>
              <a:off x="3227162" y="5013176"/>
              <a:ext cx="1098550" cy="958123"/>
              <a:chOff x="2857499" y="1149477"/>
              <a:chExt cx="1098550" cy="958123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2857499" y="1149477"/>
                <a:ext cx="1076325" cy="958123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2892834" y="1178024"/>
                <a:ext cx="1063215" cy="901028"/>
              </a:xfrm>
              <a:prstGeom prst="roundRect">
                <a:avLst>
                  <a:gd name="adj" fmla="val 138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194865" y="5013176"/>
              <a:ext cx="1044125" cy="879845"/>
              <a:chOff x="2619640" y="1689226"/>
              <a:chExt cx="1044125" cy="879845"/>
            </a:xfrm>
          </p:grpSpPr>
          <p:sp>
            <p:nvSpPr>
              <p:cNvPr id="108" name="文本框 49"/>
              <p:cNvSpPr txBox="1"/>
              <p:nvPr/>
            </p:nvSpPr>
            <p:spPr>
              <a:xfrm>
                <a:off x="2619640" y="1689226"/>
                <a:ext cx="10305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40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09" name="文本框 50"/>
              <p:cNvSpPr txBox="1"/>
              <p:nvPr/>
            </p:nvSpPr>
            <p:spPr>
              <a:xfrm>
                <a:off x="2633251" y="2261294"/>
                <a:ext cx="103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OPTION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0" name="文本框 52"/>
          <p:cNvSpPr txBox="1"/>
          <p:nvPr/>
        </p:nvSpPr>
        <p:spPr>
          <a:xfrm>
            <a:off x="6120102" y="140088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1" name="文本框 53"/>
          <p:cNvSpPr txBox="1"/>
          <p:nvPr/>
        </p:nvSpPr>
        <p:spPr>
          <a:xfrm>
            <a:off x="5681897" y="185609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grpSp>
        <p:nvGrpSpPr>
          <p:cNvPr id="112" name="Group 4"/>
          <p:cNvGrpSpPr>
            <a:grpSpLocks noChangeAspect="1"/>
          </p:cNvGrpSpPr>
          <p:nvPr/>
        </p:nvGrpSpPr>
        <p:grpSpPr bwMode="auto">
          <a:xfrm>
            <a:off x="5788132" y="1413011"/>
            <a:ext cx="299144" cy="350562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11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18"/>
          <p:cNvGrpSpPr>
            <a:grpSpLocks noChangeAspect="1"/>
          </p:cNvGrpSpPr>
          <p:nvPr/>
        </p:nvGrpSpPr>
        <p:grpSpPr bwMode="auto">
          <a:xfrm>
            <a:off x="5770611" y="2583317"/>
            <a:ext cx="334186" cy="311400"/>
            <a:chOff x="3802" y="2858"/>
            <a:chExt cx="616" cy="574"/>
          </a:xfrm>
          <a:solidFill>
            <a:srgbClr val="2DB2A4"/>
          </a:solidFill>
          <a:effectLst/>
        </p:grpSpPr>
        <p:sp>
          <p:nvSpPr>
            <p:cNvPr id="1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"/>
          <p:cNvGrpSpPr>
            <a:grpSpLocks noChangeAspect="1"/>
          </p:cNvGrpSpPr>
          <p:nvPr/>
        </p:nvGrpSpPr>
        <p:grpSpPr bwMode="auto">
          <a:xfrm>
            <a:off x="5755306" y="3681204"/>
            <a:ext cx="364796" cy="369104"/>
            <a:chOff x="2426" y="2781"/>
            <a:chExt cx="593" cy="600"/>
          </a:xfrm>
          <a:solidFill>
            <a:srgbClr val="F77A08"/>
          </a:solidFill>
          <a:effectLst/>
        </p:grpSpPr>
        <p:sp>
          <p:nvSpPr>
            <p:cNvPr id="12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765282" y="4850223"/>
            <a:ext cx="344844" cy="375260"/>
            <a:chOff x="4873620" y="1965325"/>
            <a:chExt cx="269882" cy="293688"/>
          </a:xfrm>
          <a:solidFill>
            <a:srgbClr val="92D050"/>
          </a:solidFill>
          <a:effectLst/>
        </p:grpSpPr>
        <p:sp>
          <p:nvSpPr>
            <p:cNvPr id="12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1" name="文本框 73"/>
          <p:cNvSpPr txBox="1"/>
          <p:nvPr/>
        </p:nvSpPr>
        <p:spPr>
          <a:xfrm>
            <a:off x="6120102" y="2548317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32" name="文本框 74"/>
          <p:cNvSpPr txBox="1"/>
          <p:nvPr/>
        </p:nvSpPr>
        <p:spPr>
          <a:xfrm>
            <a:off x="5681897" y="3003533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33" name="文本框 75"/>
          <p:cNvSpPr txBox="1"/>
          <p:nvPr/>
        </p:nvSpPr>
        <p:spPr>
          <a:xfrm>
            <a:off x="6120102" y="3697001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</a:p>
        </p:txBody>
      </p:sp>
      <p:sp>
        <p:nvSpPr>
          <p:cNvPr id="134" name="文本框 76"/>
          <p:cNvSpPr txBox="1"/>
          <p:nvPr/>
        </p:nvSpPr>
        <p:spPr>
          <a:xfrm>
            <a:off x="5681897" y="4152217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135" name="文本框 77"/>
          <p:cNvSpPr txBox="1"/>
          <p:nvPr/>
        </p:nvSpPr>
        <p:spPr>
          <a:xfrm>
            <a:off x="6120102" y="4839535"/>
            <a:ext cx="264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36" name="文本框 78"/>
          <p:cNvSpPr txBox="1"/>
          <p:nvPr/>
        </p:nvSpPr>
        <p:spPr>
          <a:xfrm>
            <a:off x="5681897" y="5294751"/>
            <a:ext cx="235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请在此处输入详细的文字介绍，表达主题的含义和内容，</a:t>
            </a:r>
          </a:p>
        </p:txBody>
      </p:sp>
      <p:sp>
        <p:nvSpPr>
          <p:cNvPr id="92" name="矩形 91"/>
          <p:cNvSpPr/>
          <p:nvPr/>
        </p:nvSpPr>
        <p:spPr>
          <a:xfrm>
            <a:off x="4178614" y="1340769"/>
            <a:ext cx="452661" cy="443083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  页</a:t>
            </a:r>
          </a:p>
        </p:txBody>
      </p:sp>
      <p:cxnSp>
        <p:nvCxnSpPr>
          <p:cNvPr id="150" name="直接连接符 149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7"/>
          <p:cNvSpPr>
            <a:spLocks noChangeArrowheads="1"/>
          </p:cNvSpPr>
          <p:nvPr/>
        </p:nvSpPr>
        <p:spPr bwMode="auto">
          <a:xfrm>
            <a:off x="12146259" y="7265548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rgbClr val="2DB2A4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31" grpId="0"/>
      <p:bldP spid="132" grpId="0"/>
      <p:bldP spid="133" grpId="0"/>
      <p:bldP spid="134" grpId="0"/>
      <p:bldP spid="135" grpId="0"/>
      <p:bldP spid="136" grpId="0"/>
      <p:bldP spid="92" grpId="0" animBg="1"/>
      <p:bldP spid="149" grpId="0"/>
      <p:bldP spid="1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30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总体计划思路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390911" y="3835083"/>
            <a:ext cx="1585543" cy="1585543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30354" y="421235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297387" y="3847382"/>
            <a:ext cx="1585543" cy="1585543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36830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05968" y="3847382"/>
            <a:ext cx="1585543" cy="1585543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5411" y="4224655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112444" y="3859681"/>
            <a:ext cx="1585543" cy="1585543"/>
            <a:chOff x="1705099" y="2564904"/>
            <a:chExt cx="1800200" cy="1800200"/>
          </a:xfrm>
        </p:grpSpPr>
        <p:sp>
          <p:nvSpPr>
            <p:cNvPr id="25" name="椭圆 24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51887" y="423695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137147" y="158896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 flipH="1" flipV="1">
            <a:off x="9409955" y="274109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33415" y="1687142"/>
            <a:ext cx="7608588" cy="1512168"/>
          </a:xfrm>
          <a:prstGeom prst="rect">
            <a:avLst/>
          </a:prstGeom>
          <a:noFill/>
          <a:ln w="9525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641202" y="1958340"/>
            <a:ext cx="6912769" cy="11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99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99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/>
      <p:bldP spid="19" grpId="0"/>
      <p:bldP spid="23" grpId="0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31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具体目标规划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281163" y="1464593"/>
            <a:ext cx="2202638" cy="2342999"/>
            <a:chOff x="2785219" y="1704380"/>
            <a:chExt cx="2202638" cy="2342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椭圆 1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0E64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98270" y="2181101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0E647C"/>
                </a:solidFill>
              </a:rPr>
              <a:t>销售额突破</a:t>
            </a:r>
            <a:endParaRPr lang="en-US" altLang="zh-CN" sz="2000" dirty="0">
              <a:solidFill>
                <a:srgbClr val="0E647C"/>
              </a:solidFill>
            </a:endParaRPr>
          </a:p>
          <a:p>
            <a:r>
              <a:rPr lang="en-US" altLang="zh-CN" sz="4000" dirty="0">
                <a:solidFill>
                  <a:srgbClr val="0E647C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0E647C"/>
                </a:solidFill>
              </a:rPr>
              <a:t>个亿</a:t>
            </a:r>
          </a:p>
        </p:txBody>
      </p:sp>
      <p:sp>
        <p:nvSpPr>
          <p:cNvPr id="20" name="等腰三角形 45"/>
          <p:cNvSpPr/>
          <p:nvPr/>
        </p:nvSpPr>
        <p:spPr>
          <a:xfrm>
            <a:off x="2341955" y="3952391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0E6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425179" y="41973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73451" y="1461021"/>
            <a:ext cx="2202638" cy="2342999"/>
            <a:chOff x="2785219" y="1704380"/>
            <a:chExt cx="2202638" cy="2342999"/>
          </a:xfrm>
        </p:grpSpPr>
        <p:grpSp>
          <p:nvGrpSpPr>
            <p:cNvPr id="23" name="组合 2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椭圆 2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2DB2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椭圆 2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5190558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2DB2A4"/>
                </a:solidFill>
              </a:rPr>
              <a:t>加盟店超过</a:t>
            </a:r>
            <a:endParaRPr lang="en-US" altLang="zh-CN" sz="2000" dirty="0">
              <a:solidFill>
                <a:srgbClr val="2DB2A4"/>
              </a:solidFill>
            </a:endParaRPr>
          </a:p>
          <a:p>
            <a:r>
              <a:rPr lang="en-US" altLang="zh-CN" sz="4000" dirty="0">
                <a:solidFill>
                  <a:srgbClr val="2DB2A4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2DB2A4"/>
                </a:solidFill>
              </a:rPr>
              <a:t>百家</a:t>
            </a:r>
          </a:p>
        </p:txBody>
      </p:sp>
      <p:sp>
        <p:nvSpPr>
          <p:cNvPr id="30" name="等腰三角形 45"/>
          <p:cNvSpPr/>
          <p:nvPr/>
        </p:nvSpPr>
        <p:spPr>
          <a:xfrm>
            <a:off x="4934243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017467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495349" y="1461021"/>
            <a:ext cx="2202638" cy="2342999"/>
            <a:chOff x="2785219" y="1704380"/>
            <a:chExt cx="2202638" cy="2342999"/>
          </a:xfrm>
        </p:grpSpPr>
        <p:grpSp>
          <p:nvGrpSpPr>
            <p:cNvPr id="33" name="组合 32"/>
            <p:cNvGrpSpPr/>
            <p:nvPr/>
          </p:nvGrpSpPr>
          <p:grpSpPr>
            <a:xfrm>
              <a:off x="2785219" y="1704380"/>
              <a:ext cx="2202638" cy="2342999"/>
              <a:chOff x="2785219" y="1704380"/>
              <a:chExt cx="2202638" cy="2342999"/>
            </a:xfrm>
            <a:solidFill>
              <a:srgbClr val="0070C0"/>
            </a:solidFill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椭圆 36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solidFill>
                <a:srgbClr val="F77A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07211" y="1834146"/>
              <a:ext cx="1958654" cy="2083467"/>
              <a:chOff x="2785219" y="1704380"/>
              <a:chExt cx="2202638" cy="2342999"/>
            </a:xfrm>
            <a:blipFill>
              <a:blip r:embed="rId3"/>
              <a:stretch>
                <a:fillRect l="-167158" t="-31921" r="-198372" b="-151558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椭圆 34"/>
              <p:cNvSpPr/>
              <p:nvPr/>
            </p:nvSpPr>
            <p:spPr>
              <a:xfrm>
                <a:off x="2785219" y="1704380"/>
                <a:ext cx="2202638" cy="22026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flipV="1">
                <a:off x="3747194" y="3869875"/>
                <a:ext cx="278687" cy="17750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812456" y="2177529"/>
            <a:ext cx="155510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F77A08"/>
                </a:solidFill>
              </a:rPr>
              <a:t>产品覆盖</a:t>
            </a:r>
            <a:endParaRPr lang="en-US" altLang="zh-CN" sz="2000" dirty="0">
              <a:solidFill>
                <a:srgbClr val="F77A08"/>
              </a:solidFill>
            </a:endParaRPr>
          </a:p>
          <a:p>
            <a:r>
              <a:rPr lang="en-US" altLang="zh-CN" sz="4000" dirty="0">
                <a:solidFill>
                  <a:srgbClr val="F77A08"/>
                </a:solidFill>
                <a:latin typeface="Impact MT Std" pitchFamily="34" charset="0"/>
              </a:rPr>
              <a:t>5</a:t>
            </a:r>
            <a:r>
              <a:rPr lang="zh-CN" altLang="en-US" sz="4000" dirty="0">
                <a:solidFill>
                  <a:srgbClr val="F77A08"/>
                </a:solidFill>
              </a:rPr>
              <a:t>大洲</a:t>
            </a:r>
          </a:p>
        </p:txBody>
      </p:sp>
      <p:sp>
        <p:nvSpPr>
          <p:cNvPr id="40" name="等腰三角形 45"/>
          <p:cNvSpPr/>
          <p:nvPr/>
        </p:nvSpPr>
        <p:spPr>
          <a:xfrm>
            <a:off x="7556141" y="3948819"/>
            <a:ext cx="2081054" cy="1060785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rgbClr val="F77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639365" y="4193753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497186" y="5411898"/>
            <a:ext cx="720080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9" grpId="0"/>
      <p:bldP spid="20" grpId="0" animBg="1"/>
      <p:bldP spid="21" grpId="0"/>
      <p:bldP spid="29" grpId="0"/>
      <p:bldP spid="30" grpId="0" animBg="1"/>
      <p:bldP spid="31" grpId="0"/>
      <p:bldP spid="39" grpId="0"/>
      <p:bldP spid="40" grpId="0" animBg="1"/>
      <p:bldP spid="41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25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62627" y="42280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20" name="椭圆 1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90194" y="4149080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24" name="椭圆 2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69595" y="2906974"/>
            <a:ext cx="172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8" name="椭圆 2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635578" y="2094476"/>
            <a:ext cx="1937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4613" y="3286725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32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计划实施步骤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99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99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99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99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6" grpId="0"/>
      <p:bldP spid="30" grpId="0"/>
      <p:bldP spid="32" grpId="0"/>
      <p:bldP spid="33" grpId="0"/>
      <p:bldP spid="34" grpId="0"/>
      <p:bldP spid="35" grpId="0"/>
      <p:bldP spid="9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33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风险保障措施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25579" y="525812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7587" y="35903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97587" y="1914177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713211" y="2779561"/>
            <a:ext cx="1585543" cy="1585543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52654" y="3156834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2911207" y="3362909"/>
            <a:ext cx="3354773" cy="579679"/>
            <a:chOff x="7967269" y="3151651"/>
            <a:chExt cx="3354773" cy="579679"/>
          </a:xfrm>
        </p:grpSpPr>
        <p:sp>
          <p:nvSpPr>
            <p:cNvPr id="20" name="Line 128"/>
            <p:cNvSpPr>
              <a:spLocks noChangeShapeType="1"/>
            </p:cNvSpPr>
            <p:nvPr/>
          </p:nvSpPr>
          <p:spPr bwMode="auto">
            <a:xfrm>
              <a:off x="9702801" y="3151651"/>
              <a:ext cx="0" cy="579678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Line 129"/>
            <p:cNvSpPr>
              <a:spLocks noChangeShapeType="1"/>
            </p:cNvSpPr>
            <p:nvPr/>
          </p:nvSpPr>
          <p:spPr bwMode="auto">
            <a:xfrm flipH="1">
              <a:off x="7967269" y="3492499"/>
              <a:ext cx="3354771" cy="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Line 130"/>
            <p:cNvSpPr>
              <a:spLocks noChangeShapeType="1"/>
            </p:cNvSpPr>
            <p:nvPr/>
          </p:nvSpPr>
          <p:spPr bwMode="auto">
            <a:xfrm>
              <a:off x="7971393" y="3486151"/>
              <a:ext cx="0" cy="20955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Line 131"/>
            <p:cNvSpPr>
              <a:spLocks noChangeShapeType="1"/>
            </p:cNvSpPr>
            <p:nvPr/>
          </p:nvSpPr>
          <p:spPr bwMode="auto">
            <a:xfrm>
              <a:off x="11322042" y="3492500"/>
              <a:ext cx="0" cy="238830"/>
            </a:xfrm>
            <a:prstGeom prst="line">
              <a:avLst/>
            </a:prstGeom>
            <a:noFill/>
            <a:ln w="95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3451" y="1268760"/>
            <a:ext cx="1296144" cy="1296144"/>
            <a:chOff x="4081363" y="1216786"/>
            <a:chExt cx="1296144" cy="1296144"/>
          </a:xfrm>
        </p:grpSpPr>
        <p:sp>
          <p:nvSpPr>
            <p:cNvPr id="25" name="圆角矩形 24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5263094" y="1558719"/>
            <a:ext cx="516858" cy="601000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2DB2A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85619" y="1536758"/>
            <a:ext cx="197250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385619" y="1944764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73451" y="2924944"/>
            <a:ext cx="1296144" cy="1296144"/>
            <a:chOff x="4081363" y="1216786"/>
            <a:chExt cx="1296144" cy="1296144"/>
          </a:xfrm>
        </p:grpSpPr>
        <p:sp>
          <p:nvSpPr>
            <p:cNvPr id="31" name="圆角矩形 30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KSO_Shape"/>
          <p:cNvSpPr/>
          <p:nvPr/>
        </p:nvSpPr>
        <p:spPr bwMode="auto">
          <a:xfrm>
            <a:off x="5184974" y="3284984"/>
            <a:ext cx="669319" cy="500873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F77A08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85620" y="321297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385619" y="362098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873451" y="4653136"/>
            <a:ext cx="1296144" cy="1296144"/>
            <a:chOff x="4081363" y="1216786"/>
            <a:chExt cx="1296144" cy="1296144"/>
          </a:xfrm>
        </p:grpSpPr>
        <p:sp>
          <p:nvSpPr>
            <p:cNvPr id="37" name="圆角矩形 36"/>
            <p:cNvSpPr/>
            <p:nvPr/>
          </p:nvSpPr>
          <p:spPr>
            <a:xfrm>
              <a:off x="4081363" y="1216786"/>
              <a:ext cx="1296144" cy="129614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4196058" y="1331481"/>
              <a:ext cx="1066754" cy="1066754"/>
            </a:xfrm>
            <a:prstGeom prst="roundRect">
              <a:avLst/>
            </a:prstGeom>
            <a:blipFill>
              <a:blip r:embed="rId3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5186549" y="5047642"/>
            <a:ext cx="669948" cy="564988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85620" y="4888796"/>
            <a:ext cx="162027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85619" y="5296802"/>
            <a:ext cx="331236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99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9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99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799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9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" grpId="0"/>
      <p:bldP spid="27" grpId="0" animBg="1"/>
      <p:bldP spid="28" grpId="0"/>
      <p:bldP spid="29" grpId="0"/>
      <p:bldP spid="33" grpId="0" animBg="1"/>
      <p:bldP spid="34" grpId="0"/>
      <p:bldP spid="35" grpId="0"/>
      <p:bldP spid="39" grpId="0" animBg="1"/>
      <p:bldP spid="40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可行性评估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 bwMode="blackWhite">
          <a:xfrm>
            <a:off x="6866610" y="1988840"/>
            <a:ext cx="600444" cy="3549370"/>
          </a:xfrm>
          <a:custGeom>
            <a:avLst/>
            <a:gdLst>
              <a:gd name="connsiteX0" fmla="*/ 300222 w 600444"/>
              <a:gd name="connsiteY0" fmla="*/ 0 h 3549370"/>
              <a:gd name="connsiteX1" fmla="*/ 600444 w 600444"/>
              <a:gd name="connsiteY1" fmla="*/ 300222 h 3549370"/>
              <a:gd name="connsiteX2" fmla="*/ 468079 w 600444"/>
              <a:gd name="connsiteY2" fmla="*/ 549171 h 3549370"/>
              <a:gd name="connsiteX3" fmla="*/ 428714 w 600444"/>
              <a:gd name="connsiteY3" fmla="*/ 570538 h 3549370"/>
              <a:gd name="connsiteX4" fmla="*/ 428714 w 600444"/>
              <a:gd name="connsiteY4" fmla="*/ 1533984 h 3549370"/>
              <a:gd name="connsiteX5" fmla="*/ 468079 w 600444"/>
              <a:gd name="connsiteY5" fmla="*/ 1555350 h 3549370"/>
              <a:gd name="connsiteX6" fmla="*/ 600444 w 600444"/>
              <a:gd name="connsiteY6" fmla="*/ 1804299 h 3549370"/>
              <a:gd name="connsiteX7" fmla="*/ 468079 w 600444"/>
              <a:gd name="connsiteY7" fmla="*/ 2053248 h 3549370"/>
              <a:gd name="connsiteX8" fmla="*/ 428714 w 600444"/>
              <a:gd name="connsiteY8" fmla="*/ 2074615 h 3549370"/>
              <a:gd name="connsiteX9" fmla="*/ 428714 w 600444"/>
              <a:gd name="connsiteY9" fmla="*/ 2978833 h 3549370"/>
              <a:gd name="connsiteX10" fmla="*/ 468079 w 600444"/>
              <a:gd name="connsiteY10" fmla="*/ 3000199 h 3549370"/>
              <a:gd name="connsiteX11" fmla="*/ 600444 w 600444"/>
              <a:gd name="connsiteY11" fmla="*/ 3249148 h 3549370"/>
              <a:gd name="connsiteX12" fmla="*/ 300222 w 600444"/>
              <a:gd name="connsiteY12" fmla="*/ 3549370 h 3549370"/>
              <a:gd name="connsiteX13" fmla="*/ 0 w 600444"/>
              <a:gd name="connsiteY13" fmla="*/ 3249148 h 3549370"/>
              <a:gd name="connsiteX14" fmla="*/ 132365 w 600444"/>
              <a:gd name="connsiteY14" fmla="*/ 3000199 h 3549370"/>
              <a:gd name="connsiteX15" fmla="*/ 171730 w 600444"/>
              <a:gd name="connsiteY15" fmla="*/ 2978833 h 3549370"/>
              <a:gd name="connsiteX16" fmla="*/ 171730 w 600444"/>
              <a:gd name="connsiteY16" fmla="*/ 2074615 h 3549370"/>
              <a:gd name="connsiteX17" fmla="*/ 132365 w 600444"/>
              <a:gd name="connsiteY17" fmla="*/ 2053248 h 3549370"/>
              <a:gd name="connsiteX18" fmla="*/ 0 w 600444"/>
              <a:gd name="connsiteY18" fmla="*/ 1804299 h 3549370"/>
              <a:gd name="connsiteX19" fmla="*/ 132365 w 600444"/>
              <a:gd name="connsiteY19" fmla="*/ 1555350 h 3549370"/>
              <a:gd name="connsiteX20" fmla="*/ 171730 w 600444"/>
              <a:gd name="connsiteY20" fmla="*/ 1533984 h 3549370"/>
              <a:gd name="connsiteX21" fmla="*/ 171730 w 600444"/>
              <a:gd name="connsiteY21" fmla="*/ 570538 h 3549370"/>
              <a:gd name="connsiteX22" fmla="*/ 132365 w 600444"/>
              <a:gd name="connsiteY22" fmla="*/ 549171 h 3549370"/>
              <a:gd name="connsiteX23" fmla="*/ 0 w 600444"/>
              <a:gd name="connsiteY23" fmla="*/ 300222 h 3549370"/>
              <a:gd name="connsiteX24" fmla="*/ 300222 w 600444"/>
              <a:gd name="connsiteY24" fmla="*/ 0 h 354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0444" h="3549370">
                <a:moveTo>
                  <a:pt x="300222" y="0"/>
                </a:moveTo>
                <a:cubicBezTo>
                  <a:pt x="466030" y="0"/>
                  <a:pt x="600444" y="134414"/>
                  <a:pt x="600444" y="300222"/>
                </a:cubicBezTo>
                <a:cubicBezTo>
                  <a:pt x="600444" y="403852"/>
                  <a:pt x="547939" y="495219"/>
                  <a:pt x="468079" y="549171"/>
                </a:cubicBezTo>
                <a:lnTo>
                  <a:pt x="428714" y="570538"/>
                </a:lnTo>
                <a:lnTo>
                  <a:pt x="428714" y="1533984"/>
                </a:lnTo>
                <a:lnTo>
                  <a:pt x="468079" y="1555350"/>
                </a:lnTo>
                <a:cubicBezTo>
                  <a:pt x="547939" y="1609302"/>
                  <a:pt x="600444" y="1700669"/>
                  <a:pt x="600444" y="1804299"/>
                </a:cubicBezTo>
                <a:cubicBezTo>
                  <a:pt x="600444" y="1907929"/>
                  <a:pt x="547939" y="1999296"/>
                  <a:pt x="468079" y="2053248"/>
                </a:cubicBezTo>
                <a:lnTo>
                  <a:pt x="428714" y="2074615"/>
                </a:lnTo>
                <a:lnTo>
                  <a:pt x="428714" y="2978833"/>
                </a:lnTo>
                <a:lnTo>
                  <a:pt x="468079" y="3000199"/>
                </a:lnTo>
                <a:cubicBezTo>
                  <a:pt x="547939" y="3054152"/>
                  <a:pt x="600444" y="3145518"/>
                  <a:pt x="600444" y="3249148"/>
                </a:cubicBezTo>
                <a:cubicBezTo>
                  <a:pt x="600444" y="3414956"/>
                  <a:pt x="466030" y="3549370"/>
                  <a:pt x="300222" y="3549370"/>
                </a:cubicBezTo>
                <a:cubicBezTo>
                  <a:pt x="134414" y="3549370"/>
                  <a:pt x="0" y="3414956"/>
                  <a:pt x="0" y="3249148"/>
                </a:cubicBezTo>
                <a:cubicBezTo>
                  <a:pt x="0" y="3145518"/>
                  <a:pt x="52505" y="3054152"/>
                  <a:pt x="132365" y="3000199"/>
                </a:cubicBezTo>
                <a:lnTo>
                  <a:pt x="171730" y="2978833"/>
                </a:lnTo>
                <a:lnTo>
                  <a:pt x="171730" y="2074615"/>
                </a:lnTo>
                <a:lnTo>
                  <a:pt x="132365" y="2053248"/>
                </a:lnTo>
                <a:cubicBezTo>
                  <a:pt x="52505" y="1999296"/>
                  <a:pt x="0" y="1907929"/>
                  <a:pt x="0" y="1804299"/>
                </a:cubicBezTo>
                <a:cubicBezTo>
                  <a:pt x="0" y="1700669"/>
                  <a:pt x="52505" y="1609302"/>
                  <a:pt x="132365" y="1555350"/>
                </a:cubicBezTo>
                <a:lnTo>
                  <a:pt x="171730" y="1533984"/>
                </a:lnTo>
                <a:lnTo>
                  <a:pt x="171730" y="570538"/>
                </a:lnTo>
                <a:lnTo>
                  <a:pt x="132365" y="549171"/>
                </a:lnTo>
                <a:cubicBezTo>
                  <a:pt x="52505" y="495219"/>
                  <a:pt x="0" y="403852"/>
                  <a:pt x="0" y="300222"/>
                </a:cubicBezTo>
                <a:cubicBezTo>
                  <a:pt x="0" y="134414"/>
                  <a:pt x="134414" y="0"/>
                  <a:pt x="30022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MH_Other_1"/>
          <p:cNvSpPr/>
          <p:nvPr>
            <p:custDataLst>
              <p:tags r:id="rId1"/>
            </p:custDataLst>
          </p:nvPr>
        </p:nvSpPr>
        <p:spPr bwMode="blackWhite">
          <a:xfrm flipH="1">
            <a:off x="2915321" y="2230954"/>
            <a:ext cx="1612501" cy="3302457"/>
          </a:xfrm>
          <a:custGeom>
            <a:avLst/>
            <a:gdLst>
              <a:gd name="T0" fmla="*/ 432 w 865"/>
              <a:gd name="T1" fmla="*/ 0 h 1828"/>
              <a:gd name="T2" fmla="*/ 561 w 865"/>
              <a:gd name="T3" fmla="*/ 828 h 1828"/>
              <a:gd name="T4" fmla="*/ 561 w 865"/>
              <a:gd name="T5" fmla="*/ 1539 h 1828"/>
              <a:gd name="T6" fmla="*/ 648 w 865"/>
              <a:gd name="T7" fmla="*/ 1539 h 1828"/>
              <a:gd name="T8" fmla="*/ 864 w 865"/>
              <a:gd name="T9" fmla="*/ 1658 h 1828"/>
              <a:gd name="T10" fmla="*/ 864 w 865"/>
              <a:gd name="T11" fmla="*/ 1827 h 1828"/>
              <a:gd name="T12" fmla="*/ 0 w 865"/>
              <a:gd name="T13" fmla="*/ 1827 h 1828"/>
              <a:gd name="T14" fmla="*/ 0 w 865"/>
              <a:gd name="T15" fmla="*/ 1674 h 1828"/>
              <a:gd name="T16" fmla="*/ 172 w 865"/>
              <a:gd name="T17" fmla="*/ 1556 h 1828"/>
              <a:gd name="T18" fmla="*/ 273 w 865"/>
              <a:gd name="T19" fmla="*/ 1556 h 1828"/>
              <a:gd name="T20" fmla="*/ 273 w 865"/>
              <a:gd name="T21" fmla="*/ 828 h 1828"/>
              <a:gd name="T22" fmla="*/ 432 w 865"/>
              <a:gd name="T2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5" h="1828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59644" y="1714579"/>
            <a:ext cx="5039356" cy="3455019"/>
            <a:chOff x="1015628" y="1816853"/>
            <a:chExt cx="5039356" cy="3455019"/>
          </a:xfrm>
        </p:grpSpPr>
        <p:grpSp>
          <p:nvGrpSpPr>
            <p:cNvPr id="15" name="组合 14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28" name="MH_Other_2"/>
              <p:cNvSpPr/>
              <p:nvPr>
                <p:custDataLst>
                  <p:tags r:id="rId10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avLst/>
                <a:gdLst>
                  <a:gd name="T0" fmla="*/ 0 w 2042"/>
                  <a:gd name="T1" fmla="*/ 788 h 789"/>
                  <a:gd name="T2" fmla="*/ 2041 w 2042"/>
                  <a:gd name="T3" fmla="*/ 78 h 789"/>
                  <a:gd name="T4" fmla="*/ 1996 w 2042"/>
                  <a:gd name="T5" fmla="*/ 0 h 789"/>
                  <a:gd name="T6" fmla="*/ 985 w 2042"/>
                  <a:gd name="T7" fmla="*/ 178 h 789"/>
                  <a:gd name="T8" fmla="*/ 834 w 2042"/>
                  <a:gd name="T9" fmla="*/ 230 h 789"/>
                  <a:gd name="T10" fmla="*/ 8 w 2042"/>
                  <a:gd name="T11" fmla="*/ 682 h 789"/>
                  <a:gd name="T12" fmla="*/ 0 w 2042"/>
                  <a:gd name="T13" fmla="*/ 78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2" h="789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0" cap="flat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  <a:tileRect/>
                </a:gradFill>
                <a:prstDash val="solid"/>
                <a:miter lim="800000"/>
              </a:ln>
              <a:effectLst>
                <a:outerShdw blurRad="152400" dist="76200" dir="60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2DB2A4"/>
                </a:solidFill>
                <a:ln w="28575" cap="flat">
                  <a:solidFill>
                    <a:srgbClr val="2DB2A4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avLst/>
                  <a:gdLst>
                    <a:gd name="T0" fmla="*/ 354482 w 1812925"/>
                    <a:gd name="T1" fmla="*/ 872801 h 1511300"/>
                    <a:gd name="T2" fmla="*/ 380318 w 1812925"/>
                    <a:gd name="T3" fmla="*/ 984699 h 1511300"/>
                    <a:gd name="T4" fmla="*/ 425879 w 1812925"/>
                    <a:gd name="T5" fmla="*/ 1087433 h 1511300"/>
                    <a:gd name="T6" fmla="*/ 488386 w 1812925"/>
                    <a:gd name="T7" fmla="*/ 1179061 h 1511300"/>
                    <a:gd name="T8" fmla="*/ 591174 w 1812925"/>
                    <a:gd name="T9" fmla="*/ 1276520 h 1511300"/>
                    <a:gd name="T10" fmla="*/ 711743 w 1812925"/>
                    <a:gd name="T11" fmla="*/ 1346213 h 1511300"/>
                    <a:gd name="T12" fmla="*/ 796474 w 1812925"/>
                    <a:gd name="T13" fmla="*/ 1375922 h 1511300"/>
                    <a:gd name="T14" fmla="*/ 907876 w 1812925"/>
                    <a:gd name="T15" fmla="*/ 1394804 h 1511300"/>
                    <a:gd name="T16" fmla="*/ 1015110 w 1812925"/>
                    <a:gd name="T17" fmla="*/ 1393415 h 1511300"/>
                    <a:gd name="T18" fmla="*/ 1118176 w 1812925"/>
                    <a:gd name="T19" fmla="*/ 1373702 h 1511300"/>
                    <a:gd name="T20" fmla="*/ 1216519 w 1812925"/>
                    <a:gd name="T21" fmla="*/ 1335939 h 1511300"/>
                    <a:gd name="T22" fmla="*/ 1302085 w 1812925"/>
                    <a:gd name="T23" fmla="*/ 1285127 h 1511300"/>
                    <a:gd name="T24" fmla="*/ 1341811 w 1812925"/>
                    <a:gd name="T25" fmla="*/ 1271245 h 1511300"/>
                    <a:gd name="T26" fmla="*/ 1382649 w 1812925"/>
                    <a:gd name="T27" fmla="*/ 1275131 h 1511300"/>
                    <a:gd name="T28" fmla="*/ 1417930 w 1812925"/>
                    <a:gd name="T29" fmla="*/ 1296789 h 1511300"/>
                    <a:gd name="T30" fmla="*/ 1441822 w 1812925"/>
                    <a:gd name="T31" fmla="*/ 1332607 h 1511300"/>
                    <a:gd name="T32" fmla="*/ 1447378 w 1812925"/>
                    <a:gd name="T33" fmla="*/ 1373146 h 1511300"/>
                    <a:gd name="T34" fmla="*/ 1435710 w 1812925"/>
                    <a:gd name="T35" fmla="*/ 1412574 h 1511300"/>
                    <a:gd name="T36" fmla="*/ 1407374 w 1812925"/>
                    <a:gd name="T37" fmla="*/ 1443950 h 1511300"/>
                    <a:gd name="T38" fmla="*/ 1288472 w 1812925"/>
                    <a:gd name="T39" fmla="*/ 1512532 h 1511300"/>
                    <a:gd name="T40" fmla="*/ 1161792 w 1812925"/>
                    <a:gd name="T41" fmla="*/ 1559734 h 1511300"/>
                    <a:gd name="T42" fmla="*/ 1028722 w 1812925"/>
                    <a:gd name="T43" fmla="*/ 1583891 h 1511300"/>
                    <a:gd name="T44" fmla="*/ 874538 w 1812925"/>
                    <a:gd name="T45" fmla="*/ 1583335 h 1511300"/>
                    <a:gd name="T46" fmla="*/ 770639 w 1812925"/>
                    <a:gd name="T47" fmla="*/ 1565565 h 1511300"/>
                    <a:gd name="T48" fmla="*/ 648125 w 1812925"/>
                    <a:gd name="T49" fmla="*/ 1526415 h 1511300"/>
                    <a:gd name="T50" fmla="*/ 534502 w 1812925"/>
                    <a:gd name="T51" fmla="*/ 1468106 h 1511300"/>
                    <a:gd name="T52" fmla="*/ 433380 w 1812925"/>
                    <a:gd name="T53" fmla="*/ 1393693 h 1511300"/>
                    <a:gd name="T54" fmla="*/ 342258 w 1812925"/>
                    <a:gd name="T55" fmla="*/ 1300954 h 1511300"/>
                    <a:gd name="T56" fmla="*/ 283085 w 1812925"/>
                    <a:gd name="T57" fmla="*/ 1219322 h 1511300"/>
                    <a:gd name="T58" fmla="*/ 221690 w 1812925"/>
                    <a:gd name="T59" fmla="*/ 1102705 h 1511300"/>
                    <a:gd name="T60" fmla="*/ 180019 w 1812925"/>
                    <a:gd name="T61" fmla="*/ 976091 h 1511300"/>
                    <a:gd name="T62" fmla="*/ 160017 w 1812925"/>
                    <a:gd name="T63" fmla="*/ 840871 h 1511300"/>
                    <a:gd name="T64" fmla="*/ 979901 w 1812925"/>
                    <a:gd name="T65" fmla="*/ 833 h 1511300"/>
                    <a:gd name="T66" fmla="*/ 1097691 w 1812925"/>
                    <a:gd name="T67" fmla="*/ 13331 h 1511300"/>
                    <a:gd name="T68" fmla="*/ 1216593 w 1812925"/>
                    <a:gd name="T69" fmla="*/ 45825 h 1511300"/>
                    <a:gd name="T70" fmla="*/ 1371054 w 1812925"/>
                    <a:gd name="T71" fmla="*/ 119422 h 1511300"/>
                    <a:gd name="T72" fmla="*/ 1533016 w 1812925"/>
                    <a:gd name="T73" fmla="*/ 252454 h 1511300"/>
                    <a:gd name="T74" fmla="*/ 1614691 w 1812925"/>
                    <a:gd name="T75" fmla="*/ 356878 h 1511300"/>
                    <a:gd name="T76" fmla="*/ 1678032 w 1812925"/>
                    <a:gd name="T77" fmla="*/ 471857 h 1511300"/>
                    <a:gd name="T78" fmla="*/ 1721370 w 1812925"/>
                    <a:gd name="T79" fmla="*/ 597112 h 1511300"/>
                    <a:gd name="T80" fmla="*/ 1743872 w 1812925"/>
                    <a:gd name="T81" fmla="*/ 731254 h 1511300"/>
                    <a:gd name="T82" fmla="*/ 1555796 w 1812925"/>
                    <a:gd name="T83" fmla="*/ 779578 h 1511300"/>
                    <a:gd name="T84" fmla="*/ 1541350 w 1812925"/>
                    <a:gd name="T85" fmla="*/ 661544 h 1511300"/>
                    <a:gd name="T86" fmla="*/ 1505235 w 1812925"/>
                    <a:gd name="T87" fmla="*/ 551287 h 1511300"/>
                    <a:gd name="T88" fmla="*/ 1449396 w 1812925"/>
                    <a:gd name="T89" fmla="*/ 451583 h 1511300"/>
                    <a:gd name="T90" fmla="*/ 1369110 w 1812925"/>
                    <a:gd name="T91" fmla="*/ 357434 h 1511300"/>
                    <a:gd name="T92" fmla="*/ 1239096 w 1812925"/>
                    <a:gd name="T93" fmla="*/ 263007 h 1511300"/>
                    <a:gd name="T94" fmla="*/ 1127973 w 1812925"/>
                    <a:gd name="T95" fmla="*/ 216627 h 1511300"/>
                    <a:gd name="T96" fmla="*/ 1010181 w 1812925"/>
                    <a:gd name="T97" fmla="*/ 193297 h 1511300"/>
                    <a:gd name="T98" fmla="*/ 899058 w 1812925"/>
                    <a:gd name="T99" fmla="*/ 193020 h 1511300"/>
                    <a:gd name="T100" fmla="*/ 796825 w 1812925"/>
                    <a:gd name="T101" fmla="*/ 210794 h 1511300"/>
                    <a:gd name="T102" fmla="*/ 698759 w 1812925"/>
                    <a:gd name="T103" fmla="*/ 246343 h 1511300"/>
                    <a:gd name="T104" fmla="*/ 606805 w 1812925"/>
                    <a:gd name="T105" fmla="*/ 299667 h 1511300"/>
                    <a:gd name="T106" fmla="*/ 567912 w 1812925"/>
                    <a:gd name="T107" fmla="*/ 315497 h 1511300"/>
                    <a:gd name="T108" fmla="*/ 526797 w 1812925"/>
                    <a:gd name="T109" fmla="*/ 313275 h 1511300"/>
                    <a:gd name="T110" fmla="*/ 490404 w 1812925"/>
                    <a:gd name="T111" fmla="*/ 293835 h 1511300"/>
                    <a:gd name="T112" fmla="*/ 465123 w 1812925"/>
                    <a:gd name="T113" fmla="*/ 259119 h 1511300"/>
                    <a:gd name="T114" fmla="*/ 457067 w 1812925"/>
                    <a:gd name="T115" fmla="*/ 218570 h 1511300"/>
                    <a:gd name="T116" fmla="*/ 467345 w 1812925"/>
                    <a:gd name="T117" fmla="*/ 178856 h 1511300"/>
                    <a:gd name="T118" fmla="*/ 494015 w 1812925"/>
                    <a:gd name="T119" fmla="*/ 146640 h 1511300"/>
                    <a:gd name="T120" fmla="*/ 602639 w 1812925"/>
                    <a:gd name="T121" fmla="*/ 81374 h 1511300"/>
                    <a:gd name="T122" fmla="*/ 728763 w 1812925"/>
                    <a:gd name="T123" fmla="*/ 32216 h 1511300"/>
                    <a:gd name="T124" fmla="*/ 860722 w 1812925"/>
                    <a:gd name="T125" fmla="*/ 5555 h 1511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812925" h="1511300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3" name="MH_Other_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MH_Other_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MH_Other_6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MH_SubTitle_2"/>
              <p:cNvSpPr/>
              <p:nvPr>
                <p:custDataLst>
                  <p:tags r:id="rId9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r>
                  <a:rPr lang="en-US" altLang="zh-CN" dirty="0">
                    <a:solidFill>
                      <a:prstClr val="black"/>
                    </a:solidFill>
                  </a:rPr>
                  <a:t> 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文本框 2"/>
              <p:cNvSpPr txBox="1"/>
              <p:nvPr/>
            </p:nvSpPr>
            <p:spPr>
              <a:xfrm>
                <a:off x="1366152" y="3654953"/>
                <a:ext cx="777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200</a:t>
                </a:r>
                <a:r>
                  <a:rPr lang="zh-CN" altLang="en-US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18" name="MH_Other_7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19" name="MH_Other_8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0" name="MH_Other_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9972" tIns="34986" rIns="69972" bIns="34986"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1" name="MH_SubTitle_1"/>
              <p:cNvSpPr/>
              <p:nvPr>
                <p:custDataLst>
                  <p:tags r:id="rId5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avLst/>
                <a:gdLst>
                  <a:gd name="T0" fmla="*/ 4 w 830"/>
                  <a:gd name="T1" fmla="*/ 0 h 276"/>
                  <a:gd name="T2" fmla="*/ 0 w 830"/>
                  <a:gd name="T3" fmla="*/ 28 h 276"/>
                  <a:gd name="T4" fmla="*/ 4 w 830"/>
                  <a:gd name="T5" fmla="*/ 65 h 276"/>
                  <a:gd name="T6" fmla="*/ 16 w 830"/>
                  <a:gd name="T7" fmla="*/ 102 h 276"/>
                  <a:gd name="T8" fmla="*/ 38 w 830"/>
                  <a:gd name="T9" fmla="*/ 139 h 276"/>
                  <a:gd name="T10" fmla="*/ 74 w 830"/>
                  <a:gd name="T11" fmla="*/ 172 h 276"/>
                  <a:gd name="T12" fmla="*/ 117 w 830"/>
                  <a:gd name="T13" fmla="*/ 202 h 276"/>
                  <a:gd name="T14" fmla="*/ 161 w 830"/>
                  <a:gd name="T15" fmla="*/ 223 h 276"/>
                  <a:gd name="T16" fmla="*/ 197 w 830"/>
                  <a:gd name="T17" fmla="*/ 237 h 276"/>
                  <a:gd name="T18" fmla="*/ 239 w 830"/>
                  <a:gd name="T19" fmla="*/ 251 h 276"/>
                  <a:gd name="T20" fmla="*/ 278 w 830"/>
                  <a:gd name="T21" fmla="*/ 260 h 276"/>
                  <a:gd name="T22" fmla="*/ 317 w 830"/>
                  <a:gd name="T23" fmla="*/ 266 h 276"/>
                  <a:gd name="T24" fmla="*/ 354 w 830"/>
                  <a:gd name="T25" fmla="*/ 270 h 276"/>
                  <a:gd name="T26" fmla="*/ 402 w 830"/>
                  <a:gd name="T27" fmla="*/ 275 h 276"/>
                  <a:gd name="T28" fmla="*/ 447 w 830"/>
                  <a:gd name="T29" fmla="*/ 273 h 276"/>
                  <a:gd name="T30" fmla="*/ 490 w 830"/>
                  <a:gd name="T31" fmla="*/ 270 h 276"/>
                  <a:gd name="T32" fmla="*/ 541 w 830"/>
                  <a:gd name="T33" fmla="*/ 265 h 276"/>
                  <a:gd name="T34" fmla="*/ 579 w 830"/>
                  <a:gd name="T35" fmla="*/ 255 h 276"/>
                  <a:gd name="T36" fmla="*/ 620 w 830"/>
                  <a:gd name="T37" fmla="*/ 244 h 276"/>
                  <a:gd name="T38" fmla="*/ 659 w 830"/>
                  <a:gd name="T39" fmla="*/ 230 h 276"/>
                  <a:gd name="T40" fmla="*/ 686 w 830"/>
                  <a:gd name="T41" fmla="*/ 219 h 276"/>
                  <a:gd name="T42" fmla="*/ 715 w 830"/>
                  <a:gd name="T43" fmla="*/ 201 h 276"/>
                  <a:gd name="T44" fmla="*/ 737 w 830"/>
                  <a:gd name="T45" fmla="*/ 186 h 276"/>
                  <a:gd name="T46" fmla="*/ 762 w 830"/>
                  <a:gd name="T47" fmla="*/ 166 h 276"/>
                  <a:gd name="T48" fmla="*/ 785 w 830"/>
                  <a:gd name="T49" fmla="*/ 147 h 276"/>
                  <a:gd name="T50" fmla="*/ 800 w 830"/>
                  <a:gd name="T51" fmla="*/ 125 h 276"/>
                  <a:gd name="T52" fmla="*/ 814 w 830"/>
                  <a:gd name="T53" fmla="*/ 100 h 276"/>
                  <a:gd name="T54" fmla="*/ 824 w 830"/>
                  <a:gd name="T55" fmla="*/ 73 h 276"/>
                  <a:gd name="T56" fmla="*/ 829 w 830"/>
                  <a:gd name="T57" fmla="*/ 40 h 276"/>
                  <a:gd name="T58" fmla="*/ 827 w 830"/>
                  <a:gd name="T59" fmla="*/ 1 h 276"/>
                  <a:gd name="T60" fmla="*/ 4 w 830"/>
                  <a:gd name="T6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0" h="276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E647C"/>
              </a:solidFill>
              <a:ln w="28575" cap="flat">
                <a:solidFill>
                  <a:srgbClr val="0E647C"/>
                </a:solidFill>
                <a:prstDash val="solid"/>
                <a:miter lim="800000"/>
              </a:ln>
              <a:effectLst>
                <a:outerShdw blurRad="228600" dist="228600" dir="6600000" algn="t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文本框 16"/>
              <p:cNvSpPr txBox="1"/>
              <p:nvPr/>
            </p:nvSpPr>
            <p:spPr>
              <a:xfrm>
                <a:off x="4862660" y="4816932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500</a:t>
                </a:r>
                <a:r>
                  <a:rPr lang="zh-CN" altLang="en-US" b="1" dirty="0">
                    <a:solidFill>
                      <a:schemeClr val="bg1"/>
                    </a:solidFill>
                    <a:latin typeface="Impact MT Std" pitchFamily="34" charset="0"/>
                    <a:ea typeface="微软雅黑" panose="020B0503020204020204" pitchFamily="34" charset="-122"/>
                  </a:rPr>
                  <a:t>万</a:t>
                </a:r>
              </a:p>
            </p:txBody>
          </p:sp>
        </p:grpSp>
      </p:grpSp>
      <p:sp>
        <p:nvSpPr>
          <p:cNvPr id="32" name="文本框 26"/>
          <p:cNvSpPr txBox="1"/>
          <p:nvPr/>
        </p:nvSpPr>
        <p:spPr>
          <a:xfrm>
            <a:off x="1274167" y="422108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6"/>
          <p:cNvSpPr txBox="1"/>
          <p:nvPr/>
        </p:nvSpPr>
        <p:spPr>
          <a:xfrm>
            <a:off x="4775898" y="5251778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spc="100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393731" y="202643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81763" y="164901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681763" y="205702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673651" y="1769428"/>
            <a:ext cx="968654" cy="956034"/>
            <a:chOff x="6217935" y="1158425"/>
            <a:chExt cx="527724" cy="520849"/>
          </a:xfrm>
        </p:grpSpPr>
        <p:grpSp>
          <p:nvGrpSpPr>
            <p:cNvPr id="38" name="组合 3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7402585" y="346659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7690617" y="308917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7690617" y="349718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682505" y="3209588"/>
            <a:ext cx="968654" cy="956034"/>
            <a:chOff x="6217935" y="1158425"/>
            <a:chExt cx="527724" cy="520849"/>
          </a:xfrm>
        </p:grpSpPr>
        <p:grpSp>
          <p:nvGrpSpPr>
            <p:cNvPr id="46" name="组合 4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7393731" y="4906755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7681763" y="4529336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681763" y="4937342"/>
            <a:ext cx="366355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673651" y="4649748"/>
            <a:ext cx="968654" cy="956034"/>
            <a:chOff x="6217935" y="1158425"/>
            <a:chExt cx="527724" cy="520849"/>
          </a:xfrm>
        </p:grpSpPr>
        <p:grpSp>
          <p:nvGrpSpPr>
            <p:cNvPr id="54" name="组合 5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6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8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549"/>
                                </p:stCondLst>
                                <p:childTnLst>
                                  <p:par>
                                    <p:cTn id="1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12" grpId="0" animBg="1"/>
          <p:bldP spid="13" grpId="0" animBg="1"/>
          <p:bldP spid="32" grpId="0"/>
          <p:bldP spid="33" grpId="0"/>
          <p:bldP spid="35" grpId="0"/>
          <p:bldP spid="36" grpId="0"/>
          <p:bldP spid="43" grpId="0"/>
          <p:bldP spid="44" grpId="0"/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49"/>
                                </p:stCondLst>
                                <p:childTnLst>
                                  <p:par>
                                    <p:cTn id="48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5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6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49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49"/>
                                </p:stCondLst>
                                <p:childTnLst>
                                  <p:par>
                                    <p:cTn id="84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049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549"/>
                                </p:stCondLst>
                                <p:childTnLst>
                                  <p:par>
                                    <p:cTn id="1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12" grpId="0" animBg="1"/>
          <p:bldP spid="13" grpId="0" animBg="1"/>
          <p:bldP spid="32" grpId="0"/>
          <p:bldP spid="33" grpId="0"/>
          <p:bldP spid="35" grpId="0"/>
          <p:bldP spid="36" grpId="0"/>
          <p:bldP spid="43" grpId="0"/>
          <p:bldP spid="44" grpId="0"/>
          <p:bldP spid="51" grpId="0"/>
          <p:bldP spid="52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能力提升计划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3" y="2736304"/>
            <a:ext cx="6643472" cy="3789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3091" y="1412776"/>
            <a:ext cx="27446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3355" y="2132856"/>
            <a:ext cx="25921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0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662539" y="1268760"/>
            <a:ext cx="1184425" cy="1184425"/>
            <a:chOff x="1705099" y="2564904"/>
            <a:chExt cx="1800200" cy="1800200"/>
          </a:xfrm>
        </p:grpSpPr>
        <p:sp>
          <p:nvSpPr>
            <p:cNvPr id="16" name="椭圆 1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DB2A4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67305" y="1445474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2431" y="1646168"/>
            <a:ext cx="29317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800" b="1" dirty="0">
                <a:solidFill>
                  <a:srgbClr val="2DB2A4"/>
                </a:solidFill>
              </a:rPr>
              <a:t>无论一小步还是一大步</a:t>
            </a:r>
            <a:endParaRPr lang="en-US" altLang="zh-CN" sz="1800" b="1" dirty="0">
              <a:solidFill>
                <a:srgbClr val="2DB2A4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800" b="1" dirty="0">
                <a:solidFill>
                  <a:srgbClr val="2DB2A4"/>
                </a:solidFill>
              </a:rPr>
              <a:t>都要带动人类的进步</a:t>
            </a:r>
            <a:endParaRPr lang="en-US" altLang="zh-CN" sz="1800" b="1" dirty="0">
              <a:solidFill>
                <a:srgbClr val="2DB2A4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73651" y="2547295"/>
            <a:ext cx="1184425" cy="1184425"/>
            <a:chOff x="1705099" y="2564904"/>
            <a:chExt cx="1800200" cy="1800200"/>
          </a:xfrm>
        </p:grpSpPr>
        <p:sp>
          <p:nvSpPr>
            <p:cNvPr id="21" name="椭圆 2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78417" y="2724009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41803" y="293963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F77A08"/>
                </a:solidFill>
              </a:rPr>
              <a:t>发展员工  成就客户</a:t>
            </a:r>
            <a:endParaRPr lang="en-US" altLang="zh-CN" sz="1800" b="1" dirty="0">
              <a:solidFill>
                <a:srgbClr val="F77A08"/>
              </a:solidFill>
            </a:endParaRPr>
          </a:p>
          <a:p>
            <a:r>
              <a:rPr lang="zh-CN" altLang="en-US" sz="1800" b="1" dirty="0">
                <a:solidFill>
                  <a:srgbClr val="F77A08"/>
                </a:solidFill>
              </a:rPr>
              <a:t>回报股东  强大国家</a:t>
            </a:r>
            <a:endParaRPr lang="en-US" altLang="zh-CN" sz="1800" b="1" dirty="0">
              <a:solidFill>
                <a:srgbClr val="F77A08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73651" y="3843439"/>
            <a:ext cx="1184425" cy="1184425"/>
            <a:chOff x="1705099" y="2564904"/>
            <a:chExt cx="1800200" cy="1800200"/>
          </a:xfrm>
        </p:grpSpPr>
        <p:sp>
          <p:nvSpPr>
            <p:cNvPr id="26" name="椭圆 25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78417" y="4020153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  <a:endParaRPr lang="en-US" altLang="zh-CN" sz="24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62431" y="4293096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rgbClr val="92D050"/>
                </a:solidFill>
              </a:rPr>
              <a:t>合作共赢  务实创新</a:t>
            </a:r>
            <a:endParaRPr lang="en-US" altLang="zh-CN" sz="1800" b="1" dirty="0">
              <a:solidFill>
                <a:srgbClr val="92D05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673651" y="5157192"/>
            <a:ext cx="1184425" cy="1184425"/>
            <a:chOff x="1705099" y="2564904"/>
            <a:chExt cx="1800200" cy="1800200"/>
          </a:xfrm>
        </p:grpSpPr>
        <p:sp>
          <p:nvSpPr>
            <p:cNvPr id="31" name="椭圆 30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78417" y="5333906"/>
            <a:ext cx="117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2431" y="5646440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</a:rPr>
              <a:t>诚信  务实  敬业  创新</a:t>
            </a:r>
            <a:endParaRPr lang="en-US" altLang="zh-CN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49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49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36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8971" y="371792"/>
            <a:ext cx="1610824" cy="1452335"/>
            <a:chOff x="2713211" y="1988840"/>
            <a:chExt cx="1610824" cy="1452335"/>
          </a:xfrm>
        </p:grpSpPr>
        <p:sp>
          <p:nvSpPr>
            <p:cNvPr id="1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6937" y="842913"/>
            <a:ext cx="117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16" name="椭圆 15"/>
          <p:cNvSpPr/>
          <p:nvPr/>
        </p:nvSpPr>
        <p:spPr>
          <a:xfrm flipH="1">
            <a:off x="459611" y="1448406"/>
            <a:ext cx="564888" cy="564890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444728" y="742276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2293563" y="332656"/>
            <a:ext cx="275632" cy="27563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文本框 25"/>
          <p:cNvSpPr txBox="1"/>
          <p:nvPr/>
        </p:nvSpPr>
        <p:spPr>
          <a:xfrm>
            <a:off x="1561083" y="1628800"/>
            <a:ext cx="9034539" cy="371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摘要：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26"/>
          <p:cNvSpPr txBox="1"/>
          <p:nvPr/>
        </p:nvSpPr>
        <p:spPr>
          <a:xfrm>
            <a:off x="1561083" y="5157192"/>
            <a:ext cx="9183779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2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28124" y="4418851"/>
            <a:ext cx="1379845" cy="1244082"/>
            <a:chOff x="2713211" y="1988840"/>
            <a:chExt cx="1610824" cy="1452335"/>
          </a:xfrm>
        </p:grpSpPr>
        <p:sp>
          <p:nvSpPr>
            <p:cNvPr id="22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51993" t="-35459" r="-2541" b="-8649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09955" y="5017814"/>
            <a:ext cx="1198706" cy="1080766"/>
            <a:chOff x="2713211" y="1988840"/>
            <a:chExt cx="1610824" cy="1452335"/>
          </a:xfrm>
        </p:grpSpPr>
        <p:sp>
          <p:nvSpPr>
            <p:cNvPr id="2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5"/>
              <a:srcRect/>
              <a:stretch>
                <a:fillRect l="-5921" t="-28757" r="-48613" b="-15351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flipH="1">
            <a:off x="8917490" y="5602911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0798526" y="5726400"/>
            <a:ext cx="290272" cy="290273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flipH="1">
            <a:off x="11424808" y="3912747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/>
      <p:bldP spid="20" grpId="0"/>
      <p:bldP spid="27" grpId="0" animBg="1"/>
      <p:bldP spid="28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667410" y="3340066"/>
            <a:ext cx="6814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966078" y="4302340"/>
            <a:ext cx="6099407" cy="338554"/>
            <a:chOff x="2992618" y="3469364"/>
            <a:chExt cx="6284223" cy="338554"/>
          </a:xfrm>
        </p:grpSpPr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 bwMode="auto">
            <a:xfrm>
              <a:off x="750724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4781456" y="4267810"/>
            <a:ext cx="2422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THEBUSINESS PLAN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186103" y="4744421"/>
            <a:ext cx="1584176" cy="484779"/>
            <a:chOff x="2713211" y="2267658"/>
            <a:chExt cx="1584176" cy="484779"/>
          </a:xfrm>
        </p:grpSpPr>
        <p:sp>
          <p:nvSpPr>
            <p:cNvPr id="37" name="圆角矩形 36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26"/>
          <p:cNvSpPr txBox="1"/>
          <p:nvPr/>
        </p:nvSpPr>
        <p:spPr>
          <a:xfrm>
            <a:off x="5017467" y="4787860"/>
            <a:ext cx="1909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2020.1.23</a:t>
            </a:r>
            <a:endParaRPr lang="zh-CN" altLang="en-US" b="1" spc="100" dirty="0">
              <a:solidFill>
                <a:schemeClr val="accent1">
                  <a:lumMod val="7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61283" y="1459359"/>
            <a:ext cx="1610824" cy="1452335"/>
            <a:chOff x="2713211" y="1988840"/>
            <a:chExt cx="1610824" cy="1452335"/>
          </a:xfrm>
        </p:grpSpPr>
        <p:sp>
          <p:nvSpPr>
            <p:cNvPr id="41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2590" y="1459359"/>
            <a:ext cx="1610824" cy="1452335"/>
            <a:chOff x="2713211" y="1988840"/>
            <a:chExt cx="1610824" cy="1452335"/>
          </a:xfrm>
        </p:grpSpPr>
        <p:sp>
          <p:nvSpPr>
            <p:cNvPr id="44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DB2A4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35382" y="1459359"/>
            <a:ext cx="1610824" cy="1452335"/>
            <a:chOff x="2713211" y="1988840"/>
            <a:chExt cx="1610824" cy="1452335"/>
          </a:xfrm>
        </p:grpSpPr>
        <p:sp>
          <p:nvSpPr>
            <p:cNvPr id="47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7A08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76886" y="1459359"/>
            <a:ext cx="1610824" cy="1452335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92D050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77307" y="1518465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0E647C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1443" y="1484784"/>
            <a:ext cx="1174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  <a:endParaRPr lang="zh-CN" altLang="en-US" sz="8000" b="1" dirty="0">
              <a:solidFill>
                <a:srgbClr val="2DB2A4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46831" y="1484784"/>
            <a:ext cx="117489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14983" y="1490243"/>
            <a:ext cx="117489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56" name="椭圆 55"/>
          <p:cNvSpPr/>
          <p:nvPr/>
        </p:nvSpPr>
        <p:spPr>
          <a:xfrm flipH="1">
            <a:off x="5178307" y="836712"/>
            <a:ext cx="417953" cy="417953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5698258" y="2476956"/>
            <a:ext cx="525156" cy="525154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8596731" y="1518465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4497709" y="2739533"/>
            <a:ext cx="344324" cy="344322"/>
          </a:xfrm>
          <a:prstGeom prst="ellipse">
            <a:avLst/>
          </a:prstGeom>
          <a:solidFill>
            <a:srgbClr val="92D050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9167689" y="2049102"/>
            <a:ext cx="580544" cy="580546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2569195" y="1805661"/>
            <a:ext cx="564888" cy="564890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10111274" y="1911286"/>
            <a:ext cx="275632" cy="275632"/>
          </a:xfrm>
          <a:prstGeom prst="ellipse">
            <a:avLst/>
          </a:prstGeom>
          <a:solidFill>
            <a:srgbClr val="0E647C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1777107" y="1667845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3582665" y="1305939"/>
            <a:ext cx="275632" cy="275632"/>
          </a:xfrm>
          <a:prstGeom prst="ellipse">
            <a:avLst/>
          </a:prstGeom>
          <a:solidFill>
            <a:srgbClr val="2DB2A4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979565" y="2402786"/>
            <a:ext cx="5544616" cy="1200507"/>
            <a:chOff x="4838820" y="2375552"/>
            <a:chExt cx="5544616" cy="1200507"/>
          </a:xfrm>
        </p:grpSpPr>
        <p:sp>
          <p:nvSpPr>
            <p:cNvPr id="10" name="矩形 3"/>
            <p:cNvSpPr/>
            <p:nvPr/>
          </p:nvSpPr>
          <p:spPr>
            <a:xfrm>
              <a:off x="4838820" y="2375552"/>
              <a:ext cx="5544616" cy="1200507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solidFill>
              <a:srgbClr val="0E647C"/>
            </a:solidFill>
            <a:ln w="9525"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"/>
            <p:cNvSpPr/>
            <p:nvPr/>
          </p:nvSpPr>
          <p:spPr>
            <a:xfrm>
              <a:off x="4945460" y="2471749"/>
              <a:ext cx="5328592" cy="1008112"/>
            </a:xfrm>
            <a:custGeom>
              <a:avLst/>
              <a:gdLst/>
              <a:ahLst/>
              <a:cxnLst/>
              <a:rect l="l" t="t" r="r" b="b"/>
              <a:pathLst>
                <a:path w="6025861" h="1158747">
                  <a:moveTo>
                    <a:pt x="575194" y="0"/>
                  </a:moveTo>
                  <a:lnTo>
                    <a:pt x="1992514" y="0"/>
                  </a:lnTo>
                  <a:lnTo>
                    <a:pt x="4154179" y="0"/>
                  </a:lnTo>
                  <a:lnTo>
                    <a:pt x="5571499" y="0"/>
                  </a:lnTo>
                  <a:lnTo>
                    <a:pt x="5571499" y="474"/>
                  </a:lnTo>
                  <a:lnTo>
                    <a:pt x="5639364" y="474"/>
                  </a:lnTo>
                  <a:cubicBezTo>
                    <a:pt x="5661410" y="0"/>
                    <a:pt x="5683924" y="5211"/>
                    <a:pt x="5704562" y="17528"/>
                  </a:cubicBezTo>
                  <a:cubicBezTo>
                    <a:pt x="5723793" y="28424"/>
                    <a:pt x="5739272" y="44057"/>
                    <a:pt x="5749591" y="62533"/>
                  </a:cubicBezTo>
                  <a:lnTo>
                    <a:pt x="6008038" y="514473"/>
                  </a:lnTo>
                  <a:cubicBezTo>
                    <a:pt x="6019294" y="533422"/>
                    <a:pt x="6025861" y="555687"/>
                    <a:pt x="6025861" y="579374"/>
                  </a:cubicBezTo>
                  <a:cubicBezTo>
                    <a:pt x="6025861" y="603534"/>
                    <a:pt x="6019294" y="625799"/>
                    <a:pt x="6007568" y="644749"/>
                  </a:cubicBezTo>
                  <a:lnTo>
                    <a:pt x="5749591" y="1096688"/>
                  </a:lnTo>
                  <a:cubicBezTo>
                    <a:pt x="5738803" y="1114690"/>
                    <a:pt x="5723793" y="1130324"/>
                    <a:pt x="5704562" y="1141693"/>
                  </a:cubicBezTo>
                  <a:cubicBezTo>
                    <a:pt x="5684393" y="1153536"/>
                    <a:pt x="5662348" y="1158747"/>
                    <a:pt x="5640302" y="1158273"/>
                  </a:cubicBezTo>
                  <a:lnTo>
                    <a:pt x="5571499" y="1158273"/>
                  </a:lnTo>
                  <a:lnTo>
                    <a:pt x="5571499" y="1158747"/>
                  </a:lnTo>
                  <a:lnTo>
                    <a:pt x="4154179" y="1158747"/>
                  </a:lnTo>
                  <a:lnTo>
                    <a:pt x="1992514" y="1158747"/>
                  </a:lnTo>
                  <a:lnTo>
                    <a:pt x="575194" y="1158747"/>
                  </a:lnTo>
                  <a:lnTo>
                    <a:pt x="575194" y="1158273"/>
                  </a:lnTo>
                  <a:lnTo>
                    <a:pt x="382745" y="1158273"/>
                  </a:lnTo>
                  <a:cubicBezTo>
                    <a:pt x="362107" y="1158273"/>
                    <a:pt x="340530" y="1153062"/>
                    <a:pt x="321299" y="1141693"/>
                  </a:cubicBezTo>
                  <a:cubicBezTo>
                    <a:pt x="302069" y="1130324"/>
                    <a:pt x="286590" y="1114690"/>
                    <a:pt x="276270" y="1096215"/>
                  </a:cubicBezTo>
                  <a:lnTo>
                    <a:pt x="16886" y="642380"/>
                  </a:lnTo>
                  <a:cubicBezTo>
                    <a:pt x="6098" y="623904"/>
                    <a:pt x="0" y="602587"/>
                    <a:pt x="0" y="579374"/>
                  </a:cubicBezTo>
                  <a:cubicBezTo>
                    <a:pt x="0" y="556161"/>
                    <a:pt x="6098" y="534843"/>
                    <a:pt x="16886" y="515894"/>
                  </a:cubicBezTo>
                  <a:lnTo>
                    <a:pt x="275332" y="63954"/>
                  </a:lnTo>
                  <a:cubicBezTo>
                    <a:pt x="286120" y="45478"/>
                    <a:pt x="301599" y="28898"/>
                    <a:pt x="321299" y="17528"/>
                  </a:cubicBezTo>
                  <a:cubicBezTo>
                    <a:pt x="339592" y="6633"/>
                    <a:pt x="359762" y="948"/>
                    <a:pt x="379930" y="474"/>
                  </a:cubicBezTo>
                  <a:lnTo>
                    <a:pt x="575194" y="474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1163" y="2241590"/>
            <a:ext cx="1610824" cy="1452335"/>
            <a:chOff x="2713211" y="1988840"/>
            <a:chExt cx="1610824" cy="1452335"/>
          </a:xfrm>
        </p:grpSpPr>
        <p:sp>
          <p:nvSpPr>
            <p:cNvPr id="3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64002" y="2564904"/>
            <a:ext cx="645145" cy="756035"/>
            <a:chOff x="1776" y="1776"/>
            <a:chExt cx="64" cy="75"/>
          </a:xfrm>
          <a:solidFill>
            <a:srgbClr val="0E647C"/>
          </a:solidFill>
          <a:effectLst/>
        </p:grpSpPr>
        <p:sp>
          <p:nvSpPr>
            <p:cNvPr id="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52"/>
          <p:cNvSpPr txBox="1"/>
          <p:nvPr/>
        </p:nvSpPr>
        <p:spPr>
          <a:xfrm>
            <a:off x="4513411" y="2649106"/>
            <a:ext cx="4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36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6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08413" y="378904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总体工作概述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20581" y="3789040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具体工作明细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29264" y="3789040"/>
            <a:ext cx="1436675" cy="215444"/>
            <a:chOff x="4369395" y="3284984"/>
            <a:chExt cx="1436675" cy="215444"/>
          </a:xfrm>
        </p:grpSpPr>
        <p:sp>
          <p:nvSpPr>
            <p:cNvPr id="5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0" name="等腰三角形 5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801443" y="4149660"/>
            <a:ext cx="1436675" cy="215444"/>
            <a:chOff x="4369395" y="3284984"/>
            <a:chExt cx="1436675" cy="215444"/>
          </a:xfrm>
        </p:grpSpPr>
        <p:sp>
          <p:nvSpPr>
            <p:cNvPr id="6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市场推广情况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等腰三角形 6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13611" y="4149660"/>
            <a:ext cx="1436675" cy="215444"/>
            <a:chOff x="4369395" y="3284984"/>
            <a:chExt cx="1436675" cy="215444"/>
          </a:xfrm>
        </p:grpSpPr>
        <p:sp>
          <p:nvSpPr>
            <p:cNvPr id="6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核心成员介绍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22294" y="4149660"/>
            <a:ext cx="1436675" cy="215444"/>
            <a:chOff x="4369395" y="3284984"/>
            <a:chExt cx="1436675" cy="215444"/>
          </a:xfrm>
        </p:grpSpPr>
        <p:sp>
          <p:nvSpPr>
            <p:cNvPr id="7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公司团队介绍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0E647C"/>
              </a:solidFill>
              <a:ln>
                <a:solidFill>
                  <a:srgbClr val="0E64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矩形 7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04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05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总体工作概述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1561083" y="1143419"/>
            <a:ext cx="9121303" cy="62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我图网在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奥运会开幕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兴建，是设计作品交易平台，主要经营正版设计稿，正版摄影图，正版插画，正版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模型，正版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源文件等销售。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592977" y="2205038"/>
            <a:ext cx="4864650" cy="3384550"/>
            <a:chOff x="872897" y="2205038"/>
            <a:chExt cx="4864650" cy="3384550"/>
          </a:xfrm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矩形 104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77707" y="2205869"/>
            <a:ext cx="834492" cy="834492"/>
            <a:chOff x="8761883" y="2061853"/>
            <a:chExt cx="834492" cy="834492"/>
          </a:xfrm>
        </p:grpSpPr>
        <p:grpSp>
          <p:nvGrpSpPr>
            <p:cNvPr id="108" name="组合 107"/>
            <p:cNvGrpSpPr/>
            <p:nvPr/>
          </p:nvGrpSpPr>
          <p:grpSpPr>
            <a:xfrm>
              <a:off x="8761883" y="2061853"/>
              <a:ext cx="834492" cy="834492"/>
              <a:chOff x="1705099" y="2564904"/>
              <a:chExt cx="1800200" cy="1800200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8969180" y="2282033"/>
              <a:ext cx="419897" cy="435380"/>
              <a:chOff x="3602038" y="841375"/>
              <a:chExt cx="4994275" cy="5178426"/>
            </a:xfrm>
            <a:solidFill>
              <a:srgbClr val="0070C0"/>
            </a:solidFill>
          </p:grpSpPr>
          <p:sp>
            <p:nvSpPr>
              <p:cNvPr id="110" name="Freeform 51"/>
              <p:cNvSpPr/>
              <p:nvPr/>
            </p:nvSpPr>
            <p:spPr bwMode="auto">
              <a:xfrm>
                <a:off x="8078788" y="5426075"/>
                <a:ext cx="517525" cy="587375"/>
              </a:xfrm>
              <a:custGeom>
                <a:avLst/>
                <a:gdLst>
                  <a:gd name="T0" fmla="*/ 138 w 138"/>
                  <a:gd name="T1" fmla="*/ 63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3 h 156"/>
                  <a:gd name="T8" fmla="*/ 0 w 138"/>
                  <a:gd name="T9" fmla="*/ 42 h 156"/>
                  <a:gd name="T10" fmla="*/ 60 w 138"/>
                  <a:gd name="T11" fmla="*/ 0 h 156"/>
                  <a:gd name="T12" fmla="*/ 138 w 138"/>
                  <a:gd name="T13" fmla="*/ 6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3"/>
                    </a:moveTo>
                    <a:cubicBezTo>
                      <a:pt x="138" y="126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7" y="40"/>
                      <a:pt x="49" y="23"/>
                      <a:pt x="60" y="0"/>
                    </a:cubicBezTo>
                    <a:cubicBezTo>
                      <a:pt x="98" y="11"/>
                      <a:pt x="138" y="29"/>
                      <a:pt x="138" y="63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2"/>
              <p:cNvSpPr/>
              <p:nvPr/>
            </p:nvSpPr>
            <p:spPr bwMode="auto">
              <a:xfrm>
                <a:off x="3892551" y="3751263"/>
                <a:ext cx="4486275" cy="1055688"/>
              </a:xfrm>
              <a:custGeom>
                <a:avLst/>
                <a:gdLst>
                  <a:gd name="T0" fmla="*/ 2826 w 2826"/>
                  <a:gd name="T1" fmla="*/ 516 h 665"/>
                  <a:gd name="T2" fmla="*/ 2826 w 2826"/>
                  <a:gd name="T3" fmla="*/ 665 h 665"/>
                  <a:gd name="T4" fmla="*/ 2748 w 2826"/>
                  <a:gd name="T5" fmla="*/ 665 h 665"/>
                  <a:gd name="T6" fmla="*/ 2748 w 2826"/>
                  <a:gd name="T7" fmla="*/ 568 h 665"/>
                  <a:gd name="T8" fmla="*/ 1524 w 2826"/>
                  <a:gd name="T9" fmla="*/ 78 h 665"/>
                  <a:gd name="T10" fmla="*/ 1451 w 2826"/>
                  <a:gd name="T11" fmla="*/ 78 h 665"/>
                  <a:gd name="T12" fmla="*/ 1451 w 2826"/>
                  <a:gd name="T13" fmla="*/ 665 h 665"/>
                  <a:gd name="T14" fmla="*/ 1373 w 2826"/>
                  <a:gd name="T15" fmla="*/ 665 h 665"/>
                  <a:gd name="T16" fmla="*/ 1373 w 2826"/>
                  <a:gd name="T17" fmla="*/ 78 h 665"/>
                  <a:gd name="T18" fmla="*/ 1302 w 2826"/>
                  <a:gd name="T19" fmla="*/ 78 h 665"/>
                  <a:gd name="T20" fmla="*/ 78 w 2826"/>
                  <a:gd name="T21" fmla="*/ 568 h 665"/>
                  <a:gd name="T22" fmla="*/ 78 w 2826"/>
                  <a:gd name="T23" fmla="*/ 665 h 665"/>
                  <a:gd name="T24" fmla="*/ 0 w 2826"/>
                  <a:gd name="T25" fmla="*/ 665 h 665"/>
                  <a:gd name="T26" fmla="*/ 0 w 2826"/>
                  <a:gd name="T27" fmla="*/ 516 h 665"/>
                  <a:gd name="T28" fmla="*/ 1287 w 2826"/>
                  <a:gd name="T29" fmla="*/ 0 h 665"/>
                  <a:gd name="T30" fmla="*/ 1538 w 2826"/>
                  <a:gd name="T31" fmla="*/ 0 h 665"/>
                  <a:gd name="T32" fmla="*/ 2826 w 2826"/>
                  <a:gd name="T33" fmla="*/ 516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6" h="665">
                    <a:moveTo>
                      <a:pt x="2826" y="516"/>
                    </a:moveTo>
                    <a:lnTo>
                      <a:pt x="2826" y="665"/>
                    </a:lnTo>
                    <a:lnTo>
                      <a:pt x="2748" y="665"/>
                    </a:lnTo>
                    <a:lnTo>
                      <a:pt x="2748" y="568"/>
                    </a:lnTo>
                    <a:lnTo>
                      <a:pt x="1524" y="78"/>
                    </a:lnTo>
                    <a:lnTo>
                      <a:pt x="1451" y="78"/>
                    </a:lnTo>
                    <a:lnTo>
                      <a:pt x="1451" y="665"/>
                    </a:lnTo>
                    <a:lnTo>
                      <a:pt x="1373" y="665"/>
                    </a:lnTo>
                    <a:lnTo>
                      <a:pt x="1373" y="78"/>
                    </a:lnTo>
                    <a:lnTo>
                      <a:pt x="1302" y="78"/>
                    </a:lnTo>
                    <a:lnTo>
                      <a:pt x="78" y="568"/>
                    </a:lnTo>
                    <a:lnTo>
                      <a:pt x="78" y="665"/>
                    </a:lnTo>
                    <a:lnTo>
                      <a:pt x="0" y="665"/>
                    </a:lnTo>
                    <a:lnTo>
                      <a:pt x="0" y="516"/>
                    </a:lnTo>
                    <a:lnTo>
                      <a:pt x="1287" y="0"/>
                    </a:lnTo>
                    <a:lnTo>
                      <a:pt x="1538" y="0"/>
                    </a:lnTo>
                    <a:lnTo>
                      <a:pt x="2826" y="516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53"/>
              <p:cNvSpPr>
                <a:spLocks noEditPoints="1"/>
              </p:cNvSpPr>
              <p:nvPr/>
            </p:nvSpPr>
            <p:spPr bwMode="auto">
              <a:xfrm>
                <a:off x="7751763" y="4862513"/>
                <a:ext cx="600075" cy="601663"/>
              </a:xfrm>
              <a:custGeom>
                <a:avLst/>
                <a:gdLst>
                  <a:gd name="T0" fmla="*/ 131 w 160"/>
                  <a:gd name="T1" fmla="*/ 63 h 160"/>
                  <a:gd name="T2" fmla="*/ 95 w 160"/>
                  <a:gd name="T3" fmla="*/ 135 h 160"/>
                  <a:gd name="T4" fmla="*/ 146 w 160"/>
                  <a:gd name="T5" fmla="*/ 77 h 160"/>
                  <a:gd name="T6" fmla="*/ 125 w 160"/>
                  <a:gd name="T7" fmla="*/ 32 h 160"/>
                  <a:gd name="T8" fmla="*/ 125 w 160"/>
                  <a:gd name="T9" fmla="*/ 32 h 160"/>
                  <a:gd name="T10" fmla="*/ 125 w 160"/>
                  <a:gd name="T11" fmla="*/ 32 h 160"/>
                  <a:gd name="T12" fmla="*/ 131 w 160"/>
                  <a:gd name="T13" fmla="*/ 63 h 160"/>
                  <a:gd name="T14" fmla="*/ 80 w 160"/>
                  <a:gd name="T15" fmla="*/ 0 h 160"/>
                  <a:gd name="T16" fmla="*/ 160 w 160"/>
                  <a:gd name="T17" fmla="*/ 80 h 160"/>
                  <a:gd name="T18" fmla="*/ 80 w 160"/>
                  <a:gd name="T19" fmla="*/ 160 h 160"/>
                  <a:gd name="T20" fmla="*/ 0 w 160"/>
                  <a:gd name="T21" fmla="*/ 80 h 160"/>
                  <a:gd name="T22" fmla="*/ 80 w 160"/>
                  <a:gd name="T2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160">
                    <a:moveTo>
                      <a:pt x="131" y="63"/>
                    </a:moveTo>
                    <a:cubicBezTo>
                      <a:pt x="131" y="92"/>
                      <a:pt x="117" y="118"/>
                      <a:pt x="95" y="135"/>
                    </a:cubicBez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9" y="42"/>
                      <a:pt x="131" y="52"/>
                      <a:pt x="131" y="63"/>
                    </a:cubicBezTo>
                    <a:close/>
                    <a:moveTo>
                      <a:pt x="80" y="0"/>
                    </a:moveTo>
                    <a:cubicBezTo>
                      <a:pt x="124" y="0"/>
                      <a:pt x="160" y="36"/>
                      <a:pt x="160" y="80"/>
                    </a:cubicBez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54"/>
              <p:cNvSpPr/>
              <p:nvPr/>
            </p:nvSpPr>
            <p:spPr bwMode="auto">
              <a:xfrm>
                <a:off x="8221663" y="4983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55"/>
              <p:cNvSpPr/>
              <p:nvPr/>
            </p:nvSpPr>
            <p:spPr bwMode="auto">
              <a:xfrm>
                <a:off x="7521576" y="5426075"/>
                <a:ext cx="519113" cy="587375"/>
              </a:xfrm>
              <a:custGeom>
                <a:avLst/>
                <a:gdLst>
                  <a:gd name="T0" fmla="*/ 138 w 138"/>
                  <a:gd name="T1" fmla="*/ 42 h 156"/>
                  <a:gd name="T2" fmla="*/ 112 w 138"/>
                  <a:gd name="T3" fmla="*/ 133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3 h 156"/>
                  <a:gd name="T10" fmla="*/ 77 w 138"/>
                  <a:gd name="T11" fmla="*/ 0 h 156"/>
                  <a:gd name="T12" fmla="*/ 138 w 138"/>
                  <a:gd name="T13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2"/>
                    </a:moveTo>
                    <a:cubicBezTo>
                      <a:pt x="112" y="133"/>
                      <a:pt x="112" y="133"/>
                      <a:pt x="112" y="133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6"/>
                      <a:pt x="0" y="63"/>
                    </a:cubicBezTo>
                    <a:cubicBezTo>
                      <a:pt x="0" y="29"/>
                      <a:pt x="40" y="11"/>
                      <a:pt x="77" y="0"/>
                    </a:cubicBezTo>
                    <a:cubicBezTo>
                      <a:pt x="88" y="23"/>
                      <a:pt x="111" y="40"/>
                      <a:pt x="138" y="4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56"/>
              <p:cNvSpPr/>
              <p:nvPr/>
            </p:nvSpPr>
            <p:spPr bwMode="auto">
              <a:xfrm>
                <a:off x="6199188" y="2232025"/>
                <a:ext cx="1270000" cy="1431925"/>
              </a:xfrm>
              <a:custGeom>
                <a:avLst/>
                <a:gdLst>
                  <a:gd name="T0" fmla="*/ 61 w 338"/>
                  <a:gd name="T1" fmla="*/ 324 h 381"/>
                  <a:gd name="T2" fmla="*/ 0 w 338"/>
                  <a:gd name="T3" fmla="*/ 101 h 381"/>
                  <a:gd name="T4" fmla="*/ 147 w 338"/>
                  <a:gd name="T5" fmla="*/ 0 h 381"/>
                  <a:gd name="T6" fmla="*/ 338 w 338"/>
                  <a:gd name="T7" fmla="*/ 153 h 381"/>
                  <a:gd name="T8" fmla="*/ 338 w 338"/>
                  <a:gd name="T9" fmla="*/ 381 h 381"/>
                  <a:gd name="T10" fmla="*/ 24 w 338"/>
                  <a:gd name="T11" fmla="*/ 381 h 381"/>
                  <a:gd name="T12" fmla="*/ 61 w 338"/>
                  <a:gd name="T13" fmla="*/ 32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381">
                    <a:moveTo>
                      <a:pt x="61" y="32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65" y="96"/>
                      <a:pt x="120" y="56"/>
                      <a:pt x="147" y="0"/>
                    </a:cubicBezTo>
                    <a:cubicBezTo>
                      <a:pt x="240" y="25"/>
                      <a:pt x="338" y="71"/>
                      <a:pt x="338" y="153"/>
                    </a:cubicBezTo>
                    <a:cubicBezTo>
                      <a:pt x="338" y="307"/>
                      <a:pt x="338" y="381"/>
                      <a:pt x="338" y="381"/>
                    </a:cubicBezTo>
                    <a:cubicBezTo>
                      <a:pt x="24" y="381"/>
                      <a:pt x="24" y="381"/>
                      <a:pt x="24" y="381"/>
                    </a:cubicBezTo>
                    <a:lnTo>
                      <a:pt x="61" y="324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57"/>
              <p:cNvSpPr/>
              <p:nvPr/>
            </p:nvSpPr>
            <p:spPr bwMode="auto">
              <a:xfrm>
                <a:off x="6154738" y="5426075"/>
                <a:ext cx="517525" cy="582613"/>
              </a:xfrm>
              <a:custGeom>
                <a:avLst/>
                <a:gdLst>
                  <a:gd name="T0" fmla="*/ 138 w 138"/>
                  <a:gd name="T1" fmla="*/ 62 h 155"/>
                  <a:gd name="T2" fmla="*/ 138 w 138"/>
                  <a:gd name="T3" fmla="*/ 155 h 155"/>
                  <a:gd name="T4" fmla="*/ 10 w 138"/>
                  <a:gd name="T5" fmla="*/ 155 h 155"/>
                  <a:gd name="T6" fmla="*/ 25 w 138"/>
                  <a:gd name="T7" fmla="*/ 132 h 155"/>
                  <a:gd name="T8" fmla="*/ 0 w 138"/>
                  <a:gd name="T9" fmla="*/ 41 h 155"/>
                  <a:gd name="T10" fmla="*/ 60 w 138"/>
                  <a:gd name="T11" fmla="*/ 0 h 155"/>
                  <a:gd name="T12" fmla="*/ 138 w 138"/>
                  <a:gd name="T13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5">
                    <a:moveTo>
                      <a:pt x="138" y="62"/>
                    </a:moveTo>
                    <a:cubicBezTo>
                      <a:pt x="138" y="125"/>
                      <a:pt x="138" y="155"/>
                      <a:pt x="138" y="155"/>
                    </a:cubicBezTo>
                    <a:cubicBezTo>
                      <a:pt x="10" y="155"/>
                      <a:pt x="10" y="155"/>
                      <a:pt x="10" y="155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58"/>
              <p:cNvSpPr>
                <a:spLocks noEditPoints="1"/>
              </p:cNvSpPr>
              <p:nvPr/>
            </p:nvSpPr>
            <p:spPr bwMode="auto">
              <a:xfrm>
                <a:off x="5395913" y="841375"/>
                <a:ext cx="1479550" cy="1481138"/>
              </a:xfrm>
              <a:custGeom>
                <a:avLst/>
                <a:gdLst>
                  <a:gd name="T0" fmla="*/ 197 w 394"/>
                  <a:gd name="T1" fmla="*/ 0 h 394"/>
                  <a:gd name="T2" fmla="*/ 394 w 394"/>
                  <a:gd name="T3" fmla="*/ 197 h 394"/>
                  <a:gd name="T4" fmla="*/ 197 w 394"/>
                  <a:gd name="T5" fmla="*/ 394 h 394"/>
                  <a:gd name="T6" fmla="*/ 0 w 394"/>
                  <a:gd name="T7" fmla="*/ 197 h 394"/>
                  <a:gd name="T8" fmla="*/ 197 w 394"/>
                  <a:gd name="T9" fmla="*/ 0 h 394"/>
                  <a:gd name="T10" fmla="*/ 359 w 394"/>
                  <a:gd name="T11" fmla="*/ 190 h 394"/>
                  <a:gd name="T12" fmla="*/ 307 w 394"/>
                  <a:gd name="T13" fmla="*/ 79 h 394"/>
                  <a:gd name="T14" fmla="*/ 321 w 394"/>
                  <a:gd name="T15" fmla="*/ 157 h 394"/>
                  <a:gd name="T16" fmla="*/ 235 w 394"/>
                  <a:gd name="T17" fmla="*/ 331 h 394"/>
                  <a:gd name="T18" fmla="*/ 359 w 394"/>
                  <a:gd name="T19" fmla="*/ 19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4" h="394">
                    <a:moveTo>
                      <a:pt x="197" y="0"/>
                    </a:moveTo>
                    <a:cubicBezTo>
                      <a:pt x="306" y="0"/>
                      <a:pt x="394" y="88"/>
                      <a:pt x="394" y="197"/>
                    </a:cubicBezTo>
                    <a:cubicBezTo>
                      <a:pt x="394" y="306"/>
                      <a:pt x="306" y="394"/>
                      <a:pt x="197" y="394"/>
                    </a:cubicBezTo>
                    <a:cubicBezTo>
                      <a:pt x="88" y="394"/>
                      <a:pt x="0" y="306"/>
                      <a:pt x="0" y="197"/>
                    </a:cubicBezTo>
                    <a:cubicBezTo>
                      <a:pt x="0" y="88"/>
                      <a:pt x="88" y="0"/>
                      <a:pt x="197" y="0"/>
                    </a:cubicBezTo>
                    <a:close/>
                    <a:moveTo>
                      <a:pt x="359" y="190"/>
                    </a:moveTo>
                    <a:cubicBezTo>
                      <a:pt x="359" y="145"/>
                      <a:pt x="339" y="105"/>
                      <a:pt x="307" y="79"/>
                    </a:cubicBezTo>
                    <a:cubicBezTo>
                      <a:pt x="316" y="103"/>
                      <a:pt x="321" y="130"/>
                      <a:pt x="321" y="157"/>
                    </a:cubicBezTo>
                    <a:cubicBezTo>
                      <a:pt x="321" y="228"/>
                      <a:pt x="287" y="291"/>
                      <a:pt x="235" y="331"/>
                    </a:cubicBezTo>
                    <a:cubicBezTo>
                      <a:pt x="305" y="322"/>
                      <a:pt x="359" y="262"/>
                      <a:pt x="359" y="19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59"/>
              <p:cNvSpPr/>
              <p:nvPr/>
            </p:nvSpPr>
            <p:spPr bwMode="auto">
              <a:xfrm>
                <a:off x="5594351" y="5426075"/>
                <a:ext cx="522288" cy="582613"/>
              </a:xfrm>
              <a:custGeom>
                <a:avLst/>
                <a:gdLst>
                  <a:gd name="T0" fmla="*/ 139 w 139"/>
                  <a:gd name="T1" fmla="*/ 41 h 155"/>
                  <a:gd name="T2" fmla="*/ 113 w 139"/>
                  <a:gd name="T3" fmla="*/ 132 h 155"/>
                  <a:gd name="T4" fmla="*/ 129 w 139"/>
                  <a:gd name="T5" fmla="*/ 155 h 155"/>
                  <a:gd name="T6" fmla="*/ 0 w 139"/>
                  <a:gd name="T7" fmla="*/ 155 h 155"/>
                  <a:gd name="T8" fmla="*/ 0 w 139"/>
                  <a:gd name="T9" fmla="*/ 62 h 155"/>
                  <a:gd name="T10" fmla="*/ 78 w 139"/>
                  <a:gd name="T11" fmla="*/ 0 h 155"/>
                  <a:gd name="T12" fmla="*/ 139 w 139"/>
                  <a:gd name="T13" fmla="*/ 4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55">
                    <a:moveTo>
                      <a:pt x="139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9" y="155"/>
                      <a:pt x="129" y="155"/>
                      <a:pt x="129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25"/>
                      <a:pt x="0" y="62"/>
                    </a:cubicBezTo>
                    <a:cubicBezTo>
                      <a:pt x="0" y="29"/>
                      <a:pt x="41" y="10"/>
                      <a:pt x="78" y="0"/>
                    </a:cubicBezTo>
                    <a:cubicBezTo>
                      <a:pt x="89" y="23"/>
                      <a:pt x="112" y="39"/>
                      <a:pt x="139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60"/>
              <p:cNvSpPr>
                <a:spLocks noEditPoints="1"/>
              </p:cNvSpPr>
              <p:nvPr/>
            </p:nvSpPr>
            <p:spPr bwMode="auto">
              <a:xfrm>
                <a:off x="5827713" y="4859338"/>
                <a:ext cx="601663" cy="601663"/>
              </a:xfrm>
              <a:custGeom>
                <a:avLst/>
                <a:gdLst>
                  <a:gd name="T0" fmla="*/ 95 w 160"/>
                  <a:gd name="T1" fmla="*/ 135 h 160"/>
                  <a:gd name="T2" fmla="*/ 146 w 160"/>
                  <a:gd name="T3" fmla="*/ 77 h 160"/>
                  <a:gd name="T4" fmla="*/ 125 w 160"/>
                  <a:gd name="T5" fmla="*/ 32 h 160"/>
                  <a:gd name="T6" fmla="*/ 130 w 160"/>
                  <a:gd name="T7" fmla="*/ 64 h 160"/>
                  <a:gd name="T8" fmla="*/ 95 w 160"/>
                  <a:gd name="T9" fmla="*/ 135 h 160"/>
                  <a:gd name="T10" fmla="*/ 160 w 160"/>
                  <a:gd name="T11" fmla="*/ 80 h 160"/>
                  <a:gd name="T12" fmla="*/ 80 w 160"/>
                  <a:gd name="T13" fmla="*/ 160 h 160"/>
                  <a:gd name="T14" fmla="*/ 0 w 160"/>
                  <a:gd name="T15" fmla="*/ 80 h 160"/>
                  <a:gd name="T16" fmla="*/ 80 w 160"/>
                  <a:gd name="T17" fmla="*/ 0 h 160"/>
                  <a:gd name="T18" fmla="*/ 160 w 160"/>
                  <a:gd name="T19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60">
                    <a:moveTo>
                      <a:pt x="95" y="135"/>
                    </a:moveTo>
                    <a:cubicBezTo>
                      <a:pt x="124" y="131"/>
                      <a:pt x="146" y="107"/>
                      <a:pt x="146" y="77"/>
                    </a:cubicBezTo>
                    <a:cubicBezTo>
                      <a:pt x="146" y="59"/>
                      <a:pt x="138" y="43"/>
                      <a:pt x="125" y="32"/>
                    </a:cubicBezTo>
                    <a:cubicBezTo>
                      <a:pt x="128" y="42"/>
                      <a:pt x="130" y="53"/>
                      <a:pt x="130" y="64"/>
                    </a:cubicBezTo>
                    <a:cubicBezTo>
                      <a:pt x="130" y="93"/>
                      <a:pt x="117" y="119"/>
                      <a:pt x="95" y="135"/>
                    </a:cubicBezTo>
                    <a:close/>
                    <a:moveTo>
                      <a:pt x="160" y="80"/>
                    </a:moveTo>
                    <a:cubicBezTo>
                      <a:pt x="160" y="124"/>
                      <a:pt x="124" y="160"/>
                      <a:pt x="80" y="160"/>
                    </a:cubicBezTo>
                    <a:cubicBezTo>
                      <a:pt x="36" y="160"/>
                      <a:pt x="0" y="124"/>
                      <a:pt x="0" y="80"/>
                    </a:cubicBezTo>
                    <a:cubicBezTo>
                      <a:pt x="0" y="36"/>
                      <a:pt x="36" y="0"/>
                      <a:pt x="80" y="0"/>
                    </a:cubicBezTo>
                    <a:cubicBezTo>
                      <a:pt x="124" y="0"/>
                      <a:pt x="160" y="36"/>
                      <a:pt x="160" y="8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61"/>
              <p:cNvSpPr/>
              <p:nvPr/>
            </p:nvSpPr>
            <p:spPr bwMode="auto">
              <a:xfrm>
                <a:off x="4830763" y="2232025"/>
                <a:ext cx="1274763" cy="1431925"/>
              </a:xfrm>
              <a:custGeom>
                <a:avLst/>
                <a:gdLst>
                  <a:gd name="T0" fmla="*/ 0 w 339"/>
                  <a:gd name="T1" fmla="*/ 381 h 381"/>
                  <a:gd name="T2" fmla="*/ 0 w 339"/>
                  <a:gd name="T3" fmla="*/ 153 h 381"/>
                  <a:gd name="T4" fmla="*/ 191 w 339"/>
                  <a:gd name="T5" fmla="*/ 0 h 381"/>
                  <a:gd name="T6" fmla="*/ 339 w 339"/>
                  <a:gd name="T7" fmla="*/ 101 h 381"/>
                  <a:gd name="T8" fmla="*/ 277 w 339"/>
                  <a:gd name="T9" fmla="*/ 324 h 381"/>
                  <a:gd name="T10" fmla="*/ 314 w 339"/>
                  <a:gd name="T11" fmla="*/ 381 h 381"/>
                  <a:gd name="T12" fmla="*/ 0 w 339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381">
                    <a:moveTo>
                      <a:pt x="0" y="381"/>
                    </a:moveTo>
                    <a:cubicBezTo>
                      <a:pt x="0" y="381"/>
                      <a:pt x="0" y="307"/>
                      <a:pt x="0" y="153"/>
                    </a:cubicBezTo>
                    <a:cubicBezTo>
                      <a:pt x="0" y="71"/>
                      <a:pt x="98" y="25"/>
                      <a:pt x="191" y="0"/>
                    </a:cubicBezTo>
                    <a:cubicBezTo>
                      <a:pt x="218" y="56"/>
                      <a:pt x="273" y="96"/>
                      <a:pt x="339" y="101"/>
                    </a:cubicBezTo>
                    <a:cubicBezTo>
                      <a:pt x="277" y="324"/>
                      <a:pt x="277" y="324"/>
                      <a:pt x="277" y="324"/>
                    </a:cubicBezTo>
                    <a:cubicBezTo>
                      <a:pt x="314" y="381"/>
                      <a:pt x="314" y="381"/>
                      <a:pt x="314" y="381"/>
                    </a:cubicBez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62"/>
              <p:cNvSpPr/>
              <p:nvPr/>
            </p:nvSpPr>
            <p:spPr bwMode="auto">
              <a:xfrm>
                <a:off x="4162426" y="5434013"/>
                <a:ext cx="519113" cy="585788"/>
              </a:xfrm>
              <a:custGeom>
                <a:avLst/>
                <a:gdLst>
                  <a:gd name="T0" fmla="*/ 138 w 138"/>
                  <a:gd name="T1" fmla="*/ 62 h 156"/>
                  <a:gd name="T2" fmla="*/ 138 w 138"/>
                  <a:gd name="T3" fmla="*/ 156 h 156"/>
                  <a:gd name="T4" fmla="*/ 10 w 138"/>
                  <a:gd name="T5" fmla="*/ 156 h 156"/>
                  <a:gd name="T6" fmla="*/ 25 w 138"/>
                  <a:gd name="T7" fmla="*/ 132 h 156"/>
                  <a:gd name="T8" fmla="*/ 0 w 138"/>
                  <a:gd name="T9" fmla="*/ 41 h 156"/>
                  <a:gd name="T10" fmla="*/ 60 w 138"/>
                  <a:gd name="T11" fmla="*/ 0 h 156"/>
                  <a:gd name="T12" fmla="*/ 138 w 138"/>
                  <a:gd name="T13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62"/>
                    </a:moveTo>
                    <a:cubicBezTo>
                      <a:pt x="138" y="125"/>
                      <a:pt x="138" y="156"/>
                      <a:pt x="138" y="156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6" y="39"/>
                      <a:pt x="49" y="23"/>
                      <a:pt x="60" y="0"/>
                    </a:cubicBezTo>
                    <a:cubicBezTo>
                      <a:pt x="98" y="10"/>
                      <a:pt x="138" y="29"/>
                      <a:pt x="138" y="62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63"/>
              <p:cNvSpPr>
                <a:spLocks noEditPoints="1"/>
              </p:cNvSpPr>
              <p:nvPr/>
            </p:nvSpPr>
            <p:spPr bwMode="auto">
              <a:xfrm>
                <a:off x="3832226" y="4867275"/>
                <a:ext cx="604838" cy="604838"/>
              </a:xfrm>
              <a:custGeom>
                <a:avLst/>
                <a:gdLst>
                  <a:gd name="T0" fmla="*/ 147 w 161"/>
                  <a:gd name="T1" fmla="*/ 78 h 161"/>
                  <a:gd name="T2" fmla="*/ 126 w 161"/>
                  <a:gd name="T3" fmla="*/ 32 h 161"/>
                  <a:gd name="T4" fmla="*/ 131 w 161"/>
                  <a:gd name="T5" fmla="*/ 64 h 161"/>
                  <a:gd name="T6" fmla="*/ 96 w 161"/>
                  <a:gd name="T7" fmla="*/ 135 h 161"/>
                  <a:gd name="T8" fmla="*/ 147 w 161"/>
                  <a:gd name="T9" fmla="*/ 78 h 161"/>
                  <a:gd name="T10" fmla="*/ 81 w 161"/>
                  <a:gd name="T11" fmla="*/ 0 h 161"/>
                  <a:gd name="T12" fmla="*/ 161 w 161"/>
                  <a:gd name="T13" fmla="*/ 80 h 161"/>
                  <a:gd name="T14" fmla="*/ 81 w 161"/>
                  <a:gd name="T15" fmla="*/ 161 h 161"/>
                  <a:gd name="T16" fmla="*/ 0 w 161"/>
                  <a:gd name="T17" fmla="*/ 80 h 161"/>
                  <a:gd name="T18" fmla="*/ 81 w 161"/>
                  <a:gd name="T1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7" y="78"/>
                    </a:moveTo>
                    <a:cubicBezTo>
                      <a:pt x="147" y="59"/>
                      <a:pt x="139" y="43"/>
                      <a:pt x="126" y="32"/>
                    </a:cubicBezTo>
                    <a:cubicBezTo>
                      <a:pt x="129" y="42"/>
                      <a:pt x="131" y="53"/>
                      <a:pt x="131" y="64"/>
                    </a:cubicBezTo>
                    <a:cubicBezTo>
                      <a:pt x="131" y="93"/>
                      <a:pt x="118" y="119"/>
                      <a:pt x="96" y="135"/>
                    </a:cubicBezTo>
                    <a:cubicBezTo>
                      <a:pt x="125" y="132"/>
                      <a:pt x="147" y="107"/>
                      <a:pt x="147" y="78"/>
                    </a:cubicBezTo>
                    <a:close/>
                    <a:moveTo>
                      <a:pt x="81" y="0"/>
                    </a:moveTo>
                    <a:cubicBezTo>
                      <a:pt x="125" y="0"/>
                      <a:pt x="161" y="36"/>
                      <a:pt x="161" y="80"/>
                    </a:cubicBezTo>
                    <a:cubicBezTo>
                      <a:pt x="161" y="125"/>
                      <a:pt x="125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4"/>
              <p:cNvSpPr/>
              <p:nvPr/>
            </p:nvSpPr>
            <p:spPr bwMode="auto">
              <a:xfrm>
                <a:off x="3602038" y="5434013"/>
                <a:ext cx="519113" cy="585788"/>
              </a:xfrm>
              <a:custGeom>
                <a:avLst/>
                <a:gdLst>
                  <a:gd name="T0" fmla="*/ 138 w 138"/>
                  <a:gd name="T1" fmla="*/ 41 h 156"/>
                  <a:gd name="T2" fmla="*/ 113 w 138"/>
                  <a:gd name="T3" fmla="*/ 132 h 156"/>
                  <a:gd name="T4" fmla="*/ 128 w 138"/>
                  <a:gd name="T5" fmla="*/ 156 h 156"/>
                  <a:gd name="T6" fmla="*/ 0 w 138"/>
                  <a:gd name="T7" fmla="*/ 156 h 156"/>
                  <a:gd name="T8" fmla="*/ 0 w 138"/>
                  <a:gd name="T9" fmla="*/ 62 h 156"/>
                  <a:gd name="T10" fmla="*/ 78 w 138"/>
                  <a:gd name="T11" fmla="*/ 0 h 156"/>
                  <a:gd name="T12" fmla="*/ 138 w 138"/>
                  <a:gd name="T13" fmla="*/ 4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156">
                    <a:moveTo>
                      <a:pt x="138" y="41"/>
                    </a:move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125"/>
                      <a:pt x="0" y="62"/>
                    </a:cubicBezTo>
                    <a:cubicBezTo>
                      <a:pt x="0" y="29"/>
                      <a:pt x="40" y="10"/>
                      <a:pt x="78" y="0"/>
                    </a:cubicBezTo>
                    <a:cubicBezTo>
                      <a:pt x="89" y="23"/>
                      <a:pt x="112" y="39"/>
                      <a:pt x="138" y="41"/>
                    </a:cubicBezTo>
                    <a:close/>
                  </a:path>
                </a:pathLst>
              </a:custGeom>
              <a:solidFill>
                <a:srgbClr val="0E6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041805" y="2276872"/>
            <a:ext cx="3096343" cy="957040"/>
            <a:chOff x="2288094" y="1321493"/>
            <a:chExt cx="1054615" cy="957040"/>
          </a:xfrm>
        </p:grpSpPr>
        <p:sp>
          <p:nvSpPr>
            <p:cNvPr id="127" name="矩形 126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E64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主要目标顺利完成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7177707" y="3573016"/>
            <a:ext cx="834492" cy="834492"/>
            <a:chOff x="8522033" y="3429000"/>
            <a:chExt cx="834492" cy="83449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8522033" y="3429000"/>
              <a:ext cx="834492" cy="834492"/>
              <a:chOff x="1705099" y="2564904"/>
              <a:chExt cx="1800200" cy="1800200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1" name="组合 130"/>
            <p:cNvGrpSpPr/>
            <p:nvPr/>
          </p:nvGrpSpPr>
          <p:grpSpPr>
            <a:xfrm>
              <a:off x="8751897" y="3624839"/>
              <a:ext cx="444667" cy="442813"/>
              <a:chOff x="3632200" y="998538"/>
              <a:chExt cx="4949826" cy="4929188"/>
            </a:xfrm>
            <a:solidFill>
              <a:srgbClr val="0070C0"/>
            </a:solidFill>
          </p:grpSpPr>
          <p:sp>
            <p:nvSpPr>
              <p:cNvPr id="132" name="Rectangle 94"/>
              <p:cNvSpPr>
                <a:spLocks noChangeArrowheads="1"/>
              </p:cNvSpPr>
              <p:nvPr/>
            </p:nvSpPr>
            <p:spPr bwMode="auto">
              <a:xfrm>
                <a:off x="3632200" y="4795838"/>
                <a:ext cx="615950" cy="1000125"/>
              </a:xfrm>
              <a:prstGeom prst="rect">
                <a:avLst/>
              </a:pr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95"/>
              <p:cNvSpPr>
                <a:spLocks noEditPoints="1"/>
              </p:cNvSpPr>
              <p:nvPr/>
            </p:nvSpPr>
            <p:spPr bwMode="auto">
              <a:xfrm>
                <a:off x="4451350" y="2814638"/>
                <a:ext cx="1409700" cy="1409700"/>
              </a:xfrm>
              <a:custGeom>
                <a:avLst/>
                <a:gdLst>
                  <a:gd name="T0" fmla="*/ 20 w 375"/>
                  <a:gd name="T1" fmla="*/ 187 h 375"/>
                  <a:gd name="T2" fmla="*/ 188 w 375"/>
                  <a:gd name="T3" fmla="*/ 20 h 375"/>
                  <a:gd name="T4" fmla="*/ 356 w 375"/>
                  <a:gd name="T5" fmla="*/ 187 h 375"/>
                  <a:gd name="T6" fmla="*/ 188 w 375"/>
                  <a:gd name="T7" fmla="*/ 355 h 375"/>
                  <a:gd name="T8" fmla="*/ 20 w 375"/>
                  <a:gd name="T9" fmla="*/ 187 h 375"/>
                  <a:gd name="T10" fmla="*/ 188 w 375"/>
                  <a:gd name="T11" fmla="*/ 0 h 375"/>
                  <a:gd name="T12" fmla="*/ 0 w 375"/>
                  <a:gd name="T13" fmla="*/ 187 h 375"/>
                  <a:gd name="T14" fmla="*/ 188 w 375"/>
                  <a:gd name="T15" fmla="*/ 375 h 375"/>
                  <a:gd name="T16" fmla="*/ 375 w 375"/>
                  <a:gd name="T17" fmla="*/ 187 h 375"/>
                  <a:gd name="T18" fmla="*/ 188 w 375"/>
                  <a:gd name="T19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5" h="375">
                    <a:moveTo>
                      <a:pt x="20" y="187"/>
                    </a:moveTo>
                    <a:cubicBezTo>
                      <a:pt x="20" y="95"/>
                      <a:pt x="95" y="20"/>
                      <a:pt x="188" y="20"/>
                    </a:cubicBezTo>
                    <a:cubicBezTo>
                      <a:pt x="280" y="20"/>
                      <a:pt x="356" y="95"/>
                      <a:pt x="356" y="187"/>
                    </a:cubicBezTo>
                    <a:cubicBezTo>
                      <a:pt x="356" y="280"/>
                      <a:pt x="280" y="355"/>
                      <a:pt x="188" y="355"/>
                    </a:cubicBezTo>
                    <a:cubicBezTo>
                      <a:pt x="95" y="355"/>
                      <a:pt x="20" y="280"/>
                      <a:pt x="20" y="187"/>
                    </a:cubicBezTo>
                    <a:close/>
                    <a:moveTo>
                      <a:pt x="188" y="0"/>
                    </a:moveTo>
                    <a:cubicBezTo>
                      <a:pt x="84" y="0"/>
                      <a:pt x="0" y="84"/>
                      <a:pt x="0" y="187"/>
                    </a:cubicBezTo>
                    <a:cubicBezTo>
                      <a:pt x="0" y="291"/>
                      <a:pt x="84" y="375"/>
                      <a:pt x="188" y="375"/>
                    </a:cubicBezTo>
                    <a:cubicBezTo>
                      <a:pt x="291" y="375"/>
                      <a:pt x="375" y="291"/>
                      <a:pt x="375" y="187"/>
                    </a:cubicBezTo>
                    <a:cubicBezTo>
                      <a:pt x="375" y="84"/>
                      <a:pt x="291" y="0"/>
                      <a:pt x="188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96"/>
              <p:cNvSpPr/>
              <p:nvPr/>
            </p:nvSpPr>
            <p:spPr bwMode="auto">
              <a:xfrm>
                <a:off x="4737100" y="3438526"/>
                <a:ext cx="406400" cy="455613"/>
              </a:xfrm>
              <a:custGeom>
                <a:avLst/>
                <a:gdLst>
                  <a:gd name="T0" fmla="*/ 88 w 108"/>
                  <a:gd name="T1" fmla="*/ 103 h 121"/>
                  <a:gd name="T2" fmla="*/ 108 w 108"/>
                  <a:gd name="T3" fmla="*/ 32 h 121"/>
                  <a:gd name="T4" fmla="*/ 61 w 108"/>
                  <a:gd name="T5" fmla="*/ 0 h 121"/>
                  <a:gd name="T6" fmla="*/ 0 w 108"/>
                  <a:gd name="T7" fmla="*/ 48 h 121"/>
                  <a:gd name="T8" fmla="*/ 0 w 108"/>
                  <a:gd name="T9" fmla="*/ 121 h 121"/>
                  <a:gd name="T10" fmla="*/ 100 w 108"/>
                  <a:gd name="T11" fmla="*/ 121 h 121"/>
                  <a:gd name="T12" fmla="*/ 88 w 108"/>
                  <a:gd name="T13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1">
                    <a:moveTo>
                      <a:pt x="88" y="103"/>
                    </a:moveTo>
                    <a:cubicBezTo>
                      <a:pt x="108" y="32"/>
                      <a:pt x="108" y="32"/>
                      <a:pt x="108" y="32"/>
                    </a:cubicBezTo>
                    <a:cubicBezTo>
                      <a:pt x="87" y="31"/>
                      <a:pt x="69" y="18"/>
                      <a:pt x="61" y="0"/>
                    </a:cubicBezTo>
                    <a:cubicBezTo>
                      <a:pt x="31" y="8"/>
                      <a:pt x="0" y="23"/>
                      <a:pt x="0" y="48"/>
                    </a:cubicBezTo>
                    <a:cubicBezTo>
                      <a:pt x="0" y="97"/>
                      <a:pt x="0" y="121"/>
                      <a:pt x="0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lnTo>
                      <a:pt x="88" y="103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97"/>
              <p:cNvSpPr/>
              <p:nvPr/>
            </p:nvSpPr>
            <p:spPr bwMode="auto">
              <a:xfrm>
                <a:off x="4335463" y="4067176"/>
                <a:ext cx="4246563" cy="1860550"/>
              </a:xfrm>
              <a:custGeom>
                <a:avLst/>
                <a:gdLst>
                  <a:gd name="T0" fmla="*/ 1102 w 1130"/>
                  <a:gd name="T1" fmla="*/ 108 h 495"/>
                  <a:gd name="T2" fmla="*/ 1120 w 1130"/>
                  <a:gd name="T3" fmla="*/ 34 h 495"/>
                  <a:gd name="T4" fmla="*/ 1042 w 1130"/>
                  <a:gd name="T5" fmla="*/ 36 h 495"/>
                  <a:gd name="T6" fmla="*/ 962 w 1130"/>
                  <a:gd name="T7" fmla="*/ 171 h 495"/>
                  <a:gd name="T8" fmla="*/ 775 w 1130"/>
                  <a:gd name="T9" fmla="*/ 275 h 495"/>
                  <a:gd name="T10" fmla="*/ 587 w 1130"/>
                  <a:gd name="T11" fmla="*/ 275 h 495"/>
                  <a:gd name="T12" fmla="*/ 479 w 1130"/>
                  <a:gd name="T13" fmla="*/ 223 h 495"/>
                  <a:gd name="T14" fmla="*/ 611 w 1130"/>
                  <a:gd name="T15" fmla="*/ 223 h 495"/>
                  <a:gd name="T16" fmla="*/ 715 w 1130"/>
                  <a:gd name="T17" fmla="*/ 152 h 495"/>
                  <a:gd name="T18" fmla="*/ 639 w 1130"/>
                  <a:gd name="T19" fmla="*/ 108 h 495"/>
                  <a:gd name="T20" fmla="*/ 575 w 1130"/>
                  <a:gd name="T21" fmla="*/ 108 h 495"/>
                  <a:gd name="T22" fmla="*/ 386 w 1130"/>
                  <a:gd name="T23" fmla="*/ 108 h 495"/>
                  <a:gd name="T24" fmla="*/ 310 w 1130"/>
                  <a:gd name="T25" fmla="*/ 128 h 495"/>
                  <a:gd name="T26" fmla="*/ 159 w 1130"/>
                  <a:gd name="T27" fmla="*/ 195 h 495"/>
                  <a:gd name="T28" fmla="*/ 53 w 1130"/>
                  <a:gd name="T29" fmla="*/ 215 h 495"/>
                  <a:gd name="T30" fmla="*/ 0 w 1130"/>
                  <a:gd name="T31" fmla="*/ 215 h 495"/>
                  <a:gd name="T32" fmla="*/ 0 w 1130"/>
                  <a:gd name="T33" fmla="*/ 435 h 495"/>
                  <a:gd name="T34" fmla="*/ 282 w 1130"/>
                  <a:gd name="T35" fmla="*/ 463 h 495"/>
                  <a:gd name="T36" fmla="*/ 641 w 1130"/>
                  <a:gd name="T37" fmla="*/ 463 h 495"/>
                  <a:gd name="T38" fmla="*/ 858 w 1130"/>
                  <a:gd name="T39" fmla="*/ 379 h 495"/>
                  <a:gd name="T40" fmla="*/ 1030 w 1130"/>
                  <a:gd name="T41" fmla="*/ 247 h 495"/>
                  <a:gd name="T42" fmla="*/ 1102 w 1130"/>
                  <a:gd name="T43" fmla="*/ 10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0" h="495">
                    <a:moveTo>
                      <a:pt x="1102" y="108"/>
                    </a:moveTo>
                    <a:cubicBezTo>
                      <a:pt x="1111" y="89"/>
                      <a:pt x="1130" y="54"/>
                      <a:pt x="1120" y="34"/>
                    </a:cubicBezTo>
                    <a:cubicBezTo>
                      <a:pt x="1105" y="0"/>
                      <a:pt x="1063" y="13"/>
                      <a:pt x="1042" y="36"/>
                    </a:cubicBezTo>
                    <a:cubicBezTo>
                      <a:pt x="962" y="171"/>
                      <a:pt x="962" y="171"/>
                      <a:pt x="962" y="171"/>
                    </a:cubicBezTo>
                    <a:cubicBezTo>
                      <a:pt x="775" y="275"/>
                      <a:pt x="775" y="275"/>
                      <a:pt x="775" y="275"/>
                    </a:cubicBezTo>
                    <a:cubicBezTo>
                      <a:pt x="775" y="275"/>
                      <a:pt x="667" y="275"/>
                      <a:pt x="587" y="275"/>
                    </a:cubicBezTo>
                    <a:cubicBezTo>
                      <a:pt x="507" y="275"/>
                      <a:pt x="479" y="223"/>
                      <a:pt x="479" y="223"/>
                    </a:cubicBezTo>
                    <a:cubicBezTo>
                      <a:pt x="479" y="223"/>
                      <a:pt x="531" y="223"/>
                      <a:pt x="611" y="223"/>
                    </a:cubicBezTo>
                    <a:cubicBezTo>
                      <a:pt x="691" y="223"/>
                      <a:pt x="715" y="207"/>
                      <a:pt x="715" y="152"/>
                    </a:cubicBezTo>
                    <a:cubicBezTo>
                      <a:pt x="715" y="96"/>
                      <a:pt x="639" y="108"/>
                      <a:pt x="639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435" y="108"/>
                      <a:pt x="386" y="108"/>
                    </a:cubicBezTo>
                    <a:cubicBezTo>
                      <a:pt x="338" y="108"/>
                      <a:pt x="310" y="128"/>
                      <a:pt x="310" y="128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59" y="195"/>
                      <a:pt x="107" y="215"/>
                      <a:pt x="53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213" y="443"/>
                      <a:pt x="282" y="463"/>
                    </a:cubicBezTo>
                    <a:cubicBezTo>
                      <a:pt x="282" y="463"/>
                      <a:pt x="448" y="495"/>
                      <a:pt x="641" y="463"/>
                    </a:cubicBezTo>
                    <a:cubicBezTo>
                      <a:pt x="707" y="452"/>
                      <a:pt x="858" y="379"/>
                      <a:pt x="858" y="379"/>
                    </a:cubicBezTo>
                    <a:cubicBezTo>
                      <a:pt x="1030" y="247"/>
                      <a:pt x="1030" y="247"/>
                      <a:pt x="1030" y="247"/>
                    </a:cubicBezTo>
                    <a:cubicBezTo>
                      <a:pt x="1030" y="247"/>
                      <a:pt x="1066" y="184"/>
                      <a:pt x="1102" y="108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98"/>
              <p:cNvSpPr>
                <a:spLocks noEditPoints="1"/>
              </p:cNvSpPr>
              <p:nvPr/>
            </p:nvSpPr>
            <p:spPr bwMode="auto">
              <a:xfrm>
                <a:off x="4924425" y="2998788"/>
                <a:ext cx="469900" cy="469900"/>
              </a:xfrm>
              <a:custGeom>
                <a:avLst/>
                <a:gdLst>
                  <a:gd name="T0" fmla="*/ 24 w 125"/>
                  <a:gd name="T1" fmla="*/ 50 h 125"/>
                  <a:gd name="T2" fmla="*/ 51 w 125"/>
                  <a:gd name="T3" fmla="*/ 105 h 125"/>
                  <a:gd name="T4" fmla="*/ 12 w 125"/>
                  <a:gd name="T5" fmla="*/ 60 h 125"/>
                  <a:gd name="T6" fmla="*/ 28 w 125"/>
                  <a:gd name="T7" fmla="*/ 25 h 125"/>
                  <a:gd name="T8" fmla="*/ 24 w 125"/>
                  <a:gd name="T9" fmla="*/ 50 h 125"/>
                  <a:gd name="T10" fmla="*/ 125 w 125"/>
                  <a:gd name="T11" fmla="*/ 62 h 125"/>
                  <a:gd name="T12" fmla="*/ 63 w 125"/>
                  <a:gd name="T13" fmla="*/ 0 h 125"/>
                  <a:gd name="T14" fmla="*/ 0 w 125"/>
                  <a:gd name="T15" fmla="*/ 62 h 125"/>
                  <a:gd name="T16" fmla="*/ 63 w 125"/>
                  <a:gd name="T17" fmla="*/ 125 h 125"/>
                  <a:gd name="T18" fmla="*/ 125 w 125"/>
                  <a:gd name="T19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125">
                    <a:moveTo>
                      <a:pt x="24" y="50"/>
                    </a:moveTo>
                    <a:cubicBezTo>
                      <a:pt x="24" y="72"/>
                      <a:pt x="34" y="92"/>
                      <a:pt x="51" y="105"/>
                    </a:cubicBezTo>
                    <a:cubicBezTo>
                      <a:pt x="29" y="102"/>
                      <a:pt x="12" y="83"/>
                      <a:pt x="12" y="60"/>
                    </a:cubicBezTo>
                    <a:cubicBezTo>
                      <a:pt x="12" y="46"/>
                      <a:pt x="18" y="33"/>
                      <a:pt x="28" y="25"/>
                    </a:cubicBezTo>
                    <a:cubicBezTo>
                      <a:pt x="25" y="33"/>
                      <a:pt x="24" y="41"/>
                      <a:pt x="24" y="50"/>
                    </a:cubicBezTo>
                    <a:close/>
                    <a:moveTo>
                      <a:pt x="125" y="62"/>
                    </a:moveTo>
                    <a:cubicBezTo>
                      <a:pt x="125" y="28"/>
                      <a:pt x="97" y="0"/>
                      <a:pt x="63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2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99"/>
              <p:cNvSpPr/>
              <p:nvPr/>
            </p:nvSpPr>
            <p:spPr bwMode="auto">
              <a:xfrm>
                <a:off x="5173663" y="3438526"/>
                <a:ext cx="401638" cy="455613"/>
              </a:xfrm>
              <a:custGeom>
                <a:avLst/>
                <a:gdLst>
                  <a:gd name="T0" fmla="*/ 46 w 107"/>
                  <a:gd name="T1" fmla="*/ 0 h 121"/>
                  <a:gd name="T2" fmla="*/ 0 w 107"/>
                  <a:gd name="T3" fmla="*/ 32 h 121"/>
                  <a:gd name="T4" fmla="*/ 19 w 107"/>
                  <a:gd name="T5" fmla="*/ 103 h 121"/>
                  <a:gd name="T6" fmla="*/ 7 w 107"/>
                  <a:gd name="T7" fmla="*/ 121 h 121"/>
                  <a:gd name="T8" fmla="*/ 107 w 107"/>
                  <a:gd name="T9" fmla="*/ 121 h 121"/>
                  <a:gd name="T10" fmla="*/ 107 w 107"/>
                  <a:gd name="T11" fmla="*/ 48 h 121"/>
                  <a:gd name="T12" fmla="*/ 46 w 107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21">
                    <a:moveTo>
                      <a:pt x="46" y="0"/>
                    </a:moveTo>
                    <a:cubicBezTo>
                      <a:pt x="38" y="18"/>
                      <a:pt x="20" y="31"/>
                      <a:pt x="0" y="32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7" y="121"/>
                      <a:pt x="107" y="97"/>
                      <a:pt x="107" y="48"/>
                    </a:cubicBezTo>
                    <a:cubicBezTo>
                      <a:pt x="107" y="23"/>
                      <a:pt x="76" y="8"/>
                      <a:pt x="46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100"/>
              <p:cNvSpPr>
                <a:spLocks noEditPoints="1"/>
              </p:cNvSpPr>
              <p:nvPr/>
            </p:nvSpPr>
            <p:spPr bwMode="auto">
              <a:xfrm>
                <a:off x="5751513" y="998538"/>
                <a:ext cx="2093913" cy="2093913"/>
              </a:xfrm>
              <a:custGeom>
                <a:avLst/>
                <a:gdLst>
                  <a:gd name="T0" fmla="*/ 278 w 557"/>
                  <a:gd name="T1" fmla="*/ 557 h 557"/>
                  <a:gd name="T2" fmla="*/ 557 w 557"/>
                  <a:gd name="T3" fmla="*/ 278 h 557"/>
                  <a:gd name="T4" fmla="*/ 278 w 557"/>
                  <a:gd name="T5" fmla="*/ 0 h 557"/>
                  <a:gd name="T6" fmla="*/ 0 w 557"/>
                  <a:gd name="T7" fmla="*/ 278 h 557"/>
                  <a:gd name="T8" fmla="*/ 278 w 557"/>
                  <a:gd name="T9" fmla="*/ 557 h 557"/>
                  <a:gd name="T10" fmla="*/ 278 w 557"/>
                  <a:gd name="T11" fmla="*/ 29 h 557"/>
                  <a:gd name="T12" fmla="*/ 528 w 557"/>
                  <a:gd name="T13" fmla="*/ 278 h 557"/>
                  <a:gd name="T14" fmla="*/ 278 w 557"/>
                  <a:gd name="T15" fmla="*/ 528 h 557"/>
                  <a:gd name="T16" fmla="*/ 29 w 557"/>
                  <a:gd name="T17" fmla="*/ 278 h 557"/>
                  <a:gd name="T18" fmla="*/ 278 w 557"/>
                  <a:gd name="T19" fmla="*/ 29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7" h="557">
                    <a:moveTo>
                      <a:pt x="278" y="557"/>
                    </a:moveTo>
                    <a:cubicBezTo>
                      <a:pt x="432" y="557"/>
                      <a:pt x="557" y="432"/>
                      <a:pt x="557" y="278"/>
                    </a:cubicBezTo>
                    <a:cubicBezTo>
                      <a:pt x="557" y="125"/>
                      <a:pt x="432" y="0"/>
                      <a:pt x="278" y="0"/>
                    </a:cubicBezTo>
                    <a:cubicBezTo>
                      <a:pt x="125" y="0"/>
                      <a:pt x="0" y="125"/>
                      <a:pt x="0" y="278"/>
                    </a:cubicBezTo>
                    <a:cubicBezTo>
                      <a:pt x="0" y="432"/>
                      <a:pt x="125" y="557"/>
                      <a:pt x="278" y="557"/>
                    </a:cubicBezTo>
                    <a:close/>
                    <a:moveTo>
                      <a:pt x="278" y="29"/>
                    </a:moveTo>
                    <a:cubicBezTo>
                      <a:pt x="416" y="29"/>
                      <a:pt x="528" y="141"/>
                      <a:pt x="528" y="278"/>
                    </a:cubicBezTo>
                    <a:cubicBezTo>
                      <a:pt x="528" y="416"/>
                      <a:pt x="416" y="528"/>
                      <a:pt x="278" y="528"/>
                    </a:cubicBezTo>
                    <a:cubicBezTo>
                      <a:pt x="141" y="528"/>
                      <a:pt x="29" y="416"/>
                      <a:pt x="29" y="278"/>
                    </a:cubicBezTo>
                    <a:cubicBezTo>
                      <a:pt x="29" y="141"/>
                      <a:pt x="141" y="29"/>
                      <a:pt x="278" y="2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101"/>
              <p:cNvSpPr/>
              <p:nvPr/>
            </p:nvSpPr>
            <p:spPr bwMode="auto">
              <a:xfrm>
                <a:off x="6180138" y="1938338"/>
                <a:ext cx="598488" cy="673100"/>
              </a:xfrm>
              <a:custGeom>
                <a:avLst/>
                <a:gdLst>
                  <a:gd name="T0" fmla="*/ 0 w 159"/>
                  <a:gd name="T1" fmla="*/ 179 h 179"/>
                  <a:gd name="T2" fmla="*/ 147 w 159"/>
                  <a:gd name="T3" fmla="*/ 179 h 179"/>
                  <a:gd name="T4" fmla="*/ 130 w 159"/>
                  <a:gd name="T5" fmla="*/ 152 h 179"/>
                  <a:gd name="T6" fmla="*/ 159 w 159"/>
                  <a:gd name="T7" fmla="*/ 48 h 179"/>
                  <a:gd name="T8" fmla="*/ 90 w 159"/>
                  <a:gd name="T9" fmla="*/ 0 h 179"/>
                  <a:gd name="T10" fmla="*/ 0 w 159"/>
                  <a:gd name="T11" fmla="*/ 72 h 179"/>
                  <a:gd name="T12" fmla="*/ 0 w 159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179">
                    <a:moveTo>
                      <a:pt x="0" y="179"/>
                    </a:moveTo>
                    <a:cubicBezTo>
                      <a:pt x="147" y="179"/>
                      <a:pt x="147" y="179"/>
                      <a:pt x="147" y="179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28" y="45"/>
                      <a:pt x="102" y="27"/>
                      <a:pt x="90" y="0"/>
                    </a:cubicBezTo>
                    <a:cubicBezTo>
                      <a:pt x="46" y="12"/>
                      <a:pt x="0" y="34"/>
                      <a:pt x="0" y="72"/>
                    </a:cubicBezTo>
                    <a:cubicBezTo>
                      <a:pt x="0" y="144"/>
                      <a:pt x="0" y="179"/>
                      <a:pt x="0" y="179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102"/>
              <p:cNvSpPr>
                <a:spLocks noEditPoints="1"/>
              </p:cNvSpPr>
              <p:nvPr/>
            </p:nvSpPr>
            <p:spPr bwMode="auto">
              <a:xfrm>
                <a:off x="6457950" y="1292226"/>
                <a:ext cx="692150" cy="692150"/>
              </a:xfrm>
              <a:custGeom>
                <a:avLst/>
                <a:gdLst>
                  <a:gd name="T0" fmla="*/ 92 w 184"/>
                  <a:gd name="T1" fmla="*/ 184 h 184"/>
                  <a:gd name="T2" fmla="*/ 184 w 184"/>
                  <a:gd name="T3" fmla="*/ 92 h 184"/>
                  <a:gd name="T4" fmla="*/ 92 w 184"/>
                  <a:gd name="T5" fmla="*/ 0 h 184"/>
                  <a:gd name="T6" fmla="*/ 0 w 184"/>
                  <a:gd name="T7" fmla="*/ 92 h 184"/>
                  <a:gd name="T8" fmla="*/ 92 w 184"/>
                  <a:gd name="T9" fmla="*/ 184 h 184"/>
                  <a:gd name="T10" fmla="*/ 34 w 184"/>
                  <a:gd name="T11" fmla="*/ 73 h 184"/>
                  <a:gd name="T12" fmla="*/ 75 w 184"/>
                  <a:gd name="T13" fmla="*/ 154 h 184"/>
                  <a:gd name="T14" fmla="*/ 17 w 184"/>
                  <a:gd name="T15" fmla="*/ 88 h 184"/>
                  <a:gd name="T16" fmla="*/ 41 w 184"/>
                  <a:gd name="T17" fmla="*/ 37 h 184"/>
                  <a:gd name="T18" fmla="*/ 34 w 184"/>
                  <a:gd name="T19" fmla="*/ 7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84">
                    <a:moveTo>
                      <a:pt x="92" y="184"/>
                    </a:moveTo>
                    <a:cubicBezTo>
                      <a:pt x="143" y="184"/>
                      <a:pt x="184" y="142"/>
                      <a:pt x="184" y="92"/>
                    </a:cubicBezTo>
                    <a:cubicBezTo>
                      <a:pt x="184" y="41"/>
                      <a:pt x="143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4"/>
                      <a:pt x="92" y="184"/>
                    </a:cubicBezTo>
                    <a:close/>
                    <a:moveTo>
                      <a:pt x="34" y="73"/>
                    </a:moveTo>
                    <a:cubicBezTo>
                      <a:pt x="34" y="106"/>
                      <a:pt x="50" y="136"/>
                      <a:pt x="75" y="154"/>
                    </a:cubicBezTo>
                    <a:cubicBezTo>
                      <a:pt x="42" y="150"/>
                      <a:pt x="17" y="122"/>
                      <a:pt x="17" y="88"/>
                    </a:cubicBezTo>
                    <a:cubicBezTo>
                      <a:pt x="17" y="68"/>
                      <a:pt x="26" y="49"/>
                      <a:pt x="41" y="37"/>
                    </a:cubicBezTo>
                    <a:cubicBezTo>
                      <a:pt x="37" y="48"/>
                      <a:pt x="34" y="60"/>
                      <a:pt x="34" y="73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103"/>
              <p:cNvSpPr/>
              <p:nvPr/>
            </p:nvSpPr>
            <p:spPr bwMode="auto">
              <a:xfrm>
                <a:off x="6819900" y="1938338"/>
                <a:ext cx="593725" cy="673100"/>
              </a:xfrm>
              <a:custGeom>
                <a:avLst/>
                <a:gdLst>
                  <a:gd name="T0" fmla="*/ 69 w 158"/>
                  <a:gd name="T1" fmla="*/ 0 h 179"/>
                  <a:gd name="T2" fmla="*/ 0 w 158"/>
                  <a:gd name="T3" fmla="*/ 48 h 179"/>
                  <a:gd name="T4" fmla="*/ 29 w 158"/>
                  <a:gd name="T5" fmla="*/ 152 h 179"/>
                  <a:gd name="T6" fmla="*/ 12 w 158"/>
                  <a:gd name="T7" fmla="*/ 179 h 179"/>
                  <a:gd name="T8" fmla="*/ 158 w 158"/>
                  <a:gd name="T9" fmla="*/ 179 h 179"/>
                  <a:gd name="T10" fmla="*/ 158 w 158"/>
                  <a:gd name="T11" fmla="*/ 72 h 179"/>
                  <a:gd name="T12" fmla="*/ 69 w 158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79">
                    <a:moveTo>
                      <a:pt x="69" y="0"/>
                    </a:moveTo>
                    <a:cubicBezTo>
                      <a:pt x="57" y="27"/>
                      <a:pt x="31" y="45"/>
                      <a:pt x="0" y="48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58" y="179"/>
                      <a:pt x="158" y="144"/>
                      <a:pt x="158" y="72"/>
                    </a:cubicBezTo>
                    <a:cubicBezTo>
                      <a:pt x="158" y="34"/>
                      <a:pt x="112" y="12"/>
                      <a:pt x="69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04"/>
              <p:cNvSpPr/>
              <p:nvPr/>
            </p:nvSpPr>
            <p:spPr bwMode="auto">
              <a:xfrm>
                <a:off x="7037388" y="3814763"/>
                <a:ext cx="271463" cy="300038"/>
              </a:xfrm>
              <a:custGeom>
                <a:avLst/>
                <a:gdLst>
                  <a:gd name="T0" fmla="*/ 41 w 72"/>
                  <a:gd name="T1" fmla="*/ 0 h 80"/>
                  <a:gd name="T2" fmla="*/ 0 w 72"/>
                  <a:gd name="T3" fmla="*/ 32 h 80"/>
                  <a:gd name="T4" fmla="*/ 0 w 72"/>
                  <a:gd name="T5" fmla="*/ 80 h 80"/>
                  <a:gd name="T6" fmla="*/ 67 w 72"/>
                  <a:gd name="T7" fmla="*/ 80 h 80"/>
                  <a:gd name="T8" fmla="*/ 59 w 72"/>
                  <a:gd name="T9" fmla="*/ 68 h 80"/>
                  <a:gd name="T10" fmla="*/ 72 w 72"/>
                  <a:gd name="T11" fmla="*/ 21 h 80"/>
                  <a:gd name="T12" fmla="*/ 41 w 72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41" y="0"/>
                    </a:moveTo>
                    <a:cubicBezTo>
                      <a:pt x="21" y="5"/>
                      <a:pt x="0" y="15"/>
                      <a:pt x="0" y="32"/>
                    </a:cubicBezTo>
                    <a:cubicBezTo>
                      <a:pt x="0" y="65"/>
                      <a:pt x="0" y="80"/>
                      <a:pt x="0" y="80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58" y="20"/>
                      <a:pt x="46" y="12"/>
                      <a:pt x="41" y="0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5"/>
              <p:cNvSpPr>
                <a:spLocks noEditPoints="1"/>
              </p:cNvSpPr>
              <p:nvPr/>
            </p:nvSpPr>
            <p:spPr bwMode="auto">
              <a:xfrm>
                <a:off x="7165975" y="3517901"/>
                <a:ext cx="311150" cy="315913"/>
              </a:xfrm>
              <a:custGeom>
                <a:avLst/>
                <a:gdLst>
                  <a:gd name="T0" fmla="*/ 33 w 83"/>
                  <a:gd name="T1" fmla="*/ 70 h 84"/>
                  <a:gd name="T2" fmla="*/ 7 w 83"/>
                  <a:gd name="T3" fmla="*/ 40 h 84"/>
                  <a:gd name="T4" fmla="*/ 18 w 83"/>
                  <a:gd name="T5" fmla="*/ 17 h 84"/>
                  <a:gd name="T6" fmla="*/ 15 w 83"/>
                  <a:gd name="T7" fmla="*/ 34 h 84"/>
                  <a:gd name="T8" fmla="*/ 33 w 83"/>
                  <a:gd name="T9" fmla="*/ 70 h 84"/>
                  <a:gd name="T10" fmla="*/ 41 w 83"/>
                  <a:gd name="T11" fmla="*/ 84 h 84"/>
                  <a:gd name="T12" fmla="*/ 83 w 83"/>
                  <a:gd name="T13" fmla="*/ 42 h 84"/>
                  <a:gd name="T14" fmla="*/ 41 w 83"/>
                  <a:gd name="T15" fmla="*/ 0 h 84"/>
                  <a:gd name="T16" fmla="*/ 0 w 83"/>
                  <a:gd name="T17" fmla="*/ 42 h 84"/>
                  <a:gd name="T18" fmla="*/ 41 w 83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" h="84">
                    <a:moveTo>
                      <a:pt x="33" y="70"/>
                    </a:moveTo>
                    <a:cubicBezTo>
                      <a:pt x="19" y="69"/>
                      <a:pt x="7" y="56"/>
                      <a:pt x="7" y="40"/>
                    </a:cubicBezTo>
                    <a:cubicBezTo>
                      <a:pt x="7" y="31"/>
                      <a:pt x="11" y="23"/>
                      <a:pt x="18" y="17"/>
                    </a:cubicBezTo>
                    <a:cubicBezTo>
                      <a:pt x="16" y="22"/>
                      <a:pt x="15" y="28"/>
                      <a:pt x="15" y="34"/>
                    </a:cubicBezTo>
                    <a:cubicBezTo>
                      <a:pt x="15" y="49"/>
                      <a:pt x="22" y="62"/>
                      <a:pt x="33" y="70"/>
                    </a:cubicBezTo>
                    <a:close/>
                    <a:moveTo>
                      <a:pt x="41" y="84"/>
                    </a:moveTo>
                    <a:cubicBezTo>
                      <a:pt x="64" y="84"/>
                      <a:pt x="83" y="65"/>
                      <a:pt x="83" y="42"/>
                    </a:cubicBezTo>
                    <a:cubicBezTo>
                      <a:pt x="83" y="19"/>
                      <a:pt x="64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5"/>
                      <a:pt x="18" y="84"/>
                      <a:pt x="41" y="8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06"/>
              <p:cNvSpPr/>
              <p:nvPr/>
            </p:nvSpPr>
            <p:spPr bwMode="auto">
              <a:xfrm>
                <a:off x="7326313" y="3814763"/>
                <a:ext cx="271463" cy="300038"/>
              </a:xfrm>
              <a:custGeom>
                <a:avLst/>
                <a:gdLst>
                  <a:gd name="T0" fmla="*/ 72 w 72"/>
                  <a:gd name="T1" fmla="*/ 80 h 80"/>
                  <a:gd name="T2" fmla="*/ 72 w 72"/>
                  <a:gd name="T3" fmla="*/ 32 h 80"/>
                  <a:gd name="T4" fmla="*/ 31 w 72"/>
                  <a:gd name="T5" fmla="*/ 0 h 80"/>
                  <a:gd name="T6" fmla="*/ 0 w 72"/>
                  <a:gd name="T7" fmla="*/ 21 h 80"/>
                  <a:gd name="T8" fmla="*/ 13 w 72"/>
                  <a:gd name="T9" fmla="*/ 68 h 80"/>
                  <a:gd name="T10" fmla="*/ 5 w 72"/>
                  <a:gd name="T11" fmla="*/ 80 h 80"/>
                  <a:gd name="T12" fmla="*/ 72 w 72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80"/>
                    </a:moveTo>
                    <a:cubicBezTo>
                      <a:pt x="72" y="80"/>
                      <a:pt x="72" y="65"/>
                      <a:pt x="72" y="32"/>
                    </a:cubicBezTo>
                    <a:cubicBezTo>
                      <a:pt x="72" y="15"/>
                      <a:pt x="51" y="5"/>
                      <a:pt x="31" y="0"/>
                    </a:cubicBezTo>
                    <a:cubicBezTo>
                      <a:pt x="26" y="12"/>
                      <a:pt x="14" y="20"/>
                      <a:pt x="0" y="21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80"/>
                      <a:pt x="5" y="80"/>
                      <a:pt x="5" y="80"/>
                    </a:cubicBezTo>
                    <a:lnTo>
                      <a:pt x="72" y="80"/>
                    </a:ln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107"/>
              <p:cNvSpPr>
                <a:spLocks noEditPoints="1"/>
              </p:cNvSpPr>
              <p:nvPr/>
            </p:nvSpPr>
            <p:spPr bwMode="auto">
              <a:xfrm>
                <a:off x="6834188" y="3394076"/>
                <a:ext cx="1003300" cy="1000125"/>
              </a:xfrm>
              <a:custGeom>
                <a:avLst/>
                <a:gdLst>
                  <a:gd name="T0" fmla="*/ 134 w 267"/>
                  <a:gd name="T1" fmla="*/ 266 h 266"/>
                  <a:gd name="T2" fmla="*/ 267 w 267"/>
                  <a:gd name="T3" fmla="*/ 133 h 266"/>
                  <a:gd name="T4" fmla="*/ 134 w 267"/>
                  <a:gd name="T5" fmla="*/ 0 h 266"/>
                  <a:gd name="T6" fmla="*/ 0 w 267"/>
                  <a:gd name="T7" fmla="*/ 133 h 266"/>
                  <a:gd name="T8" fmla="*/ 134 w 267"/>
                  <a:gd name="T9" fmla="*/ 266 h 266"/>
                  <a:gd name="T10" fmla="*/ 134 w 267"/>
                  <a:gd name="T11" fmla="*/ 14 h 266"/>
                  <a:gd name="T12" fmla="*/ 253 w 267"/>
                  <a:gd name="T13" fmla="*/ 133 h 266"/>
                  <a:gd name="T14" fmla="*/ 134 w 267"/>
                  <a:gd name="T15" fmla="*/ 253 h 266"/>
                  <a:gd name="T16" fmla="*/ 14 w 267"/>
                  <a:gd name="T17" fmla="*/ 133 h 266"/>
                  <a:gd name="T18" fmla="*/ 134 w 267"/>
                  <a:gd name="T19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66">
                    <a:moveTo>
                      <a:pt x="134" y="266"/>
                    </a:move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4" y="0"/>
                    </a:cubicBezTo>
                    <a:cubicBezTo>
                      <a:pt x="60" y="0"/>
                      <a:pt x="0" y="60"/>
                      <a:pt x="0" y="133"/>
                    </a:cubicBezTo>
                    <a:cubicBezTo>
                      <a:pt x="0" y="207"/>
                      <a:pt x="60" y="266"/>
                      <a:pt x="134" y="266"/>
                    </a:cubicBezTo>
                    <a:close/>
                    <a:moveTo>
                      <a:pt x="134" y="14"/>
                    </a:moveTo>
                    <a:cubicBezTo>
                      <a:pt x="199" y="14"/>
                      <a:pt x="253" y="67"/>
                      <a:pt x="253" y="133"/>
                    </a:cubicBezTo>
                    <a:cubicBezTo>
                      <a:pt x="253" y="199"/>
                      <a:pt x="199" y="253"/>
                      <a:pt x="134" y="253"/>
                    </a:cubicBezTo>
                    <a:cubicBezTo>
                      <a:pt x="68" y="253"/>
                      <a:pt x="14" y="199"/>
                      <a:pt x="14" y="133"/>
                    </a:cubicBezTo>
                    <a:cubicBezTo>
                      <a:pt x="14" y="67"/>
                      <a:pt x="68" y="14"/>
                      <a:pt x="134" y="14"/>
                    </a:cubicBezTo>
                    <a:close/>
                  </a:path>
                </a:pathLst>
              </a:custGeom>
              <a:solidFill>
                <a:srgbClr val="2DB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8041804" y="3501008"/>
            <a:ext cx="3096343" cy="957040"/>
            <a:chOff x="2288094" y="1321493"/>
            <a:chExt cx="1054615" cy="957040"/>
          </a:xfrm>
        </p:grpSpPr>
        <p:sp>
          <p:nvSpPr>
            <p:cNvPr id="149" name="矩形 14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DB2A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重点工程项目竣工</a:t>
              </a:r>
            </a:p>
          </p:txBody>
        </p:sp>
        <p:sp>
          <p:nvSpPr>
            <p:cNvPr id="150" name="矩形 14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177707" y="4869160"/>
            <a:ext cx="834492" cy="834492"/>
            <a:chOff x="8500277" y="4725144"/>
            <a:chExt cx="834492" cy="83449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8500277" y="4725144"/>
              <a:ext cx="834492" cy="834492"/>
              <a:chOff x="1705099" y="2564904"/>
              <a:chExt cx="1800200" cy="1800200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8666169" y="4928068"/>
              <a:ext cx="502709" cy="429419"/>
              <a:chOff x="5322888" y="2767013"/>
              <a:chExt cx="1546225" cy="1320801"/>
            </a:xfrm>
            <a:solidFill>
              <a:srgbClr val="0070C0"/>
            </a:solidFill>
          </p:grpSpPr>
          <p:sp>
            <p:nvSpPr>
              <p:cNvPr id="154" name="Rectangle 85"/>
              <p:cNvSpPr>
                <a:spLocks noChangeArrowheads="1"/>
              </p:cNvSpPr>
              <p:nvPr/>
            </p:nvSpPr>
            <p:spPr bwMode="auto">
              <a:xfrm>
                <a:off x="6092825" y="3098801"/>
                <a:ext cx="71438" cy="390526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Rectangle 86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7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88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89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90"/>
              <p:cNvSpPr/>
              <p:nvPr/>
            </p:nvSpPr>
            <p:spPr bwMode="auto">
              <a:xfrm>
                <a:off x="6076951" y="3508376"/>
                <a:ext cx="101599" cy="390526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91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92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93"/>
              <p:cNvSpPr/>
              <p:nvPr/>
            </p:nvSpPr>
            <p:spPr bwMode="auto">
              <a:xfrm>
                <a:off x="6503988" y="3417888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32551" y="3579814"/>
                <a:ext cx="395288" cy="250824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95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96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F77A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8" name="组合 167"/>
          <p:cNvGrpSpPr/>
          <p:nvPr/>
        </p:nvGrpSpPr>
        <p:grpSpPr>
          <a:xfrm>
            <a:off x="8041804" y="4740502"/>
            <a:ext cx="3096343" cy="957040"/>
            <a:chOff x="2288094" y="1321493"/>
            <a:chExt cx="1054615" cy="957040"/>
          </a:xfrm>
        </p:grpSpPr>
        <p:sp>
          <p:nvSpPr>
            <p:cNvPr id="169" name="矩形 168"/>
            <p:cNvSpPr/>
            <p:nvPr/>
          </p:nvSpPr>
          <p:spPr>
            <a:xfrm>
              <a:off x="2288094" y="1321493"/>
              <a:ext cx="691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77A0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部门之间岗前培训</a:t>
              </a: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288094" y="1755313"/>
              <a:ext cx="10546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06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具体工作明细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426295" y="1484785"/>
            <a:ext cx="2016224" cy="2016224"/>
            <a:chOff x="1705099" y="2564904"/>
            <a:chExt cx="1800200" cy="1800200"/>
          </a:xfrm>
        </p:grpSpPr>
        <p:sp>
          <p:nvSpPr>
            <p:cNvPr id="13" name="椭圆 1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2860230" y="2126218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0E647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25179" y="3645024"/>
            <a:ext cx="2016224" cy="2016224"/>
            <a:chOff x="1705099" y="2564904"/>
            <a:chExt cx="1800200" cy="1800200"/>
          </a:xfrm>
        </p:grpSpPr>
        <p:sp>
          <p:nvSpPr>
            <p:cNvPr id="17" name="椭圆 1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E647C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10074" y="4254187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具体工程明细</a:t>
            </a:r>
            <a:endParaRPr lang="en-US" altLang="zh-CN" sz="2400" b="1" dirty="0">
              <a:solidFill>
                <a:srgbClr val="0E6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451379" y="193952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801443" y="1580226"/>
            <a:ext cx="711242" cy="701976"/>
            <a:chOff x="6217935" y="1158425"/>
            <a:chExt cx="527724" cy="520849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E647C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385619" y="162880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51379" y="278019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801443" y="2420888"/>
            <a:ext cx="711242" cy="701976"/>
            <a:chOff x="6217935" y="1158425"/>
            <a:chExt cx="527724" cy="520849"/>
          </a:xfrm>
        </p:grpSpPr>
        <p:grpSp>
          <p:nvGrpSpPr>
            <p:cNvPr id="29" name="组合 2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385619" y="246946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451379" y="3631921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4801443" y="3272618"/>
            <a:ext cx="711242" cy="701976"/>
            <a:chOff x="6217935" y="1158425"/>
            <a:chExt cx="527724" cy="520849"/>
          </a:xfrm>
        </p:grpSpPr>
        <p:grpSp>
          <p:nvGrpSpPr>
            <p:cNvPr id="36" name="组合 3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85619" y="3321192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51379" y="4454479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801443" y="4095176"/>
            <a:ext cx="711242" cy="701976"/>
            <a:chOff x="6217935" y="1158425"/>
            <a:chExt cx="527724" cy="520849"/>
          </a:xfrm>
        </p:grpSpPr>
        <p:grpSp>
          <p:nvGrpSpPr>
            <p:cNvPr id="43" name="组合 4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6385619" y="4143750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51379" y="5246567"/>
            <a:ext cx="79208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801443" y="4887264"/>
            <a:ext cx="711242" cy="701976"/>
            <a:chOff x="6217935" y="1158425"/>
            <a:chExt cx="527724" cy="520849"/>
          </a:xfrm>
        </p:grpSpPr>
        <p:grpSp>
          <p:nvGrpSpPr>
            <p:cNvPr id="50" name="组合 4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1">
                      <a:lumMod val="7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6385619" y="4935838"/>
            <a:ext cx="4248472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您的内容打在这里，或者通过复制您的文本后，在此框中选择粘贴，尽量简洁扼要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5" grpId="0" animBg="1"/>
      <p:bldP spid="19" grpId="0"/>
      <p:bldP spid="26" grpId="0"/>
      <p:bldP spid="33" grpId="0"/>
      <p:bldP spid="40" grpId="0"/>
      <p:bldP spid="47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386355" y="2203829"/>
            <a:ext cx="1237382" cy="1115636"/>
            <a:chOff x="2713211" y="1988840"/>
            <a:chExt cx="1610824" cy="1452335"/>
          </a:xfrm>
        </p:grpSpPr>
        <p:sp>
          <p:nvSpPr>
            <p:cNvPr id="19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07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重点工作回顾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729435" y="2595589"/>
            <a:ext cx="2664296" cy="3296830"/>
            <a:chOff x="865232" y="1286330"/>
            <a:chExt cx="4013321" cy="4966128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4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5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59762" y="5185657"/>
            <a:ext cx="926821" cy="835631"/>
            <a:chOff x="2713211" y="1988840"/>
            <a:chExt cx="1610824" cy="1452335"/>
          </a:xfrm>
        </p:grpSpPr>
        <p:sp>
          <p:nvSpPr>
            <p:cNvPr id="16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E647C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3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569937" y="319371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857969" y="281629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第一项重点工作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857969" y="322429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49857" y="2936703"/>
            <a:ext cx="968654" cy="956034"/>
            <a:chOff x="6217935" y="1158425"/>
            <a:chExt cx="527724" cy="520849"/>
          </a:xfrm>
        </p:grpSpPr>
        <p:grpSp>
          <p:nvGrpSpPr>
            <p:cNvPr id="33" name="组合 32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0E647C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E647C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561083" y="4777886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849115" y="4400467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第二项重点工作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849115" y="4808473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841003" y="4520879"/>
            <a:ext cx="968654" cy="956034"/>
            <a:chOff x="6217935" y="1158425"/>
            <a:chExt cx="527724" cy="520849"/>
          </a:xfrm>
        </p:grpSpPr>
        <p:grpSp>
          <p:nvGrpSpPr>
            <p:cNvPr id="41" name="组合 40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DB2A4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2DB2A4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2DB2A4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8585343" y="3173494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8873375" y="2796075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第三项重点工作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873375" y="3204081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865263" y="2916487"/>
            <a:ext cx="968654" cy="956034"/>
            <a:chOff x="6217935" y="1158425"/>
            <a:chExt cx="527724" cy="520849"/>
          </a:xfrm>
        </p:grpSpPr>
        <p:grpSp>
          <p:nvGrpSpPr>
            <p:cNvPr id="49" name="组合 48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7A08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F77A0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srgbClr val="F77A0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8576489" y="4757670"/>
            <a:ext cx="26642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8864521" y="4380251"/>
            <a:ext cx="20882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第四项重点工作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864521" y="4788257"/>
            <a:ext cx="262481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7856409" y="4500663"/>
            <a:ext cx="968654" cy="956034"/>
            <a:chOff x="6217935" y="1158425"/>
            <a:chExt cx="527724" cy="520849"/>
          </a:xfrm>
        </p:grpSpPr>
        <p:grpSp>
          <p:nvGrpSpPr>
            <p:cNvPr id="57" name="组合 56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35" y="1271633"/>
              <a:ext cx="527724" cy="31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srgbClr val="92D050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633091" y="934394"/>
            <a:ext cx="8929724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5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0" grpId="0"/>
      <p:bldP spid="31" grpId="0"/>
      <p:bldP spid="38" grpId="0"/>
      <p:bldP spid="39" grpId="0"/>
      <p:bldP spid="46" grpId="0"/>
      <p:bldP spid="47" grpId="0"/>
      <p:bldP spid="54" grpId="0"/>
      <p:bldP spid="55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08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市场推广情况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87479" y="1484784"/>
            <a:ext cx="2722375" cy="2016691"/>
            <a:chOff x="587479" y="1628800"/>
            <a:chExt cx="2722375" cy="2016691"/>
          </a:xfrm>
        </p:grpSpPr>
        <p:sp>
          <p:nvSpPr>
            <p:cNvPr id="13" name="矩形 12"/>
            <p:cNvSpPr/>
            <p:nvPr/>
          </p:nvSpPr>
          <p:spPr>
            <a:xfrm>
              <a:off x="587479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其他\bxgd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94" y="1760878"/>
              <a:ext cx="2442945" cy="174013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8880562" y="1484784"/>
            <a:ext cx="2722375" cy="2016691"/>
            <a:chOff x="8880562" y="1628800"/>
            <a:chExt cx="2722375" cy="2016691"/>
          </a:xfrm>
        </p:grpSpPr>
        <p:sp>
          <p:nvSpPr>
            <p:cNvPr id="16" name="矩形 15"/>
            <p:cNvSpPr/>
            <p:nvPr/>
          </p:nvSpPr>
          <p:spPr>
            <a:xfrm>
              <a:off x="8880562" y="1628800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3" descr="C:\Users\Administrator\Desktop\2014810105822934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520" y="1747962"/>
              <a:ext cx="2418459" cy="17783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3309854" y="3501475"/>
            <a:ext cx="2722375" cy="2016691"/>
            <a:chOff x="3309854" y="3645491"/>
            <a:chExt cx="2722375" cy="2016691"/>
          </a:xfrm>
        </p:grpSpPr>
        <p:sp>
          <p:nvSpPr>
            <p:cNvPr id="19" name="矩形 18"/>
            <p:cNvSpPr/>
            <p:nvPr/>
          </p:nvSpPr>
          <p:spPr>
            <a:xfrm>
              <a:off x="3309854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5" descr="C:\Users\Administrator\Desktop\t01d9ff32d2070703f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2937" y="3760731"/>
              <a:ext cx="2436208" cy="17862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6158187" y="3501475"/>
            <a:ext cx="2722375" cy="2016691"/>
            <a:chOff x="6158187" y="3645491"/>
            <a:chExt cx="2722375" cy="2016691"/>
          </a:xfrm>
        </p:grpSpPr>
        <p:sp>
          <p:nvSpPr>
            <p:cNvPr id="22" name="矩形 21"/>
            <p:cNvSpPr/>
            <p:nvPr/>
          </p:nvSpPr>
          <p:spPr>
            <a:xfrm>
              <a:off x="6158187" y="3645491"/>
              <a:ext cx="2722375" cy="2016691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6" descr="C:\Users\Administrator\Desktop\7570760_235941684382_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989" y="3774885"/>
              <a:ext cx="2418770" cy="17579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3433291" y="1542066"/>
            <a:ext cx="2455854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E647C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54186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0E6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357730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6234021" y="1542066"/>
            <a:ext cx="2455854" cy="484779"/>
            <a:chOff x="2713211" y="2267658"/>
            <a:chExt cx="1584176" cy="484779"/>
          </a:xfrm>
        </p:grpSpPr>
        <p:sp>
          <p:nvSpPr>
            <p:cNvPr id="30" name="圆角矩形 2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6342591" y="1599789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地铁灯箱广告    </a:t>
            </a:r>
            <a:r>
              <a:rPr lang="en-US" altLang="zh-CN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6378037" y="2171092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7397" y="3645024"/>
            <a:ext cx="2455854" cy="484779"/>
            <a:chOff x="2713211" y="2267658"/>
            <a:chExt cx="1584176" cy="484779"/>
          </a:xfrm>
        </p:grpSpPr>
        <p:sp>
          <p:nvSpPr>
            <p:cNvPr id="35" name="圆角矩形 3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F77A08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26"/>
          <p:cNvSpPr txBox="1"/>
          <p:nvPr/>
        </p:nvSpPr>
        <p:spPr>
          <a:xfrm>
            <a:off x="725967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户外灯箱广告    </a:t>
            </a:r>
            <a:r>
              <a:rPr lang="en-US" altLang="zh-CN" b="1" spc="100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b="1" spc="100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761413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970325" y="3645024"/>
            <a:ext cx="2455854" cy="484779"/>
            <a:chOff x="2713211" y="2267658"/>
            <a:chExt cx="1584176" cy="484779"/>
          </a:xfrm>
        </p:grpSpPr>
        <p:sp>
          <p:nvSpPr>
            <p:cNvPr id="40" name="圆角矩形 3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8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26"/>
          <p:cNvSpPr txBox="1"/>
          <p:nvPr/>
        </p:nvSpPr>
        <p:spPr>
          <a:xfrm>
            <a:off x="9078895" y="3702747"/>
            <a:ext cx="224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  </a:t>
            </a:r>
            <a:r>
              <a:rPr lang="zh-CN" altLang="en-US" b="1" spc="1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企业画册杂志</a:t>
            </a:r>
          </a:p>
        </p:txBody>
      </p:sp>
      <p:sp>
        <p:nvSpPr>
          <p:cNvPr id="43" name="TextBox 5"/>
          <p:cNvSpPr txBox="1"/>
          <p:nvPr/>
        </p:nvSpPr>
        <p:spPr>
          <a:xfrm>
            <a:off x="9114341" y="4274050"/>
            <a:ext cx="2207607" cy="125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点击输入简要文字内容，文字内容任意编辑，图片可替换文字内容任意编辑，图片可替换成为自己的内容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···· 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8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7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1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1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40"/>
                            </p:stCondLst>
                            <p:childTnLst>
                              <p:par>
                                <p:cTn id="9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39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7" grpId="0"/>
      <p:bldP spid="28" grpId="0"/>
      <p:bldP spid="32" grpId="0"/>
      <p:bldP spid="33" grpId="0"/>
      <p:bldP spid="37" grpId="0"/>
      <p:bldP spid="38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E6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09</a:t>
            </a:r>
            <a:endParaRPr lang="zh-CN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648" y="188640"/>
            <a:ext cx="262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7393731" y="419473"/>
            <a:ext cx="44644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6947" y="423828"/>
            <a:ext cx="43924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7393731" y="476672"/>
            <a:ext cx="4464496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336947" y="481027"/>
            <a:ext cx="43924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663729" y="1268760"/>
            <a:ext cx="5009922" cy="5009922"/>
          </a:xfrm>
          <a:prstGeom prst="ellipse">
            <a:avLst/>
          </a:prstGeom>
          <a:noFill/>
          <a:ln w="12700">
            <a:solidFill>
              <a:srgbClr val="2D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31849" y="1425946"/>
            <a:ext cx="1181362" cy="1181362"/>
            <a:chOff x="4009355" y="908720"/>
            <a:chExt cx="900100" cy="900100"/>
          </a:xfrm>
        </p:grpSpPr>
        <p:grpSp>
          <p:nvGrpSpPr>
            <p:cNvPr id="14" name="组合 13"/>
            <p:cNvGrpSpPr/>
            <p:nvPr/>
          </p:nvGrpSpPr>
          <p:grpSpPr>
            <a:xfrm>
              <a:off x="4009355" y="908720"/>
              <a:ext cx="900100" cy="900100"/>
              <a:chOff x="1705099" y="2564904"/>
              <a:chExt cx="1800200" cy="18002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E647C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4199017" y="1179971"/>
              <a:ext cx="520775" cy="35759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E647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008AF2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" name="文本框 26"/>
          <p:cNvSpPr txBox="1"/>
          <p:nvPr/>
        </p:nvSpPr>
        <p:spPr>
          <a:xfrm>
            <a:off x="2821781" y="1938318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人事部经理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713211" y="2267658"/>
            <a:ext cx="1584176" cy="484779"/>
            <a:chOff x="2713211" y="2267658"/>
            <a:chExt cx="1584176" cy="484779"/>
          </a:xfrm>
        </p:grpSpPr>
        <p:sp>
          <p:nvSpPr>
            <p:cNvPr id="20" name="圆角矩形 1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2DB2A4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6"/>
          <p:cNvSpPr txBox="1"/>
          <p:nvPr/>
        </p:nvSpPr>
        <p:spPr>
          <a:xfrm>
            <a:off x="2821781" y="2325381"/>
            <a:ext cx="13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韩梅梅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84386" y="286013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7176" y="28529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1012" y="2860138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4277" y="28592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0164" y="3756000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51940" y="373980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56897" y="330469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80859" y="330710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9235" y="3307103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37173" y="3311046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9965" y="3756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2216" y="37592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2618" y="419728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80977" y="46596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80977" y="419993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6382" y="42054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8590" y="419557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4386" y="4657010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0977" y="5102082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3370" y="509947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oopic@pic.com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97787" y="1219102"/>
            <a:ext cx="2484723" cy="2484723"/>
            <a:chOff x="1705099" y="2564904"/>
            <a:chExt cx="1800200" cy="1800200"/>
          </a:xfrm>
        </p:grpSpPr>
        <p:sp>
          <p:nvSpPr>
            <p:cNvPr id="44" name="椭圆 4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7A08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4"/>
              <a:srcRect/>
              <a:stretch>
                <a:fillRect l="-8516" t="-7216" r="-164560" b="-8003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21723" y="4077072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br>
              <a:rPr lang="en-US" altLang="zh-CN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dirty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49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49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49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2" grpId="0" animBg="1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9112149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Microsoft Office PowerPoint</Application>
  <PresentationFormat>自定义</PresentationFormat>
  <Paragraphs>509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Impact MT Std</vt:lpstr>
      <vt:lpstr>方正兰亭超细黑简体</vt:lpstr>
      <vt:lpstr>方正兰亭黑简体</vt:lpstr>
      <vt:lpstr>微软雅黑</vt:lpstr>
      <vt:lpstr>Agency FB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88</cp:revision>
  <dcterms:created xsi:type="dcterms:W3CDTF">2016-01-25T08:08:00Z</dcterms:created>
  <dcterms:modified xsi:type="dcterms:W3CDTF">2021-01-06T03:03:37Z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