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14" r:id="rId2"/>
    <p:sldId id="257" r:id="rId3"/>
    <p:sldId id="258" r:id="rId4"/>
    <p:sldId id="259" r:id="rId5"/>
    <p:sldId id="260" r:id="rId6"/>
    <p:sldId id="261" r:id="rId7"/>
    <p:sldId id="262" r:id="rId8"/>
    <p:sldId id="263" r:id="rId9"/>
    <p:sldId id="264" r:id="rId10"/>
    <p:sldId id="265" r:id="rId11"/>
    <p:sldId id="290" r:id="rId12"/>
    <p:sldId id="266" r:id="rId13"/>
    <p:sldId id="268" r:id="rId14"/>
    <p:sldId id="269" r:id="rId15"/>
    <p:sldId id="270" r:id="rId16"/>
    <p:sldId id="271" r:id="rId17"/>
    <p:sldId id="273" r:id="rId18"/>
    <p:sldId id="275" r:id="rId19"/>
    <p:sldId id="272" r:id="rId20"/>
    <p:sldId id="274" r:id="rId21"/>
    <p:sldId id="276" r:id="rId22"/>
    <p:sldId id="277" r:id="rId23"/>
    <p:sldId id="278" r:id="rId24"/>
    <p:sldId id="291" r:id="rId25"/>
    <p:sldId id="279" r:id="rId26"/>
    <p:sldId id="280" r:id="rId27"/>
    <p:sldId id="283" r:id="rId28"/>
    <p:sldId id="282" r:id="rId29"/>
    <p:sldId id="286" r:id="rId30"/>
    <p:sldId id="284" r:id="rId31"/>
    <p:sldId id="285" r:id="rId32"/>
    <p:sldId id="288" r:id="rId33"/>
    <p:sldId id="287" r:id="rId34"/>
    <p:sldId id="317" r:id="rId35"/>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1">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D"/>
    <a:srgbClr val="90D24B"/>
    <a:srgbClr val="E60012"/>
    <a:srgbClr val="003B8F"/>
    <a:srgbClr val="0074AA"/>
    <a:srgbClr val="0A638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7" d="100"/>
          <a:sy n="137" d="100"/>
        </p:scale>
        <p:origin x="786" y="126"/>
      </p:cViewPr>
      <p:guideLst>
        <p:guide orient="horz" pos="1761"/>
        <p:guide pos="2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35A59-A87F-4CE9-A501-8D8FFB64F7F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1C411-67F5-4702-A253-B628B296991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71C411-67F5-4702-A253-B628B296991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71C411-67F5-4702-A253-B628B296991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A13D8A-8A91-4636-A38A-460AF7FF56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6B4B31-0E7A-4E4B-BCA8-9565F1C2625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6A13D8A-8A91-4636-A38A-460AF7FF56D0}" type="datetimeFigureOut">
              <a:rPr lang="zh-CN" altLang="en-US" smtClean="0"/>
              <a:t>2021/1/6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96B4B31-0E7A-4E4B-BCA8-9565F1C262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34.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矩形 259"/>
          <p:cNvSpPr>
            <a:spLocks noChangeArrowheads="1"/>
          </p:cNvSpPr>
          <p:nvPr/>
        </p:nvSpPr>
        <p:spPr bwMode="auto">
          <a:xfrm>
            <a:off x="1965717" y="2959911"/>
            <a:ext cx="5212565" cy="262890"/>
          </a:xfrm>
          <a:prstGeom prst="rect">
            <a:avLst/>
          </a:prstGeom>
          <a:solidFill>
            <a:srgbClr val="90D24B"/>
          </a:solid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705" dirty="0">
                <a:solidFill>
                  <a:schemeClr val="bg1"/>
                </a:solidFill>
                <a:latin typeface="Arial" panose="020B0604020202020204" pitchFamily="34" charset="0"/>
                <a:cs typeface="Arial" panose="020B0604020202020204" pitchFamily="34" charset="0"/>
              </a:rPr>
              <a:t>会议报告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座谈交流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工作总结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工作汇报</a:t>
            </a:r>
            <a:endParaRPr lang="en-US" altLang="zh-CN" sz="1705" dirty="0">
              <a:solidFill>
                <a:schemeClr val="bg1"/>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1761067" y="2255621"/>
            <a:ext cx="562186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840" b="1" dirty="0">
                <a:solidFill>
                  <a:srgbClr val="007E3D"/>
                </a:solidFill>
                <a:latin typeface="Arial" panose="020B0604020202020204" pitchFamily="34" charset="0"/>
                <a:cs typeface="Arial" panose="020B0604020202020204" pitchFamily="34" charset="0"/>
              </a:rPr>
              <a:t>年终总结汇报</a:t>
            </a:r>
            <a:r>
              <a:rPr lang="en-US" altLang="zh-CN" sz="3840" b="1" dirty="0">
                <a:solidFill>
                  <a:srgbClr val="007E3D"/>
                </a:solidFill>
                <a:latin typeface="Arial" panose="020B0604020202020204" pitchFamily="34" charset="0"/>
                <a:cs typeface="Arial" panose="020B0604020202020204" pitchFamily="34" charset="0"/>
              </a:rPr>
              <a:t>PPT</a:t>
            </a:r>
            <a:r>
              <a:rPr lang="zh-CN" altLang="en-US" sz="3840" b="1" dirty="0">
                <a:solidFill>
                  <a:srgbClr val="007E3D"/>
                </a:solidFill>
                <a:latin typeface="Arial" panose="020B0604020202020204" pitchFamily="34" charset="0"/>
                <a:cs typeface="Arial" panose="020B0604020202020204" pitchFamily="34" charset="0"/>
              </a:rPr>
              <a:t>模板</a:t>
            </a:r>
          </a:p>
        </p:txBody>
      </p:sp>
      <p:sp>
        <p:nvSpPr>
          <p:cNvPr id="12" name="矩形 259"/>
          <p:cNvSpPr>
            <a:spLocks noChangeArrowheads="1"/>
          </p:cNvSpPr>
          <p:nvPr/>
        </p:nvSpPr>
        <p:spPr bwMode="auto">
          <a:xfrm>
            <a:off x="3090663" y="3574380"/>
            <a:ext cx="2962674"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80">
                <a:solidFill>
                  <a:schemeClr val="bg1">
                    <a:lumMod val="65000"/>
                  </a:schemeClr>
                </a:solidFill>
                <a:cs typeface="Arial" panose="020B0604020202020204" pitchFamily="34" charset="0"/>
              </a:rPr>
              <a:t>汇报：</a:t>
            </a:r>
            <a:r>
              <a:rPr lang="en-US" altLang="zh-CN" sz="1280">
                <a:solidFill>
                  <a:schemeClr val="bg1">
                    <a:lumMod val="65000"/>
                  </a:schemeClr>
                </a:solidFill>
                <a:cs typeface="Arial" panose="020B0604020202020204" pitchFamily="34" charset="0"/>
              </a:rPr>
              <a:t>xiazaii        </a:t>
            </a:r>
            <a:r>
              <a:rPr lang="zh-CN" altLang="en-US" sz="1280">
                <a:solidFill>
                  <a:schemeClr val="bg1">
                    <a:lumMod val="65000"/>
                  </a:schemeClr>
                </a:solidFill>
                <a:cs typeface="Arial" panose="020B0604020202020204" pitchFamily="34" charset="0"/>
              </a:rPr>
              <a:t>部门：</a:t>
            </a:r>
            <a:r>
              <a:rPr lang="en-US" altLang="zh-CN" sz="1280">
                <a:solidFill>
                  <a:schemeClr val="bg1">
                    <a:lumMod val="65000"/>
                  </a:schemeClr>
                </a:solidFill>
                <a:cs typeface="Arial" panose="020B0604020202020204" pitchFamily="34" charset="0"/>
              </a:rPr>
              <a:t>XX</a:t>
            </a:r>
            <a:r>
              <a:rPr lang="zh-CN" altLang="en-US" sz="1280">
                <a:solidFill>
                  <a:schemeClr val="bg1">
                    <a:lumMod val="65000"/>
                  </a:schemeClr>
                </a:solidFill>
                <a:cs typeface="Arial" panose="020B0604020202020204" pitchFamily="34" charset="0"/>
              </a:rPr>
              <a:t>部</a:t>
            </a:r>
            <a:endParaRPr lang="zh-CN" altLang="en-US" sz="1280" dirty="0">
              <a:solidFill>
                <a:schemeClr val="bg1">
                  <a:lumMod val="65000"/>
                </a:schemeClr>
              </a:solidFill>
              <a:cs typeface="Arial" panose="020B0604020202020204" pitchFamily="34" charset="0"/>
            </a:endParaRPr>
          </a:p>
        </p:txBody>
      </p:sp>
      <p:sp>
        <p:nvSpPr>
          <p:cNvPr id="26" name="Freeform 6"/>
          <p:cNvSpPr/>
          <p:nvPr/>
        </p:nvSpPr>
        <p:spPr bwMode="auto">
          <a:xfrm>
            <a:off x="2422878" y="414867"/>
            <a:ext cx="1017129" cy="1203396"/>
          </a:xfrm>
          <a:custGeom>
            <a:avLst/>
            <a:gdLst>
              <a:gd name="T0" fmla="*/ 901 w 901"/>
              <a:gd name="T1" fmla="*/ 804 h 1066"/>
              <a:gd name="T2" fmla="*/ 460 w 901"/>
              <a:gd name="T3" fmla="*/ 1066 h 1066"/>
              <a:gd name="T4" fmla="*/ 0 w 901"/>
              <a:gd name="T5" fmla="*/ 804 h 1066"/>
              <a:gd name="T6" fmla="*/ 0 w 901"/>
              <a:gd name="T7" fmla="*/ 261 h 1066"/>
              <a:gd name="T8" fmla="*/ 460 w 901"/>
              <a:gd name="T9" fmla="*/ 0 h 1066"/>
              <a:gd name="T10" fmla="*/ 901 w 901"/>
              <a:gd name="T11" fmla="*/ 261 h 1066"/>
              <a:gd name="T12" fmla="*/ 901 w 901"/>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01" h="1066">
                <a:moveTo>
                  <a:pt x="901" y="804"/>
                </a:moveTo>
                <a:lnTo>
                  <a:pt x="460" y="1066"/>
                </a:lnTo>
                <a:lnTo>
                  <a:pt x="0" y="804"/>
                </a:lnTo>
                <a:lnTo>
                  <a:pt x="0" y="261"/>
                </a:lnTo>
                <a:lnTo>
                  <a:pt x="460" y="0"/>
                </a:lnTo>
                <a:lnTo>
                  <a:pt x="901" y="261"/>
                </a:lnTo>
                <a:lnTo>
                  <a:pt x="901" y="804"/>
                </a:lnTo>
                <a:close/>
              </a:path>
            </a:pathLst>
          </a:custGeom>
          <a:blipFill dpi="0" rotWithShape="1">
            <a:blip r:embed="rId5"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7" name="Freeform 7"/>
          <p:cNvSpPr/>
          <p:nvPr/>
        </p:nvSpPr>
        <p:spPr bwMode="auto">
          <a:xfrm>
            <a:off x="3507740" y="414867"/>
            <a:ext cx="1038578" cy="1203396"/>
          </a:xfrm>
          <a:custGeom>
            <a:avLst/>
            <a:gdLst>
              <a:gd name="T0" fmla="*/ 920 w 920"/>
              <a:gd name="T1" fmla="*/ 804 h 1066"/>
              <a:gd name="T2" fmla="*/ 460 w 920"/>
              <a:gd name="T3" fmla="*/ 1066 h 1066"/>
              <a:gd name="T4" fmla="*/ 0 w 920"/>
              <a:gd name="T5" fmla="*/ 804 h 1066"/>
              <a:gd name="T6" fmla="*/ 0 w 920"/>
              <a:gd name="T7" fmla="*/ 261 h 1066"/>
              <a:gd name="T8" fmla="*/ 460 w 920"/>
              <a:gd name="T9" fmla="*/ 0 h 1066"/>
              <a:gd name="T10" fmla="*/ 920 w 920"/>
              <a:gd name="T11" fmla="*/ 261 h 1066"/>
              <a:gd name="T12" fmla="*/ 920 w 92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20" h="1066">
                <a:moveTo>
                  <a:pt x="920" y="804"/>
                </a:moveTo>
                <a:lnTo>
                  <a:pt x="460" y="1066"/>
                </a:lnTo>
                <a:lnTo>
                  <a:pt x="0" y="804"/>
                </a:lnTo>
                <a:lnTo>
                  <a:pt x="0" y="261"/>
                </a:lnTo>
                <a:lnTo>
                  <a:pt x="460" y="0"/>
                </a:lnTo>
                <a:lnTo>
                  <a:pt x="920" y="261"/>
                </a:lnTo>
                <a:lnTo>
                  <a:pt x="920" y="804"/>
                </a:lnTo>
                <a:close/>
              </a:path>
            </a:pathLst>
          </a:custGeom>
          <a:blipFill dpi="0" rotWithShape="1">
            <a:blip r:embed="rId6"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8" name="Freeform 8"/>
          <p:cNvSpPr/>
          <p:nvPr/>
        </p:nvSpPr>
        <p:spPr bwMode="auto">
          <a:xfrm>
            <a:off x="4614051" y="414867"/>
            <a:ext cx="1038578" cy="1203396"/>
          </a:xfrm>
          <a:custGeom>
            <a:avLst/>
            <a:gdLst>
              <a:gd name="T0" fmla="*/ 920 w 920"/>
              <a:gd name="T1" fmla="*/ 804 h 1066"/>
              <a:gd name="T2" fmla="*/ 460 w 920"/>
              <a:gd name="T3" fmla="*/ 1066 h 1066"/>
              <a:gd name="T4" fmla="*/ 0 w 920"/>
              <a:gd name="T5" fmla="*/ 804 h 1066"/>
              <a:gd name="T6" fmla="*/ 0 w 920"/>
              <a:gd name="T7" fmla="*/ 261 h 1066"/>
              <a:gd name="T8" fmla="*/ 460 w 920"/>
              <a:gd name="T9" fmla="*/ 0 h 1066"/>
              <a:gd name="T10" fmla="*/ 920 w 920"/>
              <a:gd name="T11" fmla="*/ 261 h 1066"/>
              <a:gd name="T12" fmla="*/ 920 w 92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20" h="1066">
                <a:moveTo>
                  <a:pt x="920" y="804"/>
                </a:moveTo>
                <a:lnTo>
                  <a:pt x="460" y="1066"/>
                </a:lnTo>
                <a:lnTo>
                  <a:pt x="0" y="804"/>
                </a:lnTo>
                <a:lnTo>
                  <a:pt x="0" y="261"/>
                </a:lnTo>
                <a:lnTo>
                  <a:pt x="460" y="0"/>
                </a:lnTo>
                <a:lnTo>
                  <a:pt x="920" y="261"/>
                </a:lnTo>
                <a:lnTo>
                  <a:pt x="920" y="804"/>
                </a:lnTo>
                <a:close/>
              </a:path>
            </a:pathLst>
          </a:custGeom>
          <a:blipFill dpi="0" rotWithShape="1">
            <a:blip r:embed="rId7"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9" name="Freeform 9"/>
          <p:cNvSpPr/>
          <p:nvPr/>
        </p:nvSpPr>
        <p:spPr bwMode="auto">
          <a:xfrm>
            <a:off x="5720362" y="414867"/>
            <a:ext cx="1016000" cy="1203396"/>
          </a:xfrm>
          <a:custGeom>
            <a:avLst/>
            <a:gdLst>
              <a:gd name="T0" fmla="*/ 900 w 900"/>
              <a:gd name="T1" fmla="*/ 804 h 1066"/>
              <a:gd name="T2" fmla="*/ 440 w 900"/>
              <a:gd name="T3" fmla="*/ 1066 h 1066"/>
              <a:gd name="T4" fmla="*/ 0 w 900"/>
              <a:gd name="T5" fmla="*/ 804 h 1066"/>
              <a:gd name="T6" fmla="*/ 0 w 900"/>
              <a:gd name="T7" fmla="*/ 261 h 1066"/>
              <a:gd name="T8" fmla="*/ 440 w 900"/>
              <a:gd name="T9" fmla="*/ 0 h 1066"/>
              <a:gd name="T10" fmla="*/ 900 w 900"/>
              <a:gd name="T11" fmla="*/ 261 h 1066"/>
              <a:gd name="T12" fmla="*/ 900 w 90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00" h="1066">
                <a:moveTo>
                  <a:pt x="900" y="804"/>
                </a:moveTo>
                <a:lnTo>
                  <a:pt x="440" y="1066"/>
                </a:lnTo>
                <a:lnTo>
                  <a:pt x="0" y="804"/>
                </a:lnTo>
                <a:lnTo>
                  <a:pt x="0" y="261"/>
                </a:lnTo>
                <a:lnTo>
                  <a:pt x="440" y="0"/>
                </a:lnTo>
                <a:lnTo>
                  <a:pt x="900" y="261"/>
                </a:lnTo>
                <a:lnTo>
                  <a:pt x="900" y="804"/>
                </a:lnTo>
                <a:close/>
              </a:path>
            </a:pathLst>
          </a:custGeom>
          <a:blipFill dpi="0" rotWithShape="1">
            <a:blip r:embed="rId8"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grpSp>
        <p:nvGrpSpPr>
          <p:cNvPr id="40" name="组合 39"/>
          <p:cNvGrpSpPr/>
          <p:nvPr/>
        </p:nvGrpSpPr>
        <p:grpSpPr>
          <a:xfrm>
            <a:off x="2964744" y="6208"/>
            <a:ext cx="3229751" cy="658143"/>
            <a:chOff x="4157662" y="-53976"/>
            <a:chExt cx="4541838" cy="925513"/>
          </a:xfrm>
          <a:solidFill>
            <a:srgbClr val="90D24B"/>
          </a:solidFill>
        </p:grpSpPr>
        <p:sp>
          <p:nvSpPr>
            <p:cNvPr id="30" name="Freeform 10"/>
            <p:cNvSpPr/>
            <p:nvPr/>
          </p:nvSpPr>
          <p:spPr bwMode="auto">
            <a:xfrm>
              <a:off x="4157662" y="-53976"/>
              <a:ext cx="1462088" cy="925513"/>
            </a:xfrm>
            <a:custGeom>
              <a:avLst/>
              <a:gdLst>
                <a:gd name="T0" fmla="*/ 921 w 921"/>
                <a:gd name="T1" fmla="*/ 322 h 583"/>
                <a:gd name="T2" fmla="*/ 461 w 921"/>
                <a:gd name="T3" fmla="*/ 583 h 583"/>
                <a:gd name="T4" fmla="*/ 0 w 921"/>
                <a:gd name="T5" fmla="*/ 322 h 583"/>
                <a:gd name="T6" fmla="*/ 0 w 921"/>
                <a:gd name="T7" fmla="*/ 0 h 583"/>
                <a:gd name="T8" fmla="*/ 921 w 921"/>
                <a:gd name="T9" fmla="*/ 0 h 583"/>
                <a:gd name="T10" fmla="*/ 921 w 921"/>
                <a:gd name="T11" fmla="*/ 322 h 583"/>
              </a:gdLst>
              <a:ahLst/>
              <a:cxnLst>
                <a:cxn ang="0">
                  <a:pos x="T0" y="T1"/>
                </a:cxn>
                <a:cxn ang="0">
                  <a:pos x="T2" y="T3"/>
                </a:cxn>
                <a:cxn ang="0">
                  <a:pos x="T4" y="T5"/>
                </a:cxn>
                <a:cxn ang="0">
                  <a:pos x="T6" y="T7"/>
                </a:cxn>
                <a:cxn ang="0">
                  <a:pos x="T8" y="T9"/>
                </a:cxn>
                <a:cxn ang="0">
                  <a:pos x="T10" y="T11"/>
                </a:cxn>
              </a:cxnLst>
              <a:rect l="0" t="0" r="r" b="b"/>
              <a:pathLst>
                <a:path w="921" h="583">
                  <a:moveTo>
                    <a:pt x="921" y="322"/>
                  </a:moveTo>
                  <a:lnTo>
                    <a:pt x="461" y="583"/>
                  </a:lnTo>
                  <a:lnTo>
                    <a:pt x="0" y="322"/>
                  </a:lnTo>
                  <a:lnTo>
                    <a:pt x="0" y="0"/>
                  </a:lnTo>
                  <a:lnTo>
                    <a:pt x="921" y="0"/>
                  </a:lnTo>
                  <a:lnTo>
                    <a:pt x="921"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sp>
          <p:nvSpPr>
            <p:cNvPr id="31" name="Freeform 11"/>
            <p:cNvSpPr/>
            <p:nvPr/>
          </p:nvSpPr>
          <p:spPr bwMode="auto">
            <a:xfrm>
              <a:off x="5715000" y="-53976"/>
              <a:ext cx="1428750" cy="925513"/>
            </a:xfrm>
            <a:custGeom>
              <a:avLst/>
              <a:gdLst>
                <a:gd name="T0" fmla="*/ 900 w 900"/>
                <a:gd name="T1" fmla="*/ 322 h 583"/>
                <a:gd name="T2" fmla="*/ 460 w 900"/>
                <a:gd name="T3" fmla="*/ 583 h 583"/>
                <a:gd name="T4" fmla="*/ 0 w 900"/>
                <a:gd name="T5" fmla="*/ 322 h 583"/>
                <a:gd name="T6" fmla="*/ 0 w 900"/>
                <a:gd name="T7" fmla="*/ 0 h 583"/>
                <a:gd name="T8" fmla="*/ 900 w 900"/>
                <a:gd name="T9" fmla="*/ 0 h 583"/>
                <a:gd name="T10" fmla="*/ 900 w 900"/>
                <a:gd name="T11" fmla="*/ 322 h 583"/>
              </a:gdLst>
              <a:ahLst/>
              <a:cxnLst>
                <a:cxn ang="0">
                  <a:pos x="T0" y="T1"/>
                </a:cxn>
                <a:cxn ang="0">
                  <a:pos x="T2" y="T3"/>
                </a:cxn>
                <a:cxn ang="0">
                  <a:pos x="T4" y="T5"/>
                </a:cxn>
                <a:cxn ang="0">
                  <a:pos x="T6" y="T7"/>
                </a:cxn>
                <a:cxn ang="0">
                  <a:pos x="T8" y="T9"/>
                </a:cxn>
                <a:cxn ang="0">
                  <a:pos x="T10" y="T11"/>
                </a:cxn>
              </a:cxnLst>
              <a:rect l="0" t="0" r="r" b="b"/>
              <a:pathLst>
                <a:path w="900" h="583">
                  <a:moveTo>
                    <a:pt x="900" y="322"/>
                  </a:moveTo>
                  <a:lnTo>
                    <a:pt x="460" y="583"/>
                  </a:lnTo>
                  <a:lnTo>
                    <a:pt x="0" y="322"/>
                  </a:lnTo>
                  <a:lnTo>
                    <a:pt x="0" y="0"/>
                  </a:lnTo>
                  <a:lnTo>
                    <a:pt x="900" y="0"/>
                  </a:lnTo>
                  <a:lnTo>
                    <a:pt x="900"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sp>
          <p:nvSpPr>
            <p:cNvPr id="32" name="Freeform 12"/>
            <p:cNvSpPr/>
            <p:nvPr/>
          </p:nvSpPr>
          <p:spPr bwMode="auto">
            <a:xfrm>
              <a:off x="7239000" y="-53976"/>
              <a:ext cx="1460500" cy="925513"/>
            </a:xfrm>
            <a:custGeom>
              <a:avLst/>
              <a:gdLst>
                <a:gd name="T0" fmla="*/ 920 w 920"/>
                <a:gd name="T1" fmla="*/ 322 h 583"/>
                <a:gd name="T2" fmla="*/ 460 w 920"/>
                <a:gd name="T3" fmla="*/ 583 h 583"/>
                <a:gd name="T4" fmla="*/ 0 w 920"/>
                <a:gd name="T5" fmla="*/ 322 h 583"/>
                <a:gd name="T6" fmla="*/ 0 w 920"/>
                <a:gd name="T7" fmla="*/ 0 h 583"/>
                <a:gd name="T8" fmla="*/ 920 w 920"/>
                <a:gd name="T9" fmla="*/ 0 h 583"/>
                <a:gd name="T10" fmla="*/ 920 w 920"/>
                <a:gd name="T11" fmla="*/ 322 h 583"/>
              </a:gdLst>
              <a:ahLst/>
              <a:cxnLst>
                <a:cxn ang="0">
                  <a:pos x="T0" y="T1"/>
                </a:cxn>
                <a:cxn ang="0">
                  <a:pos x="T2" y="T3"/>
                </a:cxn>
                <a:cxn ang="0">
                  <a:pos x="T4" y="T5"/>
                </a:cxn>
                <a:cxn ang="0">
                  <a:pos x="T6" y="T7"/>
                </a:cxn>
                <a:cxn ang="0">
                  <a:pos x="T8" y="T9"/>
                </a:cxn>
                <a:cxn ang="0">
                  <a:pos x="T10" y="T11"/>
                </a:cxn>
              </a:cxnLst>
              <a:rect l="0" t="0" r="r" b="b"/>
              <a:pathLst>
                <a:path w="920" h="583">
                  <a:moveTo>
                    <a:pt x="920" y="322"/>
                  </a:moveTo>
                  <a:lnTo>
                    <a:pt x="460" y="583"/>
                  </a:lnTo>
                  <a:lnTo>
                    <a:pt x="0" y="322"/>
                  </a:lnTo>
                  <a:lnTo>
                    <a:pt x="0" y="0"/>
                  </a:lnTo>
                  <a:lnTo>
                    <a:pt x="920" y="0"/>
                  </a:lnTo>
                  <a:lnTo>
                    <a:pt x="920"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grpSp>
      <p:sp>
        <p:nvSpPr>
          <p:cNvPr id="38" name="任意多边形 37"/>
          <p:cNvSpPr/>
          <p:nvPr/>
        </p:nvSpPr>
        <p:spPr>
          <a:xfrm>
            <a:off x="0" y="4734436"/>
            <a:ext cx="9144000" cy="984233"/>
          </a:xfrm>
          <a:custGeom>
            <a:avLst/>
            <a:gdLst>
              <a:gd name="connsiteX0" fmla="*/ 251147 w 12858750"/>
              <a:gd name="connsiteY0" fmla="*/ 1060724 h 1456085"/>
              <a:gd name="connsiteX1" fmla="*/ 246905 w 12858750"/>
              <a:gd name="connsiteY1" fmla="*/ 1070639 h 1456085"/>
              <a:gd name="connsiteX2" fmla="*/ 246366 w 12858750"/>
              <a:gd name="connsiteY2" fmla="*/ 1070367 h 1456085"/>
              <a:gd name="connsiteX3" fmla="*/ 251147 w 12858750"/>
              <a:gd name="connsiteY3" fmla="*/ 1060724 h 1456085"/>
              <a:gd name="connsiteX4" fmla="*/ 1140454 w 12858750"/>
              <a:gd name="connsiteY4" fmla="*/ 1007688 h 1456085"/>
              <a:gd name="connsiteX5" fmla="*/ 1173923 w 12858750"/>
              <a:gd name="connsiteY5" fmla="*/ 1026974 h 1456085"/>
              <a:gd name="connsiteX6" fmla="*/ 1164360 w 12858750"/>
              <a:gd name="connsiteY6" fmla="*/ 1041438 h 1456085"/>
              <a:gd name="connsiteX7" fmla="*/ 1164360 w 12858750"/>
              <a:gd name="connsiteY7" fmla="*/ 1047465 h 1456085"/>
              <a:gd name="connsiteX8" fmla="*/ 1164360 w 12858750"/>
              <a:gd name="connsiteY8" fmla="*/ 1055903 h 1456085"/>
              <a:gd name="connsiteX9" fmla="*/ 1121329 w 12858750"/>
              <a:gd name="connsiteY9" fmla="*/ 1041438 h 1456085"/>
              <a:gd name="connsiteX10" fmla="*/ 1140454 w 12858750"/>
              <a:gd name="connsiteY10" fmla="*/ 1007688 h 1456085"/>
              <a:gd name="connsiteX11" fmla="*/ 6744046 w 12858750"/>
              <a:gd name="connsiteY11" fmla="*/ 0 h 1456085"/>
              <a:gd name="connsiteX12" fmla="*/ 6834890 w 12858750"/>
              <a:gd name="connsiteY12" fmla="*/ 19286 h 1456085"/>
              <a:gd name="connsiteX13" fmla="*/ 6825327 w 12858750"/>
              <a:gd name="connsiteY13" fmla="*/ 28929 h 1456085"/>
              <a:gd name="connsiteX14" fmla="*/ 6834890 w 12858750"/>
              <a:gd name="connsiteY14" fmla="*/ 28929 h 1456085"/>
              <a:gd name="connsiteX15" fmla="*/ 6882702 w 12858750"/>
              <a:gd name="connsiteY15" fmla="*/ 33751 h 1456085"/>
              <a:gd name="connsiteX16" fmla="*/ 6877921 w 12858750"/>
              <a:gd name="connsiteY16" fmla="*/ 274824 h 1456085"/>
              <a:gd name="connsiteX17" fmla="*/ 6877921 w 12858750"/>
              <a:gd name="connsiteY17" fmla="*/ 395361 h 1456085"/>
              <a:gd name="connsiteX18" fmla="*/ 6930514 w 12858750"/>
              <a:gd name="connsiteY18" fmla="*/ 515898 h 1456085"/>
              <a:gd name="connsiteX19" fmla="*/ 6930514 w 12858750"/>
              <a:gd name="connsiteY19" fmla="*/ 342325 h 1456085"/>
              <a:gd name="connsiteX20" fmla="*/ 6992670 w 12858750"/>
              <a:gd name="connsiteY20" fmla="*/ 294110 h 1456085"/>
              <a:gd name="connsiteX21" fmla="*/ 7035701 w 12858750"/>
              <a:gd name="connsiteY21" fmla="*/ 207324 h 1456085"/>
              <a:gd name="connsiteX22" fmla="*/ 7078732 w 12858750"/>
              <a:gd name="connsiteY22" fmla="*/ 260360 h 1456085"/>
              <a:gd name="connsiteX23" fmla="*/ 7136107 w 12858750"/>
              <a:gd name="connsiteY23" fmla="*/ 332682 h 1456085"/>
              <a:gd name="connsiteX24" fmla="*/ 7136107 w 12858750"/>
              <a:gd name="connsiteY24" fmla="*/ 679828 h 1456085"/>
              <a:gd name="connsiteX25" fmla="*/ 7169575 w 12858750"/>
              <a:gd name="connsiteY25" fmla="*/ 689471 h 1456085"/>
              <a:gd name="connsiteX26" fmla="*/ 7236512 w 12858750"/>
              <a:gd name="connsiteY26" fmla="*/ 597863 h 1456085"/>
              <a:gd name="connsiteX27" fmla="*/ 7236512 w 12858750"/>
              <a:gd name="connsiteY27" fmla="*/ 564113 h 1456085"/>
              <a:gd name="connsiteX28" fmla="*/ 7236512 w 12858750"/>
              <a:gd name="connsiteY28" fmla="*/ 530362 h 1456085"/>
              <a:gd name="connsiteX29" fmla="*/ 7236512 w 12858750"/>
              <a:gd name="connsiteY29" fmla="*/ 496612 h 1456085"/>
              <a:gd name="connsiteX30" fmla="*/ 7231731 w 12858750"/>
              <a:gd name="connsiteY30" fmla="*/ 462862 h 1456085"/>
              <a:gd name="connsiteX31" fmla="*/ 7250856 w 12858750"/>
              <a:gd name="connsiteY31" fmla="*/ 332682 h 1456085"/>
              <a:gd name="connsiteX32" fmla="*/ 7413417 w 12858750"/>
              <a:gd name="connsiteY32" fmla="*/ 351968 h 1456085"/>
              <a:gd name="connsiteX33" fmla="*/ 7485135 w 12858750"/>
              <a:gd name="connsiteY33" fmla="*/ 361611 h 1456085"/>
              <a:gd name="connsiteX34" fmla="*/ 7556854 w 12858750"/>
              <a:gd name="connsiteY34" fmla="*/ 400183 h 1456085"/>
              <a:gd name="connsiteX35" fmla="*/ 7552073 w 12858750"/>
              <a:gd name="connsiteY35" fmla="*/ 409825 h 1456085"/>
              <a:gd name="connsiteX36" fmla="*/ 7566416 w 12858750"/>
              <a:gd name="connsiteY36" fmla="*/ 419468 h 1456085"/>
              <a:gd name="connsiteX37" fmla="*/ 7580760 w 12858750"/>
              <a:gd name="connsiteY37" fmla="*/ 448397 h 1456085"/>
              <a:gd name="connsiteX38" fmla="*/ 7580760 w 12858750"/>
              <a:gd name="connsiteY38" fmla="*/ 549648 h 1456085"/>
              <a:gd name="connsiteX39" fmla="*/ 7676384 w 12858750"/>
              <a:gd name="connsiteY39" fmla="*/ 636435 h 1456085"/>
              <a:gd name="connsiteX40" fmla="*/ 7676384 w 12858750"/>
              <a:gd name="connsiteY40" fmla="*/ 646078 h 1456085"/>
              <a:gd name="connsiteX41" fmla="*/ 7676384 w 12858750"/>
              <a:gd name="connsiteY41" fmla="*/ 679828 h 1456085"/>
              <a:gd name="connsiteX42" fmla="*/ 7728978 w 12858750"/>
              <a:gd name="connsiteY42" fmla="*/ 776257 h 1456085"/>
              <a:gd name="connsiteX43" fmla="*/ 7748103 w 12858750"/>
              <a:gd name="connsiteY43" fmla="*/ 891973 h 1456085"/>
              <a:gd name="connsiteX44" fmla="*/ 7752884 w 12858750"/>
              <a:gd name="connsiteY44" fmla="*/ 877508 h 1456085"/>
              <a:gd name="connsiteX45" fmla="*/ 7791134 w 12858750"/>
              <a:gd name="connsiteY45" fmla="*/ 891973 h 1456085"/>
              <a:gd name="connsiteX46" fmla="*/ 7800696 w 12858750"/>
              <a:gd name="connsiteY46" fmla="*/ 891973 h 1456085"/>
              <a:gd name="connsiteX47" fmla="*/ 7824602 w 12858750"/>
              <a:gd name="connsiteY47" fmla="*/ 867865 h 1456085"/>
              <a:gd name="connsiteX48" fmla="*/ 7824602 w 12858750"/>
              <a:gd name="connsiteY48" fmla="*/ 549648 h 1456085"/>
              <a:gd name="connsiteX49" fmla="*/ 7834165 w 12858750"/>
              <a:gd name="connsiteY49" fmla="*/ 549648 h 1456085"/>
              <a:gd name="connsiteX50" fmla="*/ 7867633 w 12858750"/>
              <a:gd name="connsiteY50" fmla="*/ 458040 h 1456085"/>
              <a:gd name="connsiteX51" fmla="*/ 7867633 w 12858750"/>
              <a:gd name="connsiteY51" fmla="*/ 400183 h 1456085"/>
              <a:gd name="connsiteX52" fmla="*/ 7929789 w 12858750"/>
              <a:gd name="connsiteY52" fmla="*/ 361611 h 1456085"/>
              <a:gd name="connsiteX53" fmla="*/ 7958476 w 12858750"/>
              <a:gd name="connsiteY53" fmla="*/ 414647 h 1456085"/>
              <a:gd name="connsiteX54" fmla="*/ 8078007 w 12858750"/>
              <a:gd name="connsiteY54" fmla="*/ 506255 h 1456085"/>
              <a:gd name="connsiteX55" fmla="*/ 8068445 w 12858750"/>
              <a:gd name="connsiteY55" fmla="*/ 530362 h 1456085"/>
              <a:gd name="connsiteX56" fmla="*/ 8101913 w 12858750"/>
              <a:gd name="connsiteY56" fmla="*/ 549648 h 1456085"/>
              <a:gd name="connsiteX57" fmla="*/ 8154506 w 12858750"/>
              <a:gd name="connsiteY57" fmla="*/ 549648 h 1456085"/>
              <a:gd name="connsiteX58" fmla="*/ 8178412 w 12858750"/>
              <a:gd name="connsiteY58" fmla="*/ 583399 h 1456085"/>
              <a:gd name="connsiteX59" fmla="*/ 8187975 w 12858750"/>
              <a:gd name="connsiteY59" fmla="*/ 578577 h 1456085"/>
              <a:gd name="connsiteX60" fmla="*/ 8187975 w 12858750"/>
              <a:gd name="connsiteY60" fmla="*/ 588220 h 1456085"/>
              <a:gd name="connsiteX61" fmla="*/ 8187975 w 12858750"/>
              <a:gd name="connsiteY61" fmla="*/ 621970 h 1456085"/>
              <a:gd name="connsiteX62" fmla="*/ 8187975 w 12858750"/>
              <a:gd name="connsiteY62" fmla="*/ 689471 h 1456085"/>
              <a:gd name="connsiteX63" fmla="*/ 8187975 w 12858750"/>
              <a:gd name="connsiteY63" fmla="*/ 752150 h 1456085"/>
              <a:gd name="connsiteX64" fmla="*/ 8192756 w 12858750"/>
              <a:gd name="connsiteY64" fmla="*/ 785900 h 1456085"/>
              <a:gd name="connsiteX65" fmla="*/ 8202318 w 12858750"/>
              <a:gd name="connsiteY65" fmla="*/ 785900 h 1456085"/>
              <a:gd name="connsiteX66" fmla="*/ 8183194 w 12858750"/>
              <a:gd name="connsiteY66" fmla="*/ 810008 h 1456085"/>
              <a:gd name="connsiteX67" fmla="*/ 8216662 w 12858750"/>
              <a:gd name="connsiteY67" fmla="*/ 959473 h 1456085"/>
              <a:gd name="connsiteX68" fmla="*/ 8250131 w 12858750"/>
              <a:gd name="connsiteY68" fmla="*/ 891973 h 1456085"/>
              <a:gd name="connsiteX69" fmla="*/ 8250131 w 12858750"/>
              <a:gd name="connsiteY69" fmla="*/ 863044 h 1456085"/>
              <a:gd name="connsiteX70" fmla="*/ 8250131 w 12858750"/>
              <a:gd name="connsiteY70" fmla="*/ 829294 h 1456085"/>
              <a:gd name="connsiteX71" fmla="*/ 8250131 w 12858750"/>
              <a:gd name="connsiteY71" fmla="*/ 795543 h 1456085"/>
              <a:gd name="connsiteX72" fmla="*/ 8250131 w 12858750"/>
              <a:gd name="connsiteY72" fmla="*/ 761793 h 1456085"/>
              <a:gd name="connsiteX73" fmla="*/ 8250131 w 12858750"/>
              <a:gd name="connsiteY73" fmla="*/ 728043 h 1456085"/>
              <a:gd name="connsiteX74" fmla="*/ 8250131 w 12858750"/>
              <a:gd name="connsiteY74" fmla="*/ 694292 h 1456085"/>
              <a:gd name="connsiteX75" fmla="*/ 8240568 w 12858750"/>
              <a:gd name="connsiteY75" fmla="*/ 612327 h 1456085"/>
              <a:gd name="connsiteX76" fmla="*/ 8317068 w 12858750"/>
              <a:gd name="connsiteY76" fmla="*/ 597863 h 1456085"/>
              <a:gd name="connsiteX77" fmla="*/ 8336193 w 12858750"/>
              <a:gd name="connsiteY77" fmla="*/ 597863 h 1456085"/>
              <a:gd name="connsiteX78" fmla="*/ 8350536 w 12858750"/>
              <a:gd name="connsiteY78" fmla="*/ 515898 h 1456085"/>
              <a:gd name="connsiteX79" fmla="*/ 8388786 w 12858750"/>
              <a:gd name="connsiteY79" fmla="*/ 448397 h 1456085"/>
              <a:gd name="connsiteX80" fmla="*/ 8489192 w 12858750"/>
              <a:gd name="connsiteY80" fmla="*/ 472505 h 1456085"/>
              <a:gd name="connsiteX81" fmla="*/ 8537004 w 12858750"/>
              <a:gd name="connsiteY81" fmla="*/ 573756 h 1456085"/>
              <a:gd name="connsiteX82" fmla="*/ 8537004 w 12858750"/>
              <a:gd name="connsiteY82" fmla="*/ 607506 h 1456085"/>
              <a:gd name="connsiteX83" fmla="*/ 8527442 w 12858750"/>
              <a:gd name="connsiteY83" fmla="*/ 631613 h 1456085"/>
              <a:gd name="connsiteX84" fmla="*/ 8570473 w 12858750"/>
              <a:gd name="connsiteY84" fmla="*/ 607506 h 1456085"/>
              <a:gd name="connsiteX85" fmla="*/ 8752159 w 12858750"/>
              <a:gd name="connsiteY85" fmla="*/ 540005 h 1456085"/>
              <a:gd name="connsiteX86" fmla="*/ 8747378 w 12858750"/>
              <a:gd name="connsiteY86" fmla="*/ 621970 h 1456085"/>
              <a:gd name="connsiteX87" fmla="*/ 8790409 w 12858750"/>
              <a:gd name="connsiteY87" fmla="*/ 597863 h 1456085"/>
              <a:gd name="connsiteX88" fmla="*/ 8799971 w 12858750"/>
              <a:gd name="connsiteY88" fmla="*/ 597863 h 1456085"/>
              <a:gd name="connsiteX89" fmla="*/ 8823877 w 12858750"/>
              <a:gd name="connsiteY89" fmla="*/ 626792 h 1456085"/>
              <a:gd name="connsiteX90" fmla="*/ 8871690 w 12858750"/>
              <a:gd name="connsiteY90" fmla="*/ 636435 h 1456085"/>
              <a:gd name="connsiteX91" fmla="*/ 8919502 w 12858750"/>
              <a:gd name="connsiteY91" fmla="*/ 564113 h 1456085"/>
              <a:gd name="connsiteX92" fmla="*/ 8986439 w 12858750"/>
              <a:gd name="connsiteY92" fmla="*/ 578577 h 1456085"/>
              <a:gd name="connsiteX93" fmla="*/ 9058157 w 12858750"/>
              <a:gd name="connsiteY93" fmla="*/ 530362 h 1456085"/>
              <a:gd name="connsiteX94" fmla="*/ 9091626 w 12858750"/>
              <a:gd name="connsiteY94" fmla="*/ 530362 h 1456085"/>
              <a:gd name="connsiteX95" fmla="*/ 9086845 w 12858750"/>
              <a:gd name="connsiteY95" fmla="*/ 544827 h 1456085"/>
              <a:gd name="connsiteX96" fmla="*/ 9120313 w 12858750"/>
              <a:gd name="connsiteY96" fmla="*/ 549648 h 1456085"/>
              <a:gd name="connsiteX97" fmla="*/ 9115532 w 12858750"/>
              <a:gd name="connsiteY97" fmla="*/ 559291 h 1456085"/>
              <a:gd name="connsiteX98" fmla="*/ 9125094 w 12858750"/>
              <a:gd name="connsiteY98" fmla="*/ 564113 h 1456085"/>
              <a:gd name="connsiteX99" fmla="*/ 9144219 w 12858750"/>
              <a:gd name="connsiteY99" fmla="*/ 631613 h 1456085"/>
              <a:gd name="connsiteX100" fmla="*/ 9172907 w 12858750"/>
              <a:gd name="connsiteY100" fmla="*/ 723221 h 1456085"/>
              <a:gd name="connsiteX101" fmla="*/ 9215938 w 12858750"/>
              <a:gd name="connsiteY101" fmla="*/ 694292 h 1456085"/>
              <a:gd name="connsiteX102" fmla="*/ 9239844 w 12858750"/>
              <a:gd name="connsiteY102" fmla="*/ 694292 h 1456085"/>
              <a:gd name="connsiteX103" fmla="*/ 9297218 w 12858750"/>
              <a:gd name="connsiteY103" fmla="*/ 713578 h 1456085"/>
              <a:gd name="connsiteX104" fmla="*/ 9378499 w 12858750"/>
              <a:gd name="connsiteY104" fmla="*/ 626792 h 1456085"/>
              <a:gd name="connsiteX105" fmla="*/ 9517154 w 12858750"/>
              <a:gd name="connsiteY105" fmla="*/ 631613 h 1456085"/>
              <a:gd name="connsiteX106" fmla="*/ 9512373 w 12858750"/>
              <a:gd name="connsiteY106" fmla="*/ 646078 h 1456085"/>
              <a:gd name="connsiteX107" fmla="*/ 9541061 w 12858750"/>
              <a:gd name="connsiteY107" fmla="*/ 646078 h 1456085"/>
              <a:gd name="connsiteX108" fmla="*/ 9560185 w 12858750"/>
              <a:gd name="connsiteY108" fmla="*/ 670185 h 1456085"/>
              <a:gd name="connsiteX109" fmla="*/ 9550623 w 12858750"/>
              <a:gd name="connsiteY109" fmla="*/ 689471 h 1456085"/>
              <a:gd name="connsiteX110" fmla="*/ 9550623 w 12858750"/>
              <a:gd name="connsiteY110" fmla="*/ 723221 h 1456085"/>
              <a:gd name="connsiteX111" fmla="*/ 9555404 w 12858750"/>
              <a:gd name="connsiteY111" fmla="*/ 752150 h 1456085"/>
              <a:gd name="connsiteX112" fmla="*/ 9550623 w 12858750"/>
              <a:gd name="connsiteY112" fmla="*/ 795543 h 1456085"/>
              <a:gd name="connsiteX113" fmla="*/ 9617560 w 12858750"/>
              <a:gd name="connsiteY113" fmla="*/ 863044 h 1456085"/>
              <a:gd name="connsiteX114" fmla="*/ 9641466 w 12858750"/>
              <a:gd name="connsiteY114" fmla="*/ 891973 h 1456085"/>
              <a:gd name="connsiteX115" fmla="*/ 9641550 w 12858750"/>
              <a:gd name="connsiteY115" fmla="*/ 891859 h 1456085"/>
              <a:gd name="connsiteX116" fmla="*/ 9642139 w 12858750"/>
              <a:gd name="connsiteY116" fmla="*/ 894007 h 1456085"/>
              <a:gd name="connsiteX117" fmla="*/ 9646761 w 12858750"/>
              <a:gd name="connsiteY117" fmla="*/ 884825 h 1456085"/>
              <a:gd name="connsiteX118" fmla="*/ 9641550 w 12858750"/>
              <a:gd name="connsiteY118" fmla="*/ 891859 h 1456085"/>
              <a:gd name="connsiteX119" fmla="*/ 9640878 w 12858750"/>
              <a:gd name="connsiteY119" fmla="*/ 889402 h 1456085"/>
              <a:gd name="connsiteX120" fmla="*/ 9641466 w 12858750"/>
              <a:gd name="connsiteY120" fmla="*/ 877508 h 1456085"/>
              <a:gd name="connsiteX121" fmla="*/ 9641466 w 12858750"/>
              <a:gd name="connsiteY121" fmla="*/ 843758 h 1456085"/>
              <a:gd name="connsiteX122" fmla="*/ 9641466 w 12858750"/>
              <a:gd name="connsiteY122" fmla="*/ 810008 h 1456085"/>
              <a:gd name="connsiteX123" fmla="*/ 9651029 w 12858750"/>
              <a:gd name="connsiteY123" fmla="*/ 737686 h 1456085"/>
              <a:gd name="connsiteX124" fmla="*/ 9641466 w 12858750"/>
              <a:gd name="connsiteY124" fmla="*/ 713578 h 1456085"/>
              <a:gd name="connsiteX125" fmla="*/ 9698841 w 12858750"/>
              <a:gd name="connsiteY125" fmla="*/ 665364 h 1456085"/>
              <a:gd name="connsiteX126" fmla="*/ 9847059 w 12858750"/>
              <a:gd name="connsiteY126" fmla="*/ 646078 h 1456085"/>
              <a:gd name="connsiteX127" fmla="*/ 9890090 w 12858750"/>
              <a:gd name="connsiteY127" fmla="*/ 800365 h 1456085"/>
              <a:gd name="connsiteX128" fmla="*/ 9909215 w 12858750"/>
              <a:gd name="connsiteY128" fmla="*/ 829294 h 1456085"/>
              <a:gd name="connsiteX129" fmla="*/ 9995277 w 12858750"/>
              <a:gd name="connsiteY129" fmla="*/ 694292 h 1456085"/>
              <a:gd name="connsiteX130" fmla="*/ 9980933 w 12858750"/>
              <a:gd name="connsiteY130" fmla="*/ 670185 h 1456085"/>
              <a:gd name="connsiteX131" fmla="*/ 9985714 w 12858750"/>
              <a:gd name="connsiteY131" fmla="*/ 646078 h 1456085"/>
              <a:gd name="connsiteX132" fmla="*/ 10033526 w 12858750"/>
              <a:gd name="connsiteY132" fmla="*/ 646078 h 1456085"/>
              <a:gd name="connsiteX133" fmla="*/ 10100464 w 12858750"/>
              <a:gd name="connsiteY133" fmla="*/ 713578 h 1456085"/>
              <a:gd name="connsiteX134" fmla="*/ 10124370 w 12858750"/>
              <a:gd name="connsiteY134" fmla="*/ 549648 h 1456085"/>
              <a:gd name="connsiteX135" fmla="*/ 10100464 w 12858750"/>
              <a:gd name="connsiteY135" fmla="*/ 496612 h 1456085"/>
              <a:gd name="connsiteX136" fmla="*/ 10124370 w 12858750"/>
              <a:gd name="connsiteY136" fmla="*/ 496612 h 1456085"/>
              <a:gd name="connsiteX137" fmla="*/ 10114807 w 12858750"/>
              <a:gd name="connsiteY137" fmla="*/ 486969 h 1456085"/>
              <a:gd name="connsiteX138" fmla="*/ 10124370 w 12858750"/>
              <a:gd name="connsiteY138" fmla="*/ 486969 h 1456085"/>
              <a:gd name="connsiteX139" fmla="*/ 10191307 w 12858750"/>
              <a:gd name="connsiteY139" fmla="*/ 448397 h 1456085"/>
              <a:gd name="connsiteX140" fmla="*/ 10267806 w 12858750"/>
              <a:gd name="connsiteY140" fmla="*/ 506255 h 1456085"/>
              <a:gd name="connsiteX141" fmla="*/ 10267806 w 12858750"/>
              <a:gd name="connsiteY141" fmla="*/ 573756 h 1456085"/>
              <a:gd name="connsiteX142" fmla="*/ 10267806 w 12858750"/>
              <a:gd name="connsiteY142" fmla="*/ 607506 h 1456085"/>
              <a:gd name="connsiteX143" fmla="*/ 10267806 w 12858750"/>
              <a:gd name="connsiteY143" fmla="*/ 636435 h 1456085"/>
              <a:gd name="connsiteX144" fmla="*/ 10267806 w 12858750"/>
              <a:gd name="connsiteY144" fmla="*/ 670185 h 1456085"/>
              <a:gd name="connsiteX145" fmla="*/ 10267806 w 12858750"/>
              <a:gd name="connsiteY145" fmla="*/ 703935 h 1456085"/>
              <a:gd name="connsiteX146" fmla="*/ 10267806 w 12858750"/>
              <a:gd name="connsiteY146" fmla="*/ 737686 h 1456085"/>
              <a:gd name="connsiteX147" fmla="*/ 10267806 w 12858750"/>
              <a:gd name="connsiteY147" fmla="*/ 771436 h 1456085"/>
              <a:gd name="connsiteX148" fmla="*/ 10267806 w 12858750"/>
              <a:gd name="connsiteY148" fmla="*/ 805186 h 1456085"/>
              <a:gd name="connsiteX149" fmla="*/ 10267806 w 12858750"/>
              <a:gd name="connsiteY149" fmla="*/ 834115 h 1456085"/>
              <a:gd name="connsiteX150" fmla="*/ 10267806 w 12858750"/>
              <a:gd name="connsiteY150" fmla="*/ 867865 h 1456085"/>
              <a:gd name="connsiteX151" fmla="*/ 10267806 w 12858750"/>
              <a:gd name="connsiteY151" fmla="*/ 901616 h 1456085"/>
              <a:gd name="connsiteX152" fmla="*/ 10267806 w 12858750"/>
              <a:gd name="connsiteY152" fmla="*/ 935366 h 1456085"/>
              <a:gd name="connsiteX153" fmla="*/ 10272588 w 12858750"/>
              <a:gd name="connsiteY153" fmla="*/ 969116 h 1456085"/>
              <a:gd name="connsiteX154" fmla="*/ 10263025 w 12858750"/>
              <a:gd name="connsiteY154" fmla="*/ 993224 h 1456085"/>
              <a:gd name="connsiteX155" fmla="*/ 10286931 w 12858750"/>
              <a:gd name="connsiteY155" fmla="*/ 1012510 h 1456085"/>
              <a:gd name="connsiteX156" fmla="*/ 10310837 w 12858750"/>
              <a:gd name="connsiteY156" fmla="*/ 945009 h 1456085"/>
              <a:gd name="connsiteX157" fmla="*/ 10353868 w 12858750"/>
              <a:gd name="connsiteY157" fmla="*/ 959473 h 1456085"/>
              <a:gd name="connsiteX158" fmla="*/ 10353868 w 12858750"/>
              <a:gd name="connsiteY158" fmla="*/ 930545 h 1456085"/>
              <a:gd name="connsiteX159" fmla="*/ 10406462 w 12858750"/>
              <a:gd name="connsiteY159" fmla="*/ 959473 h 1456085"/>
              <a:gd name="connsiteX160" fmla="*/ 10411243 w 12858750"/>
              <a:gd name="connsiteY160" fmla="*/ 752150 h 1456085"/>
              <a:gd name="connsiteX161" fmla="*/ 10435149 w 12858750"/>
              <a:gd name="connsiteY161" fmla="*/ 679828 h 1456085"/>
              <a:gd name="connsiteX162" fmla="*/ 10506867 w 12858750"/>
              <a:gd name="connsiteY162" fmla="*/ 650899 h 1456085"/>
              <a:gd name="connsiteX163" fmla="*/ 10564242 w 12858750"/>
              <a:gd name="connsiteY163" fmla="*/ 612327 h 1456085"/>
              <a:gd name="connsiteX164" fmla="*/ 10655085 w 12858750"/>
              <a:gd name="connsiteY164" fmla="*/ 578577 h 1456085"/>
              <a:gd name="connsiteX165" fmla="*/ 10674210 w 12858750"/>
              <a:gd name="connsiteY165" fmla="*/ 588220 h 1456085"/>
              <a:gd name="connsiteX166" fmla="*/ 10745928 w 12858750"/>
              <a:gd name="connsiteY166" fmla="*/ 631613 h 1456085"/>
              <a:gd name="connsiteX167" fmla="*/ 10755491 w 12858750"/>
              <a:gd name="connsiteY167" fmla="*/ 732864 h 1456085"/>
              <a:gd name="connsiteX168" fmla="*/ 10760272 w 12858750"/>
              <a:gd name="connsiteY168" fmla="*/ 805186 h 1456085"/>
              <a:gd name="connsiteX169" fmla="*/ 10803303 w 12858750"/>
              <a:gd name="connsiteY169" fmla="*/ 858223 h 1456085"/>
              <a:gd name="connsiteX170" fmla="*/ 10827209 w 12858750"/>
              <a:gd name="connsiteY170" fmla="*/ 978759 h 1456085"/>
              <a:gd name="connsiteX171" fmla="*/ 10851115 w 12858750"/>
              <a:gd name="connsiteY171" fmla="*/ 945009 h 1456085"/>
              <a:gd name="connsiteX172" fmla="*/ 10851115 w 12858750"/>
              <a:gd name="connsiteY172" fmla="*/ 911259 h 1456085"/>
              <a:gd name="connsiteX173" fmla="*/ 10851115 w 12858750"/>
              <a:gd name="connsiteY173" fmla="*/ 877508 h 1456085"/>
              <a:gd name="connsiteX174" fmla="*/ 10846334 w 12858750"/>
              <a:gd name="connsiteY174" fmla="*/ 853401 h 1456085"/>
              <a:gd name="connsiteX175" fmla="*/ 10941959 w 12858750"/>
              <a:gd name="connsiteY175" fmla="*/ 795543 h 1456085"/>
              <a:gd name="connsiteX176" fmla="*/ 10980208 w 12858750"/>
              <a:gd name="connsiteY176" fmla="*/ 747329 h 1456085"/>
              <a:gd name="connsiteX177" fmla="*/ 10999333 w 12858750"/>
              <a:gd name="connsiteY177" fmla="*/ 679828 h 1456085"/>
              <a:gd name="connsiteX178" fmla="*/ 11047145 w 12858750"/>
              <a:gd name="connsiteY178" fmla="*/ 679828 h 1456085"/>
              <a:gd name="connsiteX179" fmla="*/ 11071052 w 12858750"/>
              <a:gd name="connsiteY179" fmla="*/ 665364 h 1456085"/>
              <a:gd name="connsiteX180" fmla="*/ 11099739 w 12858750"/>
              <a:gd name="connsiteY180" fmla="*/ 713578 h 1456085"/>
              <a:gd name="connsiteX181" fmla="*/ 11157114 w 12858750"/>
              <a:gd name="connsiteY181" fmla="*/ 747329 h 1456085"/>
              <a:gd name="connsiteX182" fmla="*/ 11161895 w 12858750"/>
              <a:gd name="connsiteY182" fmla="*/ 805186 h 1456085"/>
              <a:gd name="connsiteX183" fmla="*/ 11161895 w 12858750"/>
              <a:gd name="connsiteY183" fmla="*/ 959473 h 1456085"/>
              <a:gd name="connsiteX184" fmla="*/ 11171457 w 12858750"/>
              <a:gd name="connsiteY184" fmla="*/ 954652 h 1456085"/>
              <a:gd name="connsiteX185" fmla="*/ 11181020 w 12858750"/>
              <a:gd name="connsiteY185" fmla="*/ 993224 h 1456085"/>
              <a:gd name="connsiteX186" fmla="*/ 11262300 w 12858750"/>
              <a:gd name="connsiteY186" fmla="*/ 945009 h 1456085"/>
              <a:gd name="connsiteX187" fmla="*/ 11300550 w 12858750"/>
              <a:gd name="connsiteY187" fmla="*/ 1002867 h 1456085"/>
              <a:gd name="connsiteX188" fmla="*/ 11357925 w 12858750"/>
              <a:gd name="connsiteY188" fmla="*/ 901616 h 1456085"/>
              <a:gd name="connsiteX189" fmla="*/ 11357925 w 12858750"/>
              <a:gd name="connsiteY189" fmla="*/ 761793 h 1456085"/>
              <a:gd name="connsiteX190" fmla="*/ 11487018 w 12858750"/>
              <a:gd name="connsiteY190" fmla="*/ 713578 h 1456085"/>
              <a:gd name="connsiteX191" fmla="*/ 11525268 w 12858750"/>
              <a:gd name="connsiteY191" fmla="*/ 747329 h 1456085"/>
              <a:gd name="connsiteX192" fmla="*/ 11553955 w 12858750"/>
              <a:gd name="connsiteY192" fmla="*/ 785900 h 1456085"/>
              <a:gd name="connsiteX193" fmla="*/ 11630455 w 12858750"/>
              <a:gd name="connsiteY193" fmla="*/ 689471 h 1456085"/>
              <a:gd name="connsiteX194" fmla="*/ 11668704 w 12858750"/>
              <a:gd name="connsiteY194" fmla="*/ 679828 h 1456085"/>
              <a:gd name="connsiteX195" fmla="*/ 11706954 w 12858750"/>
              <a:gd name="connsiteY195" fmla="*/ 723221 h 1456085"/>
              <a:gd name="connsiteX196" fmla="*/ 11749985 w 12858750"/>
              <a:gd name="connsiteY196" fmla="*/ 776257 h 1456085"/>
              <a:gd name="connsiteX197" fmla="*/ 11749985 w 12858750"/>
              <a:gd name="connsiteY197" fmla="*/ 887151 h 1456085"/>
              <a:gd name="connsiteX198" fmla="*/ 11759548 w 12858750"/>
              <a:gd name="connsiteY198" fmla="*/ 896794 h 1456085"/>
              <a:gd name="connsiteX199" fmla="*/ 11764329 w 12858750"/>
              <a:gd name="connsiteY199" fmla="*/ 887151 h 1456085"/>
              <a:gd name="connsiteX200" fmla="*/ 11874297 w 12858750"/>
              <a:gd name="connsiteY200" fmla="*/ 930545 h 1456085"/>
              <a:gd name="connsiteX201" fmla="*/ 11859953 w 12858750"/>
              <a:gd name="connsiteY201" fmla="*/ 949831 h 1456085"/>
              <a:gd name="connsiteX202" fmla="*/ 11869516 w 12858750"/>
              <a:gd name="connsiteY202" fmla="*/ 978759 h 1456085"/>
              <a:gd name="connsiteX203" fmla="*/ 11869516 w 12858750"/>
              <a:gd name="connsiteY203" fmla="*/ 1007688 h 1456085"/>
              <a:gd name="connsiteX204" fmla="*/ 11869516 w 12858750"/>
              <a:gd name="connsiteY204" fmla="*/ 1041438 h 1456085"/>
              <a:gd name="connsiteX205" fmla="*/ 11864734 w 12858750"/>
              <a:gd name="connsiteY205" fmla="*/ 1094475 h 1456085"/>
              <a:gd name="connsiteX206" fmla="*/ 11898203 w 12858750"/>
              <a:gd name="connsiteY206" fmla="*/ 1007688 h 1456085"/>
              <a:gd name="connsiteX207" fmla="*/ 11898203 w 12858750"/>
              <a:gd name="connsiteY207" fmla="*/ 978759 h 1456085"/>
              <a:gd name="connsiteX208" fmla="*/ 11969921 w 12858750"/>
              <a:gd name="connsiteY208" fmla="*/ 829294 h 1456085"/>
              <a:gd name="connsiteX209" fmla="*/ 11998609 w 12858750"/>
              <a:gd name="connsiteY209" fmla="*/ 863044 h 1456085"/>
              <a:gd name="connsiteX210" fmla="*/ 12022515 w 12858750"/>
              <a:gd name="connsiteY210" fmla="*/ 863044 h 1456085"/>
              <a:gd name="connsiteX211" fmla="*/ 12113358 w 12858750"/>
              <a:gd name="connsiteY211" fmla="*/ 920902 h 1456085"/>
              <a:gd name="connsiteX212" fmla="*/ 12118139 w 12858750"/>
              <a:gd name="connsiteY212" fmla="*/ 863044 h 1456085"/>
              <a:gd name="connsiteX213" fmla="*/ 12161170 w 12858750"/>
              <a:gd name="connsiteY213" fmla="*/ 795543 h 1456085"/>
              <a:gd name="connsiteX214" fmla="*/ 12194639 w 12858750"/>
              <a:gd name="connsiteY214" fmla="*/ 761793 h 1456085"/>
              <a:gd name="connsiteX215" fmla="*/ 12232888 w 12858750"/>
              <a:gd name="connsiteY215" fmla="*/ 761793 h 1456085"/>
              <a:gd name="connsiteX216" fmla="*/ 12295044 w 12858750"/>
              <a:gd name="connsiteY216" fmla="*/ 795543 h 1456085"/>
              <a:gd name="connsiteX217" fmla="*/ 12299826 w 12858750"/>
              <a:gd name="connsiteY217" fmla="*/ 805186 h 1456085"/>
              <a:gd name="connsiteX218" fmla="*/ 12333294 w 12858750"/>
              <a:gd name="connsiteY218" fmla="*/ 819651 h 1456085"/>
              <a:gd name="connsiteX219" fmla="*/ 12390669 w 12858750"/>
              <a:gd name="connsiteY219" fmla="*/ 810008 h 1456085"/>
              <a:gd name="connsiteX220" fmla="*/ 12381106 w 12858750"/>
              <a:gd name="connsiteY220" fmla="*/ 785900 h 1456085"/>
              <a:gd name="connsiteX221" fmla="*/ 12381106 w 12858750"/>
              <a:gd name="connsiteY221" fmla="*/ 761793 h 1456085"/>
              <a:gd name="connsiteX222" fmla="*/ 12514981 w 12858750"/>
              <a:gd name="connsiteY222" fmla="*/ 761793 h 1456085"/>
              <a:gd name="connsiteX223" fmla="*/ 12543668 w 12858750"/>
              <a:gd name="connsiteY223" fmla="*/ 814829 h 1456085"/>
              <a:gd name="connsiteX224" fmla="*/ 12596261 w 12858750"/>
              <a:gd name="connsiteY224" fmla="*/ 829294 h 1456085"/>
              <a:gd name="connsiteX225" fmla="*/ 12667980 w 12858750"/>
              <a:gd name="connsiteY225" fmla="*/ 761793 h 1456085"/>
              <a:gd name="connsiteX226" fmla="*/ 12744479 w 12858750"/>
              <a:gd name="connsiteY226" fmla="*/ 761793 h 1456085"/>
              <a:gd name="connsiteX227" fmla="*/ 12734917 w 12858750"/>
              <a:gd name="connsiteY227" fmla="*/ 766615 h 1456085"/>
              <a:gd name="connsiteX228" fmla="*/ 12806635 w 12858750"/>
              <a:gd name="connsiteY228" fmla="*/ 867865 h 1456085"/>
              <a:gd name="connsiteX229" fmla="*/ 12816198 w 12858750"/>
              <a:gd name="connsiteY229" fmla="*/ 858223 h 1456085"/>
              <a:gd name="connsiteX230" fmla="*/ 12820979 w 12858750"/>
              <a:gd name="connsiteY230" fmla="*/ 867865 h 1456085"/>
              <a:gd name="connsiteX231" fmla="*/ 12825760 w 12858750"/>
              <a:gd name="connsiteY231" fmla="*/ 896794 h 1456085"/>
              <a:gd name="connsiteX232" fmla="*/ 12849666 w 12858750"/>
              <a:gd name="connsiteY232" fmla="*/ 901616 h 1456085"/>
              <a:gd name="connsiteX233" fmla="*/ 12858750 w 12858750"/>
              <a:gd name="connsiteY233" fmla="*/ 901616 h 1456085"/>
              <a:gd name="connsiteX234" fmla="*/ 12858750 w 12858750"/>
              <a:gd name="connsiteY234" fmla="*/ 1456085 h 1456085"/>
              <a:gd name="connsiteX235" fmla="*/ 12300487 w 12858750"/>
              <a:gd name="connsiteY235" fmla="*/ 1456085 h 1456085"/>
              <a:gd name="connsiteX236" fmla="*/ 11292958 w 12858750"/>
              <a:gd name="connsiteY236" fmla="*/ 1456085 h 1456085"/>
              <a:gd name="connsiteX237" fmla="*/ 10062359 w 12858750"/>
              <a:gd name="connsiteY237" fmla="*/ 1456085 h 1456085"/>
              <a:gd name="connsiteX238" fmla="*/ 8586385 w 12858750"/>
              <a:gd name="connsiteY238" fmla="*/ 1456085 h 1456085"/>
              <a:gd name="connsiteX239" fmla="*/ 7749411 w 12858750"/>
              <a:gd name="connsiteY239" fmla="*/ 1456085 h 1456085"/>
              <a:gd name="connsiteX240" fmla="*/ 6842728 w 12858750"/>
              <a:gd name="connsiteY240" fmla="*/ 1456085 h 1456085"/>
              <a:gd name="connsiteX241" fmla="*/ 5863547 w 12858750"/>
              <a:gd name="connsiteY241" fmla="*/ 1456085 h 1456085"/>
              <a:gd name="connsiteX242" fmla="*/ 4809080 w 12858750"/>
              <a:gd name="connsiteY242" fmla="*/ 1456085 h 1456085"/>
              <a:gd name="connsiteX243" fmla="*/ 3676539 w 12858750"/>
              <a:gd name="connsiteY243" fmla="*/ 1456085 h 1456085"/>
              <a:gd name="connsiteX244" fmla="*/ 2463136 w 12858750"/>
              <a:gd name="connsiteY244" fmla="*/ 1456085 h 1456085"/>
              <a:gd name="connsiteX245" fmla="*/ 1166081 w 12858750"/>
              <a:gd name="connsiteY245" fmla="*/ 1456085 h 1456085"/>
              <a:gd name="connsiteX246" fmla="*/ 0 w 12858750"/>
              <a:gd name="connsiteY246" fmla="*/ 1456085 h 1456085"/>
              <a:gd name="connsiteX247" fmla="*/ 0 w 12858750"/>
              <a:gd name="connsiteY247" fmla="*/ 1248762 h 1456085"/>
              <a:gd name="connsiteX248" fmla="*/ 50335 w 12858750"/>
              <a:gd name="connsiteY248" fmla="*/ 1248762 h 1456085"/>
              <a:gd name="connsiteX249" fmla="*/ 117273 w 12858750"/>
              <a:gd name="connsiteY249" fmla="*/ 1248762 h 1456085"/>
              <a:gd name="connsiteX250" fmla="*/ 193772 w 12858750"/>
              <a:gd name="connsiteY250" fmla="*/ 1263226 h 1456085"/>
              <a:gd name="connsiteX251" fmla="*/ 236803 w 12858750"/>
              <a:gd name="connsiteY251" fmla="*/ 1210190 h 1456085"/>
              <a:gd name="connsiteX252" fmla="*/ 236803 w 12858750"/>
              <a:gd name="connsiteY252" fmla="*/ 1094249 h 1456085"/>
              <a:gd name="connsiteX253" fmla="*/ 246905 w 12858750"/>
              <a:gd name="connsiteY253" fmla="*/ 1070639 h 1456085"/>
              <a:gd name="connsiteX254" fmla="*/ 255928 w 12858750"/>
              <a:gd name="connsiteY254" fmla="*/ 1075189 h 1456085"/>
              <a:gd name="connsiteX255" fmla="*/ 260709 w 12858750"/>
              <a:gd name="connsiteY255" fmla="*/ 1070367 h 1456085"/>
              <a:gd name="connsiteX256" fmla="*/ 279834 w 12858750"/>
              <a:gd name="connsiteY256" fmla="*/ 1084832 h 1456085"/>
              <a:gd name="connsiteX257" fmla="*/ 346771 w 12858750"/>
              <a:gd name="connsiteY257" fmla="*/ 1099296 h 1456085"/>
              <a:gd name="connsiteX258" fmla="*/ 346771 w 12858750"/>
              <a:gd name="connsiteY258" fmla="*/ 1181261 h 1456085"/>
              <a:gd name="connsiteX259" fmla="*/ 341990 w 12858750"/>
              <a:gd name="connsiteY259" fmla="*/ 1210190 h 1456085"/>
              <a:gd name="connsiteX260" fmla="*/ 346771 w 12858750"/>
              <a:gd name="connsiteY260" fmla="*/ 1258405 h 1456085"/>
              <a:gd name="connsiteX261" fmla="*/ 418490 w 12858750"/>
              <a:gd name="connsiteY261" fmla="*/ 1215012 h 1456085"/>
              <a:gd name="connsiteX262" fmla="*/ 408927 w 12858750"/>
              <a:gd name="connsiteY262" fmla="*/ 1215012 h 1456085"/>
              <a:gd name="connsiteX263" fmla="*/ 413708 w 12858750"/>
              <a:gd name="connsiteY263" fmla="*/ 1060724 h 1456085"/>
              <a:gd name="connsiteX264" fmla="*/ 437614 w 12858750"/>
              <a:gd name="connsiteY264" fmla="*/ 1060724 h 1456085"/>
              <a:gd name="connsiteX265" fmla="*/ 456739 w 12858750"/>
              <a:gd name="connsiteY265" fmla="*/ 1099296 h 1456085"/>
              <a:gd name="connsiteX266" fmla="*/ 428052 w 12858750"/>
              <a:gd name="connsiteY266" fmla="*/ 1210190 h 1456085"/>
              <a:gd name="connsiteX267" fmla="*/ 466302 w 12858750"/>
              <a:gd name="connsiteY267" fmla="*/ 1171618 h 1456085"/>
              <a:gd name="connsiteX268" fmla="*/ 514114 w 12858750"/>
              <a:gd name="connsiteY268" fmla="*/ 1176440 h 1456085"/>
              <a:gd name="connsiteX269" fmla="*/ 528458 w 12858750"/>
              <a:gd name="connsiteY269" fmla="*/ 1210190 h 1456085"/>
              <a:gd name="connsiteX270" fmla="*/ 576270 w 12858750"/>
              <a:gd name="connsiteY270" fmla="*/ 1157154 h 1456085"/>
              <a:gd name="connsiteX271" fmla="*/ 600176 w 12858750"/>
              <a:gd name="connsiteY271" fmla="*/ 1176440 h 1456085"/>
              <a:gd name="connsiteX272" fmla="*/ 638426 w 12858750"/>
              <a:gd name="connsiteY272" fmla="*/ 1157154 h 1456085"/>
              <a:gd name="connsiteX273" fmla="*/ 633645 w 12858750"/>
              <a:gd name="connsiteY273" fmla="*/ 1243940 h 1456085"/>
              <a:gd name="connsiteX274" fmla="*/ 624082 w 12858750"/>
              <a:gd name="connsiteY274" fmla="*/ 1248762 h 1456085"/>
              <a:gd name="connsiteX275" fmla="*/ 609738 w 12858750"/>
              <a:gd name="connsiteY275" fmla="*/ 1210190 h 1456085"/>
              <a:gd name="connsiteX276" fmla="*/ 581051 w 12858750"/>
              <a:gd name="connsiteY276" fmla="*/ 1215012 h 1456085"/>
              <a:gd name="connsiteX277" fmla="*/ 576270 w 12858750"/>
              <a:gd name="connsiteY277" fmla="*/ 1258405 h 1456085"/>
              <a:gd name="connsiteX278" fmla="*/ 633645 w 12858750"/>
              <a:gd name="connsiteY278" fmla="*/ 1268048 h 1456085"/>
              <a:gd name="connsiteX279" fmla="*/ 638426 w 12858750"/>
              <a:gd name="connsiteY279" fmla="*/ 1268048 h 1456085"/>
              <a:gd name="connsiteX280" fmla="*/ 695800 w 12858750"/>
              <a:gd name="connsiteY280" fmla="*/ 1200547 h 1456085"/>
              <a:gd name="connsiteX281" fmla="*/ 695800 w 12858750"/>
              <a:gd name="connsiteY281" fmla="*/ 1166797 h 1456085"/>
              <a:gd name="connsiteX282" fmla="*/ 695800 w 12858750"/>
              <a:gd name="connsiteY282" fmla="*/ 1133046 h 1456085"/>
              <a:gd name="connsiteX283" fmla="*/ 695800 w 12858750"/>
              <a:gd name="connsiteY283" fmla="*/ 1099296 h 1456085"/>
              <a:gd name="connsiteX284" fmla="*/ 695800 w 12858750"/>
              <a:gd name="connsiteY284" fmla="*/ 1041438 h 1456085"/>
              <a:gd name="connsiteX285" fmla="*/ 743613 w 12858750"/>
              <a:gd name="connsiteY285" fmla="*/ 1070367 h 1456085"/>
              <a:gd name="connsiteX286" fmla="*/ 772300 w 12858750"/>
              <a:gd name="connsiteY286" fmla="*/ 1055903 h 1456085"/>
              <a:gd name="connsiteX287" fmla="*/ 805769 w 12858750"/>
              <a:gd name="connsiteY287" fmla="*/ 1022153 h 1456085"/>
              <a:gd name="connsiteX288" fmla="*/ 810550 w 12858750"/>
              <a:gd name="connsiteY288" fmla="*/ 1026974 h 1456085"/>
              <a:gd name="connsiteX289" fmla="*/ 820112 w 12858750"/>
              <a:gd name="connsiteY289" fmla="*/ 1002867 h 1456085"/>
              <a:gd name="connsiteX290" fmla="*/ 834456 w 12858750"/>
              <a:gd name="connsiteY290" fmla="*/ 1026974 h 1456085"/>
              <a:gd name="connsiteX291" fmla="*/ 887049 w 12858750"/>
              <a:gd name="connsiteY291" fmla="*/ 1118582 h 1456085"/>
              <a:gd name="connsiteX292" fmla="*/ 887049 w 12858750"/>
              <a:gd name="connsiteY292" fmla="*/ 1123404 h 1456085"/>
              <a:gd name="connsiteX293" fmla="*/ 887049 w 12858750"/>
              <a:gd name="connsiteY293" fmla="*/ 1157154 h 1456085"/>
              <a:gd name="connsiteX294" fmla="*/ 901393 w 12858750"/>
              <a:gd name="connsiteY294" fmla="*/ 1224654 h 1456085"/>
              <a:gd name="connsiteX295" fmla="*/ 1006580 w 12858750"/>
              <a:gd name="connsiteY295" fmla="*/ 1234297 h 1456085"/>
              <a:gd name="connsiteX296" fmla="*/ 1035267 w 12858750"/>
              <a:gd name="connsiteY296" fmla="*/ 1234297 h 1456085"/>
              <a:gd name="connsiteX297" fmla="*/ 1073517 w 12858750"/>
              <a:gd name="connsiteY297" fmla="*/ 1234297 h 1456085"/>
              <a:gd name="connsiteX298" fmla="*/ 1097423 w 12858750"/>
              <a:gd name="connsiteY298" fmla="*/ 1239119 h 1456085"/>
              <a:gd name="connsiteX299" fmla="*/ 1154798 w 12858750"/>
              <a:gd name="connsiteY299" fmla="*/ 1224654 h 1456085"/>
              <a:gd name="connsiteX300" fmla="*/ 1164360 w 12858750"/>
              <a:gd name="connsiteY300" fmla="*/ 1055903 h 1456085"/>
              <a:gd name="connsiteX301" fmla="*/ 1164360 w 12858750"/>
              <a:gd name="connsiteY301" fmla="*/ 1061779 h 1456085"/>
              <a:gd name="connsiteX302" fmla="*/ 1164360 w 12858750"/>
              <a:gd name="connsiteY302" fmla="*/ 1089653 h 1456085"/>
              <a:gd name="connsiteX303" fmla="*/ 1207391 w 12858750"/>
              <a:gd name="connsiteY303" fmla="*/ 1002867 h 1456085"/>
              <a:gd name="connsiteX304" fmla="*/ 1288672 w 12858750"/>
              <a:gd name="connsiteY304" fmla="*/ 964295 h 1456085"/>
              <a:gd name="connsiteX305" fmla="*/ 1384296 w 12858750"/>
              <a:gd name="connsiteY305" fmla="*/ 1002867 h 1456085"/>
              <a:gd name="connsiteX306" fmla="*/ 1408202 w 12858750"/>
              <a:gd name="connsiteY306" fmla="*/ 877508 h 1456085"/>
              <a:gd name="connsiteX307" fmla="*/ 1432109 w 12858750"/>
              <a:gd name="connsiteY307" fmla="*/ 877508 h 1456085"/>
              <a:gd name="connsiteX308" fmla="*/ 1432109 w 12858750"/>
              <a:gd name="connsiteY308" fmla="*/ 795543 h 1456085"/>
              <a:gd name="connsiteX309" fmla="*/ 1475140 w 12858750"/>
              <a:gd name="connsiteY309" fmla="*/ 723221 h 1456085"/>
              <a:gd name="connsiteX310" fmla="*/ 1484702 w 12858750"/>
              <a:gd name="connsiteY310" fmla="*/ 670185 h 1456085"/>
              <a:gd name="connsiteX311" fmla="*/ 1518171 w 12858750"/>
              <a:gd name="connsiteY311" fmla="*/ 679828 h 1456085"/>
              <a:gd name="connsiteX312" fmla="*/ 1647264 w 12858750"/>
              <a:gd name="connsiteY312" fmla="*/ 723221 h 1456085"/>
              <a:gd name="connsiteX313" fmla="*/ 1704638 w 12858750"/>
              <a:gd name="connsiteY313" fmla="*/ 530362 h 1456085"/>
              <a:gd name="connsiteX314" fmla="*/ 1723763 w 12858750"/>
              <a:gd name="connsiteY314" fmla="*/ 530362 h 1456085"/>
              <a:gd name="connsiteX315" fmla="*/ 1762013 w 12858750"/>
              <a:gd name="connsiteY315" fmla="*/ 482148 h 1456085"/>
              <a:gd name="connsiteX316" fmla="*/ 1876762 w 12858750"/>
              <a:gd name="connsiteY316" fmla="*/ 506255 h 1456085"/>
              <a:gd name="connsiteX317" fmla="*/ 1924574 w 12858750"/>
              <a:gd name="connsiteY317" fmla="*/ 530362 h 1456085"/>
              <a:gd name="connsiteX318" fmla="*/ 1942258 w 12858750"/>
              <a:gd name="connsiteY318" fmla="*/ 535712 h 1456085"/>
              <a:gd name="connsiteX319" fmla="*/ 1940711 w 12858750"/>
              <a:gd name="connsiteY319" fmla="*/ 536464 h 1456085"/>
              <a:gd name="connsiteX320" fmla="*/ 1942504 w 12858750"/>
              <a:gd name="connsiteY320" fmla="*/ 535786 h 1456085"/>
              <a:gd name="connsiteX321" fmla="*/ 1942258 w 12858750"/>
              <a:gd name="connsiteY321" fmla="*/ 535712 h 1456085"/>
              <a:gd name="connsiteX322" fmla="*/ 1953262 w 12858750"/>
              <a:gd name="connsiteY322" fmla="*/ 530362 h 1456085"/>
              <a:gd name="connsiteX323" fmla="*/ 1953262 w 12858750"/>
              <a:gd name="connsiteY323" fmla="*/ 544827 h 1456085"/>
              <a:gd name="connsiteX324" fmla="*/ 1962824 w 12858750"/>
              <a:gd name="connsiteY324" fmla="*/ 564113 h 1456085"/>
              <a:gd name="connsiteX325" fmla="*/ 1962824 w 12858750"/>
              <a:gd name="connsiteY325" fmla="*/ 597863 h 1456085"/>
              <a:gd name="connsiteX326" fmla="*/ 1962824 w 12858750"/>
              <a:gd name="connsiteY326" fmla="*/ 631613 h 1456085"/>
              <a:gd name="connsiteX327" fmla="*/ 1962824 w 12858750"/>
              <a:gd name="connsiteY327" fmla="*/ 665364 h 1456085"/>
              <a:gd name="connsiteX328" fmla="*/ 1962824 w 12858750"/>
              <a:gd name="connsiteY328" fmla="*/ 694292 h 1456085"/>
              <a:gd name="connsiteX329" fmla="*/ 1962824 w 12858750"/>
              <a:gd name="connsiteY329" fmla="*/ 728043 h 1456085"/>
              <a:gd name="connsiteX330" fmla="*/ 1962824 w 12858750"/>
              <a:gd name="connsiteY330" fmla="*/ 761793 h 1456085"/>
              <a:gd name="connsiteX331" fmla="*/ 1962824 w 12858750"/>
              <a:gd name="connsiteY331" fmla="*/ 795543 h 1456085"/>
              <a:gd name="connsiteX332" fmla="*/ 1962824 w 12858750"/>
              <a:gd name="connsiteY332" fmla="*/ 829294 h 1456085"/>
              <a:gd name="connsiteX333" fmla="*/ 1962824 w 12858750"/>
              <a:gd name="connsiteY333" fmla="*/ 863044 h 1456085"/>
              <a:gd name="connsiteX334" fmla="*/ 1962824 w 12858750"/>
              <a:gd name="connsiteY334" fmla="*/ 891973 h 1456085"/>
              <a:gd name="connsiteX335" fmla="*/ 1962824 w 12858750"/>
              <a:gd name="connsiteY335" fmla="*/ 925723 h 1456085"/>
              <a:gd name="connsiteX336" fmla="*/ 1967606 w 12858750"/>
              <a:gd name="connsiteY336" fmla="*/ 959473 h 1456085"/>
              <a:gd name="connsiteX337" fmla="*/ 2029762 w 12858750"/>
              <a:gd name="connsiteY337" fmla="*/ 1017331 h 1456085"/>
              <a:gd name="connsiteX338" fmla="*/ 2029762 w 12858750"/>
              <a:gd name="connsiteY338" fmla="*/ 949831 h 1456085"/>
              <a:gd name="connsiteX339" fmla="*/ 2034543 w 12858750"/>
              <a:gd name="connsiteY339" fmla="*/ 925723 h 1456085"/>
              <a:gd name="connsiteX340" fmla="*/ 2029762 w 12858750"/>
              <a:gd name="connsiteY340" fmla="*/ 887151 h 1456085"/>
              <a:gd name="connsiteX341" fmla="*/ 2034543 w 12858750"/>
              <a:gd name="connsiteY341" fmla="*/ 863044 h 1456085"/>
              <a:gd name="connsiteX342" fmla="*/ 2029762 w 12858750"/>
              <a:gd name="connsiteY342" fmla="*/ 819651 h 1456085"/>
              <a:gd name="connsiteX343" fmla="*/ 2034543 w 12858750"/>
              <a:gd name="connsiteY343" fmla="*/ 795543 h 1456085"/>
              <a:gd name="connsiteX344" fmla="*/ 2029762 w 12858750"/>
              <a:gd name="connsiteY344" fmla="*/ 752150 h 1456085"/>
              <a:gd name="connsiteX345" fmla="*/ 2029762 w 12858750"/>
              <a:gd name="connsiteY345" fmla="*/ 728043 h 1456085"/>
              <a:gd name="connsiteX346" fmla="*/ 2039324 w 12858750"/>
              <a:gd name="connsiteY346" fmla="*/ 694292 h 1456085"/>
              <a:gd name="connsiteX347" fmla="*/ 2173198 w 12858750"/>
              <a:gd name="connsiteY347" fmla="*/ 679828 h 1456085"/>
              <a:gd name="connsiteX348" fmla="*/ 2120605 w 12858750"/>
              <a:gd name="connsiteY348" fmla="*/ 573756 h 1456085"/>
              <a:gd name="connsiteX349" fmla="*/ 2206667 w 12858750"/>
              <a:gd name="connsiteY349" fmla="*/ 511076 h 1456085"/>
              <a:gd name="connsiteX350" fmla="*/ 2311854 w 12858750"/>
              <a:gd name="connsiteY350" fmla="*/ 573756 h 1456085"/>
              <a:gd name="connsiteX351" fmla="*/ 2264041 w 12858750"/>
              <a:gd name="connsiteY351" fmla="*/ 636435 h 1456085"/>
              <a:gd name="connsiteX352" fmla="*/ 2259260 w 12858750"/>
              <a:gd name="connsiteY352" fmla="*/ 665364 h 1456085"/>
              <a:gd name="connsiteX353" fmla="*/ 2278385 w 12858750"/>
              <a:gd name="connsiteY353" fmla="*/ 747329 h 1456085"/>
              <a:gd name="connsiteX354" fmla="*/ 2340541 w 12858750"/>
              <a:gd name="connsiteY354" fmla="*/ 747329 h 1456085"/>
              <a:gd name="connsiteX355" fmla="*/ 2340541 w 12858750"/>
              <a:gd name="connsiteY355" fmla="*/ 795543 h 1456085"/>
              <a:gd name="connsiteX356" fmla="*/ 2383572 w 12858750"/>
              <a:gd name="connsiteY356" fmla="*/ 795543 h 1456085"/>
              <a:gd name="connsiteX357" fmla="*/ 2407478 w 12858750"/>
              <a:gd name="connsiteY357" fmla="*/ 795543 h 1456085"/>
              <a:gd name="connsiteX358" fmla="*/ 2417040 w 12858750"/>
              <a:gd name="connsiteY358" fmla="*/ 805186 h 1456085"/>
              <a:gd name="connsiteX359" fmla="*/ 2474415 w 12858750"/>
              <a:gd name="connsiteY359" fmla="*/ 877508 h 1456085"/>
              <a:gd name="connsiteX360" fmla="*/ 2503102 w 12858750"/>
              <a:gd name="connsiteY360" fmla="*/ 872687 h 1456085"/>
              <a:gd name="connsiteX361" fmla="*/ 2536571 w 12858750"/>
              <a:gd name="connsiteY361" fmla="*/ 843758 h 1456085"/>
              <a:gd name="connsiteX362" fmla="*/ 2555696 w 12858750"/>
              <a:gd name="connsiteY362" fmla="*/ 863044 h 1456085"/>
              <a:gd name="connsiteX363" fmla="*/ 2589164 w 12858750"/>
              <a:gd name="connsiteY363" fmla="*/ 911259 h 1456085"/>
              <a:gd name="connsiteX364" fmla="*/ 2593946 w 12858750"/>
              <a:gd name="connsiteY364" fmla="*/ 1026974 h 1456085"/>
              <a:gd name="connsiteX365" fmla="*/ 2646539 w 12858750"/>
              <a:gd name="connsiteY365" fmla="*/ 993224 h 1456085"/>
              <a:gd name="connsiteX366" fmla="*/ 2636977 w 12858750"/>
              <a:gd name="connsiteY366" fmla="*/ 993224 h 1456085"/>
              <a:gd name="connsiteX367" fmla="*/ 2636977 w 12858750"/>
              <a:gd name="connsiteY367" fmla="*/ 925723 h 1456085"/>
              <a:gd name="connsiteX368" fmla="*/ 2646539 w 12858750"/>
              <a:gd name="connsiteY368" fmla="*/ 925723 h 1456085"/>
              <a:gd name="connsiteX369" fmla="*/ 2627414 w 12858750"/>
              <a:gd name="connsiteY369" fmla="*/ 911259 h 1456085"/>
              <a:gd name="connsiteX370" fmla="*/ 2646539 w 12858750"/>
              <a:gd name="connsiteY370" fmla="*/ 887151 h 1456085"/>
              <a:gd name="connsiteX371" fmla="*/ 2636977 w 12858750"/>
              <a:gd name="connsiteY371" fmla="*/ 887151 h 1456085"/>
              <a:gd name="connsiteX372" fmla="*/ 2636977 w 12858750"/>
              <a:gd name="connsiteY372" fmla="*/ 819651 h 1456085"/>
              <a:gd name="connsiteX373" fmla="*/ 2646539 w 12858750"/>
              <a:gd name="connsiteY373" fmla="*/ 819651 h 1456085"/>
              <a:gd name="connsiteX374" fmla="*/ 2641758 w 12858750"/>
              <a:gd name="connsiteY374" fmla="*/ 747329 h 1456085"/>
              <a:gd name="connsiteX375" fmla="*/ 2636977 w 12858750"/>
              <a:gd name="connsiteY375" fmla="*/ 694292 h 1456085"/>
              <a:gd name="connsiteX376" fmla="*/ 2713476 w 12858750"/>
              <a:gd name="connsiteY376" fmla="*/ 675007 h 1456085"/>
              <a:gd name="connsiteX377" fmla="*/ 2794757 w 12858750"/>
              <a:gd name="connsiteY377" fmla="*/ 646078 h 1456085"/>
              <a:gd name="connsiteX378" fmla="*/ 2876038 w 12858750"/>
              <a:gd name="connsiteY378" fmla="*/ 655721 h 1456085"/>
              <a:gd name="connsiteX379" fmla="*/ 2933412 w 12858750"/>
              <a:gd name="connsiteY379" fmla="*/ 655721 h 1456085"/>
              <a:gd name="connsiteX380" fmla="*/ 3048162 w 12858750"/>
              <a:gd name="connsiteY380" fmla="*/ 621970 h 1456085"/>
              <a:gd name="connsiteX381" fmla="*/ 3076849 w 12858750"/>
              <a:gd name="connsiteY381" fmla="*/ 621970 h 1456085"/>
              <a:gd name="connsiteX382" fmla="*/ 3129443 w 12858750"/>
              <a:gd name="connsiteY382" fmla="*/ 621970 h 1456085"/>
              <a:gd name="connsiteX383" fmla="*/ 3148567 w 12858750"/>
              <a:gd name="connsiteY383" fmla="*/ 732864 h 1456085"/>
              <a:gd name="connsiteX384" fmla="*/ 3167692 w 12858750"/>
              <a:gd name="connsiteY384" fmla="*/ 781079 h 1456085"/>
              <a:gd name="connsiteX385" fmla="*/ 3225067 w 12858750"/>
              <a:gd name="connsiteY385" fmla="*/ 737686 h 1456085"/>
              <a:gd name="connsiteX386" fmla="*/ 3349379 w 12858750"/>
              <a:gd name="connsiteY386" fmla="*/ 694292 h 1456085"/>
              <a:gd name="connsiteX387" fmla="*/ 3339816 w 12858750"/>
              <a:gd name="connsiteY387" fmla="*/ 699114 h 1456085"/>
              <a:gd name="connsiteX388" fmla="*/ 3373285 w 12858750"/>
              <a:gd name="connsiteY388" fmla="*/ 742507 h 1456085"/>
              <a:gd name="connsiteX389" fmla="*/ 3406753 w 12858750"/>
              <a:gd name="connsiteY389" fmla="*/ 737686 h 1456085"/>
              <a:gd name="connsiteX390" fmla="*/ 3454566 w 12858750"/>
              <a:gd name="connsiteY390" fmla="*/ 805186 h 1456085"/>
              <a:gd name="connsiteX391" fmla="*/ 3445003 w 12858750"/>
              <a:gd name="connsiteY391" fmla="*/ 810008 h 1456085"/>
              <a:gd name="connsiteX392" fmla="*/ 3650596 w 12858750"/>
              <a:gd name="connsiteY392" fmla="*/ 834115 h 1456085"/>
              <a:gd name="connsiteX393" fmla="*/ 3655377 w 12858750"/>
              <a:gd name="connsiteY393" fmla="*/ 781079 h 1456085"/>
              <a:gd name="connsiteX394" fmla="*/ 3698408 w 12858750"/>
              <a:gd name="connsiteY394" fmla="*/ 713578 h 1456085"/>
              <a:gd name="connsiteX395" fmla="*/ 3736658 w 12858750"/>
              <a:gd name="connsiteY395" fmla="*/ 679828 h 1456085"/>
              <a:gd name="connsiteX396" fmla="*/ 3774907 w 12858750"/>
              <a:gd name="connsiteY396" fmla="*/ 612327 h 1456085"/>
              <a:gd name="connsiteX397" fmla="*/ 3798814 w 12858750"/>
              <a:gd name="connsiteY397" fmla="*/ 612327 h 1456085"/>
              <a:gd name="connsiteX398" fmla="*/ 3880094 w 12858750"/>
              <a:gd name="connsiteY398" fmla="*/ 713578 h 1456085"/>
              <a:gd name="connsiteX399" fmla="*/ 3918344 w 12858750"/>
              <a:gd name="connsiteY399" fmla="*/ 564113 h 1456085"/>
              <a:gd name="connsiteX400" fmla="*/ 3918344 w 12858750"/>
              <a:gd name="connsiteY400" fmla="*/ 409825 h 1456085"/>
              <a:gd name="connsiteX401" fmla="*/ 3980500 w 12858750"/>
              <a:gd name="connsiteY401" fmla="*/ 101251 h 1456085"/>
              <a:gd name="connsiteX402" fmla="*/ 4037875 w 12858750"/>
              <a:gd name="connsiteY402" fmla="*/ 101251 h 1456085"/>
              <a:gd name="connsiteX403" fmla="*/ 4095249 w 12858750"/>
              <a:gd name="connsiteY403" fmla="*/ 125359 h 1456085"/>
              <a:gd name="connsiteX404" fmla="*/ 4162186 w 12858750"/>
              <a:gd name="connsiteY404" fmla="*/ 149466 h 1456085"/>
              <a:gd name="connsiteX405" fmla="*/ 4166968 w 12858750"/>
              <a:gd name="connsiteY405" fmla="*/ 216967 h 1456085"/>
              <a:gd name="connsiteX406" fmla="*/ 4195655 w 12858750"/>
              <a:gd name="connsiteY406" fmla="*/ 289289 h 1456085"/>
              <a:gd name="connsiteX407" fmla="*/ 4195655 w 12858750"/>
              <a:gd name="connsiteY407" fmla="*/ 356789 h 1456085"/>
              <a:gd name="connsiteX408" fmla="*/ 4195655 w 12858750"/>
              <a:gd name="connsiteY408" fmla="*/ 424290 h 1456085"/>
              <a:gd name="connsiteX409" fmla="*/ 4200436 w 12858750"/>
              <a:gd name="connsiteY409" fmla="*/ 491791 h 1456085"/>
              <a:gd name="connsiteX410" fmla="*/ 4190874 w 12858750"/>
              <a:gd name="connsiteY410" fmla="*/ 530362 h 1456085"/>
              <a:gd name="connsiteX411" fmla="*/ 4291280 w 12858750"/>
              <a:gd name="connsiteY411" fmla="*/ 390540 h 1456085"/>
              <a:gd name="connsiteX412" fmla="*/ 4501653 w 12858750"/>
              <a:gd name="connsiteY412" fmla="*/ 395361 h 1456085"/>
              <a:gd name="connsiteX413" fmla="*/ 4568591 w 12858750"/>
              <a:gd name="connsiteY413" fmla="*/ 554470 h 1456085"/>
              <a:gd name="connsiteX414" fmla="*/ 4668996 w 12858750"/>
              <a:gd name="connsiteY414" fmla="*/ 530362 h 1456085"/>
              <a:gd name="connsiteX415" fmla="*/ 4664215 w 12858750"/>
              <a:gd name="connsiteY415" fmla="*/ 433933 h 1456085"/>
              <a:gd name="connsiteX416" fmla="*/ 4764620 w 12858750"/>
              <a:gd name="connsiteY416" fmla="*/ 414647 h 1456085"/>
              <a:gd name="connsiteX417" fmla="*/ 4821995 w 12858750"/>
              <a:gd name="connsiteY417" fmla="*/ 419468 h 1456085"/>
              <a:gd name="connsiteX418" fmla="*/ 4860245 w 12858750"/>
              <a:gd name="connsiteY418" fmla="*/ 414647 h 1456085"/>
              <a:gd name="connsiteX419" fmla="*/ 4917619 w 12858750"/>
              <a:gd name="connsiteY419" fmla="*/ 486969 h 1456085"/>
              <a:gd name="connsiteX420" fmla="*/ 4917619 w 12858750"/>
              <a:gd name="connsiteY420" fmla="*/ 583399 h 1456085"/>
              <a:gd name="connsiteX421" fmla="*/ 4970213 w 12858750"/>
              <a:gd name="connsiteY421" fmla="*/ 593041 h 1456085"/>
              <a:gd name="connsiteX422" fmla="*/ 4974994 w 12858750"/>
              <a:gd name="connsiteY422" fmla="*/ 597863 h 1456085"/>
              <a:gd name="connsiteX423" fmla="*/ 4974994 w 12858750"/>
              <a:gd name="connsiteY423" fmla="*/ 496612 h 1456085"/>
              <a:gd name="connsiteX424" fmla="*/ 5099306 w 12858750"/>
              <a:gd name="connsiteY424" fmla="*/ 467683 h 1456085"/>
              <a:gd name="connsiteX425" fmla="*/ 5199711 w 12858750"/>
              <a:gd name="connsiteY425" fmla="*/ 390540 h 1456085"/>
              <a:gd name="connsiteX426" fmla="*/ 5304899 w 12858750"/>
              <a:gd name="connsiteY426" fmla="*/ 433933 h 1456085"/>
              <a:gd name="connsiteX427" fmla="*/ 5333586 w 12858750"/>
              <a:gd name="connsiteY427" fmla="*/ 496612 h 1456085"/>
              <a:gd name="connsiteX428" fmla="*/ 5352711 w 12858750"/>
              <a:gd name="connsiteY428" fmla="*/ 597863 h 1456085"/>
              <a:gd name="connsiteX429" fmla="*/ 5419648 w 12858750"/>
              <a:gd name="connsiteY429" fmla="*/ 433933 h 1456085"/>
              <a:gd name="connsiteX430" fmla="*/ 5429211 w 12858750"/>
              <a:gd name="connsiteY430" fmla="*/ 400183 h 1456085"/>
              <a:gd name="connsiteX431" fmla="*/ 5606116 w 12858750"/>
              <a:gd name="connsiteY431" fmla="*/ 448397 h 1456085"/>
              <a:gd name="connsiteX432" fmla="*/ 5615678 w 12858750"/>
              <a:gd name="connsiteY432" fmla="*/ 380897 h 1456085"/>
              <a:gd name="connsiteX433" fmla="*/ 5630022 w 12858750"/>
              <a:gd name="connsiteY433" fmla="*/ 318217 h 1456085"/>
              <a:gd name="connsiteX434" fmla="*/ 5816489 w 12858750"/>
              <a:gd name="connsiteY434" fmla="*/ 294110 h 1456085"/>
              <a:gd name="connsiteX435" fmla="*/ 5998175 w 12858750"/>
              <a:gd name="connsiteY435" fmla="*/ 366432 h 1456085"/>
              <a:gd name="connsiteX436" fmla="*/ 6031644 w 12858750"/>
              <a:gd name="connsiteY436" fmla="*/ 453219 h 1456085"/>
              <a:gd name="connsiteX437" fmla="*/ 6079457 w 12858750"/>
              <a:gd name="connsiteY437" fmla="*/ 448397 h 1456085"/>
              <a:gd name="connsiteX438" fmla="*/ 6089019 w 12858750"/>
              <a:gd name="connsiteY438" fmla="*/ 405004 h 1456085"/>
              <a:gd name="connsiteX439" fmla="*/ 6098582 w 12858750"/>
              <a:gd name="connsiteY439" fmla="*/ 400183 h 1456085"/>
              <a:gd name="connsiteX440" fmla="*/ 6103363 w 12858750"/>
              <a:gd name="connsiteY440" fmla="*/ 400183 h 1456085"/>
              <a:gd name="connsiteX441" fmla="*/ 6112925 w 12858750"/>
              <a:gd name="connsiteY441" fmla="*/ 400183 h 1456085"/>
              <a:gd name="connsiteX442" fmla="*/ 6170299 w 12858750"/>
              <a:gd name="connsiteY442" fmla="*/ 400183 h 1456085"/>
              <a:gd name="connsiteX443" fmla="*/ 6179862 w 12858750"/>
              <a:gd name="connsiteY443" fmla="*/ 400183 h 1456085"/>
              <a:gd name="connsiteX444" fmla="*/ 6270705 w 12858750"/>
              <a:gd name="connsiteY444" fmla="*/ 443576 h 1456085"/>
              <a:gd name="connsiteX445" fmla="*/ 6337643 w 12858750"/>
              <a:gd name="connsiteY445" fmla="*/ 515898 h 1456085"/>
              <a:gd name="connsiteX446" fmla="*/ 6337643 w 12858750"/>
              <a:gd name="connsiteY446" fmla="*/ 578577 h 1456085"/>
              <a:gd name="connsiteX447" fmla="*/ 6337643 w 12858750"/>
              <a:gd name="connsiteY447" fmla="*/ 646078 h 1456085"/>
              <a:gd name="connsiteX448" fmla="*/ 6347205 w 12858750"/>
              <a:gd name="connsiteY448" fmla="*/ 732864 h 1456085"/>
              <a:gd name="connsiteX449" fmla="*/ 6390236 w 12858750"/>
              <a:gd name="connsiteY449" fmla="*/ 800365 h 1456085"/>
              <a:gd name="connsiteX450" fmla="*/ 6423704 w 12858750"/>
              <a:gd name="connsiteY450" fmla="*/ 795543 h 1456085"/>
              <a:gd name="connsiteX451" fmla="*/ 6452392 w 12858750"/>
              <a:gd name="connsiteY451" fmla="*/ 728043 h 1456085"/>
              <a:gd name="connsiteX452" fmla="*/ 6452392 w 12858750"/>
              <a:gd name="connsiteY452" fmla="*/ 665364 h 1456085"/>
              <a:gd name="connsiteX453" fmla="*/ 6452392 w 12858750"/>
              <a:gd name="connsiteY453" fmla="*/ 602684 h 1456085"/>
              <a:gd name="connsiteX454" fmla="*/ 6481079 w 12858750"/>
              <a:gd name="connsiteY454" fmla="*/ 530362 h 1456085"/>
              <a:gd name="connsiteX455" fmla="*/ 6538454 w 12858750"/>
              <a:gd name="connsiteY455" fmla="*/ 530362 h 1456085"/>
              <a:gd name="connsiteX456" fmla="*/ 6571922 w 12858750"/>
              <a:gd name="connsiteY456" fmla="*/ 515898 h 1456085"/>
              <a:gd name="connsiteX457" fmla="*/ 6638860 w 12858750"/>
              <a:gd name="connsiteY457" fmla="*/ 530362 h 1456085"/>
              <a:gd name="connsiteX458" fmla="*/ 6634078 w 12858750"/>
              <a:gd name="connsiteY458" fmla="*/ 544827 h 1456085"/>
              <a:gd name="connsiteX459" fmla="*/ 6638860 w 12858750"/>
              <a:gd name="connsiteY459" fmla="*/ 549648 h 1456085"/>
              <a:gd name="connsiteX460" fmla="*/ 6657985 w 12858750"/>
              <a:gd name="connsiteY460" fmla="*/ 535184 h 1456085"/>
              <a:gd name="connsiteX461" fmla="*/ 6653203 w 12858750"/>
              <a:gd name="connsiteY461" fmla="*/ 530362 h 1456085"/>
              <a:gd name="connsiteX462" fmla="*/ 6662765 w 12858750"/>
              <a:gd name="connsiteY462" fmla="*/ 520719 h 1456085"/>
              <a:gd name="connsiteX463" fmla="*/ 6663150 w 12858750"/>
              <a:gd name="connsiteY463" fmla="*/ 522140 h 1456085"/>
              <a:gd name="connsiteX464" fmla="*/ 6663438 w 12858750"/>
              <a:gd name="connsiteY464" fmla="*/ 526821 h 1456085"/>
              <a:gd name="connsiteX465" fmla="*/ 6664559 w 12858750"/>
              <a:gd name="connsiteY465" fmla="*/ 527349 h 1456085"/>
              <a:gd name="connsiteX466" fmla="*/ 6663150 w 12858750"/>
              <a:gd name="connsiteY466" fmla="*/ 522140 h 1456085"/>
              <a:gd name="connsiteX467" fmla="*/ 6662765 w 12858750"/>
              <a:gd name="connsiteY467" fmla="*/ 515898 h 1456085"/>
              <a:gd name="connsiteX468" fmla="*/ 6662765 w 12858750"/>
              <a:gd name="connsiteY468" fmla="*/ 482148 h 1456085"/>
              <a:gd name="connsiteX469" fmla="*/ 6662765 w 12858750"/>
              <a:gd name="connsiteY469" fmla="*/ 448397 h 1456085"/>
              <a:gd name="connsiteX470" fmla="*/ 6662765 w 12858750"/>
              <a:gd name="connsiteY470" fmla="*/ 414647 h 1456085"/>
              <a:gd name="connsiteX471" fmla="*/ 6662765 w 12858750"/>
              <a:gd name="connsiteY471" fmla="*/ 380897 h 1456085"/>
              <a:gd name="connsiteX472" fmla="*/ 6648422 w 12858750"/>
              <a:gd name="connsiteY472" fmla="*/ 303753 h 1456085"/>
              <a:gd name="connsiteX473" fmla="*/ 6648422 w 12858750"/>
              <a:gd name="connsiteY473" fmla="*/ 245895 h 1456085"/>
              <a:gd name="connsiteX474" fmla="*/ 6662765 w 12858750"/>
              <a:gd name="connsiteY474" fmla="*/ 120537 h 1456085"/>
              <a:gd name="connsiteX475" fmla="*/ 6662765 w 12858750"/>
              <a:gd name="connsiteY475" fmla="*/ 86787 h 1456085"/>
              <a:gd name="connsiteX476" fmla="*/ 6662765 w 12858750"/>
              <a:gd name="connsiteY476" fmla="*/ 53036 h 1456085"/>
              <a:gd name="connsiteX477" fmla="*/ 6744046 w 12858750"/>
              <a:gd name="connsiteY477" fmla="*/ 0 h 14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Lst>
            <a:rect l="l" t="t" r="r" b="b"/>
            <a:pathLst>
              <a:path w="12858750" h="1456085">
                <a:moveTo>
                  <a:pt x="251147" y="1060724"/>
                </a:moveTo>
                <a:lnTo>
                  <a:pt x="246905" y="1070639"/>
                </a:lnTo>
                <a:lnTo>
                  <a:pt x="246366" y="1070367"/>
                </a:lnTo>
                <a:cubicBezTo>
                  <a:pt x="251147" y="1060724"/>
                  <a:pt x="251147" y="1060724"/>
                  <a:pt x="251147" y="1060724"/>
                </a:cubicBezTo>
                <a:close/>
                <a:moveTo>
                  <a:pt x="1140454" y="1007688"/>
                </a:moveTo>
                <a:cubicBezTo>
                  <a:pt x="1140454" y="1007688"/>
                  <a:pt x="1140454" y="1007688"/>
                  <a:pt x="1173923" y="1026974"/>
                </a:cubicBezTo>
                <a:cubicBezTo>
                  <a:pt x="1173923" y="1026974"/>
                  <a:pt x="1164360" y="1041438"/>
                  <a:pt x="1164360" y="1041438"/>
                </a:cubicBezTo>
                <a:cubicBezTo>
                  <a:pt x="1164360" y="1041438"/>
                  <a:pt x="1164360" y="1041438"/>
                  <a:pt x="1164360" y="1047465"/>
                </a:cubicBezTo>
                <a:lnTo>
                  <a:pt x="1164360" y="1055903"/>
                </a:lnTo>
                <a:cubicBezTo>
                  <a:pt x="1164360" y="1055903"/>
                  <a:pt x="1164360" y="1055903"/>
                  <a:pt x="1121329" y="1041438"/>
                </a:cubicBezTo>
                <a:cubicBezTo>
                  <a:pt x="1121329" y="1041438"/>
                  <a:pt x="1121329" y="1041438"/>
                  <a:pt x="1140454" y="1007688"/>
                </a:cubicBezTo>
                <a:close/>
                <a:moveTo>
                  <a:pt x="6744046" y="0"/>
                </a:moveTo>
                <a:cubicBezTo>
                  <a:pt x="6744046" y="0"/>
                  <a:pt x="6744046" y="0"/>
                  <a:pt x="6834890" y="19286"/>
                </a:cubicBezTo>
                <a:cubicBezTo>
                  <a:pt x="6834890" y="19286"/>
                  <a:pt x="6834890" y="19286"/>
                  <a:pt x="6825327" y="28929"/>
                </a:cubicBezTo>
                <a:cubicBezTo>
                  <a:pt x="6825327" y="28929"/>
                  <a:pt x="6825327" y="28929"/>
                  <a:pt x="6834890" y="28929"/>
                </a:cubicBezTo>
                <a:cubicBezTo>
                  <a:pt x="6834890" y="28929"/>
                  <a:pt x="6834890" y="28929"/>
                  <a:pt x="6882702" y="33751"/>
                </a:cubicBezTo>
                <a:cubicBezTo>
                  <a:pt x="6873140" y="57858"/>
                  <a:pt x="6877921" y="236252"/>
                  <a:pt x="6877921" y="274824"/>
                </a:cubicBezTo>
                <a:cubicBezTo>
                  <a:pt x="6877921" y="318217"/>
                  <a:pt x="6877921" y="356789"/>
                  <a:pt x="6877921" y="395361"/>
                </a:cubicBezTo>
                <a:cubicBezTo>
                  <a:pt x="6877921" y="429111"/>
                  <a:pt x="6858796" y="496612"/>
                  <a:pt x="6930514" y="515898"/>
                </a:cubicBezTo>
                <a:cubicBezTo>
                  <a:pt x="6930514" y="515898"/>
                  <a:pt x="6930514" y="515898"/>
                  <a:pt x="6930514" y="342325"/>
                </a:cubicBezTo>
                <a:cubicBezTo>
                  <a:pt x="6954420" y="323039"/>
                  <a:pt x="6978326" y="337503"/>
                  <a:pt x="6992670" y="294110"/>
                </a:cubicBezTo>
                <a:cubicBezTo>
                  <a:pt x="7002232" y="270003"/>
                  <a:pt x="7030919" y="231431"/>
                  <a:pt x="7035701" y="207324"/>
                </a:cubicBezTo>
                <a:cubicBezTo>
                  <a:pt x="7035701" y="207324"/>
                  <a:pt x="7035701" y="207324"/>
                  <a:pt x="7078732" y="260360"/>
                </a:cubicBezTo>
                <a:cubicBezTo>
                  <a:pt x="7078732" y="260360"/>
                  <a:pt x="7078732" y="260360"/>
                  <a:pt x="7136107" y="332682"/>
                </a:cubicBezTo>
                <a:cubicBezTo>
                  <a:pt x="7136107" y="332682"/>
                  <a:pt x="7136107" y="332682"/>
                  <a:pt x="7136107" y="679828"/>
                </a:cubicBezTo>
                <a:cubicBezTo>
                  <a:pt x="7136107" y="679828"/>
                  <a:pt x="7136107" y="679828"/>
                  <a:pt x="7169575" y="689471"/>
                </a:cubicBezTo>
                <a:cubicBezTo>
                  <a:pt x="7198262" y="650899"/>
                  <a:pt x="7188700" y="607506"/>
                  <a:pt x="7236512" y="597863"/>
                </a:cubicBezTo>
                <a:cubicBezTo>
                  <a:pt x="7236512" y="597863"/>
                  <a:pt x="7236512" y="597863"/>
                  <a:pt x="7236512" y="564113"/>
                </a:cubicBezTo>
                <a:cubicBezTo>
                  <a:pt x="7236512" y="564113"/>
                  <a:pt x="7236512" y="564113"/>
                  <a:pt x="7236512" y="530362"/>
                </a:cubicBezTo>
                <a:cubicBezTo>
                  <a:pt x="7236512" y="530362"/>
                  <a:pt x="7236512" y="530362"/>
                  <a:pt x="7236512" y="496612"/>
                </a:cubicBezTo>
                <a:cubicBezTo>
                  <a:pt x="7236512" y="496612"/>
                  <a:pt x="7236512" y="496612"/>
                  <a:pt x="7231731" y="462862"/>
                </a:cubicBezTo>
                <a:cubicBezTo>
                  <a:pt x="7231731" y="462862"/>
                  <a:pt x="7231731" y="462862"/>
                  <a:pt x="7250856" y="332682"/>
                </a:cubicBezTo>
                <a:cubicBezTo>
                  <a:pt x="7346480" y="332682"/>
                  <a:pt x="7356043" y="327860"/>
                  <a:pt x="7413417" y="351968"/>
                </a:cubicBezTo>
                <a:cubicBezTo>
                  <a:pt x="7461229" y="371254"/>
                  <a:pt x="7451667" y="351968"/>
                  <a:pt x="7485135" y="361611"/>
                </a:cubicBezTo>
                <a:cubicBezTo>
                  <a:pt x="7532948" y="376075"/>
                  <a:pt x="7504260" y="395361"/>
                  <a:pt x="7556854" y="400183"/>
                </a:cubicBezTo>
                <a:cubicBezTo>
                  <a:pt x="7556854" y="400183"/>
                  <a:pt x="7556854" y="400183"/>
                  <a:pt x="7552073" y="409825"/>
                </a:cubicBezTo>
                <a:cubicBezTo>
                  <a:pt x="7552073" y="409825"/>
                  <a:pt x="7552073" y="409825"/>
                  <a:pt x="7566416" y="419468"/>
                </a:cubicBezTo>
                <a:cubicBezTo>
                  <a:pt x="7566416" y="419468"/>
                  <a:pt x="7566416" y="419468"/>
                  <a:pt x="7580760" y="448397"/>
                </a:cubicBezTo>
                <a:cubicBezTo>
                  <a:pt x="7580760" y="448397"/>
                  <a:pt x="7580760" y="448397"/>
                  <a:pt x="7580760" y="549648"/>
                </a:cubicBezTo>
                <a:cubicBezTo>
                  <a:pt x="7633353" y="593041"/>
                  <a:pt x="7676384" y="544827"/>
                  <a:pt x="7676384" y="636435"/>
                </a:cubicBezTo>
                <a:cubicBezTo>
                  <a:pt x="7676384" y="636435"/>
                  <a:pt x="7676384" y="636435"/>
                  <a:pt x="7676384" y="646078"/>
                </a:cubicBezTo>
                <a:cubicBezTo>
                  <a:pt x="7676384" y="646078"/>
                  <a:pt x="7676384" y="646078"/>
                  <a:pt x="7676384" y="679828"/>
                </a:cubicBezTo>
                <a:cubicBezTo>
                  <a:pt x="7752884" y="684649"/>
                  <a:pt x="7728978" y="732864"/>
                  <a:pt x="7728978" y="776257"/>
                </a:cubicBezTo>
                <a:cubicBezTo>
                  <a:pt x="7728978" y="814829"/>
                  <a:pt x="7719415" y="858223"/>
                  <a:pt x="7748103" y="891973"/>
                </a:cubicBezTo>
                <a:cubicBezTo>
                  <a:pt x="7748103" y="891973"/>
                  <a:pt x="7748103" y="891973"/>
                  <a:pt x="7752884" y="877508"/>
                </a:cubicBezTo>
                <a:cubicBezTo>
                  <a:pt x="7786352" y="887151"/>
                  <a:pt x="7767228" y="891973"/>
                  <a:pt x="7791134" y="891973"/>
                </a:cubicBezTo>
                <a:cubicBezTo>
                  <a:pt x="7791134" y="891973"/>
                  <a:pt x="7791134" y="891973"/>
                  <a:pt x="7800696" y="891973"/>
                </a:cubicBezTo>
                <a:cubicBezTo>
                  <a:pt x="7819821" y="891973"/>
                  <a:pt x="7824602" y="887151"/>
                  <a:pt x="7824602" y="867865"/>
                </a:cubicBezTo>
                <a:cubicBezTo>
                  <a:pt x="7824602" y="867865"/>
                  <a:pt x="7824602" y="867865"/>
                  <a:pt x="7824602" y="549648"/>
                </a:cubicBezTo>
                <a:cubicBezTo>
                  <a:pt x="7824602" y="549648"/>
                  <a:pt x="7824602" y="549648"/>
                  <a:pt x="7834165" y="549648"/>
                </a:cubicBezTo>
                <a:cubicBezTo>
                  <a:pt x="7834165" y="549648"/>
                  <a:pt x="7834165" y="549648"/>
                  <a:pt x="7867633" y="458040"/>
                </a:cubicBezTo>
                <a:cubicBezTo>
                  <a:pt x="7867633" y="458040"/>
                  <a:pt x="7867633" y="458040"/>
                  <a:pt x="7867633" y="400183"/>
                </a:cubicBezTo>
                <a:cubicBezTo>
                  <a:pt x="7881977" y="371254"/>
                  <a:pt x="7905883" y="356789"/>
                  <a:pt x="7929789" y="361611"/>
                </a:cubicBezTo>
                <a:cubicBezTo>
                  <a:pt x="7968039" y="366432"/>
                  <a:pt x="7958476" y="405004"/>
                  <a:pt x="7958476" y="414647"/>
                </a:cubicBezTo>
                <a:cubicBezTo>
                  <a:pt x="7968039" y="448397"/>
                  <a:pt x="8078007" y="443576"/>
                  <a:pt x="8078007" y="506255"/>
                </a:cubicBezTo>
                <a:cubicBezTo>
                  <a:pt x="8078007" y="540005"/>
                  <a:pt x="8082788" y="511076"/>
                  <a:pt x="8068445" y="530362"/>
                </a:cubicBezTo>
                <a:cubicBezTo>
                  <a:pt x="8082788" y="540005"/>
                  <a:pt x="8082788" y="549648"/>
                  <a:pt x="8101913" y="549648"/>
                </a:cubicBezTo>
                <a:cubicBezTo>
                  <a:pt x="8101913" y="549648"/>
                  <a:pt x="8101913" y="549648"/>
                  <a:pt x="8154506" y="549648"/>
                </a:cubicBezTo>
                <a:cubicBezTo>
                  <a:pt x="8154506" y="549648"/>
                  <a:pt x="8154506" y="549648"/>
                  <a:pt x="8178412" y="583399"/>
                </a:cubicBezTo>
                <a:cubicBezTo>
                  <a:pt x="8178412" y="583399"/>
                  <a:pt x="8178412" y="583399"/>
                  <a:pt x="8187975" y="578577"/>
                </a:cubicBezTo>
                <a:cubicBezTo>
                  <a:pt x="8187975" y="578577"/>
                  <a:pt x="8187975" y="578577"/>
                  <a:pt x="8187975" y="588220"/>
                </a:cubicBezTo>
                <a:cubicBezTo>
                  <a:pt x="8187975" y="588220"/>
                  <a:pt x="8187975" y="588220"/>
                  <a:pt x="8187975" y="621970"/>
                </a:cubicBezTo>
                <a:cubicBezTo>
                  <a:pt x="8187975" y="621970"/>
                  <a:pt x="8187975" y="621970"/>
                  <a:pt x="8187975" y="689471"/>
                </a:cubicBezTo>
                <a:cubicBezTo>
                  <a:pt x="8187975" y="689471"/>
                  <a:pt x="8187975" y="689471"/>
                  <a:pt x="8187975" y="752150"/>
                </a:cubicBezTo>
                <a:cubicBezTo>
                  <a:pt x="8187975" y="752150"/>
                  <a:pt x="8187975" y="752150"/>
                  <a:pt x="8192756" y="785900"/>
                </a:cubicBezTo>
                <a:cubicBezTo>
                  <a:pt x="8192756" y="785900"/>
                  <a:pt x="8192756" y="785900"/>
                  <a:pt x="8202318" y="785900"/>
                </a:cubicBezTo>
                <a:cubicBezTo>
                  <a:pt x="8202318" y="785900"/>
                  <a:pt x="8202318" y="785900"/>
                  <a:pt x="8183194" y="810008"/>
                </a:cubicBezTo>
                <a:cubicBezTo>
                  <a:pt x="8226225" y="843758"/>
                  <a:pt x="8187975" y="901616"/>
                  <a:pt x="8216662" y="959473"/>
                </a:cubicBezTo>
                <a:cubicBezTo>
                  <a:pt x="8221443" y="949831"/>
                  <a:pt x="8250131" y="911259"/>
                  <a:pt x="8250131" y="891973"/>
                </a:cubicBezTo>
                <a:cubicBezTo>
                  <a:pt x="8250131" y="891973"/>
                  <a:pt x="8250131" y="891973"/>
                  <a:pt x="8250131" y="863044"/>
                </a:cubicBezTo>
                <a:cubicBezTo>
                  <a:pt x="8250131" y="863044"/>
                  <a:pt x="8250131" y="863044"/>
                  <a:pt x="8250131" y="829294"/>
                </a:cubicBezTo>
                <a:cubicBezTo>
                  <a:pt x="8250131" y="829294"/>
                  <a:pt x="8250131" y="829294"/>
                  <a:pt x="8250131" y="795543"/>
                </a:cubicBezTo>
                <a:cubicBezTo>
                  <a:pt x="8250131" y="795543"/>
                  <a:pt x="8250131" y="795543"/>
                  <a:pt x="8250131" y="761793"/>
                </a:cubicBezTo>
                <a:cubicBezTo>
                  <a:pt x="8250131" y="761793"/>
                  <a:pt x="8250131" y="761793"/>
                  <a:pt x="8250131" y="728043"/>
                </a:cubicBezTo>
                <a:cubicBezTo>
                  <a:pt x="8250131" y="728043"/>
                  <a:pt x="8250131" y="728043"/>
                  <a:pt x="8250131" y="694292"/>
                </a:cubicBezTo>
                <a:cubicBezTo>
                  <a:pt x="8250131" y="694292"/>
                  <a:pt x="8250131" y="694292"/>
                  <a:pt x="8240568" y="612327"/>
                </a:cubicBezTo>
                <a:cubicBezTo>
                  <a:pt x="8254912" y="607506"/>
                  <a:pt x="8288380" y="597863"/>
                  <a:pt x="8317068" y="597863"/>
                </a:cubicBezTo>
                <a:cubicBezTo>
                  <a:pt x="8317068" y="597863"/>
                  <a:pt x="8317068" y="597863"/>
                  <a:pt x="8336193" y="597863"/>
                </a:cubicBezTo>
                <a:cubicBezTo>
                  <a:pt x="8336193" y="597863"/>
                  <a:pt x="8336193" y="597863"/>
                  <a:pt x="8350536" y="515898"/>
                </a:cubicBezTo>
                <a:cubicBezTo>
                  <a:pt x="8388786" y="506255"/>
                  <a:pt x="8384005" y="496612"/>
                  <a:pt x="8388786" y="448397"/>
                </a:cubicBezTo>
                <a:cubicBezTo>
                  <a:pt x="8388786" y="448397"/>
                  <a:pt x="8388786" y="448397"/>
                  <a:pt x="8489192" y="472505"/>
                </a:cubicBezTo>
                <a:cubicBezTo>
                  <a:pt x="8498754" y="482148"/>
                  <a:pt x="8537004" y="549648"/>
                  <a:pt x="8537004" y="573756"/>
                </a:cubicBezTo>
                <a:cubicBezTo>
                  <a:pt x="8537004" y="573756"/>
                  <a:pt x="8537004" y="573756"/>
                  <a:pt x="8537004" y="607506"/>
                </a:cubicBezTo>
                <a:cubicBezTo>
                  <a:pt x="8532223" y="641256"/>
                  <a:pt x="8541785" y="607506"/>
                  <a:pt x="8527442" y="631613"/>
                </a:cubicBezTo>
                <a:cubicBezTo>
                  <a:pt x="8594379" y="631613"/>
                  <a:pt x="8570473" y="631613"/>
                  <a:pt x="8570473" y="607506"/>
                </a:cubicBezTo>
                <a:cubicBezTo>
                  <a:pt x="8570473" y="486969"/>
                  <a:pt x="8680441" y="501433"/>
                  <a:pt x="8752159" y="540005"/>
                </a:cubicBezTo>
                <a:cubicBezTo>
                  <a:pt x="8752159" y="540005"/>
                  <a:pt x="8752159" y="540005"/>
                  <a:pt x="8747378" y="621970"/>
                </a:cubicBezTo>
                <a:cubicBezTo>
                  <a:pt x="8766503" y="612327"/>
                  <a:pt x="8771284" y="597863"/>
                  <a:pt x="8790409" y="597863"/>
                </a:cubicBezTo>
                <a:cubicBezTo>
                  <a:pt x="8790409" y="597863"/>
                  <a:pt x="8790409" y="597863"/>
                  <a:pt x="8799971" y="597863"/>
                </a:cubicBezTo>
                <a:cubicBezTo>
                  <a:pt x="8828659" y="597863"/>
                  <a:pt x="8828659" y="612327"/>
                  <a:pt x="8823877" y="626792"/>
                </a:cubicBezTo>
                <a:cubicBezTo>
                  <a:pt x="8823877" y="626792"/>
                  <a:pt x="8823877" y="626792"/>
                  <a:pt x="8871690" y="636435"/>
                </a:cubicBezTo>
                <a:cubicBezTo>
                  <a:pt x="8871690" y="636435"/>
                  <a:pt x="8871690" y="636435"/>
                  <a:pt x="8919502" y="564113"/>
                </a:cubicBezTo>
                <a:cubicBezTo>
                  <a:pt x="8919502" y="564113"/>
                  <a:pt x="8919502" y="564113"/>
                  <a:pt x="8986439" y="578577"/>
                </a:cubicBezTo>
                <a:cubicBezTo>
                  <a:pt x="9015126" y="525541"/>
                  <a:pt x="8996001" y="573756"/>
                  <a:pt x="9058157" y="530362"/>
                </a:cubicBezTo>
                <a:cubicBezTo>
                  <a:pt x="9058157" y="530362"/>
                  <a:pt x="9058157" y="530362"/>
                  <a:pt x="9091626" y="530362"/>
                </a:cubicBezTo>
                <a:cubicBezTo>
                  <a:pt x="9091626" y="530362"/>
                  <a:pt x="9091626" y="530362"/>
                  <a:pt x="9086845" y="544827"/>
                </a:cubicBezTo>
                <a:cubicBezTo>
                  <a:pt x="9086845" y="544827"/>
                  <a:pt x="9086845" y="544827"/>
                  <a:pt x="9120313" y="549648"/>
                </a:cubicBezTo>
                <a:cubicBezTo>
                  <a:pt x="9120313" y="549648"/>
                  <a:pt x="9120313" y="549648"/>
                  <a:pt x="9115532" y="559291"/>
                </a:cubicBezTo>
                <a:cubicBezTo>
                  <a:pt x="9115532" y="559291"/>
                  <a:pt x="9115532" y="559291"/>
                  <a:pt x="9125094" y="564113"/>
                </a:cubicBezTo>
                <a:cubicBezTo>
                  <a:pt x="9153782" y="593041"/>
                  <a:pt x="9144219" y="578577"/>
                  <a:pt x="9144219" y="631613"/>
                </a:cubicBezTo>
                <a:cubicBezTo>
                  <a:pt x="9144219" y="660542"/>
                  <a:pt x="9163344" y="689471"/>
                  <a:pt x="9172907" y="723221"/>
                </a:cubicBezTo>
                <a:cubicBezTo>
                  <a:pt x="9192031" y="708757"/>
                  <a:pt x="9196813" y="694292"/>
                  <a:pt x="9215938" y="694292"/>
                </a:cubicBezTo>
                <a:cubicBezTo>
                  <a:pt x="9215938" y="694292"/>
                  <a:pt x="9215938" y="694292"/>
                  <a:pt x="9239844" y="694292"/>
                </a:cubicBezTo>
                <a:cubicBezTo>
                  <a:pt x="9239844" y="694292"/>
                  <a:pt x="9282875" y="708757"/>
                  <a:pt x="9297218" y="713578"/>
                </a:cubicBezTo>
                <a:cubicBezTo>
                  <a:pt x="9306781" y="670185"/>
                  <a:pt x="9335468" y="621970"/>
                  <a:pt x="9378499" y="626792"/>
                </a:cubicBezTo>
                <a:cubicBezTo>
                  <a:pt x="9411968" y="626792"/>
                  <a:pt x="9454999" y="626792"/>
                  <a:pt x="9517154" y="631613"/>
                </a:cubicBezTo>
                <a:cubicBezTo>
                  <a:pt x="9517154" y="631613"/>
                  <a:pt x="9517154" y="631613"/>
                  <a:pt x="9512373" y="646078"/>
                </a:cubicBezTo>
                <a:cubicBezTo>
                  <a:pt x="9512373" y="646078"/>
                  <a:pt x="9512373" y="646078"/>
                  <a:pt x="9541061" y="646078"/>
                </a:cubicBezTo>
                <a:cubicBezTo>
                  <a:pt x="9541061" y="646078"/>
                  <a:pt x="9541061" y="646078"/>
                  <a:pt x="9560185" y="670185"/>
                </a:cubicBezTo>
                <a:cubicBezTo>
                  <a:pt x="9560185" y="670185"/>
                  <a:pt x="9550623" y="684649"/>
                  <a:pt x="9550623" y="689471"/>
                </a:cubicBezTo>
                <a:cubicBezTo>
                  <a:pt x="9550623" y="689471"/>
                  <a:pt x="9550623" y="689471"/>
                  <a:pt x="9550623" y="723221"/>
                </a:cubicBezTo>
                <a:cubicBezTo>
                  <a:pt x="9550623" y="723221"/>
                  <a:pt x="9550623" y="723221"/>
                  <a:pt x="9555404" y="752150"/>
                </a:cubicBezTo>
                <a:cubicBezTo>
                  <a:pt x="9555404" y="752150"/>
                  <a:pt x="9555404" y="752150"/>
                  <a:pt x="9550623" y="795543"/>
                </a:cubicBezTo>
                <a:cubicBezTo>
                  <a:pt x="9574529" y="829294"/>
                  <a:pt x="9569748" y="848580"/>
                  <a:pt x="9617560" y="863044"/>
                </a:cubicBezTo>
                <a:cubicBezTo>
                  <a:pt x="9593654" y="906437"/>
                  <a:pt x="9622341" y="906437"/>
                  <a:pt x="9641466" y="891973"/>
                </a:cubicBezTo>
                <a:lnTo>
                  <a:pt x="9641550" y="891859"/>
                </a:lnTo>
                <a:lnTo>
                  <a:pt x="9642139" y="894007"/>
                </a:lnTo>
                <a:cubicBezTo>
                  <a:pt x="9645314" y="896832"/>
                  <a:pt x="9652691" y="878469"/>
                  <a:pt x="9646761" y="884825"/>
                </a:cubicBezTo>
                <a:lnTo>
                  <a:pt x="9641550" y="891859"/>
                </a:lnTo>
                <a:lnTo>
                  <a:pt x="9640878" y="889402"/>
                </a:lnTo>
                <a:cubicBezTo>
                  <a:pt x="9640719" y="886775"/>
                  <a:pt x="9640868" y="882932"/>
                  <a:pt x="9641466" y="877508"/>
                </a:cubicBezTo>
                <a:cubicBezTo>
                  <a:pt x="9641466" y="877508"/>
                  <a:pt x="9641466" y="877508"/>
                  <a:pt x="9641466" y="843758"/>
                </a:cubicBezTo>
                <a:cubicBezTo>
                  <a:pt x="9641466" y="843758"/>
                  <a:pt x="9641466" y="843758"/>
                  <a:pt x="9641466" y="810008"/>
                </a:cubicBezTo>
                <a:cubicBezTo>
                  <a:pt x="9641466" y="810008"/>
                  <a:pt x="9641466" y="810008"/>
                  <a:pt x="9651029" y="737686"/>
                </a:cubicBezTo>
                <a:cubicBezTo>
                  <a:pt x="9651029" y="708757"/>
                  <a:pt x="9651029" y="732864"/>
                  <a:pt x="9641466" y="713578"/>
                </a:cubicBezTo>
                <a:cubicBezTo>
                  <a:pt x="9684497" y="684649"/>
                  <a:pt x="9636685" y="670185"/>
                  <a:pt x="9698841" y="665364"/>
                </a:cubicBezTo>
                <a:cubicBezTo>
                  <a:pt x="9703622" y="583399"/>
                  <a:pt x="9823153" y="631613"/>
                  <a:pt x="9847059" y="646078"/>
                </a:cubicBezTo>
                <a:cubicBezTo>
                  <a:pt x="9880527" y="670185"/>
                  <a:pt x="9823153" y="790722"/>
                  <a:pt x="9890090" y="800365"/>
                </a:cubicBezTo>
                <a:cubicBezTo>
                  <a:pt x="9890090" y="800365"/>
                  <a:pt x="9890090" y="800365"/>
                  <a:pt x="9909215" y="829294"/>
                </a:cubicBezTo>
                <a:cubicBezTo>
                  <a:pt x="9952246" y="766615"/>
                  <a:pt x="9933121" y="737686"/>
                  <a:pt x="9995277" y="694292"/>
                </a:cubicBezTo>
                <a:cubicBezTo>
                  <a:pt x="9995277" y="694292"/>
                  <a:pt x="9995277" y="694292"/>
                  <a:pt x="9980933" y="670185"/>
                </a:cubicBezTo>
                <a:cubicBezTo>
                  <a:pt x="9980933" y="670185"/>
                  <a:pt x="9980933" y="670185"/>
                  <a:pt x="9985714" y="646078"/>
                </a:cubicBezTo>
                <a:cubicBezTo>
                  <a:pt x="9985714" y="646078"/>
                  <a:pt x="9985714" y="646078"/>
                  <a:pt x="10033526" y="646078"/>
                </a:cubicBezTo>
                <a:cubicBezTo>
                  <a:pt x="10043089" y="694292"/>
                  <a:pt x="10066995" y="728043"/>
                  <a:pt x="10100464" y="713578"/>
                </a:cubicBezTo>
                <a:cubicBezTo>
                  <a:pt x="10119588" y="675007"/>
                  <a:pt x="10076557" y="578577"/>
                  <a:pt x="10124370" y="549648"/>
                </a:cubicBezTo>
                <a:cubicBezTo>
                  <a:pt x="10124370" y="549648"/>
                  <a:pt x="10124370" y="549648"/>
                  <a:pt x="10100464" y="496612"/>
                </a:cubicBezTo>
                <a:cubicBezTo>
                  <a:pt x="10100464" y="496612"/>
                  <a:pt x="10100464" y="496612"/>
                  <a:pt x="10124370" y="496612"/>
                </a:cubicBezTo>
                <a:cubicBezTo>
                  <a:pt x="10124370" y="496612"/>
                  <a:pt x="10124370" y="496612"/>
                  <a:pt x="10114807" y="486969"/>
                </a:cubicBezTo>
                <a:cubicBezTo>
                  <a:pt x="10114807" y="486969"/>
                  <a:pt x="10114807" y="486969"/>
                  <a:pt x="10124370" y="486969"/>
                </a:cubicBezTo>
                <a:cubicBezTo>
                  <a:pt x="10124370" y="486969"/>
                  <a:pt x="10124370" y="486969"/>
                  <a:pt x="10191307" y="448397"/>
                </a:cubicBezTo>
                <a:cubicBezTo>
                  <a:pt x="10191307" y="448397"/>
                  <a:pt x="10191307" y="448397"/>
                  <a:pt x="10267806" y="506255"/>
                </a:cubicBezTo>
                <a:cubicBezTo>
                  <a:pt x="10267806" y="506255"/>
                  <a:pt x="10267806" y="506255"/>
                  <a:pt x="10267806" y="573756"/>
                </a:cubicBezTo>
                <a:cubicBezTo>
                  <a:pt x="10267806" y="573756"/>
                  <a:pt x="10267806" y="573756"/>
                  <a:pt x="10267806" y="607506"/>
                </a:cubicBezTo>
                <a:cubicBezTo>
                  <a:pt x="10267806" y="607506"/>
                  <a:pt x="10267806" y="607506"/>
                  <a:pt x="10267806" y="636435"/>
                </a:cubicBezTo>
                <a:cubicBezTo>
                  <a:pt x="10267806" y="636435"/>
                  <a:pt x="10267806" y="636435"/>
                  <a:pt x="10267806" y="670185"/>
                </a:cubicBezTo>
                <a:cubicBezTo>
                  <a:pt x="10267806" y="670185"/>
                  <a:pt x="10267806" y="670185"/>
                  <a:pt x="10267806" y="703935"/>
                </a:cubicBezTo>
                <a:cubicBezTo>
                  <a:pt x="10267806" y="703935"/>
                  <a:pt x="10267806" y="703935"/>
                  <a:pt x="10267806" y="737686"/>
                </a:cubicBezTo>
                <a:cubicBezTo>
                  <a:pt x="10267806" y="737686"/>
                  <a:pt x="10267806" y="737686"/>
                  <a:pt x="10267806" y="771436"/>
                </a:cubicBezTo>
                <a:cubicBezTo>
                  <a:pt x="10267806" y="771436"/>
                  <a:pt x="10267806" y="771436"/>
                  <a:pt x="10267806" y="805186"/>
                </a:cubicBezTo>
                <a:cubicBezTo>
                  <a:pt x="10267806" y="805186"/>
                  <a:pt x="10267806" y="805186"/>
                  <a:pt x="10267806" y="834115"/>
                </a:cubicBezTo>
                <a:cubicBezTo>
                  <a:pt x="10267806" y="834115"/>
                  <a:pt x="10267806" y="834115"/>
                  <a:pt x="10267806" y="867865"/>
                </a:cubicBezTo>
                <a:cubicBezTo>
                  <a:pt x="10267806" y="867865"/>
                  <a:pt x="10267806" y="867865"/>
                  <a:pt x="10267806" y="901616"/>
                </a:cubicBezTo>
                <a:cubicBezTo>
                  <a:pt x="10267806" y="901616"/>
                  <a:pt x="10267806" y="901616"/>
                  <a:pt x="10267806" y="935366"/>
                </a:cubicBezTo>
                <a:cubicBezTo>
                  <a:pt x="10267806" y="935366"/>
                  <a:pt x="10267806" y="935366"/>
                  <a:pt x="10272588" y="969116"/>
                </a:cubicBezTo>
                <a:cubicBezTo>
                  <a:pt x="10267806" y="1002867"/>
                  <a:pt x="10277369" y="969116"/>
                  <a:pt x="10263025" y="993224"/>
                </a:cubicBezTo>
                <a:cubicBezTo>
                  <a:pt x="10263025" y="993224"/>
                  <a:pt x="10263025" y="993224"/>
                  <a:pt x="10286931" y="1012510"/>
                </a:cubicBezTo>
                <a:cubicBezTo>
                  <a:pt x="10286931" y="1012510"/>
                  <a:pt x="10286931" y="1012510"/>
                  <a:pt x="10310837" y="945009"/>
                </a:cubicBezTo>
                <a:cubicBezTo>
                  <a:pt x="10310837" y="945009"/>
                  <a:pt x="10310837" y="945009"/>
                  <a:pt x="10353868" y="959473"/>
                </a:cubicBezTo>
                <a:cubicBezTo>
                  <a:pt x="10353868" y="959473"/>
                  <a:pt x="10353868" y="959473"/>
                  <a:pt x="10353868" y="930545"/>
                </a:cubicBezTo>
                <a:cubicBezTo>
                  <a:pt x="10353868" y="930545"/>
                  <a:pt x="10353868" y="930545"/>
                  <a:pt x="10406462" y="959473"/>
                </a:cubicBezTo>
                <a:cubicBezTo>
                  <a:pt x="10406462" y="959473"/>
                  <a:pt x="10406462" y="959473"/>
                  <a:pt x="10411243" y="752150"/>
                </a:cubicBezTo>
                <a:cubicBezTo>
                  <a:pt x="10449493" y="694292"/>
                  <a:pt x="10416024" y="718400"/>
                  <a:pt x="10435149" y="679828"/>
                </a:cubicBezTo>
                <a:cubicBezTo>
                  <a:pt x="10444712" y="655721"/>
                  <a:pt x="10492524" y="670185"/>
                  <a:pt x="10506867" y="650899"/>
                </a:cubicBezTo>
                <a:cubicBezTo>
                  <a:pt x="10540336" y="621970"/>
                  <a:pt x="10473399" y="636435"/>
                  <a:pt x="10564242" y="612327"/>
                </a:cubicBezTo>
                <a:cubicBezTo>
                  <a:pt x="10626398" y="597863"/>
                  <a:pt x="10573804" y="578577"/>
                  <a:pt x="10655085" y="578577"/>
                </a:cubicBezTo>
                <a:cubicBezTo>
                  <a:pt x="10655085" y="578577"/>
                  <a:pt x="10655085" y="578577"/>
                  <a:pt x="10674210" y="588220"/>
                </a:cubicBezTo>
                <a:cubicBezTo>
                  <a:pt x="10674210" y="588220"/>
                  <a:pt x="10674210" y="588220"/>
                  <a:pt x="10745928" y="631613"/>
                </a:cubicBezTo>
                <a:cubicBezTo>
                  <a:pt x="10745928" y="684649"/>
                  <a:pt x="10760272" y="694292"/>
                  <a:pt x="10755491" y="732864"/>
                </a:cubicBezTo>
                <a:cubicBezTo>
                  <a:pt x="10755491" y="756972"/>
                  <a:pt x="10760272" y="776257"/>
                  <a:pt x="10760272" y="805186"/>
                </a:cubicBezTo>
                <a:cubicBezTo>
                  <a:pt x="10755491" y="887151"/>
                  <a:pt x="10769835" y="834115"/>
                  <a:pt x="10803303" y="858223"/>
                </a:cubicBezTo>
                <a:cubicBezTo>
                  <a:pt x="10827209" y="877508"/>
                  <a:pt x="10788959" y="978759"/>
                  <a:pt x="10827209" y="978759"/>
                </a:cubicBezTo>
                <a:cubicBezTo>
                  <a:pt x="10851115" y="978759"/>
                  <a:pt x="10851115" y="954652"/>
                  <a:pt x="10851115" y="945009"/>
                </a:cubicBezTo>
                <a:cubicBezTo>
                  <a:pt x="10851115" y="945009"/>
                  <a:pt x="10851115" y="945009"/>
                  <a:pt x="10851115" y="911259"/>
                </a:cubicBezTo>
                <a:cubicBezTo>
                  <a:pt x="10851115" y="911259"/>
                  <a:pt x="10851115" y="911259"/>
                  <a:pt x="10851115" y="877508"/>
                </a:cubicBezTo>
                <a:cubicBezTo>
                  <a:pt x="10851115" y="843758"/>
                  <a:pt x="10855897" y="877508"/>
                  <a:pt x="10846334" y="853401"/>
                </a:cubicBezTo>
                <a:cubicBezTo>
                  <a:pt x="10846334" y="853401"/>
                  <a:pt x="10846334" y="853401"/>
                  <a:pt x="10941959" y="795543"/>
                </a:cubicBezTo>
                <a:cubicBezTo>
                  <a:pt x="10932396" y="776257"/>
                  <a:pt x="10937177" y="747329"/>
                  <a:pt x="10980208" y="747329"/>
                </a:cubicBezTo>
                <a:cubicBezTo>
                  <a:pt x="10980208" y="747329"/>
                  <a:pt x="10980208" y="747329"/>
                  <a:pt x="10999333" y="679828"/>
                </a:cubicBezTo>
                <a:cubicBezTo>
                  <a:pt x="10999333" y="679828"/>
                  <a:pt x="10999333" y="679828"/>
                  <a:pt x="11047145" y="679828"/>
                </a:cubicBezTo>
                <a:cubicBezTo>
                  <a:pt x="11047145" y="679828"/>
                  <a:pt x="11047145" y="679828"/>
                  <a:pt x="11071052" y="665364"/>
                </a:cubicBezTo>
                <a:cubicBezTo>
                  <a:pt x="11094958" y="699114"/>
                  <a:pt x="11099739" y="675007"/>
                  <a:pt x="11099739" y="713578"/>
                </a:cubicBezTo>
                <a:cubicBezTo>
                  <a:pt x="11099739" y="737686"/>
                  <a:pt x="11114083" y="742507"/>
                  <a:pt x="11157114" y="747329"/>
                </a:cubicBezTo>
                <a:cubicBezTo>
                  <a:pt x="11157114" y="771436"/>
                  <a:pt x="11161895" y="776257"/>
                  <a:pt x="11161895" y="805186"/>
                </a:cubicBezTo>
                <a:cubicBezTo>
                  <a:pt x="11161895" y="805186"/>
                  <a:pt x="11161895" y="805186"/>
                  <a:pt x="11161895" y="959473"/>
                </a:cubicBezTo>
                <a:cubicBezTo>
                  <a:pt x="11161895" y="959473"/>
                  <a:pt x="11161895" y="959473"/>
                  <a:pt x="11171457" y="954652"/>
                </a:cubicBezTo>
                <a:cubicBezTo>
                  <a:pt x="11171457" y="954652"/>
                  <a:pt x="11171457" y="954652"/>
                  <a:pt x="11181020" y="993224"/>
                </a:cubicBezTo>
                <a:cubicBezTo>
                  <a:pt x="11243176" y="998045"/>
                  <a:pt x="11252738" y="1017331"/>
                  <a:pt x="11262300" y="945009"/>
                </a:cubicBezTo>
                <a:cubicBezTo>
                  <a:pt x="11290988" y="945009"/>
                  <a:pt x="11281425" y="969116"/>
                  <a:pt x="11300550" y="1002867"/>
                </a:cubicBezTo>
                <a:cubicBezTo>
                  <a:pt x="11367487" y="969116"/>
                  <a:pt x="11357925" y="1026974"/>
                  <a:pt x="11357925" y="901616"/>
                </a:cubicBezTo>
                <a:cubicBezTo>
                  <a:pt x="11357925" y="858223"/>
                  <a:pt x="11367487" y="781079"/>
                  <a:pt x="11357925" y="761793"/>
                </a:cubicBezTo>
                <a:cubicBezTo>
                  <a:pt x="11434424" y="756972"/>
                  <a:pt x="11434424" y="679828"/>
                  <a:pt x="11487018" y="713578"/>
                </a:cubicBezTo>
                <a:cubicBezTo>
                  <a:pt x="11487018" y="713578"/>
                  <a:pt x="11487018" y="713578"/>
                  <a:pt x="11525268" y="747329"/>
                </a:cubicBezTo>
                <a:cubicBezTo>
                  <a:pt x="11525268" y="747329"/>
                  <a:pt x="11525268" y="747329"/>
                  <a:pt x="11553955" y="785900"/>
                </a:cubicBezTo>
                <a:cubicBezTo>
                  <a:pt x="11601767" y="689471"/>
                  <a:pt x="11496580" y="689471"/>
                  <a:pt x="11630455" y="689471"/>
                </a:cubicBezTo>
                <a:cubicBezTo>
                  <a:pt x="11649579" y="689471"/>
                  <a:pt x="11649579" y="684649"/>
                  <a:pt x="11668704" y="679828"/>
                </a:cubicBezTo>
                <a:cubicBezTo>
                  <a:pt x="11726079" y="708757"/>
                  <a:pt x="11659142" y="694292"/>
                  <a:pt x="11706954" y="723221"/>
                </a:cubicBezTo>
                <a:cubicBezTo>
                  <a:pt x="11740423" y="737686"/>
                  <a:pt x="11740423" y="742507"/>
                  <a:pt x="11749985" y="776257"/>
                </a:cubicBezTo>
                <a:cubicBezTo>
                  <a:pt x="11754766" y="824472"/>
                  <a:pt x="11764329" y="858223"/>
                  <a:pt x="11749985" y="887151"/>
                </a:cubicBezTo>
                <a:cubicBezTo>
                  <a:pt x="11749985" y="887151"/>
                  <a:pt x="11749985" y="887151"/>
                  <a:pt x="11759548" y="896794"/>
                </a:cubicBezTo>
                <a:cubicBezTo>
                  <a:pt x="11759548" y="896794"/>
                  <a:pt x="11759548" y="896794"/>
                  <a:pt x="11764329" y="887151"/>
                </a:cubicBezTo>
                <a:cubicBezTo>
                  <a:pt x="11764329" y="887151"/>
                  <a:pt x="11764329" y="887151"/>
                  <a:pt x="11874297" y="930545"/>
                </a:cubicBezTo>
                <a:cubicBezTo>
                  <a:pt x="11874297" y="930545"/>
                  <a:pt x="11874297" y="930545"/>
                  <a:pt x="11859953" y="949831"/>
                </a:cubicBezTo>
                <a:cubicBezTo>
                  <a:pt x="11898203" y="978759"/>
                  <a:pt x="11864734" y="954652"/>
                  <a:pt x="11869516" y="978759"/>
                </a:cubicBezTo>
                <a:cubicBezTo>
                  <a:pt x="11869516" y="978759"/>
                  <a:pt x="11869516" y="978759"/>
                  <a:pt x="11869516" y="1007688"/>
                </a:cubicBezTo>
                <a:cubicBezTo>
                  <a:pt x="11869516" y="1007688"/>
                  <a:pt x="11869516" y="1007688"/>
                  <a:pt x="11869516" y="1041438"/>
                </a:cubicBezTo>
                <a:cubicBezTo>
                  <a:pt x="11869516" y="1041438"/>
                  <a:pt x="11869516" y="1041438"/>
                  <a:pt x="11864734" y="1094475"/>
                </a:cubicBezTo>
                <a:cubicBezTo>
                  <a:pt x="11931671" y="1089653"/>
                  <a:pt x="11898203" y="1031796"/>
                  <a:pt x="11898203" y="1007688"/>
                </a:cubicBezTo>
                <a:cubicBezTo>
                  <a:pt x="11898203" y="1007688"/>
                  <a:pt x="11898203" y="1007688"/>
                  <a:pt x="11898203" y="978759"/>
                </a:cubicBezTo>
                <a:cubicBezTo>
                  <a:pt x="11902984" y="920902"/>
                  <a:pt x="11893422" y="867865"/>
                  <a:pt x="11969921" y="829294"/>
                </a:cubicBezTo>
                <a:cubicBezTo>
                  <a:pt x="11969921" y="829294"/>
                  <a:pt x="11969921" y="829294"/>
                  <a:pt x="11998609" y="863044"/>
                </a:cubicBezTo>
                <a:cubicBezTo>
                  <a:pt x="11998609" y="863044"/>
                  <a:pt x="11998609" y="863044"/>
                  <a:pt x="12022515" y="863044"/>
                </a:cubicBezTo>
                <a:cubicBezTo>
                  <a:pt x="12051202" y="863044"/>
                  <a:pt x="12094233" y="906437"/>
                  <a:pt x="12113358" y="920902"/>
                </a:cubicBezTo>
                <a:cubicBezTo>
                  <a:pt x="12122920" y="896794"/>
                  <a:pt x="12113358" y="877508"/>
                  <a:pt x="12118139" y="863044"/>
                </a:cubicBezTo>
                <a:cubicBezTo>
                  <a:pt x="12127702" y="834115"/>
                  <a:pt x="12151608" y="848580"/>
                  <a:pt x="12161170" y="795543"/>
                </a:cubicBezTo>
                <a:cubicBezTo>
                  <a:pt x="12185076" y="810008"/>
                  <a:pt x="12189857" y="795543"/>
                  <a:pt x="12194639" y="761793"/>
                </a:cubicBezTo>
                <a:cubicBezTo>
                  <a:pt x="12194639" y="761793"/>
                  <a:pt x="12194639" y="761793"/>
                  <a:pt x="12232888" y="761793"/>
                </a:cubicBezTo>
                <a:cubicBezTo>
                  <a:pt x="12271138" y="761793"/>
                  <a:pt x="12266357" y="805186"/>
                  <a:pt x="12295044" y="795543"/>
                </a:cubicBezTo>
                <a:cubicBezTo>
                  <a:pt x="12295044" y="795543"/>
                  <a:pt x="12295044" y="795543"/>
                  <a:pt x="12299826" y="805186"/>
                </a:cubicBezTo>
                <a:cubicBezTo>
                  <a:pt x="12309388" y="810008"/>
                  <a:pt x="12304607" y="829294"/>
                  <a:pt x="12333294" y="819651"/>
                </a:cubicBezTo>
                <a:cubicBezTo>
                  <a:pt x="12361981" y="810008"/>
                  <a:pt x="12352419" y="819651"/>
                  <a:pt x="12390669" y="810008"/>
                </a:cubicBezTo>
                <a:cubicBezTo>
                  <a:pt x="12385888" y="800365"/>
                  <a:pt x="12381106" y="805186"/>
                  <a:pt x="12381106" y="785900"/>
                </a:cubicBezTo>
                <a:cubicBezTo>
                  <a:pt x="12381106" y="785900"/>
                  <a:pt x="12381106" y="785900"/>
                  <a:pt x="12381106" y="761793"/>
                </a:cubicBezTo>
                <a:cubicBezTo>
                  <a:pt x="12381106" y="761793"/>
                  <a:pt x="12381106" y="761793"/>
                  <a:pt x="12514981" y="761793"/>
                </a:cubicBezTo>
                <a:cubicBezTo>
                  <a:pt x="12514981" y="805186"/>
                  <a:pt x="12519762" y="814829"/>
                  <a:pt x="12543668" y="814829"/>
                </a:cubicBezTo>
                <a:cubicBezTo>
                  <a:pt x="12567574" y="819651"/>
                  <a:pt x="12596261" y="829294"/>
                  <a:pt x="12596261" y="829294"/>
                </a:cubicBezTo>
                <a:cubicBezTo>
                  <a:pt x="12615386" y="829294"/>
                  <a:pt x="12663198" y="790722"/>
                  <a:pt x="12667980" y="761793"/>
                </a:cubicBezTo>
                <a:cubicBezTo>
                  <a:pt x="12667980" y="761793"/>
                  <a:pt x="12667980" y="761793"/>
                  <a:pt x="12744479" y="761793"/>
                </a:cubicBezTo>
                <a:cubicBezTo>
                  <a:pt x="12744479" y="761793"/>
                  <a:pt x="12744479" y="761793"/>
                  <a:pt x="12734917" y="766615"/>
                </a:cubicBezTo>
                <a:cubicBezTo>
                  <a:pt x="12734917" y="766615"/>
                  <a:pt x="12734917" y="766615"/>
                  <a:pt x="12806635" y="867865"/>
                </a:cubicBezTo>
                <a:cubicBezTo>
                  <a:pt x="12806635" y="867865"/>
                  <a:pt x="12806635" y="867865"/>
                  <a:pt x="12816198" y="858223"/>
                </a:cubicBezTo>
                <a:cubicBezTo>
                  <a:pt x="12816198" y="858223"/>
                  <a:pt x="12816198" y="858223"/>
                  <a:pt x="12820979" y="867865"/>
                </a:cubicBezTo>
                <a:cubicBezTo>
                  <a:pt x="12820979" y="867865"/>
                  <a:pt x="12820979" y="867865"/>
                  <a:pt x="12825760" y="896794"/>
                </a:cubicBezTo>
                <a:cubicBezTo>
                  <a:pt x="12825760" y="896794"/>
                  <a:pt x="12825760" y="896794"/>
                  <a:pt x="12849666" y="901616"/>
                </a:cubicBezTo>
                <a:lnTo>
                  <a:pt x="12858750" y="901616"/>
                </a:lnTo>
                <a:lnTo>
                  <a:pt x="12858750" y="1456085"/>
                </a:lnTo>
                <a:lnTo>
                  <a:pt x="12300487" y="1456085"/>
                </a:lnTo>
                <a:lnTo>
                  <a:pt x="11292958" y="1456085"/>
                </a:lnTo>
                <a:lnTo>
                  <a:pt x="10062359" y="1456085"/>
                </a:lnTo>
                <a:lnTo>
                  <a:pt x="8586385" y="1456085"/>
                </a:lnTo>
                <a:lnTo>
                  <a:pt x="7749411" y="1456085"/>
                </a:lnTo>
                <a:lnTo>
                  <a:pt x="6842728" y="1456085"/>
                </a:lnTo>
                <a:lnTo>
                  <a:pt x="5863547" y="1456085"/>
                </a:lnTo>
                <a:lnTo>
                  <a:pt x="4809080" y="1456085"/>
                </a:lnTo>
                <a:lnTo>
                  <a:pt x="3676539" y="1456085"/>
                </a:lnTo>
                <a:lnTo>
                  <a:pt x="2463136" y="1456085"/>
                </a:lnTo>
                <a:lnTo>
                  <a:pt x="1166081" y="1456085"/>
                </a:lnTo>
                <a:lnTo>
                  <a:pt x="0" y="1456085"/>
                </a:lnTo>
                <a:lnTo>
                  <a:pt x="0" y="1248762"/>
                </a:lnTo>
                <a:lnTo>
                  <a:pt x="50335" y="1248762"/>
                </a:lnTo>
                <a:cubicBezTo>
                  <a:pt x="50335" y="1248762"/>
                  <a:pt x="50335" y="1248762"/>
                  <a:pt x="117273" y="1248762"/>
                </a:cubicBezTo>
                <a:cubicBezTo>
                  <a:pt x="193772" y="1248762"/>
                  <a:pt x="141179" y="1258405"/>
                  <a:pt x="193772" y="1263226"/>
                </a:cubicBezTo>
                <a:cubicBezTo>
                  <a:pt x="251147" y="1272869"/>
                  <a:pt x="236803" y="1239119"/>
                  <a:pt x="236803" y="1210190"/>
                </a:cubicBezTo>
                <a:cubicBezTo>
                  <a:pt x="236803" y="1177645"/>
                  <a:pt x="228735" y="1131540"/>
                  <a:pt x="236803" y="1094249"/>
                </a:cubicBezTo>
                <a:lnTo>
                  <a:pt x="246905" y="1070639"/>
                </a:lnTo>
                <a:lnTo>
                  <a:pt x="255928" y="1075189"/>
                </a:lnTo>
                <a:cubicBezTo>
                  <a:pt x="255928" y="1075189"/>
                  <a:pt x="255928" y="1075189"/>
                  <a:pt x="260709" y="1070367"/>
                </a:cubicBezTo>
                <a:cubicBezTo>
                  <a:pt x="260709" y="1070367"/>
                  <a:pt x="260709" y="1070367"/>
                  <a:pt x="279834" y="1084832"/>
                </a:cubicBezTo>
                <a:cubicBezTo>
                  <a:pt x="279834" y="1084832"/>
                  <a:pt x="279834" y="1084832"/>
                  <a:pt x="346771" y="1099296"/>
                </a:cubicBezTo>
                <a:cubicBezTo>
                  <a:pt x="346771" y="1099296"/>
                  <a:pt x="346771" y="1099296"/>
                  <a:pt x="346771" y="1181261"/>
                </a:cubicBezTo>
                <a:cubicBezTo>
                  <a:pt x="346771" y="1181261"/>
                  <a:pt x="346771" y="1181261"/>
                  <a:pt x="341990" y="1210190"/>
                </a:cubicBezTo>
                <a:cubicBezTo>
                  <a:pt x="341990" y="1210190"/>
                  <a:pt x="341990" y="1210190"/>
                  <a:pt x="346771" y="1258405"/>
                </a:cubicBezTo>
                <a:cubicBezTo>
                  <a:pt x="423271" y="1263226"/>
                  <a:pt x="389802" y="1258405"/>
                  <a:pt x="418490" y="1215012"/>
                </a:cubicBezTo>
                <a:cubicBezTo>
                  <a:pt x="418490" y="1215012"/>
                  <a:pt x="418490" y="1215012"/>
                  <a:pt x="408927" y="1215012"/>
                </a:cubicBezTo>
                <a:cubicBezTo>
                  <a:pt x="408927" y="1215012"/>
                  <a:pt x="408927" y="1215012"/>
                  <a:pt x="413708" y="1060724"/>
                </a:cubicBezTo>
                <a:cubicBezTo>
                  <a:pt x="413708" y="1060724"/>
                  <a:pt x="413708" y="1060724"/>
                  <a:pt x="437614" y="1060724"/>
                </a:cubicBezTo>
                <a:cubicBezTo>
                  <a:pt x="466302" y="1060724"/>
                  <a:pt x="456739" y="1075189"/>
                  <a:pt x="456739" y="1099296"/>
                </a:cubicBezTo>
                <a:cubicBezTo>
                  <a:pt x="456739" y="1099296"/>
                  <a:pt x="456739" y="1099296"/>
                  <a:pt x="428052" y="1210190"/>
                </a:cubicBezTo>
                <a:cubicBezTo>
                  <a:pt x="428052" y="1210190"/>
                  <a:pt x="428052" y="1210190"/>
                  <a:pt x="466302" y="1171618"/>
                </a:cubicBezTo>
                <a:cubicBezTo>
                  <a:pt x="466302" y="1171618"/>
                  <a:pt x="466302" y="1171618"/>
                  <a:pt x="514114" y="1176440"/>
                </a:cubicBezTo>
                <a:cubicBezTo>
                  <a:pt x="514114" y="1176440"/>
                  <a:pt x="514114" y="1176440"/>
                  <a:pt x="528458" y="1210190"/>
                </a:cubicBezTo>
                <a:cubicBezTo>
                  <a:pt x="528458" y="1210190"/>
                  <a:pt x="528458" y="1210190"/>
                  <a:pt x="576270" y="1157154"/>
                </a:cubicBezTo>
                <a:cubicBezTo>
                  <a:pt x="581051" y="1161975"/>
                  <a:pt x="595395" y="1176440"/>
                  <a:pt x="600176" y="1176440"/>
                </a:cubicBezTo>
                <a:cubicBezTo>
                  <a:pt x="619301" y="1176440"/>
                  <a:pt x="619301" y="1166797"/>
                  <a:pt x="638426" y="1157154"/>
                </a:cubicBezTo>
                <a:cubicBezTo>
                  <a:pt x="638426" y="1157154"/>
                  <a:pt x="638426" y="1157154"/>
                  <a:pt x="633645" y="1243940"/>
                </a:cubicBezTo>
                <a:cubicBezTo>
                  <a:pt x="633645" y="1243940"/>
                  <a:pt x="633645" y="1243940"/>
                  <a:pt x="624082" y="1248762"/>
                </a:cubicBezTo>
                <a:cubicBezTo>
                  <a:pt x="624082" y="1248762"/>
                  <a:pt x="624082" y="1248762"/>
                  <a:pt x="609738" y="1210190"/>
                </a:cubicBezTo>
                <a:cubicBezTo>
                  <a:pt x="609738" y="1210190"/>
                  <a:pt x="609738" y="1210190"/>
                  <a:pt x="581051" y="1215012"/>
                </a:cubicBezTo>
                <a:cubicBezTo>
                  <a:pt x="581051" y="1215012"/>
                  <a:pt x="581051" y="1215012"/>
                  <a:pt x="576270" y="1258405"/>
                </a:cubicBezTo>
                <a:cubicBezTo>
                  <a:pt x="576270" y="1258405"/>
                  <a:pt x="576270" y="1258405"/>
                  <a:pt x="633645" y="1268048"/>
                </a:cubicBezTo>
                <a:cubicBezTo>
                  <a:pt x="633645" y="1268048"/>
                  <a:pt x="633645" y="1268048"/>
                  <a:pt x="638426" y="1268048"/>
                </a:cubicBezTo>
                <a:cubicBezTo>
                  <a:pt x="686238" y="1268048"/>
                  <a:pt x="700582" y="1234297"/>
                  <a:pt x="695800" y="1200547"/>
                </a:cubicBezTo>
                <a:cubicBezTo>
                  <a:pt x="695800" y="1200547"/>
                  <a:pt x="695800" y="1200547"/>
                  <a:pt x="695800" y="1166797"/>
                </a:cubicBezTo>
                <a:cubicBezTo>
                  <a:pt x="695800" y="1166797"/>
                  <a:pt x="695800" y="1166797"/>
                  <a:pt x="695800" y="1133046"/>
                </a:cubicBezTo>
                <a:cubicBezTo>
                  <a:pt x="695800" y="1133046"/>
                  <a:pt x="695800" y="1133046"/>
                  <a:pt x="695800" y="1099296"/>
                </a:cubicBezTo>
                <a:cubicBezTo>
                  <a:pt x="695800" y="1099296"/>
                  <a:pt x="695800" y="1099296"/>
                  <a:pt x="695800" y="1041438"/>
                </a:cubicBezTo>
                <a:cubicBezTo>
                  <a:pt x="695800" y="1041438"/>
                  <a:pt x="695800" y="1041438"/>
                  <a:pt x="743613" y="1070367"/>
                </a:cubicBezTo>
                <a:cubicBezTo>
                  <a:pt x="743613" y="1070367"/>
                  <a:pt x="743613" y="1070367"/>
                  <a:pt x="772300" y="1055903"/>
                </a:cubicBezTo>
                <a:cubicBezTo>
                  <a:pt x="772300" y="1055903"/>
                  <a:pt x="772300" y="1055903"/>
                  <a:pt x="805769" y="1022153"/>
                </a:cubicBezTo>
                <a:cubicBezTo>
                  <a:pt x="805769" y="1022153"/>
                  <a:pt x="805769" y="1022153"/>
                  <a:pt x="810550" y="1026974"/>
                </a:cubicBezTo>
                <a:cubicBezTo>
                  <a:pt x="810550" y="1017331"/>
                  <a:pt x="800987" y="1002867"/>
                  <a:pt x="820112" y="1002867"/>
                </a:cubicBezTo>
                <a:cubicBezTo>
                  <a:pt x="848800" y="1002867"/>
                  <a:pt x="844018" y="1012510"/>
                  <a:pt x="834456" y="1026974"/>
                </a:cubicBezTo>
                <a:cubicBezTo>
                  <a:pt x="887049" y="1031796"/>
                  <a:pt x="887049" y="1080010"/>
                  <a:pt x="887049" y="1118582"/>
                </a:cubicBezTo>
                <a:cubicBezTo>
                  <a:pt x="887049" y="1118582"/>
                  <a:pt x="887049" y="1118582"/>
                  <a:pt x="887049" y="1123404"/>
                </a:cubicBezTo>
                <a:cubicBezTo>
                  <a:pt x="887049" y="1123404"/>
                  <a:pt x="887049" y="1123404"/>
                  <a:pt x="887049" y="1157154"/>
                </a:cubicBezTo>
                <a:cubicBezTo>
                  <a:pt x="887049" y="1200547"/>
                  <a:pt x="901393" y="1186083"/>
                  <a:pt x="901393" y="1224654"/>
                </a:cubicBezTo>
                <a:cubicBezTo>
                  <a:pt x="901393" y="1224654"/>
                  <a:pt x="901393" y="1224654"/>
                  <a:pt x="1006580" y="1234297"/>
                </a:cubicBezTo>
                <a:cubicBezTo>
                  <a:pt x="1006580" y="1234297"/>
                  <a:pt x="1006580" y="1234297"/>
                  <a:pt x="1035267" y="1234297"/>
                </a:cubicBezTo>
                <a:cubicBezTo>
                  <a:pt x="1035267" y="1234297"/>
                  <a:pt x="1035267" y="1234297"/>
                  <a:pt x="1073517" y="1234297"/>
                </a:cubicBezTo>
                <a:cubicBezTo>
                  <a:pt x="1073517" y="1234297"/>
                  <a:pt x="1073517" y="1234297"/>
                  <a:pt x="1097423" y="1239119"/>
                </a:cubicBezTo>
                <a:cubicBezTo>
                  <a:pt x="1097423" y="1239119"/>
                  <a:pt x="1097423" y="1239119"/>
                  <a:pt x="1154798" y="1224654"/>
                </a:cubicBezTo>
                <a:cubicBezTo>
                  <a:pt x="1154798" y="1224654"/>
                  <a:pt x="1154798" y="1224654"/>
                  <a:pt x="1164360" y="1055903"/>
                </a:cubicBezTo>
                <a:lnTo>
                  <a:pt x="1164360" y="1061779"/>
                </a:lnTo>
                <a:cubicBezTo>
                  <a:pt x="1164360" y="1068559"/>
                  <a:pt x="1164360" y="1077600"/>
                  <a:pt x="1164360" y="1089653"/>
                </a:cubicBezTo>
                <a:cubicBezTo>
                  <a:pt x="1164360" y="1089653"/>
                  <a:pt x="1164360" y="1089653"/>
                  <a:pt x="1207391" y="1002867"/>
                </a:cubicBezTo>
                <a:cubicBezTo>
                  <a:pt x="1207391" y="969116"/>
                  <a:pt x="1269547" y="964295"/>
                  <a:pt x="1288672" y="964295"/>
                </a:cubicBezTo>
                <a:cubicBezTo>
                  <a:pt x="1341266" y="959473"/>
                  <a:pt x="1331703" y="969116"/>
                  <a:pt x="1384296" y="1002867"/>
                </a:cubicBezTo>
                <a:cubicBezTo>
                  <a:pt x="1384296" y="1002867"/>
                  <a:pt x="1384296" y="1002867"/>
                  <a:pt x="1408202" y="877508"/>
                </a:cubicBezTo>
                <a:cubicBezTo>
                  <a:pt x="1408202" y="877508"/>
                  <a:pt x="1408202" y="877508"/>
                  <a:pt x="1432109" y="877508"/>
                </a:cubicBezTo>
                <a:cubicBezTo>
                  <a:pt x="1427327" y="853401"/>
                  <a:pt x="1432109" y="819651"/>
                  <a:pt x="1432109" y="795543"/>
                </a:cubicBezTo>
                <a:cubicBezTo>
                  <a:pt x="1432109" y="732864"/>
                  <a:pt x="1417765" y="747329"/>
                  <a:pt x="1475140" y="723221"/>
                </a:cubicBezTo>
                <a:cubicBezTo>
                  <a:pt x="1475140" y="723221"/>
                  <a:pt x="1475140" y="723221"/>
                  <a:pt x="1484702" y="670185"/>
                </a:cubicBezTo>
                <a:cubicBezTo>
                  <a:pt x="1484702" y="670185"/>
                  <a:pt x="1484702" y="670185"/>
                  <a:pt x="1518171" y="679828"/>
                </a:cubicBezTo>
                <a:cubicBezTo>
                  <a:pt x="1522952" y="747329"/>
                  <a:pt x="1628139" y="728043"/>
                  <a:pt x="1647264" y="723221"/>
                </a:cubicBezTo>
                <a:cubicBezTo>
                  <a:pt x="1690295" y="689471"/>
                  <a:pt x="1609014" y="530362"/>
                  <a:pt x="1704638" y="530362"/>
                </a:cubicBezTo>
                <a:cubicBezTo>
                  <a:pt x="1704638" y="530362"/>
                  <a:pt x="1704638" y="530362"/>
                  <a:pt x="1723763" y="530362"/>
                </a:cubicBezTo>
                <a:cubicBezTo>
                  <a:pt x="1723763" y="530362"/>
                  <a:pt x="1723763" y="530362"/>
                  <a:pt x="1762013" y="482148"/>
                </a:cubicBezTo>
                <a:cubicBezTo>
                  <a:pt x="1762013" y="482148"/>
                  <a:pt x="1762013" y="482148"/>
                  <a:pt x="1876762" y="506255"/>
                </a:cubicBezTo>
                <a:cubicBezTo>
                  <a:pt x="1900668" y="549648"/>
                  <a:pt x="1891106" y="530362"/>
                  <a:pt x="1924574" y="530362"/>
                </a:cubicBezTo>
                <a:lnTo>
                  <a:pt x="1942258" y="535712"/>
                </a:lnTo>
                <a:lnTo>
                  <a:pt x="1940711" y="536464"/>
                </a:lnTo>
                <a:cubicBezTo>
                  <a:pt x="1939815" y="537143"/>
                  <a:pt x="1941309" y="536690"/>
                  <a:pt x="1942504" y="535786"/>
                </a:cubicBezTo>
                <a:lnTo>
                  <a:pt x="1942258" y="535712"/>
                </a:lnTo>
                <a:lnTo>
                  <a:pt x="1953262" y="530362"/>
                </a:lnTo>
                <a:cubicBezTo>
                  <a:pt x="1953262" y="530362"/>
                  <a:pt x="1953262" y="530362"/>
                  <a:pt x="1953262" y="544827"/>
                </a:cubicBezTo>
                <a:cubicBezTo>
                  <a:pt x="1953262" y="544827"/>
                  <a:pt x="1953262" y="544827"/>
                  <a:pt x="1962824" y="564113"/>
                </a:cubicBezTo>
                <a:cubicBezTo>
                  <a:pt x="1962824" y="564113"/>
                  <a:pt x="1962824" y="564113"/>
                  <a:pt x="1962824" y="597863"/>
                </a:cubicBezTo>
                <a:cubicBezTo>
                  <a:pt x="1962824" y="597863"/>
                  <a:pt x="1962824" y="597863"/>
                  <a:pt x="1962824" y="631613"/>
                </a:cubicBezTo>
                <a:cubicBezTo>
                  <a:pt x="1962824" y="631613"/>
                  <a:pt x="1962824" y="631613"/>
                  <a:pt x="1962824" y="665364"/>
                </a:cubicBezTo>
                <a:cubicBezTo>
                  <a:pt x="1962824" y="665364"/>
                  <a:pt x="1962824" y="665364"/>
                  <a:pt x="1962824" y="694292"/>
                </a:cubicBezTo>
                <a:cubicBezTo>
                  <a:pt x="1962824" y="694292"/>
                  <a:pt x="1962824" y="694292"/>
                  <a:pt x="1962824" y="728043"/>
                </a:cubicBezTo>
                <a:cubicBezTo>
                  <a:pt x="1962824" y="728043"/>
                  <a:pt x="1962824" y="728043"/>
                  <a:pt x="1962824" y="761793"/>
                </a:cubicBezTo>
                <a:cubicBezTo>
                  <a:pt x="1962824" y="761793"/>
                  <a:pt x="1962824" y="761793"/>
                  <a:pt x="1962824" y="795543"/>
                </a:cubicBezTo>
                <a:cubicBezTo>
                  <a:pt x="1962824" y="795543"/>
                  <a:pt x="1962824" y="795543"/>
                  <a:pt x="1962824" y="829294"/>
                </a:cubicBezTo>
                <a:cubicBezTo>
                  <a:pt x="1962824" y="829294"/>
                  <a:pt x="1962824" y="829294"/>
                  <a:pt x="1962824" y="863044"/>
                </a:cubicBezTo>
                <a:cubicBezTo>
                  <a:pt x="1962824" y="863044"/>
                  <a:pt x="1962824" y="863044"/>
                  <a:pt x="1962824" y="891973"/>
                </a:cubicBezTo>
                <a:cubicBezTo>
                  <a:pt x="1962824" y="891973"/>
                  <a:pt x="1962824" y="891973"/>
                  <a:pt x="1962824" y="925723"/>
                </a:cubicBezTo>
                <a:cubicBezTo>
                  <a:pt x="1962824" y="925723"/>
                  <a:pt x="1962824" y="925723"/>
                  <a:pt x="1967606" y="959473"/>
                </a:cubicBezTo>
                <a:cubicBezTo>
                  <a:pt x="1958043" y="1051081"/>
                  <a:pt x="1986731" y="998045"/>
                  <a:pt x="2029762" y="1017331"/>
                </a:cubicBezTo>
                <a:cubicBezTo>
                  <a:pt x="2029762" y="1017331"/>
                  <a:pt x="2029762" y="1017331"/>
                  <a:pt x="2029762" y="949831"/>
                </a:cubicBezTo>
                <a:cubicBezTo>
                  <a:pt x="2029762" y="949831"/>
                  <a:pt x="2029762" y="949831"/>
                  <a:pt x="2034543" y="925723"/>
                </a:cubicBezTo>
                <a:cubicBezTo>
                  <a:pt x="2034543" y="925723"/>
                  <a:pt x="2034543" y="925723"/>
                  <a:pt x="2029762" y="887151"/>
                </a:cubicBezTo>
                <a:cubicBezTo>
                  <a:pt x="2029762" y="887151"/>
                  <a:pt x="2029762" y="887151"/>
                  <a:pt x="2034543" y="863044"/>
                </a:cubicBezTo>
                <a:cubicBezTo>
                  <a:pt x="2034543" y="863044"/>
                  <a:pt x="2034543" y="863044"/>
                  <a:pt x="2029762" y="819651"/>
                </a:cubicBezTo>
                <a:cubicBezTo>
                  <a:pt x="2029762" y="819651"/>
                  <a:pt x="2029762" y="819651"/>
                  <a:pt x="2034543" y="795543"/>
                </a:cubicBezTo>
                <a:cubicBezTo>
                  <a:pt x="2034543" y="795543"/>
                  <a:pt x="2034543" y="795543"/>
                  <a:pt x="2029762" y="752150"/>
                </a:cubicBezTo>
                <a:cubicBezTo>
                  <a:pt x="2029762" y="752150"/>
                  <a:pt x="2029762" y="752150"/>
                  <a:pt x="2029762" y="728043"/>
                </a:cubicBezTo>
                <a:cubicBezTo>
                  <a:pt x="2029762" y="728043"/>
                  <a:pt x="2029762" y="728043"/>
                  <a:pt x="2039324" y="694292"/>
                </a:cubicBezTo>
                <a:cubicBezTo>
                  <a:pt x="2039324" y="694292"/>
                  <a:pt x="2039324" y="694292"/>
                  <a:pt x="2173198" y="679828"/>
                </a:cubicBezTo>
                <a:cubicBezTo>
                  <a:pt x="2173198" y="679828"/>
                  <a:pt x="2173198" y="679828"/>
                  <a:pt x="2120605" y="573756"/>
                </a:cubicBezTo>
                <a:cubicBezTo>
                  <a:pt x="2192323" y="540005"/>
                  <a:pt x="2154073" y="515898"/>
                  <a:pt x="2206667" y="511076"/>
                </a:cubicBezTo>
                <a:cubicBezTo>
                  <a:pt x="2292729" y="496612"/>
                  <a:pt x="2230573" y="564113"/>
                  <a:pt x="2311854" y="573756"/>
                </a:cubicBezTo>
                <a:cubicBezTo>
                  <a:pt x="2292729" y="607506"/>
                  <a:pt x="2292729" y="636435"/>
                  <a:pt x="2264041" y="636435"/>
                </a:cubicBezTo>
                <a:cubicBezTo>
                  <a:pt x="2264041" y="636435"/>
                  <a:pt x="2264041" y="636435"/>
                  <a:pt x="2259260" y="665364"/>
                </a:cubicBezTo>
                <a:cubicBezTo>
                  <a:pt x="2259260" y="699114"/>
                  <a:pt x="2287947" y="713578"/>
                  <a:pt x="2278385" y="747329"/>
                </a:cubicBezTo>
                <a:cubicBezTo>
                  <a:pt x="2278385" y="747329"/>
                  <a:pt x="2278385" y="747329"/>
                  <a:pt x="2340541" y="747329"/>
                </a:cubicBezTo>
                <a:cubicBezTo>
                  <a:pt x="2340541" y="747329"/>
                  <a:pt x="2340541" y="747329"/>
                  <a:pt x="2340541" y="795543"/>
                </a:cubicBezTo>
                <a:cubicBezTo>
                  <a:pt x="2340541" y="795543"/>
                  <a:pt x="2340541" y="795543"/>
                  <a:pt x="2383572" y="795543"/>
                </a:cubicBezTo>
                <a:cubicBezTo>
                  <a:pt x="2383572" y="795543"/>
                  <a:pt x="2383572" y="795543"/>
                  <a:pt x="2407478" y="795543"/>
                </a:cubicBezTo>
                <a:cubicBezTo>
                  <a:pt x="2407478" y="795543"/>
                  <a:pt x="2407478" y="795543"/>
                  <a:pt x="2417040" y="805186"/>
                </a:cubicBezTo>
                <a:cubicBezTo>
                  <a:pt x="2431384" y="819651"/>
                  <a:pt x="2369228" y="877508"/>
                  <a:pt x="2474415" y="877508"/>
                </a:cubicBezTo>
                <a:cubicBezTo>
                  <a:pt x="2474415" y="877508"/>
                  <a:pt x="2474415" y="877508"/>
                  <a:pt x="2503102" y="872687"/>
                </a:cubicBezTo>
                <a:cubicBezTo>
                  <a:pt x="2503102" y="872687"/>
                  <a:pt x="2503102" y="872687"/>
                  <a:pt x="2536571" y="843758"/>
                </a:cubicBezTo>
                <a:cubicBezTo>
                  <a:pt x="2536571" y="843758"/>
                  <a:pt x="2536571" y="843758"/>
                  <a:pt x="2555696" y="863044"/>
                </a:cubicBezTo>
                <a:cubicBezTo>
                  <a:pt x="2555696" y="863044"/>
                  <a:pt x="2555696" y="863044"/>
                  <a:pt x="2589164" y="911259"/>
                </a:cubicBezTo>
                <a:cubicBezTo>
                  <a:pt x="2589164" y="940188"/>
                  <a:pt x="2579602" y="1007688"/>
                  <a:pt x="2593946" y="1026974"/>
                </a:cubicBezTo>
                <a:cubicBezTo>
                  <a:pt x="2617852" y="1055903"/>
                  <a:pt x="2632195" y="1002867"/>
                  <a:pt x="2646539" y="993224"/>
                </a:cubicBezTo>
                <a:cubicBezTo>
                  <a:pt x="2646539" y="993224"/>
                  <a:pt x="2646539" y="993224"/>
                  <a:pt x="2636977" y="993224"/>
                </a:cubicBezTo>
                <a:cubicBezTo>
                  <a:pt x="2636977" y="993224"/>
                  <a:pt x="2636977" y="993224"/>
                  <a:pt x="2636977" y="925723"/>
                </a:cubicBezTo>
                <a:cubicBezTo>
                  <a:pt x="2636977" y="925723"/>
                  <a:pt x="2636977" y="925723"/>
                  <a:pt x="2646539" y="925723"/>
                </a:cubicBezTo>
                <a:cubicBezTo>
                  <a:pt x="2646539" y="925723"/>
                  <a:pt x="2646539" y="925723"/>
                  <a:pt x="2627414" y="911259"/>
                </a:cubicBezTo>
                <a:cubicBezTo>
                  <a:pt x="2627414" y="911259"/>
                  <a:pt x="2627414" y="911259"/>
                  <a:pt x="2646539" y="887151"/>
                </a:cubicBezTo>
                <a:cubicBezTo>
                  <a:pt x="2646539" y="887151"/>
                  <a:pt x="2646539" y="887151"/>
                  <a:pt x="2636977" y="887151"/>
                </a:cubicBezTo>
                <a:cubicBezTo>
                  <a:pt x="2636977" y="887151"/>
                  <a:pt x="2636977" y="887151"/>
                  <a:pt x="2636977" y="819651"/>
                </a:cubicBezTo>
                <a:cubicBezTo>
                  <a:pt x="2636977" y="819651"/>
                  <a:pt x="2636977" y="819651"/>
                  <a:pt x="2646539" y="819651"/>
                </a:cubicBezTo>
                <a:cubicBezTo>
                  <a:pt x="2617852" y="800365"/>
                  <a:pt x="2636977" y="776257"/>
                  <a:pt x="2641758" y="747329"/>
                </a:cubicBezTo>
                <a:cubicBezTo>
                  <a:pt x="2641758" y="747329"/>
                  <a:pt x="2641758" y="747329"/>
                  <a:pt x="2636977" y="694292"/>
                </a:cubicBezTo>
                <a:cubicBezTo>
                  <a:pt x="2689570" y="689471"/>
                  <a:pt x="2680008" y="699114"/>
                  <a:pt x="2713476" y="675007"/>
                </a:cubicBezTo>
                <a:cubicBezTo>
                  <a:pt x="2732601" y="655721"/>
                  <a:pt x="2742164" y="679828"/>
                  <a:pt x="2794757" y="646078"/>
                </a:cubicBezTo>
                <a:cubicBezTo>
                  <a:pt x="2794757" y="646078"/>
                  <a:pt x="2794757" y="646078"/>
                  <a:pt x="2876038" y="655721"/>
                </a:cubicBezTo>
                <a:cubicBezTo>
                  <a:pt x="2876038" y="655721"/>
                  <a:pt x="2876038" y="655721"/>
                  <a:pt x="2933412" y="655721"/>
                </a:cubicBezTo>
                <a:cubicBezTo>
                  <a:pt x="2942975" y="655721"/>
                  <a:pt x="3029037" y="621970"/>
                  <a:pt x="3048162" y="621970"/>
                </a:cubicBezTo>
                <a:cubicBezTo>
                  <a:pt x="3048162" y="621970"/>
                  <a:pt x="3048162" y="621970"/>
                  <a:pt x="3076849" y="621970"/>
                </a:cubicBezTo>
                <a:cubicBezTo>
                  <a:pt x="3076849" y="621970"/>
                  <a:pt x="3076849" y="621970"/>
                  <a:pt x="3129443" y="621970"/>
                </a:cubicBezTo>
                <a:cubicBezTo>
                  <a:pt x="3153349" y="665364"/>
                  <a:pt x="3153349" y="699114"/>
                  <a:pt x="3148567" y="732864"/>
                </a:cubicBezTo>
                <a:cubicBezTo>
                  <a:pt x="3148567" y="742507"/>
                  <a:pt x="3139005" y="810008"/>
                  <a:pt x="3167692" y="781079"/>
                </a:cubicBezTo>
                <a:cubicBezTo>
                  <a:pt x="3196380" y="752150"/>
                  <a:pt x="3153349" y="737686"/>
                  <a:pt x="3225067" y="737686"/>
                </a:cubicBezTo>
                <a:cubicBezTo>
                  <a:pt x="3268098" y="675007"/>
                  <a:pt x="3287223" y="689471"/>
                  <a:pt x="3349379" y="694292"/>
                </a:cubicBezTo>
                <a:cubicBezTo>
                  <a:pt x="3349379" y="694292"/>
                  <a:pt x="3349379" y="694292"/>
                  <a:pt x="3339816" y="699114"/>
                </a:cubicBezTo>
                <a:cubicBezTo>
                  <a:pt x="3339816" y="699114"/>
                  <a:pt x="3339816" y="699114"/>
                  <a:pt x="3373285" y="742507"/>
                </a:cubicBezTo>
                <a:cubicBezTo>
                  <a:pt x="3373285" y="742507"/>
                  <a:pt x="3373285" y="742507"/>
                  <a:pt x="3406753" y="737686"/>
                </a:cubicBezTo>
                <a:cubicBezTo>
                  <a:pt x="3406753" y="737686"/>
                  <a:pt x="3406753" y="737686"/>
                  <a:pt x="3454566" y="805186"/>
                </a:cubicBezTo>
                <a:cubicBezTo>
                  <a:pt x="3454566" y="805186"/>
                  <a:pt x="3454566" y="805186"/>
                  <a:pt x="3445003" y="810008"/>
                </a:cubicBezTo>
                <a:cubicBezTo>
                  <a:pt x="3531065" y="829294"/>
                  <a:pt x="3559752" y="795543"/>
                  <a:pt x="3650596" y="834115"/>
                </a:cubicBezTo>
                <a:cubicBezTo>
                  <a:pt x="3660158" y="810008"/>
                  <a:pt x="3650596" y="795543"/>
                  <a:pt x="3655377" y="781079"/>
                </a:cubicBezTo>
                <a:cubicBezTo>
                  <a:pt x="3669721" y="752150"/>
                  <a:pt x="3688845" y="766615"/>
                  <a:pt x="3698408" y="713578"/>
                </a:cubicBezTo>
                <a:cubicBezTo>
                  <a:pt x="3731876" y="723221"/>
                  <a:pt x="3736658" y="699114"/>
                  <a:pt x="3736658" y="679828"/>
                </a:cubicBezTo>
                <a:cubicBezTo>
                  <a:pt x="3736658" y="641256"/>
                  <a:pt x="3760564" y="660542"/>
                  <a:pt x="3774907" y="612327"/>
                </a:cubicBezTo>
                <a:cubicBezTo>
                  <a:pt x="3774907" y="612327"/>
                  <a:pt x="3774907" y="612327"/>
                  <a:pt x="3798814" y="612327"/>
                </a:cubicBezTo>
                <a:cubicBezTo>
                  <a:pt x="3808376" y="641256"/>
                  <a:pt x="3851407" y="703935"/>
                  <a:pt x="3880094" y="713578"/>
                </a:cubicBezTo>
                <a:cubicBezTo>
                  <a:pt x="3927907" y="626792"/>
                  <a:pt x="3918344" y="650899"/>
                  <a:pt x="3918344" y="564113"/>
                </a:cubicBezTo>
                <a:cubicBezTo>
                  <a:pt x="3918344" y="511076"/>
                  <a:pt x="3918344" y="462862"/>
                  <a:pt x="3918344" y="409825"/>
                </a:cubicBezTo>
                <a:cubicBezTo>
                  <a:pt x="3918344" y="380897"/>
                  <a:pt x="3894438" y="101251"/>
                  <a:pt x="3980500" y="101251"/>
                </a:cubicBezTo>
                <a:cubicBezTo>
                  <a:pt x="3980500" y="101251"/>
                  <a:pt x="3980500" y="101251"/>
                  <a:pt x="4037875" y="101251"/>
                </a:cubicBezTo>
                <a:cubicBezTo>
                  <a:pt x="4047437" y="130180"/>
                  <a:pt x="4076124" y="125359"/>
                  <a:pt x="4095249" y="125359"/>
                </a:cubicBezTo>
                <a:cubicBezTo>
                  <a:pt x="4114374" y="125359"/>
                  <a:pt x="4143061" y="130180"/>
                  <a:pt x="4162186" y="149466"/>
                </a:cubicBezTo>
                <a:cubicBezTo>
                  <a:pt x="4162186" y="149466"/>
                  <a:pt x="4162186" y="149466"/>
                  <a:pt x="4166968" y="216967"/>
                </a:cubicBezTo>
                <a:cubicBezTo>
                  <a:pt x="4190874" y="250717"/>
                  <a:pt x="4200436" y="245895"/>
                  <a:pt x="4195655" y="289289"/>
                </a:cubicBezTo>
                <a:cubicBezTo>
                  <a:pt x="4195655" y="289289"/>
                  <a:pt x="4195655" y="289289"/>
                  <a:pt x="4195655" y="356789"/>
                </a:cubicBezTo>
                <a:cubicBezTo>
                  <a:pt x="4195655" y="356789"/>
                  <a:pt x="4195655" y="356789"/>
                  <a:pt x="4195655" y="424290"/>
                </a:cubicBezTo>
                <a:cubicBezTo>
                  <a:pt x="4195655" y="424290"/>
                  <a:pt x="4195655" y="424290"/>
                  <a:pt x="4200436" y="491791"/>
                </a:cubicBezTo>
                <a:cubicBezTo>
                  <a:pt x="4200436" y="491791"/>
                  <a:pt x="4200436" y="491791"/>
                  <a:pt x="4190874" y="530362"/>
                </a:cubicBezTo>
                <a:cubicBezTo>
                  <a:pt x="4358217" y="568934"/>
                  <a:pt x="4253030" y="458040"/>
                  <a:pt x="4291280" y="390540"/>
                </a:cubicBezTo>
                <a:cubicBezTo>
                  <a:pt x="4305623" y="366432"/>
                  <a:pt x="4449060" y="380897"/>
                  <a:pt x="4501653" y="395361"/>
                </a:cubicBezTo>
                <a:cubicBezTo>
                  <a:pt x="4597278" y="419468"/>
                  <a:pt x="4530341" y="482148"/>
                  <a:pt x="4568591" y="554470"/>
                </a:cubicBezTo>
                <a:cubicBezTo>
                  <a:pt x="4568591" y="554470"/>
                  <a:pt x="4568591" y="554470"/>
                  <a:pt x="4668996" y="530362"/>
                </a:cubicBezTo>
                <a:cubicBezTo>
                  <a:pt x="4668996" y="530362"/>
                  <a:pt x="4668996" y="530362"/>
                  <a:pt x="4664215" y="433933"/>
                </a:cubicBezTo>
                <a:cubicBezTo>
                  <a:pt x="4707246" y="429111"/>
                  <a:pt x="4726370" y="414647"/>
                  <a:pt x="4764620" y="414647"/>
                </a:cubicBezTo>
                <a:cubicBezTo>
                  <a:pt x="4764620" y="414647"/>
                  <a:pt x="4764620" y="414647"/>
                  <a:pt x="4821995" y="419468"/>
                </a:cubicBezTo>
                <a:cubicBezTo>
                  <a:pt x="4821995" y="419468"/>
                  <a:pt x="4821995" y="419468"/>
                  <a:pt x="4860245" y="414647"/>
                </a:cubicBezTo>
                <a:cubicBezTo>
                  <a:pt x="4912839" y="448397"/>
                  <a:pt x="4917619" y="414647"/>
                  <a:pt x="4917619" y="486969"/>
                </a:cubicBezTo>
                <a:cubicBezTo>
                  <a:pt x="4917619" y="515898"/>
                  <a:pt x="4908057" y="559291"/>
                  <a:pt x="4917619" y="583399"/>
                </a:cubicBezTo>
                <a:cubicBezTo>
                  <a:pt x="4917619" y="583399"/>
                  <a:pt x="4917619" y="583399"/>
                  <a:pt x="4970213" y="593041"/>
                </a:cubicBezTo>
                <a:cubicBezTo>
                  <a:pt x="4970213" y="593041"/>
                  <a:pt x="4970213" y="593041"/>
                  <a:pt x="4974994" y="597863"/>
                </a:cubicBezTo>
                <a:cubicBezTo>
                  <a:pt x="4974994" y="597863"/>
                  <a:pt x="4974994" y="597863"/>
                  <a:pt x="4974994" y="496612"/>
                </a:cubicBezTo>
                <a:cubicBezTo>
                  <a:pt x="5013244" y="496612"/>
                  <a:pt x="5070619" y="477326"/>
                  <a:pt x="5099306" y="467683"/>
                </a:cubicBezTo>
                <a:cubicBezTo>
                  <a:pt x="5175805" y="453219"/>
                  <a:pt x="5147119" y="467683"/>
                  <a:pt x="5199711" y="390540"/>
                </a:cubicBezTo>
                <a:cubicBezTo>
                  <a:pt x="5233180" y="395361"/>
                  <a:pt x="5280992" y="395361"/>
                  <a:pt x="5304899" y="433933"/>
                </a:cubicBezTo>
                <a:cubicBezTo>
                  <a:pt x="5304899" y="433933"/>
                  <a:pt x="5304899" y="433933"/>
                  <a:pt x="5333586" y="496612"/>
                </a:cubicBezTo>
                <a:cubicBezTo>
                  <a:pt x="5333586" y="496612"/>
                  <a:pt x="5333586" y="496612"/>
                  <a:pt x="5352711" y="597863"/>
                </a:cubicBezTo>
                <a:cubicBezTo>
                  <a:pt x="5429211" y="544827"/>
                  <a:pt x="5328805" y="482148"/>
                  <a:pt x="5419648" y="433933"/>
                </a:cubicBezTo>
                <a:cubicBezTo>
                  <a:pt x="5419648" y="433933"/>
                  <a:pt x="5419648" y="433933"/>
                  <a:pt x="5429211" y="400183"/>
                </a:cubicBezTo>
                <a:cubicBezTo>
                  <a:pt x="5553522" y="371254"/>
                  <a:pt x="5515272" y="438754"/>
                  <a:pt x="5606116" y="448397"/>
                </a:cubicBezTo>
                <a:cubicBezTo>
                  <a:pt x="5606116" y="448397"/>
                  <a:pt x="5606116" y="448397"/>
                  <a:pt x="5615678" y="380897"/>
                </a:cubicBezTo>
                <a:cubicBezTo>
                  <a:pt x="5620459" y="347146"/>
                  <a:pt x="5596553" y="366432"/>
                  <a:pt x="5630022" y="318217"/>
                </a:cubicBezTo>
                <a:cubicBezTo>
                  <a:pt x="5706521" y="318217"/>
                  <a:pt x="5754333" y="294110"/>
                  <a:pt x="5816489" y="294110"/>
                </a:cubicBezTo>
                <a:cubicBezTo>
                  <a:pt x="5912113" y="298932"/>
                  <a:pt x="5940801" y="342325"/>
                  <a:pt x="5998175" y="366432"/>
                </a:cubicBezTo>
                <a:cubicBezTo>
                  <a:pt x="5998175" y="424290"/>
                  <a:pt x="5998175" y="448397"/>
                  <a:pt x="6031644" y="453219"/>
                </a:cubicBezTo>
                <a:cubicBezTo>
                  <a:pt x="6031644" y="453219"/>
                  <a:pt x="6031644" y="453219"/>
                  <a:pt x="6079457" y="448397"/>
                </a:cubicBezTo>
                <a:cubicBezTo>
                  <a:pt x="6079457" y="448397"/>
                  <a:pt x="6079457" y="448397"/>
                  <a:pt x="6089019" y="405004"/>
                </a:cubicBezTo>
                <a:cubicBezTo>
                  <a:pt x="6089019" y="405004"/>
                  <a:pt x="6089019" y="405004"/>
                  <a:pt x="6098582" y="400183"/>
                </a:cubicBezTo>
                <a:cubicBezTo>
                  <a:pt x="6098582" y="395361"/>
                  <a:pt x="6103363" y="400183"/>
                  <a:pt x="6103363" y="400183"/>
                </a:cubicBezTo>
                <a:cubicBezTo>
                  <a:pt x="6108144" y="400183"/>
                  <a:pt x="6112925" y="400183"/>
                  <a:pt x="6112925" y="400183"/>
                </a:cubicBezTo>
                <a:cubicBezTo>
                  <a:pt x="6112925" y="400183"/>
                  <a:pt x="6112925" y="400183"/>
                  <a:pt x="6170299" y="400183"/>
                </a:cubicBezTo>
                <a:cubicBezTo>
                  <a:pt x="6170299" y="400183"/>
                  <a:pt x="6170299" y="400183"/>
                  <a:pt x="6179862" y="400183"/>
                </a:cubicBezTo>
                <a:cubicBezTo>
                  <a:pt x="6232455" y="400183"/>
                  <a:pt x="6227674" y="429111"/>
                  <a:pt x="6270705" y="443576"/>
                </a:cubicBezTo>
                <a:cubicBezTo>
                  <a:pt x="6342424" y="462862"/>
                  <a:pt x="6332861" y="462862"/>
                  <a:pt x="6337643" y="515898"/>
                </a:cubicBezTo>
                <a:cubicBezTo>
                  <a:pt x="6337643" y="515898"/>
                  <a:pt x="6337643" y="515898"/>
                  <a:pt x="6337643" y="578577"/>
                </a:cubicBezTo>
                <a:cubicBezTo>
                  <a:pt x="6337643" y="578577"/>
                  <a:pt x="6337643" y="578577"/>
                  <a:pt x="6337643" y="646078"/>
                </a:cubicBezTo>
                <a:cubicBezTo>
                  <a:pt x="6337643" y="646078"/>
                  <a:pt x="6337643" y="646078"/>
                  <a:pt x="6347205" y="732864"/>
                </a:cubicBezTo>
                <a:cubicBezTo>
                  <a:pt x="6347205" y="732864"/>
                  <a:pt x="6347205" y="732864"/>
                  <a:pt x="6390236" y="800365"/>
                </a:cubicBezTo>
                <a:cubicBezTo>
                  <a:pt x="6390236" y="800365"/>
                  <a:pt x="6390236" y="800365"/>
                  <a:pt x="6423704" y="795543"/>
                </a:cubicBezTo>
                <a:cubicBezTo>
                  <a:pt x="6428485" y="737686"/>
                  <a:pt x="6452392" y="776257"/>
                  <a:pt x="6452392" y="728043"/>
                </a:cubicBezTo>
                <a:cubicBezTo>
                  <a:pt x="6452392" y="703935"/>
                  <a:pt x="6452392" y="689471"/>
                  <a:pt x="6452392" y="665364"/>
                </a:cubicBezTo>
                <a:cubicBezTo>
                  <a:pt x="6452392" y="641256"/>
                  <a:pt x="6452392" y="626792"/>
                  <a:pt x="6452392" y="602684"/>
                </a:cubicBezTo>
                <a:cubicBezTo>
                  <a:pt x="6452392" y="559291"/>
                  <a:pt x="6471516" y="588220"/>
                  <a:pt x="6481079" y="530362"/>
                </a:cubicBezTo>
                <a:cubicBezTo>
                  <a:pt x="6481079" y="530362"/>
                  <a:pt x="6481079" y="530362"/>
                  <a:pt x="6538454" y="530362"/>
                </a:cubicBezTo>
                <a:cubicBezTo>
                  <a:pt x="6567141" y="530362"/>
                  <a:pt x="6557579" y="515898"/>
                  <a:pt x="6571922" y="515898"/>
                </a:cubicBezTo>
                <a:cubicBezTo>
                  <a:pt x="6586266" y="515898"/>
                  <a:pt x="6595829" y="525541"/>
                  <a:pt x="6638860" y="530362"/>
                </a:cubicBezTo>
                <a:cubicBezTo>
                  <a:pt x="6638860" y="530362"/>
                  <a:pt x="6638860" y="530362"/>
                  <a:pt x="6634078" y="544827"/>
                </a:cubicBezTo>
                <a:cubicBezTo>
                  <a:pt x="6634078" y="544827"/>
                  <a:pt x="6634078" y="544827"/>
                  <a:pt x="6638860" y="549648"/>
                </a:cubicBezTo>
                <a:cubicBezTo>
                  <a:pt x="6638860" y="549648"/>
                  <a:pt x="6638860" y="549648"/>
                  <a:pt x="6657985" y="535184"/>
                </a:cubicBezTo>
                <a:cubicBezTo>
                  <a:pt x="6657985" y="535184"/>
                  <a:pt x="6657985" y="535184"/>
                  <a:pt x="6653203" y="530362"/>
                </a:cubicBezTo>
                <a:cubicBezTo>
                  <a:pt x="6653203" y="530362"/>
                  <a:pt x="6653203" y="530362"/>
                  <a:pt x="6662765" y="520719"/>
                </a:cubicBezTo>
                <a:lnTo>
                  <a:pt x="6663150" y="522140"/>
                </a:lnTo>
                <a:lnTo>
                  <a:pt x="6663438" y="526821"/>
                </a:lnTo>
                <a:cubicBezTo>
                  <a:pt x="6663811" y="528404"/>
                  <a:pt x="6664260" y="528253"/>
                  <a:pt x="6664559" y="527349"/>
                </a:cubicBezTo>
                <a:lnTo>
                  <a:pt x="6663150" y="522140"/>
                </a:lnTo>
                <a:lnTo>
                  <a:pt x="6662765" y="515898"/>
                </a:lnTo>
                <a:cubicBezTo>
                  <a:pt x="6662765" y="515898"/>
                  <a:pt x="6662765" y="515898"/>
                  <a:pt x="6662765" y="482148"/>
                </a:cubicBezTo>
                <a:cubicBezTo>
                  <a:pt x="6662765" y="482148"/>
                  <a:pt x="6662765" y="482148"/>
                  <a:pt x="6662765" y="448397"/>
                </a:cubicBezTo>
                <a:cubicBezTo>
                  <a:pt x="6662765" y="448397"/>
                  <a:pt x="6662765" y="448397"/>
                  <a:pt x="6662765" y="414647"/>
                </a:cubicBezTo>
                <a:cubicBezTo>
                  <a:pt x="6662765" y="414647"/>
                  <a:pt x="6662765" y="414647"/>
                  <a:pt x="6662765" y="380897"/>
                </a:cubicBezTo>
                <a:cubicBezTo>
                  <a:pt x="6667547" y="323039"/>
                  <a:pt x="6648422" y="342325"/>
                  <a:pt x="6648422" y="303753"/>
                </a:cubicBezTo>
                <a:cubicBezTo>
                  <a:pt x="6648422" y="284467"/>
                  <a:pt x="6648422" y="265181"/>
                  <a:pt x="6648422" y="245895"/>
                </a:cubicBezTo>
                <a:cubicBezTo>
                  <a:pt x="6648422" y="202502"/>
                  <a:pt x="6657985" y="163930"/>
                  <a:pt x="6662765" y="120537"/>
                </a:cubicBezTo>
                <a:cubicBezTo>
                  <a:pt x="6662765" y="120537"/>
                  <a:pt x="6662765" y="120537"/>
                  <a:pt x="6662765" y="86787"/>
                </a:cubicBezTo>
                <a:cubicBezTo>
                  <a:pt x="6662765" y="86787"/>
                  <a:pt x="6662765" y="86787"/>
                  <a:pt x="6662765" y="53036"/>
                </a:cubicBezTo>
                <a:cubicBezTo>
                  <a:pt x="6739265" y="43394"/>
                  <a:pt x="6715359" y="57858"/>
                  <a:pt x="6744046" y="0"/>
                </a:cubicBez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fltVal val="0.5"/>
                                          </p:val>
                                        </p:tav>
                                        <p:tav tm="100000">
                                          <p:val>
                                            <p:strVal val="#ppt_x"/>
                                          </p:val>
                                        </p:tav>
                                      </p:tavLst>
                                    </p:anim>
                                    <p:anim calcmode="lin" valueType="num">
                                      <p:cBhvr>
                                        <p:cTn id="17" dur="10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fltVal val="0.5"/>
                                          </p:val>
                                        </p:tav>
                                        <p:tav tm="100000">
                                          <p:val>
                                            <p:strVal val="#ppt_x"/>
                                          </p:val>
                                        </p:tav>
                                      </p:tavLst>
                                    </p:anim>
                                    <p:anim calcmode="lin" valueType="num">
                                      <p:cBhvr>
                                        <p:cTn id="26" dur="10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fltVal val="0.5"/>
                                          </p:val>
                                        </p:tav>
                                        <p:tav tm="100000">
                                          <p:val>
                                            <p:strVal val="#ppt_x"/>
                                          </p:val>
                                        </p:tav>
                                      </p:tavLst>
                                    </p:anim>
                                    <p:anim calcmode="lin" valueType="num">
                                      <p:cBhvr>
                                        <p:cTn id="35" dur="10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ppt_w</p:attrName>
                                        </p:attrNameLst>
                                      </p:cBhvr>
                                      <p:tavLst>
                                        <p:tav tm="0">
                                          <p:val>
                                            <p:fltVal val="0"/>
                                          </p:val>
                                        </p:tav>
                                        <p:tav tm="100000">
                                          <p:val>
                                            <p:strVal val="#ppt_w"/>
                                          </p:val>
                                        </p:tav>
                                      </p:tavLst>
                                    </p:anim>
                                    <p:anim calcmode="lin" valueType="num">
                                      <p:cBhvr>
                                        <p:cTn id="41" dur="1000" fill="hold"/>
                                        <p:tgtEl>
                                          <p:spTgt spid="29"/>
                                        </p:tgtEl>
                                        <p:attrNameLst>
                                          <p:attrName>ppt_h</p:attrName>
                                        </p:attrNameLst>
                                      </p:cBhvr>
                                      <p:tavLst>
                                        <p:tav tm="0">
                                          <p:val>
                                            <p:fltVal val="0"/>
                                          </p:val>
                                        </p:tav>
                                        <p:tav tm="100000">
                                          <p:val>
                                            <p:strVal val="#ppt_h"/>
                                          </p:val>
                                        </p:tav>
                                      </p:tavLst>
                                    </p:anim>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fltVal val="0.5"/>
                                          </p:val>
                                        </p:tav>
                                        <p:tav tm="100000">
                                          <p:val>
                                            <p:strVal val="#ppt_x"/>
                                          </p:val>
                                        </p:tav>
                                      </p:tavLst>
                                    </p:anim>
                                    <p:anim calcmode="lin" valueType="num">
                                      <p:cBhvr>
                                        <p:cTn id="44" dur="10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par>
                          <p:cTn id="54" fill="hold">
                            <p:stCondLst>
                              <p:cond delay="100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11"/>
                                        </p:tgtEl>
                                      </p:cBhvr>
                                    </p:animEffect>
                                    <p:animScale>
                                      <p:cBhvr>
                                        <p:cTn id="57" dur="250" autoRev="1" fill="hold"/>
                                        <p:tgtEl>
                                          <p:spTgt spid="11"/>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
                                        </p:tgtEl>
                                        <p:attrNameLst>
                                          <p:attrName>ppt_y</p:attrName>
                                        </p:attrNameLst>
                                      </p:cBhvr>
                                      <p:tavLst>
                                        <p:tav tm="0">
                                          <p:val>
                                            <p:strVal val="#ppt_y"/>
                                          </p:val>
                                        </p:tav>
                                        <p:tav tm="100000">
                                          <p:val>
                                            <p:strVal val="#ppt_y"/>
                                          </p:val>
                                        </p:tav>
                                      </p:tavLst>
                                    </p:anim>
                                    <p:anim calcmode="lin" valueType="num">
                                      <p:cBhvr>
                                        <p:cTn id="6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
                                        </p:tgtEl>
                                      </p:cBhvr>
                                    </p:animEffect>
                                  </p:childTnLst>
                                </p:cTn>
                              </p:par>
                            </p:childTnLst>
                          </p:cTn>
                        </p:par>
                        <p:par>
                          <p:cTn id="67" fill="hold">
                            <p:stCondLst>
                              <p:cond delay="1700"/>
                            </p:stCondLst>
                            <p:childTnLst>
                              <p:par>
                                <p:cTn id="68" presetID="26" presetClass="emph" presetSubtype="0" fill="hold" grpId="1" nodeType="afterEffect">
                                  <p:stCondLst>
                                    <p:cond delay="0"/>
                                  </p:stCondLst>
                                  <p:iterate type="lt">
                                    <p:tmPct val="0"/>
                                  </p:iterate>
                                  <p:childTnLst>
                                    <p:animEffect transition="out" filter="fade">
                                      <p:cBhvr>
                                        <p:cTn id="69" dur="500" tmFilter="0, 0; .2, .5; .8, .5; 1, 0"/>
                                        <p:tgtEl>
                                          <p:spTgt spid="10"/>
                                        </p:tgtEl>
                                      </p:cBhvr>
                                    </p:animEffect>
                                    <p:animScale>
                                      <p:cBhvr>
                                        <p:cTn id="70" dur="250" autoRev="1" fill="hold"/>
                                        <p:tgtEl>
                                          <p:spTgt spid="10"/>
                                        </p:tgtEl>
                                      </p:cBhvr>
                                      <p:by x="105000" y="105000"/>
                                    </p:animScale>
                                  </p:childTnLst>
                                </p:cTn>
                              </p:par>
                            </p:childTnLst>
                          </p:cTn>
                        </p:par>
                        <p:par>
                          <p:cTn id="71" fill="hold">
                            <p:stCondLst>
                              <p:cond delay="2200"/>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1" grpId="0" bldLvl="0" animBg="1"/>
      <p:bldP spid="11" grpId="1" bldLvl="0" animBg="1"/>
      <p:bldP spid="12" grpId="0" bldLvl="0" animBg="1"/>
      <p:bldP spid="26" grpId="0" bldLvl="0" animBg="1"/>
      <p:bldP spid="27" grpId="0" bldLvl="0" animBg="1"/>
      <p:bldP spid="28" grpId="0" bldLvl="0" animBg="1"/>
      <p:bldP spid="29" grpId="0" bldLvl="0" animBg="1"/>
      <p:bldP spid="3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培训学习情况</a:t>
            </a:r>
          </a:p>
        </p:txBody>
      </p:sp>
      <p:sp>
        <p:nvSpPr>
          <p:cNvPr id="7" name="六边形 6"/>
          <p:cNvSpPr/>
          <p:nvPr/>
        </p:nvSpPr>
        <p:spPr>
          <a:xfrm>
            <a:off x="1486397" y="2401863"/>
            <a:ext cx="465137" cy="401637"/>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8" name="六边形 7"/>
          <p:cNvSpPr/>
          <p:nvPr/>
        </p:nvSpPr>
        <p:spPr>
          <a:xfrm>
            <a:off x="2902447" y="3754413"/>
            <a:ext cx="465137" cy="401637"/>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9" name="六边形 8"/>
          <p:cNvSpPr/>
          <p:nvPr/>
        </p:nvSpPr>
        <p:spPr>
          <a:xfrm>
            <a:off x="3924797" y="3836963"/>
            <a:ext cx="465137" cy="401637"/>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0" name="六边形 9"/>
          <p:cNvSpPr/>
          <p:nvPr/>
        </p:nvSpPr>
        <p:spPr>
          <a:xfrm>
            <a:off x="5283697" y="2441550"/>
            <a:ext cx="301625" cy="258763"/>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1" name="六边形 10"/>
          <p:cNvSpPr/>
          <p:nvPr/>
        </p:nvSpPr>
        <p:spPr>
          <a:xfrm>
            <a:off x="4610597" y="2287563"/>
            <a:ext cx="442912" cy="382587"/>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2" name="六边形 11"/>
          <p:cNvSpPr/>
          <p:nvPr/>
        </p:nvSpPr>
        <p:spPr>
          <a:xfrm>
            <a:off x="2640509" y="2001813"/>
            <a:ext cx="182563" cy="157162"/>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8" name="六边形 17"/>
          <p:cNvSpPr/>
          <p:nvPr/>
        </p:nvSpPr>
        <p:spPr>
          <a:xfrm>
            <a:off x="3734297" y="3751238"/>
            <a:ext cx="204787" cy="177800"/>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9" name="六边形 18"/>
          <p:cNvSpPr/>
          <p:nvPr/>
        </p:nvSpPr>
        <p:spPr>
          <a:xfrm>
            <a:off x="5039222" y="2670150"/>
            <a:ext cx="214312" cy="184150"/>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0" name="六边形 19"/>
          <p:cNvSpPr/>
          <p:nvPr/>
        </p:nvSpPr>
        <p:spPr>
          <a:xfrm>
            <a:off x="2329359" y="2185963"/>
            <a:ext cx="358775" cy="307975"/>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1" name="六边形 20"/>
          <p:cNvSpPr/>
          <p:nvPr/>
        </p:nvSpPr>
        <p:spPr>
          <a:xfrm>
            <a:off x="6453684" y="3697263"/>
            <a:ext cx="444500" cy="382587"/>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2" name="六边形 21"/>
          <p:cNvSpPr/>
          <p:nvPr/>
        </p:nvSpPr>
        <p:spPr>
          <a:xfrm>
            <a:off x="6998197" y="3654400"/>
            <a:ext cx="320675" cy="276225"/>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3" name="六边形 22"/>
          <p:cNvSpPr/>
          <p:nvPr/>
        </p:nvSpPr>
        <p:spPr>
          <a:xfrm>
            <a:off x="6904534" y="3989363"/>
            <a:ext cx="212725" cy="184150"/>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4" name="六边形 23"/>
          <p:cNvSpPr/>
          <p:nvPr/>
        </p:nvSpPr>
        <p:spPr>
          <a:xfrm>
            <a:off x="2019797" y="2454250"/>
            <a:ext cx="301625" cy="258763"/>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grpSp>
        <p:nvGrpSpPr>
          <p:cNvPr id="25" name="组合 24"/>
          <p:cNvGrpSpPr/>
          <p:nvPr/>
        </p:nvGrpSpPr>
        <p:grpSpPr>
          <a:xfrm>
            <a:off x="827584" y="2916213"/>
            <a:ext cx="2009775" cy="1733550"/>
            <a:chOff x="1620713" y="2772197"/>
            <a:chExt cx="2009775" cy="1733550"/>
          </a:xfrm>
        </p:grpSpPr>
        <p:sp>
          <p:nvSpPr>
            <p:cNvPr id="26" name="六边形 25"/>
            <p:cNvSpPr/>
            <p:nvPr/>
          </p:nvSpPr>
          <p:spPr>
            <a:xfrm>
              <a:off x="1620713" y="2772197"/>
              <a:ext cx="2009775" cy="1733550"/>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7" name="TextBox 1"/>
            <p:cNvSpPr txBox="1">
              <a:spLocks noChangeArrowheads="1"/>
            </p:cNvSpPr>
            <p:nvPr/>
          </p:nvSpPr>
          <p:spPr bwMode="auto">
            <a:xfrm>
              <a:off x="1996951" y="3651672"/>
              <a:ext cx="1241425" cy="400050"/>
            </a:xfrm>
            <a:prstGeom prst="rect">
              <a:avLst/>
            </a:prstGeom>
            <a:noFill/>
            <a:ln w="9525">
              <a:noFill/>
              <a:miter lim="800000"/>
            </a:ln>
          </p:spPr>
          <p:txBody>
            <a:bodyPr>
              <a:spAutoFit/>
            </a:bodyPr>
            <a:lstStyle/>
            <a:p>
              <a:pPr algn="ctr"/>
              <a:r>
                <a:rPr lang="zh-CN" altLang="en-US" sz="2000" b="1">
                  <a:solidFill>
                    <a:srgbClr val="FFFFFF"/>
                  </a:solidFill>
                  <a:ea typeface="微软雅黑" panose="020B0503020204020204" pitchFamily="34" charset="-122"/>
                </a:rPr>
                <a:t>收入增加</a:t>
              </a:r>
            </a:p>
          </p:txBody>
        </p:sp>
        <p:sp>
          <p:nvSpPr>
            <p:cNvPr id="28" name="流程图: 联系 2"/>
            <p:cNvSpPr/>
            <p:nvPr/>
          </p:nvSpPr>
          <p:spPr>
            <a:xfrm>
              <a:off x="2423988" y="3076997"/>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grpSp>
      <p:grpSp>
        <p:nvGrpSpPr>
          <p:cNvPr id="29" name="组合 28"/>
          <p:cNvGrpSpPr/>
          <p:nvPr/>
        </p:nvGrpSpPr>
        <p:grpSpPr>
          <a:xfrm>
            <a:off x="2586534" y="1865288"/>
            <a:ext cx="2011363" cy="1733550"/>
            <a:chOff x="3379663" y="1721272"/>
            <a:chExt cx="2011363" cy="1733550"/>
          </a:xfrm>
        </p:grpSpPr>
        <p:sp>
          <p:nvSpPr>
            <p:cNvPr id="30" name="六边形 29"/>
            <p:cNvSpPr/>
            <p:nvPr/>
          </p:nvSpPr>
          <p:spPr>
            <a:xfrm>
              <a:off x="3379663" y="1721272"/>
              <a:ext cx="2011363" cy="1733550"/>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1" name="矩形 45"/>
            <p:cNvSpPr/>
            <p:nvPr/>
          </p:nvSpPr>
          <p:spPr>
            <a:xfrm>
              <a:off x="4205163" y="2065759"/>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2" name="TextBox 8"/>
            <p:cNvSpPr txBox="1">
              <a:spLocks noChangeArrowheads="1"/>
            </p:cNvSpPr>
            <p:nvPr/>
          </p:nvSpPr>
          <p:spPr bwMode="auto">
            <a:xfrm>
              <a:off x="3824163" y="2572172"/>
              <a:ext cx="1139825" cy="707886"/>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新的</a:t>
              </a:r>
              <a:endParaRPr lang="en-US" altLang="zh-CN" sz="2000" b="1" dirty="0">
                <a:solidFill>
                  <a:srgbClr val="FFFFFF"/>
                </a:solidFill>
                <a:ea typeface="微软雅黑" panose="020B0503020204020204" pitchFamily="34" charset="-122"/>
              </a:endParaRPr>
            </a:p>
            <a:p>
              <a:pPr algn="ctr"/>
              <a:r>
                <a:rPr lang="zh-CN" altLang="en-US" sz="2000" b="1" dirty="0">
                  <a:solidFill>
                    <a:srgbClr val="FFFFFF"/>
                  </a:solidFill>
                  <a:ea typeface="微软雅黑" panose="020B0503020204020204" pitchFamily="34" charset="-122"/>
                </a:rPr>
                <a:t>视野</a:t>
              </a:r>
            </a:p>
          </p:txBody>
        </p:sp>
      </p:grpSp>
      <p:grpSp>
        <p:nvGrpSpPr>
          <p:cNvPr id="33" name="组合 32"/>
          <p:cNvGrpSpPr/>
          <p:nvPr/>
        </p:nvGrpSpPr>
        <p:grpSpPr>
          <a:xfrm>
            <a:off x="4393109" y="2924150"/>
            <a:ext cx="2011363" cy="1733550"/>
            <a:chOff x="5186238" y="2780134"/>
            <a:chExt cx="2011363" cy="1733550"/>
          </a:xfrm>
        </p:grpSpPr>
        <p:sp>
          <p:nvSpPr>
            <p:cNvPr id="34" name="六边形 33"/>
            <p:cNvSpPr/>
            <p:nvPr/>
          </p:nvSpPr>
          <p:spPr>
            <a:xfrm>
              <a:off x="5186238" y="2780134"/>
              <a:ext cx="2011363" cy="1733550"/>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5" name="圆角矩形 51"/>
            <p:cNvSpPr/>
            <p:nvPr/>
          </p:nvSpPr>
          <p:spPr>
            <a:xfrm flipH="1">
              <a:off x="5965701" y="311033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6" name="TextBox 11"/>
            <p:cNvSpPr txBox="1">
              <a:spLocks noChangeArrowheads="1"/>
            </p:cNvSpPr>
            <p:nvPr/>
          </p:nvSpPr>
          <p:spPr bwMode="auto">
            <a:xfrm>
              <a:off x="5570413" y="3642147"/>
              <a:ext cx="1243013" cy="400050"/>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新的知识</a:t>
              </a:r>
            </a:p>
          </p:txBody>
        </p:sp>
      </p:grpSp>
      <p:grpSp>
        <p:nvGrpSpPr>
          <p:cNvPr id="37" name="组合 36"/>
          <p:cNvGrpSpPr/>
          <p:nvPr/>
        </p:nvGrpSpPr>
        <p:grpSpPr>
          <a:xfrm>
            <a:off x="6161584" y="1857350"/>
            <a:ext cx="2009775" cy="1733550"/>
            <a:chOff x="6954713" y="1713334"/>
            <a:chExt cx="2009775" cy="1733550"/>
          </a:xfrm>
        </p:grpSpPr>
        <p:sp>
          <p:nvSpPr>
            <p:cNvPr id="38" name="六边形 37"/>
            <p:cNvSpPr/>
            <p:nvPr/>
          </p:nvSpPr>
          <p:spPr>
            <a:xfrm>
              <a:off x="6954713" y="1713334"/>
              <a:ext cx="2009775" cy="1733550"/>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9" name="流程图: 联系 56"/>
            <p:cNvSpPr/>
            <p:nvPr/>
          </p:nvSpPr>
          <p:spPr>
            <a:xfrm>
              <a:off x="7797676" y="1992734"/>
              <a:ext cx="303212" cy="422275"/>
            </a:xfrm>
            <a:custGeom>
              <a:avLst/>
              <a:gdLst/>
              <a:ahLst/>
              <a:cxnLst/>
              <a:rect l="l" t="t" r="r" b="b"/>
              <a:pathLst>
                <a:path w="595312" h="826293">
                  <a:moveTo>
                    <a:pt x="296986" y="34194"/>
                  </a:moveTo>
                  <a:cubicBezTo>
                    <a:pt x="150533" y="34194"/>
                    <a:pt x="31810" y="152917"/>
                    <a:pt x="31810" y="299370"/>
                  </a:cubicBezTo>
                  <a:cubicBezTo>
                    <a:pt x="31810" y="404714"/>
                    <a:pt x="93237" y="495710"/>
                    <a:pt x="182627" y="537660"/>
                  </a:cubicBezTo>
                  <a:lnTo>
                    <a:pt x="184845" y="545529"/>
                  </a:lnTo>
                  <a:lnTo>
                    <a:pt x="186214" y="545304"/>
                  </a:lnTo>
                  <a:lnTo>
                    <a:pt x="192968" y="574347"/>
                  </a:lnTo>
                  <a:lnTo>
                    <a:pt x="193290" y="575489"/>
                  </a:lnTo>
                  <a:lnTo>
                    <a:pt x="193226" y="575453"/>
                  </a:lnTo>
                  <a:lnTo>
                    <a:pt x="210026" y="647697"/>
                  </a:lnTo>
                  <a:lnTo>
                    <a:pt x="208599" y="648045"/>
                  </a:lnTo>
                  <a:lnTo>
                    <a:pt x="273368" y="647283"/>
                  </a:lnTo>
                  <a:lnTo>
                    <a:pt x="273368" y="514349"/>
                  </a:lnTo>
                  <a:lnTo>
                    <a:pt x="319087" y="514349"/>
                  </a:lnTo>
                  <a:lnTo>
                    <a:pt x="319087" y="646745"/>
                  </a:lnTo>
                  <a:lnTo>
                    <a:pt x="390552" y="645904"/>
                  </a:lnTo>
                  <a:lnTo>
                    <a:pt x="388142" y="645316"/>
                  </a:lnTo>
                  <a:lnTo>
                    <a:pt x="404872" y="573378"/>
                  </a:lnTo>
                  <a:cubicBezTo>
                    <a:pt x="403310" y="574897"/>
                    <a:pt x="401432" y="575587"/>
                    <a:pt x="399545" y="576258"/>
                  </a:cubicBezTo>
                  <a:lnTo>
                    <a:pt x="407038" y="539998"/>
                  </a:lnTo>
                  <a:cubicBezTo>
                    <a:pt x="498685" y="498719"/>
                    <a:pt x="562162" y="406458"/>
                    <a:pt x="562162" y="299370"/>
                  </a:cubicBezTo>
                  <a:cubicBezTo>
                    <a:pt x="562162" y="152917"/>
                    <a:pt x="443439" y="34194"/>
                    <a:pt x="296986" y="34194"/>
                  </a:cubicBezTo>
                  <a:close/>
                  <a:moveTo>
                    <a:pt x="297656" y="0"/>
                  </a:moveTo>
                  <a:cubicBezTo>
                    <a:pt x="462047" y="0"/>
                    <a:pt x="595312" y="133265"/>
                    <a:pt x="595312" y="297656"/>
                  </a:cubicBezTo>
                  <a:cubicBezTo>
                    <a:pt x="595312" y="410299"/>
                    <a:pt x="532742" y="508329"/>
                    <a:pt x="438573" y="555157"/>
                  </a:cubicBezTo>
                  <a:lnTo>
                    <a:pt x="407666" y="650078"/>
                  </a:lnTo>
                  <a:lnTo>
                    <a:pt x="400101" y="648233"/>
                  </a:lnTo>
                  <a:lnTo>
                    <a:pt x="400275" y="656999"/>
                  </a:lnTo>
                  <a:cubicBezTo>
                    <a:pt x="400123" y="656041"/>
                    <a:pt x="399871" y="650619"/>
                    <a:pt x="399829" y="651730"/>
                  </a:cubicBezTo>
                  <a:lnTo>
                    <a:pt x="400052" y="662936"/>
                  </a:lnTo>
                  <a:lnTo>
                    <a:pt x="319087" y="662936"/>
                  </a:lnTo>
                  <a:lnTo>
                    <a:pt x="319087" y="675380"/>
                  </a:lnTo>
                  <a:cubicBezTo>
                    <a:pt x="367743" y="678023"/>
                    <a:pt x="404813" y="696667"/>
                    <a:pt x="404813" y="719137"/>
                  </a:cubicBezTo>
                  <a:cubicBezTo>
                    <a:pt x="404813" y="733486"/>
                    <a:pt x="389698" y="746274"/>
                    <a:pt x="365852" y="753802"/>
                  </a:cubicBezTo>
                  <a:lnTo>
                    <a:pt x="302422" y="826293"/>
                  </a:lnTo>
                  <a:lnTo>
                    <a:pt x="238994" y="753805"/>
                  </a:lnTo>
                  <a:cubicBezTo>
                    <a:pt x="215144" y="746277"/>
                    <a:pt x="200025" y="733487"/>
                    <a:pt x="200025" y="719137"/>
                  </a:cubicBezTo>
                  <a:cubicBezTo>
                    <a:pt x="200025" y="698623"/>
                    <a:pt x="230920" y="681299"/>
                    <a:pt x="273368" y="676485"/>
                  </a:cubicBezTo>
                  <a:lnTo>
                    <a:pt x="273368" y="662936"/>
                  </a:lnTo>
                  <a:lnTo>
                    <a:pt x="197645" y="662936"/>
                  </a:lnTo>
                  <a:lnTo>
                    <a:pt x="197645" y="650717"/>
                  </a:lnTo>
                  <a:lnTo>
                    <a:pt x="190502" y="652459"/>
                  </a:lnTo>
                  <a:lnTo>
                    <a:pt x="159343" y="556762"/>
                  </a:lnTo>
                  <a:cubicBezTo>
                    <a:pt x="63794" y="510234"/>
                    <a:pt x="0" y="411395"/>
                    <a:pt x="0" y="297656"/>
                  </a:cubicBezTo>
                  <a:cubicBezTo>
                    <a:pt x="0" y="133265"/>
                    <a:pt x="133265" y="0"/>
                    <a:pt x="2976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rgbClr val="FFFFFF"/>
                </a:solidFill>
              </a:endParaRPr>
            </a:p>
          </p:txBody>
        </p:sp>
        <p:sp>
          <p:nvSpPr>
            <p:cNvPr id="40" name="TextBox 4"/>
            <p:cNvSpPr txBox="1">
              <a:spLocks noChangeArrowheads="1"/>
            </p:cNvSpPr>
            <p:nvPr/>
          </p:nvSpPr>
          <p:spPr bwMode="auto">
            <a:xfrm>
              <a:off x="7805613" y="1978447"/>
              <a:ext cx="241300" cy="369887"/>
            </a:xfrm>
            <a:prstGeom prst="rect">
              <a:avLst/>
            </a:prstGeom>
            <a:noFill/>
            <a:ln w="9525">
              <a:noFill/>
              <a:miter lim="800000"/>
            </a:ln>
          </p:spPr>
          <p:txBody>
            <a:bodyPr>
              <a:spAutoFit/>
            </a:bodyPr>
            <a:lstStyle/>
            <a:p>
              <a:r>
                <a:rPr lang="en-US" altLang="zh-CN" b="1">
                  <a:solidFill>
                    <a:srgbClr val="FFFFFF"/>
                  </a:solidFill>
                  <a:ea typeface="微软雅黑" panose="020B0503020204020204" pitchFamily="34" charset="-122"/>
                </a:rPr>
                <a:t>$</a:t>
              </a:r>
              <a:endParaRPr lang="zh-CN" altLang="en-US" b="1">
                <a:solidFill>
                  <a:srgbClr val="FFFFFF"/>
                </a:solidFill>
                <a:ea typeface="微软雅黑" panose="020B0503020204020204" pitchFamily="34" charset="-122"/>
              </a:endParaRPr>
            </a:p>
          </p:txBody>
        </p:sp>
        <p:sp>
          <p:nvSpPr>
            <p:cNvPr id="41" name="TextBox 12"/>
            <p:cNvSpPr txBox="1">
              <a:spLocks noChangeArrowheads="1"/>
            </p:cNvSpPr>
            <p:nvPr/>
          </p:nvSpPr>
          <p:spPr bwMode="auto">
            <a:xfrm>
              <a:off x="7335713" y="2570584"/>
              <a:ext cx="1241425" cy="400050"/>
            </a:xfrm>
            <a:prstGeom prst="rect">
              <a:avLst/>
            </a:prstGeom>
            <a:noFill/>
            <a:ln w="9525">
              <a:noFill/>
              <a:miter lim="800000"/>
            </a:ln>
          </p:spPr>
          <p:txBody>
            <a:bodyPr>
              <a:spAutoFit/>
            </a:bodyPr>
            <a:lstStyle/>
            <a:p>
              <a:pPr algn="ctr"/>
              <a:r>
                <a:rPr lang="zh-CN" altLang="en-US" sz="2000" b="1">
                  <a:solidFill>
                    <a:srgbClr val="FFFFFF"/>
                  </a:solidFill>
                  <a:ea typeface="微软雅黑" panose="020B0503020204020204" pitchFamily="34" charset="-122"/>
                </a:rPr>
                <a:t>新的观点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par>
                          <p:cTn id="66" fill="hold">
                            <p:stCondLst>
                              <p:cond delay="3500"/>
                            </p:stCondLst>
                            <p:childTnLst>
                              <p:par>
                                <p:cTn id="67" presetID="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圆角矩形 17"/>
          <p:cNvSpPr/>
          <p:nvPr/>
        </p:nvSpPr>
        <p:spPr>
          <a:xfrm>
            <a:off x="611560" y="2231112"/>
            <a:ext cx="1503784" cy="2592288"/>
          </a:xfrm>
          <a:prstGeom prst="roundRect">
            <a:avLst>
              <a:gd name="adj" fmla="val 16938"/>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367222" y="2223070"/>
            <a:ext cx="6309234" cy="2592288"/>
          </a:xfrm>
          <a:prstGeom prst="roundRect">
            <a:avLst>
              <a:gd name="adj" fmla="val 877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617818" y="2195775"/>
            <a:ext cx="1497526"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2</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115614" y="2645246"/>
            <a:ext cx="3046189"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前一阶段工作总结</a:t>
            </a:r>
          </a:p>
        </p:txBody>
      </p:sp>
      <p:cxnSp>
        <p:nvCxnSpPr>
          <p:cNvPr id="34" name="直接连接符 33"/>
          <p:cNvCxnSpPr/>
          <p:nvPr/>
        </p:nvCxnSpPr>
        <p:spPr>
          <a:xfrm>
            <a:off x="3087090" y="3232949"/>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右箭头 49"/>
          <p:cNvSpPr/>
          <p:nvPr/>
        </p:nvSpPr>
        <p:spPr>
          <a:xfrm>
            <a:off x="3304113" y="350568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482836" y="3442274"/>
            <a:ext cx="1491114" cy="307777"/>
          </a:xfrm>
          <a:prstGeom prst="rect">
            <a:avLst/>
          </a:prstGeom>
          <a:noFill/>
        </p:spPr>
        <p:txBody>
          <a:bodyPr wrap="none" rtlCol="0">
            <a:spAutoFit/>
          </a:bodyPr>
          <a:lstStyle/>
          <a:p>
            <a:r>
              <a:rPr lang="zh-CN" altLang="en-US" sz="1400" dirty="0">
                <a:solidFill>
                  <a:schemeClr val="bg1"/>
                </a:solidFill>
              </a:rPr>
              <a:t>宏观环境的影响 </a:t>
            </a:r>
          </a:p>
        </p:txBody>
      </p:sp>
      <p:sp>
        <p:nvSpPr>
          <p:cNvPr id="52" name="右箭头 51"/>
          <p:cNvSpPr/>
          <p:nvPr/>
        </p:nvSpPr>
        <p:spPr>
          <a:xfrm>
            <a:off x="5320337" y="350568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TextBox 52"/>
          <p:cNvSpPr txBox="1"/>
          <p:nvPr/>
        </p:nvSpPr>
        <p:spPr>
          <a:xfrm>
            <a:off x="5471323" y="3442274"/>
            <a:ext cx="1620957" cy="307777"/>
          </a:xfrm>
          <a:prstGeom prst="rect">
            <a:avLst/>
          </a:prstGeom>
          <a:noFill/>
        </p:spPr>
        <p:txBody>
          <a:bodyPr wrap="none" rtlCol="0">
            <a:spAutoFit/>
          </a:bodyPr>
          <a:lstStyle/>
          <a:p>
            <a:r>
              <a:rPr lang="zh-CN" altLang="en-US" sz="1400" dirty="0">
                <a:solidFill>
                  <a:schemeClr val="bg1"/>
                </a:solidFill>
              </a:rPr>
              <a:t>自身对目标的重视</a:t>
            </a:r>
          </a:p>
        </p:txBody>
      </p:sp>
      <p:sp>
        <p:nvSpPr>
          <p:cNvPr id="54" name="右箭头 53"/>
          <p:cNvSpPr/>
          <p:nvPr/>
        </p:nvSpPr>
        <p:spPr>
          <a:xfrm>
            <a:off x="3289653" y="385962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TextBox 54"/>
          <p:cNvSpPr txBox="1"/>
          <p:nvPr/>
        </p:nvSpPr>
        <p:spPr>
          <a:xfrm>
            <a:off x="3475866" y="3796217"/>
            <a:ext cx="1800493" cy="307777"/>
          </a:xfrm>
          <a:prstGeom prst="rect">
            <a:avLst/>
          </a:prstGeom>
          <a:noFill/>
        </p:spPr>
        <p:txBody>
          <a:bodyPr wrap="none" rtlCol="0">
            <a:spAutoFit/>
          </a:bodyPr>
          <a:lstStyle/>
          <a:p>
            <a:r>
              <a:rPr lang="zh-CN" altLang="en-US" sz="1400" dirty="0">
                <a:solidFill>
                  <a:schemeClr val="bg1"/>
                </a:solidFill>
              </a:rPr>
              <a:t>公司给予的大力支持</a:t>
            </a:r>
          </a:p>
        </p:txBody>
      </p:sp>
      <p:sp>
        <p:nvSpPr>
          <p:cNvPr id="56" name="右箭头 55"/>
          <p:cNvSpPr/>
          <p:nvPr/>
        </p:nvSpPr>
        <p:spPr>
          <a:xfrm>
            <a:off x="5305877" y="385962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TextBox 56"/>
          <p:cNvSpPr txBox="1"/>
          <p:nvPr/>
        </p:nvSpPr>
        <p:spPr>
          <a:xfrm>
            <a:off x="5456863" y="3796217"/>
            <a:ext cx="1441420" cy="307777"/>
          </a:xfrm>
          <a:prstGeom prst="rect">
            <a:avLst/>
          </a:prstGeom>
          <a:noFill/>
        </p:spPr>
        <p:txBody>
          <a:bodyPr wrap="none" rtlCol="0">
            <a:spAutoFit/>
          </a:bodyPr>
          <a:lstStyle/>
          <a:p>
            <a:r>
              <a:rPr lang="zh-CN" altLang="en-US" sz="1400" dirty="0">
                <a:solidFill>
                  <a:schemeClr val="bg1"/>
                </a:solidFill>
              </a:rPr>
              <a:t>自身能力的提升</a:t>
            </a:r>
          </a:p>
        </p:txBody>
      </p:sp>
      <p:sp>
        <p:nvSpPr>
          <p:cNvPr id="58" name="右箭头 57"/>
          <p:cNvSpPr/>
          <p:nvPr/>
        </p:nvSpPr>
        <p:spPr>
          <a:xfrm>
            <a:off x="3289653" y="421966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TextBox 58"/>
          <p:cNvSpPr txBox="1"/>
          <p:nvPr/>
        </p:nvSpPr>
        <p:spPr>
          <a:xfrm>
            <a:off x="3468376" y="4156257"/>
            <a:ext cx="1441420" cy="307777"/>
          </a:xfrm>
          <a:prstGeom prst="rect">
            <a:avLst/>
          </a:prstGeom>
          <a:noFill/>
        </p:spPr>
        <p:txBody>
          <a:bodyPr wrap="none" rtlCol="0">
            <a:spAutoFit/>
          </a:bodyPr>
          <a:lstStyle/>
          <a:p>
            <a:r>
              <a:rPr lang="zh-CN" altLang="en-US" sz="1400" dirty="0">
                <a:solidFill>
                  <a:schemeClr val="bg1"/>
                </a:solidFill>
              </a:rPr>
              <a:t>竞争对手的影响</a:t>
            </a:r>
          </a:p>
        </p:txBody>
      </p:sp>
      <p:sp>
        <p:nvSpPr>
          <p:cNvPr id="60" name="右箭头 59"/>
          <p:cNvSpPr/>
          <p:nvPr/>
        </p:nvSpPr>
        <p:spPr>
          <a:xfrm>
            <a:off x="5305877" y="421966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TextBox 60"/>
          <p:cNvSpPr txBox="1"/>
          <p:nvPr/>
        </p:nvSpPr>
        <p:spPr>
          <a:xfrm>
            <a:off x="5456863" y="4156257"/>
            <a:ext cx="1620957" cy="307777"/>
          </a:xfrm>
          <a:prstGeom prst="rect">
            <a:avLst/>
          </a:prstGeom>
          <a:noFill/>
        </p:spPr>
        <p:txBody>
          <a:bodyPr wrap="none" rtlCol="0">
            <a:spAutoFit/>
          </a:bodyPr>
          <a:lstStyle/>
          <a:p>
            <a:r>
              <a:rPr lang="zh-CN" altLang="en-US" sz="1400" dirty="0">
                <a:solidFill>
                  <a:schemeClr val="bg1"/>
                </a:solidFill>
              </a:rPr>
              <a:t>对市场的了解认知</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ppt_x"/>
                                          </p:val>
                                        </p:tav>
                                        <p:tav tm="100000">
                                          <p:val>
                                            <p:strVal val="#ppt_x"/>
                                          </p:val>
                                        </p:tav>
                                      </p:tavLst>
                                    </p:anim>
                                    <p:anim calcmode="lin" valueType="num">
                                      <p:cBhvr additive="base">
                                        <p:cTn id="66" dur="500" fill="hold"/>
                                        <p:tgtEl>
                                          <p:spTgt spid="5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ppt_x"/>
                                          </p:val>
                                        </p:tav>
                                        <p:tav tm="100000">
                                          <p:val>
                                            <p:strVal val="#ppt_x"/>
                                          </p:val>
                                        </p:tav>
                                      </p:tavLst>
                                    </p:anim>
                                    <p:anim calcmode="lin" valueType="num">
                                      <p:cBhvr additive="base">
                                        <p:cTn id="70" dur="500" fill="hold"/>
                                        <p:tgtEl>
                                          <p:spTgt spid="5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fill="hold"/>
                                        <p:tgtEl>
                                          <p:spTgt spid="61"/>
                                        </p:tgtEl>
                                        <p:attrNameLst>
                                          <p:attrName>ppt_x</p:attrName>
                                        </p:attrNameLst>
                                      </p:cBhvr>
                                      <p:tavLst>
                                        <p:tav tm="0">
                                          <p:val>
                                            <p:strVal val="#ppt_x"/>
                                          </p:val>
                                        </p:tav>
                                        <p:tav tm="100000">
                                          <p:val>
                                            <p:strVal val="#ppt_x"/>
                                          </p:val>
                                        </p:tav>
                                      </p:tavLst>
                                    </p:anim>
                                    <p:anim calcmode="lin" valueType="num">
                                      <p:cBhvr additive="base">
                                        <p:cTn id="74" dur="500" fill="hold"/>
                                        <p:tgtEl>
                                          <p:spTgt spid="6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ppt_x"/>
                                          </p:val>
                                        </p:tav>
                                        <p:tav tm="100000">
                                          <p:val>
                                            <p:strVal val="#ppt_x"/>
                                          </p:val>
                                        </p:tav>
                                      </p:tavLst>
                                    </p:anim>
                                    <p:anim calcmode="lin" valueType="num">
                                      <p:cBhvr additive="base">
                                        <p:cTn id="7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p:bldP spid="33"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宏观环境的影响</a:t>
            </a:r>
          </a:p>
        </p:txBody>
      </p:sp>
      <p:sp>
        <p:nvSpPr>
          <p:cNvPr id="7" name="椭圆形标注 6"/>
          <p:cNvSpPr/>
          <p:nvPr/>
        </p:nvSpPr>
        <p:spPr>
          <a:xfrm rot="13890513">
            <a:off x="4216095" y="1532741"/>
            <a:ext cx="1313909" cy="1313909"/>
          </a:xfrm>
          <a:prstGeom prst="wedgeEllipseCallou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499992" y="1750839"/>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影响一</a:t>
            </a:r>
          </a:p>
        </p:txBody>
      </p:sp>
      <p:sp>
        <p:nvSpPr>
          <p:cNvPr id="9" name="矩形 8"/>
          <p:cNvSpPr/>
          <p:nvPr/>
        </p:nvSpPr>
        <p:spPr>
          <a:xfrm flipH="1">
            <a:off x="5868144" y="2909960"/>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868144" y="1338781"/>
            <a:ext cx="187220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012160" y="1667076"/>
            <a:ext cx="2160240" cy="12428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形标注 11"/>
          <p:cNvSpPr/>
          <p:nvPr/>
        </p:nvSpPr>
        <p:spPr>
          <a:xfrm rot="19055605">
            <a:off x="3915045" y="2494478"/>
            <a:ext cx="1313909" cy="1313909"/>
          </a:xfrm>
          <a:prstGeom prst="wedgeEllipseCallou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156991" y="2861856"/>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影响二</a:t>
            </a:r>
          </a:p>
        </p:txBody>
      </p:sp>
      <p:sp>
        <p:nvSpPr>
          <p:cNvPr id="19" name="矩形 18"/>
          <p:cNvSpPr/>
          <p:nvPr/>
        </p:nvSpPr>
        <p:spPr>
          <a:xfrm flipH="1">
            <a:off x="2382080" y="4303277"/>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376199" y="4115054"/>
            <a:ext cx="1780792"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078703" y="4140375"/>
            <a:ext cx="2160240" cy="72496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形标注 21"/>
          <p:cNvSpPr/>
          <p:nvPr/>
        </p:nvSpPr>
        <p:spPr>
          <a:xfrm rot="5557516">
            <a:off x="3228689" y="1712187"/>
            <a:ext cx="1313909" cy="1313909"/>
          </a:xfrm>
          <a:prstGeom prst="wedgeEllipseCallou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419872" y="1956794"/>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影响三</a:t>
            </a:r>
          </a:p>
        </p:txBody>
      </p:sp>
      <p:sp>
        <p:nvSpPr>
          <p:cNvPr id="24" name="矩形 23"/>
          <p:cNvSpPr/>
          <p:nvPr/>
        </p:nvSpPr>
        <p:spPr>
          <a:xfrm flipH="1">
            <a:off x="539552" y="2685972"/>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39552" y="1327306"/>
            <a:ext cx="187220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83568" y="1655601"/>
            <a:ext cx="2160240" cy="106818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350"/>
                                        <p:tgtEl>
                                          <p:spTgt spid="10"/>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10"/>
                                        </p:tgtEl>
                                      </p:cBhvr>
                                    </p:animEffect>
                                    <p:animScale>
                                      <p:cBhvr>
                                        <p:cTn id="36" dur="200" autoRev="1" fill="hold"/>
                                        <p:tgtEl>
                                          <p:spTgt spid="10"/>
                                        </p:tgtEl>
                                      </p:cBhvr>
                                      <p:by x="105000" y="105000"/>
                                    </p:animScale>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400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5"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8"/>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350"/>
                                        <p:tgtEl>
                                          <p:spTgt spid="20"/>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20"/>
                                        </p:tgtEl>
                                      </p:cBhvr>
                                    </p:animEffect>
                                    <p:animScale>
                                      <p:cBhvr>
                                        <p:cTn id="67" dur="200" autoRev="1" fill="hold"/>
                                        <p:tgtEl>
                                          <p:spTgt spid="20"/>
                                        </p:tgtEl>
                                      </p:cBhvr>
                                      <p:by x="105000" y="105000"/>
                                    </p:animScale>
                                  </p:childTnLst>
                                </p:cTn>
                              </p:par>
                            </p:childTnLst>
                          </p:cTn>
                        </p:par>
                        <p:par>
                          <p:cTn id="68" fill="hold">
                            <p:stCondLst>
                              <p:cond delay="6000"/>
                            </p:stCondLst>
                            <p:childTnLst>
                              <p:par>
                                <p:cTn id="69" presetID="3" presetClass="entr" presetSubtype="1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linds(horizontal)">
                                      <p:cBhvr>
                                        <p:cTn id="71" dur="500"/>
                                        <p:tgtEl>
                                          <p:spTgt spid="21"/>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7000"/>
                            </p:stCondLst>
                            <p:childTnLst>
                              <p:par>
                                <p:cTn id="77" presetID="2" presetClass="entr" presetSubtype="12"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5"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87" dur="1000" fill="hold"/>
                                        <p:tgtEl>
                                          <p:spTgt spid="23"/>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23"/>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350"/>
                                        <p:tgtEl>
                                          <p:spTgt spid="25"/>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25"/>
                                        </p:tgtEl>
                                      </p:cBhvr>
                                    </p:animEffect>
                                    <p:animScale>
                                      <p:cBhvr>
                                        <p:cTn id="98" dur="200" autoRev="1" fill="hold"/>
                                        <p:tgtEl>
                                          <p:spTgt spid="25"/>
                                        </p:tgtEl>
                                      </p:cBhvr>
                                      <p:by x="105000" y="105000"/>
                                    </p:animScale>
                                  </p:childTnLst>
                                </p:cTn>
                              </p:par>
                            </p:childTnLst>
                          </p:cTn>
                        </p:par>
                        <p:par>
                          <p:cTn id="99" fill="hold">
                            <p:stCondLst>
                              <p:cond delay="9000"/>
                            </p:stCondLst>
                            <p:childTnLst>
                              <p:par>
                                <p:cTn id="100" presetID="3" presetClass="entr" presetSubtype="1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linds(horizontal)">
                                      <p:cBhvr>
                                        <p:cTn id="102" dur="500"/>
                                        <p:tgtEl>
                                          <p:spTgt spid="26"/>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p:bldP spid="9" grpId="0"/>
      <p:bldP spid="10" grpId="0"/>
      <p:bldP spid="10" grpId="1"/>
      <p:bldP spid="11" grpId="0" animBg="1"/>
      <p:bldP spid="12" grpId="0" animBg="1"/>
      <p:bldP spid="18" grpId="0"/>
      <p:bldP spid="19" grpId="0"/>
      <p:bldP spid="20" grpId="0"/>
      <p:bldP spid="20" grpId="1"/>
      <p:bldP spid="21" grpId="0" animBg="1"/>
      <p:bldP spid="22" grpId="0" animBg="1"/>
      <p:bldP spid="23" grpId="0"/>
      <p:bldP spid="24" grpId="0"/>
      <p:bldP spid="25" grpId="0"/>
      <p:bldP spid="25" grpId="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公司给予的支持</a:t>
            </a:r>
          </a:p>
        </p:txBody>
      </p:sp>
      <p:sp>
        <p:nvSpPr>
          <p:cNvPr id="33" name="椭圆 32"/>
          <p:cNvSpPr/>
          <p:nvPr/>
        </p:nvSpPr>
        <p:spPr>
          <a:xfrm>
            <a:off x="3416069" y="4951529"/>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34" name="组合 33"/>
          <p:cNvGrpSpPr/>
          <p:nvPr/>
        </p:nvGrpSpPr>
        <p:grpSpPr>
          <a:xfrm>
            <a:off x="3501759" y="1518915"/>
            <a:ext cx="2155176" cy="3613065"/>
            <a:chOff x="3546995" y="2016281"/>
            <a:chExt cx="1616382" cy="2709799"/>
          </a:xfrm>
        </p:grpSpPr>
        <p:sp>
          <p:nvSpPr>
            <p:cNvPr id="3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37" name="组合 36"/>
            <p:cNvGrpSpPr/>
            <p:nvPr/>
          </p:nvGrpSpPr>
          <p:grpSpPr>
            <a:xfrm>
              <a:off x="3999883" y="4025097"/>
              <a:ext cx="716912" cy="700983"/>
              <a:chOff x="3759201" y="3508375"/>
              <a:chExt cx="828024" cy="809626"/>
            </a:xfrm>
          </p:grpSpPr>
          <p:sp>
            <p:nvSpPr>
              <p:cNvPr id="3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007E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61" name="Group 37"/>
          <p:cNvGrpSpPr>
            <a:grpSpLocks noChangeAspect="1"/>
          </p:cNvGrpSpPr>
          <p:nvPr/>
        </p:nvGrpSpPr>
        <p:grpSpPr bwMode="auto">
          <a:xfrm>
            <a:off x="3475205" y="1495124"/>
            <a:ext cx="2208313" cy="2671983"/>
            <a:chOff x="2250" y="790"/>
            <a:chExt cx="1205" cy="1458"/>
          </a:xfrm>
          <a:solidFill>
            <a:srgbClr val="007E3D"/>
          </a:solidFill>
        </p:grpSpPr>
        <p:sp>
          <p:nvSpPr>
            <p:cNvPr id="62" name="Rectangle 38"/>
            <p:cNvSpPr>
              <a:spLocks noChangeArrowheads="1"/>
            </p:cNvSpPr>
            <p:nvPr/>
          </p:nvSpPr>
          <p:spPr bwMode="auto">
            <a:xfrm>
              <a:off x="2847" y="1827"/>
              <a:ext cx="12"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6"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47"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48"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49"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0"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1"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2"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3"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4"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5"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6"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7"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8"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9"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0"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1"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2"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3"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4"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5"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6"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7"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8"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9"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0"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1"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2"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3"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4"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5"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6"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7"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nvGrpSpPr>
          <p:cNvPr id="179" name="组合 178"/>
          <p:cNvGrpSpPr/>
          <p:nvPr/>
        </p:nvGrpSpPr>
        <p:grpSpPr>
          <a:xfrm>
            <a:off x="2279797" y="3447845"/>
            <a:ext cx="354368" cy="354368"/>
            <a:chOff x="2771800" y="2974815"/>
            <a:chExt cx="265776" cy="265776"/>
          </a:xfrm>
        </p:grpSpPr>
        <p:sp>
          <p:nvSpPr>
            <p:cNvPr id="180" name="椭圆 17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1" name="椭圆 180"/>
            <p:cNvSpPr/>
            <p:nvPr/>
          </p:nvSpPr>
          <p:spPr>
            <a:xfrm>
              <a:off x="2798757" y="2999947"/>
              <a:ext cx="211861" cy="211861"/>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183" name="矩形 182"/>
          <p:cNvSpPr/>
          <p:nvPr/>
        </p:nvSpPr>
        <p:spPr>
          <a:xfrm flipH="1">
            <a:off x="395536" y="4225673"/>
            <a:ext cx="2393331" cy="636072"/>
          </a:xfrm>
          <a:prstGeom prst="rect">
            <a:avLst/>
          </a:prstGeom>
          <a:effectLst/>
        </p:spPr>
        <p:txBody>
          <a:bodyPr wrap="square" lIns="121893" tIns="60946" rIns="121893" bIns="60946">
            <a:spAutoFit/>
          </a:bodyPr>
          <a:lstStyle/>
          <a:p>
            <a:pPr algn="just" defTabSz="1218565" fontAlgn="base">
              <a:lnSpc>
                <a:spcPts val="1335"/>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中国首家演示设计交易平台。基于演示设计一站式在线演示、素材销售、服务交易系统。</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4" name="矩形 183"/>
          <p:cNvSpPr/>
          <p:nvPr/>
        </p:nvSpPr>
        <p:spPr>
          <a:xfrm>
            <a:off x="1348703" y="3908895"/>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185" name="组合 184"/>
          <p:cNvGrpSpPr/>
          <p:nvPr/>
        </p:nvGrpSpPr>
        <p:grpSpPr>
          <a:xfrm>
            <a:off x="2279797" y="1719653"/>
            <a:ext cx="354368" cy="354368"/>
            <a:chOff x="2771800" y="2974815"/>
            <a:chExt cx="265776" cy="265776"/>
          </a:xfrm>
        </p:grpSpPr>
        <p:sp>
          <p:nvSpPr>
            <p:cNvPr id="186" name="椭圆 18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7" name="椭圆 186"/>
            <p:cNvSpPr/>
            <p:nvPr/>
          </p:nvSpPr>
          <p:spPr>
            <a:xfrm>
              <a:off x="2798757" y="2999947"/>
              <a:ext cx="211861" cy="211861"/>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189" name="矩形 188"/>
          <p:cNvSpPr/>
          <p:nvPr/>
        </p:nvSpPr>
        <p:spPr>
          <a:xfrm flipH="1">
            <a:off x="395536" y="2497481"/>
            <a:ext cx="2393331" cy="636072"/>
          </a:xfrm>
          <a:prstGeom prst="rect">
            <a:avLst/>
          </a:prstGeom>
          <a:effectLst/>
        </p:spPr>
        <p:txBody>
          <a:bodyPr wrap="square" lIns="121893" tIns="60946" rIns="121893" bIns="60946">
            <a:spAutoFit/>
          </a:bodyPr>
          <a:lstStyle/>
          <a:p>
            <a:pPr algn="just" defTabSz="1218565" fontAlgn="base">
              <a:lnSpc>
                <a:spcPts val="1335"/>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中国首家演示设计交易平台。基于演示设计一站式在线演示、素材销售、服务交易系统。</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0" name="矩形 189"/>
          <p:cNvSpPr/>
          <p:nvPr/>
        </p:nvSpPr>
        <p:spPr>
          <a:xfrm>
            <a:off x="1348703" y="2180695"/>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191" name="组合 190"/>
          <p:cNvGrpSpPr/>
          <p:nvPr/>
        </p:nvGrpSpPr>
        <p:grpSpPr>
          <a:xfrm>
            <a:off x="6592343" y="1719653"/>
            <a:ext cx="354368" cy="354368"/>
            <a:chOff x="2771800" y="2974815"/>
            <a:chExt cx="265776" cy="265776"/>
          </a:xfrm>
        </p:grpSpPr>
        <p:sp>
          <p:nvSpPr>
            <p:cNvPr id="192" name="椭圆 19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93" name="椭圆 192"/>
            <p:cNvSpPr/>
            <p:nvPr/>
          </p:nvSpPr>
          <p:spPr>
            <a:xfrm>
              <a:off x="2798757" y="2999947"/>
              <a:ext cx="211861" cy="211861"/>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9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195" name="矩形 194"/>
          <p:cNvSpPr/>
          <p:nvPr/>
        </p:nvSpPr>
        <p:spPr>
          <a:xfrm flipH="1">
            <a:off x="6492940" y="2497481"/>
            <a:ext cx="2393331" cy="636072"/>
          </a:xfrm>
          <a:prstGeom prst="rect">
            <a:avLst/>
          </a:prstGeom>
          <a:effectLst/>
        </p:spPr>
        <p:txBody>
          <a:bodyPr wrap="square" lIns="121893" tIns="60946" rIns="121893" bIns="60946">
            <a:spAutoFit/>
          </a:bodyPr>
          <a:lstStyle/>
          <a:p>
            <a:pPr algn="just" defTabSz="1218565" fontAlgn="base">
              <a:lnSpc>
                <a:spcPts val="1335"/>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中国首家演示设计交易平台。基于演示设计一站式在线演示、素材销售、服务交易系统。</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6492949" y="2180695"/>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197" name="组合 196"/>
          <p:cNvGrpSpPr/>
          <p:nvPr/>
        </p:nvGrpSpPr>
        <p:grpSpPr>
          <a:xfrm>
            <a:off x="6592343" y="3447845"/>
            <a:ext cx="354368" cy="354368"/>
            <a:chOff x="2771800" y="2974815"/>
            <a:chExt cx="265776" cy="265776"/>
          </a:xfrm>
        </p:grpSpPr>
        <p:sp>
          <p:nvSpPr>
            <p:cNvPr id="198" name="椭圆 19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99" name="椭圆 198"/>
            <p:cNvSpPr/>
            <p:nvPr/>
          </p:nvSpPr>
          <p:spPr>
            <a:xfrm>
              <a:off x="2798757" y="2999947"/>
              <a:ext cx="211861" cy="211861"/>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20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201" name="矩形 200"/>
          <p:cNvSpPr/>
          <p:nvPr/>
        </p:nvSpPr>
        <p:spPr>
          <a:xfrm flipH="1">
            <a:off x="6492940" y="4225673"/>
            <a:ext cx="2393331" cy="636072"/>
          </a:xfrm>
          <a:prstGeom prst="rect">
            <a:avLst/>
          </a:prstGeom>
          <a:effectLst/>
        </p:spPr>
        <p:txBody>
          <a:bodyPr wrap="square" lIns="121893" tIns="60946" rIns="121893" bIns="60946">
            <a:spAutoFit/>
          </a:bodyPr>
          <a:lstStyle/>
          <a:p>
            <a:pPr algn="just" defTabSz="1218565" fontAlgn="base">
              <a:lnSpc>
                <a:spcPts val="1335"/>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中国</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首家演示设计交易平台。基于演示设计一站式在线演示、素材销售、服务交易系统。</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2" name="矩形 201"/>
          <p:cNvSpPr/>
          <p:nvPr/>
        </p:nvSpPr>
        <p:spPr>
          <a:xfrm>
            <a:off x="6492949" y="3908895"/>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300" fill="hold"/>
                                        <p:tgtEl>
                                          <p:spTgt spid="34"/>
                                        </p:tgtEl>
                                        <p:attrNameLst>
                                          <p:attrName>ppt_x</p:attrName>
                                        </p:attrNameLst>
                                      </p:cBhvr>
                                      <p:tavLst>
                                        <p:tav tm="0">
                                          <p:val>
                                            <p:strVal val="#ppt_x"/>
                                          </p:val>
                                        </p:tav>
                                        <p:tav tm="100000">
                                          <p:val>
                                            <p:strVal val="#ppt_x"/>
                                          </p:val>
                                        </p:tav>
                                      </p:tavLst>
                                    </p:anim>
                                    <p:anim calcmode="lin" valueType="num">
                                      <p:cBhvr additive="base">
                                        <p:cTn id="18" dur="300" fill="hold"/>
                                        <p:tgtEl>
                                          <p:spTgt spid="34"/>
                                        </p:tgtEl>
                                        <p:attrNameLst>
                                          <p:attrName>ppt_y</p:attrName>
                                        </p:attrNameLst>
                                      </p:cBhvr>
                                      <p:tavLst>
                                        <p:tav tm="0">
                                          <p:val>
                                            <p:strVal val="0-#ppt_h/2"/>
                                          </p:val>
                                        </p:tav>
                                        <p:tav tm="100000">
                                          <p:val>
                                            <p:strVal val="#ppt_y"/>
                                          </p:val>
                                        </p:tav>
                                      </p:tavLst>
                                    </p:anim>
                                  </p:childTnLst>
                                </p:cTn>
                              </p:par>
                              <p:par>
                                <p:cTn id="19" presetID="6" presetClass="entr" presetSubtype="32"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out)">
                                      <p:cBhvr>
                                        <p:cTn id="21" dur="300"/>
                                        <p:tgtEl>
                                          <p:spTgt spid="3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26" presetClass="emph" presetSubtype="0" fill="hold" nodeType="withEffect">
                                  <p:stCondLst>
                                    <p:cond delay="0"/>
                                  </p:stCondLst>
                                  <p:childTnLst>
                                    <p:animEffect transition="out" filter="fade">
                                      <p:cBhvr>
                                        <p:cTn id="27" dur="400" tmFilter="0, 0; .2, .5; .8, .5; 1, 0"/>
                                        <p:tgtEl>
                                          <p:spTgt spid="61"/>
                                        </p:tgtEl>
                                      </p:cBhvr>
                                    </p:animEffect>
                                    <p:animScale>
                                      <p:cBhvr>
                                        <p:cTn id="28" dur="200" autoRev="1" fill="hold"/>
                                        <p:tgtEl>
                                          <p:spTgt spid="61"/>
                                        </p:tgtEl>
                                      </p:cBhvr>
                                      <p:by x="105000" y="105000"/>
                                    </p:animScale>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350"/>
                                        <p:tgtEl>
                                          <p:spTgt spid="185"/>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185"/>
                                        </p:tgtEl>
                                      </p:cBhvr>
                                    </p:animEffect>
                                    <p:animScale>
                                      <p:cBhvr>
                                        <p:cTn id="35" dur="200" autoRev="1" fill="hold"/>
                                        <p:tgtEl>
                                          <p:spTgt spid="185"/>
                                        </p:tgtEl>
                                      </p:cBhvr>
                                      <p:by x="105000" y="105000"/>
                                    </p:animScale>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fade">
                                      <p:cBhvr>
                                        <p:cTn id="39" dur="350"/>
                                        <p:tgtEl>
                                          <p:spTgt spid="190"/>
                                        </p:tgtEl>
                                      </p:cBhvr>
                                    </p:animEffect>
                                  </p:childTnLst>
                                </p:cTn>
                              </p:par>
                              <p:par>
                                <p:cTn id="40" presetID="26" presetClass="emph" presetSubtype="0" fill="hold" grpId="1" nodeType="withEffect">
                                  <p:stCondLst>
                                    <p:cond delay="0"/>
                                  </p:stCondLst>
                                  <p:childTnLst>
                                    <p:animEffect transition="out" filter="fade">
                                      <p:cBhvr>
                                        <p:cTn id="41" dur="400" tmFilter="0, 0; .2, .5; .8, .5; 1, 0"/>
                                        <p:tgtEl>
                                          <p:spTgt spid="190"/>
                                        </p:tgtEl>
                                      </p:cBhvr>
                                    </p:animEffect>
                                    <p:animScale>
                                      <p:cBhvr>
                                        <p:cTn id="42" dur="200" autoRev="1" fill="hold"/>
                                        <p:tgtEl>
                                          <p:spTgt spid="190"/>
                                        </p:tgtEl>
                                      </p:cBhvr>
                                      <p:by x="105000" y="105000"/>
                                    </p:animScale>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fade">
                                      <p:cBhvr>
                                        <p:cTn id="50" dur="350"/>
                                        <p:tgtEl>
                                          <p:spTgt spid="179"/>
                                        </p:tgtEl>
                                      </p:cBhvr>
                                    </p:animEffect>
                                  </p:childTnLst>
                                </p:cTn>
                              </p:par>
                              <p:par>
                                <p:cTn id="51" presetID="26" presetClass="emph" presetSubtype="0" fill="hold" nodeType="withEffect">
                                  <p:stCondLst>
                                    <p:cond delay="0"/>
                                  </p:stCondLst>
                                  <p:childTnLst>
                                    <p:animEffect transition="out" filter="fade">
                                      <p:cBhvr>
                                        <p:cTn id="52" dur="400" tmFilter="0, 0; .2, .5; .8, .5; 1, 0"/>
                                        <p:tgtEl>
                                          <p:spTgt spid="179"/>
                                        </p:tgtEl>
                                      </p:cBhvr>
                                    </p:animEffect>
                                    <p:animScale>
                                      <p:cBhvr>
                                        <p:cTn id="53" dur="200" autoRev="1" fill="hold"/>
                                        <p:tgtEl>
                                          <p:spTgt spid="179"/>
                                        </p:tgtEl>
                                      </p:cBhvr>
                                      <p:by x="105000" y="105000"/>
                                    </p:animScale>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84"/>
                                        </p:tgtEl>
                                        <p:attrNameLst>
                                          <p:attrName>style.visibility</p:attrName>
                                        </p:attrNameLst>
                                      </p:cBhvr>
                                      <p:to>
                                        <p:strVal val="visible"/>
                                      </p:to>
                                    </p:set>
                                    <p:animEffect transition="in" filter="fade">
                                      <p:cBhvr>
                                        <p:cTn id="57" dur="350"/>
                                        <p:tgtEl>
                                          <p:spTgt spid="184"/>
                                        </p:tgtEl>
                                      </p:cBhvr>
                                    </p:animEffect>
                                  </p:childTnLst>
                                </p:cTn>
                              </p:par>
                              <p:par>
                                <p:cTn id="58" presetID="26" presetClass="emph" presetSubtype="0" fill="hold" grpId="1" nodeType="withEffect">
                                  <p:stCondLst>
                                    <p:cond delay="0"/>
                                  </p:stCondLst>
                                  <p:childTnLst>
                                    <p:animEffect transition="out" filter="fade">
                                      <p:cBhvr>
                                        <p:cTn id="59" dur="400" tmFilter="0, 0; .2, .5; .8, .5; 1, 0"/>
                                        <p:tgtEl>
                                          <p:spTgt spid="184"/>
                                        </p:tgtEl>
                                      </p:cBhvr>
                                    </p:animEffect>
                                    <p:animScale>
                                      <p:cBhvr>
                                        <p:cTn id="60" dur="200" autoRev="1" fill="hold"/>
                                        <p:tgtEl>
                                          <p:spTgt spid="184"/>
                                        </p:tgtEl>
                                      </p:cBhvr>
                                      <p:by x="105000" y="105000"/>
                                    </p:animScale>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191"/>
                                        </p:tgtEl>
                                        <p:attrNameLst>
                                          <p:attrName>style.visibility</p:attrName>
                                        </p:attrNameLst>
                                      </p:cBhvr>
                                      <p:to>
                                        <p:strVal val="visible"/>
                                      </p:to>
                                    </p:set>
                                    <p:animEffect transition="in" filter="fade">
                                      <p:cBhvr>
                                        <p:cTn id="68" dur="350"/>
                                        <p:tgtEl>
                                          <p:spTgt spid="191"/>
                                        </p:tgtEl>
                                      </p:cBhvr>
                                    </p:animEffect>
                                  </p:childTnLst>
                                </p:cTn>
                              </p:par>
                              <p:par>
                                <p:cTn id="69" presetID="26" presetClass="emph" presetSubtype="0" fill="hold" nodeType="withEffect">
                                  <p:stCondLst>
                                    <p:cond delay="0"/>
                                  </p:stCondLst>
                                  <p:childTnLst>
                                    <p:animEffect transition="out" filter="fade">
                                      <p:cBhvr>
                                        <p:cTn id="70" dur="400" tmFilter="0, 0; .2, .5; .8, .5; 1, 0"/>
                                        <p:tgtEl>
                                          <p:spTgt spid="191"/>
                                        </p:tgtEl>
                                      </p:cBhvr>
                                    </p:animEffect>
                                    <p:animScale>
                                      <p:cBhvr>
                                        <p:cTn id="71" dur="200" autoRev="1" fill="hold"/>
                                        <p:tgtEl>
                                          <p:spTgt spid="191"/>
                                        </p:tgtEl>
                                      </p:cBhvr>
                                      <p:by x="105000" y="105000"/>
                                    </p:animScale>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196"/>
                                        </p:tgtEl>
                                        <p:attrNameLst>
                                          <p:attrName>style.visibility</p:attrName>
                                        </p:attrNameLst>
                                      </p:cBhvr>
                                      <p:to>
                                        <p:strVal val="visible"/>
                                      </p:to>
                                    </p:set>
                                    <p:animEffect transition="in" filter="fade">
                                      <p:cBhvr>
                                        <p:cTn id="75" dur="350"/>
                                        <p:tgtEl>
                                          <p:spTgt spid="196"/>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196"/>
                                        </p:tgtEl>
                                      </p:cBhvr>
                                    </p:animEffect>
                                    <p:animScale>
                                      <p:cBhvr>
                                        <p:cTn id="78" dur="200" autoRev="1" fill="hold"/>
                                        <p:tgtEl>
                                          <p:spTgt spid="196"/>
                                        </p:tgtEl>
                                      </p:cBhvr>
                                      <p:by x="105000" y="105000"/>
                                    </p:animScale>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95"/>
                                        </p:tgtEl>
                                        <p:attrNameLst>
                                          <p:attrName>style.visibility</p:attrName>
                                        </p:attrNameLst>
                                      </p:cBhvr>
                                      <p:to>
                                        <p:strVal val="visible"/>
                                      </p:to>
                                    </p:set>
                                    <p:animEffect transition="in" filter="fade">
                                      <p:cBhvr>
                                        <p:cTn id="82" dur="500"/>
                                        <p:tgtEl>
                                          <p:spTgt spid="195"/>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197"/>
                                        </p:tgtEl>
                                        <p:attrNameLst>
                                          <p:attrName>style.visibility</p:attrName>
                                        </p:attrNameLst>
                                      </p:cBhvr>
                                      <p:to>
                                        <p:strVal val="visible"/>
                                      </p:to>
                                    </p:set>
                                    <p:animEffect transition="in" filter="fade">
                                      <p:cBhvr>
                                        <p:cTn id="86" dur="350"/>
                                        <p:tgtEl>
                                          <p:spTgt spid="197"/>
                                        </p:tgtEl>
                                      </p:cBhvr>
                                    </p:animEffect>
                                  </p:childTnLst>
                                </p:cTn>
                              </p:par>
                              <p:par>
                                <p:cTn id="87" presetID="26" presetClass="emph" presetSubtype="0" fill="hold" nodeType="withEffect">
                                  <p:stCondLst>
                                    <p:cond delay="0"/>
                                  </p:stCondLst>
                                  <p:childTnLst>
                                    <p:animEffect transition="out" filter="fade">
                                      <p:cBhvr>
                                        <p:cTn id="88" dur="400" tmFilter="0, 0; .2, .5; .8, .5; 1, 0"/>
                                        <p:tgtEl>
                                          <p:spTgt spid="197"/>
                                        </p:tgtEl>
                                      </p:cBhvr>
                                    </p:animEffect>
                                    <p:animScale>
                                      <p:cBhvr>
                                        <p:cTn id="89" dur="200" autoRev="1" fill="hold"/>
                                        <p:tgtEl>
                                          <p:spTgt spid="197"/>
                                        </p:tgtEl>
                                      </p:cBhvr>
                                      <p:by x="105000" y="105000"/>
                                    </p:animScale>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202"/>
                                        </p:tgtEl>
                                        <p:attrNameLst>
                                          <p:attrName>style.visibility</p:attrName>
                                        </p:attrNameLst>
                                      </p:cBhvr>
                                      <p:to>
                                        <p:strVal val="visible"/>
                                      </p:to>
                                    </p:set>
                                    <p:animEffect transition="in" filter="fade">
                                      <p:cBhvr>
                                        <p:cTn id="93" dur="350"/>
                                        <p:tgtEl>
                                          <p:spTgt spid="202"/>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202"/>
                                        </p:tgtEl>
                                      </p:cBhvr>
                                    </p:animEffect>
                                    <p:animScale>
                                      <p:cBhvr>
                                        <p:cTn id="96" dur="200" autoRev="1" fill="hold"/>
                                        <p:tgtEl>
                                          <p:spTgt spid="202"/>
                                        </p:tgtEl>
                                      </p:cBhvr>
                                      <p:by x="105000" y="105000"/>
                                    </p:animScale>
                                  </p:childTnLst>
                                </p:cTn>
                              </p:par>
                            </p:childTnLst>
                          </p:cTn>
                        </p:par>
                        <p:par>
                          <p:cTn id="97" fill="hold">
                            <p:stCondLst>
                              <p:cond delay="7500"/>
                            </p:stCondLst>
                            <p:childTnLst>
                              <p:par>
                                <p:cTn id="98" presetID="10" presetClass="entr" presetSubtype="0" fill="hold" grpId="0" nodeType="afterEffect">
                                  <p:stCondLst>
                                    <p:cond delay="0"/>
                                  </p:stCondLst>
                                  <p:childTnLst>
                                    <p:set>
                                      <p:cBhvr>
                                        <p:cTn id="99" dur="1" fill="hold">
                                          <p:stCondLst>
                                            <p:cond delay="0"/>
                                          </p:stCondLst>
                                        </p:cTn>
                                        <p:tgtEl>
                                          <p:spTgt spid="201"/>
                                        </p:tgtEl>
                                        <p:attrNameLst>
                                          <p:attrName>style.visibility</p:attrName>
                                        </p:attrNameLst>
                                      </p:cBhvr>
                                      <p:to>
                                        <p:strVal val="visible"/>
                                      </p:to>
                                    </p:set>
                                    <p:animEffect transition="in" filter="fade">
                                      <p:cBhvr>
                                        <p:cTn id="100"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3" grpId="0" animBg="1"/>
      <p:bldP spid="183" grpId="0"/>
      <p:bldP spid="184" grpId="0"/>
      <p:bldP spid="184" grpId="1"/>
      <p:bldP spid="189" grpId="0"/>
      <p:bldP spid="190" grpId="0"/>
      <p:bldP spid="190" grpId="1"/>
      <p:bldP spid="195" grpId="0"/>
      <p:bldP spid="196" grpId="0"/>
      <p:bldP spid="196" grpId="1"/>
      <p:bldP spid="201" grpId="0"/>
      <p:bldP spid="202" grpId="0"/>
      <p:bldP spid="20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竟争对手的影响</a:t>
            </a:r>
          </a:p>
        </p:txBody>
      </p:sp>
      <p:sp>
        <p:nvSpPr>
          <p:cNvPr id="7" name="椭圆 1"/>
          <p:cNvSpPr/>
          <p:nvPr/>
        </p:nvSpPr>
        <p:spPr>
          <a:xfrm>
            <a:off x="1008453" y="1705372"/>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265036" y="1720669"/>
            <a:ext cx="1872208" cy="1872208"/>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1"/>
          <p:cNvSpPr/>
          <p:nvPr/>
        </p:nvSpPr>
        <p:spPr>
          <a:xfrm>
            <a:off x="2759718" y="172066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1"/>
          <p:cNvSpPr/>
          <p:nvPr/>
        </p:nvSpPr>
        <p:spPr>
          <a:xfrm>
            <a:off x="4510983" y="172066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619672" y="1715885"/>
            <a:ext cx="601447" cy="584775"/>
          </a:xfrm>
          <a:prstGeom prst="rect">
            <a:avLst/>
          </a:prstGeom>
          <a:noFill/>
        </p:spPr>
        <p:txBody>
          <a:bodyPr wrap="non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12" name="TextBox 11"/>
          <p:cNvSpPr txBox="1"/>
          <p:nvPr/>
        </p:nvSpPr>
        <p:spPr>
          <a:xfrm>
            <a:off x="3399808" y="1715885"/>
            <a:ext cx="601447" cy="584775"/>
          </a:xfrm>
          <a:prstGeom prst="rect">
            <a:avLst/>
          </a:prstGeom>
          <a:noFill/>
        </p:spPr>
        <p:txBody>
          <a:bodyPr wrap="non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8" name="TextBox 17"/>
          <p:cNvSpPr txBox="1"/>
          <p:nvPr/>
        </p:nvSpPr>
        <p:spPr>
          <a:xfrm>
            <a:off x="5111316" y="1715885"/>
            <a:ext cx="601447" cy="584775"/>
          </a:xfrm>
          <a:prstGeom prst="rect">
            <a:avLst/>
          </a:prstGeom>
          <a:noFill/>
        </p:spPr>
        <p:txBody>
          <a:bodyPr wrap="non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19" name="TextBox 18"/>
          <p:cNvSpPr txBox="1"/>
          <p:nvPr/>
        </p:nvSpPr>
        <p:spPr>
          <a:xfrm>
            <a:off x="6925841" y="1715885"/>
            <a:ext cx="601447" cy="584775"/>
          </a:xfrm>
          <a:prstGeom prst="rect">
            <a:avLst/>
          </a:prstGeom>
          <a:noFill/>
        </p:spPr>
        <p:txBody>
          <a:bodyPr wrap="none" rtlCol="0">
            <a:spAutoFit/>
          </a:bodyPr>
          <a:lstStyle/>
          <a:p>
            <a:r>
              <a:rPr lang="en-US" altLang="zh-CN" sz="3200" b="1" dirty="0">
                <a:solidFill>
                  <a:schemeClr val="bg1"/>
                </a:solidFill>
              </a:rPr>
              <a:t>04</a:t>
            </a:r>
            <a:endParaRPr lang="zh-CN" altLang="en-US" sz="3200" b="1" dirty="0">
              <a:solidFill>
                <a:schemeClr val="bg1"/>
              </a:solidFill>
            </a:endParaRPr>
          </a:p>
        </p:txBody>
      </p:sp>
      <p:cxnSp>
        <p:nvCxnSpPr>
          <p:cNvPr id="20" name="直接连接符 19"/>
          <p:cNvCxnSpPr/>
          <p:nvPr/>
        </p:nvCxnSpPr>
        <p:spPr>
          <a:xfrm>
            <a:off x="1224476" y="230066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992856" y="230066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44120" y="230066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504216" y="230066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75141" y="2418496"/>
            <a:ext cx="1747075" cy="38946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5" name="TextBox 24"/>
          <p:cNvSpPr txBox="1"/>
          <p:nvPr/>
        </p:nvSpPr>
        <p:spPr>
          <a:xfrm>
            <a:off x="1097030" y="2764418"/>
            <a:ext cx="1747075" cy="337015"/>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6" name="TextBox 25"/>
          <p:cNvSpPr txBox="1"/>
          <p:nvPr/>
        </p:nvSpPr>
        <p:spPr>
          <a:xfrm>
            <a:off x="2847656" y="2418496"/>
            <a:ext cx="1747075" cy="38946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7" name="TextBox 26"/>
          <p:cNvSpPr txBox="1"/>
          <p:nvPr/>
        </p:nvSpPr>
        <p:spPr>
          <a:xfrm>
            <a:off x="2869545" y="2764418"/>
            <a:ext cx="1747075" cy="337015"/>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8" name="TextBox 27"/>
          <p:cNvSpPr txBox="1"/>
          <p:nvPr/>
        </p:nvSpPr>
        <p:spPr>
          <a:xfrm>
            <a:off x="4605617" y="2418496"/>
            <a:ext cx="1747075" cy="38946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9" name="TextBox 28"/>
          <p:cNvSpPr txBox="1"/>
          <p:nvPr/>
        </p:nvSpPr>
        <p:spPr>
          <a:xfrm>
            <a:off x="4627506" y="2764418"/>
            <a:ext cx="1747075" cy="337015"/>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30" name="TextBox 29"/>
          <p:cNvSpPr txBox="1"/>
          <p:nvPr/>
        </p:nvSpPr>
        <p:spPr>
          <a:xfrm>
            <a:off x="6407239" y="2446743"/>
            <a:ext cx="1747075" cy="38946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31" name="TextBox 30"/>
          <p:cNvSpPr txBox="1"/>
          <p:nvPr/>
        </p:nvSpPr>
        <p:spPr>
          <a:xfrm>
            <a:off x="6429128" y="2792665"/>
            <a:ext cx="1747075" cy="337015"/>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32" name="等腰三角形 31"/>
          <p:cNvSpPr/>
          <p:nvPr/>
        </p:nvSpPr>
        <p:spPr>
          <a:xfrm rot="5400000">
            <a:off x="879728" y="4012649"/>
            <a:ext cx="288032" cy="248304"/>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182088" y="3920777"/>
            <a:ext cx="7206336" cy="138499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输入简单的文字概述里输入输入里输入简单的文字概述里输入简单文字概述输入简单的文字概述里输入输入输入简单的文字概述里输入简单文字概述输入简单的文字概述里输入输入输入简单的文字概述里输入简单文字概述输入简单的文字概述里输入输入</a:t>
            </a:r>
            <a:endParaRPr lang="en-US" altLang="zh-CN" sz="140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strVal val="4*#ppt_w"/>
                                          </p:val>
                                        </p:tav>
                                        <p:tav tm="100000">
                                          <p:val>
                                            <p:strVal val="#ppt_w"/>
                                          </p:val>
                                        </p:tav>
                                      </p:tavLst>
                                    </p:anim>
                                    <p:anim calcmode="lin" valueType="num">
                                      <p:cBhvr>
                                        <p:cTn id="18" dur="250" fill="hold"/>
                                        <p:tgtEl>
                                          <p:spTgt spid="7"/>
                                        </p:tgtEl>
                                        <p:attrNameLst>
                                          <p:attrName>ppt_h</p:attrName>
                                        </p:attrNameLst>
                                      </p:cBhvr>
                                      <p:tavLst>
                                        <p:tav tm="0">
                                          <p:val>
                                            <p:strVal val="4*#ppt_h"/>
                                          </p:val>
                                        </p:tav>
                                        <p:tav tm="100000">
                                          <p:val>
                                            <p:strVal val="#ppt_h"/>
                                          </p:val>
                                        </p:tav>
                                      </p:tavLst>
                                    </p:anim>
                                  </p:childTnLst>
                                </p:cTn>
                              </p:par>
                              <p:par>
                                <p:cTn id="19" presetID="23" presetClass="entr" presetSubtype="32"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250" fill="hold"/>
                                        <p:tgtEl>
                                          <p:spTgt spid="9"/>
                                        </p:tgtEl>
                                        <p:attrNameLst>
                                          <p:attrName>ppt_w</p:attrName>
                                        </p:attrNameLst>
                                      </p:cBhvr>
                                      <p:tavLst>
                                        <p:tav tm="0">
                                          <p:val>
                                            <p:strVal val="4*#ppt_w"/>
                                          </p:val>
                                        </p:tav>
                                        <p:tav tm="100000">
                                          <p:val>
                                            <p:strVal val="#ppt_w"/>
                                          </p:val>
                                        </p:tav>
                                      </p:tavLst>
                                    </p:anim>
                                    <p:anim calcmode="lin" valueType="num">
                                      <p:cBhvr>
                                        <p:cTn id="22" dur="250" fill="hold"/>
                                        <p:tgtEl>
                                          <p:spTgt spid="9"/>
                                        </p:tgtEl>
                                        <p:attrNameLst>
                                          <p:attrName>ppt_h</p:attrName>
                                        </p:attrNameLst>
                                      </p:cBhvr>
                                      <p:tavLst>
                                        <p:tav tm="0">
                                          <p:val>
                                            <p:strVal val="4*#ppt_h"/>
                                          </p:val>
                                        </p:tav>
                                        <p:tav tm="100000">
                                          <p:val>
                                            <p:strVal val="#ppt_h"/>
                                          </p:val>
                                        </p:tav>
                                      </p:tavLst>
                                    </p:anim>
                                  </p:childTnLst>
                                </p:cTn>
                              </p:par>
                              <p:par>
                                <p:cTn id="23" presetID="23" presetClass="entr" presetSubtype="32"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strVal val="4*#ppt_w"/>
                                          </p:val>
                                        </p:tav>
                                        <p:tav tm="100000">
                                          <p:val>
                                            <p:strVal val="#ppt_w"/>
                                          </p:val>
                                        </p:tav>
                                      </p:tavLst>
                                    </p:anim>
                                    <p:anim calcmode="lin" valueType="num">
                                      <p:cBhvr>
                                        <p:cTn id="26" dur="250" fill="hold"/>
                                        <p:tgtEl>
                                          <p:spTgt spid="10"/>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750"/>
                                  </p:stCondLst>
                                  <p:childTnLst>
                                    <p:set>
                                      <p:cBhvr>
                                        <p:cTn id="28" dur="1" fill="hold">
                                          <p:stCondLst>
                                            <p:cond delay="0"/>
                                          </p:stCondLst>
                                        </p:cTn>
                                        <p:tgtEl>
                                          <p:spTgt spid="8"/>
                                        </p:tgtEl>
                                        <p:attrNameLst>
                                          <p:attrName>style.visibility</p:attrName>
                                        </p:attrNameLst>
                                      </p:cBhvr>
                                      <p:to>
                                        <p:strVal val="visible"/>
                                      </p:to>
                                    </p:set>
                                    <p:anim calcmode="lin" valueType="num">
                                      <p:cBhvr>
                                        <p:cTn id="29" dur="250" fill="hold"/>
                                        <p:tgtEl>
                                          <p:spTgt spid="8"/>
                                        </p:tgtEl>
                                        <p:attrNameLst>
                                          <p:attrName>ppt_w</p:attrName>
                                        </p:attrNameLst>
                                      </p:cBhvr>
                                      <p:tavLst>
                                        <p:tav tm="0">
                                          <p:val>
                                            <p:strVal val="4*#ppt_w"/>
                                          </p:val>
                                        </p:tav>
                                        <p:tav tm="100000">
                                          <p:val>
                                            <p:strVal val="#ppt_w"/>
                                          </p:val>
                                        </p:tav>
                                      </p:tavLst>
                                    </p:anim>
                                    <p:anim calcmode="lin" valueType="num">
                                      <p:cBhvr>
                                        <p:cTn id="30" dur="250" fill="hold"/>
                                        <p:tgtEl>
                                          <p:spTgt spid="8"/>
                                        </p:tgtEl>
                                        <p:attrNameLst>
                                          <p:attrName>ppt_h</p:attrName>
                                        </p:attrNameLst>
                                      </p:cBhvr>
                                      <p:tavLst>
                                        <p:tav tm="0">
                                          <p:val>
                                            <p:strVal val="4*#ppt_h"/>
                                          </p:val>
                                        </p:tav>
                                        <p:tav tm="100000">
                                          <p:val>
                                            <p:strVal val="#ppt_h"/>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22" presetClass="entr" presetSubtype="8" fill="hold" nodeType="withEffect">
                                  <p:stCondLst>
                                    <p:cond delay="25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nodeType="withEffect">
                                  <p:stCondLst>
                                    <p:cond delay="25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25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20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5"/>
                                        </p:tgtEl>
                                        <p:attrNameLst>
                                          <p:attrName>ppt_y</p:attrName>
                                        </p:attrNameLst>
                                      </p:cBhvr>
                                      <p:tavLst>
                                        <p:tav tm="0">
                                          <p:val>
                                            <p:strVal val="#ppt_y"/>
                                          </p:val>
                                        </p:tav>
                                        <p:tav tm="100000">
                                          <p:val>
                                            <p:strVal val="#ppt_y"/>
                                          </p:val>
                                        </p:tav>
                                      </p:tavLst>
                                    </p:anim>
                                    <p:anim calcmode="lin" valueType="num">
                                      <p:cBhvr>
                                        <p:cTn id="6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5"/>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4"/>
                                        </p:tgtEl>
                                        <p:attrNameLst>
                                          <p:attrName>ppt_y</p:attrName>
                                        </p:attrNameLst>
                                      </p:cBhvr>
                                      <p:tavLst>
                                        <p:tav tm="0">
                                          <p:val>
                                            <p:strVal val="#ppt_y"/>
                                          </p:val>
                                        </p:tav>
                                        <p:tav tm="100000">
                                          <p:val>
                                            <p:strVal val="#ppt_y"/>
                                          </p:val>
                                        </p:tav>
                                      </p:tavLst>
                                    </p:anim>
                                    <p:anim calcmode="lin" valueType="num">
                                      <p:cBhvr>
                                        <p:cTn id="6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4"/>
                                        </p:tgtEl>
                                      </p:cBhvr>
                                    </p:animEffect>
                                  </p:childTnLst>
                                </p:cTn>
                              </p:par>
                            </p:childTnLst>
                          </p:cTn>
                        </p:par>
                        <p:par>
                          <p:cTn id="71" fill="hold">
                            <p:stCondLst>
                              <p:cond delay="350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7"/>
                                        </p:tgtEl>
                                        <p:attrNameLst>
                                          <p:attrName>ppt_y</p:attrName>
                                        </p:attrNameLst>
                                      </p:cBhvr>
                                      <p:tavLst>
                                        <p:tav tm="0">
                                          <p:val>
                                            <p:strVal val="#ppt_y"/>
                                          </p:val>
                                        </p:tav>
                                        <p:tav tm="100000">
                                          <p:val>
                                            <p:strVal val="#ppt_y"/>
                                          </p:val>
                                        </p:tav>
                                      </p:tavLst>
                                    </p:anim>
                                    <p:anim calcmode="lin" valueType="num">
                                      <p:cBhvr>
                                        <p:cTn id="7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7"/>
                                        </p:tgtEl>
                                      </p:cBhvr>
                                    </p:animEffect>
                                  </p:childTnLst>
                                </p:cTn>
                              </p:par>
                              <p:par>
                                <p:cTn id="79" presetID="41" presetClass="entr" presetSubtype="0" fill="hold" grpId="0" nodeType="withEffect">
                                  <p:stCondLst>
                                    <p:cond delay="0"/>
                                  </p:stCondLst>
                                  <p:iterate type="lt">
                                    <p:tmPct val="10000"/>
                                  </p:iterate>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6"/>
                                        </p:tgtEl>
                                        <p:attrNameLst>
                                          <p:attrName>ppt_y</p:attrName>
                                        </p:attrNameLst>
                                      </p:cBhvr>
                                      <p:tavLst>
                                        <p:tav tm="0">
                                          <p:val>
                                            <p:strVal val="#ppt_y"/>
                                          </p:val>
                                        </p:tav>
                                        <p:tav tm="100000">
                                          <p:val>
                                            <p:strVal val="#ppt_y"/>
                                          </p:val>
                                        </p:tav>
                                      </p:tavLst>
                                    </p:anim>
                                    <p:anim calcmode="lin" valueType="num">
                                      <p:cBhvr>
                                        <p:cTn id="8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6"/>
                                        </p:tgtEl>
                                      </p:cBhvr>
                                    </p:animEffect>
                                  </p:childTnLst>
                                </p:cTn>
                              </p:par>
                            </p:childTnLst>
                          </p:cTn>
                        </p:par>
                        <p:par>
                          <p:cTn id="86" fill="hold">
                            <p:stCondLst>
                              <p:cond delay="425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9"/>
                                        </p:tgtEl>
                                        <p:attrNameLst>
                                          <p:attrName>ppt_y</p:attrName>
                                        </p:attrNameLst>
                                      </p:cBhvr>
                                      <p:tavLst>
                                        <p:tav tm="0">
                                          <p:val>
                                            <p:strVal val="#ppt_y"/>
                                          </p:val>
                                        </p:tav>
                                        <p:tav tm="100000">
                                          <p:val>
                                            <p:strVal val="#ppt_y"/>
                                          </p:val>
                                        </p:tav>
                                      </p:tavLst>
                                    </p:anim>
                                    <p:anim calcmode="lin" valueType="num">
                                      <p:cBhvr>
                                        <p:cTn id="9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9"/>
                                        </p:tgtEl>
                                      </p:cBhvr>
                                    </p:animEffect>
                                  </p:childTnLst>
                                </p:cTn>
                              </p:par>
                              <p:par>
                                <p:cTn id="94" presetID="41" presetClass="entr" presetSubtype="0" fill="hold" grpId="0" nodeType="withEffect">
                                  <p:stCondLst>
                                    <p:cond delay="0"/>
                                  </p:stCondLst>
                                  <p:iterate type="lt">
                                    <p:tmPct val="10000"/>
                                  </p:iterate>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8"/>
                                        </p:tgtEl>
                                        <p:attrNameLst>
                                          <p:attrName>ppt_y</p:attrName>
                                        </p:attrNameLst>
                                      </p:cBhvr>
                                      <p:tavLst>
                                        <p:tav tm="0">
                                          <p:val>
                                            <p:strVal val="#ppt_y"/>
                                          </p:val>
                                        </p:tav>
                                        <p:tav tm="100000">
                                          <p:val>
                                            <p:strVal val="#ppt_y"/>
                                          </p:val>
                                        </p:tav>
                                      </p:tavLst>
                                    </p:anim>
                                    <p:anim calcmode="lin" valueType="num">
                                      <p:cBhvr>
                                        <p:cTn id="9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8"/>
                                        </p:tgtEl>
                                      </p:cBhvr>
                                    </p:animEffect>
                                  </p:childTnLst>
                                </p:cTn>
                              </p:par>
                            </p:childTnLst>
                          </p:cTn>
                        </p:par>
                        <p:par>
                          <p:cTn id="101" fill="hold">
                            <p:stCondLst>
                              <p:cond delay="500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1"/>
                                        </p:tgtEl>
                                        <p:attrNameLst>
                                          <p:attrName>ppt_y</p:attrName>
                                        </p:attrNameLst>
                                      </p:cBhvr>
                                      <p:tavLst>
                                        <p:tav tm="0">
                                          <p:val>
                                            <p:strVal val="#ppt_y"/>
                                          </p:val>
                                        </p:tav>
                                        <p:tav tm="100000">
                                          <p:val>
                                            <p:strVal val="#ppt_y"/>
                                          </p:val>
                                        </p:tav>
                                      </p:tavLst>
                                    </p:anim>
                                    <p:anim calcmode="lin" valueType="num">
                                      <p:cBhvr>
                                        <p:cTn id="10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31"/>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0"/>
                                        </p:tgtEl>
                                        <p:attrNameLst>
                                          <p:attrName>ppt_y</p:attrName>
                                        </p:attrNameLst>
                                      </p:cBhvr>
                                      <p:tavLst>
                                        <p:tav tm="0">
                                          <p:val>
                                            <p:strVal val="#ppt_y"/>
                                          </p:val>
                                        </p:tav>
                                        <p:tav tm="100000">
                                          <p:val>
                                            <p:strVal val="#ppt_y"/>
                                          </p:val>
                                        </p:tav>
                                      </p:tavLst>
                                    </p:anim>
                                    <p:anim calcmode="lin" valueType="num">
                                      <p:cBhvr>
                                        <p:cTn id="11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0"/>
                                        </p:tgtEl>
                                      </p:cBhvr>
                                    </p:animEffect>
                                  </p:childTnLst>
                                </p:cTn>
                              </p:par>
                            </p:childTnLst>
                          </p:cTn>
                        </p:par>
                        <p:par>
                          <p:cTn id="116" fill="hold">
                            <p:stCondLst>
                              <p:cond delay="5750"/>
                            </p:stCondLst>
                            <p:childTnLst>
                              <p:par>
                                <p:cTn id="117" presetID="2" presetClass="entr" presetSubtype="8"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0-#ppt_w/2"/>
                                          </p:val>
                                        </p:tav>
                                        <p:tav tm="100000">
                                          <p:val>
                                            <p:strVal val="#ppt_x"/>
                                          </p:val>
                                        </p:tav>
                                      </p:tavLst>
                                    </p:anim>
                                    <p:anim calcmode="lin" valueType="num">
                                      <p:cBhvr additive="base">
                                        <p:cTn id="120" dur="500" fill="hold"/>
                                        <p:tgtEl>
                                          <p:spTgt spid="32"/>
                                        </p:tgtEl>
                                        <p:attrNameLst>
                                          <p:attrName>ppt_y</p:attrName>
                                        </p:attrNameLst>
                                      </p:cBhvr>
                                      <p:tavLst>
                                        <p:tav tm="0">
                                          <p:val>
                                            <p:strVal val="#ppt_y"/>
                                          </p:val>
                                        </p:tav>
                                        <p:tav tm="100000">
                                          <p:val>
                                            <p:strVal val="#ppt_y"/>
                                          </p:val>
                                        </p:tav>
                                      </p:tavLst>
                                    </p:anim>
                                  </p:childTnLst>
                                </p:cTn>
                              </p:par>
                            </p:childTnLst>
                          </p:cTn>
                        </p:par>
                        <p:par>
                          <p:cTn id="121" fill="hold">
                            <p:stCondLst>
                              <p:cond delay="6250"/>
                            </p:stCondLst>
                            <p:childTnLst>
                              <p:par>
                                <p:cTn id="122" presetID="22" presetClass="entr" presetSubtype="1"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wipe(up)">
                                      <p:cBhvr>
                                        <p:cTn id="1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1" grpId="0"/>
      <p:bldP spid="12" grpId="0"/>
      <p:bldP spid="18" grpId="0"/>
      <p:bldP spid="19" grpId="0"/>
      <p:bldP spid="24" grpId="0"/>
      <p:bldP spid="25" grpId="0"/>
      <p:bldP spid="26" grpId="0"/>
      <p:bldP spid="27" grpId="0"/>
      <p:bldP spid="28" grpId="0"/>
      <p:bldP spid="29" grpId="0"/>
      <p:bldP spid="30" grpId="0"/>
      <p:bldP spid="31"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自身对目标的重视</a:t>
            </a:r>
          </a:p>
        </p:txBody>
      </p:sp>
      <p:grpSp>
        <p:nvGrpSpPr>
          <p:cNvPr id="28" name="组合 27"/>
          <p:cNvGrpSpPr/>
          <p:nvPr/>
        </p:nvGrpSpPr>
        <p:grpSpPr>
          <a:xfrm>
            <a:off x="712984" y="2426415"/>
            <a:ext cx="1327474" cy="1410442"/>
            <a:chOff x="395537" y="2426415"/>
            <a:chExt cx="1327474" cy="1410442"/>
          </a:xfrm>
          <a:solidFill>
            <a:srgbClr val="E60012"/>
          </a:solidFill>
        </p:grpSpPr>
        <p:sp>
          <p:nvSpPr>
            <p:cNvPr id="29" name="六边形 28"/>
            <p:cNvSpPr/>
            <p:nvPr/>
          </p:nvSpPr>
          <p:spPr>
            <a:xfrm rot="16200000">
              <a:off x="354053" y="2467899"/>
              <a:ext cx="1410442" cy="1327474"/>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76707" y="2931581"/>
              <a:ext cx="954107" cy="400110"/>
            </a:xfrm>
            <a:prstGeom prst="rect">
              <a:avLst/>
            </a:prstGeom>
            <a:no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31" name="等腰三角形 30"/>
          <p:cNvSpPr/>
          <p:nvPr/>
        </p:nvSpPr>
        <p:spPr>
          <a:xfrm rot="5400000">
            <a:off x="2120782" y="3059628"/>
            <a:ext cx="224916" cy="193893"/>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2358936" y="3056362"/>
            <a:ext cx="224916" cy="193893"/>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rot="16200000">
            <a:off x="2569439" y="1727479"/>
            <a:ext cx="2983834" cy="2808313"/>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16200000">
            <a:off x="4505956" y="1584808"/>
            <a:ext cx="797366" cy="750462"/>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585644" y="169666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6" name="六边形 35"/>
          <p:cNvSpPr/>
          <p:nvPr/>
        </p:nvSpPr>
        <p:spPr>
          <a:xfrm rot="16200000">
            <a:off x="5066830" y="2756404"/>
            <a:ext cx="797366" cy="750462"/>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146518" y="286825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8" name="六边形 37"/>
          <p:cNvSpPr/>
          <p:nvPr/>
        </p:nvSpPr>
        <p:spPr>
          <a:xfrm rot="16200000">
            <a:off x="4563367" y="4019184"/>
            <a:ext cx="797366" cy="750462"/>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4643055" y="413103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bwMode="auto">
          <a:xfrm>
            <a:off x="5554370" y="1417340"/>
            <a:ext cx="2834054"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a:t>
            </a:r>
            <a:endParaRPr lang="zh-CN" altLang="en-US" sz="1200" dirty="0">
              <a:solidFill>
                <a:schemeClr val="tx1">
                  <a:lumMod val="65000"/>
                  <a:lumOff val="35000"/>
                </a:schemeClr>
              </a:solidFill>
              <a:latin typeface="Calibri" panose="020F0502020204030204" pitchFamily="34" charset="0"/>
            </a:endParaRPr>
          </a:p>
        </p:txBody>
      </p:sp>
      <p:sp>
        <p:nvSpPr>
          <p:cNvPr id="41" name="TextBox 40"/>
          <p:cNvSpPr txBox="1"/>
          <p:nvPr/>
        </p:nvSpPr>
        <p:spPr bwMode="auto">
          <a:xfrm>
            <a:off x="6058426" y="2633305"/>
            <a:ext cx="2834054"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a:t>
            </a:r>
            <a:endParaRPr lang="zh-CN" altLang="en-US" sz="1200" dirty="0">
              <a:solidFill>
                <a:schemeClr val="tx1">
                  <a:lumMod val="65000"/>
                  <a:lumOff val="35000"/>
                </a:schemeClr>
              </a:solidFill>
              <a:latin typeface="Calibri" panose="020F0502020204030204" pitchFamily="34" charset="0"/>
            </a:endParaRPr>
          </a:p>
        </p:txBody>
      </p:sp>
      <p:sp>
        <p:nvSpPr>
          <p:cNvPr id="42" name="TextBox 41"/>
          <p:cNvSpPr txBox="1"/>
          <p:nvPr/>
        </p:nvSpPr>
        <p:spPr bwMode="auto">
          <a:xfrm>
            <a:off x="5554370" y="3937620"/>
            <a:ext cx="2834054"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a:t>
            </a:r>
            <a:endParaRPr lang="zh-CN" altLang="en-US" sz="1200" dirty="0">
              <a:solidFill>
                <a:schemeClr val="tx1">
                  <a:lumMod val="65000"/>
                  <a:lumOff val="35000"/>
                </a:schemeClr>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 presetClass="entr" presetSubtype="8"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0-#ppt_w/2"/>
                                          </p:val>
                                        </p:tav>
                                        <p:tav tm="100000">
                                          <p:val>
                                            <p:strVal val="#ppt_x"/>
                                          </p:val>
                                        </p:tav>
                                      </p:tavLst>
                                    </p:anim>
                                    <p:anim calcmode="lin" valueType="num">
                                      <p:cBhvr additive="base">
                                        <p:cTn id="69" dur="500" fill="hold"/>
                                        <p:tgtEl>
                                          <p:spTgt spid="3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0-#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1" grpId="0" animBg="1"/>
      <p:bldP spid="32" grpId="0" animBg="1"/>
      <p:bldP spid="33" grpId="0" animBg="1"/>
      <p:bldP spid="34" grpId="0" animBg="1"/>
      <p:bldP spid="35" grpId="0"/>
      <p:bldP spid="36" grpId="0" animBg="1"/>
      <p:bldP spid="37" grpId="0"/>
      <p:bldP spid="38" grpId="0" animBg="1"/>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自身能力的提升</a:t>
            </a:r>
          </a:p>
        </p:txBody>
      </p:sp>
      <p:sp>
        <p:nvSpPr>
          <p:cNvPr id="35" name="六边形 34"/>
          <p:cNvSpPr/>
          <p:nvPr/>
        </p:nvSpPr>
        <p:spPr>
          <a:xfrm rot="16200000">
            <a:off x="4418901" y="2755817"/>
            <a:ext cx="1142824" cy="1075598"/>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16200000">
            <a:off x="6091738" y="3993958"/>
            <a:ext cx="1142824" cy="1075598"/>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rot="16200000">
            <a:off x="5890024" y="1450954"/>
            <a:ext cx="1142824" cy="1075598"/>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rot="16200000">
            <a:off x="7423229" y="2744405"/>
            <a:ext cx="1142824" cy="1075598"/>
          </a:xfrm>
          <a:prstGeom prst="hexagon">
            <a:avLst/>
          </a:prstGeom>
          <a:solidFill>
            <a:srgbClr val="007E3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770660" y="3003139"/>
            <a:ext cx="452586" cy="558129"/>
          </a:xfrm>
          <a:prstGeom prst="rect">
            <a:avLst/>
          </a:prstGeom>
        </p:spPr>
      </p:pic>
      <p:pic>
        <p:nvPicPr>
          <p:cNvPr id="40" name="图片 39"/>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336853" y="4248377"/>
            <a:ext cx="626402" cy="626402"/>
          </a:xfrm>
          <a:prstGeom prst="rect">
            <a:avLst/>
          </a:prstGeom>
        </p:spPr>
      </p:pic>
      <p:pic>
        <p:nvPicPr>
          <p:cNvPr id="41" name="图片 40"/>
          <p:cNvPicPr>
            <a:picLocks noChangeAspect="1"/>
          </p:cNvPicPr>
          <p:nvPr/>
        </p:nvPicPr>
        <p:blipFill>
          <a:blip r:embed="rId8" cstate="print">
            <a:biLevel thresh="2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6168734" y="1700383"/>
            <a:ext cx="585401" cy="626402"/>
          </a:xfrm>
          <a:prstGeom prst="rect">
            <a:avLst/>
          </a:prstGeom>
        </p:spPr>
      </p:pic>
      <p:pic>
        <p:nvPicPr>
          <p:cNvPr id="42" name="图片 41"/>
          <p:cNvPicPr>
            <a:picLocks noChangeAspect="1"/>
          </p:cNvPicPr>
          <p:nvPr/>
        </p:nvPicPr>
        <p:blipFill>
          <a:blip r:embed="rId10" cstate="print">
            <a:biLevel thresh="25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7701940" y="3010020"/>
            <a:ext cx="585401" cy="585401"/>
          </a:xfrm>
          <a:prstGeom prst="rect">
            <a:avLst/>
          </a:prstGeom>
        </p:spPr>
      </p:pic>
      <p:sp>
        <p:nvSpPr>
          <p:cNvPr id="43" name="圆角右箭头 42"/>
          <p:cNvSpPr/>
          <p:nvPr/>
        </p:nvSpPr>
        <p:spPr>
          <a:xfrm>
            <a:off x="4996953" y="1820383"/>
            <a:ext cx="757452" cy="733500"/>
          </a:xfrm>
          <a:prstGeom prst="bentArrow">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圆角右箭头 43"/>
          <p:cNvSpPr/>
          <p:nvPr/>
        </p:nvSpPr>
        <p:spPr>
          <a:xfrm rot="5400000">
            <a:off x="7373391" y="1832359"/>
            <a:ext cx="757452" cy="733500"/>
          </a:xfrm>
          <a:prstGeom prst="bentArrow">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圆角右箭头 44"/>
          <p:cNvSpPr/>
          <p:nvPr/>
        </p:nvSpPr>
        <p:spPr>
          <a:xfrm rot="10800000">
            <a:off x="7385367" y="4017968"/>
            <a:ext cx="757452" cy="733500"/>
          </a:xfrm>
          <a:prstGeom prst="bentArrow">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圆角右箭头 45"/>
          <p:cNvSpPr/>
          <p:nvPr/>
        </p:nvSpPr>
        <p:spPr>
          <a:xfrm rot="16200000">
            <a:off x="5008929" y="3972320"/>
            <a:ext cx="757452" cy="733500"/>
          </a:xfrm>
          <a:prstGeom prst="bentArrow">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TextBox 46"/>
          <p:cNvSpPr txBox="1"/>
          <p:nvPr/>
        </p:nvSpPr>
        <p:spPr>
          <a:xfrm>
            <a:off x="6081644" y="3062783"/>
            <a:ext cx="1107996" cy="461665"/>
          </a:xfrm>
          <a:prstGeom prst="rect">
            <a:avLst/>
          </a:prstGeom>
          <a:noFill/>
        </p:spPr>
        <p:txBody>
          <a:bodyPr wrap="none" rtlCol="0">
            <a:spAutoFit/>
          </a:bodyPr>
          <a:lstStyle/>
          <a:p>
            <a:r>
              <a:rPr lang="zh-CN" altLang="en-US" sz="2400" b="1" dirty="0">
                <a:solidFill>
                  <a:srgbClr val="2D2D2D"/>
                </a:solidFill>
                <a:latin typeface="微软雅黑" panose="020B0503020204020204" pitchFamily="34" charset="-122"/>
                <a:ea typeface="微软雅黑" panose="020B0503020204020204" pitchFamily="34" charset="-122"/>
              </a:rPr>
              <a:t>关键词</a:t>
            </a:r>
          </a:p>
        </p:txBody>
      </p:sp>
      <p:sp>
        <p:nvSpPr>
          <p:cNvPr id="48" name="矩形 47"/>
          <p:cNvSpPr/>
          <p:nvPr/>
        </p:nvSpPr>
        <p:spPr>
          <a:xfrm flipH="1">
            <a:off x="604289" y="2198748"/>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14654" y="184938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flipH="1">
            <a:off x="590523" y="3862226"/>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600888" y="3512867"/>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2000"/>
                                        <p:tgtEl>
                                          <p:spTgt spid="37"/>
                                        </p:tgtEl>
                                      </p:cBhvr>
                                    </p:animEffect>
                                  </p:childTnLst>
                                </p:cTn>
                              </p:par>
                              <p:par>
                                <p:cTn id="18" presetID="21" presetClass="entr" presetSubtype="1"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heel(1)">
                                      <p:cBhvr>
                                        <p:cTn id="23" dur="2000"/>
                                        <p:tgtEl>
                                          <p:spTgt spid="35"/>
                                        </p:tgtEl>
                                      </p:cBhvr>
                                    </p:animEffect>
                                  </p:childTnLst>
                                </p:cTn>
                              </p:par>
                              <p:par>
                                <p:cTn id="24" presetID="21"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heel(1)">
                                      <p:cBhvr>
                                        <p:cTn id="26" dur="2000"/>
                                        <p:tgtEl>
                                          <p:spTgt spid="41"/>
                                        </p:tgtEl>
                                      </p:cBhvr>
                                    </p:animEffect>
                                  </p:childTnLst>
                                </p:cTn>
                              </p:par>
                              <p:par>
                                <p:cTn id="27" presetID="21" presetClass="entr" presetSubtype="1"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heel(1)">
                                      <p:cBhvr>
                                        <p:cTn id="29" dur="2000"/>
                                        <p:tgtEl>
                                          <p:spTgt spid="4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2000"/>
                                        <p:tgtEl>
                                          <p:spTgt spid="38"/>
                                        </p:tgtEl>
                                      </p:cBhvr>
                                    </p:animEffect>
                                  </p:childTnLst>
                                </p:cTn>
                              </p:par>
                              <p:par>
                                <p:cTn id="33" presetID="21" presetClass="entr" presetSubtype="1"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heel(1)">
                                      <p:cBhvr>
                                        <p:cTn id="35" dur="2000"/>
                                        <p:tgtEl>
                                          <p:spTgt spid="40"/>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Effect transition="in" filter="fade">
                                      <p:cBhvr>
                                        <p:cTn id="60" dur="500"/>
                                        <p:tgtEl>
                                          <p:spTgt spid="47"/>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350"/>
                                        <p:tgtEl>
                                          <p:spTgt spid="49"/>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49"/>
                                        </p:tgtEl>
                                      </p:cBhvr>
                                    </p:animEffect>
                                    <p:animScale>
                                      <p:cBhvr>
                                        <p:cTn id="67" dur="200" autoRev="1" fill="hold"/>
                                        <p:tgtEl>
                                          <p:spTgt spid="49"/>
                                        </p:tgtEl>
                                      </p:cBhvr>
                                      <p:by x="105000" y="105000"/>
                                    </p:animScale>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350"/>
                                        <p:tgtEl>
                                          <p:spTgt spid="51"/>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51"/>
                                        </p:tgtEl>
                                      </p:cBhvr>
                                    </p:animEffect>
                                    <p:animScale>
                                      <p:cBhvr>
                                        <p:cTn id="78" dur="200" autoRev="1" fill="hold"/>
                                        <p:tgtEl>
                                          <p:spTgt spid="51"/>
                                        </p:tgtEl>
                                      </p:cBhvr>
                                      <p:by x="105000" y="105000"/>
                                    </p:animScale>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5" grpId="0" animBg="1"/>
      <p:bldP spid="36" grpId="0" animBg="1"/>
      <p:bldP spid="37" grpId="0" animBg="1"/>
      <p:bldP spid="38" grpId="0" animBg="1"/>
      <p:bldP spid="43" grpId="0" animBg="1"/>
      <p:bldP spid="44" grpId="0" animBg="1"/>
      <p:bldP spid="45" grpId="0" animBg="1"/>
      <p:bldP spid="46" grpId="0" animBg="1"/>
      <p:bldP spid="47" grpId="0"/>
      <p:bldP spid="48" grpId="0"/>
      <p:bldP spid="49" grpId="0"/>
      <p:bldP spid="49" grpId="1"/>
      <p:bldP spid="50" grpId="0"/>
      <p:bldP spid="51" grpId="0"/>
      <p:bldP spid="5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市场情况分析</a:t>
            </a:r>
          </a:p>
        </p:txBody>
      </p:sp>
      <p:sp>
        <p:nvSpPr>
          <p:cNvPr id="7" name="Oval 2"/>
          <p:cNvSpPr>
            <a:spLocks noChangeArrowheads="1"/>
          </p:cNvSpPr>
          <p:nvPr/>
        </p:nvSpPr>
        <p:spPr bwMode="auto">
          <a:xfrm>
            <a:off x="3605534" y="2282155"/>
            <a:ext cx="2025650" cy="2025650"/>
          </a:xfrm>
          <a:prstGeom prst="ellipse">
            <a:avLst/>
          </a:prstGeom>
          <a:solidFill>
            <a:schemeClr val="tx1">
              <a:alpha val="10196"/>
            </a:schemeClr>
          </a:solidFill>
          <a:ln w="19050" cap="rnd" algn="ctr">
            <a:solidFill>
              <a:srgbClr val="9E9E9E"/>
            </a:solidFill>
            <a:prstDash val="sysDot"/>
            <a:round/>
          </a:ln>
        </p:spPr>
        <p:txBody>
          <a:bodyPr wrap="none" lIns="100803" tIns="50402" rIns="100803" bIns="5040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8" name="Freeform 6"/>
          <p:cNvSpPr/>
          <p:nvPr/>
        </p:nvSpPr>
        <p:spPr bwMode="auto">
          <a:xfrm rot="5400000">
            <a:off x="2160115" y="1943225"/>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007E3D"/>
          </a:solidFill>
          <a:ln>
            <a:noFill/>
          </a:ln>
          <a:effectLst/>
        </p:spPr>
        <p:txBody>
          <a:bodyPr wrap="none" lIns="100803" tIns="50402" rIns="100803" bIns="50402" anchor="ctr"/>
          <a:lstStyle/>
          <a:p>
            <a:pPr fontAlgn="auto">
              <a:spcBef>
                <a:spcPts val="0"/>
              </a:spcBef>
              <a:spcAft>
                <a:spcPts val="0"/>
              </a:spcAft>
              <a:defRPr/>
            </a:pPr>
            <a:endParaRPr lang="zh-CN" altLang="en-US">
              <a:latin typeface="+mn-lt"/>
              <a:ea typeface="+mn-ea"/>
            </a:endParaRPr>
          </a:p>
        </p:txBody>
      </p:sp>
      <p:sp>
        <p:nvSpPr>
          <p:cNvPr id="9" name="Freeform 7"/>
          <p:cNvSpPr/>
          <p:nvPr/>
        </p:nvSpPr>
        <p:spPr bwMode="auto">
          <a:xfrm rot="5400000">
            <a:off x="3338834" y="2326605"/>
            <a:ext cx="3743325" cy="2359025"/>
          </a:xfrm>
          <a:custGeom>
            <a:avLst/>
            <a:gdLst>
              <a:gd name="T0" fmla="*/ 2147483647 w 2849"/>
              <a:gd name="T1" fmla="*/ 2147483647 h 1794"/>
              <a:gd name="T2" fmla="*/ 2147483647 w 2849"/>
              <a:gd name="T3" fmla="*/ 2147483647 h 1794"/>
              <a:gd name="T4" fmla="*/ 2147483647 w 2849"/>
              <a:gd name="T5" fmla="*/ 2147483647 h 1794"/>
              <a:gd name="T6" fmla="*/ 2147483647 w 2849"/>
              <a:gd name="T7" fmla="*/ 2147483647 h 1794"/>
              <a:gd name="T8" fmla="*/ 2147483647 w 2849"/>
              <a:gd name="T9" fmla="*/ 2147483647 h 1794"/>
              <a:gd name="T10" fmla="*/ 2147483647 w 2849"/>
              <a:gd name="T11" fmla="*/ 2147483647 h 1794"/>
              <a:gd name="T12" fmla="*/ 2147483647 w 2849"/>
              <a:gd name="T13" fmla="*/ 2147483647 h 1794"/>
              <a:gd name="T14" fmla="*/ 2147483647 w 2849"/>
              <a:gd name="T15" fmla="*/ 2147483647 h 1794"/>
              <a:gd name="T16" fmla="*/ 2147483647 w 2849"/>
              <a:gd name="T17" fmla="*/ 2147483647 h 1794"/>
              <a:gd name="T18" fmla="*/ 2147483647 w 2849"/>
              <a:gd name="T19" fmla="*/ 2147483647 h 1794"/>
              <a:gd name="T20" fmla="*/ 2147483647 w 2849"/>
              <a:gd name="T21" fmla="*/ 2147483647 h 1794"/>
              <a:gd name="T22" fmla="*/ 2147483647 w 2849"/>
              <a:gd name="T23" fmla="*/ 2147483647 h 1794"/>
              <a:gd name="T24" fmla="*/ 2147483647 w 2849"/>
              <a:gd name="T25" fmla="*/ 2147483647 h 1794"/>
              <a:gd name="T26" fmla="*/ 2147483647 w 2849"/>
              <a:gd name="T27" fmla="*/ 2147483647 h 1794"/>
              <a:gd name="T28" fmla="*/ 2147483647 w 2849"/>
              <a:gd name="T29" fmla="*/ 2147483647 h 1794"/>
              <a:gd name="T30" fmla="*/ 2147483647 w 2849"/>
              <a:gd name="T31" fmla="*/ 2147483647 h 1794"/>
              <a:gd name="T32" fmla="*/ 2147483647 w 2849"/>
              <a:gd name="T33" fmla="*/ 2147483647 h 1794"/>
              <a:gd name="T34" fmla="*/ 2147483647 w 2849"/>
              <a:gd name="T35" fmla="*/ 2147483647 h 1794"/>
              <a:gd name="T36" fmla="*/ 2147483647 w 2849"/>
              <a:gd name="T37" fmla="*/ 2147483647 h 1794"/>
              <a:gd name="T38" fmla="*/ 2147483647 w 2849"/>
              <a:gd name="T39" fmla="*/ 2147483647 h 1794"/>
              <a:gd name="T40" fmla="*/ 2147483647 w 2849"/>
              <a:gd name="T41" fmla="*/ 2147483647 h 1794"/>
              <a:gd name="T42" fmla="*/ 2147483647 w 2849"/>
              <a:gd name="T43" fmla="*/ 0 h 1794"/>
              <a:gd name="T44" fmla="*/ 2147483647 w 2849"/>
              <a:gd name="T45" fmla="*/ 2147483647 h 1794"/>
              <a:gd name="T46" fmla="*/ 2147483647 w 2849"/>
              <a:gd name="T47" fmla="*/ 2147483647 h 1794"/>
              <a:gd name="T48" fmla="*/ 2147483647 w 2849"/>
              <a:gd name="T49" fmla="*/ 2147483647 h 1794"/>
              <a:gd name="T50" fmla="*/ 2147483647 w 2849"/>
              <a:gd name="T51" fmla="*/ 2147483647 h 1794"/>
              <a:gd name="T52" fmla="*/ 2147483647 w 2849"/>
              <a:gd name="T53" fmla="*/ 2147483647 h 1794"/>
              <a:gd name="T54" fmla="*/ 2147483647 w 2849"/>
              <a:gd name="T55" fmla="*/ 2147483647 h 1794"/>
              <a:gd name="T56" fmla="*/ 2147483647 w 2849"/>
              <a:gd name="T57" fmla="*/ 2147483647 h 1794"/>
              <a:gd name="T58" fmla="*/ 2147483647 w 2849"/>
              <a:gd name="T59" fmla="*/ 2147483647 h 1794"/>
              <a:gd name="T60" fmla="*/ 2147483647 w 2849"/>
              <a:gd name="T61" fmla="*/ 2147483647 h 1794"/>
              <a:gd name="T62" fmla="*/ 2147483647 w 2849"/>
              <a:gd name="T63" fmla="*/ 2147483647 h 1794"/>
              <a:gd name="T64" fmla="*/ 0 w 2849"/>
              <a:gd name="T65" fmla="*/ 2147483647 h 1794"/>
              <a:gd name="T66" fmla="*/ 2147483647 w 2849"/>
              <a:gd name="T67" fmla="*/ 2147483647 h 1794"/>
              <a:gd name="T68" fmla="*/ 2147483647 w 2849"/>
              <a:gd name="T69" fmla="*/ 2147483647 h 1794"/>
              <a:gd name="T70" fmla="*/ 2147483647 w 2849"/>
              <a:gd name="T71" fmla="*/ 2147483647 h 1794"/>
              <a:gd name="T72" fmla="*/ 2147483647 w 2849"/>
              <a:gd name="T73" fmla="*/ 2147483647 h 1794"/>
              <a:gd name="T74" fmla="*/ 2147483647 w 2849"/>
              <a:gd name="T75" fmla="*/ 2147483647 h 1794"/>
              <a:gd name="T76" fmla="*/ 2147483647 w 2849"/>
              <a:gd name="T77" fmla="*/ 2147483647 h 1794"/>
              <a:gd name="T78" fmla="*/ 2147483647 w 2849"/>
              <a:gd name="T79" fmla="*/ 2147483647 h 1794"/>
              <a:gd name="T80" fmla="*/ 2147483647 w 2849"/>
              <a:gd name="T81" fmla="*/ 2147483647 h 1794"/>
              <a:gd name="T82" fmla="*/ 2147483647 w 2849"/>
              <a:gd name="T83" fmla="*/ 2147483647 h 1794"/>
              <a:gd name="T84" fmla="*/ 2147483647 w 2849"/>
              <a:gd name="T85" fmla="*/ 2147483647 h 1794"/>
              <a:gd name="T86" fmla="*/ 2147483647 w 2849"/>
              <a:gd name="T87" fmla="*/ 2147483647 h 1794"/>
              <a:gd name="T88" fmla="*/ 2147483647 w 2849"/>
              <a:gd name="T89" fmla="*/ 2147483647 h 1794"/>
              <a:gd name="T90" fmla="*/ 2147483647 w 2849"/>
              <a:gd name="T91" fmla="*/ 2147483647 h 1794"/>
              <a:gd name="T92" fmla="*/ 2147483647 w 2849"/>
              <a:gd name="T93" fmla="*/ 2147483647 h 1794"/>
              <a:gd name="T94" fmla="*/ 2147483647 w 2849"/>
              <a:gd name="T95" fmla="*/ 2147483647 h 1794"/>
              <a:gd name="T96" fmla="*/ 2147483647 w 2849"/>
              <a:gd name="T97" fmla="*/ 2147483647 h 1794"/>
              <a:gd name="T98" fmla="*/ 2147483647 w 2849"/>
              <a:gd name="T99" fmla="*/ 2147483647 h 1794"/>
              <a:gd name="T100" fmla="*/ 2147483647 w 2849"/>
              <a:gd name="T101" fmla="*/ 2147483647 h 1794"/>
              <a:gd name="T102" fmla="*/ 2147483647 w 2849"/>
              <a:gd name="T103" fmla="*/ 2147483647 h 1794"/>
              <a:gd name="T104" fmla="*/ 2147483647 w 2849"/>
              <a:gd name="T105" fmla="*/ 2147483647 h 1794"/>
              <a:gd name="T106" fmla="*/ 2147483647 w 2849"/>
              <a:gd name="T107" fmla="*/ 2147483647 h 1794"/>
              <a:gd name="T108" fmla="*/ 2147483647 w 2849"/>
              <a:gd name="T109" fmla="*/ 2147483647 h 1794"/>
              <a:gd name="T110" fmla="*/ 2147483647 w 2849"/>
              <a:gd name="T111" fmla="*/ 2147483647 h 1794"/>
              <a:gd name="T112" fmla="*/ 2147483647 w 2849"/>
              <a:gd name="T113" fmla="*/ 2147483647 h 1794"/>
              <a:gd name="T114" fmla="*/ 2147483647 w 2849"/>
              <a:gd name="T115" fmla="*/ 2147483647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007E3D"/>
          </a:solidFill>
          <a:ln>
            <a:noFill/>
          </a:ln>
        </p:spPr>
        <p:txBody>
          <a:bodyPr wrap="none" lIns="100803" tIns="50402" rIns="100803" bIns="50402" anchor="ctr"/>
          <a:lstStyle/>
          <a:p>
            <a:endParaRPr lang="zh-CN" altLang="en-US"/>
          </a:p>
        </p:txBody>
      </p:sp>
      <p:sp>
        <p:nvSpPr>
          <p:cNvPr id="10" name="WordArt 9"/>
          <p:cNvSpPr>
            <a:spLocks noChangeArrowheads="1" noChangeShapeType="1" noTextEdit="1"/>
          </p:cNvSpPr>
          <p:nvPr/>
        </p:nvSpPr>
        <p:spPr bwMode="auto">
          <a:xfrm rot="-5400000">
            <a:off x="3072928" y="1982912"/>
            <a:ext cx="2820987" cy="26289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276668"/>
              </a:avLst>
            </a:prstTxWarp>
          </a:bodyPr>
          <a:lstStyle/>
          <a:p>
            <a:pPr algn="ctr"/>
            <a:r>
              <a:rPr lang="zh-CN" altLang="en-US" sz="700" kern="10">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1" name="WordArt 9"/>
          <p:cNvSpPr>
            <a:spLocks noChangeArrowheads="1" noChangeShapeType="1" noTextEdit="1"/>
          </p:cNvSpPr>
          <p:nvPr/>
        </p:nvSpPr>
        <p:spPr bwMode="auto">
          <a:xfrm rot="5400000">
            <a:off x="3380903" y="2022599"/>
            <a:ext cx="2820988" cy="2628900"/>
          </a:xfrm>
          <a:prstGeom prst="rect">
            <a:avLst/>
          </a:prstGeom>
          <a:noFill/>
        </p:spPr>
        <p:txBody>
          <a:bodyPr spcFirstLastPara="1" wrap="none" fromWordArt="1">
            <a:prstTxWarp prst="textArchUp">
              <a:avLst>
                <a:gd name="adj" fmla="val 12276668"/>
              </a:avLst>
            </a:prstTxWarp>
          </a:bodyPr>
          <a:lstStyle/>
          <a:p>
            <a:pPr algn="ctr"/>
            <a:r>
              <a:rPr lang="zh-CN" altLang="en-US" sz="700" kern="10" dirty="0">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2" name="Text Box 45"/>
          <p:cNvSpPr txBox="1">
            <a:spLocks noChangeArrowheads="1"/>
          </p:cNvSpPr>
          <p:nvPr/>
        </p:nvSpPr>
        <p:spPr bwMode="auto">
          <a:xfrm>
            <a:off x="540072" y="2164680"/>
            <a:ext cx="22225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a:solidFill>
                  <a:srgbClr val="363636"/>
                </a:solidFill>
                <a:latin typeface="微软雅黑" panose="020B0503020204020204" pitchFamily="34" charset="-122"/>
                <a:ea typeface="微软雅黑" panose="020B0503020204020204" pitchFamily="34" charset="-122"/>
              </a:rPr>
              <a:t>单击填加标题</a:t>
            </a:r>
            <a:endParaRPr lang="en-US" altLang="ko-KR" sz="1500" b="1">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p:txBody>
      </p:sp>
      <p:sp>
        <p:nvSpPr>
          <p:cNvPr id="18" name="Text Box 45"/>
          <p:cNvSpPr txBox="1">
            <a:spLocks noChangeArrowheads="1"/>
          </p:cNvSpPr>
          <p:nvPr/>
        </p:nvSpPr>
        <p:spPr bwMode="auto">
          <a:xfrm>
            <a:off x="540072" y="3153693"/>
            <a:ext cx="22225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a:solidFill>
                  <a:srgbClr val="363636"/>
                </a:solidFill>
                <a:latin typeface="微软雅黑" panose="020B0503020204020204" pitchFamily="34" charset="-122"/>
                <a:ea typeface="微软雅黑" panose="020B0503020204020204" pitchFamily="34" charset="-122"/>
              </a:rPr>
              <a:t>单击填加标题</a:t>
            </a:r>
            <a:endParaRPr lang="en-US" altLang="ko-KR" sz="1500" b="1">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p:txBody>
      </p:sp>
      <p:sp>
        <p:nvSpPr>
          <p:cNvPr id="19" name="Text Box 45"/>
          <p:cNvSpPr txBox="1">
            <a:spLocks noChangeArrowheads="1"/>
          </p:cNvSpPr>
          <p:nvPr/>
        </p:nvSpPr>
        <p:spPr bwMode="auto">
          <a:xfrm>
            <a:off x="540072" y="4107780"/>
            <a:ext cx="2222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a:solidFill>
                  <a:srgbClr val="363636"/>
                </a:solidFill>
                <a:latin typeface="微软雅黑" panose="020B0503020204020204" pitchFamily="34" charset="-122"/>
                <a:ea typeface="微软雅黑" panose="020B0503020204020204" pitchFamily="34" charset="-122"/>
              </a:rPr>
              <a:t>单击填加标题</a:t>
            </a:r>
            <a:endParaRPr lang="en-US" altLang="ko-KR" sz="1500" b="1">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a:solidFill>
                <a:srgbClr val="363636"/>
              </a:solidFill>
              <a:latin typeface="微软雅黑" panose="020B0503020204020204" pitchFamily="34" charset="-122"/>
              <a:ea typeface="微软雅黑" panose="020B0503020204020204" pitchFamily="34" charset="-122"/>
            </a:endParaRPr>
          </a:p>
        </p:txBody>
      </p:sp>
      <p:sp>
        <p:nvSpPr>
          <p:cNvPr id="20" name="Text Box 45"/>
          <p:cNvSpPr txBox="1">
            <a:spLocks noChangeArrowheads="1"/>
          </p:cNvSpPr>
          <p:nvPr/>
        </p:nvSpPr>
        <p:spPr bwMode="auto">
          <a:xfrm>
            <a:off x="6597972" y="2164680"/>
            <a:ext cx="22225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rgbClr val="007E3D"/>
                </a:solidFill>
                <a:latin typeface="微软雅黑" panose="020B0503020204020204" pitchFamily="34" charset="-122"/>
                <a:ea typeface="微软雅黑" panose="020B0503020204020204" pitchFamily="34" charset="-122"/>
              </a:rPr>
              <a:t>单击填加标题</a:t>
            </a:r>
            <a:endParaRPr lang="en-US" altLang="ko-KR" sz="1500" b="1" dirty="0">
              <a:solidFill>
                <a:srgbClr val="007E3D"/>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p:txBody>
      </p:sp>
      <p:sp>
        <p:nvSpPr>
          <p:cNvPr id="21" name="Text Box 45"/>
          <p:cNvSpPr txBox="1">
            <a:spLocks noChangeArrowheads="1"/>
          </p:cNvSpPr>
          <p:nvPr/>
        </p:nvSpPr>
        <p:spPr bwMode="auto">
          <a:xfrm>
            <a:off x="6597972" y="3153693"/>
            <a:ext cx="22225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rgbClr val="007E3D"/>
                </a:solidFill>
                <a:latin typeface="微软雅黑" panose="020B0503020204020204" pitchFamily="34" charset="-122"/>
                <a:ea typeface="微软雅黑" panose="020B0503020204020204" pitchFamily="34" charset="-122"/>
              </a:rPr>
              <a:t>单击填加标题</a:t>
            </a:r>
            <a:endParaRPr lang="en-US" altLang="ko-KR" sz="1500" b="1" dirty="0">
              <a:solidFill>
                <a:srgbClr val="007E3D"/>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p:txBody>
      </p:sp>
      <p:sp>
        <p:nvSpPr>
          <p:cNvPr id="22" name="Text Box 45"/>
          <p:cNvSpPr txBox="1">
            <a:spLocks noChangeArrowheads="1"/>
          </p:cNvSpPr>
          <p:nvPr/>
        </p:nvSpPr>
        <p:spPr bwMode="auto">
          <a:xfrm>
            <a:off x="6597972" y="4107780"/>
            <a:ext cx="2222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rgbClr val="007E3D"/>
                </a:solidFill>
                <a:latin typeface="微软雅黑" panose="020B0503020204020204" pitchFamily="34" charset="-122"/>
                <a:ea typeface="微软雅黑" panose="020B0503020204020204" pitchFamily="34" charset="-122"/>
              </a:rPr>
              <a:t>单击填加标题</a:t>
            </a:r>
            <a:endParaRPr lang="en-US" altLang="ko-KR" sz="1500" b="1" dirty="0">
              <a:solidFill>
                <a:srgbClr val="007E3D"/>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200" dirty="0">
                <a:solidFill>
                  <a:srgbClr val="363636"/>
                </a:solidFill>
                <a:latin typeface="微软雅黑" panose="020B0503020204020204" pitchFamily="34" charset="-122"/>
                <a:ea typeface="微软雅黑" panose="020B0503020204020204" pitchFamily="34" charset="-122"/>
              </a:rPr>
              <a:t>点击添加文本点击添加文本</a:t>
            </a:r>
            <a:endParaRPr lang="en-US" altLang="zh-CN" sz="1200" dirty="0">
              <a:solidFill>
                <a:srgbClr val="363636"/>
              </a:solidFill>
              <a:latin typeface="微软雅黑" panose="020B0503020204020204" pitchFamily="34" charset="-122"/>
              <a:ea typeface="微软雅黑" panose="020B0503020204020204" pitchFamily="34" charset="-122"/>
            </a:endParaRPr>
          </a:p>
        </p:txBody>
      </p:sp>
      <p:sp>
        <p:nvSpPr>
          <p:cNvPr id="23" name="Text Box 16"/>
          <p:cNvSpPr txBox="1">
            <a:spLocks noChangeArrowheads="1"/>
          </p:cNvSpPr>
          <p:nvPr/>
        </p:nvSpPr>
        <p:spPr bwMode="auto">
          <a:xfrm>
            <a:off x="4121472" y="2799680"/>
            <a:ext cx="995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803" tIns="50402" rIns="100803" bIns="504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3100" b="1" dirty="0">
                <a:solidFill>
                  <a:srgbClr val="007E3D"/>
                </a:solidFill>
                <a:latin typeface="微软雅黑" panose="020B0503020204020204" pitchFamily="34" charset="-122"/>
                <a:ea typeface="微软雅黑" panose="020B0503020204020204" pitchFamily="34" charset="-122"/>
              </a:rPr>
              <a:t>填加</a:t>
            </a:r>
            <a:endParaRPr lang="en-US" altLang="zh-CN" sz="3100" b="1" dirty="0">
              <a:solidFill>
                <a:srgbClr val="007E3D"/>
              </a:solidFill>
              <a:latin typeface="微软雅黑" panose="020B0503020204020204" pitchFamily="34" charset="-122"/>
              <a:ea typeface="微软雅黑" panose="020B0503020204020204" pitchFamily="34" charset="-122"/>
            </a:endParaRPr>
          </a:p>
          <a:p>
            <a:pPr algn="r" eaLnBrk="1" hangingPunct="1"/>
            <a:r>
              <a:rPr lang="zh-CN" altLang="en-US" sz="3100" b="1" dirty="0">
                <a:solidFill>
                  <a:srgbClr val="007E3D"/>
                </a:solidFill>
                <a:latin typeface="微软雅黑" panose="020B0503020204020204" pitchFamily="34" charset="-122"/>
                <a:ea typeface="微软雅黑" panose="020B0503020204020204" pitchFamily="34" charset="-122"/>
              </a:rPr>
              <a:t>标题</a:t>
            </a:r>
            <a:endParaRPr lang="en-US" altLang="ko-KR" sz="3100" b="1" dirty="0">
              <a:solidFill>
                <a:srgbClr val="007E3D"/>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4000"/>
                            </p:stCondLst>
                            <p:childTnLst>
                              <p:par>
                                <p:cTn id="29" presetID="49" presetClass="entr" presetSubtype="0" decel="10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 calcmode="lin" valueType="num">
                                      <p:cBhvr>
                                        <p:cTn id="33" dur="750" fill="hold"/>
                                        <p:tgtEl>
                                          <p:spTgt spid="23"/>
                                        </p:tgtEl>
                                        <p:attrNameLst>
                                          <p:attrName>style.rotation</p:attrName>
                                        </p:attrNameLst>
                                      </p:cBhvr>
                                      <p:tavLst>
                                        <p:tav tm="0">
                                          <p:val>
                                            <p:fltVal val="360"/>
                                          </p:val>
                                        </p:tav>
                                        <p:tav tm="100000">
                                          <p:val>
                                            <p:fltVal val="0"/>
                                          </p:val>
                                        </p:tav>
                                      </p:tavLst>
                                    </p:anim>
                                    <p:animEffect transition="in" filter="fade">
                                      <p:cBhvr>
                                        <p:cTn id="34" dur="750"/>
                                        <p:tgtEl>
                                          <p:spTgt spid="23"/>
                                        </p:tgtEl>
                                      </p:cBhvr>
                                    </p:animEffect>
                                  </p:childTnLst>
                                </p:cTn>
                              </p:par>
                            </p:childTnLst>
                          </p:cTn>
                        </p:par>
                        <p:par>
                          <p:cTn id="35" fill="hold">
                            <p:stCondLst>
                              <p:cond delay="5000"/>
                            </p:stCondLst>
                            <p:childTnLst>
                              <p:par>
                                <p:cTn id="36" presetID="21"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1750"/>
                                        <p:tgtEl>
                                          <p:spTgt spid="1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1750"/>
                                        <p:tgtEl>
                                          <p:spTgt spid="10"/>
                                        </p:tgtEl>
                                      </p:cBhvr>
                                    </p:animEffect>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anim calcmode="lin" valueType="num">
                                      <p:cBhvr>
                                        <p:cTn id="64" dur="500" fill="hold"/>
                                        <p:tgtEl>
                                          <p:spTgt spid="20"/>
                                        </p:tgtEl>
                                        <p:attrNameLst>
                                          <p:attrName>ppt_x</p:attrName>
                                        </p:attrNameLst>
                                      </p:cBhvr>
                                      <p:tavLst>
                                        <p:tav tm="0">
                                          <p:val>
                                            <p:strVal val="#ppt_x"/>
                                          </p:val>
                                        </p:tav>
                                        <p:tav tm="100000">
                                          <p:val>
                                            <p:strVal val="#ppt_x"/>
                                          </p:val>
                                        </p:tav>
                                      </p:tavLst>
                                    </p:anim>
                                    <p:anim calcmode="lin" valueType="num">
                                      <p:cBhvr>
                                        <p:cTn id="65" dur="5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anim calcmode="lin" valueType="num">
                                      <p:cBhvr>
                                        <p:cTn id="70" dur="500" fill="hold"/>
                                        <p:tgtEl>
                                          <p:spTgt spid="21"/>
                                        </p:tgtEl>
                                        <p:attrNameLst>
                                          <p:attrName>ppt_x</p:attrName>
                                        </p:attrNameLst>
                                      </p:cBhvr>
                                      <p:tavLst>
                                        <p:tav tm="0">
                                          <p:val>
                                            <p:strVal val="#ppt_x"/>
                                          </p:val>
                                        </p:tav>
                                        <p:tav tm="100000">
                                          <p:val>
                                            <p:strVal val="#ppt_x"/>
                                          </p:val>
                                        </p:tav>
                                      </p:tavLst>
                                    </p:anim>
                                    <p:anim calcmode="lin" valueType="num">
                                      <p:cBhvr>
                                        <p:cTn id="71" dur="500" fill="hold"/>
                                        <p:tgtEl>
                                          <p:spTgt spid="21"/>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42"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anim calcmode="lin" valueType="num">
                                      <p:cBhvr>
                                        <p:cTn id="76" dur="500" fill="hold"/>
                                        <p:tgtEl>
                                          <p:spTgt spid="22"/>
                                        </p:tgtEl>
                                        <p:attrNameLst>
                                          <p:attrName>ppt_x</p:attrName>
                                        </p:attrNameLst>
                                      </p:cBhvr>
                                      <p:tavLst>
                                        <p:tav tm="0">
                                          <p:val>
                                            <p:strVal val="#ppt_x"/>
                                          </p:val>
                                        </p:tav>
                                        <p:tav tm="100000">
                                          <p:val>
                                            <p:strVal val="#ppt_x"/>
                                          </p:val>
                                        </p:tav>
                                      </p:tavLst>
                                    </p:anim>
                                    <p:anim calcmode="lin" valueType="num">
                                      <p:cBhvr>
                                        <p:cTn id="7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9" grpId="0" animBg="1"/>
      <p:bldP spid="10" grpId="0" animBg="1"/>
      <p:bldP spid="11" grpId="0"/>
      <p:bldP spid="12" grpId="0"/>
      <p:bldP spid="18" grpId="0"/>
      <p:bldP spid="19"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a:off x="611560" y="2231112"/>
            <a:ext cx="1503784" cy="2592288"/>
          </a:xfrm>
          <a:prstGeom prst="roundRect">
            <a:avLst>
              <a:gd name="adj" fmla="val 16938"/>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367222" y="2223070"/>
            <a:ext cx="6309234" cy="2592288"/>
          </a:xfrm>
          <a:prstGeom prst="roundRect">
            <a:avLst>
              <a:gd name="adj" fmla="val 877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597474" y="2261080"/>
            <a:ext cx="1497526"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3</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115614" y="2645246"/>
            <a:ext cx="3046189"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前一阶段工作总结</a:t>
            </a:r>
          </a:p>
        </p:txBody>
      </p:sp>
      <p:cxnSp>
        <p:nvCxnSpPr>
          <p:cNvPr id="42" name="直接连接符 41"/>
          <p:cNvCxnSpPr/>
          <p:nvPr/>
        </p:nvCxnSpPr>
        <p:spPr>
          <a:xfrm>
            <a:off x="3087090" y="3232949"/>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 name="右箭头 57"/>
          <p:cNvSpPr/>
          <p:nvPr/>
        </p:nvSpPr>
        <p:spPr>
          <a:xfrm>
            <a:off x="3356322" y="342496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TextBox 58"/>
          <p:cNvSpPr txBox="1"/>
          <p:nvPr/>
        </p:nvSpPr>
        <p:spPr>
          <a:xfrm>
            <a:off x="3535045" y="3361556"/>
            <a:ext cx="1620957" cy="307777"/>
          </a:xfrm>
          <a:prstGeom prst="rect">
            <a:avLst/>
          </a:prstGeom>
          <a:noFill/>
        </p:spPr>
        <p:txBody>
          <a:bodyPr wrap="none" rtlCol="0">
            <a:spAutoFit/>
          </a:bodyPr>
          <a:lstStyle/>
          <a:p>
            <a:r>
              <a:rPr lang="zh-CN" altLang="en-US" sz="1400" dirty="0">
                <a:solidFill>
                  <a:schemeClr val="bg1"/>
                </a:solidFill>
              </a:rPr>
              <a:t>某些问题认识不足</a:t>
            </a:r>
          </a:p>
        </p:txBody>
      </p:sp>
      <p:sp>
        <p:nvSpPr>
          <p:cNvPr id="60" name="右箭头 59"/>
          <p:cNvSpPr/>
          <p:nvPr/>
        </p:nvSpPr>
        <p:spPr>
          <a:xfrm>
            <a:off x="5500841" y="342496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TextBox 60"/>
          <p:cNvSpPr txBox="1"/>
          <p:nvPr/>
        </p:nvSpPr>
        <p:spPr>
          <a:xfrm>
            <a:off x="5651827" y="3361556"/>
            <a:ext cx="1800493" cy="307777"/>
          </a:xfrm>
          <a:prstGeom prst="rect">
            <a:avLst/>
          </a:prstGeom>
          <a:noFill/>
        </p:spPr>
        <p:txBody>
          <a:bodyPr wrap="none" rtlCol="0">
            <a:spAutoFit/>
          </a:bodyPr>
          <a:lstStyle/>
          <a:p>
            <a:r>
              <a:rPr lang="zh-CN" altLang="en-US" sz="1400" dirty="0">
                <a:solidFill>
                  <a:schemeClr val="bg1"/>
                </a:solidFill>
              </a:rPr>
              <a:t>对竟争对手分析不够</a:t>
            </a:r>
          </a:p>
        </p:txBody>
      </p:sp>
      <p:sp>
        <p:nvSpPr>
          <p:cNvPr id="62" name="右箭头 61"/>
          <p:cNvSpPr/>
          <p:nvPr/>
        </p:nvSpPr>
        <p:spPr>
          <a:xfrm>
            <a:off x="3341862" y="377891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TextBox 62"/>
          <p:cNvSpPr txBox="1"/>
          <p:nvPr/>
        </p:nvSpPr>
        <p:spPr>
          <a:xfrm>
            <a:off x="3528075" y="3715499"/>
            <a:ext cx="1980029" cy="307777"/>
          </a:xfrm>
          <a:prstGeom prst="rect">
            <a:avLst/>
          </a:prstGeom>
          <a:noFill/>
        </p:spPr>
        <p:txBody>
          <a:bodyPr wrap="none" rtlCol="0">
            <a:spAutoFit/>
          </a:bodyPr>
          <a:lstStyle/>
          <a:p>
            <a:r>
              <a:rPr lang="zh-CN" altLang="en-US" sz="1400" dirty="0">
                <a:solidFill>
                  <a:schemeClr val="bg1"/>
                </a:solidFill>
              </a:rPr>
              <a:t>一些目标制定脱离实际</a:t>
            </a:r>
          </a:p>
        </p:txBody>
      </p:sp>
      <p:sp>
        <p:nvSpPr>
          <p:cNvPr id="64" name="右箭头 63"/>
          <p:cNvSpPr/>
          <p:nvPr/>
        </p:nvSpPr>
        <p:spPr>
          <a:xfrm>
            <a:off x="5486381" y="377891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5" name="TextBox 64"/>
          <p:cNvSpPr txBox="1"/>
          <p:nvPr/>
        </p:nvSpPr>
        <p:spPr>
          <a:xfrm>
            <a:off x="5637367" y="3715499"/>
            <a:ext cx="1620957" cy="307777"/>
          </a:xfrm>
          <a:prstGeom prst="rect">
            <a:avLst/>
          </a:prstGeom>
          <a:noFill/>
        </p:spPr>
        <p:txBody>
          <a:bodyPr wrap="none" rtlCol="0">
            <a:spAutoFit/>
          </a:bodyPr>
          <a:lstStyle/>
          <a:p>
            <a:r>
              <a:rPr lang="zh-CN" altLang="en-US" sz="1400" dirty="0">
                <a:solidFill>
                  <a:schemeClr val="bg1"/>
                </a:solidFill>
              </a:rPr>
              <a:t>自身能力有待提高</a:t>
            </a:r>
          </a:p>
        </p:txBody>
      </p:sp>
      <p:sp>
        <p:nvSpPr>
          <p:cNvPr id="66" name="右箭头 65"/>
          <p:cNvSpPr/>
          <p:nvPr/>
        </p:nvSpPr>
        <p:spPr>
          <a:xfrm>
            <a:off x="3341862" y="413895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TextBox 66"/>
          <p:cNvSpPr txBox="1"/>
          <p:nvPr/>
        </p:nvSpPr>
        <p:spPr>
          <a:xfrm>
            <a:off x="3520585" y="4075539"/>
            <a:ext cx="1441420" cy="307777"/>
          </a:xfrm>
          <a:prstGeom prst="rect">
            <a:avLst/>
          </a:prstGeom>
          <a:noFill/>
        </p:spPr>
        <p:txBody>
          <a:bodyPr wrap="none" rtlCol="0">
            <a:spAutoFit/>
          </a:bodyPr>
          <a:lstStyle/>
          <a:p>
            <a:r>
              <a:rPr lang="zh-CN" altLang="en-US" sz="1400" dirty="0">
                <a:solidFill>
                  <a:schemeClr val="bg1"/>
                </a:solidFill>
              </a:rPr>
              <a:t>执行力有待加强</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50"/>
                                        <p:tgtEl>
                                          <p:spTgt spid="42"/>
                                        </p:tgtEl>
                                      </p:cBhvr>
                                    </p:animEffect>
                                    <p:anim calcmode="lin" valueType="num">
                                      <p:cBhvr>
                                        <p:cTn id="22" dur="750" fill="hold"/>
                                        <p:tgtEl>
                                          <p:spTgt spid="42"/>
                                        </p:tgtEl>
                                        <p:attrNameLst>
                                          <p:attrName>ppt_x</p:attrName>
                                        </p:attrNameLst>
                                      </p:cBhvr>
                                      <p:tavLst>
                                        <p:tav tm="0">
                                          <p:val>
                                            <p:strVal val="#ppt_x"/>
                                          </p:val>
                                        </p:tav>
                                        <p:tav tm="100000">
                                          <p:val>
                                            <p:strVal val="#ppt_x"/>
                                          </p:val>
                                        </p:tav>
                                      </p:tavLst>
                                    </p:anim>
                                    <p:anim calcmode="lin" valueType="num">
                                      <p:cBhvr>
                                        <p:cTn id="23" dur="750" fill="hold"/>
                                        <p:tgtEl>
                                          <p:spTgt spid="4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ppt_x"/>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ppt_x"/>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ppt_x"/>
                                          </p:val>
                                        </p:tav>
                                        <p:tav tm="100000">
                                          <p:val>
                                            <p:strVal val="#ppt_x"/>
                                          </p:val>
                                        </p:tav>
                                      </p:tavLst>
                                    </p:anim>
                                    <p:anim calcmode="lin" valueType="num">
                                      <p:cBhvr additive="base">
                                        <p:cTn id="62" dur="500" fill="hold"/>
                                        <p:tgtEl>
                                          <p:spTgt spid="6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ppt_x"/>
                                          </p:val>
                                        </p:tav>
                                        <p:tav tm="100000">
                                          <p:val>
                                            <p:strVal val="#ppt_x"/>
                                          </p:val>
                                        </p:tav>
                                      </p:tavLst>
                                    </p:anim>
                                    <p:anim calcmode="lin" valueType="num">
                                      <p:cBhvr additive="base">
                                        <p:cTn id="66" dur="500" fill="hold"/>
                                        <p:tgtEl>
                                          <p:spTgt spid="6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ppt_x"/>
                                          </p:val>
                                        </p:tav>
                                        <p:tav tm="100000">
                                          <p:val>
                                            <p:strVal val="#ppt_x"/>
                                          </p:val>
                                        </p:tav>
                                      </p:tavLst>
                                    </p:anim>
                                    <p:anim calcmode="lin" valueType="num">
                                      <p:cBhvr additive="base">
                                        <p:cTn id="7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0" grpId="0"/>
      <p:bldP spid="41" grpId="0"/>
      <p:bldP spid="58" grpId="0" animBg="1"/>
      <p:bldP spid="59" grpId="0"/>
      <p:bldP spid="60" grpId="0" animBg="1"/>
      <p:bldP spid="61" grpId="0"/>
      <p:bldP spid="62" grpId="0" animBg="1"/>
      <p:bldP spid="63" grpId="0"/>
      <p:bldP spid="64" grpId="0" animBg="1"/>
      <p:bldP spid="65" grpId="0"/>
      <p:bldP spid="66" grpId="0" animBg="1"/>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某些问题认识不足</a:t>
            </a:r>
          </a:p>
        </p:txBody>
      </p:sp>
      <p:sp>
        <p:nvSpPr>
          <p:cNvPr id="7" name="矩形 6"/>
          <p:cNvSpPr/>
          <p:nvPr/>
        </p:nvSpPr>
        <p:spPr>
          <a:xfrm>
            <a:off x="789463" y="2376338"/>
            <a:ext cx="1046234" cy="936104"/>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97574" y="2376338"/>
            <a:ext cx="1046234" cy="93610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61471" y="2533128"/>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576" y="1326748"/>
            <a:ext cx="7560839"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11" name="矩形 10"/>
          <p:cNvSpPr/>
          <p:nvPr/>
        </p:nvSpPr>
        <p:spPr>
          <a:xfrm>
            <a:off x="3453759" y="2376338"/>
            <a:ext cx="1046234" cy="936104"/>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61870" y="2376338"/>
            <a:ext cx="1046234" cy="93610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525767" y="2533128"/>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262070" y="2376338"/>
            <a:ext cx="1046234" cy="936104"/>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270181" y="2376338"/>
            <a:ext cx="1046234" cy="93610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334078" y="2533128"/>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83568" y="3558996"/>
            <a:ext cx="2232248" cy="167129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sp>
        <p:nvSpPr>
          <p:cNvPr id="23" name="TextBox 22"/>
          <p:cNvSpPr txBox="1"/>
          <p:nvPr/>
        </p:nvSpPr>
        <p:spPr>
          <a:xfrm>
            <a:off x="3347864" y="3577580"/>
            <a:ext cx="2232248" cy="167129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sp>
        <p:nvSpPr>
          <p:cNvPr id="24" name="TextBox 23"/>
          <p:cNvSpPr txBox="1"/>
          <p:nvPr/>
        </p:nvSpPr>
        <p:spPr>
          <a:xfrm>
            <a:off x="6262070" y="3577580"/>
            <a:ext cx="2232248"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p:bldP spid="10" grpId="0"/>
      <p:bldP spid="11" grpId="0" animBg="1"/>
      <p:bldP spid="12" grpId="0" animBg="1"/>
      <p:bldP spid="18" grpId="0"/>
      <p:bldP spid="19" grpId="0" animBg="1"/>
      <p:bldP spid="20" grpId="0" animBg="1"/>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5060315" y="1129665"/>
            <a:ext cx="4087495" cy="46081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23528" y="-94828"/>
            <a:ext cx="2869281" cy="864096"/>
          </a:xfrm>
          <a:prstGeom prst="roundRect">
            <a:avLst>
              <a:gd name="adj" fmla="val 8019"/>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50411" y="3401849"/>
            <a:ext cx="2215515" cy="768350"/>
          </a:xfrm>
          <a:prstGeom prst="rect">
            <a:avLst/>
          </a:prstGeom>
          <a:noFill/>
        </p:spPr>
        <p:txBody>
          <a:bodyPr wrap="none">
            <a:spAutoFit/>
          </a:bodyPr>
          <a:lstStyle/>
          <a:p>
            <a:pPr fontAlgn="auto">
              <a:spcBef>
                <a:spcPts val="0"/>
              </a:spcBef>
              <a:spcAft>
                <a:spcPts val="0"/>
              </a:spcAft>
              <a:defRPr/>
            </a:pPr>
            <a:r>
              <a:rPr lang="en-US" altLang="zh-CN" sz="4400" dirty="0">
                <a:solidFill>
                  <a:srgbClr val="007E3D"/>
                </a:solidFill>
                <a:latin typeface="+mn-lt"/>
                <a:ea typeface="+mn-ea"/>
              </a:rPr>
              <a:t>Contents</a:t>
            </a:r>
          </a:p>
        </p:txBody>
      </p:sp>
      <p:sp>
        <p:nvSpPr>
          <p:cNvPr id="6" name="TextBox 5"/>
          <p:cNvSpPr txBox="1"/>
          <p:nvPr/>
        </p:nvSpPr>
        <p:spPr>
          <a:xfrm>
            <a:off x="650729" y="2152018"/>
            <a:ext cx="2214880" cy="1322070"/>
          </a:xfrm>
          <a:prstGeom prst="rect">
            <a:avLst/>
          </a:prstGeom>
          <a:noFill/>
        </p:spPr>
        <p:txBody>
          <a:bodyPr wrap="none">
            <a:spAutoFit/>
          </a:bodyPr>
          <a:lstStyle/>
          <a:p>
            <a:pPr fontAlgn="auto">
              <a:spcBef>
                <a:spcPts val="0"/>
              </a:spcBef>
              <a:spcAft>
                <a:spcPts val="0"/>
              </a:spcAft>
              <a:defRPr/>
            </a:pPr>
            <a:r>
              <a:rPr lang="zh-CN" altLang="en-US" sz="8000"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sp>
        <p:nvSpPr>
          <p:cNvPr id="7" name="矩形 6"/>
          <p:cNvSpPr/>
          <p:nvPr/>
        </p:nvSpPr>
        <p:spPr>
          <a:xfrm flipH="1">
            <a:off x="4211960" y="1129718"/>
            <a:ext cx="720080" cy="4608102"/>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83968" y="1849388"/>
            <a:ext cx="648072" cy="360040"/>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83968" y="2425452"/>
            <a:ext cx="648072" cy="360040"/>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0" name="矩形 9"/>
          <p:cNvSpPr/>
          <p:nvPr/>
        </p:nvSpPr>
        <p:spPr>
          <a:xfrm>
            <a:off x="4283968" y="3001516"/>
            <a:ext cx="648072" cy="360040"/>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1" name="矩形 10"/>
          <p:cNvSpPr/>
          <p:nvPr/>
        </p:nvSpPr>
        <p:spPr>
          <a:xfrm>
            <a:off x="4283968" y="3577580"/>
            <a:ext cx="648072" cy="360040"/>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2" name="矩形 11"/>
          <p:cNvSpPr/>
          <p:nvPr/>
        </p:nvSpPr>
        <p:spPr>
          <a:xfrm>
            <a:off x="4283968" y="4153644"/>
            <a:ext cx="648072" cy="360040"/>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3" name="TextBox 12"/>
          <p:cNvSpPr txBox="1"/>
          <p:nvPr/>
        </p:nvSpPr>
        <p:spPr>
          <a:xfrm>
            <a:off x="4393132" y="1840096"/>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393132" y="2425452"/>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93132" y="3001516"/>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374002" y="3577580"/>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374002" y="4154462"/>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148064" y="1849388"/>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前一阶段工作总结</a:t>
            </a:r>
          </a:p>
        </p:txBody>
      </p:sp>
      <p:sp>
        <p:nvSpPr>
          <p:cNvPr id="19" name="TextBox 18"/>
          <p:cNvSpPr txBox="1"/>
          <p:nvPr/>
        </p:nvSpPr>
        <p:spPr>
          <a:xfrm>
            <a:off x="5148064" y="242621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取得的成绩及经验</a:t>
            </a:r>
          </a:p>
        </p:txBody>
      </p:sp>
      <p:sp>
        <p:nvSpPr>
          <p:cNvPr id="20" name="TextBox 19"/>
          <p:cNvSpPr txBox="1"/>
          <p:nvPr/>
        </p:nvSpPr>
        <p:spPr>
          <a:xfrm>
            <a:off x="5148063" y="300151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不足之处原因分析</a:t>
            </a:r>
          </a:p>
        </p:txBody>
      </p:sp>
      <p:sp>
        <p:nvSpPr>
          <p:cNvPr id="21" name="TextBox 20"/>
          <p:cNvSpPr txBox="1"/>
          <p:nvPr/>
        </p:nvSpPr>
        <p:spPr>
          <a:xfrm>
            <a:off x="5148062" y="3577375"/>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目前市场情况分析</a:t>
            </a:r>
          </a:p>
        </p:txBody>
      </p:sp>
      <p:sp>
        <p:nvSpPr>
          <p:cNvPr id="22" name="TextBox 21"/>
          <p:cNvSpPr txBox="1"/>
          <p:nvPr/>
        </p:nvSpPr>
        <p:spPr>
          <a:xfrm>
            <a:off x="5204971" y="4144352"/>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下一阶段工作计划</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1+#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1+#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par>
                          <p:cTn id="75" fill="hold">
                            <p:stCondLst>
                              <p:cond delay="3500"/>
                            </p:stCondLst>
                            <p:childTnLst>
                              <p:par>
                                <p:cTn id="76" presetID="2" presetClass="entr" presetSubtype="2"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1+#ppt_w/2"/>
                                          </p:val>
                                        </p:tav>
                                        <p:tav tm="100000">
                                          <p:val>
                                            <p:strVal val="#ppt_x"/>
                                          </p:val>
                                        </p:tav>
                                      </p:tavLst>
                                    </p:anim>
                                    <p:anim calcmode="lin" valueType="num">
                                      <p:cBhvr additive="base">
                                        <p:cTn id="79" dur="500" fill="hold"/>
                                        <p:tgtEl>
                                          <p:spTgt spid="1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1+#ppt_w/2"/>
                                          </p:val>
                                        </p:tav>
                                        <p:tav tm="100000">
                                          <p:val>
                                            <p:strVal val="#ppt_x"/>
                                          </p:val>
                                        </p:tav>
                                      </p:tavLst>
                                    </p:anim>
                                    <p:anim calcmode="lin" valueType="num">
                                      <p:cBhvr additive="base">
                                        <p:cTn id="83" dur="500" fill="hold"/>
                                        <p:tgtEl>
                                          <p:spTgt spid="1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1+#ppt_w/2"/>
                                          </p:val>
                                        </p:tav>
                                        <p:tav tm="100000">
                                          <p:val>
                                            <p:strVal val="#ppt_x"/>
                                          </p:val>
                                        </p:tav>
                                      </p:tavLst>
                                    </p:anim>
                                    <p:anim calcmode="lin" valueType="num">
                                      <p:cBhvr additive="base">
                                        <p:cTn id="87" dur="500" fill="hold"/>
                                        <p:tgtEl>
                                          <p:spTgt spid="22"/>
                                        </p:tgtEl>
                                        <p:attrNameLst>
                                          <p:attrName>ppt_y</p:attrName>
                                        </p:attrNameLst>
                                      </p:cBhvr>
                                      <p:tavLst>
                                        <p:tav tm="0">
                                          <p:val>
                                            <p:strVal val="#ppt_y"/>
                                          </p:val>
                                        </p:tav>
                                        <p:tav tm="100000">
                                          <p:val>
                                            <p:strVal val="#ppt_y"/>
                                          </p:val>
                                        </p:tav>
                                      </p:tavLst>
                                    </p:anim>
                                  </p:childTnLst>
                                </p:cTn>
                              </p:par>
                              <p:par>
                                <p:cTn id="88" presetID="22" presetClass="entr" presetSubtype="4"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down)">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p:bldP spid="6" grpId="0"/>
      <p:bldP spid="7" grpId="0" bldLvl="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一些目标脱离实际</a:t>
            </a:r>
          </a:p>
        </p:txBody>
      </p:sp>
      <p:sp>
        <p:nvSpPr>
          <p:cNvPr id="7" name="泪滴形 6"/>
          <p:cNvSpPr/>
          <p:nvPr/>
        </p:nvSpPr>
        <p:spPr>
          <a:xfrm rot="8035252">
            <a:off x="586957" y="1873992"/>
            <a:ext cx="2664296" cy="2664296"/>
          </a:xfrm>
          <a:prstGeom prst="teardrop">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rot="8035252">
            <a:off x="2913000" y="2910691"/>
            <a:ext cx="1779427" cy="1779427"/>
          </a:xfrm>
          <a:prstGeom prst="teardrop">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544691" y="1898596"/>
            <a:ext cx="864096" cy="8640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43985" y="2919623"/>
            <a:ext cx="672032" cy="67203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660787" y="2114620"/>
            <a:ext cx="697627" cy="400110"/>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12" name="TextBox 11"/>
          <p:cNvSpPr txBox="1"/>
          <p:nvPr/>
        </p:nvSpPr>
        <p:spPr>
          <a:xfrm>
            <a:off x="4084113" y="3055584"/>
            <a:ext cx="646331" cy="369332"/>
          </a:xfrm>
          <a:prstGeom prst="rect">
            <a:avLst/>
          </a:prstGeom>
          <a:noFill/>
        </p:spPr>
        <p:txBody>
          <a:bodyPr wrap="none" rtlCol="0">
            <a:spAutoFit/>
          </a:bodyPr>
          <a:lstStyle/>
          <a:p>
            <a:r>
              <a:rPr lang="en-US" altLang="zh-CN" dirty="0">
                <a:solidFill>
                  <a:schemeClr val="bg1"/>
                </a:solidFill>
              </a:rPr>
              <a:t>35%</a:t>
            </a:r>
            <a:endParaRPr lang="zh-CN" altLang="en-US" dirty="0">
              <a:solidFill>
                <a:schemeClr val="bg1"/>
              </a:solidFill>
            </a:endParaRPr>
          </a:p>
        </p:txBody>
      </p:sp>
      <p:sp>
        <p:nvSpPr>
          <p:cNvPr id="18" name="矩形 17"/>
          <p:cNvSpPr/>
          <p:nvPr/>
        </p:nvSpPr>
        <p:spPr>
          <a:xfrm flipH="1">
            <a:off x="1032523" y="2908114"/>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19" name="矩形 18"/>
          <p:cNvSpPr/>
          <p:nvPr/>
        </p:nvSpPr>
        <p:spPr>
          <a:xfrm>
            <a:off x="1104530" y="259132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3002387" y="3705484"/>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21" name="矩形 20"/>
          <p:cNvSpPr/>
          <p:nvPr/>
        </p:nvSpPr>
        <p:spPr>
          <a:xfrm>
            <a:off x="3074394" y="338869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4043984" y="1870286"/>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5652121" y="3151486"/>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par>
                          <p:cTn id="47" fill="hold">
                            <p:stCondLst>
                              <p:cond delay="3000"/>
                            </p:stCondLst>
                            <p:childTnLst>
                              <p:par>
                                <p:cTn id="48" presetID="5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Scale>
                                      <p:cBhvr>
                                        <p:cTn id="5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9"/>
                                        </p:tgtEl>
                                        <p:attrNameLst>
                                          <p:attrName>ppt_x</p:attrName>
                                          <p:attrName>ppt_y</p:attrName>
                                        </p:attrNameLst>
                                      </p:cBhvr>
                                    </p:animMotion>
                                    <p:animEffect transition="in" filter="fade">
                                      <p:cBhvr>
                                        <p:cTn id="52" dur="1000"/>
                                        <p:tgtEl>
                                          <p:spTgt spid="9"/>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350"/>
                                        <p:tgtEl>
                                          <p:spTgt spid="19"/>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19"/>
                                        </p:tgtEl>
                                      </p:cBhvr>
                                    </p:animEffect>
                                    <p:animScale>
                                      <p:cBhvr>
                                        <p:cTn id="64" dur="200" autoRev="1" fill="hold"/>
                                        <p:tgtEl>
                                          <p:spTgt spid="19"/>
                                        </p:tgtEl>
                                      </p:cBhvr>
                                      <p:by x="105000" y="105000"/>
                                    </p:animScale>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par>
                          <p:cTn id="73" fill="hold">
                            <p:stCondLst>
                              <p:cond delay="5500"/>
                            </p:stCondLst>
                            <p:childTnLst>
                              <p:par>
                                <p:cTn id="74" presetID="52" presetClass="entr" presetSubtype="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Scale>
                                      <p:cBhvr>
                                        <p:cTn id="7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0"/>
                                        </p:tgtEl>
                                        <p:attrNameLst>
                                          <p:attrName>ppt_x</p:attrName>
                                          <p:attrName>ppt_y</p:attrName>
                                        </p:attrNameLst>
                                      </p:cBhvr>
                                    </p:animMotion>
                                    <p:animEffect transition="in" filter="fade">
                                      <p:cBhvr>
                                        <p:cTn id="78" dur="1000"/>
                                        <p:tgtEl>
                                          <p:spTgt spid="10"/>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Scale>
                                      <p:cBhvr>
                                        <p:cTn id="8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2"/>
                                        </p:tgtEl>
                                        <p:attrNameLst>
                                          <p:attrName>ppt_x</p:attrName>
                                          <p:attrName>ppt_y</p:attrName>
                                        </p:attrNameLst>
                                      </p:cBhvr>
                                    </p:animMotion>
                                    <p:animEffect transition="in" filter="fade">
                                      <p:cBhvr>
                                        <p:cTn id="83" dur="1000"/>
                                        <p:tgtEl>
                                          <p:spTgt spid="12"/>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50"/>
                                        <p:tgtEl>
                                          <p:spTgt spid="21"/>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1"/>
                                        </p:tgtEl>
                                      </p:cBhvr>
                                    </p:animEffect>
                                    <p:animScale>
                                      <p:cBhvr>
                                        <p:cTn id="90" dur="200" autoRev="1" fill="hold"/>
                                        <p:tgtEl>
                                          <p:spTgt spid="21"/>
                                        </p:tgtEl>
                                      </p:cBhvr>
                                      <p:by x="105000" y="105000"/>
                                    </p:animScale>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75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1" grpId="0"/>
      <p:bldP spid="12" grpId="0"/>
      <p:bldP spid="18" grpId="0"/>
      <p:bldP spid="19" grpId="0"/>
      <p:bldP spid="19" grpId="1"/>
      <p:bldP spid="20" grpId="0"/>
      <p:bldP spid="21" grpId="0"/>
      <p:bldP spid="21" grpId="1"/>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执行能力有待加强</a:t>
            </a:r>
          </a:p>
        </p:txBody>
      </p:sp>
      <p:cxnSp>
        <p:nvCxnSpPr>
          <p:cNvPr id="41" name="直接连接符 40"/>
          <p:cNvCxnSpPr/>
          <p:nvPr/>
        </p:nvCxnSpPr>
        <p:spPr>
          <a:xfrm>
            <a:off x="0" y="3388142"/>
            <a:ext cx="9144000" cy="0"/>
          </a:xfrm>
          <a:prstGeom prst="line">
            <a:avLst/>
          </a:prstGeom>
          <a:ln w="57150">
            <a:solidFill>
              <a:srgbClr val="007E3D"/>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607298" y="3734370"/>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43" name="TextBox 42"/>
          <p:cNvSpPr txBox="1"/>
          <p:nvPr/>
        </p:nvSpPr>
        <p:spPr bwMode="auto">
          <a:xfrm>
            <a:off x="2697661" y="2150194"/>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44" name="TextBox 43"/>
          <p:cNvSpPr txBox="1"/>
          <p:nvPr/>
        </p:nvSpPr>
        <p:spPr bwMode="auto">
          <a:xfrm>
            <a:off x="4644008" y="3734369"/>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45" name="TextBox 44"/>
          <p:cNvSpPr txBox="1"/>
          <p:nvPr/>
        </p:nvSpPr>
        <p:spPr bwMode="auto">
          <a:xfrm>
            <a:off x="6588224" y="2132973"/>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a:t>
            </a:r>
            <a:endParaRPr lang="zh-CN" altLang="en-US" sz="1200" dirty="0">
              <a:solidFill>
                <a:schemeClr val="tx1">
                  <a:lumMod val="75000"/>
                  <a:lumOff val="25000"/>
                </a:schemeClr>
              </a:solidFill>
              <a:latin typeface="Calibri" panose="020F0502020204030204" pitchFamily="34" charset="0"/>
            </a:endParaRPr>
          </a:p>
        </p:txBody>
      </p:sp>
      <p:grpSp>
        <p:nvGrpSpPr>
          <p:cNvPr id="46" name="组合 45"/>
          <p:cNvGrpSpPr/>
          <p:nvPr/>
        </p:nvGrpSpPr>
        <p:grpSpPr>
          <a:xfrm>
            <a:off x="1149855" y="2380030"/>
            <a:ext cx="1368152" cy="1186001"/>
            <a:chOff x="1149855" y="1520381"/>
            <a:chExt cx="1368152" cy="1186001"/>
          </a:xfrm>
          <a:solidFill>
            <a:srgbClr val="007E3D"/>
          </a:solidFill>
        </p:grpSpPr>
        <p:sp>
          <p:nvSpPr>
            <p:cNvPr id="47" name="椭圆 46"/>
            <p:cNvSpPr/>
            <p:nvPr/>
          </p:nvSpPr>
          <p:spPr>
            <a:xfrm>
              <a:off x="1399386" y="2384477"/>
              <a:ext cx="321905" cy="321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标注 47"/>
            <p:cNvSpPr/>
            <p:nvPr/>
          </p:nvSpPr>
          <p:spPr>
            <a:xfrm>
              <a:off x="1149855" y="1520381"/>
              <a:ext cx="1368152" cy="432048"/>
            </a:xfrm>
            <a:prstGeom prst="wedgeRectCallout">
              <a:avLst>
                <a:gd name="adj1" fmla="val -20833"/>
                <a:gd name="adj2" fmla="val 9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bwMode="auto">
            <a:xfrm>
              <a:off x="1484581" y="1561356"/>
              <a:ext cx="783163" cy="338554"/>
            </a:xfrm>
            <a:prstGeom prst="rect">
              <a:avLst/>
            </a:prstGeom>
            <a:grpFill/>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2011</a:t>
              </a:r>
              <a:endParaRPr lang="zh-CN" altLang="en-US" sz="1600" b="1" dirty="0">
                <a:solidFill>
                  <a:schemeClr val="bg1"/>
                </a:solidFill>
              </a:endParaRPr>
            </a:p>
          </p:txBody>
        </p:sp>
      </p:grpSp>
      <p:grpSp>
        <p:nvGrpSpPr>
          <p:cNvPr id="50" name="组合 49"/>
          <p:cNvGrpSpPr/>
          <p:nvPr/>
        </p:nvGrpSpPr>
        <p:grpSpPr>
          <a:xfrm>
            <a:off x="2987824" y="3244126"/>
            <a:ext cx="1368152" cy="1152128"/>
            <a:chOff x="2987824" y="2384477"/>
            <a:chExt cx="1368152" cy="1152128"/>
          </a:xfrm>
          <a:solidFill>
            <a:srgbClr val="007E3D"/>
          </a:solidFill>
        </p:grpSpPr>
        <p:sp>
          <p:nvSpPr>
            <p:cNvPr id="51" name="椭圆 50"/>
            <p:cNvSpPr/>
            <p:nvPr/>
          </p:nvSpPr>
          <p:spPr>
            <a:xfrm>
              <a:off x="3237721" y="2384477"/>
              <a:ext cx="321905" cy="321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标注 51"/>
            <p:cNvSpPr/>
            <p:nvPr/>
          </p:nvSpPr>
          <p:spPr>
            <a:xfrm flipV="1">
              <a:off x="2987824" y="3104557"/>
              <a:ext cx="1368152" cy="432048"/>
            </a:xfrm>
            <a:prstGeom prst="wedgeRectCallout">
              <a:avLst>
                <a:gd name="adj1" fmla="val -20833"/>
                <a:gd name="adj2" fmla="val 9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bwMode="auto">
            <a:xfrm>
              <a:off x="3284781" y="3151304"/>
              <a:ext cx="783163" cy="338554"/>
            </a:xfrm>
            <a:prstGeom prst="rect">
              <a:avLst/>
            </a:prstGeom>
            <a:grpFill/>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2012</a:t>
              </a:r>
              <a:endParaRPr lang="zh-CN" altLang="en-US" sz="1600" b="1" dirty="0">
                <a:solidFill>
                  <a:schemeClr val="bg1"/>
                </a:solidFill>
              </a:endParaRPr>
            </a:p>
          </p:txBody>
        </p:sp>
      </p:grpSp>
      <p:grpSp>
        <p:nvGrpSpPr>
          <p:cNvPr id="54" name="组合 53"/>
          <p:cNvGrpSpPr/>
          <p:nvPr/>
        </p:nvGrpSpPr>
        <p:grpSpPr>
          <a:xfrm>
            <a:off x="4777509" y="2380030"/>
            <a:ext cx="1368152" cy="1186001"/>
            <a:chOff x="4777509" y="1520381"/>
            <a:chExt cx="1368152" cy="1186001"/>
          </a:xfrm>
          <a:solidFill>
            <a:srgbClr val="007E3D"/>
          </a:solidFill>
        </p:grpSpPr>
        <p:sp>
          <p:nvSpPr>
            <p:cNvPr id="55" name="椭圆 54"/>
            <p:cNvSpPr/>
            <p:nvPr/>
          </p:nvSpPr>
          <p:spPr>
            <a:xfrm>
              <a:off x="5027406" y="2384477"/>
              <a:ext cx="321905" cy="321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标注 55"/>
            <p:cNvSpPr/>
            <p:nvPr/>
          </p:nvSpPr>
          <p:spPr>
            <a:xfrm>
              <a:off x="4777509" y="1520381"/>
              <a:ext cx="1368152" cy="432048"/>
            </a:xfrm>
            <a:prstGeom prst="wedgeRectCallout">
              <a:avLst>
                <a:gd name="adj1" fmla="val -20833"/>
                <a:gd name="adj2" fmla="val 9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bwMode="auto">
            <a:xfrm>
              <a:off x="5070003" y="1567128"/>
              <a:ext cx="783163" cy="338554"/>
            </a:xfrm>
            <a:prstGeom prst="rect">
              <a:avLst/>
            </a:prstGeom>
            <a:grpFill/>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2013</a:t>
              </a:r>
              <a:endParaRPr lang="zh-CN" altLang="en-US" sz="1600" b="1" dirty="0">
                <a:solidFill>
                  <a:schemeClr val="bg1"/>
                </a:solidFill>
              </a:endParaRPr>
            </a:p>
          </p:txBody>
        </p:sp>
      </p:grpSp>
      <p:grpSp>
        <p:nvGrpSpPr>
          <p:cNvPr id="58" name="组合 57"/>
          <p:cNvGrpSpPr/>
          <p:nvPr/>
        </p:nvGrpSpPr>
        <p:grpSpPr>
          <a:xfrm>
            <a:off x="6747911" y="3244126"/>
            <a:ext cx="1368152" cy="1152128"/>
            <a:chOff x="6747911" y="2384477"/>
            <a:chExt cx="1368152" cy="1152128"/>
          </a:xfrm>
          <a:solidFill>
            <a:srgbClr val="007E3D"/>
          </a:solidFill>
        </p:grpSpPr>
        <p:sp>
          <p:nvSpPr>
            <p:cNvPr id="59" name="椭圆 58"/>
            <p:cNvSpPr/>
            <p:nvPr/>
          </p:nvSpPr>
          <p:spPr>
            <a:xfrm>
              <a:off x="6966417" y="2384477"/>
              <a:ext cx="321905" cy="321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标注 59"/>
            <p:cNvSpPr/>
            <p:nvPr/>
          </p:nvSpPr>
          <p:spPr>
            <a:xfrm flipV="1">
              <a:off x="6747911" y="3104557"/>
              <a:ext cx="1368152" cy="432048"/>
            </a:xfrm>
            <a:prstGeom prst="wedgeRectCallout">
              <a:avLst>
                <a:gd name="adj1" fmla="val -20833"/>
                <a:gd name="adj2" fmla="val 9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bwMode="auto">
            <a:xfrm>
              <a:off x="7040405" y="3151304"/>
              <a:ext cx="783163" cy="338554"/>
            </a:xfrm>
            <a:prstGeom prst="rect">
              <a:avLst/>
            </a:prstGeom>
            <a:grpFill/>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12200"/>
                                        <p:tgtEl>
                                          <p:spTgt spid="41"/>
                                        </p:tgtEl>
                                      </p:cBhvr>
                                    </p:animEffect>
                                  </p:childTnLst>
                                </p:cTn>
                              </p:par>
                              <p:par>
                                <p:cTn id="18" presetID="47" presetClass="entr" presetSubtype="0" fill="hold" nodeType="withEffect">
                                  <p:stCondLst>
                                    <p:cond delay="26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6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52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2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79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790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100"/>
                                        <p:tgtEl>
                                          <p:spTgt spid="45"/>
                                        </p:tgtEl>
                                      </p:cBhvr>
                                    </p:animEffect>
                                    <p:anim calcmode="lin" valueType="num">
                                      <p:cBhvr>
                                        <p:cTn id="51" dur="1100" fill="hold"/>
                                        <p:tgtEl>
                                          <p:spTgt spid="45"/>
                                        </p:tgtEl>
                                        <p:attrNameLst>
                                          <p:attrName>ppt_x</p:attrName>
                                        </p:attrNameLst>
                                      </p:cBhvr>
                                      <p:tavLst>
                                        <p:tav tm="0">
                                          <p:val>
                                            <p:strVal val="#ppt_x"/>
                                          </p:val>
                                        </p:tav>
                                        <p:tav tm="100000">
                                          <p:val>
                                            <p:strVal val="#ppt_x"/>
                                          </p:val>
                                        </p:tav>
                                      </p:tavLst>
                                    </p:anim>
                                    <p:anim calcmode="lin" valueType="num">
                                      <p:cBhvr>
                                        <p:cTn id="52" dur="1100" fill="hold"/>
                                        <p:tgtEl>
                                          <p:spTgt spid="4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对竟争对手的分析</a:t>
            </a:r>
          </a:p>
        </p:txBody>
      </p:sp>
      <p:grpSp>
        <p:nvGrpSpPr>
          <p:cNvPr id="7" name="组合 20"/>
          <p:cNvGrpSpPr/>
          <p:nvPr/>
        </p:nvGrpSpPr>
        <p:grpSpPr>
          <a:xfrm>
            <a:off x="2481577" y="1655709"/>
            <a:ext cx="1849061" cy="1708856"/>
            <a:chOff x="3201431" y="1806525"/>
            <a:chExt cx="1956750" cy="2020951"/>
          </a:xfrm>
          <a:solidFill>
            <a:srgbClr val="90D24B"/>
          </a:solidFill>
        </p:grpSpPr>
        <p:sp>
          <p:nvSpPr>
            <p:cNvPr id="8"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9" name="TextBox 8"/>
            <p:cNvSpPr txBox="1">
              <a:spLocks noChangeArrowheads="1"/>
            </p:cNvSpPr>
            <p:nvPr/>
          </p:nvSpPr>
          <p:spPr bwMode="auto">
            <a:xfrm rot="2590855">
              <a:off x="3879057" y="2245967"/>
              <a:ext cx="1279124" cy="418585"/>
            </a:xfrm>
            <a:prstGeom prst="rect">
              <a:avLst/>
            </a:prstGeom>
            <a:grp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工作业绩</a:t>
              </a:r>
            </a:p>
          </p:txBody>
        </p:sp>
      </p:grpSp>
      <p:grpSp>
        <p:nvGrpSpPr>
          <p:cNvPr id="10" name="组合 23"/>
          <p:cNvGrpSpPr/>
          <p:nvPr/>
        </p:nvGrpSpPr>
        <p:grpSpPr>
          <a:xfrm>
            <a:off x="4608247" y="2866056"/>
            <a:ext cx="1823090" cy="1708856"/>
            <a:chOff x="5451958" y="3237922"/>
            <a:chExt cx="1929267" cy="2020951"/>
          </a:xfrm>
          <a:solidFill>
            <a:srgbClr val="90D24B"/>
          </a:solidFill>
        </p:grpSpPr>
        <p:sp>
          <p:nvSpPr>
            <p:cNvPr id="11"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12" name="TextBox 13"/>
            <p:cNvSpPr txBox="1">
              <a:spLocks noChangeArrowheads="1"/>
            </p:cNvSpPr>
            <p:nvPr/>
          </p:nvSpPr>
          <p:spPr bwMode="auto">
            <a:xfrm rot="2635062">
              <a:off x="5459859" y="4386103"/>
              <a:ext cx="1279124" cy="418585"/>
            </a:xfrm>
            <a:prstGeom prst="rect">
              <a:avLst/>
            </a:prstGeom>
            <a:grp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新的目标</a:t>
              </a:r>
            </a:p>
          </p:txBody>
        </p:sp>
      </p:grpSp>
      <p:sp>
        <p:nvSpPr>
          <p:cNvPr id="18" name="TextBox 17"/>
          <p:cNvSpPr txBox="1"/>
          <p:nvPr/>
        </p:nvSpPr>
        <p:spPr bwMode="auto">
          <a:xfrm>
            <a:off x="643176" y="1517490"/>
            <a:ext cx="1537398" cy="144828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组合 27"/>
          <p:cNvGrpSpPr/>
          <p:nvPr/>
        </p:nvGrpSpPr>
        <p:grpSpPr>
          <a:xfrm>
            <a:off x="4608248" y="1423787"/>
            <a:ext cx="1823090" cy="1940778"/>
            <a:chOff x="5451959" y="1532245"/>
            <a:chExt cx="1929267" cy="2295231"/>
          </a:xfrm>
          <a:solidFill>
            <a:srgbClr val="007E3D"/>
          </a:solidFill>
        </p:grpSpPr>
        <p:sp>
          <p:nvSpPr>
            <p:cNvPr id="20"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21" name="TextBox 20"/>
            <p:cNvSpPr txBox="1">
              <a:spLocks noChangeArrowheads="1"/>
            </p:cNvSpPr>
            <p:nvPr/>
          </p:nvSpPr>
          <p:spPr bwMode="auto">
            <a:xfrm rot="18759385">
              <a:off x="5428899" y="2105805"/>
              <a:ext cx="1521678"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改进措施</a:t>
              </a:r>
            </a:p>
          </p:txBody>
        </p:sp>
      </p:grpSp>
      <p:cxnSp>
        <p:nvCxnSpPr>
          <p:cNvPr id="22" name="直接连接符 21"/>
          <p:cNvCxnSpPr/>
          <p:nvPr/>
        </p:nvCxnSpPr>
        <p:spPr bwMode="auto">
          <a:xfrm>
            <a:off x="5854401" y="1760454"/>
            <a:ext cx="817572" cy="0"/>
          </a:xfrm>
          <a:prstGeom prst="line">
            <a:avLst/>
          </a:prstGeom>
          <a:ln w="28575">
            <a:solidFill>
              <a:srgbClr val="007E3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18"/>
          <p:cNvSpPr txBox="1"/>
          <p:nvPr/>
        </p:nvSpPr>
        <p:spPr bwMode="auto">
          <a:xfrm>
            <a:off x="6710977" y="1517490"/>
            <a:ext cx="1893471" cy="1653012"/>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bwMode="auto">
          <a:xfrm>
            <a:off x="5773394" y="4501518"/>
            <a:ext cx="817572" cy="0"/>
          </a:xfrm>
          <a:prstGeom prst="line">
            <a:avLst/>
          </a:prstGeom>
          <a:ln w="28575">
            <a:solidFill>
              <a:srgbClr val="007E3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5" name="TextBox 20"/>
          <p:cNvSpPr txBox="1"/>
          <p:nvPr/>
        </p:nvSpPr>
        <p:spPr bwMode="auto">
          <a:xfrm>
            <a:off x="6671972" y="3702655"/>
            <a:ext cx="1796387"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34"/>
          <p:cNvGrpSpPr/>
          <p:nvPr/>
        </p:nvGrpSpPr>
        <p:grpSpPr>
          <a:xfrm>
            <a:off x="2452338" y="2866056"/>
            <a:ext cx="1823090" cy="1708856"/>
            <a:chOff x="3170489" y="3237922"/>
            <a:chExt cx="1929267" cy="2020951"/>
          </a:xfrm>
          <a:solidFill>
            <a:srgbClr val="007E3D"/>
          </a:solidFill>
        </p:grpSpPr>
        <p:sp>
          <p:nvSpPr>
            <p:cNvPr id="27"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bg1"/>
                </a:solidFill>
              </a:endParaRPr>
            </a:p>
          </p:txBody>
        </p:sp>
        <p:sp>
          <p:nvSpPr>
            <p:cNvPr id="28" name="TextBox 14"/>
            <p:cNvSpPr txBox="1">
              <a:spLocks noChangeArrowheads="1"/>
            </p:cNvSpPr>
            <p:nvPr/>
          </p:nvSpPr>
          <p:spPr bwMode="auto">
            <a:xfrm rot="18835100">
              <a:off x="3825935" y="4325130"/>
              <a:ext cx="1475504" cy="374557"/>
            </a:xfrm>
            <a:prstGeom prst="rect">
              <a:avLst/>
            </a:prstGeom>
            <a:grp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行为表现</a:t>
              </a:r>
            </a:p>
          </p:txBody>
        </p:sp>
      </p:grpSp>
      <p:cxnSp>
        <p:nvCxnSpPr>
          <p:cNvPr id="29" name="直接连接符 28"/>
          <p:cNvCxnSpPr/>
          <p:nvPr/>
        </p:nvCxnSpPr>
        <p:spPr bwMode="auto">
          <a:xfrm>
            <a:off x="2350089" y="4510915"/>
            <a:ext cx="816072" cy="0"/>
          </a:xfrm>
          <a:prstGeom prst="line">
            <a:avLst/>
          </a:prstGeom>
          <a:ln w="28575">
            <a:solidFill>
              <a:srgbClr val="007E3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0" name="TextBox 22"/>
          <p:cNvSpPr txBox="1"/>
          <p:nvPr/>
        </p:nvSpPr>
        <p:spPr bwMode="auto">
          <a:xfrm>
            <a:off x="643176" y="3535338"/>
            <a:ext cx="1672412"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bwMode="auto">
          <a:xfrm>
            <a:off x="2248080" y="1760454"/>
            <a:ext cx="816072" cy="0"/>
          </a:xfrm>
          <a:prstGeom prst="line">
            <a:avLst/>
          </a:prstGeom>
          <a:ln w="28575">
            <a:solidFill>
              <a:srgbClr val="007E3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5" presetClass="entr" presetSubtype="5"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heckerboard(down)">
                                      <p:cBhvr>
                                        <p:cTn id="37" dur="500"/>
                                        <p:tgtEl>
                                          <p:spTgt spid="31"/>
                                        </p:tgtEl>
                                      </p:cBhvr>
                                    </p:animEffect>
                                  </p:childTnLst>
                                </p:cTn>
                              </p:par>
                            </p:childTnLst>
                          </p:cTn>
                        </p:par>
                        <p:par>
                          <p:cTn id="38" fill="hold">
                            <p:stCondLst>
                              <p:cond delay="3500"/>
                            </p:stCondLst>
                            <p:childTnLst>
                              <p:par>
                                <p:cTn id="39" presetID="5" presetClass="entr" presetSubtype="5"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down)">
                                      <p:cBhvr>
                                        <p:cTn id="41" dur="500"/>
                                        <p:tgtEl>
                                          <p:spTgt spid="18"/>
                                        </p:tgtEl>
                                      </p:cBhvr>
                                    </p:animEffect>
                                  </p:childTnLst>
                                </p:cTn>
                              </p:par>
                            </p:childTnLst>
                          </p:cTn>
                        </p:par>
                        <p:par>
                          <p:cTn id="42" fill="hold">
                            <p:stCondLst>
                              <p:cond delay="4000"/>
                            </p:stCondLst>
                            <p:childTnLst>
                              <p:par>
                                <p:cTn id="43" presetID="5" presetClass="entr" presetSubtype="5"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heckerboard(down)">
                                      <p:cBhvr>
                                        <p:cTn id="45" dur="500"/>
                                        <p:tgtEl>
                                          <p:spTgt spid="22"/>
                                        </p:tgtEl>
                                      </p:cBhvr>
                                    </p:animEffect>
                                  </p:childTnLst>
                                </p:cTn>
                              </p:par>
                            </p:childTnLst>
                          </p:cTn>
                        </p:par>
                        <p:par>
                          <p:cTn id="46" fill="hold">
                            <p:stCondLst>
                              <p:cond delay="4500"/>
                            </p:stCondLst>
                            <p:childTnLst>
                              <p:par>
                                <p:cTn id="47" presetID="5" presetClass="entr" presetSubtype="5"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heckerboard(down)">
                                      <p:cBhvr>
                                        <p:cTn id="49" dur="500"/>
                                        <p:tgtEl>
                                          <p:spTgt spid="23"/>
                                        </p:tgtEl>
                                      </p:cBhvr>
                                    </p:animEffect>
                                  </p:childTnLst>
                                </p:cTn>
                              </p:par>
                            </p:childTnLst>
                          </p:cTn>
                        </p:par>
                        <p:par>
                          <p:cTn id="50" fill="hold">
                            <p:stCondLst>
                              <p:cond delay="5000"/>
                            </p:stCondLst>
                            <p:childTnLst>
                              <p:par>
                                <p:cTn id="51" presetID="5" presetClass="entr" presetSubtype="5"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heckerboard(down)">
                                      <p:cBhvr>
                                        <p:cTn id="53" dur="500"/>
                                        <p:tgtEl>
                                          <p:spTgt spid="29"/>
                                        </p:tgtEl>
                                      </p:cBhvr>
                                    </p:animEffect>
                                  </p:childTnLst>
                                </p:cTn>
                              </p:par>
                            </p:childTnLst>
                          </p:cTn>
                        </p:par>
                        <p:par>
                          <p:cTn id="54" fill="hold">
                            <p:stCondLst>
                              <p:cond delay="5500"/>
                            </p:stCondLst>
                            <p:childTnLst>
                              <p:par>
                                <p:cTn id="55" presetID="5" presetClass="entr" presetSubtype="5"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heckerboard(down)">
                                      <p:cBhvr>
                                        <p:cTn id="57" dur="500"/>
                                        <p:tgtEl>
                                          <p:spTgt spid="30"/>
                                        </p:tgtEl>
                                      </p:cBhvr>
                                    </p:animEffect>
                                  </p:childTnLst>
                                </p:cTn>
                              </p:par>
                            </p:childTnLst>
                          </p:cTn>
                        </p:par>
                        <p:par>
                          <p:cTn id="58" fill="hold">
                            <p:stCondLst>
                              <p:cond delay="6000"/>
                            </p:stCondLst>
                            <p:childTnLst>
                              <p:par>
                                <p:cTn id="59" presetID="5" presetClass="entr" presetSubtype="5"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heckerboard(down)">
                                      <p:cBhvr>
                                        <p:cTn id="61" dur="500"/>
                                        <p:tgtEl>
                                          <p:spTgt spid="24"/>
                                        </p:tgtEl>
                                      </p:cBhvr>
                                    </p:animEffect>
                                  </p:childTnLst>
                                </p:cTn>
                              </p:par>
                            </p:childTnLst>
                          </p:cTn>
                        </p:par>
                        <p:par>
                          <p:cTn id="62" fill="hold">
                            <p:stCondLst>
                              <p:cond delay="6500"/>
                            </p:stCondLst>
                            <p:childTnLst>
                              <p:par>
                                <p:cTn id="63" presetID="5" presetClass="entr" presetSubtype="5"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heckerboard(down)">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3" grpId="0"/>
      <p:bldP spid="25"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自身能力有待提高</a:t>
            </a:r>
          </a:p>
        </p:txBody>
      </p:sp>
      <p:sp>
        <p:nvSpPr>
          <p:cNvPr id="7" name="六边形 6"/>
          <p:cNvSpPr/>
          <p:nvPr/>
        </p:nvSpPr>
        <p:spPr>
          <a:xfrm>
            <a:off x="683569" y="1283424"/>
            <a:ext cx="1944216" cy="167604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2569385" y="2283152"/>
            <a:ext cx="784531" cy="676320"/>
          </a:xfrm>
          <a:prstGeom prst="hexagon">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695396" y="2446986"/>
            <a:ext cx="52450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01</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0" name="矩形 9"/>
          <p:cNvSpPr/>
          <p:nvPr/>
        </p:nvSpPr>
        <p:spPr>
          <a:xfrm flipH="1">
            <a:off x="3616227" y="1644408"/>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626592" y="127332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六边形 11"/>
          <p:cNvSpPr/>
          <p:nvPr/>
        </p:nvSpPr>
        <p:spPr>
          <a:xfrm>
            <a:off x="6473967" y="3443664"/>
            <a:ext cx="1944216" cy="167604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90D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5689436" y="4484326"/>
            <a:ext cx="784531" cy="676320"/>
          </a:xfrm>
          <a:prstGeom prst="hexagon">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815447" y="4648160"/>
            <a:ext cx="55656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02</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20" name="矩形 19"/>
          <p:cNvSpPr/>
          <p:nvPr/>
        </p:nvSpPr>
        <p:spPr>
          <a:xfrm flipH="1">
            <a:off x="683569" y="3929568"/>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747211" y="3612350"/>
            <a:ext cx="2338167" cy="32826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50"/>
                                        <p:tgtEl>
                                          <p:spTgt spid="11"/>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11"/>
                                        </p:tgtEl>
                                      </p:cBhvr>
                                    </p:animEffect>
                                    <p:animScale>
                                      <p:cBhvr>
                                        <p:cTn id="36" dur="200" autoRev="1" fill="hold"/>
                                        <p:tgtEl>
                                          <p:spTgt spid="11"/>
                                        </p:tgtEl>
                                      </p:cBhvr>
                                      <p:by x="105000" y="105000"/>
                                    </p:animScale>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Scale>
                                      <p:cBhvr>
                                        <p:cTn id="4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8"/>
                                        </p:tgtEl>
                                        <p:attrNameLst>
                                          <p:attrName>ppt_x</p:attrName>
                                          <p:attrName>ppt_y</p:attrName>
                                        </p:attrNameLst>
                                      </p:cBhvr>
                                    </p:animMotion>
                                    <p:animEffect transition="in" filter="fade">
                                      <p:cBhvr>
                                        <p:cTn id="46" dur="1000"/>
                                        <p:tgtEl>
                                          <p:spTgt spid="18"/>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Scale>
                                      <p:cBhvr>
                                        <p:cTn id="4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9"/>
                                        </p:tgtEl>
                                        <p:attrNameLst>
                                          <p:attrName>ppt_x</p:attrName>
                                          <p:attrName>ppt_y</p:attrName>
                                        </p:attrNameLst>
                                      </p:cBhvr>
                                    </p:animMotion>
                                    <p:animEffect transition="in" filter="fade">
                                      <p:cBhvr>
                                        <p:cTn id="51" dur="1000"/>
                                        <p:tgtEl>
                                          <p:spTgt spid="19"/>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Scale>
                                      <p:cBhvr>
                                        <p:cTn id="5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2"/>
                                        </p:tgtEl>
                                        <p:attrNameLst>
                                          <p:attrName>ppt_x</p:attrName>
                                          <p:attrName>ppt_y</p:attrName>
                                        </p:attrNameLst>
                                      </p:cBhvr>
                                    </p:animMotion>
                                    <p:animEffect transition="in" filter="fade">
                                      <p:cBhvr>
                                        <p:cTn id="56" dur="1000"/>
                                        <p:tgtEl>
                                          <p:spTgt spid="12"/>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350"/>
                                        <p:tgtEl>
                                          <p:spTgt spid="21"/>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1"/>
                                        </p:tgtEl>
                                      </p:cBhvr>
                                    </p:animEffect>
                                    <p:animScale>
                                      <p:cBhvr>
                                        <p:cTn id="63" dur="200" autoRev="1" fill="hold"/>
                                        <p:tgtEl>
                                          <p:spTgt spid="21"/>
                                        </p:tgtEl>
                                      </p:cBhvr>
                                      <p:by x="105000" y="105000"/>
                                    </p:animScale>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p:bldP spid="10" grpId="0"/>
      <p:bldP spid="11" grpId="0"/>
      <p:bldP spid="11" grpId="1"/>
      <p:bldP spid="12" grpId="0" animBg="1"/>
      <p:bldP spid="18" grpId="0" animBg="1"/>
      <p:bldP spid="19" grpId="0"/>
      <p:bldP spid="20" grpId="0"/>
      <p:bldP spid="21" grpId="0"/>
      <p:bldP spid="2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611560" y="2231112"/>
            <a:ext cx="1503784" cy="2592288"/>
          </a:xfrm>
          <a:prstGeom prst="roundRect">
            <a:avLst>
              <a:gd name="adj" fmla="val 16938"/>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367222" y="2223070"/>
            <a:ext cx="6309234" cy="2592288"/>
          </a:xfrm>
          <a:prstGeom prst="roundRect">
            <a:avLst>
              <a:gd name="adj" fmla="val 877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11560" y="2223070"/>
            <a:ext cx="1497526"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4</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3115614" y="2645246"/>
            <a:ext cx="3046189"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前一阶段工作总结</a:t>
            </a:r>
          </a:p>
        </p:txBody>
      </p:sp>
      <p:cxnSp>
        <p:nvCxnSpPr>
          <p:cNvPr id="36" name="直接连接符 35"/>
          <p:cNvCxnSpPr/>
          <p:nvPr/>
        </p:nvCxnSpPr>
        <p:spPr>
          <a:xfrm>
            <a:off x="3087090" y="3232949"/>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右箭头 49"/>
          <p:cNvSpPr/>
          <p:nvPr/>
        </p:nvSpPr>
        <p:spPr>
          <a:xfrm>
            <a:off x="3242558" y="349697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421281" y="3433564"/>
            <a:ext cx="1261884" cy="307777"/>
          </a:xfrm>
          <a:prstGeom prst="rect">
            <a:avLst/>
          </a:prstGeom>
          <a:noFill/>
        </p:spPr>
        <p:txBody>
          <a:bodyPr wrap="none" rtlCol="0">
            <a:spAutoFit/>
          </a:bodyPr>
          <a:lstStyle/>
          <a:p>
            <a:r>
              <a:rPr lang="zh-CN" altLang="en-US" sz="1400" dirty="0">
                <a:solidFill>
                  <a:schemeClr val="bg1"/>
                </a:solidFill>
              </a:rPr>
              <a:t>行业发展前景</a:t>
            </a:r>
          </a:p>
        </p:txBody>
      </p:sp>
      <p:sp>
        <p:nvSpPr>
          <p:cNvPr id="52" name="右箭头 51"/>
          <p:cNvSpPr/>
          <p:nvPr/>
        </p:nvSpPr>
        <p:spPr>
          <a:xfrm>
            <a:off x="5463386" y="349697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TextBox 52"/>
          <p:cNvSpPr txBox="1"/>
          <p:nvPr/>
        </p:nvSpPr>
        <p:spPr>
          <a:xfrm>
            <a:off x="5614372" y="3433564"/>
            <a:ext cx="1261884" cy="307777"/>
          </a:xfrm>
          <a:prstGeom prst="rect">
            <a:avLst/>
          </a:prstGeom>
          <a:noFill/>
        </p:spPr>
        <p:txBody>
          <a:bodyPr wrap="none" rtlCol="0">
            <a:spAutoFit/>
          </a:bodyPr>
          <a:lstStyle/>
          <a:p>
            <a:r>
              <a:rPr lang="zh-CN" altLang="en-US" sz="1400" dirty="0">
                <a:solidFill>
                  <a:schemeClr val="bg1"/>
                </a:solidFill>
              </a:rPr>
              <a:t>内部环境分析</a:t>
            </a:r>
          </a:p>
        </p:txBody>
      </p:sp>
      <p:sp>
        <p:nvSpPr>
          <p:cNvPr id="54" name="右箭头 53"/>
          <p:cNvSpPr/>
          <p:nvPr/>
        </p:nvSpPr>
        <p:spPr>
          <a:xfrm>
            <a:off x="3228098" y="385091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TextBox 54"/>
          <p:cNvSpPr txBox="1"/>
          <p:nvPr/>
        </p:nvSpPr>
        <p:spPr>
          <a:xfrm>
            <a:off x="3414311" y="3787507"/>
            <a:ext cx="1620957" cy="307777"/>
          </a:xfrm>
          <a:prstGeom prst="rect">
            <a:avLst/>
          </a:prstGeom>
          <a:noFill/>
        </p:spPr>
        <p:txBody>
          <a:bodyPr wrap="none" rtlCol="0">
            <a:spAutoFit/>
          </a:bodyPr>
          <a:lstStyle/>
          <a:p>
            <a:r>
              <a:rPr lang="zh-CN" altLang="en-US" sz="1400" dirty="0">
                <a:solidFill>
                  <a:schemeClr val="bg1"/>
                </a:solidFill>
              </a:rPr>
              <a:t>竟争对手动向分析</a:t>
            </a:r>
          </a:p>
        </p:txBody>
      </p:sp>
      <p:sp>
        <p:nvSpPr>
          <p:cNvPr id="56" name="右箭头 55"/>
          <p:cNvSpPr/>
          <p:nvPr/>
        </p:nvSpPr>
        <p:spPr>
          <a:xfrm>
            <a:off x="5448926" y="385091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TextBox 56"/>
          <p:cNvSpPr txBox="1"/>
          <p:nvPr/>
        </p:nvSpPr>
        <p:spPr>
          <a:xfrm>
            <a:off x="5599912" y="3787507"/>
            <a:ext cx="984500" cy="307777"/>
          </a:xfrm>
          <a:prstGeom prst="rect">
            <a:avLst/>
          </a:prstGeom>
          <a:noFill/>
        </p:spPr>
        <p:txBody>
          <a:bodyPr wrap="none" rtlCol="0">
            <a:spAutoFit/>
          </a:bodyPr>
          <a:lstStyle/>
          <a:p>
            <a:r>
              <a:rPr lang="en-US" altLang="zh-CN" sz="1400" dirty="0">
                <a:solidFill>
                  <a:schemeClr val="bg1"/>
                </a:solidFill>
              </a:rPr>
              <a:t>SWOT</a:t>
            </a:r>
            <a:r>
              <a:rPr lang="zh-CN" altLang="en-US" sz="1400" dirty="0">
                <a:solidFill>
                  <a:schemeClr val="bg1"/>
                </a:solidFill>
              </a:rPr>
              <a:t>分析</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50" grpId="0" animBg="1"/>
      <p:bldP spid="51" grpId="0"/>
      <p:bldP spid="52" grpId="0" animBg="1"/>
      <p:bldP spid="53" grpId="0"/>
      <p:bldP spid="54" grpId="0" animBg="1"/>
      <p:bldP spid="55" grpId="0"/>
      <p:bldP spid="56"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行业前景分析</a:t>
            </a:r>
          </a:p>
        </p:txBody>
      </p:sp>
      <p:sp>
        <p:nvSpPr>
          <p:cNvPr id="7" name="矩形 6"/>
          <p:cNvSpPr/>
          <p:nvPr/>
        </p:nvSpPr>
        <p:spPr>
          <a:xfrm>
            <a:off x="0" y="1633364"/>
            <a:ext cx="4464496" cy="33843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64496" y="1633364"/>
            <a:ext cx="4679503" cy="338437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bwMode="auto">
          <a:xfrm>
            <a:off x="4769370" y="2389921"/>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10" name="矩形 9"/>
          <p:cNvSpPr/>
          <p:nvPr/>
        </p:nvSpPr>
        <p:spPr bwMode="auto">
          <a:xfrm>
            <a:off x="4788024" y="2044781"/>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11" name="TextBox 10"/>
          <p:cNvSpPr txBox="1"/>
          <p:nvPr/>
        </p:nvSpPr>
        <p:spPr bwMode="auto">
          <a:xfrm>
            <a:off x="4764706" y="3754948"/>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12" name="矩形 11"/>
          <p:cNvSpPr/>
          <p:nvPr/>
        </p:nvSpPr>
        <p:spPr bwMode="auto">
          <a:xfrm>
            <a:off x="4783360" y="3409808"/>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竟争对手动向分析</a:t>
            </a:r>
          </a:p>
        </p:txBody>
      </p:sp>
      <p:sp>
        <p:nvSpPr>
          <p:cNvPr id="7" name="五边形 6"/>
          <p:cNvSpPr/>
          <p:nvPr/>
        </p:nvSpPr>
        <p:spPr>
          <a:xfrm>
            <a:off x="827584" y="1574130"/>
            <a:ext cx="2214830" cy="504056"/>
          </a:xfrm>
          <a:prstGeom prst="homePlat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a:off x="4860032" y="1574130"/>
            <a:ext cx="2214830" cy="504056"/>
          </a:xfrm>
          <a:prstGeom prst="homePlat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827584" y="3518346"/>
            <a:ext cx="2214830" cy="504056"/>
          </a:xfrm>
          <a:prstGeom prst="homePlat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4860032" y="3518346"/>
            <a:ext cx="2214830" cy="504056"/>
          </a:xfrm>
          <a:prstGeom prst="homePlat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bwMode="auto">
          <a:xfrm>
            <a:off x="827585" y="2294210"/>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2" name="TextBox 11"/>
          <p:cNvSpPr txBox="1"/>
          <p:nvPr/>
        </p:nvSpPr>
        <p:spPr bwMode="auto">
          <a:xfrm>
            <a:off x="4860032" y="2234976"/>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8" name="TextBox 17"/>
          <p:cNvSpPr txBox="1"/>
          <p:nvPr/>
        </p:nvSpPr>
        <p:spPr bwMode="auto">
          <a:xfrm>
            <a:off x="827584" y="4310434"/>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9" name="TextBox 18"/>
          <p:cNvSpPr txBox="1"/>
          <p:nvPr/>
        </p:nvSpPr>
        <p:spPr bwMode="auto">
          <a:xfrm>
            <a:off x="4860031" y="4251200"/>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0" name="矩形 19"/>
          <p:cNvSpPr/>
          <p:nvPr/>
        </p:nvSpPr>
        <p:spPr bwMode="auto">
          <a:xfrm>
            <a:off x="846265" y="1641492"/>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21" name="矩形 20"/>
          <p:cNvSpPr/>
          <p:nvPr/>
        </p:nvSpPr>
        <p:spPr bwMode="auto">
          <a:xfrm>
            <a:off x="4860032" y="1628680"/>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22" name="矩形 21"/>
          <p:cNvSpPr/>
          <p:nvPr/>
        </p:nvSpPr>
        <p:spPr bwMode="auto">
          <a:xfrm>
            <a:off x="827584" y="3585708"/>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23" name="矩形 22"/>
          <p:cNvSpPr/>
          <p:nvPr/>
        </p:nvSpPr>
        <p:spPr bwMode="auto">
          <a:xfrm>
            <a:off x="4841351" y="3572896"/>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1" grpId="0"/>
      <p:bldP spid="12"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内部环境分析</a:t>
            </a:r>
          </a:p>
        </p:txBody>
      </p:sp>
      <p:sp>
        <p:nvSpPr>
          <p:cNvPr id="7" name="直角三角形 6"/>
          <p:cNvSpPr/>
          <p:nvPr/>
        </p:nvSpPr>
        <p:spPr>
          <a:xfrm>
            <a:off x="4510354" y="1273324"/>
            <a:ext cx="987388" cy="987388"/>
          </a:xfrm>
          <a:prstGeom prst="r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3542936" y="2260712"/>
            <a:ext cx="987388" cy="987388"/>
          </a:xfrm>
          <a:prstGeom prst="r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4510354" y="3254988"/>
            <a:ext cx="987388" cy="987388"/>
          </a:xfrm>
          <a:prstGeom prst="r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3542936" y="4242376"/>
            <a:ext cx="987388" cy="987388"/>
          </a:xfrm>
          <a:prstGeom prst="r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85344" y="1767018"/>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01</a:t>
            </a:r>
            <a:endParaRPr lang="zh-CN" altLang="en-US" dirty="0">
              <a:solidFill>
                <a:schemeClr val="bg1"/>
              </a:solidFill>
            </a:endParaRPr>
          </a:p>
        </p:txBody>
      </p:sp>
      <p:sp>
        <p:nvSpPr>
          <p:cNvPr id="12" name="矩形 11"/>
          <p:cNvSpPr/>
          <p:nvPr/>
        </p:nvSpPr>
        <p:spPr>
          <a:xfrm>
            <a:off x="4053756" y="2751534"/>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02</a:t>
            </a:r>
            <a:endParaRPr lang="zh-CN" altLang="en-US" dirty="0">
              <a:solidFill>
                <a:schemeClr val="bg1"/>
              </a:solidFill>
            </a:endParaRPr>
          </a:p>
        </p:txBody>
      </p:sp>
      <p:sp>
        <p:nvSpPr>
          <p:cNvPr id="18" name="矩形 17"/>
          <p:cNvSpPr/>
          <p:nvPr/>
        </p:nvSpPr>
        <p:spPr>
          <a:xfrm>
            <a:off x="4585344" y="3748682"/>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03</a:t>
            </a:r>
            <a:endParaRPr lang="zh-CN" altLang="en-US" dirty="0">
              <a:solidFill>
                <a:schemeClr val="bg1"/>
              </a:solidFill>
            </a:endParaRPr>
          </a:p>
        </p:txBody>
      </p:sp>
      <p:sp>
        <p:nvSpPr>
          <p:cNvPr id="19" name="矩形 18"/>
          <p:cNvSpPr/>
          <p:nvPr/>
        </p:nvSpPr>
        <p:spPr>
          <a:xfrm>
            <a:off x="4091650" y="4752073"/>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04</a:t>
            </a:r>
            <a:endParaRPr lang="zh-CN" altLang="en-US" dirty="0">
              <a:solidFill>
                <a:schemeClr val="bg1"/>
              </a:solidFill>
            </a:endParaRPr>
          </a:p>
        </p:txBody>
      </p:sp>
      <p:sp>
        <p:nvSpPr>
          <p:cNvPr id="20" name="TextBox 19"/>
          <p:cNvSpPr txBox="1"/>
          <p:nvPr/>
        </p:nvSpPr>
        <p:spPr bwMode="auto">
          <a:xfrm>
            <a:off x="851290" y="1631517"/>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1" name="TextBox 20"/>
          <p:cNvSpPr txBox="1"/>
          <p:nvPr/>
        </p:nvSpPr>
        <p:spPr bwMode="auto">
          <a:xfrm>
            <a:off x="5004048" y="2583059"/>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2" name="TextBox 21"/>
          <p:cNvSpPr txBox="1"/>
          <p:nvPr/>
        </p:nvSpPr>
        <p:spPr bwMode="auto">
          <a:xfrm>
            <a:off x="821178" y="3506389"/>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3" name="TextBox 22"/>
          <p:cNvSpPr txBox="1"/>
          <p:nvPr/>
        </p:nvSpPr>
        <p:spPr bwMode="auto">
          <a:xfrm>
            <a:off x="4973936" y="4475074"/>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1" grpId="0"/>
      <p:bldP spid="12" grpId="0"/>
      <p:bldP spid="18" grpId="0"/>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170226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STOW</a:t>
            </a:r>
            <a:r>
              <a:rPr lang="zh-CN" altLang="en-US" sz="2400" dirty="0">
                <a:solidFill>
                  <a:schemeClr val="bg1"/>
                </a:solidFill>
                <a:latin typeface="微软雅黑" panose="020B0503020204020204" pitchFamily="34" charset="-122"/>
                <a:ea typeface="微软雅黑" panose="020B0503020204020204" pitchFamily="34" charset="-122"/>
              </a:rPr>
              <a:t>分析</a:t>
            </a:r>
          </a:p>
        </p:txBody>
      </p:sp>
      <p:sp>
        <p:nvSpPr>
          <p:cNvPr id="23" name="五角星 18"/>
          <p:cNvSpPr/>
          <p:nvPr/>
        </p:nvSpPr>
        <p:spPr>
          <a:xfrm rot="2134838">
            <a:off x="636317" y="1630224"/>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4" name="五角星 18"/>
          <p:cNvSpPr/>
          <p:nvPr/>
        </p:nvSpPr>
        <p:spPr>
          <a:xfrm rot="2134838">
            <a:off x="2724549" y="1630223"/>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5" name="五角星 18"/>
          <p:cNvSpPr/>
          <p:nvPr/>
        </p:nvSpPr>
        <p:spPr>
          <a:xfrm rot="2134838">
            <a:off x="4884789" y="1630225"/>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6" name="五角星 18"/>
          <p:cNvSpPr/>
          <p:nvPr/>
        </p:nvSpPr>
        <p:spPr>
          <a:xfrm rot="2134838">
            <a:off x="6973021" y="1596725"/>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7" name="TextBox 26"/>
          <p:cNvSpPr txBox="1"/>
          <p:nvPr/>
        </p:nvSpPr>
        <p:spPr>
          <a:xfrm>
            <a:off x="1039741" y="1849388"/>
            <a:ext cx="740908"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S</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127973" y="1867997"/>
            <a:ext cx="761747"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T</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220072" y="1849387"/>
            <a:ext cx="939681"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O</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164288" y="1815958"/>
            <a:ext cx="1178528"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W</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1" name="TextBox 1"/>
          <p:cNvSpPr txBox="1"/>
          <p:nvPr/>
        </p:nvSpPr>
        <p:spPr>
          <a:xfrm>
            <a:off x="597442" y="361242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rgbClr val="4D4D4D"/>
                </a:solidFill>
                <a:latin typeface="Calibri" panose="020F0502020204030204" pitchFamily="34" charset="0"/>
              </a:rPr>
              <a:t>单击此处添加文本单击此处添加文本单击此处添加文本单击此单击此此处添加文本此处添加文本</a:t>
            </a:r>
          </a:p>
        </p:txBody>
      </p:sp>
      <p:sp>
        <p:nvSpPr>
          <p:cNvPr id="32" name="TextBox 1"/>
          <p:cNvSpPr txBox="1"/>
          <p:nvPr/>
        </p:nvSpPr>
        <p:spPr>
          <a:xfrm>
            <a:off x="2663276" y="361242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rgbClr val="4D4D4D"/>
                </a:solidFill>
                <a:latin typeface="Calibri" panose="020F0502020204030204" pitchFamily="34" charset="0"/>
              </a:rPr>
              <a:t>单击此处添加文本单击此处添加文本单击此处添加文本单击此单击此此处添加文本此处添加文本</a:t>
            </a:r>
          </a:p>
        </p:txBody>
      </p:sp>
      <p:sp>
        <p:nvSpPr>
          <p:cNvPr id="33" name="TextBox 1"/>
          <p:cNvSpPr txBox="1"/>
          <p:nvPr/>
        </p:nvSpPr>
        <p:spPr>
          <a:xfrm>
            <a:off x="4788024" y="357758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rgbClr val="4D4D4D"/>
                </a:solidFill>
                <a:latin typeface="Calibri" panose="020F0502020204030204" pitchFamily="34" charset="0"/>
              </a:rPr>
              <a:t>单击此处添加文本单击此处添加文本单击此处添加文本单击此单击此此处添加文本此处添加文本</a:t>
            </a:r>
          </a:p>
        </p:txBody>
      </p:sp>
      <p:sp>
        <p:nvSpPr>
          <p:cNvPr id="34" name="TextBox 1"/>
          <p:cNvSpPr txBox="1"/>
          <p:nvPr/>
        </p:nvSpPr>
        <p:spPr>
          <a:xfrm>
            <a:off x="6853858" y="357758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rgbClr val="4D4D4D"/>
                </a:solidFill>
                <a:latin typeface="Calibri" panose="020F0502020204030204" pitchFamily="34" charset="0"/>
              </a:rPr>
              <a:t>单击此处添加文本单击此处添加文本单击此处添加文本单击此单击此此处添加文本此处添加文本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3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1"/>
                                        </p:tgtEl>
                                        <p:attrNameLst>
                                          <p:attrName>ppt_y</p:attrName>
                                        </p:attrNameLst>
                                      </p:cBhvr>
                                      <p:tavLst>
                                        <p:tav tm="0">
                                          <p:val>
                                            <p:strVal val="#ppt_y"/>
                                          </p:val>
                                        </p:tav>
                                        <p:tav tm="100000">
                                          <p:val>
                                            <p:strVal val="#ppt_y"/>
                                          </p:val>
                                        </p:tav>
                                      </p:tavLst>
                                    </p:anim>
                                    <p:anim calcmode="lin" valueType="num">
                                      <p:cBhvr>
                                        <p:cTn id="5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
                                        </p:tgtEl>
                                        <p:attrNameLst>
                                          <p:attrName>ppt_y</p:attrName>
                                        </p:attrNameLst>
                                      </p:cBhvr>
                                      <p:tavLst>
                                        <p:tav tm="0">
                                          <p:val>
                                            <p:strVal val="#ppt_y"/>
                                          </p:val>
                                        </p:tav>
                                        <p:tav tm="100000">
                                          <p:val>
                                            <p:strVal val="#ppt_y"/>
                                          </p:val>
                                        </p:tav>
                                      </p:tavLst>
                                    </p:anim>
                                    <p:anim calcmode="lin" valueType="num">
                                      <p:cBhvr>
                                        <p:cTn id="6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3"/>
                                        </p:tgtEl>
                                        <p:attrNameLst>
                                          <p:attrName>ppt_y</p:attrName>
                                        </p:attrNameLst>
                                      </p:cBhvr>
                                      <p:tavLst>
                                        <p:tav tm="0">
                                          <p:val>
                                            <p:strVal val="#ppt_y"/>
                                          </p:val>
                                        </p:tav>
                                        <p:tav tm="100000">
                                          <p:val>
                                            <p:strVal val="#ppt_y"/>
                                          </p:val>
                                        </p:tav>
                                      </p:tavLst>
                                    </p:anim>
                                    <p:anim calcmode="lin" valueType="num">
                                      <p:cBhvr>
                                        <p:cTn id="7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3"/>
                                        </p:tgtEl>
                                      </p:cBhvr>
                                    </p:animEffect>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4"/>
                                        </p:tgtEl>
                                        <p:attrNameLst>
                                          <p:attrName>ppt_y</p:attrName>
                                        </p:attrNameLst>
                                      </p:cBhvr>
                                      <p:tavLst>
                                        <p:tav tm="0">
                                          <p:val>
                                            <p:strVal val="#ppt_y"/>
                                          </p:val>
                                        </p:tav>
                                        <p:tav tm="100000">
                                          <p:val>
                                            <p:strVal val="#ppt_y"/>
                                          </p:val>
                                        </p:tav>
                                      </p:tavLst>
                                    </p:anim>
                                    <p:anim calcmode="lin" valueType="num">
                                      <p:cBhvr>
                                        <p:cTn id="7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11560" y="2231112"/>
            <a:ext cx="1503784" cy="2592288"/>
          </a:xfrm>
          <a:prstGeom prst="roundRect">
            <a:avLst>
              <a:gd name="adj" fmla="val 16938"/>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367222" y="2223070"/>
            <a:ext cx="6309234" cy="2592288"/>
          </a:xfrm>
          <a:prstGeom prst="roundRect">
            <a:avLst>
              <a:gd name="adj" fmla="val 877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11560" y="2231112"/>
            <a:ext cx="1497526"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5</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115614" y="2645246"/>
            <a:ext cx="3046189"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前一阶段工作总结</a:t>
            </a:r>
          </a:p>
        </p:txBody>
      </p:sp>
      <p:cxnSp>
        <p:nvCxnSpPr>
          <p:cNvPr id="22" name="直接连接符 21"/>
          <p:cNvCxnSpPr/>
          <p:nvPr/>
        </p:nvCxnSpPr>
        <p:spPr>
          <a:xfrm>
            <a:off x="3087090" y="3232949"/>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右箭头 37"/>
          <p:cNvSpPr/>
          <p:nvPr/>
        </p:nvSpPr>
        <p:spPr>
          <a:xfrm>
            <a:off x="3218308" y="342496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3397031" y="3361556"/>
            <a:ext cx="902811" cy="307777"/>
          </a:xfrm>
          <a:prstGeom prst="rect">
            <a:avLst/>
          </a:prstGeom>
          <a:noFill/>
        </p:spPr>
        <p:txBody>
          <a:bodyPr wrap="none" rtlCol="0">
            <a:spAutoFit/>
          </a:bodyPr>
          <a:lstStyle/>
          <a:p>
            <a:r>
              <a:rPr lang="zh-CN" altLang="en-US" sz="1400" dirty="0">
                <a:solidFill>
                  <a:schemeClr val="bg1"/>
                </a:solidFill>
              </a:rPr>
              <a:t>总体思路</a:t>
            </a:r>
          </a:p>
        </p:txBody>
      </p:sp>
      <p:sp>
        <p:nvSpPr>
          <p:cNvPr id="40" name="右箭头 39"/>
          <p:cNvSpPr/>
          <p:nvPr/>
        </p:nvSpPr>
        <p:spPr>
          <a:xfrm>
            <a:off x="5018508" y="342496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TextBox 40"/>
          <p:cNvSpPr txBox="1"/>
          <p:nvPr/>
        </p:nvSpPr>
        <p:spPr>
          <a:xfrm>
            <a:off x="5169494" y="3361556"/>
            <a:ext cx="902811" cy="307777"/>
          </a:xfrm>
          <a:prstGeom prst="rect">
            <a:avLst/>
          </a:prstGeom>
          <a:noFill/>
        </p:spPr>
        <p:txBody>
          <a:bodyPr wrap="none" rtlCol="0">
            <a:spAutoFit/>
          </a:bodyPr>
          <a:lstStyle/>
          <a:p>
            <a:r>
              <a:rPr lang="zh-CN" altLang="en-US" sz="1400" dirty="0">
                <a:solidFill>
                  <a:schemeClr val="bg1"/>
                </a:solidFill>
              </a:rPr>
              <a:t>完成方法</a:t>
            </a:r>
          </a:p>
        </p:txBody>
      </p:sp>
      <p:sp>
        <p:nvSpPr>
          <p:cNvPr id="42" name="右箭头 41"/>
          <p:cNvSpPr/>
          <p:nvPr/>
        </p:nvSpPr>
        <p:spPr>
          <a:xfrm>
            <a:off x="3203848" y="377891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TextBox 42"/>
          <p:cNvSpPr txBox="1"/>
          <p:nvPr/>
        </p:nvSpPr>
        <p:spPr>
          <a:xfrm>
            <a:off x="3390061" y="3715499"/>
            <a:ext cx="902811" cy="307777"/>
          </a:xfrm>
          <a:prstGeom prst="rect">
            <a:avLst/>
          </a:prstGeom>
          <a:noFill/>
        </p:spPr>
        <p:txBody>
          <a:bodyPr wrap="none" rtlCol="0">
            <a:spAutoFit/>
          </a:bodyPr>
          <a:lstStyle/>
          <a:p>
            <a:r>
              <a:rPr lang="zh-CN" altLang="en-US" sz="1400" dirty="0">
                <a:solidFill>
                  <a:schemeClr val="bg1"/>
                </a:solidFill>
              </a:rPr>
              <a:t>具体目标</a:t>
            </a:r>
          </a:p>
        </p:txBody>
      </p:sp>
      <p:sp>
        <p:nvSpPr>
          <p:cNvPr id="44" name="右箭头 43"/>
          <p:cNvSpPr/>
          <p:nvPr/>
        </p:nvSpPr>
        <p:spPr>
          <a:xfrm>
            <a:off x="5004048" y="377891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5155034" y="3715499"/>
            <a:ext cx="902811" cy="307777"/>
          </a:xfrm>
          <a:prstGeom prst="rect">
            <a:avLst/>
          </a:prstGeom>
          <a:noFill/>
        </p:spPr>
        <p:txBody>
          <a:bodyPr wrap="none" rtlCol="0">
            <a:spAutoFit/>
          </a:bodyPr>
          <a:lstStyle/>
          <a:p>
            <a:r>
              <a:rPr lang="zh-CN" altLang="en-US" sz="1400" dirty="0">
                <a:solidFill>
                  <a:schemeClr val="bg1"/>
                </a:solidFill>
              </a:rPr>
              <a:t>保障措施</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1" grpId="0"/>
      <p:bldP spid="38" grpId="0" animBg="1"/>
      <p:bldP spid="39" grpId="0"/>
      <p:bldP spid="40" grpId="0" animBg="1"/>
      <p:bldP spid="41" grpId="0"/>
      <p:bldP spid="42" grpId="0" animBg="1"/>
      <p:bldP spid="43" grpId="0"/>
      <p:bldP spid="44" grpId="0" animBg="1"/>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611560" y="2231112"/>
            <a:ext cx="1503784" cy="2592288"/>
          </a:xfrm>
          <a:prstGeom prst="roundRect">
            <a:avLst>
              <a:gd name="adj" fmla="val 16938"/>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367222" y="2223070"/>
            <a:ext cx="6309234" cy="2592288"/>
          </a:xfrm>
          <a:prstGeom prst="roundRect">
            <a:avLst>
              <a:gd name="adj" fmla="val 877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07115" y="2235880"/>
            <a:ext cx="1497526"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1</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115614" y="2645246"/>
            <a:ext cx="3046189"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前一阶段工作总结</a:t>
            </a:r>
          </a:p>
        </p:txBody>
      </p:sp>
      <p:cxnSp>
        <p:nvCxnSpPr>
          <p:cNvPr id="7" name="直接连接符 6"/>
          <p:cNvCxnSpPr/>
          <p:nvPr/>
        </p:nvCxnSpPr>
        <p:spPr>
          <a:xfrm>
            <a:off x="3087090" y="3232949"/>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右箭头 7"/>
          <p:cNvSpPr/>
          <p:nvPr/>
        </p:nvSpPr>
        <p:spPr>
          <a:xfrm>
            <a:off x="3238808" y="342873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8"/>
          <p:cNvSpPr txBox="1"/>
          <p:nvPr/>
        </p:nvSpPr>
        <p:spPr>
          <a:xfrm>
            <a:off x="3417531" y="3365326"/>
            <a:ext cx="543739" cy="307777"/>
          </a:xfrm>
          <a:prstGeom prst="rect">
            <a:avLst/>
          </a:prstGeom>
          <a:noFill/>
        </p:spPr>
        <p:txBody>
          <a:bodyPr wrap="none" rtlCol="0">
            <a:spAutoFit/>
          </a:bodyPr>
          <a:lstStyle/>
          <a:p>
            <a:r>
              <a:rPr lang="zh-CN" altLang="en-US" sz="1400" dirty="0">
                <a:solidFill>
                  <a:schemeClr val="bg1"/>
                </a:solidFill>
              </a:rPr>
              <a:t>概述</a:t>
            </a:r>
          </a:p>
        </p:txBody>
      </p:sp>
      <p:sp>
        <p:nvSpPr>
          <p:cNvPr id="10" name="右箭头 9"/>
          <p:cNvSpPr/>
          <p:nvPr/>
        </p:nvSpPr>
        <p:spPr>
          <a:xfrm>
            <a:off x="5707847" y="3428738"/>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10"/>
          <p:cNvSpPr txBox="1"/>
          <p:nvPr/>
        </p:nvSpPr>
        <p:spPr>
          <a:xfrm>
            <a:off x="5858833" y="3365326"/>
            <a:ext cx="1620957" cy="307777"/>
          </a:xfrm>
          <a:prstGeom prst="rect">
            <a:avLst/>
          </a:prstGeom>
          <a:noFill/>
        </p:spPr>
        <p:txBody>
          <a:bodyPr wrap="none" rtlCol="0">
            <a:spAutoFit/>
          </a:bodyPr>
          <a:lstStyle/>
          <a:p>
            <a:r>
              <a:rPr lang="zh-CN" altLang="en-US" sz="1400" dirty="0">
                <a:solidFill>
                  <a:schemeClr val="bg1"/>
                </a:solidFill>
              </a:rPr>
              <a:t>重点工作完成情况</a:t>
            </a:r>
          </a:p>
        </p:txBody>
      </p:sp>
      <p:sp>
        <p:nvSpPr>
          <p:cNvPr id="12" name="右箭头 11"/>
          <p:cNvSpPr/>
          <p:nvPr/>
        </p:nvSpPr>
        <p:spPr>
          <a:xfrm>
            <a:off x="3224348" y="378268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410561" y="3719269"/>
            <a:ext cx="1620957" cy="307777"/>
          </a:xfrm>
          <a:prstGeom prst="rect">
            <a:avLst/>
          </a:prstGeom>
          <a:noFill/>
        </p:spPr>
        <p:txBody>
          <a:bodyPr wrap="none" rtlCol="0">
            <a:spAutoFit/>
          </a:bodyPr>
          <a:lstStyle/>
          <a:p>
            <a:r>
              <a:rPr lang="zh-CN" altLang="en-US" sz="1400" dirty="0">
                <a:solidFill>
                  <a:schemeClr val="bg1"/>
                </a:solidFill>
              </a:rPr>
              <a:t>各项计划达成情况</a:t>
            </a:r>
          </a:p>
        </p:txBody>
      </p:sp>
      <p:sp>
        <p:nvSpPr>
          <p:cNvPr id="14" name="右箭头 13"/>
          <p:cNvSpPr/>
          <p:nvPr/>
        </p:nvSpPr>
        <p:spPr>
          <a:xfrm>
            <a:off x="5693387" y="378268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5844373" y="3719269"/>
            <a:ext cx="1441420" cy="307777"/>
          </a:xfrm>
          <a:prstGeom prst="rect">
            <a:avLst/>
          </a:prstGeom>
          <a:noFill/>
        </p:spPr>
        <p:txBody>
          <a:bodyPr wrap="none" rtlCol="0">
            <a:spAutoFit/>
          </a:bodyPr>
          <a:lstStyle/>
          <a:p>
            <a:r>
              <a:rPr lang="zh-CN" altLang="en-US" sz="1400" dirty="0">
                <a:solidFill>
                  <a:schemeClr val="bg1"/>
                </a:solidFill>
              </a:rPr>
              <a:t>与去年同期比较</a:t>
            </a:r>
          </a:p>
        </p:txBody>
      </p:sp>
      <p:sp>
        <p:nvSpPr>
          <p:cNvPr id="16" name="右箭头 15"/>
          <p:cNvSpPr/>
          <p:nvPr/>
        </p:nvSpPr>
        <p:spPr>
          <a:xfrm>
            <a:off x="3224348" y="414272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a:xfrm>
            <a:off x="3403071" y="4079309"/>
            <a:ext cx="1261884" cy="307777"/>
          </a:xfrm>
          <a:prstGeom prst="rect">
            <a:avLst/>
          </a:prstGeom>
          <a:noFill/>
        </p:spPr>
        <p:txBody>
          <a:bodyPr wrap="none" rtlCol="0">
            <a:spAutoFit/>
          </a:bodyPr>
          <a:lstStyle/>
          <a:p>
            <a:r>
              <a:rPr lang="zh-CN" altLang="en-US" sz="1400" dirty="0">
                <a:solidFill>
                  <a:schemeClr val="bg1"/>
                </a:solidFill>
              </a:rPr>
              <a:t>团队建设情况</a:t>
            </a:r>
          </a:p>
        </p:txBody>
      </p:sp>
      <p:sp>
        <p:nvSpPr>
          <p:cNvPr id="18" name="右箭头 17"/>
          <p:cNvSpPr/>
          <p:nvPr/>
        </p:nvSpPr>
        <p:spPr>
          <a:xfrm>
            <a:off x="5693387" y="4142721"/>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5844373" y="4079309"/>
            <a:ext cx="1261884" cy="307777"/>
          </a:xfrm>
          <a:prstGeom prst="rect">
            <a:avLst/>
          </a:prstGeom>
          <a:noFill/>
        </p:spPr>
        <p:txBody>
          <a:bodyPr wrap="none" rtlCol="0">
            <a:spAutoFit/>
          </a:bodyPr>
          <a:lstStyle/>
          <a:p>
            <a:r>
              <a:rPr lang="zh-CN" altLang="en-US" sz="1400" dirty="0">
                <a:solidFill>
                  <a:schemeClr val="bg1"/>
                </a:solidFill>
              </a:rPr>
              <a:t>学习培训总结</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p:bldP spid="6"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总体思路</a:t>
            </a:r>
          </a:p>
        </p:txBody>
      </p:sp>
      <p:pic>
        <p:nvPicPr>
          <p:cNvPr id="7" name="图片 1"/>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829845"/>
            <a:ext cx="9144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下箭头 7"/>
          <p:cNvSpPr/>
          <p:nvPr/>
        </p:nvSpPr>
        <p:spPr>
          <a:xfrm>
            <a:off x="1282477" y="3615903"/>
            <a:ext cx="415925" cy="576263"/>
          </a:xfrm>
          <a:prstGeom prst="downArrow">
            <a:avLst/>
          </a:prstGeom>
          <a:solidFill>
            <a:srgbClr val="007E3D"/>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9" name="下箭头 8"/>
          <p:cNvSpPr/>
          <p:nvPr/>
        </p:nvSpPr>
        <p:spPr>
          <a:xfrm>
            <a:off x="4971155" y="3509579"/>
            <a:ext cx="415925" cy="576263"/>
          </a:xfrm>
          <a:prstGeom prst="downArrow">
            <a:avLst/>
          </a:prstGeom>
          <a:solidFill>
            <a:srgbClr val="007E3D"/>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0" name="下箭头 9"/>
          <p:cNvSpPr/>
          <p:nvPr/>
        </p:nvSpPr>
        <p:spPr>
          <a:xfrm flipV="1">
            <a:off x="3283916" y="2145424"/>
            <a:ext cx="415925" cy="576262"/>
          </a:xfrm>
          <a:prstGeom prst="downArrow">
            <a:avLst/>
          </a:prstGeom>
          <a:solidFill>
            <a:srgbClr val="007E3D"/>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1" name="下箭头 10"/>
          <p:cNvSpPr/>
          <p:nvPr/>
        </p:nvSpPr>
        <p:spPr>
          <a:xfrm flipV="1">
            <a:off x="6984552" y="2218445"/>
            <a:ext cx="415925" cy="576262"/>
          </a:xfrm>
          <a:prstGeom prst="downArrow">
            <a:avLst/>
          </a:prstGeom>
          <a:solidFill>
            <a:srgbClr val="007E3D"/>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2" name="TextBox 11"/>
          <p:cNvSpPr txBox="1"/>
          <p:nvPr/>
        </p:nvSpPr>
        <p:spPr>
          <a:xfrm>
            <a:off x="1031414" y="2955739"/>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01</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8" name="TextBox 17"/>
          <p:cNvSpPr txBox="1"/>
          <p:nvPr/>
        </p:nvSpPr>
        <p:spPr>
          <a:xfrm>
            <a:off x="2935650" y="2974206"/>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02</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9" name="TextBox 18"/>
          <p:cNvSpPr txBox="1"/>
          <p:nvPr/>
        </p:nvSpPr>
        <p:spPr>
          <a:xfrm>
            <a:off x="4726136" y="2974206"/>
            <a:ext cx="1131888"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03</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20" name="TextBox 19"/>
          <p:cNvSpPr txBox="1"/>
          <p:nvPr/>
        </p:nvSpPr>
        <p:spPr>
          <a:xfrm>
            <a:off x="6536456" y="2929645"/>
            <a:ext cx="1131888"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04</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21" name="TextBox 20"/>
          <p:cNvSpPr txBox="1"/>
          <p:nvPr/>
        </p:nvSpPr>
        <p:spPr>
          <a:xfrm>
            <a:off x="558143" y="4212734"/>
            <a:ext cx="2087562" cy="905248"/>
          </a:xfrm>
          <a:prstGeom prst="rect">
            <a:avLst/>
          </a:prstGeom>
          <a:noFill/>
        </p:spPr>
        <p:txBody>
          <a:bodyPr>
            <a:spAutoFit/>
          </a:bodyPr>
          <a:lstStyle/>
          <a:p>
            <a:pPr algn="just">
              <a:lnSpc>
                <a:spcPct val="130000"/>
              </a:lnSpc>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02704" y="1232172"/>
            <a:ext cx="2087563" cy="905248"/>
          </a:xfrm>
          <a:prstGeom prst="rect">
            <a:avLst/>
          </a:prstGeom>
          <a:noFill/>
        </p:spPr>
        <p:txBody>
          <a:bodyPr>
            <a:spAutoFit/>
          </a:bodyPr>
          <a:lstStyle/>
          <a:p>
            <a:pPr algn="just">
              <a:lnSpc>
                <a:spcPct val="130000"/>
              </a:lnSpc>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431413" y="4212558"/>
            <a:ext cx="2087562" cy="905248"/>
          </a:xfrm>
          <a:prstGeom prst="rect">
            <a:avLst/>
          </a:prstGeom>
          <a:noFill/>
        </p:spPr>
        <p:txBody>
          <a:bodyPr>
            <a:spAutoFit/>
          </a:bodyPr>
          <a:lstStyle/>
          <a:p>
            <a:pPr algn="just">
              <a:lnSpc>
                <a:spcPct val="130000"/>
              </a:lnSpc>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120507" y="1272940"/>
            <a:ext cx="2087562" cy="905248"/>
          </a:xfrm>
          <a:prstGeom prst="rect">
            <a:avLst/>
          </a:prstGeom>
          <a:noFill/>
        </p:spPr>
        <p:txBody>
          <a:bodyPr>
            <a:spAutoFit/>
          </a:bodyPr>
          <a:lstStyle/>
          <a:p>
            <a:pPr algn="just">
              <a:lnSpc>
                <a:spcPct val="130000"/>
              </a:lnSpc>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1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22" presetClass="entr" presetSubtype="1"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42" presetClass="entr" presetSubtype="0" fill="hold" grpId="0"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800"/>
                                        <p:tgtEl>
                                          <p:spTgt spid="18"/>
                                        </p:tgtEl>
                                      </p:cBhvr>
                                    </p:animEffect>
                                  </p:childTnLst>
                                </p:cTn>
                              </p:par>
                              <p:par>
                                <p:cTn id="32" presetID="22" presetClass="entr" presetSubtype="4" fill="hold" grpId="0" nodeType="withEffect">
                                  <p:stCondLst>
                                    <p:cond delay="300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42" presetClass="entr" presetSubtype="0" fill="hold" grpId="0" nodeType="withEffect">
                                  <p:stCondLst>
                                    <p:cond delay="3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47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800"/>
                                        <p:tgtEl>
                                          <p:spTgt spid="19"/>
                                        </p:tgtEl>
                                      </p:cBhvr>
                                    </p:animEffect>
                                  </p:childTnLst>
                                </p:cTn>
                              </p:par>
                              <p:par>
                                <p:cTn id="43" presetID="22" presetClass="entr" presetSubtype="1" fill="hold" grpId="0" nodeType="withEffect">
                                  <p:stCondLst>
                                    <p:cond delay="470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par>
                                <p:cTn id="46" presetID="42" presetClass="entr" presetSubtype="0" fill="hold" grpId="0" nodeType="withEffect">
                                  <p:stCondLst>
                                    <p:cond delay="47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64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900"/>
                                        <p:tgtEl>
                                          <p:spTgt spid="20"/>
                                        </p:tgtEl>
                                      </p:cBhvr>
                                    </p:animEffect>
                                  </p:childTnLst>
                                </p:cTn>
                              </p:par>
                              <p:par>
                                <p:cTn id="54" presetID="22" presetClass="entr" presetSubtype="4" fill="hold" grpId="0" nodeType="withEffect">
                                  <p:stCondLst>
                                    <p:cond delay="640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47" presetClass="entr" presetSubtype="0" fill="hold" grpId="0" nodeType="withEffect">
                                  <p:stCondLst>
                                    <p:cond delay="64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8" grpId="0" animBg="1"/>
      <p:bldP spid="9" grpId="0" animBg="1"/>
      <p:bldP spid="10" grpId="0" animBg="1"/>
      <p:bldP spid="11" grpId="0" animBg="1"/>
      <p:bldP spid="12" grpId="0"/>
      <p:bldP spid="18" grpId="0"/>
      <p:bldP spid="19" grpId="0"/>
      <p:bldP spid="20" grpId="0"/>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具体目标</a:t>
            </a:r>
          </a:p>
        </p:txBody>
      </p:sp>
      <p:sp>
        <p:nvSpPr>
          <p:cNvPr id="7" name="圆角矩形 6"/>
          <p:cNvSpPr/>
          <p:nvPr/>
        </p:nvSpPr>
        <p:spPr>
          <a:xfrm rot="20640000">
            <a:off x="3208756" y="3111298"/>
            <a:ext cx="1537327" cy="72000"/>
          </a:xfrm>
          <a:prstGeom prst="roundRect">
            <a:avLst>
              <a:gd name="adj" fmla="val 50000"/>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900000">
            <a:off x="3202507" y="3516966"/>
            <a:ext cx="1517846" cy="72000"/>
          </a:xfrm>
          <a:prstGeom prst="roundRect">
            <a:avLst>
              <a:gd name="adj" fmla="val 50000"/>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19320000">
            <a:off x="3077989" y="2570370"/>
            <a:ext cx="1764000" cy="72000"/>
          </a:xfrm>
          <a:prstGeom prst="roundRect">
            <a:avLst>
              <a:gd name="adj" fmla="val 50000"/>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2400000">
            <a:off x="3059591" y="3952293"/>
            <a:ext cx="1764000" cy="72000"/>
          </a:xfrm>
          <a:prstGeom prst="roundRect">
            <a:avLst>
              <a:gd name="adj" fmla="val 50000"/>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1" name="组合 56"/>
          <p:cNvGrpSpPr/>
          <p:nvPr/>
        </p:nvGrpSpPr>
        <p:grpSpPr bwMode="auto">
          <a:xfrm>
            <a:off x="2688688" y="2608020"/>
            <a:ext cx="1450975" cy="1398588"/>
            <a:chOff x="3440653" y="2680764"/>
            <a:chExt cx="2329340" cy="2245772"/>
          </a:xfrm>
          <a:noFill/>
        </p:grpSpPr>
        <p:sp>
          <p:nvSpPr>
            <p:cNvPr id="12" name="Oval 2"/>
            <p:cNvSpPr>
              <a:spLocks noChangeAspect="1" noChangeArrowheads="1"/>
            </p:cNvSpPr>
            <p:nvPr/>
          </p:nvSpPr>
          <p:spPr bwMode="auto">
            <a:xfrm>
              <a:off x="3440653" y="2680764"/>
              <a:ext cx="2245771" cy="2245772"/>
            </a:xfrm>
            <a:prstGeom prst="ellipse">
              <a:avLst/>
            </a:prstGeom>
            <a:solidFill>
              <a:srgbClr val="007E3D"/>
            </a:solidFill>
            <a:ln w="254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Text Box 29"/>
            <p:cNvSpPr txBox="1">
              <a:spLocks noChangeArrowheads="1"/>
            </p:cNvSpPr>
            <p:nvPr/>
          </p:nvSpPr>
          <p:spPr bwMode="gray">
            <a:xfrm>
              <a:off x="3464942" y="3492525"/>
              <a:ext cx="2305051" cy="543807"/>
            </a:xfrm>
            <a:prstGeom prst="rect">
              <a:avLst/>
            </a:prstGeom>
            <a:grpFill/>
            <a:ln w="9525">
              <a:noFill/>
              <a:miter lim="800000"/>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p>
          </p:txBody>
        </p:sp>
      </p:grpSp>
      <p:sp>
        <p:nvSpPr>
          <p:cNvPr id="19" name="圆角矩形 18"/>
          <p:cNvSpPr/>
          <p:nvPr/>
        </p:nvSpPr>
        <p:spPr bwMode="auto">
          <a:xfrm>
            <a:off x="4702019" y="3458939"/>
            <a:ext cx="3686405" cy="539690"/>
          </a:xfrm>
          <a:prstGeom prst="roundRect">
            <a:avLst>
              <a:gd name="adj" fmla="val 7848"/>
            </a:avLst>
          </a:prstGeom>
          <a:noFill/>
          <a:ln w="381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0" name="矩形 87"/>
          <p:cNvSpPr>
            <a:spLocks noChangeArrowheads="1"/>
          </p:cNvSpPr>
          <p:nvPr/>
        </p:nvSpPr>
        <p:spPr bwMode="auto">
          <a:xfrm>
            <a:off x="4838620" y="3561751"/>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1" name="圆角矩形 20"/>
          <p:cNvSpPr/>
          <p:nvPr/>
        </p:nvSpPr>
        <p:spPr bwMode="auto">
          <a:xfrm>
            <a:off x="4702019" y="4272533"/>
            <a:ext cx="3686405" cy="529183"/>
          </a:xfrm>
          <a:prstGeom prst="roundRect">
            <a:avLst>
              <a:gd name="adj" fmla="val 7848"/>
            </a:avLst>
          </a:prstGeom>
          <a:noFill/>
          <a:ln w="381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rgbClr val="FF9900"/>
              </a:solidFill>
              <a:latin typeface="微软雅黑" panose="020B0503020204020204" pitchFamily="34" charset="-122"/>
              <a:ea typeface="微软雅黑" panose="020B0503020204020204" pitchFamily="34" charset="-122"/>
            </a:endParaRPr>
          </a:p>
        </p:txBody>
      </p:sp>
      <p:sp>
        <p:nvSpPr>
          <p:cNvPr id="22" name="矩形 87"/>
          <p:cNvSpPr>
            <a:spLocks noChangeArrowheads="1"/>
          </p:cNvSpPr>
          <p:nvPr/>
        </p:nvSpPr>
        <p:spPr bwMode="auto">
          <a:xfrm>
            <a:off x="4762420" y="4391603"/>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3" name="圆角矩形 22"/>
          <p:cNvSpPr/>
          <p:nvPr/>
        </p:nvSpPr>
        <p:spPr bwMode="auto">
          <a:xfrm>
            <a:off x="4702018" y="2610064"/>
            <a:ext cx="3686405" cy="562147"/>
          </a:xfrm>
          <a:prstGeom prst="roundRect">
            <a:avLst>
              <a:gd name="adj" fmla="val 7848"/>
            </a:avLst>
          </a:prstGeom>
          <a:noFill/>
          <a:ln w="381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4" name="矩形 87"/>
          <p:cNvSpPr>
            <a:spLocks noChangeArrowheads="1"/>
          </p:cNvSpPr>
          <p:nvPr/>
        </p:nvSpPr>
        <p:spPr bwMode="auto">
          <a:xfrm>
            <a:off x="4891008" y="2769367"/>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5" name="AutoShape 3"/>
          <p:cNvSpPr>
            <a:spLocks noChangeAspect="1" noChangeArrowheads="1"/>
          </p:cNvSpPr>
          <p:nvPr/>
        </p:nvSpPr>
        <p:spPr bwMode="auto">
          <a:xfrm>
            <a:off x="4531776" y="2774226"/>
            <a:ext cx="324000" cy="324000"/>
          </a:xfrm>
          <a:prstGeom prst="ellipse">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6" name="AutoShape 3"/>
          <p:cNvSpPr>
            <a:spLocks noChangeAspect="1" noChangeArrowheads="1"/>
          </p:cNvSpPr>
          <p:nvPr/>
        </p:nvSpPr>
        <p:spPr bwMode="auto">
          <a:xfrm>
            <a:off x="4531776" y="3554515"/>
            <a:ext cx="324000" cy="324000"/>
          </a:xfrm>
          <a:prstGeom prst="ellipse">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bwMode="auto">
          <a:xfrm>
            <a:off x="4702019" y="1791331"/>
            <a:ext cx="3686405" cy="544194"/>
          </a:xfrm>
          <a:prstGeom prst="roundRect">
            <a:avLst>
              <a:gd name="adj" fmla="val 7848"/>
            </a:avLst>
          </a:prstGeom>
          <a:noFill/>
          <a:ln w="381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8" name="矩形 87"/>
          <p:cNvSpPr>
            <a:spLocks noChangeArrowheads="1"/>
          </p:cNvSpPr>
          <p:nvPr/>
        </p:nvSpPr>
        <p:spPr bwMode="auto">
          <a:xfrm>
            <a:off x="4895354" y="1933673"/>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9" name="AutoShape 3"/>
          <p:cNvSpPr>
            <a:spLocks noChangeAspect="1" noChangeArrowheads="1"/>
          </p:cNvSpPr>
          <p:nvPr/>
        </p:nvSpPr>
        <p:spPr bwMode="auto">
          <a:xfrm>
            <a:off x="4531776" y="1915697"/>
            <a:ext cx="324000" cy="324000"/>
          </a:xfrm>
          <a:prstGeom prst="ellipse">
            <a:avLst/>
          </a:prstGeom>
          <a:solidFill>
            <a:srgbClr val="007E3D"/>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0" name="AutoShape 3"/>
          <p:cNvSpPr>
            <a:spLocks noChangeAspect="1" noChangeArrowheads="1"/>
          </p:cNvSpPr>
          <p:nvPr/>
        </p:nvSpPr>
        <p:spPr bwMode="auto">
          <a:xfrm>
            <a:off x="4531776" y="4372272"/>
            <a:ext cx="324000" cy="324000"/>
          </a:xfrm>
          <a:prstGeom prst="ellipse">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1" name="AutoShape 593"/>
          <p:cNvSpPr>
            <a:spLocks noChangeArrowheads="1"/>
          </p:cNvSpPr>
          <p:nvPr/>
        </p:nvSpPr>
        <p:spPr bwMode="auto">
          <a:xfrm rot="10800000" flipH="1" flipV="1">
            <a:off x="2159792" y="3105744"/>
            <a:ext cx="442025" cy="353620"/>
          </a:xfrm>
          <a:prstGeom prst="rightArrow">
            <a:avLst>
              <a:gd name="adj1" fmla="val 60857"/>
              <a:gd name="adj2" fmla="val 56907"/>
            </a:avLst>
          </a:prstGeom>
          <a:solidFill>
            <a:srgbClr val="007E3D"/>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2" name="组合 57"/>
          <p:cNvGrpSpPr/>
          <p:nvPr/>
        </p:nvGrpSpPr>
        <p:grpSpPr bwMode="auto">
          <a:xfrm>
            <a:off x="723820" y="2738195"/>
            <a:ext cx="1417637" cy="1138238"/>
            <a:chOff x="995344" y="2329499"/>
            <a:chExt cx="1904726" cy="1529714"/>
          </a:xfrm>
        </p:grpSpPr>
        <p:sp>
          <p:nvSpPr>
            <p:cNvPr id="33" name="Oval 2"/>
            <p:cNvSpPr>
              <a:spLocks noChangeAspect="1" noChangeArrowheads="1"/>
            </p:cNvSpPr>
            <p:nvPr/>
          </p:nvSpPr>
          <p:spPr bwMode="auto">
            <a:xfrm>
              <a:off x="1214411" y="2329499"/>
              <a:ext cx="1528794" cy="1529714"/>
            </a:xfrm>
            <a:prstGeom prst="ellipse">
              <a:avLst/>
            </a:prstGeom>
            <a:solidFill>
              <a:srgbClr val="007E3D"/>
            </a:solidFill>
            <a:ln w="25400">
              <a:solidFill>
                <a:srgbClr val="007E3D"/>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4"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1+#ppt_w/2"/>
                                          </p:val>
                                        </p:tav>
                                        <p:tav tm="100000">
                                          <p:val>
                                            <p:strVal val="#ppt_x"/>
                                          </p:val>
                                        </p:tav>
                                      </p:tavLst>
                                    </p:anim>
                                    <p:anim calcmode="lin" valueType="num">
                                      <p:cBhvr additive="base">
                                        <p:cTn id="49" dur="500" fill="hold"/>
                                        <p:tgtEl>
                                          <p:spTgt spid="29"/>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slide(fromBottom)">
                                      <p:cBhvr>
                                        <p:cTn id="58" dur="500"/>
                                        <p:tgtEl>
                                          <p:spTgt spid="28"/>
                                        </p:tgtEl>
                                      </p:cBhvr>
                                    </p:animEffect>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1+#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1+#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slide(fromBottom)">
                                      <p:cBhvr>
                                        <p:cTn id="72" dur="500"/>
                                        <p:tgtEl>
                                          <p:spTgt spid="24"/>
                                        </p:tgtEl>
                                      </p:cBhvr>
                                    </p:animEffect>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1+#ppt_w/2"/>
                                          </p:val>
                                        </p:tav>
                                        <p:tav tm="100000">
                                          <p:val>
                                            <p:strVal val="#ppt_x"/>
                                          </p:val>
                                        </p:tav>
                                      </p:tavLst>
                                    </p:anim>
                                    <p:anim calcmode="lin" valueType="num">
                                      <p:cBhvr additive="base">
                                        <p:cTn id="77" dur="500" fill="hold"/>
                                        <p:tgtEl>
                                          <p:spTgt spid="26"/>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slide(fromBottom)">
                                      <p:cBhvr>
                                        <p:cTn id="86" dur="500"/>
                                        <p:tgtEl>
                                          <p:spTgt spid="20"/>
                                        </p:tgtEl>
                                      </p:cBhvr>
                                    </p:animEffect>
                                  </p:childTnLst>
                                </p:cTn>
                              </p:par>
                            </p:childTnLst>
                          </p:cTn>
                        </p:par>
                        <p:par>
                          <p:cTn id="87" fill="hold">
                            <p:stCondLst>
                              <p:cond delay="9000"/>
                            </p:stCondLst>
                            <p:childTnLst>
                              <p:par>
                                <p:cTn id="88" presetID="2" presetClass="entr" presetSubtype="2"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1+#ppt_w/2"/>
                                          </p:val>
                                        </p:tav>
                                        <p:tav tm="100000">
                                          <p:val>
                                            <p:strVal val="#ppt_x"/>
                                          </p:val>
                                        </p:tav>
                                      </p:tavLst>
                                    </p:anim>
                                    <p:anim calcmode="lin" valueType="num">
                                      <p:cBhvr additive="base">
                                        <p:cTn id="91" dur="500" fill="hold"/>
                                        <p:tgtEl>
                                          <p:spTgt spid="30"/>
                                        </p:tgtEl>
                                        <p:attrNameLst>
                                          <p:attrName>ppt_y</p:attrName>
                                        </p:attrNameLst>
                                      </p:cBhvr>
                                      <p:tavLst>
                                        <p:tav tm="0">
                                          <p:val>
                                            <p:strVal val="#ppt_y"/>
                                          </p:val>
                                        </p:tav>
                                        <p:tav tm="100000">
                                          <p:val>
                                            <p:strVal val="#ppt_y"/>
                                          </p:val>
                                        </p:tav>
                                      </p:tavLst>
                                    </p:anim>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1+#ppt_w/2"/>
                                          </p:val>
                                        </p:tav>
                                        <p:tav tm="100000">
                                          <p:val>
                                            <p:strVal val="#ppt_x"/>
                                          </p:val>
                                        </p:tav>
                                      </p:tavLst>
                                    </p:anim>
                                    <p:anim calcmode="lin" valueType="num">
                                      <p:cBhvr additive="base">
                                        <p:cTn id="96" dur="500" fill="hold"/>
                                        <p:tgtEl>
                                          <p:spTgt spid="21"/>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12" presetClass="entr" presetSubtype="4"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slide(fromBottom)">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animBg="1"/>
      <p:bldP spid="10" grpId="0" animBg="1"/>
      <p:bldP spid="19" grpId="0" animBg="1"/>
      <p:bldP spid="20" grpId="0"/>
      <p:bldP spid="21" grpId="0" animBg="1"/>
      <p:bldP spid="22" grpId="0"/>
      <p:bldP spid="23" grpId="0" animBg="1"/>
      <p:bldP spid="24" grpId="0"/>
      <p:bldP spid="25" grpId="0" animBg="1"/>
      <p:bldP spid="26" grpId="0" animBg="1"/>
      <p:bldP spid="27" grpId="0" animBg="1"/>
      <p:bldP spid="28" grpId="0"/>
      <p:bldP spid="29" grpId="0" animBg="1"/>
      <p:bldP spid="30"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实施步骤</a:t>
            </a:r>
          </a:p>
        </p:txBody>
      </p:sp>
      <p:sp>
        <p:nvSpPr>
          <p:cNvPr id="7" name="AutoShape 10"/>
          <p:cNvSpPr>
            <a:spLocks noChangeArrowheads="1"/>
          </p:cNvSpPr>
          <p:nvPr/>
        </p:nvSpPr>
        <p:spPr bwMode="auto">
          <a:xfrm rot="16200000">
            <a:off x="3922917" y="-621546"/>
            <a:ext cx="1398833" cy="7676197"/>
          </a:xfrm>
          <a:prstGeom prst="downArrow">
            <a:avLst>
              <a:gd name="adj1" fmla="val 49065"/>
              <a:gd name="adj2" fmla="val 44827"/>
            </a:avLst>
          </a:prstGeom>
          <a:solidFill>
            <a:srgbClr val="007E3D"/>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8" name="组合 41"/>
          <p:cNvGrpSpPr/>
          <p:nvPr/>
        </p:nvGrpSpPr>
        <p:grpSpPr bwMode="auto">
          <a:xfrm>
            <a:off x="2618459" y="2482305"/>
            <a:ext cx="1701613" cy="1539687"/>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写入文本</a:t>
              </a:r>
            </a:p>
          </p:txBody>
        </p:sp>
      </p:grpSp>
      <p:grpSp>
        <p:nvGrpSpPr>
          <p:cNvPr id="18" name="组合 46"/>
          <p:cNvGrpSpPr/>
          <p:nvPr/>
        </p:nvGrpSpPr>
        <p:grpSpPr bwMode="auto">
          <a:xfrm>
            <a:off x="4320072" y="2517136"/>
            <a:ext cx="1701612" cy="1539687"/>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写入文本</a:t>
              </a:r>
            </a:p>
          </p:txBody>
        </p:sp>
      </p:grpSp>
      <p:grpSp>
        <p:nvGrpSpPr>
          <p:cNvPr id="23" name="组合 51"/>
          <p:cNvGrpSpPr/>
          <p:nvPr/>
        </p:nvGrpSpPr>
        <p:grpSpPr bwMode="auto">
          <a:xfrm>
            <a:off x="6038435" y="2482305"/>
            <a:ext cx="1701613" cy="1539687"/>
            <a:chOff x="1214414" y="2786058"/>
            <a:chExt cx="1935848" cy="1751017"/>
          </a:xfrm>
        </p:grpSpPr>
        <p:grpSp>
          <p:nvGrpSpPr>
            <p:cNvPr id="24" name="Group 6"/>
            <p:cNvGrpSpPr/>
            <p:nvPr/>
          </p:nvGrpSpPr>
          <p:grpSpPr bwMode="auto">
            <a:xfrm>
              <a:off x="1295400" y="2786058"/>
              <a:ext cx="1753450" cy="1751017"/>
              <a:chOff x="1823" y="2371"/>
              <a:chExt cx="1801" cy="1801"/>
            </a:xfrm>
          </p:grpSpPr>
          <p:sp>
            <p:nvSpPr>
              <p:cNvPr id="2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2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写入文本</a:t>
              </a:r>
            </a:p>
          </p:txBody>
        </p:sp>
      </p:grpSp>
      <p:grpSp>
        <p:nvGrpSpPr>
          <p:cNvPr id="28" name="组合 40"/>
          <p:cNvGrpSpPr/>
          <p:nvPr/>
        </p:nvGrpSpPr>
        <p:grpSpPr bwMode="auto">
          <a:xfrm>
            <a:off x="954624" y="2482305"/>
            <a:ext cx="1701613" cy="1539687"/>
            <a:chOff x="1214414" y="2786058"/>
            <a:chExt cx="1935848" cy="1751017"/>
          </a:xfrm>
        </p:grpSpPr>
        <p:grpSp>
          <p:nvGrpSpPr>
            <p:cNvPr id="29" name="Group 6"/>
            <p:cNvGrpSpPr/>
            <p:nvPr/>
          </p:nvGrpSpPr>
          <p:grpSpPr bwMode="auto">
            <a:xfrm>
              <a:off x="1295400" y="2786058"/>
              <a:ext cx="1753450" cy="1751017"/>
              <a:chOff x="1823" y="2371"/>
              <a:chExt cx="1801" cy="1801"/>
            </a:xfrm>
          </p:grpSpPr>
          <p:sp>
            <p:nvSpPr>
              <p:cNvPr id="3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2" name="Oval 8"/>
              <p:cNvSpPr>
                <a:spLocks noChangeArrowheads="1"/>
              </p:cNvSpPr>
              <p:nvPr/>
            </p:nvSpPr>
            <p:spPr bwMode="auto">
              <a:xfrm>
                <a:off x="1946" y="2493"/>
                <a:ext cx="1556" cy="1556"/>
              </a:xfrm>
              <a:prstGeom prst="ellipse">
                <a:avLst/>
              </a:prstGeom>
              <a:solidFill>
                <a:srgbClr val="007E3D"/>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3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33" name="矩形标注 32"/>
          <p:cNvSpPr/>
          <p:nvPr/>
        </p:nvSpPr>
        <p:spPr>
          <a:xfrm>
            <a:off x="2950126" y="4300089"/>
            <a:ext cx="1477858" cy="45719"/>
          </a:xfrm>
          <a:prstGeom prst="wedgeRectCallout">
            <a:avLst>
              <a:gd name="adj1" fmla="val -17526"/>
              <a:gd name="adj2" fmla="val -509465"/>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矩形标注 33"/>
          <p:cNvSpPr/>
          <p:nvPr/>
        </p:nvSpPr>
        <p:spPr>
          <a:xfrm>
            <a:off x="1258968" y="2135685"/>
            <a:ext cx="1584840" cy="64140"/>
          </a:xfrm>
          <a:prstGeom prst="wedgeRectCallout">
            <a:avLst>
              <a:gd name="adj1" fmla="val -23398"/>
              <a:gd name="adj2" fmla="val 403291"/>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5" name="Rectangle 28"/>
          <p:cNvSpPr>
            <a:spLocks noChangeArrowheads="1"/>
          </p:cNvSpPr>
          <p:nvPr/>
        </p:nvSpPr>
        <p:spPr bwMode="auto">
          <a:xfrm>
            <a:off x="2929777" y="433819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36" name="Rectangle 28"/>
          <p:cNvSpPr>
            <a:spLocks noChangeArrowheads="1"/>
          </p:cNvSpPr>
          <p:nvPr/>
        </p:nvSpPr>
        <p:spPr bwMode="auto">
          <a:xfrm>
            <a:off x="1326040" y="159317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37" name="矩形标注 36"/>
          <p:cNvSpPr/>
          <p:nvPr/>
        </p:nvSpPr>
        <p:spPr>
          <a:xfrm>
            <a:off x="4571336" y="2135685"/>
            <a:ext cx="1584840" cy="64140"/>
          </a:xfrm>
          <a:prstGeom prst="wedgeRectCallout">
            <a:avLst>
              <a:gd name="adj1" fmla="val -23398"/>
              <a:gd name="adj2" fmla="val 403291"/>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8" name="Rectangle 28"/>
          <p:cNvSpPr>
            <a:spLocks noChangeArrowheads="1"/>
          </p:cNvSpPr>
          <p:nvPr/>
        </p:nvSpPr>
        <p:spPr bwMode="auto">
          <a:xfrm>
            <a:off x="4638408" y="1593172"/>
            <a:ext cx="1475159" cy="535531"/>
          </a:xfrm>
          <a:prstGeom prst="rect">
            <a:avLst/>
          </a:prstGeom>
          <a:noFill/>
          <a:ln>
            <a:noFill/>
          </a:ln>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39" name="矩形标注 38"/>
          <p:cNvSpPr/>
          <p:nvPr/>
        </p:nvSpPr>
        <p:spPr>
          <a:xfrm>
            <a:off x="6406510" y="4300089"/>
            <a:ext cx="1477858" cy="45719"/>
          </a:xfrm>
          <a:prstGeom prst="wedgeRectCallout">
            <a:avLst>
              <a:gd name="adj1" fmla="val -17526"/>
              <a:gd name="adj2" fmla="val -509465"/>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0" name="Rectangle 28"/>
          <p:cNvSpPr>
            <a:spLocks noChangeArrowheads="1"/>
          </p:cNvSpPr>
          <p:nvPr/>
        </p:nvSpPr>
        <p:spPr bwMode="auto">
          <a:xfrm>
            <a:off x="6386161" y="433819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15"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8"/>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75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2000"/>
                            </p:stCondLst>
                            <p:childTnLst>
                              <p:par>
                                <p:cTn id="43" presetID="2" presetClass="entr" presetSubtype="1"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32" presetClass="emph" presetSubtype="0" fill="hold" grpId="1" nodeType="afterEffect">
                                  <p:stCondLst>
                                    <p:cond delay="0"/>
                                  </p:stCondLst>
                                  <p:childTnLst>
                                    <p:animRot by="120000">
                                      <p:cBhvr>
                                        <p:cTn id="49" dur="50" fill="hold">
                                          <p:stCondLst>
                                            <p:cond delay="0"/>
                                          </p:stCondLst>
                                        </p:cTn>
                                        <p:tgtEl>
                                          <p:spTgt spid="34"/>
                                        </p:tgtEl>
                                        <p:attrNameLst>
                                          <p:attrName>r</p:attrName>
                                        </p:attrNameLst>
                                      </p:cBhvr>
                                    </p:animRot>
                                    <p:animRot by="-240000">
                                      <p:cBhvr>
                                        <p:cTn id="50" dur="100" fill="hold">
                                          <p:stCondLst>
                                            <p:cond delay="100"/>
                                          </p:stCondLst>
                                        </p:cTn>
                                        <p:tgtEl>
                                          <p:spTgt spid="34"/>
                                        </p:tgtEl>
                                        <p:attrNameLst>
                                          <p:attrName>r</p:attrName>
                                        </p:attrNameLst>
                                      </p:cBhvr>
                                    </p:animRot>
                                    <p:animRot by="240000">
                                      <p:cBhvr>
                                        <p:cTn id="51" dur="100" fill="hold">
                                          <p:stCondLst>
                                            <p:cond delay="200"/>
                                          </p:stCondLst>
                                        </p:cTn>
                                        <p:tgtEl>
                                          <p:spTgt spid="34"/>
                                        </p:tgtEl>
                                        <p:attrNameLst>
                                          <p:attrName>r</p:attrName>
                                        </p:attrNameLst>
                                      </p:cBhvr>
                                    </p:animRot>
                                    <p:animRot by="-240000">
                                      <p:cBhvr>
                                        <p:cTn id="52" dur="100" fill="hold">
                                          <p:stCondLst>
                                            <p:cond delay="300"/>
                                          </p:stCondLst>
                                        </p:cTn>
                                        <p:tgtEl>
                                          <p:spTgt spid="34"/>
                                        </p:tgtEl>
                                        <p:attrNameLst>
                                          <p:attrName>r</p:attrName>
                                        </p:attrNameLst>
                                      </p:cBhvr>
                                    </p:animRot>
                                    <p:animRot by="120000">
                                      <p:cBhvr>
                                        <p:cTn id="53" dur="100" fill="hold">
                                          <p:stCondLst>
                                            <p:cond delay="400"/>
                                          </p:stCondLst>
                                        </p:cTn>
                                        <p:tgtEl>
                                          <p:spTgt spid="34"/>
                                        </p:tgtEl>
                                        <p:attrNameLst>
                                          <p:attrName>r</p:attrName>
                                        </p:attrNameLst>
                                      </p:cBhvr>
                                    </p:animRot>
                                  </p:childTnLst>
                                </p:cTn>
                              </p:par>
                            </p:childTnLst>
                          </p:cTn>
                        </p:par>
                        <p:par>
                          <p:cTn id="54" fill="hold">
                            <p:stCondLst>
                              <p:cond delay="3000"/>
                            </p:stCondLst>
                            <p:childTnLst>
                              <p:par>
                                <p:cTn id="55" presetID="18" presetClass="entr" presetSubtype="9"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strips(upLeft)">
                                      <p:cBhvr>
                                        <p:cTn id="57" dur="500"/>
                                        <p:tgtEl>
                                          <p:spTgt spid="36"/>
                                        </p:tgtEl>
                                      </p:cBhvr>
                                    </p:animEffect>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32" presetClass="emph" presetSubtype="0" fill="hold" grpId="1" nodeType="afterEffect">
                                  <p:stCondLst>
                                    <p:cond delay="0"/>
                                  </p:stCondLst>
                                  <p:childTnLst>
                                    <p:animRot by="120000">
                                      <p:cBhvr>
                                        <p:cTn id="65" dur="50" fill="hold">
                                          <p:stCondLst>
                                            <p:cond delay="0"/>
                                          </p:stCondLst>
                                        </p:cTn>
                                        <p:tgtEl>
                                          <p:spTgt spid="33"/>
                                        </p:tgtEl>
                                        <p:attrNameLst>
                                          <p:attrName>r</p:attrName>
                                        </p:attrNameLst>
                                      </p:cBhvr>
                                    </p:animRot>
                                    <p:animRot by="-240000">
                                      <p:cBhvr>
                                        <p:cTn id="66" dur="100" fill="hold">
                                          <p:stCondLst>
                                            <p:cond delay="100"/>
                                          </p:stCondLst>
                                        </p:cTn>
                                        <p:tgtEl>
                                          <p:spTgt spid="33"/>
                                        </p:tgtEl>
                                        <p:attrNameLst>
                                          <p:attrName>r</p:attrName>
                                        </p:attrNameLst>
                                      </p:cBhvr>
                                    </p:animRot>
                                    <p:animRot by="240000">
                                      <p:cBhvr>
                                        <p:cTn id="67" dur="100" fill="hold">
                                          <p:stCondLst>
                                            <p:cond delay="200"/>
                                          </p:stCondLst>
                                        </p:cTn>
                                        <p:tgtEl>
                                          <p:spTgt spid="33"/>
                                        </p:tgtEl>
                                        <p:attrNameLst>
                                          <p:attrName>r</p:attrName>
                                        </p:attrNameLst>
                                      </p:cBhvr>
                                    </p:animRot>
                                    <p:animRot by="-240000">
                                      <p:cBhvr>
                                        <p:cTn id="68" dur="100" fill="hold">
                                          <p:stCondLst>
                                            <p:cond delay="300"/>
                                          </p:stCondLst>
                                        </p:cTn>
                                        <p:tgtEl>
                                          <p:spTgt spid="33"/>
                                        </p:tgtEl>
                                        <p:attrNameLst>
                                          <p:attrName>r</p:attrName>
                                        </p:attrNameLst>
                                      </p:cBhvr>
                                    </p:animRot>
                                    <p:animRot by="120000">
                                      <p:cBhvr>
                                        <p:cTn id="69" dur="100" fill="hold">
                                          <p:stCondLst>
                                            <p:cond delay="400"/>
                                          </p:stCondLst>
                                        </p:cTn>
                                        <p:tgtEl>
                                          <p:spTgt spid="33"/>
                                        </p:tgtEl>
                                        <p:attrNameLst>
                                          <p:attrName>r</p:attrName>
                                        </p:attrNameLst>
                                      </p:cBhvr>
                                    </p:animRot>
                                  </p:childTnLst>
                                </p:cTn>
                              </p:par>
                            </p:childTnLst>
                          </p:cTn>
                        </p:par>
                        <p:par>
                          <p:cTn id="70" fill="hold">
                            <p:stCondLst>
                              <p:cond delay="4500"/>
                            </p:stCondLst>
                            <p:childTnLst>
                              <p:par>
                                <p:cTn id="71" presetID="18" presetClass="entr" presetSubtype="9"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trips(upLeft)">
                                      <p:cBhvr>
                                        <p:cTn id="73" dur="500"/>
                                        <p:tgtEl>
                                          <p:spTgt spid="35"/>
                                        </p:tgtEl>
                                      </p:cBhvr>
                                    </p:animEffect>
                                  </p:childTnLst>
                                </p:cTn>
                              </p:par>
                            </p:childTnLst>
                          </p:cTn>
                        </p:par>
                        <p:par>
                          <p:cTn id="74" fill="hold">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0-#ppt_h/2"/>
                                          </p:val>
                                        </p:tav>
                                        <p:tav tm="100000">
                                          <p:val>
                                            <p:strVal val="#ppt_y"/>
                                          </p:val>
                                        </p:tav>
                                      </p:tavLst>
                                    </p:anim>
                                  </p:childTnLst>
                                </p:cTn>
                              </p:par>
                            </p:childTnLst>
                          </p:cTn>
                        </p:par>
                        <p:par>
                          <p:cTn id="79" fill="hold">
                            <p:stCondLst>
                              <p:cond delay="5500"/>
                            </p:stCondLst>
                            <p:childTnLst>
                              <p:par>
                                <p:cTn id="80" presetID="32" presetClass="emph" presetSubtype="0" fill="hold" grpId="1" nodeType="afterEffect">
                                  <p:stCondLst>
                                    <p:cond delay="0"/>
                                  </p:stCondLst>
                                  <p:childTnLst>
                                    <p:animRot by="120000">
                                      <p:cBhvr>
                                        <p:cTn id="81" dur="50" fill="hold">
                                          <p:stCondLst>
                                            <p:cond delay="0"/>
                                          </p:stCondLst>
                                        </p:cTn>
                                        <p:tgtEl>
                                          <p:spTgt spid="37"/>
                                        </p:tgtEl>
                                        <p:attrNameLst>
                                          <p:attrName>r</p:attrName>
                                        </p:attrNameLst>
                                      </p:cBhvr>
                                    </p:animRot>
                                    <p:animRot by="-240000">
                                      <p:cBhvr>
                                        <p:cTn id="82" dur="100" fill="hold">
                                          <p:stCondLst>
                                            <p:cond delay="100"/>
                                          </p:stCondLst>
                                        </p:cTn>
                                        <p:tgtEl>
                                          <p:spTgt spid="37"/>
                                        </p:tgtEl>
                                        <p:attrNameLst>
                                          <p:attrName>r</p:attrName>
                                        </p:attrNameLst>
                                      </p:cBhvr>
                                    </p:animRot>
                                    <p:animRot by="240000">
                                      <p:cBhvr>
                                        <p:cTn id="83" dur="100" fill="hold">
                                          <p:stCondLst>
                                            <p:cond delay="200"/>
                                          </p:stCondLst>
                                        </p:cTn>
                                        <p:tgtEl>
                                          <p:spTgt spid="37"/>
                                        </p:tgtEl>
                                        <p:attrNameLst>
                                          <p:attrName>r</p:attrName>
                                        </p:attrNameLst>
                                      </p:cBhvr>
                                    </p:animRot>
                                    <p:animRot by="-240000">
                                      <p:cBhvr>
                                        <p:cTn id="84" dur="100" fill="hold">
                                          <p:stCondLst>
                                            <p:cond delay="300"/>
                                          </p:stCondLst>
                                        </p:cTn>
                                        <p:tgtEl>
                                          <p:spTgt spid="37"/>
                                        </p:tgtEl>
                                        <p:attrNameLst>
                                          <p:attrName>r</p:attrName>
                                        </p:attrNameLst>
                                      </p:cBhvr>
                                    </p:animRot>
                                    <p:animRot by="120000">
                                      <p:cBhvr>
                                        <p:cTn id="85" dur="100" fill="hold">
                                          <p:stCondLst>
                                            <p:cond delay="400"/>
                                          </p:stCondLst>
                                        </p:cTn>
                                        <p:tgtEl>
                                          <p:spTgt spid="37"/>
                                        </p:tgtEl>
                                        <p:attrNameLst>
                                          <p:attrName>r</p:attrName>
                                        </p:attrNameLst>
                                      </p:cBhvr>
                                    </p:animRot>
                                  </p:childTnLst>
                                </p:cTn>
                              </p:par>
                            </p:childTnLst>
                          </p:cTn>
                        </p:par>
                        <p:par>
                          <p:cTn id="86" fill="hold">
                            <p:stCondLst>
                              <p:cond delay="6000"/>
                            </p:stCondLst>
                            <p:childTnLst>
                              <p:par>
                                <p:cTn id="87" presetID="18" presetClass="entr" presetSubtype="9"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strips(upLeft)">
                                      <p:cBhvr>
                                        <p:cTn id="89" dur="500"/>
                                        <p:tgtEl>
                                          <p:spTgt spid="38"/>
                                        </p:tgtEl>
                                      </p:cBhvr>
                                    </p:animEffect>
                                  </p:childTnLst>
                                </p:cTn>
                              </p:par>
                            </p:childTnLst>
                          </p:cTn>
                        </p:par>
                        <p:par>
                          <p:cTn id="90" fill="hold">
                            <p:stCondLst>
                              <p:cond delay="6500"/>
                            </p:stCondLst>
                            <p:childTnLst>
                              <p:par>
                                <p:cTn id="91" presetID="2" presetClass="entr" presetSubtype="4"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childTnLst>
                          </p:cTn>
                        </p:par>
                        <p:par>
                          <p:cTn id="95" fill="hold">
                            <p:stCondLst>
                              <p:cond delay="7000"/>
                            </p:stCondLst>
                            <p:childTnLst>
                              <p:par>
                                <p:cTn id="96" presetID="32" presetClass="emph" presetSubtype="0" fill="hold" grpId="1" nodeType="afterEffect">
                                  <p:stCondLst>
                                    <p:cond delay="0"/>
                                  </p:stCondLst>
                                  <p:childTnLst>
                                    <p:animRot by="120000">
                                      <p:cBhvr>
                                        <p:cTn id="97" dur="50" fill="hold">
                                          <p:stCondLst>
                                            <p:cond delay="0"/>
                                          </p:stCondLst>
                                        </p:cTn>
                                        <p:tgtEl>
                                          <p:spTgt spid="39"/>
                                        </p:tgtEl>
                                        <p:attrNameLst>
                                          <p:attrName>r</p:attrName>
                                        </p:attrNameLst>
                                      </p:cBhvr>
                                    </p:animRot>
                                    <p:animRot by="-240000">
                                      <p:cBhvr>
                                        <p:cTn id="98" dur="100" fill="hold">
                                          <p:stCondLst>
                                            <p:cond delay="100"/>
                                          </p:stCondLst>
                                        </p:cTn>
                                        <p:tgtEl>
                                          <p:spTgt spid="39"/>
                                        </p:tgtEl>
                                        <p:attrNameLst>
                                          <p:attrName>r</p:attrName>
                                        </p:attrNameLst>
                                      </p:cBhvr>
                                    </p:animRot>
                                    <p:animRot by="240000">
                                      <p:cBhvr>
                                        <p:cTn id="99" dur="100" fill="hold">
                                          <p:stCondLst>
                                            <p:cond delay="200"/>
                                          </p:stCondLst>
                                        </p:cTn>
                                        <p:tgtEl>
                                          <p:spTgt spid="39"/>
                                        </p:tgtEl>
                                        <p:attrNameLst>
                                          <p:attrName>r</p:attrName>
                                        </p:attrNameLst>
                                      </p:cBhvr>
                                    </p:animRot>
                                    <p:animRot by="-240000">
                                      <p:cBhvr>
                                        <p:cTn id="100" dur="100" fill="hold">
                                          <p:stCondLst>
                                            <p:cond delay="300"/>
                                          </p:stCondLst>
                                        </p:cTn>
                                        <p:tgtEl>
                                          <p:spTgt spid="39"/>
                                        </p:tgtEl>
                                        <p:attrNameLst>
                                          <p:attrName>r</p:attrName>
                                        </p:attrNameLst>
                                      </p:cBhvr>
                                    </p:animRot>
                                    <p:animRot by="120000">
                                      <p:cBhvr>
                                        <p:cTn id="101" dur="100" fill="hold">
                                          <p:stCondLst>
                                            <p:cond delay="400"/>
                                          </p:stCondLst>
                                        </p:cTn>
                                        <p:tgtEl>
                                          <p:spTgt spid="39"/>
                                        </p:tgtEl>
                                        <p:attrNameLst>
                                          <p:attrName>r</p:attrName>
                                        </p:attrNameLst>
                                      </p:cBhvr>
                                    </p:animRot>
                                  </p:childTnLst>
                                </p:cTn>
                              </p:par>
                            </p:childTnLst>
                          </p:cTn>
                        </p:par>
                        <p:par>
                          <p:cTn id="102" fill="hold">
                            <p:stCondLst>
                              <p:cond delay="7500"/>
                            </p:stCondLst>
                            <p:childTnLst>
                              <p:par>
                                <p:cTn id="103" presetID="18" presetClass="entr" presetSubtype="9"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strips(upLeft)">
                                      <p:cBhvr>
                                        <p:cTn id="105" dur="500"/>
                                        <p:tgtEl>
                                          <p:spTgt spid="40"/>
                                        </p:tgtEl>
                                      </p:cBhvr>
                                    </p:animEffect>
                                  </p:childTnLst>
                                </p:cTn>
                              </p:par>
                            </p:childTnLst>
                          </p:cTn>
                        </p:par>
                        <p:par>
                          <p:cTn id="106" fill="hold">
                            <p:stCondLst>
                              <p:cond delay="8000"/>
                            </p:stCondLst>
                            <p:childTnLst>
                              <p:par>
                                <p:cTn id="107" presetID="2" presetClass="exit" presetSubtype="2" fill="hold" grpId="1" nodeType="afterEffect">
                                  <p:stCondLst>
                                    <p:cond delay="0"/>
                                  </p:stCondLst>
                                  <p:childTnLst>
                                    <p:anim calcmode="lin" valueType="num">
                                      <p:cBhvr additive="base">
                                        <p:cTn id="108" dur="500"/>
                                        <p:tgtEl>
                                          <p:spTgt spid="7"/>
                                        </p:tgtEl>
                                        <p:attrNameLst>
                                          <p:attrName>ppt_x</p:attrName>
                                        </p:attrNameLst>
                                      </p:cBhvr>
                                      <p:tavLst>
                                        <p:tav tm="0">
                                          <p:val>
                                            <p:strVal val="ppt_x"/>
                                          </p:val>
                                        </p:tav>
                                        <p:tav tm="100000">
                                          <p:val>
                                            <p:strVal val="1+ppt_w/2"/>
                                          </p:val>
                                        </p:tav>
                                      </p:tavLst>
                                    </p:anim>
                                    <p:anim calcmode="lin" valueType="num">
                                      <p:cBhvr additive="base">
                                        <p:cTn id="109" dur="500"/>
                                        <p:tgtEl>
                                          <p:spTgt spid="7"/>
                                        </p:tgtEl>
                                        <p:attrNameLst>
                                          <p:attrName>ppt_y</p:attrName>
                                        </p:attrNameLst>
                                      </p:cBhvr>
                                      <p:tavLst>
                                        <p:tav tm="0">
                                          <p:val>
                                            <p:strVal val="ppt_y"/>
                                          </p:val>
                                        </p:tav>
                                        <p:tav tm="100000">
                                          <p:val>
                                            <p:strVal val="ppt_y"/>
                                          </p:val>
                                        </p:tav>
                                      </p:tavLst>
                                    </p:anim>
                                    <p:set>
                                      <p:cBhvr>
                                        <p:cTn id="110" dur="1" fill="hold">
                                          <p:stCondLst>
                                            <p:cond delay="499"/>
                                          </p:stCondLst>
                                        </p:cTn>
                                        <p:tgtEl>
                                          <p:spTgt spid="7"/>
                                        </p:tgtEl>
                                        <p:attrNameLst>
                                          <p:attrName>style.visibility</p:attrName>
                                        </p:attrNameLst>
                                      </p:cBhvr>
                                      <p:to>
                                        <p:strVal val="hidden"/>
                                      </p:to>
                                    </p:set>
                                  </p:childTnLst>
                                </p:cTn>
                              </p:par>
                            </p:childTnLst>
                          </p:cTn>
                        </p:par>
                        <p:par>
                          <p:cTn id="111" fill="hold">
                            <p:stCondLst>
                              <p:cond delay="8500"/>
                            </p:stCondLst>
                            <p:childTnLst>
                              <p:par>
                                <p:cTn id="112" presetID="52" presetClass="exit" presetSubtype="0" fill="hold" nodeType="afterEffect">
                                  <p:stCondLst>
                                    <p:cond delay="0"/>
                                  </p:stCondLst>
                                  <p:childTnLst>
                                    <p:animScale>
                                      <p:cBhvr>
                                        <p:cTn id="113" dur="1000" accel="50000">
                                          <p:stCondLst>
                                            <p:cond delay="0"/>
                                          </p:stCondLst>
                                        </p:cTn>
                                        <p:tgtEl>
                                          <p:spTgt spid="2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4" dur="1000" accel="50000">
                                          <p:stCondLst>
                                            <p:cond delay="0"/>
                                          </p:stCondLst>
                                        </p:cTn>
                                        <p:tgtEl>
                                          <p:spTgt spid="28"/>
                                        </p:tgtEl>
                                        <p:attrNameLst>
                                          <p:attrName>ppt_x</p:attrName>
                                          <p:attrName>ppt_y</p:attrName>
                                        </p:attrNameLst>
                                      </p:cBhvr>
                                    </p:animMotion>
                                    <p:animEffect transition="out" filter="fade">
                                      <p:cBhvr>
                                        <p:cTn id="115" dur="1000"/>
                                        <p:tgtEl>
                                          <p:spTgt spid="28"/>
                                        </p:tgtEl>
                                      </p:cBhvr>
                                    </p:animEffect>
                                    <p:set>
                                      <p:cBhvr>
                                        <p:cTn id="116" dur="1" fill="hold">
                                          <p:stCondLst>
                                            <p:cond delay="999"/>
                                          </p:stCondLst>
                                        </p:cTn>
                                        <p:tgtEl>
                                          <p:spTgt spid="28"/>
                                        </p:tgtEl>
                                        <p:attrNameLst>
                                          <p:attrName>style.visibility</p:attrName>
                                        </p:attrNameLst>
                                      </p:cBhvr>
                                      <p:to>
                                        <p:strVal val="hidden"/>
                                      </p:to>
                                    </p:set>
                                  </p:childTnLst>
                                </p:cTn>
                              </p:par>
                              <p:par>
                                <p:cTn id="117" presetID="52" presetClass="exit" presetSubtype="0" fill="hold" nodeType="withEffect">
                                  <p:stCondLst>
                                    <p:cond delay="250"/>
                                  </p:stCondLst>
                                  <p:childTnLst>
                                    <p:animScale>
                                      <p:cBhvr>
                                        <p:cTn id="118"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8"/>
                                        </p:tgtEl>
                                        <p:attrNameLst>
                                          <p:attrName>ppt_x</p:attrName>
                                          <p:attrName>ppt_y</p:attrName>
                                        </p:attrNameLst>
                                      </p:cBhvr>
                                    </p:animMotion>
                                    <p:animEffect transition="out" filter="fade">
                                      <p:cBhvr>
                                        <p:cTn id="120" dur="1000"/>
                                        <p:tgtEl>
                                          <p:spTgt spid="8"/>
                                        </p:tgtEl>
                                      </p:cBhvr>
                                    </p:animEffect>
                                    <p:set>
                                      <p:cBhvr>
                                        <p:cTn id="121" dur="1" fill="hold">
                                          <p:stCondLst>
                                            <p:cond delay="999"/>
                                          </p:stCondLst>
                                        </p:cTn>
                                        <p:tgtEl>
                                          <p:spTgt spid="8"/>
                                        </p:tgtEl>
                                        <p:attrNameLst>
                                          <p:attrName>style.visibility</p:attrName>
                                        </p:attrNameLst>
                                      </p:cBhvr>
                                      <p:to>
                                        <p:strVal val="hidden"/>
                                      </p:to>
                                    </p:set>
                                  </p:childTnLst>
                                </p:cTn>
                              </p:par>
                              <p:par>
                                <p:cTn id="122" presetID="52" presetClass="exit" presetSubtype="0" fill="hold" nodeType="withEffect">
                                  <p:stCondLst>
                                    <p:cond delay="500"/>
                                  </p:stCondLst>
                                  <p:childTnLst>
                                    <p:animScale>
                                      <p:cBhvr>
                                        <p:cTn id="123"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18"/>
                                        </p:tgtEl>
                                        <p:attrNameLst>
                                          <p:attrName>ppt_x</p:attrName>
                                          <p:attrName>ppt_y</p:attrName>
                                        </p:attrNameLst>
                                      </p:cBhvr>
                                    </p:animMotion>
                                    <p:animEffect transition="out" filter="fade">
                                      <p:cBhvr>
                                        <p:cTn id="125" dur="1000"/>
                                        <p:tgtEl>
                                          <p:spTgt spid="18"/>
                                        </p:tgtEl>
                                      </p:cBhvr>
                                    </p:animEffect>
                                    <p:set>
                                      <p:cBhvr>
                                        <p:cTn id="126" dur="1" fill="hold">
                                          <p:stCondLst>
                                            <p:cond delay="999"/>
                                          </p:stCondLst>
                                        </p:cTn>
                                        <p:tgtEl>
                                          <p:spTgt spid="18"/>
                                        </p:tgtEl>
                                        <p:attrNameLst>
                                          <p:attrName>style.visibility</p:attrName>
                                        </p:attrNameLst>
                                      </p:cBhvr>
                                      <p:to>
                                        <p:strVal val="hidden"/>
                                      </p:to>
                                    </p:set>
                                  </p:childTnLst>
                                </p:cTn>
                              </p:par>
                              <p:par>
                                <p:cTn id="127" presetID="52" presetClass="exit" presetSubtype="0" fill="hold" nodeType="withEffect">
                                  <p:stCondLst>
                                    <p:cond delay="750"/>
                                  </p:stCondLst>
                                  <p:childTnLst>
                                    <p:animScale>
                                      <p:cBhvr>
                                        <p:cTn id="128" dur="1000" accel="50000">
                                          <p:stCondLst>
                                            <p:cond delay="0"/>
                                          </p:stCondLst>
                                        </p:cTn>
                                        <p:tgtEl>
                                          <p:spTgt spid="2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9" dur="1000" accel="50000">
                                          <p:stCondLst>
                                            <p:cond delay="0"/>
                                          </p:stCondLst>
                                        </p:cTn>
                                        <p:tgtEl>
                                          <p:spTgt spid="23"/>
                                        </p:tgtEl>
                                        <p:attrNameLst>
                                          <p:attrName>ppt_x</p:attrName>
                                          <p:attrName>ppt_y</p:attrName>
                                        </p:attrNameLst>
                                      </p:cBhvr>
                                    </p:animMotion>
                                    <p:animEffect transition="out" filter="fade">
                                      <p:cBhvr>
                                        <p:cTn id="130" dur="1000"/>
                                        <p:tgtEl>
                                          <p:spTgt spid="23"/>
                                        </p:tgtEl>
                                      </p:cBhvr>
                                    </p:animEffect>
                                    <p:set>
                                      <p:cBhvr>
                                        <p:cTn id="131" dur="1" fill="hold">
                                          <p:stCondLst>
                                            <p:cond delay="999"/>
                                          </p:stCondLst>
                                        </p:cTn>
                                        <p:tgtEl>
                                          <p:spTgt spid="23"/>
                                        </p:tgtEl>
                                        <p:attrNameLst>
                                          <p:attrName>style.visibility</p:attrName>
                                        </p:attrNameLst>
                                      </p:cBhvr>
                                      <p:to>
                                        <p:strVal val="hidden"/>
                                      </p:to>
                                    </p:set>
                                  </p:childTnLst>
                                </p:cTn>
                              </p:par>
                            </p:childTnLst>
                          </p:cTn>
                        </p:par>
                        <p:par>
                          <p:cTn id="132" fill="hold">
                            <p:stCondLst>
                              <p:cond delay="9500"/>
                            </p:stCondLst>
                            <p:childTnLst>
                              <p:par>
                                <p:cTn id="133" presetID="2" presetClass="exit" presetSubtype="4" fill="hold" grpId="2" nodeType="afterEffect">
                                  <p:stCondLst>
                                    <p:cond delay="0"/>
                                  </p:stCondLst>
                                  <p:childTnLst>
                                    <p:anim calcmode="lin" valueType="num">
                                      <p:cBhvr additive="base">
                                        <p:cTn id="134" dur="500"/>
                                        <p:tgtEl>
                                          <p:spTgt spid="34"/>
                                        </p:tgtEl>
                                        <p:attrNameLst>
                                          <p:attrName>ppt_x</p:attrName>
                                        </p:attrNameLst>
                                      </p:cBhvr>
                                      <p:tavLst>
                                        <p:tav tm="0">
                                          <p:val>
                                            <p:strVal val="ppt_x"/>
                                          </p:val>
                                        </p:tav>
                                        <p:tav tm="100000">
                                          <p:val>
                                            <p:strVal val="ppt_x"/>
                                          </p:val>
                                        </p:tav>
                                      </p:tavLst>
                                    </p:anim>
                                    <p:anim calcmode="lin" valueType="num">
                                      <p:cBhvr additive="base">
                                        <p:cTn id="135" dur="500"/>
                                        <p:tgtEl>
                                          <p:spTgt spid="34"/>
                                        </p:tgtEl>
                                        <p:attrNameLst>
                                          <p:attrName>ppt_y</p:attrName>
                                        </p:attrNameLst>
                                      </p:cBhvr>
                                      <p:tavLst>
                                        <p:tav tm="0">
                                          <p:val>
                                            <p:strVal val="ppt_y"/>
                                          </p:val>
                                        </p:tav>
                                        <p:tav tm="100000">
                                          <p:val>
                                            <p:strVal val="1+ppt_h/2"/>
                                          </p:val>
                                        </p:tav>
                                      </p:tavLst>
                                    </p:anim>
                                    <p:set>
                                      <p:cBhvr>
                                        <p:cTn id="136" dur="1" fill="hold">
                                          <p:stCondLst>
                                            <p:cond delay="499"/>
                                          </p:stCondLst>
                                        </p:cTn>
                                        <p:tgtEl>
                                          <p:spTgt spid="3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36"/>
                                        </p:tgtEl>
                                        <p:attrNameLst>
                                          <p:attrName>ppt_x</p:attrName>
                                        </p:attrNameLst>
                                      </p:cBhvr>
                                      <p:tavLst>
                                        <p:tav tm="0">
                                          <p:val>
                                            <p:strVal val="ppt_x"/>
                                          </p:val>
                                        </p:tav>
                                        <p:tav tm="100000">
                                          <p:val>
                                            <p:strVal val="ppt_x"/>
                                          </p:val>
                                        </p:tav>
                                      </p:tavLst>
                                    </p:anim>
                                    <p:anim calcmode="lin" valueType="num">
                                      <p:cBhvr additive="base">
                                        <p:cTn id="139" dur="500"/>
                                        <p:tgtEl>
                                          <p:spTgt spid="36"/>
                                        </p:tgtEl>
                                        <p:attrNameLst>
                                          <p:attrName>ppt_y</p:attrName>
                                        </p:attrNameLst>
                                      </p:cBhvr>
                                      <p:tavLst>
                                        <p:tav tm="0">
                                          <p:val>
                                            <p:strVal val="ppt_y"/>
                                          </p:val>
                                        </p:tav>
                                        <p:tav tm="100000">
                                          <p:val>
                                            <p:strVal val="1+ppt_h/2"/>
                                          </p:val>
                                        </p:tav>
                                      </p:tavLst>
                                    </p:anim>
                                    <p:set>
                                      <p:cBhvr>
                                        <p:cTn id="140" dur="1" fill="hold">
                                          <p:stCondLst>
                                            <p:cond delay="499"/>
                                          </p:stCondLst>
                                        </p:cTn>
                                        <p:tgtEl>
                                          <p:spTgt spid="36"/>
                                        </p:tgtEl>
                                        <p:attrNameLst>
                                          <p:attrName>style.visibility</p:attrName>
                                        </p:attrNameLst>
                                      </p:cBhvr>
                                      <p:to>
                                        <p:strVal val="hidden"/>
                                      </p:to>
                                    </p:set>
                                  </p:childTnLst>
                                </p:cTn>
                              </p:par>
                              <p:par>
                                <p:cTn id="141" presetID="2" presetClass="exit" presetSubtype="4" fill="hold" grpId="2" nodeType="withEffect">
                                  <p:stCondLst>
                                    <p:cond delay="0"/>
                                  </p:stCondLst>
                                  <p:childTnLst>
                                    <p:anim calcmode="lin" valueType="num">
                                      <p:cBhvr additive="base">
                                        <p:cTn id="142" dur="500"/>
                                        <p:tgtEl>
                                          <p:spTgt spid="37"/>
                                        </p:tgtEl>
                                        <p:attrNameLst>
                                          <p:attrName>ppt_x</p:attrName>
                                        </p:attrNameLst>
                                      </p:cBhvr>
                                      <p:tavLst>
                                        <p:tav tm="0">
                                          <p:val>
                                            <p:strVal val="ppt_x"/>
                                          </p:val>
                                        </p:tav>
                                        <p:tav tm="100000">
                                          <p:val>
                                            <p:strVal val="ppt_x"/>
                                          </p:val>
                                        </p:tav>
                                      </p:tavLst>
                                    </p:anim>
                                    <p:anim calcmode="lin" valueType="num">
                                      <p:cBhvr additive="base">
                                        <p:cTn id="143" dur="500"/>
                                        <p:tgtEl>
                                          <p:spTgt spid="37"/>
                                        </p:tgtEl>
                                        <p:attrNameLst>
                                          <p:attrName>ppt_y</p:attrName>
                                        </p:attrNameLst>
                                      </p:cBhvr>
                                      <p:tavLst>
                                        <p:tav tm="0">
                                          <p:val>
                                            <p:strVal val="ppt_y"/>
                                          </p:val>
                                        </p:tav>
                                        <p:tav tm="100000">
                                          <p:val>
                                            <p:strVal val="1+ppt_h/2"/>
                                          </p:val>
                                        </p:tav>
                                      </p:tavLst>
                                    </p:anim>
                                    <p:set>
                                      <p:cBhvr>
                                        <p:cTn id="144" dur="1" fill="hold">
                                          <p:stCondLst>
                                            <p:cond delay="499"/>
                                          </p:stCondLst>
                                        </p:cTn>
                                        <p:tgtEl>
                                          <p:spTgt spid="37"/>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38"/>
                                        </p:tgtEl>
                                        <p:attrNameLst>
                                          <p:attrName>ppt_x</p:attrName>
                                        </p:attrNameLst>
                                      </p:cBhvr>
                                      <p:tavLst>
                                        <p:tav tm="0">
                                          <p:val>
                                            <p:strVal val="ppt_x"/>
                                          </p:val>
                                        </p:tav>
                                        <p:tav tm="100000">
                                          <p:val>
                                            <p:strVal val="ppt_x"/>
                                          </p:val>
                                        </p:tav>
                                      </p:tavLst>
                                    </p:anim>
                                    <p:anim calcmode="lin" valueType="num">
                                      <p:cBhvr additive="base">
                                        <p:cTn id="147" dur="500"/>
                                        <p:tgtEl>
                                          <p:spTgt spid="38"/>
                                        </p:tgtEl>
                                        <p:attrNameLst>
                                          <p:attrName>ppt_y</p:attrName>
                                        </p:attrNameLst>
                                      </p:cBhvr>
                                      <p:tavLst>
                                        <p:tav tm="0">
                                          <p:val>
                                            <p:strVal val="ppt_y"/>
                                          </p:val>
                                        </p:tav>
                                        <p:tav tm="100000">
                                          <p:val>
                                            <p:strVal val="1+ppt_h/2"/>
                                          </p:val>
                                        </p:tav>
                                      </p:tavLst>
                                    </p:anim>
                                    <p:set>
                                      <p:cBhvr>
                                        <p:cTn id="148" dur="1" fill="hold">
                                          <p:stCondLst>
                                            <p:cond delay="499"/>
                                          </p:stCondLst>
                                        </p:cTn>
                                        <p:tgtEl>
                                          <p:spTgt spid="38"/>
                                        </p:tgtEl>
                                        <p:attrNameLst>
                                          <p:attrName>style.visibility</p:attrName>
                                        </p:attrNameLst>
                                      </p:cBhvr>
                                      <p:to>
                                        <p:strVal val="hidden"/>
                                      </p:to>
                                    </p:set>
                                  </p:childTnLst>
                                </p:cTn>
                              </p:par>
                              <p:par>
                                <p:cTn id="149" presetID="2" presetClass="exit" presetSubtype="1" fill="hold" grpId="2" nodeType="withEffect">
                                  <p:stCondLst>
                                    <p:cond delay="0"/>
                                  </p:stCondLst>
                                  <p:childTnLst>
                                    <p:anim calcmode="lin" valueType="num">
                                      <p:cBhvr additive="base">
                                        <p:cTn id="150" dur="500"/>
                                        <p:tgtEl>
                                          <p:spTgt spid="33"/>
                                        </p:tgtEl>
                                        <p:attrNameLst>
                                          <p:attrName>ppt_x</p:attrName>
                                        </p:attrNameLst>
                                      </p:cBhvr>
                                      <p:tavLst>
                                        <p:tav tm="0">
                                          <p:val>
                                            <p:strVal val="ppt_x"/>
                                          </p:val>
                                        </p:tav>
                                        <p:tav tm="100000">
                                          <p:val>
                                            <p:strVal val="ppt_x"/>
                                          </p:val>
                                        </p:tav>
                                      </p:tavLst>
                                    </p:anim>
                                    <p:anim calcmode="lin" valueType="num">
                                      <p:cBhvr additive="base">
                                        <p:cTn id="151" dur="500"/>
                                        <p:tgtEl>
                                          <p:spTgt spid="33"/>
                                        </p:tgtEl>
                                        <p:attrNameLst>
                                          <p:attrName>ppt_y</p:attrName>
                                        </p:attrNameLst>
                                      </p:cBhvr>
                                      <p:tavLst>
                                        <p:tav tm="0">
                                          <p:val>
                                            <p:strVal val="ppt_y"/>
                                          </p:val>
                                        </p:tav>
                                        <p:tav tm="100000">
                                          <p:val>
                                            <p:strVal val="0-ppt_h/2"/>
                                          </p:val>
                                        </p:tav>
                                      </p:tavLst>
                                    </p:anim>
                                    <p:set>
                                      <p:cBhvr>
                                        <p:cTn id="152" dur="1" fill="hold">
                                          <p:stCondLst>
                                            <p:cond delay="499"/>
                                          </p:stCondLst>
                                        </p:cTn>
                                        <p:tgtEl>
                                          <p:spTgt spid="33"/>
                                        </p:tgtEl>
                                        <p:attrNameLst>
                                          <p:attrName>style.visibility</p:attrName>
                                        </p:attrNameLst>
                                      </p:cBhvr>
                                      <p:to>
                                        <p:strVal val="hidden"/>
                                      </p:to>
                                    </p:set>
                                  </p:childTnLst>
                                </p:cTn>
                              </p:par>
                              <p:par>
                                <p:cTn id="153" presetID="2" presetClass="exit" presetSubtype="1" fill="hold" grpId="1" nodeType="withEffect">
                                  <p:stCondLst>
                                    <p:cond delay="0"/>
                                  </p:stCondLst>
                                  <p:childTnLst>
                                    <p:anim calcmode="lin" valueType="num">
                                      <p:cBhvr additive="base">
                                        <p:cTn id="154" dur="500"/>
                                        <p:tgtEl>
                                          <p:spTgt spid="35"/>
                                        </p:tgtEl>
                                        <p:attrNameLst>
                                          <p:attrName>ppt_x</p:attrName>
                                        </p:attrNameLst>
                                      </p:cBhvr>
                                      <p:tavLst>
                                        <p:tav tm="0">
                                          <p:val>
                                            <p:strVal val="ppt_x"/>
                                          </p:val>
                                        </p:tav>
                                        <p:tav tm="100000">
                                          <p:val>
                                            <p:strVal val="ppt_x"/>
                                          </p:val>
                                        </p:tav>
                                      </p:tavLst>
                                    </p:anim>
                                    <p:anim calcmode="lin" valueType="num">
                                      <p:cBhvr additive="base">
                                        <p:cTn id="155" dur="500"/>
                                        <p:tgtEl>
                                          <p:spTgt spid="35"/>
                                        </p:tgtEl>
                                        <p:attrNameLst>
                                          <p:attrName>ppt_y</p:attrName>
                                        </p:attrNameLst>
                                      </p:cBhvr>
                                      <p:tavLst>
                                        <p:tav tm="0">
                                          <p:val>
                                            <p:strVal val="ppt_y"/>
                                          </p:val>
                                        </p:tav>
                                        <p:tav tm="100000">
                                          <p:val>
                                            <p:strVal val="0-ppt_h/2"/>
                                          </p:val>
                                        </p:tav>
                                      </p:tavLst>
                                    </p:anim>
                                    <p:set>
                                      <p:cBhvr>
                                        <p:cTn id="156" dur="1" fill="hold">
                                          <p:stCondLst>
                                            <p:cond delay="499"/>
                                          </p:stCondLst>
                                        </p:cTn>
                                        <p:tgtEl>
                                          <p:spTgt spid="35"/>
                                        </p:tgtEl>
                                        <p:attrNameLst>
                                          <p:attrName>style.visibility</p:attrName>
                                        </p:attrNameLst>
                                      </p:cBhvr>
                                      <p:to>
                                        <p:strVal val="hidden"/>
                                      </p:to>
                                    </p:set>
                                  </p:childTnLst>
                                </p:cTn>
                              </p:par>
                              <p:par>
                                <p:cTn id="157" presetID="2" presetClass="exit" presetSubtype="1" fill="hold" grpId="2" nodeType="withEffect">
                                  <p:stCondLst>
                                    <p:cond delay="0"/>
                                  </p:stCondLst>
                                  <p:childTnLst>
                                    <p:anim calcmode="lin" valueType="num">
                                      <p:cBhvr additive="base">
                                        <p:cTn id="158" dur="500"/>
                                        <p:tgtEl>
                                          <p:spTgt spid="39"/>
                                        </p:tgtEl>
                                        <p:attrNameLst>
                                          <p:attrName>ppt_x</p:attrName>
                                        </p:attrNameLst>
                                      </p:cBhvr>
                                      <p:tavLst>
                                        <p:tav tm="0">
                                          <p:val>
                                            <p:strVal val="ppt_x"/>
                                          </p:val>
                                        </p:tav>
                                        <p:tav tm="100000">
                                          <p:val>
                                            <p:strVal val="ppt_x"/>
                                          </p:val>
                                        </p:tav>
                                      </p:tavLst>
                                    </p:anim>
                                    <p:anim calcmode="lin" valueType="num">
                                      <p:cBhvr additive="base">
                                        <p:cTn id="159" dur="500"/>
                                        <p:tgtEl>
                                          <p:spTgt spid="39"/>
                                        </p:tgtEl>
                                        <p:attrNameLst>
                                          <p:attrName>ppt_y</p:attrName>
                                        </p:attrNameLst>
                                      </p:cBhvr>
                                      <p:tavLst>
                                        <p:tav tm="0">
                                          <p:val>
                                            <p:strVal val="ppt_y"/>
                                          </p:val>
                                        </p:tav>
                                        <p:tav tm="100000">
                                          <p:val>
                                            <p:strVal val="0-ppt_h/2"/>
                                          </p:val>
                                        </p:tav>
                                      </p:tavLst>
                                    </p:anim>
                                    <p:set>
                                      <p:cBhvr>
                                        <p:cTn id="160" dur="1" fill="hold">
                                          <p:stCondLst>
                                            <p:cond delay="499"/>
                                          </p:stCondLst>
                                        </p:cTn>
                                        <p:tgtEl>
                                          <p:spTgt spid="39"/>
                                        </p:tgtEl>
                                        <p:attrNameLst>
                                          <p:attrName>style.visibility</p:attrName>
                                        </p:attrNameLst>
                                      </p:cBhvr>
                                      <p:to>
                                        <p:strVal val="hidden"/>
                                      </p:to>
                                    </p:set>
                                  </p:childTnLst>
                                </p:cTn>
                              </p:par>
                              <p:par>
                                <p:cTn id="161" presetID="2" presetClass="exit" presetSubtype="1" fill="hold" grpId="1" nodeType="withEffect">
                                  <p:stCondLst>
                                    <p:cond delay="0"/>
                                  </p:stCondLst>
                                  <p:childTnLst>
                                    <p:anim calcmode="lin" valueType="num">
                                      <p:cBhvr additive="base">
                                        <p:cTn id="162" dur="500"/>
                                        <p:tgtEl>
                                          <p:spTgt spid="40"/>
                                        </p:tgtEl>
                                        <p:attrNameLst>
                                          <p:attrName>ppt_x</p:attrName>
                                        </p:attrNameLst>
                                      </p:cBhvr>
                                      <p:tavLst>
                                        <p:tav tm="0">
                                          <p:val>
                                            <p:strVal val="ppt_x"/>
                                          </p:val>
                                        </p:tav>
                                        <p:tav tm="100000">
                                          <p:val>
                                            <p:strVal val="ppt_x"/>
                                          </p:val>
                                        </p:tav>
                                      </p:tavLst>
                                    </p:anim>
                                    <p:anim calcmode="lin" valueType="num">
                                      <p:cBhvr additive="base">
                                        <p:cTn id="163" dur="500"/>
                                        <p:tgtEl>
                                          <p:spTgt spid="40"/>
                                        </p:tgtEl>
                                        <p:attrNameLst>
                                          <p:attrName>ppt_y</p:attrName>
                                        </p:attrNameLst>
                                      </p:cBhvr>
                                      <p:tavLst>
                                        <p:tav tm="0">
                                          <p:val>
                                            <p:strVal val="ppt_y"/>
                                          </p:val>
                                        </p:tav>
                                        <p:tav tm="100000">
                                          <p:val>
                                            <p:strVal val="0-ppt_h/2"/>
                                          </p:val>
                                        </p:tav>
                                      </p:tavLst>
                                    </p:anim>
                                    <p:set>
                                      <p:cBhvr>
                                        <p:cTn id="1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7" grpId="1" animBg="1"/>
      <p:bldP spid="33" grpId="0" animBg="1"/>
      <p:bldP spid="33" grpId="1" animBg="1"/>
      <p:bldP spid="33" grpId="2" animBg="1"/>
      <p:bldP spid="34" grpId="0" animBg="1"/>
      <p:bldP spid="34" grpId="1" animBg="1"/>
      <p:bldP spid="34" grpId="2" animBg="1"/>
      <p:bldP spid="35" grpId="0"/>
      <p:bldP spid="35" grpId="1"/>
      <p:bldP spid="36" grpId="0"/>
      <p:bldP spid="36" grpId="1"/>
      <p:bldP spid="37" grpId="0" animBg="1"/>
      <p:bldP spid="37" grpId="1" animBg="1"/>
      <p:bldP spid="37" grpId="2" animBg="1"/>
      <p:bldP spid="38" grpId="0"/>
      <p:bldP spid="38" grpId="1"/>
      <p:bldP spid="39" grpId="0" animBg="1"/>
      <p:bldP spid="39" grpId="1" animBg="1"/>
      <p:bldP spid="39" grpId="2" animBg="1"/>
      <p:bldP spid="40" grpId="0"/>
      <p:bldP spid="4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保障措施</a:t>
            </a:r>
          </a:p>
        </p:txBody>
      </p:sp>
      <p:sp>
        <p:nvSpPr>
          <p:cNvPr id="7" name="TextBox 6"/>
          <p:cNvSpPr txBox="1"/>
          <p:nvPr/>
        </p:nvSpPr>
        <p:spPr>
          <a:xfrm>
            <a:off x="467544" y="2065416"/>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8" name="TextBox 6"/>
          <p:cNvSpPr txBox="1"/>
          <p:nvPr/>
        </p:nvSpPr>
        <p:spPr>
          <a:xfrm>
            <a:off x="467545" y="3374656"/>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9" name="对角圆角矩形 8"/>
          <p:cNvSpPr/>
          <p:nvPr/>
        </p:nvSpPr>
        <p:spPr>
          <a:xfrm>
            <a:off x="539553" y="1705372"/>
            <a:ext cx="1425644" cy="381387"/>
          </a:xfrm>
          <a:prstGeom prst="round2DiagRect">
            <a:avLst>
              <a:gd name="adj1" fmla="val 30205"/>
              <a:gd name="adj2" fmla="val 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10" name="对角圆角矩形 9"/>
          <p:cNvSpPr/>
          <p:nvPr/>
        </p:nvSpPr>
        <p:spPr>
          <a:xfrm>
            <a:off x="539553" y="3038531"/>
            <a:ext cx="1425644" cy="381387"/>
          </a:xfrm>
          <a:prstGeom prst="round2DiagRect">
            <a:avLst>
              <a:gd name="adj1" fmla="val 30205"/>
              <a:gd name="adj2" fmla="val 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11" name="对角圆角矩形 10"/>
          <p:cNvSpPr/>
          <p:nvPr/>
        </p:nvSpPr>
        <p:spPr>
          <a:xfrm>
            <a:off x="539553" y="3861694"/>
            <a:ext cx="1425644" cy="381387"/>
          </a:xfrm>
          <a:prstGeom prst="round2DiagRect">
            <a:avLst>
              <a:gd name="adj1" fmla="val 30205"/>
              <a:gd name="adj2" fmla="val 0"/>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12" name="TextBox 6"/>
          <p:cNvSpPr txBox="1"/>
          <p:nvPr/>
        </p:nvSpPr>
        <p:spPr>
          <a:xfrm>
            <a:off x="467544" y="4231671"/>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34009" y="2198385"/>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762633" y="2456722"/>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220107" y="3348117"/>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9" presetClass="entr" presetSubtype="0"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3750"/>
                            </p:stCondLst>
                            <p:childTnLst>
                              <p:par>
                                <p:cTn id="34" presetID="6" presetClass="emph" presetSubtype="0" fill="hold" nodeType="afterEffect">
                                  <p:stCondLst>
                                    <p:cond delay="0"/>
                                  </p:stCondLst>
                                  <p:childTnLst>
                                    <p:animScale>
                                      <p:cBhvr>
                                        <p:cTn id="35" dur="2000" fill="hold"/>
                                        <p:tgtEl>
                                          <p:spTgt spid="18"/>
                                        </p:tgtEl>
                                      </p:cBhvr>
                                      <p:by x="75000" y="75000"/>
                                    </p:animScale>
                                  </p:childTnLst>
                                </p:cTn>
                              </p:par>
                              <p:par>
                                <p:cTn id="36" presetID="56" presetClass="path" presetSubtype="0" accel="50000" decel="50000" fill="hold" nodeType="withEffect">
                                  <p:stCondLst>
                                    <p:cond delay="250"/>
                                  </p:stCondLst>
                                  <p:childTnLst>
                                    <p:animMotion origin="layout" path="M 3.88889E-6 -2.22222E-6 L -0.07848 -0.26611 " pathEditMode="relative" rAng="0" ptsTypes="AA">
                                      <p:cBhvr>
                                        <p:cTn id="37" dur="750" fill="hold"/>
                                        <p:tgtEl>
                                          <p:spTgt spid="18"/>
                                        </p:tgtEl>
                                        <p:attrNameLst>
                                          <p:attrName>ppt_x</p:attrName>
                                          <p:attrName>ppt_y</p:attrName>
                                        </p:attrNameLst>
                                      </p:cBhvr>
                                      <p:rCtr x="-3924" y="-13306"/>
                                    </p:animMotion>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9" presetClass="entr" presetSubtype="0" decel="10000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 calcmode="lin" valueType="num">
                                      <p:cBhvr>
                                        <p:cTn id="54" dur="500" fill="hold"/>
                                        <p:tgtEl>
                                          <p:spTgt spid="19"/>
                                        </p:tgtEl>
                                        <p:attrNameLst>
                                          <p:attrName>style.rotation</p:attrName>
                                        </p:attrNameLst>
                                      </p:cBhvr>
                                      <p:tavLst>
                                        <p:tav tm="0">
                                          <p:val>
                                            <p:fltVal val="360"/>
                                          </p:val>
                                        </p:tav>
                                        <p:tav tm="100000">
                                          <p:val>
                                            <p:fltVal val="0"/>
                                          </p:val>
                                        </p:tav>
                                      </p:tavLst>
                                    </p:anim>
                                    <p:animEffect transition="in" filter="fade">
                                      <p:cBhvr>
                                        <p:cTn id="55" dur="500"/>
                                        <p:tgtEl>
                                          <p:spTgt spid="19"/>
                                        </p:tgtEl>
                                      </p:cBhvr>
                                    </p:animEffect>
                                  </p:childTnLst>
                                </p:cTn>
                              </p:par>
                            </p:childTnLst>
                          </p:cTn>
                        </p:par>
                        <p:par>
                          <p:cTn id="56" fill="hold">
                            <p:stCondLst>
                              <p:cond delay="7250"/>
                            </p:stCondLst>
                            <p:childTnLst>
                              <p:par>
                                <p:cTn id="57" presetID="6" presetClass="emph" presetSubtype="0" fill="hold" nodeType="afterEffect">
                                  <p:stCondLst>
                                    <p:cond delay="0"/>
                                  </p:stCondLst>
                                  <p:childTnLst>
                                    <p:animScale>
                                      <p:cBhvr>
                                        <p:cTn id="58" dur="2000" fill="hold"/>
                                        <p:tgtEl>
                                          <p:spTgt spid="19"/>
                                        </p:tgtEl>
                                      </p:cBhvr>
                                      <p:by x="75000" y="75000"/>
                                    </p:animScale>
                                  </p:childTnLst>
                                </p:cTn>
                              </p:par>
                              <p:par>
                                <p:cTn id="59" presetID="56" presetClass="path" presetSubtype="0" accel="50000" decel="50000" fill="hold" nodeType="withEffect">
                                  <p:stCondLst>
                                    <p:cond delay="250"/>
                                  </p:stCondLst>
                                  <p:childTnLst>
                                    <p:animMotion origin="layout" path="M 3.05556E-6 0 L -0.00625 -0.16028 " pathEditMode="relative" rAng="0" ptsTypes="AA">
                                      <p:cBhvr>
                                        <p:cTn id="60" dur="750" fill="hold"/>
                                        <p:tgtEl>
                                          <p:spTgt spid="19"/>
                                        </p:tgtEl>
                                        <p:attrNameLst>
                                          <p:attrName>ppt_x</p:attrName>
                                          <p:attrName>ppt_y</p:attrName>
                                        </p:attrNameLst>
                                      </p:cBhvr>
                                      <p:rCtr x="-313" y="-8028"/>
                                    </p:animMotion>
                                  </p:childTnLst>
                                </p:cTn>
                              </p:par>
                            </p:childTnLst>
                          </p:cTn>
                        </p:par>
                        <p:par>
                          <p:cTn id="61" fill="hold">
                            <p:stCondLst>
                              <p:cond delay="9250"/>
                            </p:stCondLst>
                            <p:childTnLst>
                              <p:par>
                                <p:cTn id="62" presetID="42"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par>
                          <p:cTn id="72" fill="hold">
                            <p:stCondLst>
                              <p:cond delay="10250"/>
                            </p:stCondLst>
                            <p:childTnLst>
                              <p:par>
                                <p:cTn id="73" presetID="49" presetClass="entr" presetSubtype="0" decel="10000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p:bldP spid="8" grpId="0"/>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矩形 259"/>
          <p:cNvSpPr>
            <a:spLocks noChangeArrowheads="1"/>
          </p:cNvSpPr>
          <p:nvPr/>
        </p:nvSpPr>
        <p:spPr bwMode="auto">
          <a:xfrm>
            <a:off x="1965717" y="2959911"/>
            <a:ext cx="5212565" cy="262890"/>
          </a:xfrm>
          <a:prstGeom prst="rect">
            <a:avLst/>
          </a:prstGeom>
          <a:solidFill>
            <a:srgbClr val="90D24B"/>
          </a:solid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705" dirty="0">
                <a:solidFill>
                  <a:schemeClr val="bg1"/>
                </a:solidFill>
                <a:latin typeface="Arial" panose="020B0604020202020204" pitchFamily="34" charset="0"/>
                <a:cs typeface="Arial" panose="020B0604020202020204" pitchFamily="34" charset="0"/>
              </a:rPr>
              <a:t>会议报告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座谈交流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工作总结 </a:t>
            </a:r>
            <a:r>
              <a:rPr lang="en-US" altLang="zh-CN" sz="1705" dirty="0">
                <a:solidFill>
                  <a:schemeClr val="bg1"/>
                </a:solidFill>
                <a:latin typeface="Arial" panose="020B0604020202020204" pitchFamily="34" charset="0"/>
                <a:cs typeface="Arial" panose="020B0604020202020204" pitchFamily="34" charset="0"/>
              </a:rPr>
              <a:t>/ </a:t>
            </a:r>
            <a:r>
              <a:rPr lang="zh-CN" altLang="en-US" sz="1705" dirty="0">
                <a:solidFill>
                  <a:schemeClr val="bg1"/>
                </a:solidFill>
                <a:latin typeface="Arial" panose="020B0604020202020204" pitchFamily="34" charset="0"/>
                <a:cs typeface="Arial" panose="020B0604020202020204" pitchFamily="34" charset="0"/>
              </a:rPr>
              <a:t>工作汇报</a:t>
            </a:r>
            <a:endParaRPr lang="en-US" altLang="zh-CN" sz="1705" dirty="0">
              <a:solidFill>
                <a:schemeClr val="bg1"/>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2145665" y="2255520"/>
            <a:ext cx="485203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3840" b="1" dirty="0">
                <a:solidFill>
                  <a:srgbClr val="007E3D"/>
                </a:solidFill>
                <a:latin typeface="Arial" panose="020B0604020202020204" pitchFamily="34" charset="0"/>
                <a:cs typeface="Arial" panose="020B0604020202020204" pitchFamily="34" charset="0"/>
              </a:rPr>
              <a:t>谢谢您的观赏</a:t>
            </a:r>
          </a:p>
        </p:txBody>
      </p:sp>
      <p:sp>
        <p:nvSpPr>
          <p:cNvPr id="12" name="矩形 259"/>
          <p:cNvSpPr>
            <a:spLocks noChangeArrowheads="1"/>
          </p:cNvSpPr>
          <p:nvPr/>
        </p:nvSpPr>
        <p:spPr bwMode="auto">
          <a:xfrm>
            <a:off x="3090663" y="3574380"/>
            <a:ext cx="2962674"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80">
                <a:solidFill>
                  <a:schemeClr val="bg1">
                    <a:lumMod val="65000"/>
                  </a:schemeClr>
                </a:solidFill>
                <a:cs typeface="Arial" panose="020B0604020202020204" pitchFamily="34" charset="0"/>
              </a:rPr>
              <a:t>汇报：</a:t>
            </a:r>
            <a:r>
              <a:rPr lang="en-US" altLang="zh-CN" sz="1280">
                <a:solidFill>
                  <a:schemeClr val="bg1">
                    <a:lumMod val="65000"/>
                  </a:schemeClr>
                </a:solidFill>
                <a:cs typeface="Arial" panose="020B0604020202020204" pitchFamily="34" charset="0"/>
              </a:rPr>
              <a:t>xiazaii       </a:t>
            </a:r>
            <a:r>
              <a:rPr lang="zh-CN" altLang="en-US" sz="1280">
                <a:solidFill>
                  <a:schemeClr val="bg1">
                    <a:lumMod val="65000"/>
                  </a:schemeClr>
                </a:solidFill>
                <a:cs typeface="Arial" panose="020B0604020202020204" pitchFamily="34" charset="0"/>
              </a:rPr>
              <a:t>部门：</a:t>
            </a:r>
            <a:r>
              <a:rPr lang="en-US" altLang="zh-CN" sz="1280">
                <a:solidFill>
                  <a:schemeClr val="bg1">
                    <a:lumMod val="65000"/>
                  </a:schemeClr>
                </a:solidFill>
                <a:cs typeface="Arial" panose="020B0604020202020204" pitchFamily="34" charset="0"/>
              </a:rPr>
              <a:t>XX</a:t>
            </a:r>
            <a:r>
              <a:rPr lang="zh-CN" altLang="en-US" sz="1280">
                <a:solidFill>
                  <a:schemeClr val="bg1">
                    <a:lumMod val="65000"/>
                  </a:schemeClr>
                </a:solidFill>
                <a:cs typeface="Arial" panose="020B0604020202020204" pitchFamily="34" charset="0"/>
              </a:rPr>
              <a:t>部</a:t>
            </a:r>
            <a:endParaRPr lang="zh-CN" altLang="en-US" sz="1280" dirty="0">
              <a:solidFill>
                <a:schemeClr val="bg1">
                  <a:lumMod val="65000"/>
                </a:schemeClr>
              </a:solidFill>
              <a:cs typeface="Arial" panose="020B0604020202020204" pitchFamily="34" charset="0"/>
            </a:endParaRPr>
          </a:p>
        </p:txBody>
      </p:sp>
      <p:sp>
        <p:nvSpPr>
          <p:cNvPr id="26" name="Freeform 6"/>
          <p:cNvSpPr/>
          <p:nvPr/>
        </p:nvSpPr>
        <p:spPr bwMode="auto">
          <a:xfrm>
            <a:off x="2422878" y="414867"/>
            <a:ext cx="1017129" cy="1203396"/>
          </a:xfrm>
          <a:custGeom>
            <a:avLst/>
            <a:gdLst>
              <a:gd name="T0" fmla="*/ 901 w 901"/>
              <a:gd name="T1" fmla="*/ 804 h 1066"/>
              <a:gd name="T2" fmla="*/ 460 w 901"/>
              <a:gd name="T3" fmla="*/ 1066 h 1066"/>
              <a:gd name="T4" fmla="*/ 0 w 901"/>
              <a:gd name="T5" fmla="*/ 804 h 1066"/>
              <a:gd name="T6" fmla="*/ 0 w 901"/>
              <a:gd name="T7" fmla="*/ 261 h 1066"/>
              <a:gd name="T8" fmla="*/ 460 w 901"/>
              <a:gd name="T9" fmla="*/ 0 h 1066"/>
              <a:gd name="T10" fmla="*/ 901 w 901"/>
              <a:gd name="T11" fmla="*/ 261 h 1066"/>
              <a:gd name="T12" fmla="*/ 901 w 901"/>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01" h="1066">
                <a:moveTo>
                  <a:pt x="901" y="804"/>
                </a:moveTo>
                <a:lnTo>
                  <a:pt x="460" y="1066"/>
                </a:lnTo>
                <a:lnTo>
                  <a:pt x="0" y="804"/>
                </a:lnTo>
                <a:lnTo>
                  <a:pt x="0" y="261"/>
                </a:lnTo>
                <a:lnTo>
                  <a:pt x="460" y="0"/>
                </a:lnTo>
                <a:lnTo>
                  <a:pt x="901" y="261"/>
                </a:lnTo>
                <a:lnTo>
                  <a:pt x="901" y="804"/>
                </a:lnTo>
                <a:close/>
              </a:path>
            </a:pathLst>
          </a:custGeom>
          <a:blipFill dpi="0" rotWithShape="1">
            <a:blip r:embed="rId5"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7" name="Freeform 7"/>
          <p:cNvSpPr/>
          <p:nvPr/>
        </p:nvSpPr>
        <p:spPr bwMode="auto">
          <a:xfrm>
            <a:off x="3507740" y="414867"/>
            <a:ext cx="1038578" cy="1203396"/>
          </a:xfrm>
          <a:custGeom>
            <a:avLst/>
            <a:gdLst>
              <a:gd name="T0" fmla="*/ 920 w 920"/>
              <a:gd name="T1" fmla="*/ 804 h 1066"/>
              <a:gd name="T2" fmla="*/ 460 w 920"/>
              <a:gd name="T3" fmla="*/ 1066 h 1066"/>
              <a:gd name="T4" fmla="*/ 0 w 920"/>
              <a:gd name="T5" fmla="*/ 804 h 1066"/>
              <a:gd name="T6" fmla="*/ 0 w 920"/>
              <a:gd name="T7" fmla="*/ 261 h 1066"/>
              <a:gd name="T8" fmla="*/ 460 w 920"/>
              <a:gd name="T9" fmla="*/ 0 h 1066"/>
              <a:gd name="T10" fmla="*/ 920 w 920"/>
              <a:gd name="T11" fmla="*/ 261 h 1066"/>
              <a:gd name="T12" fmla="*/ 920 w 92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20" h="1066">
                <a:moveTo>
                  <a:pt x="920" y="804"/>
                </a:moveTo>
                <a:lnTo>
                  <a:pt x="460" y="1066"/>
                </a:lnTo>
                <a:lnTo>
                  <a:pt x="0" y="804"/>
                </a:lnTo>
                <a:lnTo>
                  <a:pt x="0" y="261"/>
                </a:lnTo>
                <a:lnTo>
                  <a:pt x="460" y="0"/>
                </a:lnTo>
                <a:lnTo>
                  <a:pt x="920" y="261"/>
                </a:lnTo>
                <a:lnTo>
                  <a:pt x="920" y="804"/>
                </a:lnTo>
                <a:close/>
              </a:path>
            </a:pathLst>
          </a:custGeom>
          <a:blipFill dpi="0" rotWithShape="1">
            <a:blip r:embed="rId6"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8" name="Freeform 8"/>
          <p:cNvSpPr/>
          <p:nvPr/>
        </p:nvSpPr>
        <p:spPr bwMode="auto">
          <a:xfrm>
            <a:off x="4614051" y="414867"/>
            <a:ext cx="1038578" cy="1203396"/>
          </a:xfrm>
          <a:custGeom>
            <a:avLst/>
            <a:gdLst>
              <a:gd name="T0" fmla="*/ 920 w 920"/>
              <a:gd name="T1" fmla="*/ 804 h 1066"/>
              <a:gd name="T2" fmla="*/ 460 w 920"/>
              <a:gd name="T3" fmla="*/ 1066 h 1066"/>
              <a:gd name="T4" fmla="*/ 0 w 920"/>
              <a:gd name="T5" fmla="*/ 804 h 1066"/>
              <a:gd name="T6" fmla="*/ 0 w 920"/>
              <a:gd name="T7" fmla="*/ 261 h 1066"/>
              <a:gd name="T8" fmla="*/ 460 w 920"/>
              <a:gd name="T9" fmla="*/ 0 h 1066"/>
              <a:gd name="T10" fmla="*/ 920 w 920"/>
              <a:gd name="T11" fmla="*/ 261 h 1066"/>
              <a:gd name="T12" fmla="*/ 920 w 92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20" h="1066">
                <a:moveTo>
                  <a:pt x="920" y="804"/>
                </a:moveTo>
                <a:lnTo>
                  <a:pt x="460" y="1066"/>
                </a:lnTo>
                <a:lnTo>
                  <a:pt x="0" y="804"/>
                </a:lnTo>
                <a:lnTo>
                  <a:pt x="0" y="261"/>
                </a:lnTo>
                <a:lnTo>
                  <a:pt x="460" y="0"/>
                </a:lnTo>
                <a:lnTo>
                  <a:pt x="920" y="261"/>
                </a:lnTo>
                <a:lnTo>
                  <a:pt x="920" y="804"/>
                </a:lnTo>
                <a:close/>
              </a:path>
            </a:pathLst>
          </a:custGeom>
          <a:blipFill dpi="0" rotWithShape="1">
            <a:blip r:embed="rId7"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sp>
        <p:nvSpPr>
          <p:cNvPr id="29" name="Freeform 9"/>
          <p:cNvSpPr/>
          <p:nvPr/>
        </p:nvSpPr>
        <p:spPr bwMode="auto">
          <a:xfrm>
            <a:off x="5720362" y="414867"/>
            <a:ext cx="1016000" cy="1203396"/>
          </a:xfrm>
          <a:custGeom>
            <a:avLst/>
            <a:gdLst>
              <a:gd name="T0" fmla="*/ 900 w 900"/>
              <a:gd name="T1" fmla="*/ 804 h 1066"/>
              <a:gd name="T2" fmla="*/ 440 w 900"/>
              <a:gd name="T3" fmla="*/ 1066 h 1066"/>
              <a:gd name="T4" fmla="*/ 0 w 900"/>
              <a:gd name="T5" fmla="*/ 804 h 1066"/>
              <a:gd name="T6" fmla="*/ 0 w 900"/>
              <a:gd name="T7" fmla="*/ 261 h 1066"/>
              <a:gd name="T8" fmla="*/ 440 w 900"/>
              <a:gd name="T9" fmla="*/ 0 h 1066"/>
              <a:gd name="T10" fmla="*/ 900 w 900"/>
              <a:gd name="T11" fmla="*/ 261 h 1066"/>
              <a:gd name="T12" fmla="*/ 900 w 900"/>
              <a:gd name="T13" fmla="*/ 804 h 1066"/>
            </a:gdLst>
            <a:ahLst/>
            <a:cxnLst>
              <a:cxn ang="0">
                <a:pos x="T0" y="T1"/>
              </a:cxn>
              <a:cxn ang="0">
                <a:pos x="T2" y="T3"/>
              </a:cxn>
              <a:cxn ang="0">
                <a:pos x="T4" y="T5"/>
              </a:cxn>
              <a:cxn ang="0">
                <a:pos x="T6" y="T7"/>
              </a:cxn>
              <a:cxn ang="0">
                <a:pos x="T8" y="T9"/>
              </a:cxn>
              <a:cxn ang="0">
                <a:pos x="T10" y="T11"/>
              </a:cxn>
              <a:cxn ang="0">
                <a:pos x="T12" y="T13"/>
              </a:cxn>
            </a:cxnLst>
            <a:rect l="0" t="0" r="r" b="b"/>
            <a:pathLst>
              <a:path w="900" h="1066">
                <a:moveTo>
                  <a:pt x="900" y="804"/>
                </a:moveTo>
                <a:lnTo>
                  <a:pt x="440" y="1066"/>
                </a:lnTo>
                <a:lnTo>
                  <a:pt x="0" y="804"/>
                </a:lnTo>
                <a:lnTo>
                  <a:pt x="0" y="261"/>
                </a:lnTo>
                <a:lnTo>
                  <a:pt x="440" y="0"/>
                </a:lnTo>
                <a:lnTo>
                  <a:pt x="900" y="261"/>
                </a:lnTo>
                <a:lnTo>
                  <a:pt x="900" y="804"/>
                </a:lnTo>
                <a:close/>
              </a:path>
            </a:pathLst>
          </a:custGeom>
          <a:blipFill dpi="0" rotWithShape="1">
            <a:blip r:embed="rId8" cstate="screen"/>
            <a:srcRect/>
            <a:stretch>
              <a:fillRect/>
            </a:stretch>
          </a:blipFill>
          <a:ln>
            <a:noFill/>
          </a:ln>
        </p:spPr>
        <p:txBody>
          <a:bodyPr vert="horz" wrap="square" lIns="65024" tIns="32512" rIns="65024" bIns="32512" numCol="1" anchor="t" anchorCtr="0" compatLnSpc="1"/>
          <a:lstStyle/>
          <a:p>
            <a:endParaRPr lang="zh-CN" altLang="en-US" sz="1280">
              <a:solidFill>
                <a:schemeClr val="accent1"/>
              </a:solidFill>
            </a:endParaRPr>
          </a:p>
        </p:txBody>
      </p:sp>
      <p:grpSp>
        <p:nvGrpSpPr>
          <p:cNvPr id="40" name="组合 39"/>
          <p:cNvGrpSpPr/>
          <p:nvPr/>
        </p:nvGrpSpPr>
        <p:grpSpPr>
          <a:xfrm>
            <a:off x="2964744" y="6208"/>
            <a:ext cx="3229751" cy="658143"/>
            <a:chOff x="4157662" y="-53976"/>
            <a:chExt cx="4541838" cy="925513"/>
          </a:xfrm>
          <a:solidFill>
            <a:srgbClr val="90D24B"/>
          </a:solidFill>
        </p:grpSpPr>
        <p:sp>
          <p:nvSpPr>
            <p:cNvPr id="30" name="Freeform 10"/>
            <p:cNvSpPr/>
            <p:nvPr/>
          </p:nvSpPr>
          <p:spPr bwMode="auto">
            <a:xfrm>
              <a:off x="4157662" y="-53976"/>
              <a:ext cx="1462088" cy="925513"/>
            </a:xfrm>
            <a:custGeom>
              <a:avLst/>
              <a:gdLst>
                <a:gd name="T0" fmla="*/ 921 w 921"/>
                <a:gd name="T1" fmla="*/ 322 h 583"/>
                <a:gd name="T2" fmla="*/ 461 w 921"/>
                <a:gd name="T3" fmla="*/ 583 h 583"/>
                <a:gd name="T4" fmla="*/ 0 w 921"/>
                <a:gd name="T5" fmla="*/ 322 h 583"/>
                <a:gd name="T6" fmla="*/ 0 w 921"/>
                <a:gd name="T7" fmla="*/ 0 h 583"/>
                <a:gd name="T8" fmla="*/ 921 w 921"/>
                <a:gd name="T9" fmla="*/ 0 h 583"/>
                <a:gd name="T10" fmla="*/ 921 w 921"/>
                <a:gd name="T11" fmla="*/ 322 h 583"/>
              </a:gdLst>
              <a:ahLst/>
              <a:cxnLst>
                <a:cxn ang="0">
                  <a:pos x="T0" y="T1"/>
                </a:cxn>
                <a:cxn ang="0">
                  <a:pos x="T2" y="T3"/>
                </a:cxn>
                <a:cxn ang="0">
                  <a:pos x="T4" y="T5"/>
                </a:cxn>
                <a:cxn ang="0">
                  <a:pos x="T6" y="T7"/>
                </a:cxn>
                <a:cxn ang="0">
                  <a:pos x="T8" y="T9"/>
                </a:cxn>
                <a:cxn ang="0">
                  <a:pos x="T10" y="T11"/>
                </a:cxn>
              </a:cxnLst>
              <a:rect l="0" t="0" r="r" b="b"/>
              <a:pathLst>
                <a:path w="921" h="583">
                  <a:moveTo>
                    <a:pt x="921" y="322"/>
                  </a:moveTo>
                  <a:lnTo>
                    <a:pt x="461" y="583"/>
                  </a:lnTo>
                  <a:lnTo>
                    <a:pt x="0" y="322"/>
                  </a:lnTo>
                  <a:lnTo>
                    <a:pt x="0" y="0"/>
                  </a:lnTo>
                  <a:lnTo>
                    <a:pt x="921" y="0"/>
                  </a:lnTo>
                  <a:lnTo>
                    <a:pt x="921"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sp>
          <p:nvSpPr>
            <p:cNvPr id="31" name="Freeform 11"/>
            <p:cNvSpPr/>
            <p:nvPr/>
          </p:nvSpPr>
          <p:spPr bwMode="auto">
            <a:xfrm>
              <a:off x="5715000" y="-53976"/>
              <a:ext cx="1428750" cy="925513"/>
            </a:xfrm>
            <a:custGeom>
              <a:avLst/>
              <a:gdLst>
                <a:gd name="T0" fmla="*/ 900 w 900"/>
                <a:gd name="T1" fmla="*/ 322 h 583"/>
                <a:gd name="T2" fmla="*/ 460 w 900"/>
                <a:gd name="T3" fmla="*/ 583 h 583"/>
                <a:gd name="T4" fmla="*/ 0 w 900"/>
                <a:gd name="T5" fmla="*/ 322 h 583"/>
                <a:gd name="T6" fmla="*/ 0 w 900"/>
                <a:gd name="T7" fmla="*/ 0 h 583"/>
                <a:gd name="T8" fmla="*/ 900 w 900"/>
                <a:gd name="T9" fmla="*/ 0 h 583"/>
                <a:gd name="T10" fmla="*/ 900 w 900"/>
                <a:gd name="T11" fmla="*/ 322 h 583"/>
              </a:gdLst>
              <a:ahLst/>
              <a:cxnLst>
                <a:cxn ang="0">
                  <a:pos x="T0" y="T1"/>
                </a:cxn>
                <a:cxn ang="0">
                  <a:pos x="T2" y="T3"/>
                </a:cxn>
                <a:cxn ang="0">
                  <a:pos x="T4" y="T5"/>
                </a:cxn>
                <a:cxn ang="0">
                  <a:pos x="T6" y="T7"/>
                </a:cxn>
                <a:cxn ang="0">
                  <a:pos x="T8" y="T9"/>
                </a:cxn>
                <a:cxn ang="0">
                  <a:pos x="T10" y="T11"/>
                </a:cxn>
              </a:cxnLst>
              <a:rect l="0" t="0" r="r" b="b"/>
              <a:pathLst>
                <a:path w="900" h="583">
                  <a:moveTo>
                    <a:pt x="900" y="322"/>
                  </a:moveTo>
                  <a:lnTo>
                    <a:pt x="460" y="583"/>
                  </a:lnTo>
                  <a:lnTo>
                    <a:pt x="0" y="322"/>
                  </a:lnTo>
                  <a:lnTo>
                    <a:pt x="0" y="0"/>
                  </a:lnTo>
                  <a:lnTo>
                    <a:pt x="900" y="0"/>
                  </a:lnTo>
                  <a:lnTo>
                    <a:pt x="900"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sp>
          <p:nvSpPr>
            <p:cNvPr id="32" name="Freeform 12"/>
            <p:cNvSpPr/>
            <p:nvPr/>
          </p:nvSpPr>
          <p:spPr bwMode="auto">
            <a:xfrm>
              <a:off x="7239000" y="-53976"/>
              <a:ext cx="1460500" cy="925513"/>
            </a:xfrm>
            <a:custGeom>
              <a:avLst/>
              <a:gdLst>
                <a:gd name="T0" fmla="*/ 920 w 920"/>
                <a:gd name="T1" fmla="*/ 322 h 583"/>
                <a:gd name="T2" fmla="*/ 460 w 920"/>
                <a:gd name="T3" fmla="*/ 583 h 583"/>
                <a:gd name="T4" fmla="*/ 0 w 920"/>
                <a:gd name="T5" fmla="*/ 322 h 583"/>
                <a:gd name="T6" fmla="*/ 0 w 920"/>
                <a:gd name="T7" fmla="*/ 0 h 583"/>
                <a:gd name="T8" fmla="*/ 920 w 920"/>
                <a:gd name="T9" fmla="*/ 0 h 583"/>
                <a:gd name="T10" fmla="*/ 920 w 920"/>
                <a:gd name="T11" fmla="*/ 322 h 583"/>
              </a:gdLst>
              <a:ahLst/>
              <a:cxnLst>
                <a:cxn ang="0">
                  <a:pos x="T0" y="T1"/>
                </a:cxn>
                <a:cxn ang="0">
                  <a:pos x="T2" y="T3"/>
                </a:cxn>
                <a:cxn ang="0">
                  <a:pos x="T4" y="T5"/>
                </a:cxn>
                <a:cxn ang="0">
                  <a:pos x="T6" y="T7"/>
                </a:cxn>
                <a:cxn ang="0">
                  <a:pos x="T8" y="T9"/>
                </a:cxn>
                <a:cxn ang="0">
                  <a:pos x="T10" y="T11"/>
                </a:cxn>
              </a:cxnLst>
              <a:rect l="0" t="0" r="r" b="b"/>
              <a:pathLst>
                <a:path w="920" h="583">
                  <a:moveTo>
                    <a:pt x="920" y="322"/>
                  </a:moveTo>
                  <a:lnTo>
                    <a:pt x="460" y="583"/>
                  </a:lnTo>
                  <a:lnTo>
                    <a:pt x="0" y="322"/>
                  </a:lnTo>
                  <a:lnTo>
                    <a:pt x="0" y="0"/>
                  </a:lnTo>
                  <a:lnTo>
                    <a:pt x="920" y="0"/>
                  </a:lnTo>
                  <a:lnTo>
                    <a:pt x="920"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chemeClr val="accent1"/>
                </a:solidFill>
              </a:endParaRPr>
            </a:p>
          </p:txBody>
        </p:sp>
      </p:grpSp>
      <p:sp>
        <p:nvSpPr>
          <p:cNvPr id="38" name="任意多边形 37"/>
          <p:cNvSpPr/>
          <p:nvPr/>
        </p:nvSpPr>
        <p:spPr>
          <a:xfrm>
            <a:off x="0" y="4734436"/>
            <a:ext cx="9144000" cy="984233"/>
          </a:xfrm>
          <a:custGeom>
            <a:avLst/>
            <a:gdLst>
              <a:gd name="connsiteX0" fmla="*/ 251147 w 12858750"/>
              <a:gd name="connsiteY0" fmla="*/ 1060724 h 1456085"/>
              <a:gd name="connsiteX1" fmla="*/ 246905 w 12858750"/>
              <a:gd name="connsiteY1" fmla="*/ 1070639 h 1456085"/>
              <a:gd name="connsiteX2" fmla="*/ 246366 w 12858750"/>
              <a:gd name="connsiteY2" fmla="*/ 1070367 h 1456085"/>
              <a:gd name="connsiteX3" fmla="*/ 251147 w 12858750"/>
              <a:gd name="connsiteY3" fmla="*/ 1060724 h 1456085"/>
              <a:gd name="connsiteX4" fmla="*/ 1140454 w 12858750"/>
              <a:gd name="connsiteY4" fmla="*/ 1007688 h 1456085"/>
              <a:gd name="connsiteX5" fmla="*/ 1173923 w 12858750"/>
              <a:gd name="connsiteY5" fmla="*/ 1026974 h 1456085"/>
              <a:gd name="connsiteX6" fmla="*/ 1164360 w 12858750"/>
              <a:gd name="connsiteY6" fmla="*/ 1041438 h 1456085"/>
              <a:gd name="connsiteX7" fmla="*/ 1164360 w 12858750"/>
              <a:gd name="connsiteY7" fmla="*/ 1047465 h 1456085"/>
              <a:gd name="connsiteX8" fmla="*/ 1164360 w 12858750"/>
              <a:gd name="connsiteY8" fmla="*/ 1055903 h 1456085"/>
              <a:gd name="connsiteX9" fmla="*/ 1121329 w 12858750"/>
              <a:gd name="connsiteY9" fmla="*/ 1041438 h 1456085"/>
              <a:gd name="connsiteX10" fmla="*/ 1140454 w 12858750"/>
              <a:gd name="connsiteY10" fmla="*/ 1007688 h 1456085"/>
              <a:gd name="connsiteX11" fmla="*/ 6744046 w 12858750"/>
              <a:gd name="connsiteY11" fmla="*/ 0 h 1456085"/>
              <a:gd name="connsiteX12" fmla="*/ 6834890 w 12858750"/>
              <a:gd name="connsiteY12" fmla="*/ 19286 h 1456085"/>
              <a:gd name="connsiteX13" fmla="*/ 6825327 w 12858750"/>
              <a:gd name="connsiteY13" fmla="*/ 28929 h 1456085"/>
              <a:gd name="connsiteX14" fmla="*/ 6834890 w 12858750"/>
              <a:gd name="connsiteY14" fmla="*/ 28929 h 1456085"/>
              <a:gd name="connsiteX15" fmla="*/ 6882702 w 12858750"/>
              <a:gd name="connsiteY15" fmla="*/ 33751 h 1456085"/>
              <a:gd name="connsiteX16" fmla="*/ 6877921 w 12858750"/>
              <a:gd name="connsiteY16" fmla="*/ 274824 h 1456085"/>
              <a:gd name="connsiteX17" fmla="*/ 6877921 w 12858750"/>
              <a:gd name="connsiteY17" fmla="*/ 395361 h 1456085"/>
              <a:gd name="connsiteX18" fmla="*/ 6930514 w 12858750"/>
              <a:gd name="connsiteY18" fmla="*/ 515898 h 1456085"/>
              <a:gd name="connsiteX19" fmla="*/ 6930514 w 12858750"/>
              <a:gd name="connsiteY19" fmla="*/ 342325 h 1456085"/>
              <a:gd name="connsiteX20" fmla="*/ 6992670 w 12858750"/>
              <a:gd name="connsiteY20" fmla="*/ 294110 h 1456085"/>
              <a:gd name="connsiteX21" fmla="*/ 7035701 w 12858750"/>
              <a:gd name="connsiteY21" fmla="*/ 207324 h 1456085"/>
              <a:gd name="connsiteX22" fmla="*/ 7078732 w 12858750"/>
              <a:gd name="connsiteY22" fmla="*/ 260360 h 1456085"/>
              <a:gd name="connsiteX23" fmla="*/ 7136107 w 12858750"/>
              <a:gd name="connsiteY23" fmla="*/ 332682 h 1456085"/>
              <a:gd name="connsiteX24" fmla="*/ 7136107 w 12858750"/>
              <a:gd name="connsiteY24" fmla="*/ 679828 h 1456085"/>
              <a:gd name="connsiteX25" fmla="*/ 7169575 w 12858750"/>
              <a:gd name="connsiteY25" fmla="*/ 689471 h 1456085"/>
              <a:gd name="connsiteX26" fmla="*/ 7236512 w 12858750"/>
              <a:gd name="connsiteY26" fmla="*/ 597863 h 1456085"/>
              <a:gd name="connsiteX27" fmla="*/ 7236512 w 12858750"/>
              <a:gd name="connsiteY27" fmla="*/ 564113 h 1456085"/>
              <a:gd name="connsiteX28" fmla="*/ 7236512 w 12858750"/>
              <a:gd name="connsiteY28" fmla="*/ 530362 h 1456085"/>
              <a:gd name="connsiteX29" fmla="*/ 7236512 w 12858750"/>
              <a:gd name="connsiteY29" fmla="*/ 496612 h 1456085"/>
              <a:gd name="connsiteX30" fmla="*/ 7231731 w 12858750"/>
              <a:gd name="connsiteY30" fmla="*/ 462862 h 1456085"/>
              <a:gd name="connsiteX31" fmla="*/ 7250856 w 12858750"/>
              <a:gd name="connsiteY31" fmla="*/ 332682 h 1456085"/>
              <a:gd name="connsiteX32" fmla="*/ 7413417 w 12858750"/>
              <a:gd name="connsiteY32" fmla="*/ 351968 h 1456085"/>
              <a:gd name="connsiteX33" fmla="*/ 7485135 w 12858750"/>
              <a:gd name="connsiteY33" fmla="*/ 361611 h 1456085"/>
              <a:gd name="connsiteX34" fmla="*/ 7556854 w 12858750"/>
              <a:gd name="connsiteY34" fmla="*/ 400183 h 1456085"/>
              <a:gd name="connsiteX35" fmla="*/ 7552073 w 12858750"/>
              <a:gd name="connsiteY35" fmla="*/ 409825 h 1456085"/>
              <a:gd name="connsiteX36" fmla="*/ 7566416 w 12858750"/>
              <a:gd name="connsiteY36" fmla="*/ 419468 h 1456085"/>
              <a:gd name="connsiteX37" fmla="*/ 7580760 w 12858750"/>
              <a:gd name="connsiteY37" fmla="*/ 448397 h 1456085"/>
              <a:gd name="connsiteX38" fmla="*/ 7580760 w 12858750"/>
              <a:gd name="connsiteY38" fmla="*/ 549648 h 1456085"/>
              <a:gd name="connsiteX39" fmla="*/ 7676384 w 12858750"/>
              <a:gd name="connsiteY39" fmla="*/ 636435 h 1456085"/>
              <a:gd name="connsiteX40" fmla="*/ 7676384 w 12858750"/>
              <a:gd name="connsiteY40" fmla="*/ 646078 h 1456085"/>
              <a:gd name="connsiteX41" fmla="*/ 7676384 w 12858750"/>
              <a:gd name="connsiteY41" fmla="*/ 679828 h 1456085"/>
              <a:gd name="connsiteX42" fmla="*/ 7728978 w 12858750"/>
              <a:gd name="connsiteY42" fmla="*/ 776257 h 1456085"/>
              <a:gd name="connsiteX43" fmla="*/ 7748103 w 12858750"/>
              <a:gd name="connsiteY43" fmla="*/ 891973 h 1456085"/>
              <a:gd name="connsiteX44" fmla="*/ 7752884 w 12858750"/>
              <a:gd name="connsiteY44" fmla="*/ 877508 h 1456085"/>
              <a:gd name="connsiteX45" fmla="*/ 7791134 w 12858750"/>
              <a:gd name="connsiteY45" fmla="*/ 891973 h 1456085"/>
              <a:gd name="connsiteX46" fmla="*/ 7800696 w 12858750"/>
              <a:gd name="connsiteY46" fmla="*/ 891973 h 1456085"/>
              <a:gd name="connsiteX47" fmla="*/ 7824602 w 12858750"/>
              <a:gd name="connsiteY47" fmla="*/ 867865 h 1456085"/>
              <a:gd name="connsiteX48" fmla="*/ 7824602 w 12858750"/>
              <a:gd name="connsiteY48" fmla="*/ 549648 h 1456085"/>
              <a:gd name="connsiteX49" fmla="*/ 7834165 w 12858750"/>
              <a:gd name="connsiteY49" fmla="*/ 549648 h 1456085"/>
              <a:gd name="connsiteX50" fmla="*/ 7867633 w 12858750"/>
              <a:gd name="connsiteY50" fmla="*/ 458040 h 1456085"/>
              <a:gd name="connsiteX51" fmla="*/ 7867633 w 12858750"/>
              <a:gd name="connsiteY51" fmla="*/ 400183 h 1456085"/>
              <a:gd name="connsiteX52" fmla="*/ 7929789 w 12858750"/>
              <a:gd name="connsiteY52" fmla="*/ 361611 h 1456085"/>
              <a:gd name="connsiteX53" fmla="*/ 7958476 w 12858750"/>
              <a:gd name="connsiteY53" fmla="*/ 414647 h 1456085"/>
              <a:gd name="connsiteX54" fmla="*/ 8078007 w 12858750"/>
              <a:gd name="connsiteY54" fmla="*/ 506255 h 1456085"/>
              <a:gd name="connsiteX55" fmla="*/ 8068445 w 12858750"/>
              <a:gd name="connsiteY55" fmla="*/ 530362 h 1456085"/>
              <a:gd name="connsiteX56" fmla="*/ 8101913 w 12858750"/>
              <a:gd name="connsiteY56" fmla="*/ 549648 h 1456085"/>
              <a:gd name="connsiteX57" fmla="*/ 8154506 w 12858750"/>
              <a:gd name="connsiteY57" fmla="*/ 549648 h 1456085"/>
              <a:gd name="connsiteX58" fmla="*/ 8178412 w 12858750"/>
              <a:gd name="connsiteY58" fmla="*/ 583399 h 1456085"/>
              <a:gd name="connsiteX59" fmla="*/ 8187975 w 12858750"/>
              <a:gd name="connsiteY59" fmla="*/ 578577 h 1456085"/>
              <a:gd name="connsiteX60" fmla="*/ 8187975 w 12858750"/>
              <a:gd name="connsiteY60" fmla="*/ 588220 h 1456085"/>
              <a:gd name="connsiteX61" fmla="*/ 8187975 w 12858750"/>
              <a:gd name="connsiteY61" fmla="*/ 621970 h 1456085"/>
              <a:gd name="connsiteX62" fmla="*/ 8187975 w 12858750"/>
              <a:gd name="connsiteY62" fmla="*/ 689471 h 1456085"/>
              <a:gd name="connsiteX63" fmla="*/ 8187975 w 12858750"/>
              <a:gd name="connsiteY63" fmla="*/ 752150 h 1456085"/>
              <a:gd name="connsiteX64" fmla="*/ 8192756 w 12858750"/>
              <a:gd name="connsiteY64" fmla="*/ 785900 h 1456085"/>
              <a:gd name="connsiteX65" fmla="*/ 8202318 w 12858750"/>
              <a:gd name="connsiteY65" fmla="*/ 785900 h 1456085"/>
              <a:gd name="connsiteX66" fmla="*/ 8183194 w 12858750"/>
              <a:gd name="connsiteY66" fmla="*/ 810008 h 1456085"/>
              <a:gd name="connsiteX67" fmla="*/ 8216662 w 12858750"/>
              <a:gd name="connsiteY67" fmla="*/ 959473 h 1456085"/>
              <a:gd name="connsiteX68" fmla="*/ 8250131 w 12858750"/>
              <a:gd name="connsiteY68" fmla="*/ 891973 h 1456085"/>
              <a:gd name="connsiteX69" fmla="*/ 8250131 w 12858750"/>
              <a:gd name="connsiteY69" fmla="*/ 863044 h 1456085"/>
              <a:gd name="connsiteX70" fmla="*/ 8250131 w 12858750"/>
              <a:gd name="connsiteY70" fmla="*/ 829294 h 1456085"/>
              <a:gd name="connsiteX71" fmla="*/ 8250131 w 12858750"/>
              <a:gd name="connsiteY71" fmla="*/ 795543 h 1456085"/>
              <a:gd name="connsiteX72" fmla="*/ 8250131 w 12858750"/>
              <a:gd name="connsiteY72" fmla="*/ 761793 h 1456085"/>
              <a:gd name="connsiteX73" fmla="*/ 8250131 w 12858750"/>
              <a:gd name="connsiteY73" fmla="*/ 728043 h 1456085"/>
              <a:gd name="connsiteX74" fmla="*/ 8250131 w 12858750"/>
              <a:gd name="connsiteY74" fmla="*/ 694292 h 1456085"/>
              <a:gd name="connsiteX75" fmla="*/ 8240568 w 12858750"/>
              <a:gd name="connsiteY75" fmla="*/ 612327 h 1456085"/>
              <a:gd name="connsiteX76" fmla="*/ 8317068 w 12858750"/>
              <a:gd name="connsiteY76" fmla="*/ 597863 h 1456085"/>
              <a:gd name="connsiteX77" fmla="*/ 8336193 w 12858750"/>
              <a:gd name="connsiteY77" fmla="*/ 597863 h 1456085"/>
              <a:gd name="connsiteX78" fmla="*/ 8350536 w 12858750"/>
              <a:gd name="connsiteY78" fmla="*/ 515898 h 1456085"/>
              <a:gd name="connsiteX79" fmla="*/ 8388786 w 12858750"/>
              <a:gd name="connsiteY79" fmla="*/ 448397 h 1456085"/>
              <a:gd name="connsiteX80" fmla="*/ 8489192 w 12858750"/>
              <a:gd name="connsiteY80" fmla="*/ 472505 h 1456085"/>
              <a:gd name="connsiteX81" fmla="*/ 8537004 w 12858750"/>
              <a:gd name="connsiteY81" fmla="*/ 573756 h 1456085"/>
              <a:gd name="connsiteX82" fmla="*/ 8537004 w 12858750"/>
              <a:gd name="connsiteY82" fmla="*/ 607506 h 1456085"/>
              <a:gd name="connsiteX83" fmla="*/ 8527442 w 12858750"/>
              <a:gd name="connsiteY83" fmla="*/ 631613 h 1456085"/>
              <a:gd name="connsiteX84" fmla="*/ 8570473 w 12858750"/>
              <a:gd name="connsiteY84" fmla="*/ 607506 h 1456085"/>
              <a:gd name="connsiteX85" fmla="*/ 8752159 w 12858750"/>
              <a:gd name="connsiteY85" fmla="*/ 540005 h 1456085"/>
              <a:gd name="connsiteX86" fmla="*/ 8747378 w 12858750"/>
              <a:gd name="connsiteY86" fmla="*/ 621970 h 1456085"/>
              <a:gd name="connsiteX87" fmla="*/ 8790409 w 12858750"/>
              <a:gd name="connsiteY87" fmla="*/ 597863 h 1456085"/>
              <a:gd name="connsiteX88" fmla="*/ 8799971 w 12858750"/>
              <a:gd name="connsiteY88" fmla="*/ 597863 h 1456085"/>
              <a:gd name="connsiteX89" fmla="*/ 8823877 w 12858750"/>
              <a:gd name="connsiteY89" fmla="*/ 626792 h 1456085"/>
              <a:gd name="connsiteX90" fmla="*/ 8871690 w 12858750"/>
              <a:gd name="connsiteY90" fmla="*/ 636435 h 1456085"/>
              <a:gd name="connsiteX91" fmla="*/ 8919502 w 12858750"/>
              <a:gd name="connsiteY91" fmla="*/ 564113 h 1456085"/>
              <a:gd name="connsiteX92" fmla="*/ 8986439 w 12858750"/>
              <a:gd name="connsiteY92" fmla="*/ 578577 h 1456085"/>
              <a:gd name="connsiteX93" fmla="*/ 9058157 w 12858750"/>
              <a:gd name="connsiteY93" fmla="*/ 530362 h 1456085"/>
              <a:gd name="connsiteX94" fmla="*/ 9091626 w 12858750"/>
              <a:gd name="connsiteY94" fmla="*/ 530362 h 1456085"/>
              <a:gd name="connsiteX95" fmla="*/ 9086845 w 12858750"/>
              <a:gd name="connsiteY95" fmla="*/ 544827 h 1456085"/>
              <a:gd name="connsiteX96" fmla="*/ 9120313 w 12858750"/>
              <a:gd name="connsiteY96" fmla="*/ 549648 h 1456085"/>
              <a:gd name="connsiteX97" fmla="*/ 9115532 w 12858750"/>
              <a:gd name="connsiteY97" fmla="*/ 559291 h 1456085"/>
              <a:gd name="connsiteX98" fmla="*/ 9125094 w 12858750"/>
              <a:gd name="connsiteY98" fmla="*/ 564113 h 1456085"/>
              <a:gd name="connsiteX99" fmla="*/ 9144219 w 12858750"/>
              <a:gd name="connsiteY99" fmla="*/ 631613 h 1456085"/>
              <a:gd name="connsiteX100" fmla="*/ 9172907 w 12858750"/>
              <a:gd name="connsiteY100" fmla="*/ 723221 h 1456085"/>
              <a:gd name="connsiteX101" fmla="*/ 9215938 w 12858750"/>
              <a:gd name="connsiteY101" fmla="*/ 694292 h 1456085"/>
              <a:gd name="connsiteX102" fmla="*/ 9239844 w 12858750"/>
              <a:gd name="connsiteY102" fmla="*/ 694292 h 1456085"/>
              <a:gd name="connsiteX103" fmla="*/ 9297218 w 12858750"/>
              <a:gd name="connsiteY103" fmla="*/ 713578 h 1456085"/>
              <a:gd name="connsiteX104" fmla="*/ 9378499 w 12858750"/>
              <a:gd name="connsiteY104" fmla="*/ 626792 h 1456085"/>
              <a:gd name="connsiteX105" fmla="*/ 9517154 w 12858750"/>
              <a:gd name="connsiteY105" fmla="*/ 631613 h 1456085"/>
              <a:gd name="connsiteX106" fmla="*/ 9512373 w 12858750"/>
              <a:gd name="connsiteY106" fmla="*/ 646078 h 1456085"/>
              <a:gd name="connsiteX107" fmla="*/ 9541061 w 12858750"/>
              <a:gd name="connsiteY107" fmla="*/ 646078 h 1456085"/>
              <a:gd name="connsiteX108" fmla="*/ 9560185 w 12858750"/>
              <a:gd name="connsiteY108" fmla="*/ 670185 h 1456085"/>
              <a:gd name="connsiteX109" fmla="*/ 9550623 w 12858750"/>
              <a:gd name="connsiteY109" fmla="*/ 689471 h 1456085"/>
              <a:gd name="connsiteX110" fmla="*/ 9550623 w 12858750"/>
              <a:gd name="connsiteY110" fmla="*/ 723221 h 1456085"/>
              <a:gd name="connsiteX111" fmla="*/ 9555404 w 12858750"/>
              <a:gd name="connsiteY111" fmla="*/ 752150 h 1456085"/>
              <a:gd name="connsiteX112" fmla="*/ 9550623 w 12858750"/>
              <a:gd name="connsiteY112" fmla="*/ 795543 h 1456085"/>
              <a:gd name="connsiteX113" fmla="*/ 9617560 w 12858750"/>
              <a:gd name="connsiteY113" fmla="*/ 863044 h 1456085"/>
              <a:gd name="connsiteX114" fmla="*/ 9641466 w 12858750"/>
              <a:gd name="connsiteY114" fmla="*/ 891973 h 1456085"/>
              <a:gd name="connsiteX115" fmla="*/ 9641550 w 12858750"/>
              <a:gd name="connsiteY115" fmla="*/ 891859 h 1456085"/>
              <a:gd name="connsiteX116" fmla="*/ 9642139 w 12858750"/>
              <a:gd name="connsiteY116" fmla="*/ 894007 h 1456085"/>
              <a:gd name="connsiteX117" fmla="*/ 9646761 w 12858750"/>
              <a:gd name="connsiteY117" fmla="*/ 884825 h 1456085"/>
              <a:gd name="connsiteX118" fmla="*/ 9641550 w 12858750"/>
              <a:gd name="connsiteY118" fmla="*/ 891859 h 1456085"/>
              <a:gd name="connsiteX119" fmla="*/ 9640878 w 12858750"/>
              <a:gd name="connsiteY119" fmla="*/ 889402 h 1456085"/>
              <a:gd name="connsiteX120" fmla="*/ 9641466 w 12858750"/>
              <a:gd name="connsiteY120" fmla="*/ 877508 h 1456085"/>
              <a:gd name="connsiteX121" fmla="*/ 9641466 w 12858750"/>
              <a:gd name="connsiteY121" fmla="*/ 843758 h 1456085"/>
              <a:gd name="connsiteX122" fmla="*/ 9641466 w 12858750"/>
              <a:gd name="connsiteY122" fmla="*/ 810008 h 1456085"/>
              <a:gd name="connsiteX123" fmla="*/ 9651029 w 12858750"/>
              <a:gd name="connsiteY123" fmla="*/ 737686 h 1456085"/>
              <a:gd name="connsiteX124" fmla="*/ 9641466 w 12858750"/>
              <a:gd name="connsiteY124" fmla="*/ 713578 h 1456085"/>
              <a:gd name="connsiteX125" fmla="*/ 9698841 w 12858750"/>
              <a:gd name="connsiteY125" fmla="*/ 665364 h 1456085"/>
              <a:gd name="connsiteX126" fmla="*/ 9847059 w 12858750"/>
              <a:gd name="connsiteY126" fmla="*/ 646078 h 1456085"/>
              <a:gd name="connsiteX127" fmla="*/ 9890090 w 12858750"/>
              <a:gd name="connsiteY127" fmla="*/ 800365 h 1456085"/>
              <a:gd name="connsiteX128" fmla="*/ 9909215 w 12858750"/>
              <a:gd name="connsiteY128" fmla="*/ 829294 h 1456085"/>
              <a:gd name="connsiteX129" fmla="*/ 9995277 w 12858750"/>
              <a:gd name="connsiteY129" fmla="*/ 694292 h 1456085"/>
              <a:gd name="connsiteX130" fmla="*/ 9980933 w 12858750"/>
              <a:gd name="connsiteY130" fmla="*/ 670185 h 1456085"/>
              <a:gd name="connsiteX131" fmla="*/ 9985714 w 12858750"/>
              <a:gd name="connsiteY131" fmla="*/ 646078 h 1456085"/>
              <a:gd name="connsiteX132" fmla="*/ 10033526 w 12858750"/>
              <a:gd name="connsiteY132" fmla="*/ 646078 h 1456085"/>
              <a:gd name="connsiteX133" fmla="*/ 10100464 w 12858750"/>
              <a:gd name="connsiteY133" fmla="*/ 713578 h 1456085"/>
              <a:gd name="connsiteX134" fmla="*/ 10124370 w 12858750"/>
              <a:gd name="connsiteY134" fmla="*/ 549648 h 1456085"/>
              <a:gd name="connsiteX135" fmla="*/ 10100464 w 12858750"/>
              <a:gd name="connsiteY135" fmla="*/ 496612 h 1456085"/>
              <a:gd name="connsiteX136" fmla="*/ 10124370 w 12858750"/>
              <a:gd name="connsiteY136" fmla="*/ 496612 h 1456085"/>
              <a:gd name="connsiteX137" fmla="*/ 10114807 w 12858750"/>
              <a:gd name="connsiteY137" fmla="*/ 486969 h 1456085"/>
              <a:gd name="connsiteX138" fmla="*/ 10124370 w 12858750"/>
              <a:gd name="connsiteY138" fmla="*/ 486969 h 1456085"/>
              <a:gd name="connsiteX139" fmla="*/ 10191307 w 12858750"/>
              <a:gd name="connsiteY139" fmla="*/ 448397 h 1456085"/>
              <a:gd name="connsiteX140" fmla="*/ 10267806 w 12858750"/>
              <a:gd name="connsiteY140" fmla="*/ 506255 h 1456085"/>
              <a:gd name="connsiteX141" fmla="*/ 10267806 w 12858750"/>
              <a:gd name="connsiteY141" fmla="*/ 573756 h 1456085"/>
              <a:gd name="connsiteX142" fmla="*/ 10267806 w 12858750"/>
              <a:gd name="connsiteY142" fmla="*/ 607506 h 1456085"/>
              <a:gd name="connsiteX143" fmla="*/ 10267806 w 12858750"/>
              <a:gd name="connsiteY143" fmla="*/ 636435 h 1456085"/>
              <a:gd name="connsiteX144" fmla="*/ 10267806 w 12858750"/>
              <a:gd name="connsiteY144" fmla="*/ 670185 h 1456085"/>
              <a:gd name="connsiteX145" fmla="*/ 10267806 w 12858750"/>
              <a:gd name="connsiteY145" fmla="*/ 703935 h 1456085"/>
              <a:gd name="connsiteX146" fmla="*/ 10267806 w 12858750"/>
              <a:gd name="connsiteY146" fmla="*/ 737686 h 1456085"/>
              <a:gd name="connsiteX147" fmla="*/ 10267806 w 12858750"/>
              <a:gd name="connsiteY147" fmla="*/ 771436 h 1456085"/>
              <a:gd name="connsiteX148" fmla="*/ 10267806 w 12858750"/>
              <a:gd name="connsiteY148" fmla="*/ 805186 h 1456085"/>
              <a:gd name="connsiteX149" fmla="*/ 10267806 w 12858750"/>
              <a:gd name="connsiteY149" fmla="*/ 834115 h 1456085"/>
              <a:gd name="connsiteX150" fmla="*/ 10267806 w 12858750"/>
              <a:gd name="connsiteY150" fmla="*/ 867865 h 1456085"/>
              <a:gd name="connsiteX151" fmla="*/ 10267806 w 12858750"/>
              <a:gd name="connsiteY151" fmla="*/ 901616 h 1456085"/>
              <a:gd name="connsiteX152" fmla="*/ 10267806 w 12858750"/>
              <a:gd name="connsiteY152" fmla="*/ 935366 h 1456085"/>
              <a:gd name="connsiteX153" fmla="*/ 10272588 w 12858750"/>
              <a:gd name="connsiteY153" fmla="*/ 969116 h 1456085"/>
              <a:gd name="connsiteX154" fmla="*/ 10263025 w 12858750"/>
              <a:gd name="connsiteY154" fmla="*/ 993224 h 1456085"/>
              <a:gd name="connsiteX155" fmla="*/ 10286931 w 12858750"/>
              <a:gd name="connsiteY155" fmla="*/ 1012510 h 1456085"/>
              <a:gd name="connsiteX156" fmla="*/ 10310837 w 12858750"/>
              <a:gd name="connsiteY156" fmla="*/ 945009 h 1456085"/>
              <a:gd name="connsiteX157" fmla="*/ 10353868 w 12858750"/>
              <a:gd name="connsiteY157" fmla="*/ 959473 h 1456085"/>
              <a:gd name="connsiteX158" fmla="*/ 10353868 w 12858750"/>
              <a:gd name="connsiteY158" fmla="*/ 930545 h 1456085"/>
              <a:gd name="connsiteX159" fmla="*/ 10406462 w 12858750"/>
              <a:gd name="connsiteY159" fmla="*/ 959473 h 1456085"/>
              <a:gd name="connsiteX160" fmla="*/ 10411243 w 12858750"/>
              <a:gd name="connsiteY160" fmla="*/ 752150 h 1456085"/>
              <a:gd name="connsiteX161" fmla="*/ 10435149 w 12858750"/>
              <a:gd name="connsiteY161" fmla="*/ 679828 h 1456085"/>
              <a:gd name="connsiteX162" fmla="*/ 10506867 w 12858750"/>
              <a:gd name="connsiteY162" fmla="*/ 650899 h 1456085"/>
              <a:gd name="connsiteX163" fmla="*/ 10564242 w 12858750"/>
              <a:gd name="connsiteY163" fmla="*/ 612327 h 1456085"/>
              <a:gd name="connsiteX164" fmla="*/ 10655085 w 12858750"/>
              <a:gd name="connsiteY164" fmla="*/ 578577 h 1456085"/>
              <a:gd name="connsiteX165" fmla="*/ 10674210 w 12858750"/>
              <a:gd name="connsiteY165" fmla="*/ 588220 h 1456085"/>
              <a:gd name="connsiteX166" fmla="*/ 10745928 w 12858750"/>
              <a:gd name="connsiteY166" fmla="*/ 631613 h 1456085"/>
              <a:gd name="connsiteX167" fmla="*/ 10755491 w 12858750"/>
              <a:gd name="connsiteY167" fmla="*/ 732864 h 1456085"/>
              <a:gd name="connsiteX168" fmla="*/ 10760272 w 12858750"/>
              <a:gd name="connsiteY168" fmla="*/ 805186 h 1456085"/>
              <a:gd name="connsiteX169" fmla="*/ 10803303 w 12858750"/>
              <a:gd name="connsiteY169" fmla="*/ 858223 h 1456085"/>
              <a:gd name="connsiteX170" fmla="*/ 10827209 w 12858750"/>
              <a:gd name="connsiteY170" fmla="*/ 978759 h 1456085"/>
              <a:gd name="connsiteX171" fmla="*/ 10851115 w 12858750"/>
              <a:gd name="connsiteY171" fmla="*/ 945009 h 1456085"/>
              <a:gd name="connsiteX172" fmla="*/ 10851115 w 12858750"/>
              <a:gd name="connsiteY172" fmla="*/ 911259 h 1456085"/>
              <a:gd name="connsiteX173" fmla="*/ 10851115 w 12858750"/>
              <a:gd name="connsiteY173" fmla="*/ 877508 h 1456085"/>
              <a:gd name="connsiteX174" fmla="*/ 10846334 w 12858750"/>
              <a:gd name="connsiteY174" fmla="*/ 853401 h 1456085"/>
              <a:gd name="connsiteX175" fmla="*/ 10941959 w 12858750"/>
              <a:gd name="connsiteY175" fmla="*/ 795543 h 1456085"/>
              <a:gd name="connsiteX176" fmla="*/ 10980208 w 12858750"/>
              <a:gd name="connsiteY176" fmla="*/ 747329 h 1456085"/>
              <a:gd name="connsiteX177" fmla="*/ 10999333 w 12858750"/>
              <a:gd name="connsiteY177" fmla="*/ 679828 h 1456085"/>
              <a:gd name="connsiteX178" fmla="*/ 11047145 w 12858750"/>
              <a:gd name="connsiteY178" fmla="*/ 679828 h 1456085"/>
              <a:gd name="connsiteX179" fmla="*/ 11071052 w 12858750"/>
              <a:gd name="connsiteY179" fmla="*/ 665364 h 1456085"/>
              <a:gd name="connsiteX180" fmla="*/ 11099739 w 12858750"/>
              <a:gd name="connsiteY180" fmla="*/ 713578 h 1456085"/>
              <a:gd name="connsiteX181" fmla="*/ 11157114 w 12858750"/>
              <a:gd name="connsiteY181" fmla="*/ 747329 h 1456085"/>
              <a:gd name="connsiteX182" fmla="*/ 11161895 w 12858750"/>
              <a:gd name="connsiteY182" fmla="*/ 805186 h 1456085"/>
              <a:gd name="connsiteX183" fmla="*/ 11161895 w 12858750"/>
              <a:gd name="connsiteY183" fmla="*/ 959473 h 1456085"/>
              <a:gd name="connsiteX184" fmla="*/ 11171457 w 12858750"/>
              <a:gd name="connsiteY184" fmla="*/ 954652 h 1456085"/>
              <a:gd name="connsiteX185" fmla="*/ 11181020 w 12858750"/>
              <a:gd name="connsiteY185" fmla="*/ 993224 h 1456085"/>
              <a:gd name="connsiteX186" fmla="*/ 11262300 w 12858750"/>
              <a:gd name="connsiteY186" fmla="*/ 945009 h 1456085"/>
              <a:gd name="connsiteX187" fmla="*/ 11300550 w 12858750"/>
              <a:gd name="connsiteY187" fmla="*/ 1002867 h 1456085"/>
              <a:gd name="connsiteX188" fmla="*/ 11357925 w 12858750"/>
              <a:gd name="connsiteY188" fmla="*/ 901616 h 1456085"/>
              <a:gd name="connsiteX189" fmla="*/ 11357925 w 12858750"/>
              <a:gd name="connsiteY189" fmla="*/ 761793 h 1456085"/>
              <a:gd name="connsiteX190" fmla="*/ 11487018 w 12858750"/>
              <a:gd name="connsiteY190" fmla="*/ 713578 h 1456085"/>
              <a:gd name="connsiteX191" fmla="*/ 11525268 w 12858750"/>
              <a:gd name="connsiteY191" fmla="*/ 747329 h 1456085"/>
              <a:gd name="connsiteX192" fmla="*/ 11553955 w 12858750"/>
              <a:gd name="connsiteY192" fmla="*/ 785900 h 1456085"/>
              <a:gd name="connsiteX193" fmla="*/ 11630455 w 12858750"/>
              <a:gd name="connsiteY193" fmla="*/ 689471 h 1456085"/>
              <a:gd name="connsiteX194" fmla="*/ 11668704 w 12858750"/>
              <a:gd name="connsiteY194" fmla="*/ 679828 h 1456085"/>
              <a:gd name="connsiteX195" fmla="*/ 11706954 w 12858750"/>
              <a:gd name="connsiteY195" fmla="*/ 723221 h 1456085"/>
              <a:gd name="connsiteX196" fmla="*/ 11749985 w 12858750"/>
              <a:gd name="connsiteY196" fmla="*/ 776257 h 1456085"/>
              <a:gd name="connsiteX197" fmla="*/ 11749985 w 12858750"/>
              <a:gd name="connsiteY197" fmla="*/ 887151 h 1456085"/>
              <a:gd name="connsiteX198" fmla="*/ 11759548 w 12858750"/>
              <a:gd name="connsiteY198" fmla="*/ 896794 h 1456085"/>
              <a:gd name="connsiteX199" fmla="*/ 11764329 w 12858750"/>
              <a:gd name="connsiteY199" fmla="*/ 887151 h 1456085"/>
              <a:gd name="connsiteX200" fmla="*/ 11874297 w 12858750"/>
              <a:gd name="connsiteY200" fmla="*/ 930545 h 1456085"/>
              <a:gd name="connsiteX201" fmla="*/ 11859953 w 12858750"/>
              <a:gd name="connsiteY201" fmla="*/ 949831 h 1456085"/>
              <a:gd name="connsiteX202" fmla="*/ 11869516 w 12858750"/>
              <a:gd name="connsiteY202" fmla="*/ 978759 h 1456085"/>
              <a:gd name="connsiteX203" fmla="*/ 11869516 w 12858750"/>
              <a:gd name="connsiteY203" fmla="*/ 1007688 h 1456085"/>
              <a:gd name="connsiteX204" fmla="*/ 11869516 w 12858750"/>
              <a:gd name="connsiteY204" fmla="*/ 1041438 h 1456085"/>
              <a:gd name="connsiteX205" fmla="*/ 11864734 w 12858750"/>
              <a:gd name="connsiteY205" fmla="*/ 1094475 h 1456085"/>
              <a:gd name="connsiteX206" fmla="*/ 11898203 w 12858750"/>
              <a:gd name="connsiteY206" fmla="*/ 1007688 h 1456085"/>
              <a:gd name="connsiteX207" fmla="*/ 11898203 w 12858750"/>
              <a:gd name="connsiteY207" fmla="*/ 978759 h 1456085"/>
              <a:gd name="connsiteX208" fmla="*/ 11969921 w 12858750"/>
              <a:gd name="connsiteY208" fmla="*/ 829294 h 1456085"/>
              <a:gd name="connsiteX209" fmla="*/ 11998609 w 12858750"/>
              <a:gd name="connsiteY209" fmla="*/ 863044 h 1456085"/>
              <a:gd name="connsiteX210" fmla="*/ 12022515 w 12858750"/>
              <a:gd name="connsiteY210" fmla="*/ 863044 h 1456085"/>
              <a:gd name="connsiteX211" fmla="*/ 12113358 w 12858750"/>
              <a:gd name="connsiteY211" fmla="*/ 920902 h 1456085"/>
              <a:gd name="connsiteX212" fmla="*/ 12118139 w 12858750"/>
              <a:gd name="connsiteY212" fmla="*/ 863044 h 1456085"/>
              <a:gd name="connsiteX213" fmla="*/ 12161170 w 12858750"/>
              <a:gd name="connsiteY213" fmla="*/ 795543 h 1456085"/>
              <a:gd name="connsiteX214" fmla="*/ 12194639 w 12858750"/>
              <a:gd name="connsiteY214" fmla="*/ 761793 h 1456085"/>
              <a:gd name="connsiteX215" fmla="*/ 12232888 w 12858750"/>
              <a:gd name="connsiteY215" fmla="*/ 761793 h 1456085"/>
              <a:gd name="connsiteX216" fmla="*/ 12295044 w 12858750"/>
              <a:gd name="connsiteY216" fmla="*/ 795543 h 1456085"/>
              <a:gd name="connsiteX217" fmla="*/ 12299826 w 12858750"/>
              <a:gd name="connsiteY217" fmla="*/ 805186 h 1456085"/>
              <a:gd name="connsiteX218" fmla="*/ 12333294 w 12858750"/>
              <a:gd name="connsiteY218" fmla="*/ 819651 h 1456085"/>
              <a:gd name="connsiteX219" fmla="*/ 12390669 w 12858750"/>
              <a:gd name="connsiteY219" fmla="*/ 810008 h 1456085"/>
              <a:gd name="connsiteX220" fmla="*/ 12381106 w 12858750"/>
              <a:gd name="connsiteY220" fmla="*/ 785900 h 1456085"/>
              <a:gd name="connsiteX221" fmla="*/ 12381106 w 12858750"/>
              <a:gd name="connsiteY221" fmla="*/ 761793 h 1456085"/>
              <a:gd name="connsiteX222" fmla="*/ 12514981 w 12858750"/>
              <a:gd name="connsiteY222" fmla="*/ 761793 h 1456085"/>
              <a:gd name="connsiteX223" fmla="*/ 12543668 w 12858750"/>
              <a:gd name="connsiteY223" fmla="*/ 814829 h 1456085"/>
              <a:gd name="connsiteX224" fmla="*/ 12596261 w 12858750"/>
              <a:gd name="connsiteY224" fmla="*/ 829294 h 1456085"/>
              <a:gd name="connsiteX225" fmla="*/ 12667980 w 12858750"/>
              <a:gd name="connsiteY225" fmla="*/ 761793 h 1456085"/>
              <a:gd name="connsiteX226" fmla="*/ 12744479 w 12858750"/>
              <a:gd name="connsiteY226" fmla="*/ 761793 h 1456085"/>
              <a:gd name="connsiteX227" fmla="*/ 12734917 w 12858750"/>
              <a:gd name="connsiteY227" fmla="*/ 766615 h 1456085"/>
              <a:gd name="connsiteX228" fmla="*/ 12806635 w 12858750"/>
              <a:gd name="connsiteY228" fmla="*/ 867865 h 1456085"/>
              <a:gd name="connsiteX229" fmla="*/ 12816198 w 12858750"/>
              <a:gd name="connsiteY229" fmla="*/ 858223 h 1456085"/>
              <a:gd name="connsiteX230" fmla="*/ 12820979 w 12858750"/>
              <a:gd name="connsiteY230" fmla="*/ 867865 h 1456085"/>
              <a:gd name="connsiteX231" fmla="*/ 12825760 w 12858750"/>
              <a:gd name="connsiteY231" fmla="*/ 896794 h 1456085"/>
              <a:gd name="connsiteX232" fmla="*/ 12849666 w 12858750"/>
              <a:gd name="connsiteY232" fmla="*/ 901616 h 1456085"/>
              <a:gd name="connsiteX233" fmla="*/ 12858750 w 12858750"/>
              <a:gd name="connsiteY233" fmla="*/ 901616 h 1456085"/>
              <a:gd name="connsiteX234" fmla="*/ 12858750 w 12858750"/>
              <a:gd name="connsiteY234" fmla="*/ 1456085 h 1456085"/>
              <a:gd name="connsiteX235" fmla="*/ 12300487 w 12858750"/>
              <a:gd name="connsiteY235" fmla="*/ 1456085 h 1456085"/>
              <a:gd name="connsiteX236" fmla="*/ 11292958 w 12858750"/>
              <a:gd name="connsiteY236" fmla="*/ 1456085 h 1456085"/>
              <a:gd name="connsiteX237" fmla="*/ 10062359 w 12858750"/>
              <a:gd name="connsiteY237" fmla="*/ 1456085 h 1456085"/>
              <a:gd name="connsiteX238" fmla="*/ 8586385 w 12858750"/>
              <a:gd name="connsiteY238" fmla="*/ 1456085 h 1456085"/>
              <a:gd name="connsiteX239" fmla="*/ 7749411 w 12858750"/>
              <a:gd name="connsiteY239" fmla="*/ 1456085 h 1456085"/>
              <a:gd name="connsiteX240" fmla="*/ 6842728 w 12858750"/>
              <a:gd name="connsiteY240" fmla="*/ 1456085 h 1456085"/>
              <a:gd name="connsiteX241" fmla="*/ 5863547 w 12858750"/>
              <a:gd name="connsiteY241" fmla="*/ 1456085 h 1456085"/>
              <a:gd name="connsiteX242" fmla="*/ 4809080 w 12858750"/>
              <a:gd name="connsiteY242" fmla="*/ 1456085 h 1456085"/>
              <a:gd name="connsiteX243" fmla="*/ 3676539 w 12858750"/>
              <a:gd name="connsiteY243" fmla="*/ 1456085 h 1456085"/>
              <a:gd name="connsiteX244" fmla="*/ 2463136 w 12858750"/>
              <a:gd name="connsiteY244" fmla="*/ 1456085 h 1456085"/>
              <a:gd name="connsiteX245" fmla="*/ 1166081 w 12858750"/>
              <a:gd name="connsiteY245" fmla="*/ 1456085 h 1456085"/>
              <a:gd name="connsiteX246" fmla="*/ 0 w 12858750"/>
              <a:gd name="connsiteY246" fmla="*/ 1456085 h 1456085"/>
              <a:gd name="connsiteX247" fmla="*/ 0 w 12858750"/>
              <a:gd name="connsiteY247" fmla="*/ 1248762 h 1456085"/>
              <a:gd name="connsiteX248" fmla="*/ 50335 w 12858750"/>
              <a:gd name="connsiteY248" fmla="*/ 1248762 h 1456085"/>
              <a:gd name="connsiteX249" fmla="*/ 117273 w 12858750"/>
              <a:gd name="connsiteY249" fmla="*/ 1248762 h 1456085"/>
              <a:gd name="connsiteX250" fmla="*/ 193772 w 12858750"/>
              <a:gd name="connsiteY250" fmla="*/ 1263226 h 1456085"/>
              <a:gd name="connsiteX251" fmla="*/ 236803 w 12858750"/>
              <a:gd name="connsiteY251" fmla="*/ 1210190 h 1456085"/>
              <a:gd name="connsiteX252" fmla="*/ 236803 w 12858750"/>
              <a:gd name="connsiteY252" fmla="*/ 1094249 h 1456085"/>
              <a:gd name="connsiteX253" fmla="*/ 246905 w 12858750"/>
              <a:gd name="connsiteY253" fmla="*/ 1070639 h 1456085"/>
              <a:gd name="connsiteX254" fmla="*/ 255928 w 12858750"/>
              <a:gd name="connsiteY254" fmla="*/ 1075189 h 1456085"/>
              <a:gd name="connsiteX255" fmla="*/ 260709 w 12858750"/>
              <a:gd name="connsiteY255" fmla="*/ 1070367 h 1456085"/>
              <a:gd name="connsiteX256" fmla="*/ 279834 w 12858750"/>
              <a:gd name="connsiteY256" fmla="*/ 1084832 h 1456085"/>
              <a:gd name="connsiteX257" fmla="*/ 346771 w 12858750"/>
              <a:gd name="connsiteY257" fmla="*/ 1099296 h 1456085"/>
              <a:gd name="connsiteX258" fmla="*/ 346771 w 12858750"/>
              <a:gd name="connsiteY258" fmla="*/ 1181261 h 1456085"/>
              <a:gd name="connsiteX259" fmla="*/ 341990 w 12858750"/>
              <a:gd name="connsiteY259" fmla="*/ 1210190 h 1456085"/>
              <a:gd name="connsiteX260" fmla="*/ 346771 w 12858750"/>
              <a:gd name="connsiteY260" fmla="*/ 1258405 h 1456085"/>
              <a:gd name="connsiteX261" fmla="*/ 418490 w 12858750"/>
              <a:gd name="connsiteY261" fmla="*/ 1215012 h 1456085"/>
              <a:gd name="connsiteX262" fmla="*/ 408927 w 12858750"/>
              <a:gd name="connsiteY262" fmla="*/ 1215012 h 1456085"/>
              <a:gd name="connsiteX263" fmla="*/ 413708 w 12858750"/>
              <a:gd name="connsiteY263" fmla="*/ 1060724 h 1456085"/>
              <a:gd name="connsiteX264" fmla="*/ 437614 w 12858750"/>
              <a:gd name="connsiteY264" fmla="*/ 1060724 h 1456085"/>
              <a:gd name="connsiteX265" fmla="*/ 456739 w 12858750"/>
              <a:gd name="connsiteY265" fmla="*/ 1099296 h 1456085"/>
              <a:gd name="connsiteX266" fmla="*/ 428052 w 12858750"/>
              <a:gd name="connsiteY266" fmla="*/ 1210190 h 1456085"/>
              <a:gd name="connsiteX267" fmla="*/ 466302 w 12858750"/>
              <a:gd name="connsiteY267" fmla="*/ 1171618 h 1456085"/>
              <a:gd name="connsiteX268" fmla="*/ 514114 w 12858750"/>
              <a:gd name="connsiteY268" fmla="*/ 1176440 h 1456085"/>
              <a:gd name="connsiteX269" fmla="*/ 528458 w 12858750"/>
              <a:gd name="connsiteY269" fmla="*/ 1210190 h 1456085"/>
              <a:gd name="connsiteX270" fmla="*/ 576270 w 12858750"/>
              <a:gd name="connsiteY270" fmla="*/ 1157154 h 1456085"/>
              <a:gd name="connsiteX271" fmla="*/ 600176 w 12858750"/>
              <a:gd name="connsiteY271" fmla="*/ 1176440 h 1456085"/>
              <a:gd name="connsiteX272" fmla="*/ 638426 w 12858750"/>
              <a:gd name="connsiteY272" fmla="*/ 1157154 h 1456085"/>
              <a:gd name="connsiteX273" fmla="*/ 633645 w 12858750"/>
              <a:gd name="connsiteY273" fmla="*/ 1243940 h 1456085"/>
              <a:gd name="connsiteX274" fmla="*/ 624082 w 12858750"/>
              <a:gd name="connsiteY274" fmla="*/ 1248762 h 1456085"/>
              <a:gd name="connsiteX275" fmla="*/ 609738 w 12858750"/>
              <a:gd name="connsiteY275" fmla="*/ 1210190 h 1456085"/>
              <a:gd name="connsiteX276" fmla="*/ 581051 w 12858750"/>
              <a:gd name="connsiteY276" fmla="*/ 1215012 h 1456085"/>
              <a:gd name="connsiteX277" fmla="*/ 576270 w 12858750"/>
              <a:gd name="connsiteY277" fmla="*/ 1258405 h 1456085"/>
              <a:gd name="connsiteX278" fmla="*/ 633645 w 12858750"/>
              <a:gd name="connsiteY278" fmla="*/ 1268048 h 1456085"/>
              <a:gd name="connsiteX279" fmla="*/ 638426 w 12858750"/>
              <a:gd name="connsiteY279" fmla="*/ 1268048 h 1456085"/>
              <a:gd name="connsiteX280" fmla="*/ 695800 w 12858750"/>
              <a:gd name="connsiteY280" fmla="*/ 1200547 h 1456085"/>
              <a:gd name="connsiteX281" fmla="*/ 695800 w 12858750"/>
              <a:gd name="connsiteY281" fmla="*/ 1166797 h 1456085"/>
              <a:gd name="connsiteX282" fmla="*/ 695800 w 12858750"/>
              <a:gd name="connsiteY282" fmla="*/ 1133046 h 1456085"/>
              <a:gd name="connsiteX283" fmla="*/ 695800 w 12858750"/>
              <a:gd name="connsiteY283" fmla="*/ 1099296 h 1456085"/>
              <a:gd name="connsiteX284" fmla="*/ 695800 w 12858750"/>
              <a:gd name="connsiteY284" fmla="*/ 1041438 h 1456085"/>
              <a:gd name="connsiteX285" fmla="*/ 743613 w 12858750"/>
              <a:gd name="connsiteY285" fmla="*/ 1070367 h 1456085"/>
              <a:gd name="connsiteX286" fmla="*/ 772300 w 12858750"/>
              <a:gd name="connsiteY286" fmla="*/ 1055903 h 1456085"/>
              <a:gd name="connsiteX287" fmla="*/ 805769 w 12858750"/>
              <a:gd name="connsiteY287" fmla="*/ 1022153 h 1456085"/>
              <a:gd name="connsiteX288" fmla="*/ 810550 w 12858750"/>
              <a:gd name="connsiteY288" fmla="*/ 1026974 h 1456085"/>
              <a:gd name="connsiteX289" fmla="*/ 820112 w 12858750"/>
              <a:gd name="connsiteY289" fmla="*/ 1002867 h 1456085"/>
              <a:gd name="connsiteX290" fmla="*/ 834456 w 12858750"/>
              <a:gd name="connsiteY290" fmla="*/ 1026974 h 1456085"/>
              <a:gd name="connsiteX291" fmla="*/ 887049 w 12858750"/>
              <a:gd name="connsiteY291" fmla="*/ 1118582 h 1456085"/>
              <a:gd name="connsiteX292" fmla="*/ 887049 w 12858750"/>
              <a:gd name="connsiteY292" fmla="*/ 1123404 h 1456085"/>
              <a:gd name="connsiteX293" fmla="*/ 887049 w 12858750"/>
              <a:gd name="connsiteY293" fmla="*/ 1157154 h 1456085"/>
              <a:gd name="connsiteX294" fmla="*/ 901393 w 12858750"/>
              <a:gd name="connsiteY294" fmla="*/ 1224654 h 1456085"/>
              <a:gd name="connsiteX295" fmla="*/ 1006580 w 12858750"/>
              <a:gd name="connsiteY295" fmla="*/ 1234297 h 1456085"/>
              <a:gd name="connsiteX296" fmla="*/ 1035267 w 12858750"/>
              <a:gd name="connsiteY296" fmla="*/ 1234297 h 1456085"/>
              <a:gd name="connsiteX297" fmla="*/ 1073517 w 12858750"/>
              <a:gd name="connsiteY297" fmla="*/ 1234297 h 1456085"/>
              <a:gd name="connsiteX298" fmla="*/ 1097423 w 12858750"/>
              <a:gd name="connsiteY298" fmla="*/ 1239119 h 1456085"/>
              <a:gd name="connsiteX299" fmla="*/ 1154798 w 12858750"/>
              <a:gd name="connsiteY299" fmla="*/ 1224654 h 1456085"/>
              <a:gd name="connsiteX300" fmla="*/ 1164360 w 12858750"/>
              <a:gd name="connsiteY300" fmla="*/ 1055903 h 1456085"/>
              <a:gd name="connsiteX301" fmla="*/ 1164360 w 12858750"/>
              <a:gd name="connsiteY301" fmla="*/ 1061779 h 1456085"/>
              <a:gd name="connsiteX302" fmla="*/ 1164360 w 12858750"/>
              <a:gd name="connsiteY302" fmla="*/ 1089653 h 1456085"/>
              <a:gd name="connsiteX303" fmla="*/ 1207391 w 12858750"/>
              <a:gd name="connsiteY303" fmla="*/ 1002867 h 1456085"/>
              <a:gd name="connsiteX304" fmla="*/ 1288672 w 12858750"/>
              <a:gd name="connsiteY304" fmla="*/ 964295 h 1456085"/>
              <a:gd name="connsiteX305" fmla="*/ 1384296 w 12858750"/>
              <a:gd name="connsiteY305" fmla="*/ 1002867 h 1456085"/>
              <a:gd name="connsiteX306" fmla="*/ 1408202 w 12858750"/>
              <a:gd name="connsiteY306" fmla="*/ 877508 h 1456085"/>
              <a:gd name="connsiteX307" fmla="*/ 1432109 w 12858750"/>
              <a:gd name="connsiteY307" fmla="*/ 877508 h 1456085"/>
              <a:gd name="connsiteX308" fmla="*/ 1432109 w 12858750"/>
              <a:gd name="connsiteY308" fmla="*/ 795543 h 1456085"/>
              <a:gd name="connsiteX309" fmla="*/ 1475140 w 12858750"/>
              <a:gd name="connsiteY309" fmla="*/ 723221 h 1456085"/>
              <a:gd name="connsiteX310" fmla="*/ 1484702 w 12858750"/>
              <a:gd name="connsiteY310" fmla="*/ 670185 h 1456085"/>
              <a:gd name="connsiteX311" fmla="*/ 1518171 w 12858750"/>
              <a:gd name="connsiteY311" fmla="*/ 679828 h 1456085"/>
              <a:gd name="connsiteX312" fmla="*/ 1647264 w 12858750"/>
              <a:gd name="connsiteY312" fmla="*/ 723221 h 1456085"/>
              <a:gd name="connsiteX313" fmla="*/ 1704638 w 12858750"/>
              <a:gd name="connsiteY313" fmla="*/ 530362 h 1456085"/>
              <a:gd name="connsiteX314" fmla="*/ 1723763 w 12858750"/>
              <a:gd name="connsiteY314" fmla="*/ 530362 h 1456085"/>
              <a:gd name="connsiteX315" fmla="*/ 1762013 w 12858750"/>
              <a:gd name="connsiteY315" fmla="*/ 482148 h 1456085"/>
              <a:gd name="connsiteX316" fmla="*/ 1876762 w 12858750"/>
              <a:gd name="connsiteY316" fmla="*/ 506255 h 1456085"/>
              <a:gd name="connsiteX317" fmla="*/ 1924574 w 12858750"/>
              <a:gd name="connsiteY317" fmla="*/ 530362 h 1456085"/>
              <a:gd name="connsiteX318" fmla="*/ 1942258 w 12858750"/>
              <a:gd name="connsiteY318" fmla="*/ 535712 h 1456085"/>
              <a:gd name="connsiteX319" fmla="*/ 1940711 w 12858750"/>
              <a:gd name="connsiteY319" fmla="*/ 536464 h 1456085"/>
              <a:gd name="connsiteX320" fmla="*/ 1942504 w 12858750"/>
              <a:gd name="connsiteY320" fmla="*/ 535786 h 1456085"/>
              <a:gd name="connsiteX321" fmla="*/ 1942258 w 12858750"/>
              <a:gd name="connsiteY321" fmla="*/ 535712 h 1456085"/>
              <a:gd name="connsiteX322" fmla="*/ 1953262 w 12858750"/>
              <a:gd name="connsiteY322" fmla="*/ 530362 h 1456085"/>
              <a:gd name="connsiteX323" fmla="*/ 1953262 w 12858750"/>
              <a:gd name="connsiteY323" fmla="*/ 544827 h 1456085"/>
              <a:gd name="connsiteX324" fmla="*/ 1962824 w 12858750"/>
              <a:gd name="connsiteY324" fmla="*/ 564113 h 1456085"/>
              <a:gd name="connsiteX325" fmla="*/ 1962824 w 12858750"/>
              <a:gd name="connsiteY325" fmla="*/ 597863 h 1456085"/>
              <a:gd name="connsiteX326" fmla="*/ 1962824 w 12858750"/>
              <a:gd name="connsiteY326" fmla="*/ 631613 h 1456085"/>
              <a:gd name="connsiteX327" fmla="*/ 1962824 w 12858750"/>
              <a:gd name="connsiteY327" fmla="*/ 665364 h 1456085"/>
              <a:gd name="connsiteX328" fmla="*/ 1962824 w 12858750"/>
              <a:gd name="connsiteY328" fmla="*/ 694292 h 1456085"/>
              <a:gd name="connsiteX329" fmla="*/ 1962824 w 12858750"/>
              <a:gd name="connsiteY329" fmla="*/ 728043 h 1456085"/>
              <a:gd name="connsiteX330" fmla="*/ 1962824 w 12858750"/>
              <a:gd name="connsiteY330" fmla="*/ 761793 h 1456085"/>
              <a:gd name="connsiteX331" fmla="*/ 1962824 w 12858750"/>
              <a:gd name="connsiteY331" fmla="*/ 795543 h 1456085"/>
              <a:gd name="connsiteX332" fmla="*/ 1962824 w 12858750"/>
              <a:gd name="connsiteY332" fmla="*/ 829294 h 1456085"/>
              <a:gd name="connsiteX333" fmla="*/ 1962824 w 12858750"/>
              <a:gd name="connsiteY333" fmla="*/ 863044 h 1456085"/>
              <a:gd name="connsiteX334" fmla="*/ 1962824 w 12858750"/>
              <a:gd name="connsiteY334" fmla="*/ 891973 h 1456085"/>
              <a:gd name="connsiteX335" fmla="*/ 1962824 w 12858750"/>
              <a:gd name="connsiteY335" fmla="*/ 925723 h 1456085"/>
              <a:gd name="connsiteX336" fmla="*/ 1967606 w 12858750"/>
              <a:gd name="connsiteY336" fmla="*/ 959473 h 1456085"/>
              <a:gd name="connsiteX337" fmla="*/ 2029762 w 12858750"/>
              <a:gd name="connsiteY337" fmla="*/ 1017331 h 1456085"/>
              <a:gd name="connsiteX338" fmla="*/ 2029762 w 12858750"/>
              <a:gd name="connsiteY338" fmla="*/ 949831 h 1456085"/>
              <a:gd name="connsiteX339" fmla="*/ 2034543 w 12858750"/>
              <a:gd name="connsiteY339" fmla="*/ 925723 h 1456085"/>
              <a:gd name="connsiteX340" fmla="*/ 2029762 w 12858750"/>
              <a:gd name="connsiteY340" fmla="*/ 887151 h 1456085"/>
              <a:gd name="connsiteX341" fmla="*/ 2034543 w 12858750"/>
              <a:gd name="connsiteY341" fmla="*/ 863044 h 1456085"/>
              <a:gd name="connsiteX342" fmla="*/ 2029762 w 12858750"/>
              <a:gd name="connsiteY342" fmla="*/ 819651 h 1456085"/>
              <a:gd name="connsiteX343" fmla="*/ 2034543 w 12858750"/>
              <a:gd name="connsiteY343" fmla="*/ 795543 h 1456085"/>
              <a:gd name="connsiteX344" fmla="*/ 2029762 w 12858750"/>
              <a:gd name="connsiteY344" fmla="*/ 752150 h 1456085"/>
              <a:gd name="connsiteX345" fmla="*/ 2029762 w 12858750"/>
              <a:gd name="connsiteY345" fmla="*/ 728043 h 1456085"/>
              <a:gd name="connsiteX346" fmla="*/ 2039324 w 12858750"/>
              <a:gd name="connsiteY346" fmla="*/ 694292 h 1456085"/>
              <a:gd name="connsiteX347" fmla="*/ 2173198 w 12858750"/>
              <a:gd name="connsiteY347" fmla="*/ 679828 h 1456085"/>
              <a:gd name="connsiteX348" fmla="*/ 2120605 w 12858750"/>
              <a:gd name="connsiteY348" fmla="*/ 573756 h 1456085"/>
              <a:gd name="connsiteX349" fmla="*/ 2206667 w 12858750"/>
              <a:gd name="connsiteY349" fmla="*/ 511076 h 1456085"/>
              <a:gd name="connsiteX350" fmla="*/ 2311854 w 12858750"/>
              <a:gd name="connsiteY350" fmla="*/ 573756 h 1456085"/>
              <a:gd name="connsiteX351" fmla="*/ 2264041 w 12858750"/>
              <a:gd name="connsiteY351" fmla="*/ 636435 h 1456085"/>
              <a:gd name="connsiteX352" fmla="*/ 2259260 w 12858750"/>
              <a:gd name="connsiteY352" fmla="*/ 665364 h 1456085"/>
              <a:gd name="connsiteX353" fmla="*/ 2278385 w 12858750"/>
              <a:gd name="connsiteY353" fmla="*/ 747329 h 1456085"/>
              <a:gd name="connsiteX354" fmla="*/ 2340541 w 12858750"/>
              <a:gd name="connsiteY354" fmla="*/ 747329 h 1456085"/>
              <a:gd name="connsiteX355" fmla="*/ 2340541 w 12858750"/>
              <a:gd name="connsiteY355" fmla="*/ 795543 h 1456085"/>
              <a:gd name="connsiteX356" fmla="*/ 2383572 w 12858750"/>
              <a:gd name="connsiteY356" fmla="*/ 795543 h 1456085"/>
              <a:gd name="connsiteX357" fmla="*/ 2407478 w 12858750"/>
              <a:gd name="connsiteY357" fmla="*/ 795543 h 1456085"/>
              <a:gd name="connsiteX358" fmla="*/ 2417040 w 12858750"/>
              <a:gd name="connsiteY358" fmla="*/ 805186 h 1456085"/>
              <a:gd name="connsiteX359" fmla="*/ 2474415 w 12858750"/>
              <a:gd name="connsiteY359" fmla="*/ 877508 h 1456085"/>
              <a:gd name="connsiteX360" fmla="*/ 2503102 w 12858750"/>
              <a:gd name="connsiteY360" fmla="*/ 872687 h 1456085"/>
              <a:gd name="connsiteX361" fmla="*/ 2536571 w 12858750"/>
              <a:gd name="connsiteY361" fmla="*/ 843758 h 1456085"/>
              <a:gd name="connsiteX362" fmla="*/ 2555696 w 12858750"/>
              <a:gd name="connsiteY362" fmla="*/ 863044 h 1456085"/>
              <a:gd name="connsiteX363" fmla="*/ 2589164 w 12858750"/>
              <a:gd name="connsiteY363" fmla="*/ 911259 h 1456085"/>
              <a:gd name="connsiteX364" fmla="*/ 2593946 w 12858750"/>
              <a:gd name="connsiteY364" fmla="*/ 1026974 h 1456085"/>
              <a:gd name="connsiteX365" fmla="*/ 2646539 w 12858750"/>
              <a:gd name="connsiteY365" fmla="*/ 993224 h 1456085"/>
              <a:gd name="connsiteX366" fmla="*/ 2636977 w 12858750"/>
              <a:gd name="connsiteY366" fmla="*/ 993224 h 1456085"/>
              <a:gd name="connsiteX367" fmla="*/ 2636977 w 12858750"/>
              <a:gd name="connsiteY367" fmla="*/ 925723 h 1456085"/>
              <a:gd name="connsiteX368" fmla="*/ 2646539 w 12858750"/>
              <a:gd name="connsiteY368" fmla="*/ 925723 h 1456085"/>
              <a:gd name="connsiteX369" fmla="*/ 2627414 w 12858750"/>
              <a:gd name="connsiteY369" fmla="*/ 911259 h 1456085"/>
              <a:gd name="connsiteX370" fmla="*/ 2646539 w 12858750"/>
              <a:gd name="connsiteY370" fmla="*/ 887151 h 1456085"/>
              <a:gd name="connsiteX371" fmla="*/ 2636977 w 12858750"/>
              <a:gd name="connsiteY371" fmla="*/ 887151 h 1456085"/>
              <a:gd name="connsiteX372" fmla="*/ 2636977 w 12858750"/>
              <a:gd name="connsiteY372" fmla="*/ 819651 h 1456085"/>
              <a:gd name="connsiteX373" fmla="*/ 2646539 w 12858750"/>
              <a:gd name="connsiteY373" fmla="*/ 819651 h 1456085"/>
              <a:gd name="connsiteX374" fmla="*/ 2641758 w 12858750"/>
              <a:gd name="connsiteY374" fmla="*/ 747329 h 1456085"/>
              <a:gd name="connsiteX375" fmla="*/ 2636977 w 12858750"/>
              <a:gd name="connsiteY375" fmla="*/ 694292 h 1456085"/>
              <a:gd name="connsiteX376" fmla="*/ 2713476 w 12858750"/>
              <a:gd name="connsiteY376" fmla="*/ 675007 h 1456085"/>
              <a:gd name="connsiteX377" fmla="*/ 2794757 w 12858750"/>
              <a:gd name="connsiteY377" fmla="*/ 646078 h 1456085"/>
              <a:gd name="connsiteX378" fmla="*/ 2876038 w 12858750"/>
              <a:gd name="connsiteY378" fmla="*/ 655721 h 1456085"/>
              <a:gd name="connsiteX379" fmla="*/ 2933412 w 12858750"/>
              <a:gd name="connsiteY379" fmla="*/ 655721 h 1456085"/>
              <a:gd name="connsiteX380" fmla="*/ 3048162 w 12858750"/>
              <a:gd name="connsiteY380" fmla="*/ 621970 h 1456085"/>
              <a:gd name="connsiteX381" fmla="*/ 3076849 w 12858750"/>
              <a:gd name="connsiteY381" fmla="*/ 621970 h 1456085"/>
              <a:gd name="connsiteX382" fmla="*/ 3129443 w 12858750"/>
              <a:gd name="connsiteY382" fmla="*/ 621970 h 1456085"/>
              <a:gd name="connsiteX383" fmla="*/ 3148567 w 12858750"/>
              <a:gd name="connsiteY383" fmla="*/ 732864 h 1456085"/>
              <a:gd name="connsiteX384" fmla="*/ 3167692 w 12858750"/>
              <a:gd name="connsiteY384" fmla="*/ 781079 h 1456085"/>
              <a:gd name="connsiteX385" fmla="*/ 3225067 w 12858750"/>
              <a:gd name="connsiteY385" fmla="*/ 737686 h 1456085"/>
              <a:gd name="connsiteX386" fmla="*/ 3349379 w 12858750"/>
              <a:gd name="connsiteY386" fmla="*/ 694292 h 1456085"/>
              <a:gd name="connsiteX387" fmla="*/ 3339816 w 12858750"/>
              <a:gd name="connsiteY387" fmla="*/ 699114 h 1456085"/>
              <a:gd name="connsiteX388" fmla="*/ 3373285 w 12858750"/>
              <a:gd name="connsiteY388" fmla="*/ 742507 h 1456085"/>
              <a:gd name="connsiteX389" fmla="*/ 3406753 w 12858750"/>
              <a:gd name="connsiteY389" fmla="*/ 737686 h 1456085"/>
              <a:gd name="connsiteX390" fmla="*/ 3454566 w 12858750"/>
              <a:gd name="connsiteY390" fmla="*/ 805186 h 1456085"/>
              <a:gd name="connsiteX391" fmla="*/ 3445003 w 12858750"/>
              <a:gd name="connsiteY391" fmla="*/ 810008 h 1456085"/>
              <a:gd name="connsiteX392" fmla="*/ 3650596 w 12858750"/>
              <a:gd name="connsiteY392" fmla="*/ 834115 h 1456085"/>
              <a:gd name="connsiteX393" fmla="*/ 3655377 w 12858750"/>
              <a:gd name="connsiteY393" fmla="*/ 781079 h 1456085"/>
              <a:gd name="connsiteX394" fmla="*/ 3698408 w 12858750"/>
              <a:gd name="connsiteY394" fmla="*/ 713578 h 1456085"/>
              <a:gd name="connsiteX395" fmla="*/ 3736658 w 12858750"/>
              <a:gd name="connsiteY395" fmla="*/ 679828 h 1456085"/>
              <a:gd name="connsiteX396" fmla="*/ 3774907 w 12858750"/>
              <a:gd name="connsiteY396" fmla="*/ 612327 h 1456085"/>
              <a:gd name="connsiteX397" fmla="*/ 3798814 w 12858750"/>
              <a:gd name="connsiteY397" fmla="*/ 612327 h 1456085"/>
              <a:gd name="connsiteX398" fmla="*/ 3880094 w 12858750"/>
              <a:gd name="connsiteY398" fmla="*/ 713578 h 1456085"/>
              <a:gd name="connsiteX399" fmla="*/ 3918344 w 12858750"/>
              <a:gd name="connsiteY399" fmla="*/ 564113 h 1456085"/>
              <a:gd name="connsiteX400" fmla="*/ 3918344 w 12858750"/>
              <a:gd name="connsiteY400" fmla="*/ 409825 h 1456085"/>
              <a:gd name="connsiteX401" fmla="*/ 3980500 w 12858750"/>
              <a:gd name="connsiteY401" fmla="*/ 101251 h 1456085"/>
              <a:gd name="connsiteX402" fmla="*/ 4037875 w 12858750"/>
              <a:gd name="connsiteY402" fmla="*/ 101251 h 1456085"/>
              <a:gd name="connsiteX403" fmla="*/ 4095249 w 12858750"/>
              <a:gd name="connsiteY403" fmla="*/ 125359 h 1456085"/>
              <a:gd name="connsiteX404" fmla="*/ 4162186 w 12858750"/>
              <a:gd name="connsiteY404" fmla="*/ 149466 h 1456085"/>
              <a:gd name="connsiteX405" fmla="*/ 4166968 w 12858750"/>
              <a:gd name="connsiteY405" fmla="*/ 216967 h 1456085"/>
              <a:gd name="connsiteX406" fmla="*/ 4195655 w 12858750"/>
              <a:gd name="connsiteY406" fmla="*/ 289289 h 1456085"/>
              <a:gd name="connsiteX407" fmla="*/ 4195655 w 12858750"/>
              <a:gd name="connsiteY407" fmla="*/ 356789 h 1456085"/>
              <a:gd name="connsiteX408" fmla="*/ 4195655 w 12858750"/>
              <a:gd name="connsiteY408" fmla="*/ 424290 h 1456085"/>
              <a:gd name="connsiteX409" fmla="*/ 4200436 w 12858750"/>
              <a:gd name="connsiteY409" fmla="*/ 491791 h 1456085"/>
              <a:gd name="connsiteX410" fmla="*/ 4190874 w 12858750"/>
              <a:gd name="connsiteY410" fmla="*/ 530362 h 1456085"/>
              <a:gd name="connsiteX411" fmla="*/ 4291280 w 12858750"/>
              <a:gd name="connsiteY411" fmla="*/ 390540 h 1456085"/>
              <a:gd name="connsiteX412" fmla="*/ 4501653 w 12858750"/>
              <a:gd name="connsiteY412" fmla="*/ 395361 h 1456085"/>
              <a:gd name="connsiteX413" fmla="*/ 4568591 w 12858750"/>
              <a:gd name="connsiteY413" fmla="*/ 554470 h 1456085"/>
              <a:gd name="connsiteX414" fmla="*/ 4668996 w 12858750"/>
              <a:gd name="connsiteY414" fmla="*/ 530362 h 1456085"/>
              <a:gd name="connsiteX415" fmla="*/ 4664215 w 12858750"/>
              <a:gd name="connsiteY415" fmla="*/ 433933 h 1456085"/>
              <a:gd name="connsiteX416" fmla="*/ 4764620 w 12858750"/>
              <a:gd name="connsiteY416" fmla="*/ 414647 h 1456085"/>
              <a:gd name="connsiteX417" fmla="*/ 4821995 w 12858750"/>
              <a:gd name="connsiteY417" fmla="*/ 419468 h 1456085"/>
              <a:gd name="connsiteX418" fmla="*/ 4860245 w 12858750"/>
              <a:gd name="connsiteY418" fmla="*/ 414647 h 1456085"/>
              <a:gd name="connsiteX419" fmla="*/ 4917619 w 12858750"/>
              <a:gd name="connsiteY419" fmla="*/ 486969 h 1456085"/>
              <a:gd name="connsiteX420" fmla="*/ 4917619 w 12858750"/>
              <a:gd name="connsiteY420" fmla="*/ 583399 h 1456085"/>
              <a:gd name="connsiteX421" fmla="*/ 4970213 w 12858750"/>
              <a:gd name="connsiteY421" fmla="*/ 593041 h 1456085"/>
              <a:gd name="connsiteX422" fmla="*/ 4974994 w 12858750"/>
              <a:gd name="connsiteY422" fmla="*/ 597863 h 1456085"/>
              <a:gd name="connsiteX423" fmla="*/ 4974994 w 12858750"/>
              <a:gd name="connsiteY423" fmla="*/ 496612 h 1456085"/>
              <a:gd name="connsiteX424" fmla="*/ 5099306 w 12858750"/>
              <a:gd name="connsiteY424" fmla="*/ 467683 h 1456085"/>
              <a:gd name="connsiteX425" fmla="*/ 5199711 w 12858750"/>
              <a:gd name="connsiteY425" fmla="*/ 390540 h 1456085"/>
              <a:gd name="connsiteX426" fmla="*/ 5304899 w 12858750"/>
              <a:gd name="connsiteY426" fmla="*/ 433933 h 1456085"/>
              <a:gd name="connsiteX427" fmla="*/ 5333586 w 12858750"/>
              <a:gd name="connsiteY427" fmla="*/ 496612 h 1456085"/>
              <a:gd name="connsiteX428" fmla="*/ 5352711 w 12858750"/>
              <a:gd name="connsiteY428" fmla="*/ 597863 h 1456085"/>
              <a:gd name="connsiteX429" fmla="*/ 5419648 w 12858750"/>
              <a:gd name="connsiteY429" fmla="*/ 433933 h 1456085"/>
              <a:gd name="connsiteX430" fmla="*/ 5429211 w 12858750"/>
              <a:gd name="connsiteY430" fmla="*/ 400183 h 1456085"/>
              <a:gd name="connsiteX431" fmla="*/ 5606116 w 12858750"/>
              <a:gd name="connsiteY431" fmla="*/ 448397 h 1456085"/>
              <a:gd name="connsiteX432" fmla="*/ 5615678 w 12858750"/>
              <a:gd name="connsiteY432" fmla="*/ 380897 h 1456085"/>
              <a:gd name="connsiteX433" fmla="*/ 5630022 w 12858750"/>
              <a:gd name="connsiteY433" fmla="*/ 318217 h 1456085"/>
              <a:gd name="connsiteX434" fmla="*/ 5816489 w 12858750"/>
              <a:gd name="connsiteY434" fmla="*/ 294110 h 1456085"/>
              <a:gd name="connsiteX435" fmla="*/ 5998175 w 12858750"/>
              <a:gd name="connsiteY435" fmla="*/ 366432 h 1456085"/>
              <a:gd name="connsiteX436" fmla="*/ 6031644 w 12858750"/>
              <a:gd name="connsiteY436" fmla="*/ 453219 h 1456085"/>
              <a:gd name="connsiteX437" fmla="*/ 6079457 w 12858750"/>
              <a:gd name="connsiteY437" fmla="*/ 448397 h 1456085"/>
              <a:gd name="connsiteX438" fmla="*/ 6089019 w 12858750"/>
              <a:gd name="connsiteY438" fmla="*/ 405004 h 1456085"/>
              <a:gd name="connsiteX439" fmla="*/ 6098582 w 12858750"/>
              <a:gd name="connsiteY439" fmla="*/ 400183 h 1456085"/>
              <a:gd name="connsiteX440" fmla="*/ 6103363 w 12858750"/>
              <a:gd name="connsiteY440" fmla="*/ 400183 h 1456085"/>
              <a:gd name="connsiteX441" fmla="*/ 6112925 w 12858750"/>
              <a:gd name="connsiteY441" fmla="*/ 400183 h 1456085"/>
              <a:gd name="connsiteX442" fmla="*/ 6170299 w 12858750"/>
              <a:gd name="connsiteY442" fmla="*/ 400183 h 1456085"/>
              <a:gd name="connsiteX443" fmla="*/ 6179862 w 12858750"/>
              <a:gd name="connsiteY443" fmla="*/ 400183 h 1456085"/>
              <a:gd name="connsiteX444" fmla="*/ 6270705 w 12858750"/>
              <a:gd name="connsiteY444" fmla="*/ 443576 h 1456085"/>
              <a:gd name="connsiteX445" fmla="*/ 6337643 w 12858750"/>
              <a:gd name="connsiteY445" fmla="*/ 515898 h 1456085"/>
              <a:gd name="connsiteX446" fmla="*/ 6337643 w 12858750"/>
              <a:gd name="connsiteY446" fmla="*/ 578577 h 1456085"/>
              <a:gd name="connsiteX447" fmla="*/ 6337643 w 12858750"/>
              <a:gd name="connsiteY447" fmla="*/ 646078 h 1456085"/>
              <a:gd name="connsiteX448" fmla="*/ 6347205 w 12858750"/>
              <a:gd name="connsiteY448" fmla="*/ 732864 h 1456085"/>
              <a:gd name="connsiteX449" fmla="*/ 6390236 w 12858750"/>
              <a:gd name="connsiteY449" fmla="*/ 800365 h 1456085"/>
              <a:gd name="connsiteX450" fmla="*/ 6423704 w 12858750"/>
              <a:gd name="connsiteY450" fmla="*/ 795543 h 1456085"/>
              <a:gd name="connsiteX451" fmla="*/ 6452392 w 12858750"/>
              <a:gd name="connsiteY451" fmla="*/ 728043 h 1456085"/>
              <a:gd name="connsiteX452" fmla="*/ 6452392 w 12858750"/>
              <a:gd name="connsiteY452" fmla="*/ 665364 h 1456085"/>
              <a:gd name="connsiteX453" fmla="*/ 6452392 w 12858750"/>
              <a:gd name="connsiteY453" fmla="*/ 602684 h 1456085"/>
              <a:gd name="connsiteX454" fmla="*/ 6481079 w 12858750"/>
              <a:gd name="connsiteY454" fmla="*/ 530362 h 1456085"/>
              <a:gd name="connsiteX455" fmla="*/ 6538454 w 12858750"/>
              <a:gd name="connsiteY455" fmla="*/ 530362 h 1456085"/>
              <a:gd name="connsiteX456" fmla="*/ 6571922 w 12858750"/>
              <a:gd name="connsiteY456" fmla="*/ 515898 h 1456085"/>
              <a:gd name="connsiteX457" fmla="*/ 6638860 w 12858750"/>
              <a:gd name="connsiteY457" fmla="*/ 530362 h 1456085"/>
              <a:gd name="connsiteX458" fmla="*/ 6634078 w 12858750"/>
              <a:gd name="connsiteY458" fmla="*/ 544827 h 1456085"/>
              <a:gd name="connsiteX459" fmla="*/ 6638860 w 12858750"/>
              <a:gd name="connsiteY459" fmla="*/ 549648 h 1456085"/>
              <a:gd name="connsiteX460" fmla="*/ 6657985 w 12858750"/>
              <a:gd name="connsiteY460" fmla="*/ 535184 h 1456085"/>
              <a:gd name="connsiteX461" fmla="*/ 6653203 w 12858750"/>
              <a:gd name="connsiteY461" fmla="*/ 530362 h 1456085"/>
              <a:gd name="connsiteX462" fmla="*/ 6662765 w 12858750"/>
              <a:gd name="connsiteY462" fmla="*/ 520719 h 1456085"/>
              <a:gd name="connsiteX463" fmla="*/ 6663150 w 12858750"/>
              <a:gd name="connsiteY463" fmla="*/ 522140 h 1456085"/>
              <a:gd name="connsiteX464" fmla="*/ 6663438 w 12858750"/>
              <a:gd name="connsiteY464" fmla="*/ 526821 h 1456085"/>
              <a:gd name="connsiteX465" fmla="*/ 6664559 w 12858750"/>
              <a:gd name="connsiteY465" fmla="*/ 527349 h 1456085"/>
              <a:gd name="connsiteX466" fmla="*/ 6663150 w 12858750"/>
              <a:gd name="connsiteY466" fmla="*/ 522140 h 1456085"/>
              <a:gd name="connsiteX467" fmla="*/ 6662765 w 12858750"/>
              <a:gd name="connsiteY467" fmla="*/ 515898 h 1456085"/>
              <a:gd name="connsiteX468" fmla="*/ 6662765 w 12858750"/>
              <a:gd name="connsiteY468" fmla="*/ 482148 h 1456085"/>
              <a:gd name="connsiteX469" fmla="*/ 6662765 w 12858750"/>
              <a:gd name="connsiteY469" fmla="*/ 448397 h 1456085"/>
              <a:gd name="connsiteX470" fmla="*/ 6662765 w 12858750"/>
              <a:gd name="connsiteY470" fmla="*/ 414647 h 1456085"/>
              <a:gd name="connsiteX471" fmla="*/ 6662765 w 12858750"/>
              <a:gd name="connsiteY471" fmla="*/ 380897 h 1456085"/>
              <a:gd name="connsiteX472" fmla="*/ 6648422 w 12858750"/>
              <a:gd name="connsiteY472" fmla="*/ 303753 h 1456085"/>
              <a:gd name="connsiteX473" fmla="*/ 6648422 w 12858750"/>
              <a:gd name="connsiteY473" fmla="*/ 245895 h 1456085"/>
              <a:gd name="connsiteX474" fmla="*/ 6662765 w 12858750"/>
              <a:gd name="connsiteY474" fmla="*/ 120537 h 1456085"/>
              <a:gd name="connsiteX475" fmla="*/ 6662765 w 12858750"/>
              <a:gd name="connsiteY475" fmla="*/ 86787 h 1456085"/>
              <a:gd name="connsiteX476" fmla="*/ 6662765 w 12858750"/>
              <a:gd name="connsiteY476" fmla="*/ 53036 h 1456085"/>
              <a:gd name="connsiteX477" fmla="*/ 6744046 w 12858750"/>
              <a:gd name="connsiteY477" fmla="*/ 0 h 14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Lst>
            <a:rect l="l" t="t" r="r" b="b"/>
            <a:pathLst>
              <a:path w="12858750" h="1456085">
                <a:moveTo>
                  <a:pt x="251147" y="1060724"/>
                </a:moveTo>
                <a:lnTo>
                  <a:pt x="246905" y="1070639"/>
                </a:lnTo>
                <a:lnTo>
                  <a:pt x="246366" y="1070367"/>
                </a:lnTo>
                <a:cubicBezTo>
                  <a:pt x="251147" y="1060724"/>
                  <a:pt x="251147" y="1060724"/>
                  <a:pt x="251147" y="1060724"/>
                </a:cubicBezTo>
                <a:close/>
                <a:moveTo>
                  <a:pt x="1140454" y="1007688"/>
                </a:moveTo>
                <a:cubicBezTo>
                  <a:pt x="1140454" y="1007688"/>
                  <a:pt x="1140454" y="1007688"/>
                  <a:pt x="1173923" y="1026974"/>
                </a:cubicBezTo>
                <a:cubicBezTo>
                  <a:pt x="1173923" y="1026974"/>
                  <a:pt x="1164360" y="1041438"/>
                  <a:pt x="1164360" y="1041438"/>
                </a:cubicBezTo>
                <a:cubicBezTo>
                  <a:pt x="1164360" y="1041438"/>
                  <a:pt x="1164360" y="1041438"/>
                  <a:pt x="1164360" y="1047465"/>
                </a:cubicBezTo>
                <a:lnTo>
                  <a:pt x="1164360" y="1055903"/>
                </a:lnTo>
                <a:cubicBezTo>
                  <a:pt x="1164360" y="1055903"/>
                  <a:pt x="1164360" y="1055903"/>
                  <a:pt x="1121329" y="1041438"/>
                </a:cubicBezTo>
                <a:cubicBezTo>
                  <a:pt x="1121329" y="1041438"/>
                  <a:pt x="1121329" y="1041438"/>
                  <a:pt x="1140454" y="1007688"/>
                </a:cubicBezTo>
                <a:close/>
                <a:moveTo>
                  <a:pt x="6744046" y="0"/>
                </a:moveTo>
                <a:cubicBezTo>
                  <a:pt x="6744046" y="0"/>
                  <a:pt x="6744046" y="0"/>
                  <a:pt x="6834890" y="19286"/>
                </a:cubicBezTo>
                <a:cubicBezTo>
                  <a:pt x="6834890" y="19286"/>
                  <a:pt x="6834890" y="19286"/>
                  <a:pt x="6825327" y="28929"/>
                </a:cubicBezTo>
                <a:cubicBezTo>
                  <a:pt x="6825327" y="28929"/>
                  <a:pt x="6825327" y="28929"/>
                  <a:pt x="6834890" y="28929"/>
                </a:cubicBezTo>
                <a:cubicBezTo>
                  <a:pt x="6834890" y="28929"/>
                  <a:pt x="6834890" y="28929"/>
                  <a:pt x="6882702" y="33751"/>
                </a:cubicBezTo>
                <a:cubicBezTo>
                  <a:pt x="6873140" y="57858"/>
                  <a:pt x="6877921" y="236252"/>
                  <a:pt x="6877921" y="274824"/>
                </a:cubicBezTo>
                <a:cubicBezTo>
                  <a:pt x="6877921" y="318217"/>
                  <a:pt x="6877921" y="356789"/>
                  <a:pt x="6877921" y="395361"/>
                </a:cubicBezTo>
                <a:cubicBezTo>
                  <a:pt x="6877921" y="429111"/>
                  <a:pt x="6858796" y="496612"/>
                  <a:pt x="6930514" y="515898"/>
                </a:cubicBezTo>
                <a:cubicBezTo>
                  <a:pt x="6930514" y="515898"/>
                  <a:pt x="6930514" y="515898"/>
                  <a:pt x="6930514" y="342325"/>
                </a:cubicBezTo>
                <a:cubicBezTo>
                  <a:pt x="6954420" y="323039"/>
                  <a:pt x="6978326" y="337503"/>
                  <a:pt x="6992670" y="294110"/>
                </a:cubicBezTo>
                <a:cubicBezTo>
                  <a:pt x="7002232" y="270003"/>
                  <a:pt x="7030919" y="231431"/>
                  <a:pt x="7035701" y="207324"/>
                </a:cubicBezTo>
                <a:cubicBezTo>
                  <a:pt x="7035701" y="207324"/>
                  <a:pt x="7035701" y="207324"/>
                  <a:pt x="7078732" y="260360"/>
                </a:cubicBezTo>
                <a:cubicBezTo>
                  <a:pt x="7078732" y="260360"/>
                  <a:pt x="7078732" y="260360"/>
                  <a:pt x="7136107" y="332682"/>
                </a:cubicBezTo>
                <a:cubicBezTo>
                  <a:pt x="7136107" y="332682"/>
                  <a:pt x="7136107" y="332682"/>
                  <a:pt x="7136107" y="679828"/>
                </a:cubicBezTo>
                <a:cubicBezTo>
                  <a:pt x="7136107" y="679828"/>
                  <a:pt x="7136107" y="679828"/>
                  <a:pt x="7169575" y="689471"/>
                </a:cubicBezTo>
                <a:cubicBezTo>
                  <a:pt x="7198262" y="650899"/>
                  <a:pt x="7188700" y="607506"/>
                  <a:pt x="7236512" y="597863"/>
                </a:cubicBezTo>
                <a:cubicBezTo>
                  <a:pt x="7236512" y="597863"/>
                  <a:pt x="7236512" y="597863"/>
                  <a:pt x="7236512" y="564113"/>
                </a:cubicBezTo>
                <a:cubicBezTo>
                  <a:pt x="7236512" y="564113"/>
                  <a:pt x="7236512" y="564113"/>
                  <a:pt x="7236512" y="530362"/>
                </a:cubicBezTo>
                <a:cubicBezTo>
                  <a:pt x="7236512" y="530362"/>
                  <a:pt x="7236512" y="530362"/>
                  <a:pt x="7236512" y="496612"/>
                </a:cubicBezTo>
                <a:cubicBezTo>
                  <a:pt x="7236512" y="496612"/>
                  <a:pt x="7236512" y="496612"/>
                  <a:pt x="7231731" y="462862"/>
                </a:cubicBezTo>
                <a:cubicBezTo>
                  <a:pt x="7231731" y="462862"/>
                  <a:pt x="7231731" y="462862"/>
                  <a:pt x="7250856" y="332682"/>
                </a:cubicBezTo>
                <a:cubicBezTo>
                  <a:pt x="7346480" y="332682"/>
                  <a:pt x="7356043" y="327860"/>
                  <a:pt x="7413417" y="351968"/>
                </a:cubicBezTo>
                <a:cubicBezTo>
                  <a:pt x="7461229" y="371254"/>
                  <a:pt x="7451667" y="351968"/>
                  <a:pt x="7485135" y="361611"/>
                </a:cubicBezTo>
                <a:cubicBezTo>
                  <a:pt x="7532948" y="376075"/>
                  <a:pt x="7504260" y="395361"/>
                  <a:pt x="7556854" y="400183"/>
                </a:cubicBezTo>
                <a:cubicBezTo>
                  <a:pt x="7556854" y="400183"/>
                  <a:pt x="7556854" y="400183"/>
                  <a:pt x="7552073" y="409825"/>
                </a:cubicBezTo>
                <a:cubicBezTo>
                  <a:pt x="7552073" y="409825"/>
                  <a:pt x="7552073" y="409825"/>
                  <a:pt x="7566416" y="419468"/>
                </a:cubicBezTo>
                <a:cubicBezTo>
                  <a:pt x="7566416" y="419468"/>
                  <a:pt x="7566416" y="419468"/>
                  <a:pt x="7580760" y="448397"/>
                </a:cubicBezTo>
                <a:cubicBezTo>
                  <a:pt x="7580760" y="448397"/>
                  <a:pt x="7580760" y="448397"/>
                  <a:pt x="7580760" y="549648"/>
                </a:cubicBezTo>
                <a:cubicBezTo>
                  <a:pt x="7633353" y="593041"/>
                  <a:pt x="7676384" y="544827"/>
                  <a:pt x="7676384" y="636435"/>
                </a:cubicBezTo>
                <a:cubicBezTo>
                  <a:pt x="7676384" y="636435"/>
                  <a:pt x="7676384" y="636435"/>
                  <a:pt x="7676384" y="646078"/>
                </a:cubicBezTo>
                <a:cubicBezTo>
                  <a:pt x="7676384" y="646078"/>
                  <a:pt x="7676384" y="646078"/>
                  <a:pt x="7676384" y="679828"/>
                </a:cubicBezTo>
                <a:cubicBezTo>
                  <a:pt x="7752884" y="684649"/>
                  <a:pt x="7728978" y="732864"/>
                  <a:pt x="7728978" y="776257"/>
                </a:cubicBezTo>
                <a:cubicBezTo>
                  <a:pt x="7728978" y="814829"/>
                  <a:pt x="7719415" y="858223"/>
                  <a:pt x="7748103" y="891973"/>
                </a:cubicBezTo>
                <a:cubicBezTo>
                  <a:pt x="7748103" y="891973"/>
                  <a:pt x="7748103" y="891973"/>
                  <a:pt x="7752884" y="877508"/>
                </a:cubicBezTo>
                <a:cubicBezTo>
                  <a:pt x="7786352" y="887151"/>
                  <a:pt x="7767228" y="891973"/>
                  <a:pt x="7791134" y="891973"/>
                </a:cubicBezTo>
                <a:cubicBezTo>
                  <a:pt x="7791134" y="891973"/>
                  <a:pt x="7791134" y="891973"/>
                  <a:pt x="7800696" y="891973"/>
                </a:cubicBezTo>
                <a:cubicBezTo>
                  <a:pt x="7819821" y="891973"/>
                  <a:pt x="7824602" y="887151"/>
                  <a:pt x="7824602" y="867865"/>
                </a:cubicBezTo>
                <a:cubicBezTo>
                  <a:pt x="7824602" y="867865"/>
                  <a:pt x="7824602" y="867865"/>
                  <a:pt x="7824602" y="549648"/>
                </a:cubicBezTo>
                <a:cubicBezTo>
                  <a:pt x="7824602" y="549648"/>
                  <a:pt x="7824602" y="549648"/>
                  <a:pt x="7834165" y="549648"/>
                </a:cubicBezTo>
                <a:cubicBezTo>
                  <a:pt x="7834165" y="549648"/>
                  <a:pt x="7834165" y="549648"/>
                  <a:pt x="7867633" y="458040"/>
                </a:cubicBezTo>
                <a:cubicBezTo>
                  <a:pt x="7867633" y="458040"/>
                  <a:pt x="7867633" y="458040"/>
                  <a:pt x="7867633" y="400183"/>
                </a:cubicBezTo>
                <a:cubicBezTo>
                  <a:pt x="7881977" y="371254"/>
                  <a:pt x="7905883" y="356789"/>
                  <a:pt x="7929789" y="361611"/>
                </a:cubicBezTo>
                <a:cubicBezTo>
                  <a:pt x="7968039" y="366432"/>
                  <a:pt x="7958476" y="405004"/>
                  <a:pt x="7958476" y="414647"/>
                </a:cubicBezTo>
                <a:cubicBezTo>
                  <a:pt x="7968039" y="448397"/>
                  <a:pt x="8078007" y="443576"/>
                  <a:pt x="8078007" y="506255"/>
                </a:cubicBezTo>
                <a:cubicBezTo>
                  <a:pt x="8078007" y="540005"/>
                  <a:pt x="8082788" y="511076"/>
                  <a:pt x="8068445" y="530362"/>
                </a:cubicBezTo>
                <a:cubicBezTo>
                  <a:pt x="8082788" y="540005"/>
                  <a:pt x="8082788" y="549648"/>
                  <a:pt x="8101913" y="549648"/>
                </a:cubicBezTo>
                <a:cubicBezTo>
                  <a:pt x="8101913" y="549648"/>
                  <a:pt x="8101913" y="549648"/>
                  <a:pt x="8154506" y="549648"/>
                </a:cubicBezTo>
                <a:cubicBezTo>
                  <a:pt x="8154506" y="549648"/>
                  <a:pt x="8154506" y="549648"/>
                  <a:pt x="8178412" y="583399"/>
                </a:cubicBezTo>
                <a:cubicBezTo>
                  <a:pt x="8178412" y="583399"/>
                  <a:pt x="8178412" y="583399"/>
                  <a:pt x="8187975" y="578577"/>
                </a:cubicBezTo>
                <a:cubicBezTo>
                  <a:pt x="8187975" y="578577"/>
                  <a:pt x="8187975" y="578577"/>
                  <a:pt x="8187975" y="588220"/>
                </a:cubicBezTo>
                <a:cubicBezTo>
                  <a:pt x="8187975" y="588220"/>
                  <a:pt x="8187975" y="588220"/>
                  <a:pt x="8187975" y="621970"/>
                </a:cubicBezTo>
                <a:cubicBezTo>
                  <a:pt x="8187975" y="621970"/>
                  <a:pt x="8187975" y="621970"/>
                  <a:pt x="8187975" y="689471"/>
                </a:cubicBezTo>
                <a:cubicBezTo>
                  <a:pt x="8187975" y="689471"/>
                  <a:pt x="8187975" y="689471"/>
                  <a:pt x="8187975" y="752150"/>
                </a:cubicBezTo>
                <a:cubicBezTo>
                  <a:pt x="8187975" y="752150"/>
                  <a:pt x="8187975" y="752150"/>
                  <a:pt x="8192756" y="785900"/>
                </a:cubicBezTo>
                <a:cubicBezTo>
                  <a:pt x="8192756" y="785900"/>
                  <a:pt x="8192756" y="785900"/>
                  <a:pt x="8202318" y="785900"/>
                </a:cubicBezTo>
                <a:cubicBezTo>
                  <a:pt x="8202318" y="785900"/>
                  <a:pt x="8202318" y="785900"/>
                  <a:pt x="8183194" y="810008"/>
                </a:cubicBezTo>
                <a:cubicBezTo>
                  <a:pt x="8226225" y="843758"/>
                  <a:pt x="8187975" y="901616"/>
                  <a:pt x="8216662" y="959473"/>
                </a:cubicBezTo>
                <a:cubicBezTo>
                  <a:pt x="8221443" y="949831"/>
                  <a:pt x="8250131" y="911259"/>
                  <a:pt x="8250131" y="891973"/>
                </a:cubicBezTo>
                <a:cubicBezTo>
                  <a:pt x="8250131" y="891973"/>
                  <a:pt x="8250131" y="891973"/>
                  <a:pt x="8250131" y="863044"/>
                </a:cubicBezTo>
                <a:cubicBezTo>
                  <a:pt x="8250131" y="863044"/>
                  <a:pt x="8250131" y="863044"/>
                  <a:pt x="8250131" y="829294"/>
                </a:cubicBezTo>
                <a:cubicBezTo>
                  <a:pt x="8250131" y="829294"/>
                  <a:pt x="8250131" y="829294"/>
                  <a:pt x="8250131" y="795543"/>
                </a:cubicBezTo>
                <a:cubicBezTo>
                  <a:pt x="8250131" y="795543"/>
                  <a:pt x="8250131" y="795543"/>
                  <a:pt x="8250131" y="761793"/>
                </a:cubicBezTo>
                <a:cubicBezTo>
                  <a:pt x="8250131" y="761793"/>
                  <a:pt x="8250131" y="761793"/>
                  <a:pt x="8250131" y="728043"/>
                </a:cubicBezTo>
                <a:cubicBezTo>
                  <a:pt x="8250131" y="728043"/>
                  <a:pt x="8250131" y="728043"/>
                  <a:pt x="8250131" y="694292"/>
                </a:cubicBezTo>
                <a:cubicBezTo>
                  <a:pt x="8250131" y="694292"/>
                  <a:pt x="8250131" y="694292"/>
                  <a:pt x="8240568" y="612327"/>
                </a:cubicBezTo>
                <a:cubicBezTo>
                  <a:pt x="8254912" y="607506"/>
                  <a:pt x="8288380" y="597863"/>
                  <a:pt x="8317068" y="597863"/>
                </a:cubicBezTo>
                <a:cubicBezTo>
                  <a:pt x="8317068" y="597863"/>
                  <a:pt x="8317068" y="597863"/>
                  <a:pt x="8336193" y="597863"/>
                </a:cubicBezTo>
                <a:cubicBezTo>
                  <a:pt x="8336193" y="597863"/>
                  <a:pt x="8336193" y="597863"/>
                  <a:pt x="8350536" y="515898"/>
                </a:cubicBezTo>
                <a:cubicBezTo>
                  <a:pt x="8388786" y="506255"/>
                  <a:pt x="8384005" y="496612"/>
                  <a:pt x="8388786" y="448397"/>
                </a:cubicBezTo>
                <a:cubicBezTo>
                  <a:pt x="8388786" y="448397"/>
                  <a:pt x="8388786" y="448397"/>
                  <a:pt x="8489192" y="472505"/>
                </a:cubicBezTo>
                <a:cubicBezTo>
                  <a:pt x="8498754" y="482148"/>
                  <a:pt x="8537004" y="549648"/>
                  <a:pt x="8537004" y="573756"/>
                </a:cubicBezTo>
                <a:cubicBezTo>
                  <a:pt x="8537004" y="573756"/>
                  <a:pt x="8537004" y="573756"/>
                  <a:pt x="8537004" y="607506"/>
                </a:cubicBezTo>
                <a:cubicBezTo>
                  <a:pt x="8532223" y="641256"/>
                  <a:pt x="8541785" y="607506"/>
                  <a:pt x="8527442" y="631613"/>
                </a:cubicBezTo>
                <a:cubicBezTo>
                  <a:pt x="8594379" y="631613"/>
                  <a:pt x="8570473" y="631613"/>
                  <a:pt x="8570473" y="607506"/>
                </a:cubicBezTo>
                <a:cubicBezTo>
                  <a:pt x="8570473" y="486969"/>
                  <a:pt x="8680441" y="501433"/>
                  <a:pt x="8752159" y="540005"/>
                </a:cubicBezTo>
                <a:cubicBezTo>
                  <a:pt x="8752159" y="540005"/>
                  <a:pt x="8752159" y="540005"/>
                  <a:pt x="8747378" y="621970"/>
                </a:cubicBezTo>
                <a:cubicBezTo>
                  <a:pt x="8766503" y="612327"/>
                  <a:pt x="8771284" y="597863"/>
                  <a:pt x="8790409" y="597863"/>
                </a:cubicBezTo>
                <a:cubicBezTo>
                  <a:pt x="8790409" y="597863"/>
                  <a:pt x="8790409" y="597863"/>
                  <a:pt x="8799971" y="597863"/>
                </a:cubicBezTo>
                <a:cubicBezTo>
                  <a:pt x="8828659" y="597863"/>
                  <a:pt x="8828659" y="612327"/>
                  <a:pt x="8823877" y="626792"/>
                </a:cubicBezTo>
                <a:cubicBezTo>
                  <a:pt x="8823877" y="626792"/>
                  <a:pt x="8823877" y="626792"/>
                  <a:pt x="8871690" y="636435"/>
                </a:cubicBezTo>
                <a:cubicBezTo>
                  <a:pt x="8871690" y="636435"/>
                  <a:pt x="8871690" y="636435"/>
                  <a:pt x="8919502" y="564113"/>
                </a:cubicBezTo>
                <a:cubicBezTo>
                  <a:pt x="8919502" y="564113"/>
                  <a:pt x="8919502" y="564113"/>
                  <a:pt x="8986439" y="578577"/>
                </a:cubicBezTo>
                <a:cubicBezTo>
                  <a:pt x="9015126" y="525541"/>
                  <a:pt x="8996001" y="573756"/>
                  <a:pt x="9058157" y="530362"/>
                </a:cubicBezTo>
                <a:cubicBezTo>
                  <a:pt x="9058157" y="530362"/>
                  <a:pt x="9058157" y="530362"/>
                  <a:pt x="9091626" y="530362"/>
                </a:cubicBezTo>
                <a:cubicBezTo>
                  <a:pt x="9091626" y="530362"/>
                  <a:pt x="9091626" y="530362"/>
                  <a:pt x="9086845" y="544827"/>
                </a:cubicBezTo>
                <a:cubicBezTo>
                  <a:pt x="9086845" y="544827"/>
                  <a:pt x="9086845" y="544827"/>
                  <a:pt x="9120313" y="549648"/>
                </a:cubicBezTo>
                <a:cubicBezTo>
                  <a:pt x="9120313" y="549648"/>
                  <a:pt x="9120313" y="549648"/>
                  <a:pt x="9115532" y="559291"/>
                </a:cubicBezTo>
                <a:cubicBezTo>
                  <a:pt x="9115532" y="559291"/>
                  <a:pt x="9115532" y="559291"/>
                  <a:pt x="9125094" y="564113"/>
                </a:cubicBezTo>
                <a:cubicBezTo>
                  <a:pt x="9153782" y="593041"/>
                  <a:pt x="9144219" y="578577"/>
                  <a:pt x="9144219" y="631613"/>
                </a:cubicBezTo>
                <a:cubicBezTo>
                  <a:pt x="9144219" y="660542"/>
                  <a:pt x="9163344" y="689471"/>
                  <a:pt x="9172907" y="723221"/>
                </a:cubicBezTo>
                <a:cubicBezTo>
                  <a:pt x="9192031" y="708757"/>
                  <a:pt x="9196813" y="694292"/>
                  <a:pt x="9215938" y="694292"/>
                </a:cubicBezTo>
                <a:cubicBezTo>
                  <a:pt x="9215938" y="694292"/>
                  <a:pt x="9215938" y="694292"/>
                  <a:pt x="9239844" y="694292"/>
                </a:cubicBezTo>
                <a:cubicBezTo>
                  <a:pt x="9239844" y="694292"/>
                  <a:pt x="9282875" y="708757"/>
                  <a:pt x="9297218" y="713578"/>
                </a:cubicBezTo>
                <a:cubicBezTo>
                  <a:pt x="9306781" y="670185"/>
                  <a:pt x="9335468" y="621970"/>
                  <a:pt x="9378499" y="626792"/>
                </a:cubicBezTo>
                <a:cubicBezTo>
                  <a:pt x="9411968" y="626792"/>
                  <a:pt x="9454999" y="626792"/>
                  <a:pt x="9517154" y="631613"/>
                </a:cubicBezTo>
                <a:cubicBezTo>
                  <a:pt x="9517154" y="631613"/>
                  <a:pt x="9517154" y="631613"/>
                  <a:pt x="9512373" y="646078"/>
                </a:cubicBezTo>
                <a:cubicBezTo>
                  <a:pt x="9512373" y="646078"/>
                  <a:pt x="9512373" y="646078"/>
                  <a:pt x="9541061" y="646078"/>
                </a:cubicBezTo>
                <a:cubicBezTo>
                  <a:pt x="9541061" y="646078"/>
                  <a:pt x="9541061" y="646078"/>
                  <a:pt x="9560185" y="670185"/>
                </a:cubicBezTo>
                <a:cubicBezTo>
                  <a:pt x="9560185" y="670185"/>
                  <a:pt x="9550623" y="684649"/>
                  <a:pt x="9550623" y="689471"/>
                </a:cubicBezTo>
                <a:cubicBezTo>
                  <a:pt x="9550623" y="689471"/>
                  <a:pt x="9550623" y="689471"/>
                  <a:pt x="9550623" y="723221"/>
                </a:cubicBezTo>
                <a:cubicBezTo>
                  <a:pt x="9550623" y="723221"/>
                  <a:pt x="9550623" y="723221"/>
                  <a:pt x="9555404" y="752150"/>
                </a:cubicBezTo>
                <a:cubicBezTo>
                  <a:pt x="9555404" y="752150"/>
                  <a:pt x="9555404" y="752150"/>
                  <a:pt x="9550623" y="795543"/>
                </a:cubicBezTo>
                <a:cubicBezTo>
                  <a:pt x="9574529" y="829294"/>
                  <a:pt x="9569748" y="848580"/>
                  <a:pt x="9617560" y="863044"/>
                </a:cubicBezTo>
                <a:cubicBezTo>
                  <a:pt x="9593654" y="906437"/>
                  <a:pt x="9622341" y="906437"/>
                  <a:pt x="9641466" y="891973"/>
                </a:cubicBezTo>
                <a:lnTo>
                  <a:pt x="9641550" y="891859"/>
                </a:lnTo>
                <a:lnTo>
                  <a:pt x="9642139" y="894007"/>
                </a:lnTo>
                <a:cubicBezTo>
                  <a:pt x="9645314" y="896832"/>
                  <a:pt x="9652691" y="878469"/>
                  <a:pt x="9646761" y="884825"/>
                </a:cubicBezTo>
                <a:lnTo>
                  <a:pt x="9641550" y="891859"/>
                </a:lnTo>
                <a:lnTo>
                  <a:pt x="9640878" y="889402"/>
                </a:lnTo>
                <a:cubicBezTo>
                  <a:pt x="9640719" y="886775"/>
                  <a:pt x="9640868" y="882932"/>
                  <a:pt x="9641466" y="877508"/>
                </a:cubicBezTo>
                <a:cubicBezTo>
                  <a:pt x="9641466" y="877508"/>
                  <a:pt x="9641466" y="877508"/>
                  <a:pt x="9641466" y="843758"/>
                </a:cubicBezTo>
                <a:cubicBezTo>
                  <a:pt x="9641466" y="843758"/>
                  <a:pt x="9641466" y="843758"/>
                  <a:pt x="9641466" y="810008"/>
                </a:cubicBezTo>
                <a:cubicBezTo>
                  <a:pt x="9641466" y="810008"/>
                  <a:pt x="9641466" y="810008"/>
                  <a:pt x="9651029" y="737686"/>
                </a:cubicBezTo>
                <a:cubicBezTo>
                  <a:pt x="9651029" y="708757"/>
                  <a:pt x="9651029" y="732864"/>
                  <a:pt x="9641466" y="713578"/>
                </a:cubicBezTo>
                <a:cubicBezTo>
                  <a:pt x="9684497" y="684649"/>
                  <a:pt x="9636685" y="670185"/>
                  <a:pt x="9698841" y="665364"/>
                </a:cubicBezTo>
                <a:cubicBezTo>
                  <a:pt x="9703622" y="583399"/>
                  <a:pt x="9823153" y="631613"/>
                  <a:pt x="9847059" y="646078"/>
                </a:cubicBezTo>
                <a:cubicBezTo>
                  <a:pt x="9880527" y="670185"/>
                  <a:pt x="9823153" y="790722"/>
                  <a:pt x="9890090" y="800365"/>
                </a:cubicBezTo>
                <a:cubicBezTo>
                  <a:pt x="9890090" y="800365"/>
                  <a:pt x="9890090" y="800365"/>
                  <a:pt x="9909215" y="829294"/>
                </a:cubicBezTo>
                <a:cubicBezTo>
                  <a:pt x="9952246" y="766615"/>
                  <a:pt x="9933121" y="737686"/>
                  <a:pt x="9995277" y="694292"/>
                </a:cubicBezTo>
                <a:cubicBezTo>
                  <a:pt x="9995277" y="694292"/>
                  <a:pt x="9995277" y="694292"/>
                  <a:pt x="9980933" y="670185"/>
                </a:cubicBezTo>
                <a:cubicBezTo>
                  <a:pt x="9980933" y="670185"/>
                  <a:pt x="9980933" y="670185"/>
                  <a:pt x="9985714" y="646078"/>
                </a:cubicBezTo>
                <a:cubicBezTo>
                  <a:pt x="9985714" y="646078"/>
                  <a:pt x="9985714" y="646078"/>
                  <a:pt x="10033526" y="646078"/>
                </a:cubicBezTo>
                <a:cubicBezTo>
                  <a:pt x="10043089" y="694292"/>
                  <a:pt x="10066995" y="728043"/>
                  <a:pt x="10100464" y="713578"/>
                </a:cubicBezTo>
                <a:cubicBezTo>
                  <a:pt x="10119588" y="675007"/>
                  <a:pt x="10076557" y="578577"/>
                  <a:pt x="10124370" y="549648"/>
                </a:cubicBezTo>
                <a:cubicBezTo>
                  <a:pt x="10124370" y="549648"/>
                  <a:pt x="10124370" y="549648"/>
                  <a:pt x="10100464" y="496612"/>
                </a:cubicBezTo>
                <a:cubicBezTo>
                  <a:pt x="10100464" y="496612"/>
                  <a:pt x="10100464" y="496612"/>
                  <a:pt x="10124370" y="496612"/>
                </a:cubicBezTo>
                <a:cubicBezTo>
                  <a:pt x="10124370" y="496612"/>
                  <a:pt x="10124370" y="496612"/>
                  <a:pt x="10114807" y="486969"/>
                </a:cubicBezTo>
                <a:cubicBezTo>
                  <a:pt x="10114807" y="486969"/>
                  <a:pt x="10114807" y="486969"/>
                  <a:pt x="10124370" y="486969"/>
                </a:cubicBezTo>
                <a:cubicBezTo>
                  <a:pt x="10124370" y="486969"/>
                  <a:pt x="10124370" y="486969"/>
                  <a:pt x="10191307" y="448397"/>
                </a:cubicBezTo>
                <a:cubicBezTo>
                  <a:pt x="10191307" y="448397"/>
                  <a:pt x="10191307" y="448397"/>
                  <a:pt x="10267806" y="506255"/>
                </a:cubicBezTo>
                <a:cubicBezTo>
                  <a:pt x="10267806" y="506255"/>
                  <a:pt x="10267806" y="506255"/>
                  <a:pt x="10267806" y="573756"/>
                </a:cubicBezTo>
                <a:cubicBezTo>
                  <a:pt x="10267806" y="573756"/>
                  <a:pt x="10267806" y="573756"/>
                  <a:pt x="10267806" y="607506"/>
                </a:cubicBezTo>
                <a:cubicBezTo>
                  <a:pt x="10267806" y="607506"/>
                  <a:pt x="10267806" y="607506"/>
                  <a:pt x="10267806" y="636435"/>
                </a:cubicBezTo>
                <a:cubicBezTo>
                  <a:pt x="10267806" y="636435"/>
                  <a:pt x="10267806" y="636435"/>
                  <a:pt x="10267806" y="670185"/>
                </a:cubicBezTo>
                <a:cubicBezTo>
                  <a:pt x="10267806" y="670185"/>
                  <a:pt x="10267806" y="670185"/>
                  <a:pt x="10267806" y="703935"/>
                </a:cubicBezTo>
                <a:cubicBezTo>
                  <a:pt x="10267806" y="703935"/>
                  <a:pt x="10267806" y="703935"/>
                  <a:pt x="10267806" y="737686"/>
                </a:cubicBezTo>
                <a:cubicBezTo>
                  <a:pt x="10267806" y="737686"/>
                  <a:pt x="10267806" y="737686"/>
                  <a:pt x="10267806" y="771436"/>
                </a:cubicBezTo>
                <a:cubicBezTo>
                  <a:pt x="10267806" y="771436"/>
                  <a:pt x="10267806" y="771436"/>
                  <a:pt x="10267806" y="805186"/>
                </a:cubicBezTo>
                <a:cubicBezTo>
                  <a:pt x="10267806" y="805186"/>
                  <a:pt x="10267806" y="805186"/>
                  <a:pt x="10267806" y="834115"/>
                </a:cubicBezTo>
                <a:cubicBezTo>
                  <a:pt x="10267806" y="834115"/>
                  <a:pt x="10267806" y="834115"/>
                  <a:pt x="10267806" y="867865"/>
                </a:cubicBezTo>
                <a:cubicBezTo>
                  <a:pt x="10267806" y="867865"/>
                  <a:pt x="10267806" y="867865"/>
                  <a:pt x="10267806" y="901616"/>
                </a:cubicBezTo>
                <a:cubicBezTo>
                  <a:pt x="10267806" y="901616"/>
                  <a:pt x="10267806" y="901616"/>
                  <a:pt x="10267806" y="935366"/>
                </a:cubicBezTo>
                <a:cubicBezTo>
                  <a:pt x="10267806" y="935366"/>
                  <a:pt x="10267806" y="935366"/>
                  <a:pt x="10272588" y="969116"/>
                </a:cubicBezTo>
                <a:cubicBezTo>
                  <a:pt x="10267806" y="1002867"/>
                  <a:pt x="10277369" y="969116"/>
                  <a:pt x="10263025" y="993224"/>
                </a:cubicBezTo>
                <a:cubicBezTo>
                  <a:pt x="10263025" y="993224"/>
                  <a:pt x="10263025" y="993224"/>
                  <a:pt x="10286931" y="1012510"/>
                </a:cubicBezTo>
                <a:cubicBezTo>
                  <a:pt x="10286931" y="1012510"/>
                  <a:pt x="10286931" y="1012510"/>
                  <a:pt x="10310837" y="945009"/>
                </a:cubicBezTo>
                <a:cubicBezTo>
                  <a:pt x="10310837" y="945009"/>
                  <a:pt x="10310837" y="945009"/>
                  <a:pt x="10353868" y="959473"/>
                </a:cubicBezTo>
                <a:cubicBezTo>
                  <a:pt x="10353868" y="959473"/>
                  <a:pt x="10353868" y="959473"/>
                  <a:pt x="10353868" y="930545"/>
                </a:cubicBezTo>
                <a:cubicBezTo>
                  <a:pt x="10353868" y="930545"/>
                  <a:pt x="10353868" y="930545"/>
                  <a:pt x="10406462" y="959473"/>
                </a:cubicBezTo>
                <a:cubicBezTo>
                  <a:pt x="10406462" y="959473"/>
                  <a:pt x="10406462" y="959473"/>
                  <a:pt x="10411243" y="752150"/>
                </a:cubicBezTo>
                <a:cubicBezTo>
                  <a:pt x="10449493" y="694292"/>
                  <a:pt x="10416024" y="718400"/>
                  <a:pt x="10435149" y="679828"/>
                </a:cubicBezTo>
                <a:cubicBezTo>
                  <a:pt x="10444712" y="655721"/>
                  <a:pt x="10492524" y="670185"/>
                  <a:pt x="10506867" y="650899"/>
                </a:cubicBezTo>
                <a:cubicBezTo>
                  <a:pt x="10540336" y="621970"/>
                  <a:pt x="10473399" y="636435"/>
                  <a:pt x="10564242" y="612327"/>
                </a:cubicBezTo>
                <a:cubicBezTo>
                  <a:pt x="10626398" y="597863"/>
                  <a:pt x="10573804" y="578577"/>
                  <a:pt x="10655085" y="578577"/>
                </a:cubicBezTo>
                <a:cubicBezTo>
                  <a:pt x="10655085" y="578577"/>
                  <a:pt x="10655085" y="578577"/>
                  <a:pt x="10674210" y="588220"/>
                </a:cubicBezTo>
                <a:cubicBezTo>
                  <a:pt x="10674210" y="588220"/>
                  <a:pt x="10674210" y="588220"/>
                  <a:pt x="10745928" y="631613"/>
                </a:cubicBezTo>
                <a:cubicBezTo>
                  <a:pt x="10745928" y="684649"/>
                  <a:pt x="10760272" y="694292"/>
                  <a:pt x="10755491" y="732864"/>
                </a:cubicBezTo>
                <a:cubicBezTo>
                  <a:pt x="10755491" y="756972"/>
                  <a:pt x="10760272" y="776257"/>
                  <a:pt x="10760272" y="805186"/>
                </a:cubicBezTo>
                <a:cubicBezTo>
                  <a:pt x="10755491" y="887151"/>
                  <a:pt x="10769835" y="834115"/>
                  <a:pt x="10803303" y="858223"/>
                </a:cubicBezTo>
                <a:cubicBezTo>
                  <a:pt x="10827209" y="877508"/>
                  <a:pt x="10788959" y="978759"/>
                  <a:pt x="10827209" y="978759"/>
                </a:cubicBezTo>
                <a:cubicBezTo>
                  <a:pt x="10851115" y="978759"/>
                  <a:pt x="10851115" y="954652"/>
                  <a:pt x="10851115" y="945009"/>
                </a:cubicBezTo>
                <a:cubicBezTo>
                  <a:pt x="10851115" y="945009"/>
                  <a:pt x="10851115" y="945009"/>
                  <a:pt x="10851115" y="911259"/>
                </a:cubicBezTo>
                <a:cubicBezTo>
                  <a:pt x="10851115" y="911259"/>
                  <a:pt x="10851115" y="911259"/>
                  <a:pt x="10851115" y="877508"/>
                </a:cubicBezTo>
                <a:cubicBezTo>
                  <a:pt x="10851115" y="843758"/>
                  <a:pt x="10855897" y="877508"/>
                  <a:pt x="10846334" y="853401"/>
                </a:cubicBezTo>
                <a:cubicBezTo>
                  <a:pt x="10846334" y="853401"/>
                  <a:pt x="10846334" y="853401"/>
                  <a:pt x="10941959" y="795543"/>
                </a:cubicBezTo>
                <a:cubicBezTo>
                  <a:pt x="10932396" y="776257"/>
                  <a:pt x="10937177" y="747329"/>
                  <a:pt x="10980208" y="747329"/>
                </a:cubicBezTo>
                <a:cubicBezTo>
                  <a:pt x="10980208" y="747329"/>
                  <a:pt x="10980208" y="747329"/>
                  <a:pt x="10999333" y="679828"/>
                </a:cubicBezTo>
                <a:cubicBezTo>
                  <a:pt x="10999333" y="679828"/>
                  <a:pt x="10999333" y="679828"/>
                  <a:pt x="11047145" y="679828"/>
                </a:cubicBezTo>
                <a:cubicBezTo>
                  <a:pt x="11047145" y="679828"/>
                  <a:pt x="11047145" y="679828"/>
                  <a:pt x="11071052" y="665364"/>
                </a:cubicBezTo>
                <a:cubicBezTo>
                  <a:pt x="11094958" y="699114"/>
                  <a:pt x="11099739" y="675007"/>
                  <a:pt x="11099739" y="713578"/>
                </a:cubicBezTo>
                <a:cubicBezTo>
                  <a:pt x="11099739" y="737686"/>
                  <a:pt x="11114083" y="742507"/>
                  <a:pt x="11157114" y="747329"/>
                </a:cubicBezTo>
                <a:cubicBezTo>
                  <a:pt x="11157114" y="771436"/>
                  <a:pt x="11161895" y="776257"/>
                  <a:pt x="11161895" y="805186"/>
                </a:cubicBezTo>
                <a:cubicBezTo>
                  <a:pt x="11161895" y="805186"/>
                  <a:pt x="11161895" y="805186"/>
                  <a:pt x="11161895" y="959473"/>
                </a:cubicBezTo>
                <a:cubicBezTo>
                  <a:pt x="11161895" y="959473"/>
                  <a:pt x="11161895" y="959473"/>
                  <a:pt x="11171457" y="954652"/>
                </a:cubicBezTo>
                <a:cubicBezTo>
                  <a:pt x="11171457" y="954652"/>
                  <a:pt x="11171457" y="954652"/>
                  <a:pt x="11181020" y="993224"/>
                </a:cubicBezTo>
                <a:cubicBezTo>
                  <a:pt x="11243176" y="998045"/>
                  <a:pt x="11252738" y="1017331"/>
                  <a:pt x="11262300" y="945009"/>
                </a:cubicBezTo>
                <a:cubicBezTo>
                  <a:pt x="11290988" y="945009"/>
                  <a:pt x="11281425" y="969116"/>
                  <a:pt x="11300550" y="1002867"/>
                </a:cubicBezTo>
                <a:cubicBezTo>
                  <a:pt x="11367487" y="969116"/>
                  <a:pt x="11357925" y="1026974"/>
                  <a:pt x="11357925" y="901616"/>
                </a:cubicBezTo>
                <a:cubicBezTo>
                  <a:pt x="11357925" y="858223"/>
                  <a:pt x="11367487" y="781079"/>
                  <a:pt x="11357925" y="761793"/>
                </a:cubicBezTo>
                <a:cubicBezTo>
                  <a:pt x="11434424" y="756972"/>
                  <a:pt x="11434424" y="679828"/>
                  <a:pt x="11487018" y="713578"/>
                </a:cubicBezTo>
                <a:cubicBezTo>
                  <a:pt x="11487018" y="713578"/>
                  <a:pt x="11487018" y="713578"/>
                  <a:pt x="11525268" y="747329"/>
                </a:cubicBezTo>
                <a:cubicBezTo>
                  <a:pt x="11525268" y="747329"/>
                  <a:pt x="11525268" y="747329"/>
                  <a:pt x="11553955" y="785900"/>
                </a:cubicBezTo>
                <a:cubicBezTo>
                  <a:pt x="11601767" y="689471"/>
                  <a:pt x="11496580" y="689471"/>
                  <a:pt x="11630455" y="689471"/>
                </a:cubicBezTo>
                <a:cubicBezTo>
                  <a:pt x="11649579" y="689471"/>
                  <a:pt x="11649579" y="684649"/>
                  <a:pt x="11668704" y="679828"/>
                </a:cubicBezTo>
                <a:cubicBezTo>
                  <a:pt x="11726079" y="708757"/>
                  <a:pt x="11659142" y="694292"/>
                  <a:pt x="11706954" y="723221"/>
                </a:cubicBezTo>
                <a:cubicBezTo>
                  <a:pt x="11740423" y="737686"/>
                  <a:pt x="11740423" y="742507"/>
                  <a:pt x="11749985" y="776257"/>
                </a:cubicBezTo>
                <a:cubicBezTo>
                  <a:pt x="11754766" y="824472"/>
                  <a:pt x="11764329" y="858223"/>
                  <a:pt x="11749985" y="887151"/>
                </a:cubicBezTo>
                <a:cubicBezTo>
                  <a:pt x="11749985" y="887151"/>
                  <a:pt x="11749985" y="887151"/>
                  <a:pt x="11759548" y="896794"/>
                </a:cubicBezTo>
                <a:cubicBezTo>
                  <a:pt x="11759548" y="896794"/>
                  <a:pt x="11759548" y="896794"/>
                  <a:pt x="11764329" y="887151"/>
                </a:cubicBezTo>
                <a:cubicBezTo>
                  <a:pt x="11764329" y="887151"/>
                  <a:pt x="11764329" y="887151"/>
                  <a:pt x="11874297" y="930545"/>
                </a:cubicBezTo>
                <a:cubicBezTo>
                  <a:pt x="11874297" y="930545"/>
                  <a:pt x="11874297" y="930545"/>
                  <a:pt x="11859953" y="949831"/>
                </a:cubicBezTo>
                <a:cubicBezTo>
                  <a:pt x="11898203" y="978759"/>
                  <a:pt x="11864734" y="954652"/>
                  <a:pt x="11869516" y="978759"/>
                </a:cubicBezTo>
                <a:cubicBezTo>
                  <a:pt x="11869516" y="978759"/>
                  <a:pt x="11869516" y="978759"/>
                  <a:pt x="11869516" y="1007688"/>
                </a:cubicBezTo>
                <a:cubicBezTo>
                  <a:pt x="11869516" y="1007688"/>
                  <a:pt x="11869516" y="1007688"/>
                  <a:pt x="11869516" y="1041438"/>
                </a:cubicBezTo>
                <a:cubicBezTo>
                  <a:pt x="11869516" y="1041438"/>
                  <a:pt x="11869516" y="1041438"/>
                  <a:pt x="11864734" y="1094475"/>
                </a:cubicBezTo>
                <a:cubicBezTo>
                  <a:pt x="11931671" y="1089653"/>
                  <a:pt x="11898203" y="1031796"/>
                  <a:pt x="11898203" y="1007688"/>
                </a:cubicBezTo>
                <a:cubicBezTo>
                  <a:pt x="11898203" y="1007688"/>
                  <a:pt x="11898203" y="1007688"/>
                  <a:pt x="11898203" y="978759"/>
                </a:cubicBezTo>
                <a:cubicBezTo>
                  <a:pt x="11902984" y="920902"/>
                  <a:pt x="11893422" y="867865"/>
                  <a:pt x="11969921" y="829294"/>
                </a:cubicBezTo>
                <a:cubicBezTo>
                  <a:pt x="11969921" y="829294"/>
                  <a:pt x="11969921" y="829294"/>
                  <a:pt x="11998609" y="863044"/>
                </a:cubicBezTo>
                <a:cubicBezTo>
                  <a:pt x="11998609" y="863044"/>
                  <a:pt x="11998609" y="863044"/>
                  <a:pt x="12022515" y="863044"/>
                </a:cubicBezTo>
                <a:cubicBezTo>
                  <a:pt x="12051202" y="863044"/>
                  <a:pt x="12094233" y="906437"/>
                  <a:pt x="12113358" y="920902"/>
                </a:cubicBezTo>
                <a:cubicBezTo>
                  <a:pt x="12122920" y="896794"/>
                  <a:pt x="12113358" y="877508"/>
                  <a:pt x="12118139" y="863044"/>
                </a:cubicBezTo>
                <a:cubicBezTo>
                  <a:pt x="12127702" y="834115"/>
                  <a:pt x="12151608" y="848580"/>
                  <a:pt x="12161170" y="795543"/>
                </a:cubicBezTo>
                <a:cubicBezTo>
                  <a:pt x="12185076" y="810008"/>
                  <a:pt x="12189857" y="795543"/>
                  <a:pt x="12194639" y="761793"/>
                </a:cubicBezTo>
                <a:cubicBezTo>
                  <a:pt x="12194639" y="761793"/>
                  <a:pt x="12194639" y="761793"/>
                  <a:pt x="12232888" y="761793"/>
                </a:cubicBezTo>
                <a:cubicBezTo>
                  <a:pt x="12271138" y="761793"/>
                  <a:pt x="12266357" y="805186"/>
                  <a:pt x="12295044" y="795543"/>
                </a:cubicBezTo>
                <a:cubicBezTo>
                  <a:pt x="12295044" y="795543"/>
                  <a:pt x="12295044" y="795543"/>
                  <a:pt x="12299826" y="805186"/>
                </a:cubicBezTo>
                <a:cubicBezTo>
                  <a:pt x="12309388" y="810008"/>
                  <a:pt x="12304607" y="829294"/>
                  <a:pt x="12333294" y="819651"/>
                </a:cubicBezTo>
                <a:cubicBezTo>
                  <a:pt x="12361981" y="810008"/>
                  <a:pt x="12352419" y="819651"/>
                  <a:pt x="12390669" y="810008"/>
                </a:cubicBezTo>
                <a:cubicBezTo>
                  <a:pt x="12385888" y="800365"/>
                  <a:pt x="12381106" y="805186"/>
                  <a:pt x="12381106" y="785900"/>
                </a:cubicBezTo>
                <a:cubicBezTo>
                  <a:pt x="12381106" y="785900"/>
                  <a:pt x="12381106" y="785900"/>
                  <a:pt x="12381106" y="761793"/>
                </a:cubicBezTo>
                <a:cubicBezTo>
                  <a:pt x="12381106" y="761793"/>
                  <a:pt x="12381106" y="761793"/>
                  <a:pt x="12514981" y="761793"/>
                </a:cubicBezTo>
                <a:cubicBezTo>
                  <a:pt x="12514981" y="805186"/>
                  <a:pt x="12519762" y="814829"/>
                  <a:pt x="12543668" y="814829"/>
                </a:cubicBezTo>
                <a:cubicBezTo>
                  <a:pt x="12567574" y="819651"/>
                  <a:pt x="12596261" y="829294"/>
                  <a:pt x="12596261" y="829294"/>
                </a:cubicBezTo>
                <a:cubicBezTo>
                  <a:pt x="12615386" y="829294"/>
                  <a:pt x="12663198" y="790722"/>
                  <a:pt x="12667980" y="761793"/>
                </a:cubicBezTo>
                <a:cubicBezTo>
                  <a:pt x="12667980" y="761793"/>
                  <a:pt x="12667980" y="761793"/>
                  <a:pt x="12744479" y="761793"/>
                </a:cubicBezTo>
                <a:cubicBezTo>
                  <a:pt x="12744479" y="761793"/>
                  <a:pt x="12744479" y="761793"/>
                  <a:pt x="12734917" y="766615"/>
                </a:cubicBezTo>
                <a:cubicBezTo>
                  <a:pt x="12734917" y="766615"/>
                  <a:pt x="12734917" y="766615"/>
                  <a:pt x="12806635" y="867865"/>
                </a:cubicBezTo>
                <a:cubicBezTo>
                  <a:pt x="12806635" y="867865"/>
                  <a:pt x="12806635" y="867865"/>
                  <a:pt x="12816198" y="858223"/>
                </a:cubicBezTo>
                <a:cubicBezTo>
                  <a:pt x="12816198" y="858223"/>
                  <a:pt x="12816198" y="858223"/>
                  <a:pt x="12820979" y="867865"/>
                </a:cubicBezTo>
                <a:cubicBezTo>
                  <a:pt x="12820979" y="867865"/>
                  <a:pt x="12820979" y="867865"/>
                  <a:pt x="12825760" y="896794"/>
                </a:cubicBezTo>
                <a:cubicBezTo>
                  <a:pt x="12825760" y="896794"/>
                  <a:pt x="12825760" y="896794"/>
                  <a:pt x="12849666" y="901616"/>
                </a:cubicBezTo>
                <a:lnTo>
                  <a:pt x="12858750" y="901616"/>
                </a:lnTo>
                <a:lnTo>
                  <a:pt x="12858750" y="1456085"/>
                </a:lnTo>
                <a:lnTo>
                  <a:pt x="12300487" y="1456085"/>
                </a:lnTo>
                <a:lnTo>
                  <a:pt x="11292958" y="1456085"/>
                </a:lnTo>
                <a:lnTo>
                  <a:pt x="10062359" y="1456085"/>
                </a:lnTo>
                <a:lnTo>
                  <a:pt x="8586385" y="1456085"/>
                </a:lnTo>
                <a:lnTo>
                  <a:pt x="7749411" y="1456085"/>
                </a:lnTo>
                <a:lnTo>
                  <a:pt x="6842728" y="1456085"/>
                </a:lnTo>
                <a:lnTo>
                  <a:pt x="5863547" y="1456085"/>
                </a:lnTo>
                <a:lnTo>
                  <a:pt x="4809080" y="1456085"/>
                </a:lnTo>
                <a:lnTo>
                  <a:pt x="3676539" y="1456085"/>
                </a:lnTo>
                <a:lnTo>
                  <a:pt x="2463136" y="1456085"/>
                </a:lnTo>
                <a:lnTo>
                  <a:pt x="1166081" y="1456085"/>
                </a:lnTo>
                <a:lnTo>
                  <a:pt x="0" y="1456085"/>
                </a:lnTo>
                <a:lnTo>
                  <a:pt x="0" y="1248762"/>
                </a:lnTo>
                <a:lnTo>
                  <a:pt x="50335" y="1248762"/>
                </a:lnTo>
                <a:cubicBezTo>
                  <a:pt x="50335" y="1248762"/>
                  <a:pt x="50335" y="1248762"/>
                  <a:pt x="117273" y="1248762"/>
                </a:cubicBezTo>
                <a:cubicBezTo>
                  <a:pt x="193772" y="1248762"/>
                  <a:pt x="141179" y="1258405"/>
                  <a:pt x="193772" y="1263226"/>
                </a:cubicBezTo>
                <a:cubicBezTo>
                  <a:pt x="251147" y="1272869"/>
                  <a:pt x="236803" y="1239119"/>
                  <a:pt x="236803" y="1210190"/>
                </a:cubicBezTo>
                <a:cubicBezTo>
                  <a:pt x="236803" y="1177645"/>
                  <a:pt x="228735" y="1131540"/>
                  <a:pt x="236803" y="1094249"/>
                </a:cubicBezTo>
                <a:lnTo>
                  <a:pt x="246905" y="1070639"/>
                </a:lnTo>
                <a:lnTo>
                  <a:pt x="255928" y="1075189"/>
                </a:lnTo>
                <a:cubicBezTo>
                  <a:pt x="255928" y="1075189"/>
                  <a:pt x="255928" y="1075189"/>
                  <a:pt x="260709" y="1070367"/>
                </a:cubicBezTo>
                <a:cubicBezTo>
                  <a:pt x="260709" y="1070367"/>
                  <a:pt x="260709" y="1070367"/>
                  <a:pt x="279834" y="1084832"/>
                </a:cubicBezTo>
                <a:cubicBezTo>
                  <a:pt x="279834" y="1084832"/>
                  <a:pt x="279834" y="1084832"/>
                  <a:pt x="346771" y="1099296"/>
                </a:cubicBezTo>
                <a:cubicBezTo>
                  <a:pt x="346771" y="1099296"/>
                  <a:pt x="346771" y="1099296"/>
                  <a:pt x="346771" y="1181261"/>
                </a:cubicBezTo>
                <a:cubicBezTo>
                  <a:pt x="346771" y="1181261"/>
                  <a:pt x="346771" y="1181261"/>
                  <a:pt x="341990" y="1210190"/>
                </a:cubicBezTo>
                <a:cubicBezTo>
                  <a:pt x="341990" y="1210190"/>
                  <a:pt x="341990" y="1210190"/>
                  <a:pt x="346771" y="1258405"/>
                </a:cubicBezTo>
                <a:cubicBezTo>
                  <a:pt x="423271" y="1263226"/>
                  <a:pt x="389802" y="1258405"/>
                  <a:pt x="418490" y="1215012"/>
                </a:cubicBezTo>
                <a:cubicBezTo>
                  <a:pt x="418490" y="1215012"/>
                  <a:pt x="418490" y="1215012"/>
                  <a:pt x="408927" y="1215012"/>
                </a:cubicBezTo>
                <a:cubicBezTo>
                  <a:pt x="408927" y="1215012"/>
                  <a:pt x="408927" y="1215012"/>
                  <a:pt x="413708" y="1060724"/>
                </a:cubicBezTo>
                <a:cubicBezTo>
                  <a:pt x="413708" y="1060724"/>
                  <a:pt x="413708" y="1060724"/>
                  <a:pt x="437614" y="1060724"/>
                </a:cubicBezTo>
                <a:cubicBezTo>
                  <a:pt x="466302" y="1060724"/>
                  <a:pt x="456739" y="1075189"/>
                  <a:pt x="456739" y="1099296"/>
                </a:cubicBezTo>
                <a:cubicBezTo>
                  <a:pt x="456739" y="1099296"/>
                  <a:pt x="456739" y="1099296"/>
                  <a:pt x="428052" y="1210190"/>
                </a:cubicBezTo>
                <a:cubicBezTo>
                  <a:pt x="428052" y="1210190"/>
                  <a:pt x="428052" y="1210190"/>
                  <a:pt x="466302" y="1171618"/>
                </a:cubicBezTo>
                <a:cubicBezTo>
                  <a:pt x="466302" y="1171618"/>
                  <a:pt x="466302" y="1171618"/>
                  <a:pt x="514114" y="1176440"/>
                </a:cubicBezTo>
                <a:cubicBezTo>
                  <a:pt x="514114" y="1176440"/>
                  <a:pt x="514114" y="1176440"/>
                  <a:pt x="528458" y="1210190"/>
                </a:cubicBezTo>
                <a:cubicBezTo>
                  <a:pt x="528458" y="1210190"/>
                  <a:pt x="528458" y="1210190"/>
                  <a:pt x="576270" y="1157154"/>
                </a:cubicBezTo>
                <a:cubicBezTo>
                  <a:pt x="581051" y="1161975"/>
                  <a:pt x="595395" y="1176440"/>
                  <a:pt x="600176" y="1176440"/>
                </a:cubicBezTo>
                <a:cubicBezTo>
                  <a:pt x="619301" y="1176440"/>
                  <a:pt x="619301" y="1166797"/>
                  <a:pt x="638426" y="1157154"/>
                </a:cubicBezTo>
                <a:cubicBezTo>
                  <a:pt x="638426" y="1157154"/>
                  <a:pt x="638426" y="1157154"/>
                  <a:pt x="633645" y="1243940"/>
                </a:cubicBezTo>
                <a:cubicBezTo>
                  <a:pt x="633645" y="1243940"/>
                  <a:pt x="633645" y="1243940"/>
                  <a:pt x="624082" y="1248762"/>
                </a:cubicBezTo>
                <a:cubicBezTo>
                  <a:pt x="624082" y="1248762"/>
                  <a:pt x="624082" y="1248762"/>
                  <a:pt x="609738" y="1210190"/>
                </a:cubicBezTo>
                <a:cubicBezTo>
                  <a:pt x="609738" y="1210190"/>
                  <a:pt x="609738" y="1210190"/>
                  <a:pt x="581051" y="1215012"/>
                </a:cubicBezTo>
                <a:cubicBezTo>
                  <a:pt x="581051" y="1215012"/>
                  <a:pt x="581051" y="1215012"/>
                  <a:pt x="576270" y="1258405"/>
                </a:cubicBezTo>
                <a:cubicBezTo>
                  <a:pt x="576270" y="1258405"/>
                  <a:pt x="576270" y="1258405"/>
                  <a:pt x="633645" y="1268048"/>
                </a:cubicBezTo>
                <a:cubicBezTo>
                  <a:pt x="633645" y="1268048"/>
                  <a:pt x="633645" y="1268048"/>
                  <a:pt x="638426" y="1268048"/>
                </a:cubicBezTo>
                <a:cubicBezTo>
                  <a:pt x="686238" y="1268048"/>
                  <a:pt x="700582" y="1234297"/>
                  <a:pt x="695800" y="1200547"/>
                </a:cubicBezTo>
                <a:cubicBezTo>
                  <a:pt x="695800" y="1200547"/>
                  <a:pt x="695800" y="1200547"/>
                  <a:pt x="695800" y="1166797"/>
                </a:cubicBezTo>
                <a:cubicBezTo>
                  <a:pt x="695800" y="1166797"/>
                  <a:pt x="695800" y="1166797"/>
                  <a:pt x="695800" y="1133046"/>
                </a:cubicBezTo>
                <a:cubicBezTo>
                  <a:pt x="695800" y="1133046"/>
                  <a:pt x="695800" y="1133046"/>
                  <a:pt x="695800" y="1099296"/>
                </a:cubicBezTo>
                <a:cubicBezTo>
                  <a:pt x="695800" y="1099296"/>
                  <a:pt x="695800" y="1099296"/>
                  <a:pt x="695800" y="1041438"/>
                </a:cubicBezTo>
                <a:cubicBezTo>
                  <a:pt x="695800" y="1041438"/>
                  <a:pt x="695800" y="1041438"/>
                  <a:pt x="743613" y="1070367"/>
                </a:cubicBezTo>
                <a:cubicBezTo>
                  <a:pt x="743613" y="1070367"/>
                  <a:pt x="743613" y="1070367"/>
                  <a:pt x="772300" y="1055903"/>
                </a:cubicBezTo>
                <a:cubicBezTo>
                  <a:pt x="772300" y="1055903"/>
                  <a:pt x="772300" y="1055903"/>
                  <a:pt x="805769" y="1022153"/>
                </a:cubicBezTo>
                <a:cubicBezTo>
                  <a:pt x="805769" y="1022153"/>
                  <a:pt x="805769" y="1022153"/>
                  <a:pt x="810550" y="1026974"/>
                </a:cubicBezTo>
                <a:cubicBezTo>
                  <a:pt x="810550" y="1017331"/>
                  <a:pt x="800987" y="1002867"/>
                  <a:pt x="820112" y="1002867"/>
                </a:cubicBezTo>
                <a:cubicBezTo>
                  <a:pt x="848800" y="1002867"/>
                  <a:pt x="844018" y="1012510"/>
                  <a:pt x="834456" y="1026974"/>
                </a:cubicBezTo>
                <a:cubicBezTo>
                  <a:pt x="887049" y="1031796"/>
                  <a:pt x="887049" y="1080010"/>
                  <a:pt x="887049" y="1118582"/>
                </a:cubicBezTo>
                <a:cubicBezTo>
                  <a:pt x="887049" y="1118582"/>
                  <a:pt x="887049" y="1118582"/>
                  <a:pt x="887049" y="1123404"/>
                </a:cubicBezTo>
                <a:cubicBezTo>
                  <a:pt x="887049" y="1123404"/>
                  <a:pt x="887049" y="1123404"/>
                  <a:pt x="887049" y="1157154"/>
                </a:cubicBezTo>
                <a:cubicBezTo>
                  <a:pt x="887049" y="1200547"/>
                  <a:pt x="901393" y="1186083"/>
                  <a:pt x="901393" y="1224654"/>
                </a:cubicBezTo>
                <a:cubicBezTo>
                  <a:pt x="901393" y="1224654"/>
                  <a:pt x="901393" y="1224654"/>
                  <a:pt x="1006580" y="1234297"/>
                </a:cubicBezTo>
                <a:cubicBezTo>
                  <a:pt x="1006580" y="1234297"/>
                  <a:pt x="1006580" y="1234297"/>
                  <a:pt x="1035267" y="1234297"/>
                </a:cubicBezTo>
                <a:cubicBezTo>
                  <a:pt x="1035267" y="1234297"/>
                  <a:pt x="1035267" y="1234297"/>
                  <a:pt x="1073517" y="1234297"/>
                </a:cubicBezTo>
                <a:cubicBezTo>
                  <a:pt x="1073517" y="1234297"/>
                  <a:pt x="1073517" y="1234297"/>
                  <a:pt x="1097423" y="1239119"/>
                </a:cubicBezTo>
                <a:cubicBezTo>
                  <a:pt x="1097423" y="1239119"/>
                  <a:pt x="1097423" y="1239119"/>
                  <a:pt x="1154798" y="1224654"/>
                </a:cubicBezTo>
                <a:cubicBezTo>
                  <a:pt x="1154798" y="1224654"/>
                  <a:pt x="1154798" y="1224654"/>
                  <a:pt x="1164360" y="1055903"/>
                </a:cubicBezTo>
                <a:lnTo>
                  <a:pt x="1164360" y="1061779"/>
                </a:lnTo>
                <a:cubicBezTo>
                  <a:pt x="1164360" y="1068559"/>
                  <a:pt x="1164360" y="1077600"/>
                  <a:pt x="1164360" y="1089653"/>
                </a:cubicBezTo>
                <a:cubicBezTo>
                  <a:pt x="1164360" y="1089653"/>
                  <a:pt x="1164360" y="1089653"/>
                  <a:pt x="1207391" y="1002867"/>
                </a:cubicBezTo>
                <a:cubicBezTo>
                  <a:pt x="1207391" y="969116"/>
                  <a:pt x="1269547" y="964295"/>
                  <a:pt x="1288672" y="964295"/>
                </a:cubicBezTo>
                <a:cubicBezTo>
                  <a:pt x="1341266" y="959473"/>
                  <a:pt x="1331703" y="969116"/>
                  <a:pt x="1384296" y="1002867"/>
                </a:cubicBezTo>
                <a:cubicBezTo>
                  <a:pt x="1384296" y="1002867"/>
                  <a:pt x="1384296" y="1002867"/>
                  <a:pt x="1408202" y="877508"/>
                </a:cubicBezTo>
                <a:cubicBezTo>
                  <a:pt x="1408202" y="877508"/>
                  <a:pt x="1408202" y="877508"/>
                  <a:pt x="1432109" y="877508"/>
                </a:cubicBezTo>
                <a:cubicBezTo>
                  <a:pt x="1427327" y="853401"/>
                  <a:pt x="1432109" y="819651"/>
                  <a:pt x="1432109" y="795543"/>
                </a:cubicBezTo>
                <a:cubicBezTo>
                  <a:pt x="1432109" y="732864"/>
                  <a:pt x="1417765" y="747329"/>
                  <a:pt x="1475140" y="723221"/>
                </a:cubicBezTo>
                <a:cubicBezTo>
                  <a:pt x="1475140" y="723221"/>
                  <a:pt x="1475140" y="723221"/>
                  <a:pt x="1484702" y="670185"/>
                </a:cubicBezTo>
                <a:cubicBezTo>
                  <a:pt x="1484702" y="670185"/>
                  <a:pt x="1484702" y="670185"/>
                  <a:pt x="1518171" y="679828"/>
                </a:cubicBezTo>
                <a:cubicBezTo>
                  <a:pt x="1522952" y="747329"/>
                  <a:pt x="1628139" y="728043"/>
                  <a:pt x="1647264" y="723221"/>
                </a:cubicBezTo>
                <a:cubicBezTo>
                  <a:pt x="1690295" y="689471"/>
                  <a:pt x="1609014" y="530362"/>
                  <a:pt x="1704638" y="530362"/>
                </a:cubicBezTo>
                <a:cubicBezTo>
                  <a:pt x="1704638" y="530362"/>
                  <a:pt x="1704638" y="530362"/>
                  <a:pt x="1723763" y="530362"/>
                </a:cubicBezTo>
                <a:cubicBezTo>
                  <a:pt x="1723763" y="530362"/>
                  <a:pt x="1723763" y="530362"/>
                  <a:pt x="1762013" y="482148"/>
                </a:cubicBezTo>
                <a:cubicBezTo>
                  <a:pt x="1762013" y="482148"/>
                  <a:pt x="1762013" y="482148"/>
                  <a:pt x="1876762" y="506255"/>
                </a:cubicBezTo>
                <a:cubicBezTo>
                  <a:pt x="1900668" y="549648"/>
                  <a:pt x="1891106" y="530362"/>
                  <a:pt x="1924574" y="530362"/>
                </a:cubicBezTo>
                <a:lnTo>
                  <a:pt x="1942258" y="535712"/>
                </a:lnTo>
                <a:lnTo>
                  <a:pt x="1940711" y="536464"/>
                </a:lnTo>
                <a:cubicBezTo>
                  <a:pt x="1939815" y="537143"/>
                  <a:pt x="1941309" y="536690"/>
                  <a:pt x="1942504" y="535786"/>
                </a:cubicBezTo>
                <a:lnTo>
                  <a:pt x="1942258" y="535712"/>
                </a:lnTo>
                <a:lnTo>
                  <a:pt x="1953262" y="530362"/>
                </a:lnTo>
                <a:cubicBezTo>
                  <a:pt x="1953262" y="530362"/>
                  <a:pt x="1953262" y="530362"/>
                  <a:pt x="1953262" y="544827"/>
                </a:cubicBezTo>
                <a:cubicBezTo>
                  <a:pt x="1953262" y="544827"/>
                  <a:pt x="1953262" y="544827"/>
                  <a:pt x="1962824" y="564113"/>
                </a:cubicBezTo>
                <a:cubicBezTo>
                  <a:pt x="1962824" y="564113"/>
                  <a:pt x="1962824" y="564113"/>
                  <a:pt x="1962824" y="597863"/>
                </a:cubicBezTo>
                <a:cubicBezTo>
                  <a:pt x="1962824" y="597863"/>
                  <a:pt x="1962824" y="597863"/>
                  <a:pt x="1962824" y="631613"/>
                </a:cubicBezTo>
                <a:cubicBezTo>
                  <a:pt x="1962824" y="631613"/>
                  <a:pt x="1962824" y="631613"/>
                  <a:pt x="1962824" y="665364"/>
                </a:cubicBezTo>
                <a:cubicBezTo>
                  <a:pt x="1962824" y="665364"/>
                  <a:pt x="1962824" y="665364"/>
                  <a:pt x="1962824" y="694292"/>
                </a:cubicBezTo>
                <a:cubicBezTo>
                  <a:pt x="1962824" y="694292"/>
                  <a:pt x="1962824" y="694292"/>
                  <a:pt x="1962824" y="728043"/>
                </a:cubicBezTo>
                <a:cubicBezTo>
                  <a:pt x="1962824" y="728043"/>
                  <a:pt x="1962824" y="728043"/>
                  <a:pt x="1962824" y="761793"/>
                </a:cubicBezTo>
                <a:cubicBezTo>
                  <a:pt x="1962824" y="761793"/>
                  <a:pt x="1962824" y="761793"/>
                  <a:pt x="1962824" y="795543"/>
                </a:cubicBezTo>
                <a:cubicBezTo>
                  <a:pt x="1962824" y="795543"/>
                  <a:pt x="1962824" y="795543"/>
                  <a:pt x="1962824" y="829294"/>
                </a:cubicBezTo>
                <a:cubicBezTo>
                  <a:pt x="1962824" y="829294"/>
                  <a:pt x="1962824" y="829294"/>
                  <a:pt x="1962824" y="863044"/>
                </a:cubicBezTo>
                <a:cubicBezTo>
                  <a:pt x="1962824" y="863044"/>
                  <a:pt x="1962824" y="863044"/>
                  <a:pt x="1962824" y="891973"/>
                </a:cubicBezTo>
                <a:cubicBezTo>
                  <a:pt x="1962824" y="891973"/>
                  <a:pt x="1962824" y="891973"/>
                  <a:pt x="1962824" y="925723"/>
                </a:cubicBezTo>
                <a:cubicBezTo>
                  <a:pt x="1962824" y="925723"/>
                  <a:pt x="1962824" y="925723"/>
                  <a:pt x="1967606" y="959473"/>
                </a:cubicBezTo>
                <a:cubicBezTo>
                  <a:pt x="1958043" y="1051081"/>
                  <a:pt x="1986731" y="998045"/>
                  <a:pt x="2029762" y="1017331"/>
                </a:cubicBezTo>
                <a:cubicBezTo>
                  <a:pt x="2029762" y="1017331"/>
                  <a:pt x="2029762" y="1017331"/>
                  <a:pt x="2029762" y="949831"/>
                </a:cubicBezTo>
                <a:cubicBezTo>
                  <a:pt x="2029762" y="949831"/>
                  <a:pt x="2029762" y="949831"/>
                  <a:pt x="2034543" y="925723"/>
                </a:cubicBezTo>
                <a:cubicBezTo>
                  <a:pt x="2034543" y="925723"/>
                  <a:pt x="2034543" y="925723"/>
                  <a:pt x="2029762" y="887151"/>
                </a:cubicBezTo>
                <a:cubicBezTo>
                  <a:pt x="2029762" y="887151"/>
                  <a:pt x="2029762" y="887151"/>
                  <a:pt x="2034543" y="863044"/>
                </a:cubicBezTo>
                <a:cubicBezTo>
                  <a:pt x="2034543" y="863044"/>
                  <a:pt x="2034543" y="863044"/>
                  <a:pt x="2029762" y="819651"/>
                </a:cubicBezTo>
                <a:cubicBezTo>
                  <a:pt x="2029762" y="819651"/>
                  <a:pt x="2029762" y="819651"/>
                  <a:pt x="2034543" y="795543"/>
                </a:cubicBezTo>
                <a:cubicBezTo>
                  <a:pt x="2034543" y="795543"/>
                  <a:pt x="2034543" y="795543"/>
                  <a:pt x="2029762" y="752150"/>
                </a:cubicBezTo>
                <a:cubicBezTo>
                  <a:pt x="2029762" y="752150"/>
                  <a:pt x="2029762" y="752150"/>
                  <a:pt x="2029762" y="728043"/>
                </a:cubicBezTo>
                <a:cubicBezTo>
                  <a:pt x="2029762" y="728043"/>
                  <a:pt x="2029762" y="728043"/>
                  <a:pt x="2039324" y="694292"/>
                </a:cubicBezTo>
                <a:cubicBezTo>
                  <a:pt x="2039324" y="694292"/>
                  <a:pt x="2039324" y="694292"/>
                  <a:pt x="2173198" y="679828"/>
                </a:cubicBezTo>
                <a:cubicBezTo>
                  <a:pt x="2173198" y="679828"/>
                  <a:pt x="2173198" y="679828"/>
                  <a:pt x="2120605" y="573756"/>
                </a:cubicBezTo>
                <a:cubicBezTo>
                  <a:pt x="2192323" y="540005"/>
                  <a:pt x="2154073" y="515898"/>
                  <a:pt x="2206667" y="511076"/>
                </a:cubicBezTo>
                <a:cubicBezTo>
                  <a:pt x="2292729" y="496612"/>
                  <a:pt x="2230573" y="564113"/>
                  <a:pt x="2311854" y="573756"/>
                </a:cubicBezTo>
                <a:cubicBezTo>
                  <a:pt x="2292729" y="607506"/>
                  <a:pt x="2292729" y="636435"/>
                  <a:pt x="2264041" y="636435"/>
                </a:cubicBezTo>
                <a:cubicBezTo>
                  <a:pt x="2264041" y="636435"/>
                  <a:pt x="2264041" y="636435"/>
                  <a:pt x="2259260" y="665364"/>
                </a:cubicBezTo>
                <a:cubicBezTo>
                  <a:pt x="2259260" y="699114"/>
                  <a:pt x="2287947" y="713578"/>
                  <a:pt x="2278385" y="747329"/>
                </a:cubicBezTo>
                <a:cubicBezTo>
                  <a:pt x="2278385" y="747329"/>
                  <a:pt x="2278385" y="747329"/>
                  <a:pt x="2340541" y="747329"/>
                </a:cubicBezTo>
                <a:cubicBezTo>
                  <a:pt x="2340541" y="747329"/>
                  <a:pt x="2340541" y="747329"/>
                  <a:pt x="2340541" y="795543"/>
                </a:cubicBezTo>
                <a:cubicBezTo>
                  <a:pt x="2340541" y="795543"/>
                  <a:pt x="2340541" y="795543"/>
                  <a:pt x="2383572" y="795543"/>
                </a:cubicBezTo>
                <a:cubicBezTo>
                  <a:pt x="2383572" y="795543"/>
                  <a:pt x="2383572" y="795543"/>
                  <a:pt x="2407478" y="795543"/>
                </a:cubicBezTo>
                <a:cubicBezTo>
                  <a:pt x="2407478" y="795543"/>
                  <a:pt x="2407478" y="795543"/>
                  <a:pt x="2417040" y="805186"/>
                </a:cubicBezTo>
                <a:cubicBezTo>
                  <a:pt x="2431384" y="819651"/>
                  <a:pt x="2369228" y="877508"/>
                  <a:pt x="2474415" y="877508"/>
                </a:cubicBezTo>
                <a:cubicBezTo>
                  <a:pt x="2474415" y="877508"/>
                  <a:pt x="2474415" y="877508"/>
                  <a:pt x="2503102" y="872687"/>
                </a:cubicBezTo>
                <a:cubicBezTo>
                  <a:pt x="2503102" y="872687"/>
                  <a:pt x="2503102" y="872687"/>
                  <a:pt x="2536571" y="843758"/>
                </a:cubicBezTo>
                <a:cubicBezTo>
                  <a:pt x="2536571" y="843758"/>
                  <a:pt x="2536571" y="843758"/>
                  <a:pt x="2555696" y="863044"/>
                </a:cubicBezTo>
                <a:cubicBezTo>
                  <a:pt x="2555696" y="863044"/>
                  <a:pt x="2555696" y="863044"/>
                  <a:pt x="2589164" y="911259"/>
                </a:cubicBezTo>
                <a:cubicBezTo>
                  <a:pt x="2589164" y="940188"/>
                  <a:pt x="2579602" y="1007688"/>
                  <a:pt x="2593946" y="1026974"/>
                </a:cubicBezTo>
                <a:cubicBezTo>
                  <a:pt x="2617852" y="1055903"/>
                  <a:pt x="2632195" y="1002867"/>
                  <a:pt x="2646539" y="993224"/>
                </a:cubicBezTo>
                <a:cubicBezTo>
                  <a:pt x="2646539" y="993224"/>
                  <a:pt x="2646539" y="993224"/>
                  <a:pt x="2636977" y="993224"/>
                </a:cubicBezTo>
                <a:cubicBezTo>
                  <a:pt x="2636977" y="993224"/>
                  <a:pt x="2636977" y="993224"/>
                  <a:pt x="2636977" y="925723"/>
                </a:cubicBezTo>
                <a:cubicBezTo>
                  <a:pt x="2636977" y="925723"/>
                  <a:pt x="2636977" y="925723"/>
                  <a:pt x="2646539" y="925723"/>
                </a:cubicBezTo>
                <a:cubicBezTo>
                  <a:pt x="2646539" y="925723"/>
                  <a:pt x="2646539" y="925723"/>
                  <a:pt x="2627414" y="911259"/>
                </a:cubicBezTo>
                <a:cubicBezTo>
                  <a:pt x="2627414" y="911259"/>
                  <a:pt x="2627414" y="911259"/>
                  <a:pt x="2646539" y="887151"/>
                </a:cubicBezTo>
                <a:cubicBezTo>
                  <a:pt x="2646539" y="887151"/>
                  <a:pt x="2646539" y="887151"/>
                  <a:pt x="2636977" y="887151"/>
                </a:cubicBezTo>
                <a:cubicBezTo>
                  <a:pt x="2636977" y="887151"/>
                  <a:pt x="2636977" y="887151"/>
                  <a:pt x="2636977" y="819651"/>
                </a:cubicBezTo>
                <a:cubicBezTo>
                  <a:pt x="2636977" y="819651"/>
                  <a:pt x="2636977" y="819651"/>
                  <a:pt x="2646539" y="819651"/>
                </a:cubicBezTo>
                <a:cubicBezTo>
                  <a:pt x="2617852" y="800365"/>
                  <a:pt x="2636977" y="776257"/>
                  <a:pt x="2641758" y="747329"/>
                </a:cubicBezTo>
                <a:cubicBezTo>
                  <a:pt x="2641758" y="747329"/>
                  <a:pt x="2641758" y="747329"/>
                  <a:pt x="2636977" y="694292"/>
                </a:cubicBezTo>
                <a:cubicBezTo>
                  <a:pt x="2689570" y="689471"/>
                  <a:pt x="2680008" y="699114"/>
                  <a:pt x="2713476" y="675007"/>
                </a:cubicBezTo>
                <a:cubicBezTo>
                  <a:pt x="2732601" y="655721"/>
                  <a:pt x="2742164" y="679828"/>
                  <a:pt x="2794757" y="646078"/>
                </a:cubicBezTo>
                <a:cubicBezTo>
                  <a:pt x="2794757" y="646078"/>
                  <a:pt x="2794757" y="646078"/>
                  <a:pt x="2876038" y="655721"/>
                </a:cubicBezTo>
                <a:cubicBezTo>
                  <a:pt x="2876038" y="655721"/>
                  <a:pt x="2876038" y="655721"/>
                  <a:pt x="2933412" y="655721"/>
                </a:cubicBezTo>
                <a:cubicBezTo>
                  <a:pt x="2942975" y="655721"/>
                  <a:pt x="3029037" y="621970"/>
                  <a:pt x="3048162" y="621970"/>
                </a:cubicBezTo>
                <a:cubicBezTo>
                  <a:pt x="3048162" y="621970"/>
                  <a:pt x="3048162" y="621970"/>
                  <a:pt x="3076849" y="621970"/>
                </a:cubicBezTo>
                <a:cubicBezTo>
                  <a:pt x="3076849" y="621970"/>
                  <a:pt x="3076849" y="621970"/>
                  <a:pt x="3129443" y="621970"/>
                </a:cubicBezTo>
                <a:cubicBezTo>
                  <a:pt x="3153349" y="665364"/>
                  <a:pt x="3153349" y="699114"/>
                  <a:pt x="3148567" y="732864"/>
                </a:cubicBezTo>
                <a:cubicBezTo>
                  <a:pt x="3148567" y="742507"/>
                  <a:pt x="3139005" y="810008"/>
                  <a:pt x="3167692" y="781079"/>
                </a:cubicBezTo>
                <a:cubicBezTo>
                  <a:pt x="3196380" y="752150"/>
                  <a:pt x="3153349" y="737686"/>
                  <a:pt x="3225067" y="737686"/>
                </a:cubicBezTo>
                <a:cubicBezTo>
                  <a:pt x="3268098" y="675007"/>
                  <a:pt x="3287223" y="689471"/>
                  <a:pt x="3349379" y="694292"/>
                </a:cubicBezTo>
                <a:cubicBezTo>
                  <a:pt x="3349379" y="694292"/>
                  <a:pt x="3349379" y="694292"/>
                  <a:pt x="3339816" y="699114"/>
                </a:cubicBezTo>
                <a:cubicBezTo>
                  <a:pt x="3339816" y="699114"/>
                  <a:pt x="3339816" y="699114"/>
                  <a:pt x="3373285" y="742507"/>
                </a:cubicBezTo>
                <a:cubicBezTo>
                  <a:pt x="3373285" y="742507"/>
                  <a:pt x="3373285" y="742507"/>
                  <a:pt x="3406753" y="737686"/>
                </a:cubicBezTo>
                <a:cubicBezTo>
                  <a:pt x="3406753" y="737686"/>
                  <a:pt x="3406753" y="737686"/>
                  <a:pt x="3454566" y="805186"/>
                </a:cubicBezTo>
                <a:cubicBezTo>
                  <a:pt x="3454566" y="805186"/>
                  <a:pt x="3454566" y="805186"/>
                  <a:pt x="3445003" y="810008"/>
                </a:cubicBezTo>
                <a:cubicBezTo>
                  <a:pt x="3531065" y="829294"/>
                  <a:pt x="3559752" y="795543"/>
                  <a:pt x="3650596" y="834115"/>
                </a:cubicBezTo>
                <a:cubicBezTo>
                  <a:pt x="3660158" y="810008"/>
                  <a:pt x="3650596" y="795543"/>
                  <a:pt x="3655377" y="781079"/>
                </a:cubicBezTo>
                <a:cubicBezTo>
                  <a:pt x="3669721" y="752150"/>
                  <a:pt x="3688845" y="766615"/>
                  <a:pt x="3698408" y="713578"/>
                </a:cubicBezTo>
                <a:cubicBezTo>
                  <a:pt x="3731876" y="723221"/>
                  <a:pt x="3736658" y="699114"/>
                  <a:pt x="3736658" y="679828"/>
                </a:cubicBezTo>
                <a:cubicBezTo>
                  <a:pt x="3736658" y="641256"/>
                  <a:pt x="3760564" y="660542"/>
                  <a:pt x="3774907" y="612327"/>
                </a:cubicBezTo>
                <a:cubicBezTo>
                  <a:pt x="3774907" y="612327"/>
                  <a:pt x="3774907" y="612327"/>
                  <a:pt x="3798814" y="612327"/>
                </a:cubicBezTo>
                <a:cubicBezTo>
                  <a:pt x="3808376" y="641256"/>
                  <a:pt x="3851407" y="703935"/>
                  <a:pt x="3880094" y="713578"/>
                </a:cubicBezTo>
                <a:cubicBezTo>
                  <a:pt x="3927907" y="626792"/>
                  <a:pt x="3918344" y="650899"/>
                  <a:pt x="3918344" y="564113"/>
                </a:cubicBezTo>
                <a:cubicBezTo>
                  <a:pt x="3918344" y="511076"/>
                  <a:pt x="3918344" y="462862"/>
                  <a:pt x="3918344" y="409825"/>
                </a:cubicBezTo>
                <a:cubicBezTo>
                  <a:pt x="3918344" y="380897"/>
                  <a:pt x="3894438" y="101251"/>
                  <a:pt x="3980500" y="101251"/>
                </a:cubicBezTo>
                <a:cubicBezTo>
                  <a:pt x="3980500" y="101251"/>
                  <a:pt x="3980500" y="101251"/>
                  <a:pt x="4037875" y="101251"/>
                </a:cubicBezTo>
                <a:cubicBezTo>
                  <a:pt x="4047437" y="130180"/>
                  <a:pt x="4076124" y="125359"/>
                  <a:pt x="4095249" y="125359"/>
                </a:cubicBezTo>
                <a:cubicBezTo>
                  <a:pt x="4114374" y="125359"/>
                  <a:pt x="4143061" y="130180"/>
                  <a:pt x="4162186" y="149466"/>
                </a:cubicBezTo>
                <a:cubicBezTo>
                  <a:pt x="4162186" y="149466"/>
                  <a:pt x="4162186" y="149466"/>
                  <a:pt x="4166968" y="216967"/>
                </a:cubicBezTo>
                <a:cubicBezTo>
                  <a:pt x="4190874" y="250717"/>
                  <a:pt x="4200436" y="245895"/>
                  <a:pt x="4195655" y="289289"/>
                </a:cubicBezTo>
                <a:cubicBezTo>
                  <a:pt x="4195655" y="289289"/>
                  <a:pt x="4195655" y="289289"/>
                  <a:pt x="4195655" y="356789"/>
                </a:cubicBezTo>
                <a:cubicBezTo>
                  <a:pt x="4195655" y="356789"/>
                  <a:pt x="4195655" y="356789"/>
                  <a:pt x="4195655" y="424290"/>
                </a:cubicBezTo>
                <a:cubicBezTo>
                  <a:pt x="4195655" y="424290"/>
                  <a:pt x="4195655" y="424290"/>
                  <a:pt x="4200436" y="491791"/>
                </a:cubicBezTo>
                <a:cubicBezTo>
                  <a:pt x="4200436" y="491791"/>
                  <a:pt x="4200436" y="491791"/>
                  <a:pt x="4190874" y="530362"/>
                </a:cubicBezTo>
                <a:cubicBezTo>
                  <a:pt x="4358217" y="568934"/>
                  <a:pt x="4253030" y="458040"/>
                  <a:pt x="4291280" y="390540"/>
                </a:cubicBezTo>
                <a:cubicBezTo>
                  <a:pt x="4305623" y="366432"/>
                  <a:pt x="4449060" y="380897"/>
                  <a:pt x="4501653" y="395361"/>
                </a:cubicBezTo>
                <a:cubicBezTo>
                  <a:pt x="4597278" y="419468"/>
                  <a:pt x="4530341" y="482148"/>
                  <a:pt x="4568591" y="554470"/>
                </a:cubicBezTo>
                <a:cubicBezTo>
                  <a:pt x="4568591" y="554470"/>
                  <a:pt x="4568591" y="554470"/>
                  <a:pt x="4668996" y="530362"/>
                </a:cubicBezTo>
                <a:cubicBezTo>
                  <a:pt x="4668996" y="530362"/>
                  <a:pt x="4668996" y="530362"/>
                  <a:pt x="4664215" y="433933"/>
                </a:cubicBezTo>
                <a:cubicBezTo>
                  <a:pt x="4707246" y="429111"/>
                  <a:pt x="4726370" y="414647"/>
                  <a:pt x="4764620" y="414647"/>
                </a:cubicBezTo>
                <a:cubicBezTo>
                  <a:pt x="4764620" y="414647"/>
                  <a:pt x="4764620" y="414647"/>
                  <a:pt x="4821995" y="419468"/>
                </a:cubicBezTo>
                <a:cubicBezTo>
                  <a:pt x="4821995" y="419468"/>
                  <a:pt x="4821995" y="419468"/>
                  <a:pt x="4860245" y="414647"/>
                </a:cubicBezTo>
                <a:cubicBezTo>
                  <a:pt x="4912839" y="448397"/>
                  <a:pt x="4917619" y="414647"/>
                  <a:pt x="4917619" y="486969"/>
                </a:cubicBezTo>
                <a:cubicBezTo>
                  <a:pt x="4917619" y="515898"/>
                  <a:pt x="4908057" y="559291"/>
                  <a:pt x="4917619" y="583399"/>
                </a:cubicBezTo>
                <a:cubicBezTo>
                  <a:pt x="4917619" y="583399"/>
                  <a:pt x="4917619" y="583399"/>
                  <a:pt x="4970213" y="593041"/>
                </a:cubicBezTo>
                <a:cubicBezTo>
                  <a:pt x="4970213" y="593041"/>
                  <a:pt x="4970213" y="593041"/>
                  <a:pt x="4974994" y="597863"/>
                </a:cubicBezTo>
                <a:cubicBezTo>
                  <a:pt x="4974994" y="597863"/>
                  <a:pt x="4974994" y="597863"/>
                  <a:pt x="4974994" y="496612"/>
                </a:cubicBezTo>
                <a:cubicBezTo>
                  <a:pt x="5013244" y="496612"/>
                  <a:pt x="5070619" y="477326"/>
                  <a:pt x="5099306" y="467683"/>
                </a:cubicBezTo>
                <a:cubicBezTo>
                  <a:pt x="5175805" y="453219"/>
                  <a:pt x="5147119" y="467683"/>
                  <a:pt x="5199711" y="390540"/>
                </a:cubicBezTo>
                <a:cubicBezTo>
                  <a:pt x="5233180" y="395361"/>
                  <a:pt x="5280992" y="395361"/>
                  <a:pt x="5304899" y="433933"/>
                </a:cubicBezTo>
                <a:cubicBezTo>
                  <a:pt x="5304899" y="433933"/>
                  <a:pt x="5304899" y="433933"/>
                  <a:pt x="5333586" y="496612"/>
                </a:cubicBezTo>
                <a:cubicBezTo>
                  <a:pt x="5333586" y="496612"/>
                  <a:pt x="5333586" y="496612"/>
                  <a:pt x="5352711" y="597863"/>
                </a:cubicBezTo>
                <a:cubicBezTo>
                  <a:pt x="5429211" y="544827"/>
                  <a:pt x="5328805" y="482148"/>
                  <a:pt x="5419648" y="433933"/>
                </a:cubicBezTo>
                <a:cubicBezTo>
                  <a:pt x="5419648" y="433933"/>
                  <a:pt x="5419648" y="433933"/>
                  <a:pt x="5429211" y="400183"/>
                </a:cubicBezTo>
                <a:cubicBezTo>
                  <a:pt x="5553522" y="371254"/>
                  <a:pt x="5515272" y="438754"/>
                  <a:pt x="5606116" y="448397"/>
                </a:cubicBezTo>
                <a:cubicBezTo>
                  <a:pt x="5606116" y="448397"/>
                  <a:pt x="5606116" y="448397"/>
                  <a:pt x="5615678" y="380897"/>
                </a:cubicBezTo>
                <a:cubicBezTo>
                  <a:pt x="5620459" y="347146"/>
                  <a:pt x="5596553" y="366432"/>
                  <a:pt x="5630022" y="318217"/>
                </a:cubicBezTo>
                <a:cubicBezTo>
                  <a:pt x="5706521" y="318217"/>
                  <a:pt x="5754333" y="294110"/>
                  <a:pt x="5816489" y="294110"/>
                </a:cubicBezTo>
                <a:cubicBezTo>
                  <a:pt x="5912113" y="298932"/>
                  <a:pt x="5940801" y="342325"/>
                  <a:pt x="5998175" y="366432"/>
                </a:cubicBezTo>
                <a:cubicBezTo>
                  <a:pt x="5998175" y="424290"/>
                  <a:pt x="5998175" y="448397"/>
                  <a:pt x="6031644" y="453219"/>
                </a:cubicBezTo>
                <a:cubicBezTo>
                  <a:pt x="6031644" y="453219"/>
                  <a:pt x="6031644" y="453219"/>
                  <a:pt x="6079457" y="448397"/>
                </a:cubicBezTo>
                <a:cubicBezTo>
                  <a:pt x="6079457" y="448397"/>
                  <a:pt x="6079457" y="448397"/>
                  <a:pt x="6089019" y="405004"/>
                </a:cubicBezTo>
                <a:cubicBezTo>
                  <a:pt x="6089019" y="405004"/>
                  <a:pt x="6089019" y="405004"/>
                  <a:pt x="6098582" y="400183"/>
                </a:cubicBezTo>
                <a:cubicBezTo>
                  <a:pt x="6098582" y="395361"/>
                  <a:pt x="6103363" y="400183"/>
                  <a:pt x="6103363" y="400183"/>
                </a:cubicBezTo>
                <a:cubicBezTo>
                  <a:pt x="6108144" y="400183"/>
                  <a:pt x="6112925" y="400183"/>
                  <a:pt x="6112925" y="400183"/>
                </a:cubicBezTo>
                <a:cubicBezTo>
                  <a:pt x="6112925" y="400183"/>
                  <a:pt x="6112925" y="400183"/>
                  <a:pt x="6170299" y="400183"/>
                </a:cubicBezTo>
                <a:cubicBezTo>
                  <a:pt x="6170299" y="400183"/>
                  <a:pt x="6170299" y="400183"/>
                  <a:pt x="6179862" y="400183"/>
                </a:cubicBezTo>
                <a:cubicBezTo>
                  <a:pt x="6232455" y="400183"/>
                  <a:pt x="6227674" y="429111"/>
                  <a:pt x="6270705" y="443576"/>
                </a:cubicBezTo>
                <a:cubicBezTo>
                  <a:pt x="6342424" y="462862"/>
                  <a:pt x="6332861" y="462862"/>
                  <a:pt x="6337643" y="515898"/>
                </a:cubicBezTo>
                <a:cubicBezTo>
                  <a:pt x="6337643" y="515898"/>
                  <a:pt x="6337643" y="515898"/>
                  <a:pt x="6337643" y="578577"/>
                </a:cubicBezTo>
                <a:cubicBezTo>
                  <a:pt x="6337643" y="578577"/>
                  <a:pt x="6337643" y="578577"/>
                  <a:pt x="6337643" y="646078"/>
                </a:cubicBezTo>
                <a:cubicBezTo>
                  <a:pt x="6337643" y="646078"/>
                  <a:pt x="6337643" y="646078"/>
                  <a:pt x="6347205" y="732864"/>
                </a:cubicBezTo>
                <a:cubicBezTo>
                  <a:pt x="6347205" y="732864"/>
                  <a:pt x="6347205" y="732864"/>
                  <a:pt x="6390236" y="800365"/>
                </a:cubicBezTo>
                <a:cubicBezTo>
                  <a:pt x="6390236" y="800365"/>
                  <a:pt x="6390236" y="800365"/>
                  <a:pt x="6423704" y="795543"/>
                </a:cubicBezTo>
                <a:cubicBezTo>
                  <a:pt x="6428485" y="737686"/>
                  <a:pt x="6452392" y="776257"/>
                  <a:pt x="6452392" y="728043"/>
                </a:cubicBezTo>
                <a:cubicBezTo>
                  <a:pt x="6452392" y="703935"/>
                  <a:pt x="6452392" y="689471"/>
                  <a:pt x="6452392" y="665364"/>
                </a:cubicBezTo>
                <a:cubicBezTo>
                  <a:pt x="6452392" y="641256"/>
                  <a:pt x="6452392" y="626792"/>
                  <a:pt x="6452392" y="602684"/>
                </a:cubicBezTo>
                <a:cubicBezTo>
                  <a:pt x="6452392" y="559291"/>
                  <a:pt x="6471516" y="588220"/>
                  <a:pt x="6481079" y="530362"/>
                </a:cubicBezTo>
                <a:cubicBezTo>
                  <a:pt x="6481079" y="530362"/>
                  <a:pt x="6481079" y="530362"/>
                  <a:pt x="6538454" y="530362"/>
                </a:cubicBezTo>
                <a:cubicBezTo>
                  <a:pt x="6567141" y="530362"/>
                  <a:pt x="6557579" y="515898"/>
                  <a:pt x="6571922" y="515898"/>
                </a:cubicBezTo>
                <a:cubicBezTo>
                  <a:pt x="6586266" y="515898"/>
                  <a:pt x="6595829" y="525541"/>
                  <a:pt x="6638860" y="530362"/>
                </a:cubicBezTo>
                <a:cubicBezTo>
                  <a:pt x="6638860" y="530362"/>
                  <a:pt x="6638860" y="530362"/>
                  <a:pt x="6634078" y="544827"/>
                </a:cubicBezTo>
                <a:cubicBezTo>
                  <a:pt x="6634078" y="544827"/>
                  <a:pt x="6634078" y="544827"/>
                  <a:pt x="6638860" y="549648"/>
                </a:cubicBezTo>
                <a:cubicBezTo>
                  <a:pt x="6638860" y="549648"/>
                  <a:pt x="6638860" y="549648"/>
                  <a:pt x="6657985" y="535184"/>
                </a:cubicBezTo>
                <a:cubicBezTo>
                  <a:pt x="6657985" y="535184"/>
                  <a:pt x="6657985" y="535184"/>
                  <a:pt x="6653203" y="530362"/>
                </a:cubicBezTo>
                <a:cubicBezTo>
                  <a:pt x="6653203" y="530362"/>
                  <a:pt x="6653203" y="530362"/>
                  <a:pt x="6662765" y="520719"/>
                </a:cubicBezTo>
                <a:lnTo>
                  <a:pt x="6663150" y="522140"/>
                </a:lnTo>
                <a:lnTo>
                  <a:pt x="6663438" y="526821"/>
                </a:lnTo>
                <a:cubicBezTo>
                  <a:pt x="6663811" y="528404"/>
                  <a:pt x="6664260" y="528253"/>
                  <a:pt x="6664559" y="527349"/>
                </a:cubicBezTo>
                <a:lnTo>
                  <a:pt x="6663150" y="522140"/>
                </a:lnTo>
                <a:lnTo>
                  <a:pt x="6662765" y="515898"/>
                </a:lnTo>
                <a:cubicBezTo>
                  <a:pt x="6662765" y="515898"/>
                  <a:pt x="6662765" y="515898"/>
                  <a:pt x="6662765" y="482148"/>
                </a:cubicBezTo>
                <a:cubicBezTo>
                  <a:pt x="6662765" y="482148"/>
                  <a:pt x="6662765" y="482148"/>
                  <a:pt x="6662765" y="448397"/>
                </a:cubicBezTo>
                <a:cubicBezTo>
                  <a:pt x="6662765" y="448397"/>
                  <a:pt x="6662765" y="448397"/>
                  <a:pt x="6662765" y="414647"/>
                </a:cubicBezTo>
                <a:cubicBezTo>
                  <a:pt x="6662765" y="414647"/>
                  <a:pt x="6662765" y="414647"/>
                  <a:pt x="6662765" y="380897"/>
                </a:cubicBezTo>
                <a:cubicBezTo>
                  <a:pt x="6667547" y="323039"/>
                  <a:pt x="6648422" y="342325"/>
                  <a:pt x="6648422" y="303753"/>
                </a:cubicBezTo>
                <a:cubicBezTo>
                  <a:pt x="6648422" y="284467"/>
                  <a:pt x="6648422" y="265181"/>
                  <a:pt x="6648422" y="245895"/>
                </a:cubicBezTo>
                <a:cubicBezTo>
                  <a:pt x="6648422" y="202502"/>
                  <a:pt x="6657985" y="163930"/>
                  <a:pt x="6662765" y="120537"/>
                </a:cubicBezTo>
                <a:cubicBezTo>
                  <a:pt x="6662765" y="120537"/>
                  <a:pt x="6662765" y="120537"/>
                  <a:pt x="6662765" y="86787"/>
                </a:cubicBezTo>
                <a:cubicBezTo>
                  <a:pt x="6662765" y="86787"/>
                  <a:pt x="6662765" y="86787"/>
                  <a:pt x="6662765" y="53036"/>
                </a:cubicBezTo>
                <a:cubicBezTo>
                  <a:pt x="6739265" y="43394"/>
                  <a:pt x="6715359" y="57858"/>
                  <a:pt x="6744046" y="0"/>
                </a:cubicBezTo>
                <a:close/>
              </a:path>
            </a:pathLst>
          </a:cu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fltVal val="0.5"/>
                                          </p:val>
                                        </p:tav>
                                        <p:tav tm="100000">
                                          <p:val>
                                            <p:strVal val="#ppt_x"/>
                                          </p:val>
                                        </p:tav>
                                      </p:tavLst>
                                    </p:anim>
                                    <p:anim calcmode="lin" valueType="num">
                                      <p:cBhvr>
                                        <p:cTn id="17" dur="10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fltVal val="0.5"/>
                                          </p:val>
                                        </p:tav>
                                        <p:tav tm="100000">
                                          <p:val>
                                            <p:strVal val="#ppt_x"/>
                                          </p:val>
                                        </p:tav>
                                      </p:tavLst>
                                    </p:anim>
                                    <p:anim calcmode="lin" valueType="num">
                                      <p:cBhvr>
                                        <p:cTn id="26" dur="10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fltVal val="0.5"/>
                                          </p:val>
                                        </p:tav>
                                        <p:tav tm="100000">
                                          <p:val>
                                            <p:strVal val="#ppt_x"/>
                                          </p:val>
                                        </p:tav>
                                      </p:tavLst>
                                    </p:anim>
                                    <p:anim calcmode="lin" valueType="num">
                                      <p:cBhvr>
                                        <p:cTn id="35" dur="10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ppt_w</p:attrName>
                                        </p:attrNameLst>
                                      </p:cBhvr>
                                      <p:tavLst>
                                        <p:tav tm="0">
                                          <p:val>
                                            <p:fltVal val="0"/>
                                          </p:val>
                                        </p:tav>
                                        <p:tav tm="100000">
                                          <p:val>
                                            <p:strVal val="#ppt_w"/>
                                          </p:val>
                                        </p:tav>
                                      </p:tavLst>
                                    </p:anim>
                                    <p:anim calcmode="lin" valueType="num">
                                      <p:cBhvr>
                                        <p:cTn id="41" dur="1000" fill="hold"/>
                                        <p:tgtEl>
                                          <p:spTgt spid="29"/>
                                        </p:tgtEl>
                                        <p:attrNameLst>
                                          <p:attrName>ppt_h</p:attrName>
                                        </p:attrNameLst>
                                      </p:cBhvr>
                                      <p:tavLst>
                                        <p:tav tm="0">
                                          <p:val>
                                            <p:fltVal val="0"/>
                                          </p:val>
                                        </p:tav>
                                        <p:tav tm="100000">
                                          <p:val>
                                            <p:strVal val="#ppt_h"/>
                                          </p:val>
                                        </p:tav>
                                      </p:tavLst>
                                    </p:anim>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fltVal val="0.5"/>
                                          </p:val>
                                        </p:tav>
                                        <p:tav tm="100000">
                                          <p:val>
                                            <p:strVal val="#ppt_x"/>
                                          </p:val>
                                        </p:tav>
                                      </p:tavLst>
                                    </p:anim>
                                    <p:anim calcmode="lin" valueType="num">
                                      <p:cBhvr>
                                        <p:cTn id="44" dur="10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par>
                          <p:cTn id="54" fill="hold">
                            <p:stCondLst>
                              <p:cond delay="7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11"/>
                                        </p:tgtEl>
                                      </p:cBhvr>
                                    </p:animEffect>
                                    <p:animScale>
                                      <p:cBhvr>
                                        <p:cTn id="57" dur="250" autoRev="1" fill="hold"/>
                                        <p:tgtEl>
                                          <p:spTgt spid="11"/>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
                                        </p:tgtEl>
                                        <p:attrNameLst>
                                          <p:attrName>ppt_y</p:attrName>
                                        </p:attrNameLst>
                                      </p:cBhvr>
                                      <p:tavLst>
                                        <p:tav tm="0">
                                          <p:val>
                                            <p:strVal val="#ppt_y"/>
                                          </p:val>
                                        </p:tav>
                                        <p:tav tm="100000">
                                          <p:val>
                                            <p:strVal val="#ppt_y"/>
                                          </p:val>
                                        </p:tav>
                                      </p:tavLst>
                                    </p:anim>
                                    <p:anim calcmode="lin" valueType="num">
                                      <p:cBhvr>
                                        <p:cTn id="6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
                                        </p:tgtEl>
                                      </p:cBhvr>
                                    </p:animEffect>
                                  </p:childTnLst>
                                </p:cTn>
                              </p:par>
                            </p:childTnLst>
                          </p:cTn>
                        </p:par>
                        <p:par>
                          <p:cTn id="67" fill="hold">
                            <p:stCondLst>
                              <p:cond delay="1700"/>
                            </p:stCondLst>
                            <p:childTnLst>
                              <p:par>
                                <p:cTn id="68" presetID="26" presetClass="emph" presetSubtype="0" fill="hold" grpId="1" nodeType="afterEffect">
                                  <p:stCondLst>
                                    <p:cond delay="0"/>
                                  </p:stCondLst>
                                  <p:iterate type="lt">
                                    <p:tmPct val="0"/>
                                  </p:iterate>
                                  <p:childTnLst>
                                    <p:animEffect transition="out" filter="fade">
                                      <p:cBhvr>
                                        <p:cTn id="69" dur="500" tmFilter="0, 0; .2, .5; .8, .5; 1, 0"/>
                                        <p:tgtEl>
                                          <p:spTgt spid="10"/>
                                        </p:tgtEl>
                                      </p:cBhvr>
                                    </p:animEffect>
                                    <p:animScale>
                                      <p:cBhvr>
                                        <p:cTn id="70" dur="250" autoRev="1" fill="hold"/>
                                        <p:tgtEl>
                                          <p:spTgt spid="10"/>
                                        </p:tgtEl>
                                      </p:cBhvr>
                                      <p:by x="105000" y="105000"/>
                                    </p:animScale>
                                  </p:childTnLst>
                                </p:cTn>
                              </p:par>
                            </p:childTnLst>
                          </p:cTn>
                        </p:par>
                        <p:par>
                          <p:cTn id="71" fill="hold">
                            <p:stCondLst>
                              <p:cond delay="2200"/>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1" grpId="0" bldLvl="0" animBg="1"/>
      <p:bldP spid="11" grpId="1" bldLvl="0" animBg="1"/>
      <p:bldP spid="12" grpId="0" bldLvl="0" animBg="1"/>
      <p:bldP spid="26" grpId="0" bldLvl="0" animBg="1"/>
      <p:bldP spid="27" grpId="0" bldLvl="0" animBg="1"/>
      <p:bldP spid="28" grpId="0" bldLvl="0" animBg="1"/>
      <p:bldP spid="29" grpId="0" bldLvl="0" animBg="1"/>
      <p:bldP spid="3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前阶段工作总结</a:t>
            </a:r>
          </a:p>
        </p:txBody>
      </p:sp>
      <p:pic>
        <p:nvPicPr>
          <p:cNvPr id="18" name="图片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1361976"/>
            <a:ext cx="9124387" cy="2835425"/>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26534" b="26752"/>
          <a:stretch>
            <a:fillRect/>
          </a:stretch>
        </p:blipFill>
        <p:spPr>
          <a:xfrm>
            <a:off x="-36512" y="1345332"/>
            <a:ext cx="9160899" cy="2857580"/>
          </a:xfrm>
          <a:prstGeom prst="rect">
            <a:avLst/>
          </a:prstGeom>
        </p:spPr>
      </p:pic>
      <p:sp>
        <p:nvSpPr>
          <p:cNvPr id="20" name="椭圆 19"/>
          <p:cNvSpPr/>
          <p:nvPr/>
        </p:nvSpPr>
        <p:spPr>
          <a:xfrm>
            <a:off x="496224" y="3289548"/>
            <a:ext cx="1872208" cy="1872208"/>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02030" y="3793604"/>
            <a:ext cx="1593706" cy="707886"/>
          </a:xfrm>
          <a:prstGeom prst="rect">
            <a:avLst/>
          </a:prstGeom>
          <a:noFill/>
        </p:spPr>
        <p:txBody>
          <a:bodyPr wrap="none" rtlCol="0">
            <a:spAutoFit/>
          </a:bodyPr>
          <a:lstStyle/>
          <a:p>
            <a:r>
              <a:rPr lang="en-US" altLang="zh-CN" sz="4000" b="1" spc="600" dirty="0">
                <a:solidFill>
                  <a:schemeClr val="bg1"/>
                </a:solidFill>
                <a:latin typeface="微软雅黑" panose="020B0503020204020204" pitchFamily="34" charset="-122"/>
                <a:ea typeface="微软雅黑" panose="020B0503020204020204" pitchFamily="34" charset="-122"/>
              </a:rPr>
              <a:t> </a:t>
            </a:r>
            <a:r>
              <a:rPr lang="zh-CN" altLang="en-US" sz="4000" b="1" spc="600" dirty="0">
                <a:solidFill>
                  <a:schemeClr val="bg1"/>
                </a:solidFill>
                <a:latin typeface="微软雅黑" panose="020B0503020204020204" pitchFamily="34" charset="-122"/>
                <a:ea typeface="微软雅黑" panose="020B0503020204020204" pitchFamily="34" charset="-122"/>
              </a:rPr>
              <a:t>概述</a:t>
            </a:r>
          </a:p>
        </p:txBody>
      </p:sp>
      <p:sp>
        <p:nvSpPr>
          <p:cNvPr id="22" name="TextBox 21"/>
          <p:cNvSpPr txBox="1"/>
          <p:nvPr/>
        </p:nvSpPr>
        <p:spPr>
          <a:xfrm>
            <a:off x="2627785" y="4297660"/>
            <a:ext cx="6048672"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这里输入简单的文字概述这里输入简单文字概述这里输入简单的文字概述这里入简单的文字概述这里输入述简单的文字概述这里输入简单文字概述这里输入简单</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重点工作完成情况</a:t>
            </a:r>
          </a:p>
        </p:txBody>
      </p:sp>
      <p:grpSp>
        <p:nvGrpSpPr>
          <p:cNvPr id="7" name="组合 6"/>
          <p:cNvGrpSpPr/>
          <p:nvPr/>
        </p:nvGrpSpPr>
        <p:grpSpPr>
          <a:xfrm>
            <a:off x="4401122" y="2389709"/>
            <a:ext cx="2628619" cy="2628031"/>
            <a:chOff x="4062750" y="2232902"/>
            <a:chExt cx="2628619" cy="2628031"/>
          </a:xfrm>
        </p:grpSpPr>
        <p:sp>
          <p:nvSpPr>
            <p:cNvPr id="8" name="Freeform 4"/>
            <p:cNvSpPr/>
            <p:nvPr/>
          </p:nvSpPr>
          <p:spPr bwMode="auto">
            <a:xfrm>
              <a:off x="4062750" y="2232902"/>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E3D"/>
            </a:solidFill>
            <a:ln w="3175" cap="flat" cmpd="sng" algn="ctr">
              <a:noFill/>
              <a:prstDash val="solid"/>
            </a:ln>
            <a:effectLst>
              <a:outerShdw blurRad="50800" dist="38100" dir="5400000" algn="t" rotWithShape="0">
                <a:prstClr val="black">
                  <a:alpha val="79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9" name="Oval 5"/>
            <p:cNvSpPr>
              <a:spLocks noChangeArrowheads="1"/>
            </p:cNvSpPr>
            <p:nvPr/>
          </p:nvSpPr>
          <p:spPr bwMode="auto">
            <a:xfrm>
              <a:off x="4468796" y="2633517"/>
              <a:ext cx="1821868" cy="1826802"/>
            </a:xfrm>
            <a:prstGeom prst="ellipse">
              <a:avLst/>
            </a:prstGeom>
            <a:blipFill dpi="0" rotWithShape="1">
              <a:blip r:embed="rId4"/>
              <a:srcRect/>
              <a:stretch>
                <a:fillRect l="-13000" r="-16000"/>
              </a:stretch>
            </a:blipFill>
            <a:ln w="22225">
              <a:solidFill>
                <a:srgbClr val="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微软雅黑" panose="020B0503020204020204" pitchFamily="34" charset="-122"/>
              </a:endParaRPr>
            </a:p>
          </p:txBody>
        </p:sp>
      </p:grpSp>
      <p:grpSp>
        <p:nvGrpSpPr>
          <p:cNvPr id="10" name="组合 9"/>
          <p:cNvGrpSpPr/>
          <p:nvPr/>
        </p:nvGrpSpPr>
        <p:grpSpPr>
          <a:xfrm>
            <a:off x="6544888" y="1783446"/>
            <a:ext cx="1487948" cy="1487615"/>
            <a:chOff x="6206516" y="1626639"/>
            <a:chExt cx="1487948" cy="1487615"/>
          </a:xfrm>
        </p:grpSpPr>
        <p:sp>
          <p:nvSpPr>
            <p:cNvPr id="11" name="Freeform 6"/>
            <p:cNvSpPr/>
            <p:nvPr/>
          </p:nvSpPr>
          <p:spPr bwMode="auto">
            <a:xfrm>
              <a:off x="6206516" y="1626639"/>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E3D"/>
            </a:solidFill>
            <a:ln w="3175" cap="flat" cmpd="sng" algn="ctr">
              <a:noFill/>
              <a:prstDash val="solid"/>
            </a:ln>
            <a:effectLst>
              <a:outerShdw blurRad="50800" dist="38100" dir="5400000" algn="t" rotWithShape="0">
                <a:prstClr val="black">
                  <a:alpha val="79000"/>
                </a:prstClr>
              </a:outerShdw>
            </a:effectLst>
          </p:spPr>
          <p:txBody>
            <a:bodyPr lIns="0" rIns="0" anchor="ctr"/>
            <a:lstStyle/>
            <a:p>
              <a:pPr algn="ctr" fontAlgn="base">
                <a:lnSpc>
                  <a:spcPct val="120000"/>
                </a:lnSpc>
                <a:spcBef>
                  <a:spcPts val="600"/>
                </a:spcBef>
                <a:spcAft>
                  <a:spcPts val="600"/>
                </a:spcAft>
              </a:pPr>
              <a:endParaRPr lang="en-US" sz="2800" kern="0" dirty="0">
                <a:solidFill>
                  <a:srgbClr val="FFFFFF"/>
                </a:solidFill>
                <a:latin typeface="Impact" panose="020B0806030902050204" pitchFamily="34" charset="0"/>
                <a:ea typeface="微软雅黑" panose="020B0503020204020204" pitchFamily="34" charset="-122"/>
              </a:endParaRPr>
            </a:p>
          </p:txBody>
        </p:sp>
        <p:sp>
          <p:nvSpPr>
            <p:cNvPr id="12" name="Oval 7"/>
            <p:cNvSpPr>
              <a:spLocks noChangeArrowheads="1"/>
            </p:cNvSpPr>
            <p:nvPr/>
          </p:nvSpPr>
          <p:spPr bwMode="auto">
            <a:xfrm>
              <a:off x="6501702" y="1924429"/>
              <a:ext cx="897577" cy="892035"/>
            </a:xfrm>
            <a:prstGeom prst="ellipse">
              <a:avLst/>
            </a:prstGeom>
            <a:blipFill dpi="0" rotWithShape="1">
              <a:blip r:embed="rId5"/>
              <a:srcRect/>
              <a:stretch>
                <a:fillRect l="-13000" t="-1000" r="-16000"/>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kern="0" dirty="0">
                <a:solidFill>
                  <a:srgbClr val="FFFFFF"/>
                </a:solidFill>
                <a:ea typeface="微软雅黑" panose="020B0503020204020204" pitchFamily="34" charset="-122"/>
              </a:endParaRPr>
            </a:p>
          </p:txBody>
        </p:sp>
      </p:grpSp>
      <p:grpSp>
        <p:nvGrpSpPr>
          <p:cNvPr id="18" name="组合 17"/>
          <p:cNvGrpSpPr/>
          <p:nvPr/>
        </p:nvGrpSpPr>
        <p:grpSpPr>
          <a:xfrm>
            <a:off x="2589939" y="1807483"/>
            <a:ext cx="2075647" cy="2080525"/>
            <a:chOff x="2251567" y="1650676"/>
            <a:chExt cx="2075647" cy="2080525"/>
          </a:xfrm>
        </p:grpSpPr>
        <p:sp>
          <p:nvSpPr>
            <p:cNvPr id="19" name="Freeform 8"/>
            <p:cNvSpPr/>
            <p:nvPr/>
          </p:nvSpPr>
          <p:spPr bwMode="auto">
            <a:xfrm>
              <a:off x="2251567" y="1650676"/>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E3D"/>
            </a:solidFill>
            <a:ln w="3175" cap="flat" cmpd="sng" algn="ctr">
              <a:noFill/>
              <a:prstDash val="solid"/>
            </a:ln>
            <a:effectLst>
              <a:outerShdw blurRad="50800" dist="38100" dir="5400000" algn="t" rotWithShape="0">
                <a:prstClr val="black">
                  <a:alpha val="79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20" name="Oval 9"/>
            <p:cNvSpPr>
              <a:spLocks noChangeArrowheads="1"/>
            </p:cNvSpPr>
            <p:nvPr/>
          </p:nvSpPr>
          <p:spPr bwMode="auto">
            <a:xfrm>
              <a:off x="2598844" y="2000546"/>
              <a:ext cx="1378422" cy="1378114"/>
            </a:xfrm>
            <a:prstGeom prst="ellipse">
              <a:avLst/>
            </a:prstGeom>
            <a:blipFill>
              <a:blip r:embed="rId6"/>
              <a:stretch>
                <a:fillRect l="-13000"/>
              </a:stretch>
            </a:blipFill>
            <a:ln w="22225">
              <a:solidFill>
                <a:srgbClr val="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微软雅黑" panose="020B0503020204020204" pitchFamily="34" charset="-122"/>
              </a:endParaRPr>
            </a:p>
          </p:txBody>
        </p:sp>
      </p:grpSp>
      <p:sp>
        <p:nvSpPr>
          <p:cNvPr id="21" name="TextBox 53"/>
          <p:cNvSpPr txBox="1">
            <a:spLocks noChangeArrowheads="1"/>
          </p:cNvSpPr>
          <p:nvPr/>
        </p:nvSpPr>
        <p:spPr bwMode="auto">
          <a:xfrm>
            <a:off x="2522342" y="1398640"/>
            <a:ext cx="2218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400" kern="0" dirty="0">
              <a:solidFill>
                <a:schemeClr val="tx1">
                  <a:lumMod val="75000"/>
                  <a:lumOff val="25000"/>
                </a:schemeClr>
              </a:solidFill>
              <a:latin typeface="Arial" panose="020B0604020202020204" pitchFamily="34" charset="0"/>
              <a:cs typeface="宋体" panose="02010600030101010101" pitchFamily="2" charset="-122"/>
            </a:endParaRPr>
          </a:p>
        </p:txBody>
      </p:sp>
      <p:sp>
        <p:nvSpPr>
          <p:cNvPr id="22" name="TextBox 53"/>
          <p:cNvSpPr txBox="1">
            <a:spLocks noChangeArrowheads="1"/>
          </p:cNvSpPr>
          <p:nvPr/>
        </p:nvSpPr>
        <p:spPr bwMode="auto">
          <a:xfrm>
            <a:off x="4647740" y="1980795"/>
            <a:ext cx="2021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400" kern="0" dirty="0">
              <a:solidFill>
                <a:schemeClr val="tx1">
                  <a:lumMod val="75000"/>
                  <a:lumOff val="25000"/>
                </a:schemeClr>
              </a:solidFill>
              <a:latin typeface="Arial" panose="020B0604020202020204" pitchFamily="34" charset="0"/>
              <a:cs typeface="宋体" panose="02010600030101010101" pitchFamily="2" charset="-122"/>
            </a:endParaRPr>
          </a:p>
        </p:txBody>
      </p:sp>
      <p:sp>
        <p:nvSpPr>
          <p:cNvPr id="23" name="TextBox 53"/>
          <p:cNvSpPr txBox="1">
            <a:spLocks noChangeArrowheads="1"/>
          </p:cNvSpPr>
          <p:nvPr/>
        </p:nvSpPr>
        <p:spPr bwMode="auto">
          <a:xfrm>
            <a:off x="6350532" y="1379609"/>
            <a:ext cx="2037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400" kern="0" dirty="0">
              <a:solidFill>
                <a:schemeClr val="tx1">
                  <a:lumMod val="75000"/>
                  <a:lumOff val="25000"/>
                </a:schemeClr>
              </a:solidFill>
              <a:latin typeface="Arial" panose="020B0604020202020204" pitchFamily="34" charset="0"/>
              <a:cs typeface="宋体" panose="02010600030101010101" pitchFamily="2" charset="-122"/>
            </a:endParaRPr>
          </a:p>
        </p:txBody>
      </p:sp>
      <p:sp>
        <p:nvSpPr>
          <p:cNvPr id="24" name="TextBox 53"/>
          <p:cNvSpPr txBox="1">
            <a:spLocks noChangeArrowheads="1"/>
          </p:cNvSpPr>
          <p:nvPr/>
        </p:nvSpPr>
        <p:spPr bwMode="auto">
          <a:xfrm>
            <a:off x="719810" y="4283034"/>
            <a:ext cx="2360118"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defTabSz="932815"/>
            <a:r>
              <a:rPr lang="zh-CN" altLang="en-US" sz="1600" b="1" dirty="0">
                <a:solidFill>
                  <a:srgbClr val="007E3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400" b="1" dirty="0">
              <a:solidFill>
                <a:srgbClr val="007E3D"/>
              </a:solidFill>
              <a:latin typeface="Arial" panose="020B0604020202020204" pitchFamily="34" charset="0"/>
              <a:ea typeface="微软雅黑" panose="020B0503020204020204" pitchFamily="34" charset="-122"/>
              <a:cs typeface="宋体" panose="02010600030101010101" pitchFamily="2" charset="-122"/>
            </a:endParaRPr>
          </a:p>
        </p:txBody>
      </p:sp>
      <p:sp>
        <p:nvSpPr>
          <p:cNvPr id="25" name="TextBox 24"/>
          <p:cNvSpPr txBox="1"/>
          <p:nvPr/>
        </p:nvSpPr>
        <p:spPr bwMode="auto">
          <a:xfrm>
            <a:off x="699153" y="4547248"/>
            <a:ext cx="3152767" cy="432761"/>
          </a:xfrm>
          <a:prstGeom prst="rect">
            <a:avLst/>
          </a:prstGeom>
          <a:noFill/>
        </p:spPr>
        <p:txBody>
          <a:bodyPr vert="horz" wrap="square" lIns="93296" tIns="46648" rIns="93296" bIns="46648" numCol="1" anchor="t" anchorCtr="0" compatLnSpc="1">
            <a:spAutoFit/>
          </a:bodyPr>
          <a:lstStyle/>
          <a:p>
            <a:pPr defTabSz="932815">
              <a:defRPr/>
            </a:pPr>
            <a:r>
              <a:rPr lang="zh-CN" altLang="en-US" sz="1100" dirty="0">
                <a:solidFill>
                  <a:srgbClr val="007E3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6" name="Text Box 52"/>
          <p:cNvSpPr txBox="1">
            <a:spLocks noChangeArrowheads="1"/>
          </p:cNvSpPr>
          <p:nvPr/>
        </p:nvSpPr>
        <p:spPr bwMode="auto">
          <a:xfrm>
            <a:off x="5000168" y="3173479"/>
            <a:ext cx="852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zh-CN" altLang="en-US" sz="2400" b="1" i="0" kern="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2000" fill="hold"/>
                                        <p:tgtEl>
                                          <p:spTgt spid="7"/>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18"/>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0"/>
                                        </p:tgtEl>
                                        <p:attrNameLst>
                                          <p:attrName>r</p:attrName>
                                        </p:attrNameLst>
                                      </p:cBhvr>
                                    </p:animRot>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250" fill="hold"/>
                                        <p:tgtEl>
                                          <p:spTgt spid="26"/>
                                        </p:tgtEl>
                                        <p:attrNameLst>
                                          <p:attrName>ppt_x</p:attrName>
                                        </p:attrNameLst>
                                      </p:cBhvr>
                                      <p:tavLst>
                                        <p:tav tm="0">
                                          <p:val>
                                            <p:strVal val="0-#ppt_w/2"/>
                                          </p:val>
                                        </p:tav>
                                        <p:tav tm="100000">
                                          <p:val>
                                            <p:strVal val="#ppt_x"/>
                                          </p:val>
                                        </p:tav>
                                      </p:tavLst>
                                    </p:anim>
                                    <p:anim calcmode="lin" valueType="num">
                                      <p:cBhvr additive="base">
                                        <p:cTn id="46" dur="25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250" fill="hold"/>
                                        <p:tgtEl>
                                          <p:spTgt spid="21"/>
                                        </p:tgtEl>
                                        <p:attrNameLst>
                                          <p:attrName>ppt_x</p:attrName>
                                        </p:attrNameLst>
                                      </p:cBhvr>
                                      <p:tavLst>
                                        <p:tav tm="0">
                                          <p:val>
                                            <p:strVal val="#ppt_x"/>
                                          </p:val>
                                        </p:tav>
                                        <p:tav tm="100000">
                                          <p:val>
                                            <p:strVal val="#ppt_x"/>
                                          </p:val>
                                        </p:tav>
                                      </p:tavLst>
                                    </p:anim>
                                    <p:anim calcmode="lin" valueType="num">
                                      <p:cBhvr additive="base">
                                        <p:cTn id="51" dur="25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250" fill="hold"/>
                                        <p:tgtEl>
                                          <p:spTgt spid="22"/>
                                        </p:tgtEl>
                                        <p:attrNameLst>
                                          <p:attrName>ppt_x</p:attrName>
                                        </p:attrNameLst>
                                      </p:cBhvr>
                                      <p:tavLst>
                                        <p:tav tm="0">
                                          <p:val>
                                            <p:strVal val="#ppt_x"/>
                                          </p:val>
                                        </p:tav>
                                        <p:tav tm="100000">
                                          <p:val>
                                            <p:strVal val="#ppt_x"/>
                                          </p:val>
                                        </p:tav>
                                      </p:tavLst>
                                    </p:anim>
                                    <p:anim calcmode="lin" valueType="num">
                                      <p:cBhvr additive="base">
                                        <p:cTn id="55" dur="25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4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250" fill="hold"/>
                                        <p:tgtEl>
                                          <p:spTgt spid="23"/>
                                        </p:tgtEl>
                                        <p:attrNameLst>
                                          <p:attrName>ppt_x</p:attrName>
                                        </p:attrNameLst>
                                      </p:cBhvr>
                                      <p:tavLst>
                                        <p:tav tm="0">
                                          <p:val>
                                            <p:strVal val="#ppt_x"/>
                                          </p:val>
                                        </p:tav>
                                        <p:tav tm="100000">
                                          <p:val>
                                            <p:strVal val="#ppt_x"/>
                                          </p:val>
                                        </p:tav>
                                      </p:tavLst>
                                    </p:anim>
                                    <p:anim calcmode="lin" valueType="num">
                                      <p:cBhvr additive="base">
                                        <p:cTn id="59"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各项计划达成情况</a:t>
            </a:r>
          </a:p>
        </p:txBody>
      </p:sp>
      <p:sp>
        <p:nvSpPr>
          <p:cNvPr id="7" name="TextBox 6"/>
          <p:cNvSpPr txBox="1"/>
          <p:nvPr/>
        </p:nvSpPr>
        <p:spPr>
          <a:xfrm>
            <a:off x="723942" y="3776705"/>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8" name="TextBox 7"/>
          <p:cNvSpPr txBox="1"/>
          <p:nvPr/>
        </p:nvSpPr>
        <p:spPr>
          <a:xfrm>
            <a:off x="3590864" y="1541076"/>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9" name="TextBox 8"/>
          <p:cNvSpPr txBox="1"/>
          <p:nvPr/>
        </p:nvSpPr>
        <p:spPr>
          <a:xfrm>
            <a:off x="6419368" y="3764655"/>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10" name="椭圆 9"/>
          <p:cNvSpPr/>
          <p:nvPr/>
        </p:nvSpPr>
        <p:spPr>
          <a:xfrm>
            <a:off x="775763" y="1454947"/>
            <a:ext cx="1872187" cy="18721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68513" y="1417340"/>
            <a:ext cx="723900" cy="723900"/>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11"/>
          <p:cNvSpPr txBox="1"/>
          <p:nvPr/>
        </p:nvSpPr>
        <p:spPr>
          <a:xfrm>
            <a:off x="2075501" y="1517680"/>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工作一</a:t>
            </a:r>
          </a:p>
        </p:txBody>
      </p:sp>
      <p:sp>
        <p:nvSpPr>
          <p:cNvPr id="18" name="椭圆 17"/>
          <p:cNvSpPr/>
          <p:nvPr/>
        </p:nvSpPr>
        <p:spPr>
          <a:xfrm>
            <a:off x="3590864" y="3183139"/>
            <a:ext cx="1872187" cy="187218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883614" y="3145532"/>
            <a:ext cx="723900" cy="723900"/>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19"/>
          <p:cNvSpPr txBox="1"/>
          <p:nvPr/>
        </p:nvSpPr>
        <p:spPr>
          <a:xfrm>
            <a:off x="4890602" y="3245872"/>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工作二</a:t>
            </a:r>
          </a:p>
        </p:txBody>
      </p:sp>
      <p:sp>
        <p:nvSpPr>
          <p:cNvPr id="21" name="椭圆 20"/>
          <p:cNvSpPr/>
          <p:nvPr/>
        </p:nvSpPr>
        <p:spPr>
          <a:xfrm>
            <a:off x="6466890" y="1526085"/>
            <a:ext cx="1872187" cy="1872187"/>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76200">
            <a:solidFill>
              <a:srgbClr val="007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759640" y="1488478"/>
            <a:ext cx="723900" cy="723900"/>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TextBox 22"/>
          <p:cNvSpPr txBox="1"/>
          <p:nvPr/>
        </p:nvSpPr>
        <p:spPr>
          <a:xfrm>
            <a:off x="7766628" y="1588818"/>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工作三</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5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Scale>
                                      <p:cBhvr>
                                        <p:cTn id="4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
                                        </p:tgtEl>
                                        <p:attrNameLst>
                                          <p:attrName>ppt_x</p:attrName>
                                          <p:attrName>ppt_y</p:attrName>
                                        </p:attrNameLst>
                                      </p:cBhvr>
                                    </p:animMotion>
                                    <p:animEffect transition="in" filter="fade">
                                      <p:cBhvr>
                                        <p:cTn id="45" dur="1000"/>
                                        <p:tgtEl>
                                          <p:spTgt spid="20"/>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5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Scale>
                                      <p:cBhvr>
                                        <p:cTn id="6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3"/>
                                        </p:tgtEl>
                                        <p:attrNameLst>
                                          <p:attrName>ppt_x</p:attrName>
                                          <p:attrName>ppt_y</p:attrName>
                                        </p:attrNameLst>
                                      </p:cBhvr>
                                    </p:animMotion>
                                    <p:animEffect transition="in" filter="fade">
                                      <p:cBhvr>
                                        <p:cTn id="66" dur="1000"/>
                                        <p:tgtEl>
                                          <p:spTgt spid="23"/>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Scale>
                                      <p:cBhvr>
                                        <p:cTn id="6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2"/>
                                        </p:tgtEl>
                                        <p:attrNameLst>
                                          <p:attrName>ppt_x</p:attrName>
                                          <p:attrName>ppt_y</p:attrName>
                                        </p:attrNameLst>
                                      </p:cBhvr>
                                    </p:animMotion>
                                    <p:animEffect transition="in" filter="fade">
                                      <p:cBhvr>
                                        <p:cTn id="71" dur="1000"/>
                                        <p:tgtEl>
                                          <p:spTgt spid="22"/>
                                        </p:tgtEl>
                                      </p:cBhvr>
                                    </p:animEffect>
                                  </p:childTnLst>
                                </p:cTn>
                              </p:par>
                            </p:childTnLst>
                          </p:cTn>
                        </p:par>
                        <p:par>
                          <p:cTn id="72" fill="hold">
                            <p:stCondLst>
                              <p:cond delay="6500"/>
                            </p:stCondLst>
                            <p:childTnLst>
                              <p:par>
                                <p:cTn id="73" presetID="2" presetClass="entr" presetSubtype="4"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p:bldP spid="8" grpId="0"/>
      <p:bldP spid="9" grpId="0"/>
      <p:bldP spid="10" grpId="0" animBg="1"/>
      <p:bldP spid="11" grpId="0" animBg="1"/>
      <p:bldP spid="12" grpId="0"/>
      <p:bldP spid="18" grpId="0" animBg="1"/>
      <p:bldP spid="19" grpId="0" animBg="1"/>
      <p:bldP spid="20" grpId="0"/>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33910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与去年同期对比</a:t>
            </a:r>
          </a:p>
        </p:txBody>
      </p:sp>
      <p:sp>
        <p:nvSpPr>
          <p:cNvPr id="7" name="五边形 6"/>
          <p:cNvSpPr/>
          <p:nvPr/>
        </p:nvSpPr>
        <p:spPr>
          <a:xfrm>
            <a:off x="4501150" y="1730880"/>
            <a:ext cx="2880320" cy="936104"/>
          </a:xfrm>
          <a:prstGeom prst="homePlate">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flipH="1">
            <a:off x="1620830" y="2660470"/>
            <a:ext cx="2880320" cy="936104"/>
          </a:xfrm>
          <a:prstGeom prst="homePlat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052878" y="2986954"/>
            <a:ext cx="2448272" cy="400110"/>
          </a:xfrm>
          <a:prstGeom prst="rect">
            <a:avLst/>
          </a:prstGeom>
          <a:noFill/>
        </p:spPr>
        <p:txBody>
          <a:bodyPr wrap="square" rtlCol="0">
            <a:spAutoFit/>
          </a:bodyPr>
          <a:lstStyle/>
          <a:p>
            <a:pPr algn="r"/>
            <a:r>
              <a:rPr lang="en-US" altLang="zh-CN" sz="2000" dirty="0">
                <a:solidFill>
                  <a:schemeClr val="bg1"/>
                </a:solidFill>
                <a:latin typeface="方正正大黑简体" panose="02000000000000000000" pitchFamily="2" charset="-122"/>
                <a:ea typeface="方正正大黑简体" panose="02000000000000000000" pitchFamily="2" charset="-122"/>
              </a:rPr>
              <a:t>2013</a:t>
            </a:r>
            <a:r>
              <a:rPr lang="zh-CN" altLang="en-US" sz="2000" dirty="0">
                <a:solidFill>
                  <a:schemeClr val="bg1"/>
                </a:solidFill>
                <a:latin typeface="方正正大黑简体" panose="02000000000000000000" pitchFamily="2" charset="-122"/>
                <a:ea typeface="方正正大黑简体" panose="02000000000000000000" pitchFamily="2" charset="-122"/>
              </a:rPr>
              <a:t>年工作情况</a:t>
            </a:r>
          </a:p>
        </p:txBody>
      </p:sp>
      <p:sp>
        <p:nvSpPr>
          <p:cNvPr id="10" name="TextBox 9"/>
          <p:cNvSpPr txBox="1"/>
          <p:nvPr/>
        </p:nvSpPr>
        <p:spPr>
          <a:xfrm>
            <a:off x="4501150" y="1998877"/>
            <a:ext cx="2448272" cy="400110"/>
          </a:xfrm>
          <a:prstGeom prst="rect">
            <a:avLst/>
          </a:prstGeom>
          <a:noFill/>
        </p:spPr>
        <p:txBody>
          <a:bodyPr wrap="square" rtlCol="0">
            <a:spAutoFit/>
          </a:bodyPr>
          <a:lstStyle/>
          <a:p>
            <a:r>
              <a:rPr lang="en-US" altLang="zh-CN" sz="2000" dirty="0">
                <a:solidFill>
                  <a:schemeClr val="bg1"/>
                </a:solidFill>
                <a:latin typeface="方正正大黑简体" panose="02000000000000000000" pitchFamily="2" charset="-122"/>
                <a:ea typeface="方正正大黑简体" panose="02000000000000000000" pitchFamily="2" charset="-122"/>
              </a:rPr>
              <a:t>2014</a:t>
            </a:r>
            <a:r>
              <a:rPr lang="zh-CN" altLang="en-US" sz="2000" dirty="0">
                <a:solidFill>
                  <a:schemeClr val="bg1"/>
                </a:solidFill>
                <a:latin typeface="方正正大黑简体" panose="02000000000000000000" pitchFamily="2" charset="-122"/>
                <a:ea typeface="方正正大黑简体" panose="02000000000000000000" pitchFamily="2" charset="-122"/>
              </a:rPr>
              <a:t>年工作情况</a:t>
            </a:r>
          </a:p>
        </p:txBody>
      </p:sp>
      <p:sp>
        <p:nvSpPr>
          <p:cNvPr id="11" name="TextBox 10"/>
          <p:cNvSpPr txBox="1"/>
          <p:nvPr/>
        </p:nvSpPr>
        <p:spPr>
          <a:xfrm>
            <a:off x="971600" y="1537212"/>
            <a:ext cx="3240359"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a:t>
            </a:r>
            <a:endParaRPr lang="en-US" altLang="zh-CN" sz="1200" dirty="0">
              <a:solidFill>
                <a:schemeClr val="tx1">
                  <a:lumMod val="85000"/>
                  <a:lumOff val="15000"/>
                </a:schemeClr>
              </a:solidFill>
            </a:endParaRPr>
          </a:p>
          <a:p>
            <a:pPr>
              <a:lnSpc>
                <a:spcPct val="150000"/>
              </a:lnSpc>
            </a:pPr>
            <a:r>
              <a:rPr lang="zh-CN" altLang="en-US" sz="1200" dirty="0">
                <a:solidFill>
                  <a:schemeClr val="tx1">
                    <a:lumMod val="85000"/>
                    <a:lumOff val="15000"/>
                  </a:schemeClr>
                </a:solidFill>
              </a:rPr>
              <a:t>述这里输入简单的文字概述这里入简单的文字</a:t>
            </a:r>
            <a:endParaRPr lang="en-US" altLang="zh-CN" sz="1200" dirty="0">
              <a:solidFill>
                <a:schemeClr val="tx1">
                  <a:lumMod val="85000"/>
                  <a:lumOff val="15000"/>
                </a:schemeClr>
              </a:solidFill>
            </a:endParaRPr>
          </a:p>
          <a:p>
            <a:pPr>
              <a:lnSpc>
                <a:spcPct val="150000"/>
              </a:lnSpc>
            </a:pPr>
            <a:r>
              <a:rPr lang="zh-CN" altLang="en-US" sz="1200" dirty="0">
                <a:solidFill>
                  <a:schemeClr val="tx1">
                    <a:lumMod val="85000"/>
                    <a:lumOff val="15000"/>
                  </a:schemeClr>
                </a:solidFill>
              </a:rPr>
              <a:t>概述这里输入述简单的文字概述</a:t>
            </a:r>
          </a:p>
        </p:txBody>
      </p:sp>
      <p:sp>
        <p:nvSpPr>
          <p:cNvPr id="12" name="TextBox 11"/>
          <p:cNvSpPr txBox="1"/>
          <p:nvPr/>
        </p:nvSpPr>
        <p:spPr>
          <a:xfrm>
            <a:off x="4717174" y="2925399"/>
            <a:ext cx="3240359"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a:t>
            </a:r>
            <a:endParaRPr lang="en-US" altLang="zh-CN" sz="1200" dirty="0">
              <a:solidFill>
                <a:schemeClr val="tx1">
                  <a:lumMod val="85000"/>
                  <a:lumOff val="15000"/>
                </a:schemeClr>
              </a:solidFill>
            </a:endParaRPr>
          </a:p>
          <a:p>
            <a:pPr>
              <a:lnSpc>
                <a:spcPct val="150000"/>
              </a:lnSpc>
            </a:pPr>
            <a:r>
              <a:rPr lang="zh-CN" altLang="en-US" sz="1200" dirty="0">
                <a:solidFill>
                  <a:schemeClr val="tx1">
                    <a:lumMod val="85000"/>
                    <a:lumOff val="15000"/>
                  </a:schemeClr>
                </a:solidFill>
              </a:rPr>
              <a:t>述这里输入简单的文字概述这里入简单的文字</a:t>
            </a:r>
            <a:endParaRPr lang="en-US" altLang="zh-CN" sz="1200" dirty="0">
              <a:solidFill>
                <a:schemeClr val="tx1">
                  <a:lumMod val="85000"/>
                  <a:lumOff val="15000"/>
                </a:schemeClr>
              </a:solidFill>
            </a:endParaRPr>
          </a:p>
          <a:p>
            <a:pPr>
              <a:lnSpc>
                <a:spcPct val="150000"/>
              </a:lnSpc>
            </a:pPr>
            <a:r>
              <a:rPr lang="zh-CN" altLang="en-US" sz="1200" dirty="0">
                <a:solidFill>
                  <a:schemeClr val="tx1">
                    <a:lumMod val="85000"/>
                    <a:lumOff val="15000"/>
                  </a:schemeClr>
                </a:solidFill>
              </a:rPr>
              <a:t>概述这里输入述简单的文字概述</a:t>
            </a:r>
          </a:p>
        </p:txBody>
      </p:sp>
      <p:sp>
        <p:nvSpPr>
          <p:cNvPr id="18" name="矩形 17"/>
          <p:cNvSpPr/>
          <p:nvPr/>
        </p:nvSpPr>
        <p:spPr>
          <a:xfrm>
            <a:off x="2632846" y="4113755"/>
            <a:ext cx="1692188" cy="226957"/>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0738" y="4473795"/>
            <a:ext cx="2652199" cy="226957"/>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64794" y="4894910"/>
            <a:ext cx="2160240" cy="226957"/>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841726" y="4113755"/>
            <a:ext cx="1197764" cy="261610"/>
          </a:xfrm>
          <a:prstGeom prst="rect">
            <a:avLst/>
          </a:prstGeom>
          <a:noFill/>
        </p:spPr>
        <p:txBody>
          <a:bodyPr wrap="none" rtlCol="0">
            <a:spAutoFit/>
          </a:bodyPr>
          <a:lstStyle/>
          <a:p>
            <a:r>
              <a:rPr lang="zh-CN" altLang="en-US" sz="1100" dirty="0">
                <a:solidFill>
                  <a:schemeClr val="bg1"/>
                </a:solidFill>
              </a:rPr>
              <a:t>计划完成：</a:t>
            </a:r>
            <a:r>
              <a:rPr lang="en-US" altLang="zh-CN" sz="1100" dirty="0">
                <a:solidFill>
                  <a:schemeClr val="bg1"/>
                </a:solidFill>
              </a:rPr>
              <a:t>56</a:t>
            </a:r>
            <a:r>
              <a:rPr lang="zh-CN" altLang="en-US" sz="1100" dirty="0">
                <a:solidFill>
                  <a:schemeClr val="bg1"/>
                </a:solidFill>
              </a:rPr>
              <a:t>％</a:t>
            </a:r>
          </a:p>
        </p:txBody>
      </p:sp>
      <p:sp>
        <p:nvSpPr>
          <p:cNvPr id="22" name="TextBox 21"/>
          <p:cNvSpPr txBox="1"/>
          <p:nvPr/>
        </p:nvSpPr>
        <p:spPr>
          <a:xfrm>
            <a:off x="2452826" y="4473795"/>
            <a:ext cx="1563248" cy="261610"/>
          </a:xfrm>
          <a:prstGeom prst="rect">
            <a:avLst/>
          </a:prstGeom>
          <a:noFill/>
        </p:spPr>
        <p:txBody>
          <a:bodyPr wrap="none" rtlCol="0">
            <a:spAutoFit/>
          </a:bodyPr>
          <a:lstStyle/>
          <a:p>
            <a:r>
              <a:rPr lang="zh-CN" altLang="en-US" sz="1100" dirty="0">
                <a:solidFill>
                  <a:schemeClr val="bg1"/>
                </a:solidFill>
              </a:rPr>
              <a:t>实际完成数目：</a:t>
            </a:r>
            <a:r>
              <a:rPr lang="en-US" altLang="zh-CN" sz="1100" dirty="0">
                <a:solidFill>
                  <a:schemeClr val="bg1"/>
                </a:solidFill>
              </a:rPr>
              <a:t>820</a:t>
            </a:r>
            <a:r>
              <a:rPr lang="zh-CN" altLang="en-US" sz="1100" dirty="0">
                <a:solidFill>
                  <a:schemeClr val="bg1"/>
                </a:solidFill>
              </a:rPr>
              <a:t>万</a:t>
            </a:r>
          </a:p>
        </p:txBody>
      </p:sp>
      <p:sp>
        <p:nvSpPr>
          <p:cNvPr id="23" name="TextBox 22"/>
          <p:cNvSpPr txBox="1"/>
          <p:nvPr/>
        </p:nvSpPr>
        <p:spPr>
          <a:xfrm>
            <a:off x="2884874" y="4900146"/>
            <a:ext cx="1140056" cy="261610"/>
          </a:xfrm>
          <a:prstGeom prst="rect">
            <a:avLst/>
          </a:prstGeom>
          <a:noFill/>
        </p:spPr>
        <p:txBody>
          <a:bodyPr wrap="none" rtlCol="0">
            <a:spAutoFit/>
          </a:bodyPr>
          <a:lstStyle/>
          <a:p>
            <a:r>
              <a:rPr lang="zh-CN" altLang="en-US" sz="1100" dirty="0">
                <a:solidFill>
                  <a:schemeClr val="bg1"/>
                </a:solidFill>
              </a:rPr>
              <a:t>回款数：</a:t>
            </a:r>
            <a:r>
              <a:rPr lang="en-US" altLang="zh-CN" sz="1100" dirty="0">
                <a:solidFill>
                  <a:schemeClr val="bg1"/>
                </a:solidFill>
              </a:rPr>
              <a:t>640</a:t>
            </a:r>
            <a:r>
              <a:rPr lang="zh-CN" altLang="en-US" sz="1100" dirty="0">
                <a:solidFill>
                  <a:schemeClr val="bg1"/>
                </a:solidFill>
              </a:rPr>
              <a:t>万</a:t>
            </a:r>
          </a:p>
        </p:txBody>
      </p:sp>
      <p:sp>
        <p:nvSpPr>
          <p:cNvPr id="24" name="矩形 23"/>
          <p:cNvSpPr/>
          <p:nvPr/>
        </p:nvSpPr>
        <p:spPr>
          <a:xfrm>
            <a:off x="4644008" y="4089611"/>
            <a:ext cx="1692188" cy="226957"/>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656105" y="4449651"/>
            <a:ext cx="2652199" cy="226957"/>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44008" y="4870766"/>
            <a:ext cx="2160240" cy="226957"/>
          </a:xfrm>
          <a:prstGeom prst="rect">
            <a:avLst/>
          </a:prstGeom>
          <a:solidFill>
            <a:srgbClr val="90D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852888" y="4089611"/>
            <a:ext cx="1197764" cy="261610"/>
          </a:xfrm>
          <a:prstGeom prst="rect">
            <a:avLst/>
          </a:prstGeom>
          <a:noFill/>
        </p:spPr>
        <p:txBody>
          <a:bodyPr wrap="none" rtlCol="0">
            <a:spAutoFit/>
          </a:bodyPr>
          <a:lstStyle/>
          <a:p>
            <a:r>
              <a:rPr lang="zh-CN" altLang="en-US" sz="1100" dirty="0">
                <a:solidFill>
                  <a:schemeClr val="bg1"/>
                </a:solidFill>
              </a:rPr>
              <a:t>计划完成：</a:t>
            </a:r>
            <a:r>
              <a:rPr lang="en-US" altLang="zh-CN" sz="1100" dirty="0">
                <a:solidFill>
                  <a:schemeClr val="bg1"/>
                </a:solidFill>
              </a:rPr>
              <a:t>56</a:t>
            </a:r>
            <a:r>
              <a:rPr lang="zh-CN" altLang="en-US" sz="1100" dirty="0">
                <a:solidFill>
                  <a:schemeClr val="bg1"/>
                </a:solidFill>
              </a:rPr>
              <a:t>％</a:t>
            </a:r>
          </a:p>
        </p:txBody>
      </p:sp>
      <p:sp>
        <p:nvSpPr>
          <p:cNvPr id="28" name="TextBox 27"/>
          <p:cNvSpPr txBox="1"/>
          <p:nvPr/>
        </p:nvSpPr>
        <p:spPr>
          <a:xfrm>
            <a:off x="4860032" y="4449651"/>
            <a:ext cx="1563248" cy="261610"/>
          </a:xfrm>
          <a:prstGeom prst="rect">
            <a:avLst/>
          </a:prstGeom>
          <a:noFill/>
        </p:spPr>
        <p:txBody>
          <a:bodyPr wrap="none" rtlCol="0">
            <a:spAutoFit/>
          </a:bodyPr>
          <a:lstStyle/>
          <a:p>
            <a:r>
              <a:rPr lang="zh-CN" altLang="en-US" sz="1100" dirty="0">
                <a:solidFill>
                  <a:schemeClr val="bg1"/>
                </a:solidFill>
              </a:rPr>
              <a:t>实际完成数目：</a:t>
            </a:r>
            <a:r>
              <a:rPr lang="en-US" altLang="zh-CN" sz="1100" dirty="0">
                <a:solidFill>
                  <a:schemeClr val="bg1"/>
                </a:solidFill>
              </a:rPr>
              <a:t>820</a:t>
            </a:r>
            <a:r>
              <a:rPr lang="zh-CN" altLang="en-US" sz="1100" dirty="0">
                <a:solidFill>
                  <a:schemeClr val="bg1"/>
                </a:solidFill>
              </a:rPr>
              <a:t>万</a:t>
            </a:r>
          </a:p>
        </p:txBody>
      </p:sp>
      <p:sp>
        <p:nvSpPr>
          <p:cNvPr id="29" name="TextBox 28"/>
          <p:cNvSpPr txBox="1"/>
          <p:nvPr/>
        </p:nvSpPr>
        <p:spPr>
          <a:xfrm>
            <a:off x="4872104" y="4876002"/>
            <a:ext cx="1140056" cy="261610"/>
          </a:xfrm>
          <a:prstGeom prst="rect">
            <a:avLst/>
          </a:prstGeom>
          <a:noFill/>
        </p:spPr>
        <p:txBody>
          <a:bodyPr wrap="none" rtlCol="0">
            <a:spAutoFit/>
          </a:bodyPr>
          <a:lstStyle/>
          <a:p>
            <a:r>
              <a:rPr lang="zh-CN" altLang="en-US" sz="1100" dirty="0">
                <a:solidFill>
                  <a:schemeClr val="bg1"/>
                </a:solidFill>
              </a:rPr>
              <a:t>回款数：</a:t>
            </a:r>
            <a:r>
              <a:rPr lang="en-US" altLang="zh-CN" sz="1100" dirty="0">
                <a:solidFill>
                  <a:schemeClr val="bg1"/>
                </a:solidFill>
              </a:rPr>
              <a:t>640</a:t>
            </a:r>
            <a:r>
              <a:rPr lang="zh-CN" altLang="en-US" sz="1100" dirty="0">
                <a:solidFill>
                  <a:schemeClr val="bg1"/>
                </a:solidFill>
              </a:rPr>
              <a:t>万</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2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gtEl>
                                      </p:cBhvr>
                                    </p:animEffect>
                                  </p:childTnLst>
                                </p:cTn>
                              </p:par>
                            </p:childTnLst>
                          </p:cTn>
                        </p:par>
                        <p:par>
                          <p:cTn id="37" fill="hold">
                            <p:stCondLst>
                              <p:cond delay="3299"/>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3799"/>
                            </p:stCondLst>
                            <p:childTnLst>
                              <p:par>
                                <p:cTn id="43" presetID="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4299"/>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400"/>
                                        <p:tgtEl>
                                          <p:spTgt spid="1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500"/>
                                        <p:tgtEl>
                                          <p:spTgt spid="1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right)">
                                      <p:cBhvr>
                                        <p:cTn id="62" dur="500"/>
                                        <p:tgtEl>
                                          <p:spTgt spid="2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right)">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7" grpId="0" animBg="1"/>
      <p:bldP spid="8" grpId="0" animBg="1"/>
      <p:bldP spid="9" grpId="0"/>
      <p:bldP spid="10" grpId="0"/>
      <p:bldP spid="11" grpId="0"/>
      <p:bldP spid="12" grpId="0"/>
      <p:bldP spid="18" grpId="0" animBg="1"/>
      <p:bldP spid="19" grpId="0" animBg="1"/>
      <p:bldP spid="20" grpId="0" animBg="1"/>
      <p:bldP spid="21" grpId="0"/>
      <p:bldP spid="22" grpId="0"/>
      <p:bldP spid="23" grpId="0"/>
      <p:bldP spid="24" grpId="0" animBg="1"/>
      <p:bldP spid="25" grpId="0" animBg="1"/>
      <p:bldP spid="26" grpId="0" animBg="1"/>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646878"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各项计划达成情况</a:t>
            </a: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88668" y="3417171"/>
            <a:ext cx="2153657" cy="1644649"/>
          </a:xfrm>
          <a:prstGeom prst="rect">
            <a:avLst/>
          </a:prstGeom>
          <a:noFill/>
          <a:ln w="9525">
            <a:noFill/>
            <a:miter lim="800000"/>
            <a:headEnd/>
            <a:tailEnd/>
          </a:ln>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3328" y="1786809"/>
            <a:ext cx="2146199" cy="1630362"/>
          </a:xfrm>
          <a:prstGeom prst="rect">
            <a:avLst/>
          </a:prstGeom>
          <a:noFill/>
          <a:ln w="9525">
            <a:noFill/>
            <a:miter lim="800000"/>
            <a:headEnd/>
            <a:tailEnd/>
          </a:ln>
        </p:spPr>
      </p:pic>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8908" y="1785221"/>
            <a:ext cx="2144708" cy="1631950"/>
          </a:xfrm>
          <a:prstGeom prst="rect">
            <a:avLst/>
          </a:prstGeom>
          <a:noFill/>
          <a:ln w="9525">
            <a:noFill/>
            <a:miter lim="800000"/>
            <a:headEnd/>
            <a:tailEnd/>
          </a:ln>
        </p:spPr>
      </p:pic>
      <p:sp>
        <p:nvSpPr>
          <p:cNvPr id="30" name="矩形 29"/>
          <p:cNvSpPr/>
          <p:nvPr/>
        </p:nvSpPr>
        <p:spPr>
          <a:xfrm>
            <a:off x="2491843" y="1785221"/>
            <a:ext cx="2152165" cy="1638300"/>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1" name="矩形 30"/>
          <p:cNvSpPr/>
          <p:nvPr/>
        </p:nvSpPr>
        <p:spPr>
          <a:xfrm>
            <a:off x="340402" y="3423521"/>
            <a:ext cx="2152165" cy="163671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2" name="矩形 31"/>
          <p:cNvSpPr/>
          <p:nvPr/>
        </p:nvSpPr>
        <p:spPr>
          <a:xfrm>
            <a:off x="4661274" y="3423521"/>
            <a:ext cx="2150674" cy="1638300"/>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3" name="等腰三角形 32"/>
          <p:cNvSpPr/>
          <p:nvPr/>
        </p:nvSpPr>
        <p:spPr>
          <a:xfrm>
            <a:off x="348340" y="3271121"/>
            <a:ext cx="295308" cy="149225"/>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4" name="等腰三角形 33"/>
          <p:cNvSpPr/>
          <p:nvPr/>
        </p:nvSpPr>
        <p:spPr>
          <a:xfrm>
            <a:off x="6521116" y="3271121"/>
            <a:ext cx="295308" cy="149225"/>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5" name="等腰三角形 34"/>
          <p:cNvSpPr/>
          <p:nvPr/>
        </p:nvSpPr>
        <p:spPr>
          <a:xfrm flipV="1">
            <a:off x="3482444" y="3420345"/>
            <a:ext cx="295308" cy="150813"/>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6" name="TextBox 35"/>
          <p:cNvSpPr txBox="1"/>
          <p:nvPr/>
        </p:nvSpPr>
        <p:spPr>
          <a:xfrm>
            <a:off x="2920716" y="1777380"/>
            <a:ext cx="1255444"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37" name="TextBox 36"/>
          <p:cNvSpPr txBox="1"/>
          <p:nvPr/>
        </p:nvSpPr>
        <p:spPr>
          <a:xfrm rot="21593092">
            <a:off x="2626733" y="2351138"/>
            <a:ext cx="1894233"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60476" y="3405637"/>
            <a:ext cx="1392620"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39" name="TextBox 38"/>
          <p:cNvSpPr txBox="1"/>
          <p:nvPr/>
        </p:nvSpPr>
        <p:spPr>
          <a:xfrm rot="21593092">
            <a:off x="467425" y="3979395"/>
            <a:ext cx="1894233"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212704" y="3439153"/>
            <a:ext cx="1308411"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41" name="TextBox 40"/>
          <p:cNvSpPr txBox="1"/>
          <p:nvPr/>
        </p:nvSpPr>
        <p:spPr>
          <a:xfrm rot="21593092">
            <a:off x="4800106" y="4012911"/>
            <a:ext cx="1894233"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17500" y="3420345"/>
            <a:ext cx="2153657" cy="1639889"/>
          </a:xfrm>
          <a:prstGeom prst="rect">
            <a:avLst/>
          </a:prstGeom>
          <a:noFill/>
          <a:ln w="9525">
            <a:noFill/>
            <a:miter lim="800000"/>
            <a:headEnd/>
            <a:tailEnd/>
          </a:ln>
        </p:spPr>
      </p:pic>
      <p:sp>
        <p:nvSpPr>
          <p:cNvPr id="43" name="矩形 42"/>
          <p:cNvSpPr/>
          <p:nvPr/>
        </p:nvSpPr>
        <p:spPr>
          <a:xfrm>
            <a:off x="6812323" y="1785221"/>
            <a:ext cx="2152165" cy="1638300"/>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44" name="等腰三角形 43"/>
          <p:cNvSpPr/>
          <p:nvPr/>
        </p:nvSpPr>
        <p:spPr>
          <a:xfrm flipV="1">
            <a:off x="7802924" y="3420345"/>
            <a:ext cx="295308" cy="150813"/>
          </a:xfrm>
          <a:prstGeom prst="triangl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45" name="TextBox 44"/>
          <p:cNvSpPr txBox="1"/>
          <p:nvPr/>
        </p:nvSpPr>
        <p:spPr>
          <a:xfrm>
            <a:off x="7313204" y="1777380"/>
            <a:ext cx="1321544"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46" name="TextBox 45"/>
          <p:cNvSpPr txBox="1"/>
          <p:nvPr/>
        </p:nvSpPr>
        <p:spPr>
          <a:xfrm rot="21593092">
            <a:off x="6947213" y="2351138"/>
            <a:ext cx="1894233"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4500"/>
                            </p:stCondLst>
                            <p:childTnLst>
                              <p:par>
                                <p:cTn id="44" presetID="47"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1"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heel(1)">
                                      <p:cBhvr>
                                        <p:cTn id="75" dur="2000"/>
                                        <p:tgtEl>
                                          <p:spTgt spid="40"/>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heel(1)">
                                      <p:cBhvr>
                                        <p:cTn id="78" dur="2000"/>
                                        <p:tgtEl>
                                          <p:spTgt spid="41"/>
                                        </p:tgtEl>
                                      </p:cBhvr>
                                    </p:animEffect>
                                  </p:childTnLst>
                                </p:cTn>
                              </p:par>
                            </p:childTnLst>
                          </p:cTn>
                        </p:par>
                        <p:par>
                          <p:cTn id="79" fill="hold">
                            <p:stCondLst>
                              <p:cond delay="105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11000"/>
                            </p:stCondLst>
                            <p:childTnLst>
                              <p:par>
                                <p:cTn id="84" presetID="22" presetClass="entr" presetSubtype="1"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up)">
                                      <p:cBhvr>
                                        <p:cTn id="86" dur="500"/>
                                        <p:tgtEl>
                                          <p:spTgt spid="44"/>
                                        </p:tgtEl>
                                      </p:cBhvr>
                                    </p:animEffect>
                                  </p:childTnLst>
                                </p:cTn>
                              </p:par>
                            </p:childTnLst>
                          </p:cTn>
                        </p:par>
                        <p:par>
                          <p:cTn id="87" fill="hold">
                            <p:stCondLst>
                              <p:cond delay="11500"/>
                            </p:stCondLst>
                            <p:childTnLst>
                              <p:par>
                                <p:cTn id="88" presetID="47" presetClass="entr" presetSubtype="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1000"/>
                                        <p:tgtEl>
                                          <p:spTgt spid="42"/>
                                        </p:tgtEl>
                                      </p:cBhvr>
                                    </p:animEffect>
                                    <p:anim calcmode="lin" valueType="num">
                                      <p:cBhvr>
                                        <p:cTn id="91" dur="1000" fill="hold"/>
                                        <p:tgtEl>
                                          <p:spTgt spid="42"/>
                                        </p:tgtEl>
                                        <p:attrNameLst>
                                          <p:attrName>ppt_x</p:attrName>
                                        </p:attrNameLst>
                                      </p:cBhvr>
                                      <p:tavLst>
                                        <p:tav tm="0">
                                          <p:val>
                                            <p:strVal val="#ppt_x"/>
                                          </p:val>
                                        </p:tav>
                                        <p:tav tm="100000">
                                          <p:val>
                                            <p:strVal val="#ppt_x"/>
                                          </p:val>
                                        </p:tav>
                                      </p:tavLst>
                                    </p:anim>
                                    <p:anim calcmode="lin" valueType="num">
                                      <p:cBhvr>
                                        <p:cTn id="92" dur="1000" fill="hold"/>
                                        <p:tgtEl>
                                          <p:spTgt spid="42"/>
                                        </p:tgtEl>
                                        <p:attrNameLst>
                                          <p:attrName>ppt_y</p:attrName>
                                        </p:attrNameLst>
                                      </p:cBhvr>
                                      <p:tavLst>
                                        <p:tav tm="0">
                                          <p:val>
                                            <p:strVal val="#ppt_y-.1"/>
                                          </p:val>
                                        </p:tav>
                                        <p:tav tm="100000">
                                          <p:val>
                                            <p:strVal val="#ppt_y"/>
                                          </p:val>
                                        </p:tav>
                                      </p:tavLst>
                                    </p:anim>
                                  </p:childTnLst>
                                </p:cTn>
                              </p:par>
                            </p:childTnLst>
                          </p:cTn>
                        </p:par>
                        <p:par>
                          <p:cTn id="93" fill="hold">
                            <p:stCondLst>
                              <p:cond delay="12500"/>
                            </p:stCondLst>
                            <p:childTnLst>
                              <p:par>
                                <p:cTn id="94" presetID="22" presetClass="entr" presetSubtype="1"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up)">
                                      <p:cBhvr>
                                        <p:cTn id="96" dur="500"/>
                                        <p:tgtEl>
                                          <p:spTgt spid="46"/>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up)">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3" grpId="0" animBg="1"/>
      <p:bldP spid="44" grpId="0" animBg="1"/>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164288" y="0"/>
            <a:ext cx="1182955" cy="48123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95596" y="19571"/>
            <a:ext cx="1120820" cy="461665"/>
          </a:xfrm>
          <a:prstGeom prst="rect">
            <a:avLst/>
          </a:prstGeom>
          <a:solidFill>
            <a:srgbClr val="007E3D"/>
          </a:solidFill>
        </p:spPr>
        <p:txBody>
          <a:bodyPr wrap="none" rtlCol="0">
            <a:spAutoFit/>
          </a:bodyPr>
          <a:lstStyle/>
          <a:p>
            <a:r>
              <a:rPr lang="en-US" altLang="zh-CN" sz="2400" b="1" spc="300" dirty="0">
                <a:solidFill>
                  <a:schemeClr val="bg1"/>
                </a:solidFill>
                <a:latin typeface="微软雅黑" panose="020B0503020204020204" pitchFamily="34" charset="-122"/>
                <a:ea typeface="微软雅黑" panose="020B0503020204020204" pitchFamily="34" charset="-122"/>
              </a:rPr>
              <a:t>201X</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5593804"/>
            <a:ext cx="9144000" cy="121196"/>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491689"/>
            <a:ext cx="3203848" cy="493603"/>
          </a:xfrm>
          <a:prstGeom prst="rect">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3528" y="523627"/>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团队建设情况</a:t>
            </a:r>
          </a:p>
        </p:txBody>
      </p:sp>
      <p:sp>
        <p:nvSpPr>
          <p:cNvPr id="2" name="椭圆 1"/>
          <p:cNvSpPr/>
          <p:nvPr/>
        </p:nvSpPr>
        <p:spPr>
          <a:xfrm flipH="1">
            <a:off x="4427984" y="3001516"/>
            <a:ext cx="2149434" cy="214943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17846" y="3400452"/>
            <a:ext cx="1750498" cy="1750498"/>
          </a:xfrm>
          <a:prstGeom prst="ellipse">
            <a:avLst/>
          </a:prstGeom>
          <a:solidFill>
            <a:srgbClr val="007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147376" y="3696868"/>
            <a:ext cx="1454082" cy="145408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bwMode="auto">
          <a:xfrm>
            <a:off x="400373" y="1849388"/>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1" name="矩形 10"/>
          <p:cNvSpPr/>
          <p:nvPr/>
        </p:nvSpPr>
        <p:spPr bwMode="auto">
          <a:xfrm>
            <a:off x="390873" y="1489348"/>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2" name="TextBox 11"/>
          <p:cNvSpPr txBox="1"/>
          <p:nvPr/>
        </p:nvSpPr>
        <p:spPr bwMode="auto">
          <a:xfrm>
            <a:off x="400373" y="3001516"/>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8" name="矩形 17"/>
          <p:cNvSpPr/>
          <p:nvPr/>
        </p:nvSpPr>
        <p:spPr bwMode="auto">
          <a:xfrm>
            <a:off x="390873" y="2641476"/>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9" name="TextBox 18"/>
          <p:cNvSpPr txBox="1"/>
          <p:nvPr/>
        </p:nvSpPr>
        <p:spPr bwMode="auto">
          <a:xfrm>
            <a:off x="400373" y="4331012"/>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20" name="矩形 19"/>
          <p:cNvSpPr/>
          <p:nvPr/>
        </p:nvSpPr>
        <p:spPr bwMode="auto">
          <a:xfrm>
            <a:off x="395536" y="3937620"/>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21" name="矩形 20"/>
          <p:cNvSpPr/>
          <p:nvPr/>
        </p:nvSpPr>
        <p:spPr bwMode="auto">
          <a:xfrm>
            <a:off x="5153065" y="2425452"/>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2" name="矩形 21"/>
          <p:cNvSpPr/>
          <p:nvPr/>
        </p:nvSpPr>
        <p:spPr bwMode="auto">
          <a:xfrm>
            <a:off x="6432297" y="2971842"/>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3" name="矩形 22"/>
          <p:cNvSpPr/>
          <p:nvPr/>
        </p:nvSpPr>
        <p:spPr bwMode="auto">
          <a:xfrm>
            <a:off x="7529329" y="3215785"/>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4*#ppt_w"/>
                                          </p:val>
                                        </p:tav>
                                        <p:tav tm="100000">
                                          <p:val>
                                            <p:strVal val="#ppt_w"/>
                                          </p:val>
                                        </p:tav>
                                      </p:tavLst>
                                    </p:anim>
                                    <p:anim calcmode="lin" valueType="num">
                                      <p:cBhvr>
                                        <p:cTn id="23" dur="500" fill="hold"/>
                                        <p:tgtEl>
                                          <p:spTgt spid="8"/>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animBg="1"/>
      <p:bldP spid="8" grpId="0" animBg="1"/>
      <p:bldP spid="9" grpId="0" animBg="1"/>
      <p:bldP spid="10" grpId="0"/>
      <p:bldP spid="11" grpId="0"/>
      <p:bldP spid="12"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2499</Words>
  <Application>Microsoft Office PowerPoint</Application>
  <PresentationFormat>全屏显示(16:10)</PresentationFormat>
  <Paragraphs>375</Paragraphs>
  <Slides>34</Slides>
  <Notes>34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Adidas Unity</vt:lpstr>
      <vt:lpstr>方正正大黑简体</vt:lpstr>
      <vt:lpstr>宋体</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2014-08-19T01:39:00Z</dcterms:created>
  <dcterms:modified xsi:type="dcterms:W3CDTF">2021-01-06T03:25:08Z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