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63" r:id="rId2"/>
    <p:sldId id="257" r:id="rId3"/>
    <p:sldId id="323" r:id="rId4"/>
    <p:sldId id="259" r:id="rId5"/>
    <p:sldId id="285" r:id="rId6"/>
    <p:sldId id="289" r:id="rId7"/>
    <p:sldId id="291" r:id="rId8"/>
    <p:sldId id="287" r:id="rId9"/>
    <p:sldId id="290" r:id="rId10"/>
    <p:sldId id="294" r:id="rId11"/>
    <p:sldId id="324" r:id="rId12"/>
    <p:sldId id="295" r:id="rId13"/>
    <p:sldId id="298" r:id="rId14"/>
    <p:sldId id="299" r:id="rId15"/>
    <p:sldId id="304" r:id="rId16"/>
    <p:sldId id="325" r:id="rId17"/>
    <p:sldId id="305" r:id="rId18"/>
    <p:sldId id="309" r:id="rId19"/>
    <p:sldId id="311" r:id="rId20"/>
    <p:sldId id="326" r:id="rId21"/>
    <p:sldId id="284" r:id="rId22"/>
    <p:sldId id="312" r:id="rId23"/>
    <p:sldId id="327" r:id="rId24"/>
    <p:sldId id="317" r:id="rId25"/>
    <p:sldId id="3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B3C"/>
    <a:srgbClr val="FFFFFF"/>
    <a:srgbClr val="262626"/>
    <a:srgbClr val="F2F1F3"/>
    <a:srgbClr val="F8F8F9"/>
    <a:srgbClr val="F3F2F4"/>
    <a:srgbClr val="CC0E4D"/>
    <a:srgbClr val="BB0D47"/>
    <a:srgbClr val="FEFEFE"/>
    <a:srgbClr val="FD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1" autoAdjust="0"/>
    <p:restoredTop sz="94660"/>
  </p:normalViewPr>
  <p:slideViewPr>
    <p:cSldViewPr snapToGrid="0">
      <p:cViewPr varScale="1">
        <p:scale>
          <a:sx n="106" d="100"/>
          <a:sy n="106" d="100"/>
        </p:scale>
        <p:origin x="9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CB290-661A-46FC-89A5-9FB6B7EDA20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255C6-A649-4EFA-AA0A-7219834D3F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255C6-A649-4EFA-AA0A-7219834D3FE7}"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255C6-A649-4EFA-AA0A-7219834D3FE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255C6-A649-4EFA-AA0A-7219834D3FE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79CB3CE-4F53-4C74-8FAE-82342119208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a:t>
            </a:fld>
            <a:endParaRPr lang="zh-CN" altLang="en-US"/>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CB3CE-4F53-4C74-8FAE-82342119208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52603-514A-4FFA-AB71-790253966F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c3c92e40e226c082e710389a056dcab"/>
          <p:cNvPicPr>
            <a:picLocks noChangeAspect="1"/>
          </p:cNvPicPr>
          <p:nvPr/>
        </p:nvPicPr>
        <p:blipFill>
          <a:blip r:embed="rId2">
            <a:lum bright="12000"/>
          </a:blip>
          <a:stretch>
            <a:fillRect/>
          </a:stretch>
        </p:blipFill>
        <p:spPr>
          <a:xfrm>
            <a:off x="1021715" y="-758190"/>
            <a:ext cx="11189335" cy="7742555"/>
          </a:xfrm>
          <a:prstGeom prst="rect">
            <a:avLst/>
          </a:prstGeom>
        </p:spPr>
      </p:pic>
      <p:pic>
        <p:nvPicPr>
          <p:cNvPr id="5" name="图片 4" descr="图片5"/>
          <p:cNvPicPr>
            <a:picLocks noChangeAspect="1"/>
          </p:cNvPicPr>
          <p:nvPr/>
        </p:nvPicPr>
        <p:blipFill>
          <a:blip r:embed="rId3"/>
          <a:srcRect l="-30583" r="30583"/>
          <a:stretch>
            <a:fillRect/>
          </a:stretch>
        </p:blipFill>
        <p:spPr>
          <a:xfrm rot="10800000" flipH="1">
            <a:off x="-4129405" y="-7620"/>
            <a:ext cx="13514705" cy="6873240"/>
          </a:xfrm>
          <a:prstGeom prst="triangle">
            <a:avLst/>
          </a:prstGeom>
          <a:effectLst>
            <a:innerShdw blurRad="330200">
              <a:prstClr val="black"/>
            </a:innerShdw>
          </a:effectLst>
        </p:spPr>
      </p:pic>
      <p:cxnSp>
        <p:nvCxnSpPr>
          <p:cNvPr id="6" name="直接连接符 5"/>
          <p:cNvCxnSpPr/>
          <p:nvPr/>
        </p:nvCxnSpPr>
        <p:spPr>
          <a:xfrm>
            <a:off x="-93980" y="4166870"/>
            <a:ext cx="2722245" cy="278701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2576195" y="-69850"/>
            <a:ext cx="6920230" cy="709739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pic>
        <p:nvPicPr>
          <p:cNvPr id="8" name="图片 7" descr="1c950a7b02087bf45327a2f9f8d3572c10dfcfd3"/>
          <p:cNvPicPr>
            <a:picLocks noChangeAspect="1"/>
          </p:cNvPicPr>
          <p:nvPr/>
        </p:nvPicPr>
        <p:blipFill>
          <a:blip r:embed="rId4"/>
          <a:stretch>
            <a:fillRect/>
          </a:stretch>
        </p:blipFill>
        <p:spPr>
          <a:xfrm>
            <a:off x="3239770" y="3509645"/>
            <a:ext cx="3511550" cy="3355975"/>
          </a:xfrm>
          <a:prstGeom prst="diamond">
            <a:avLst/>
          </a:prstGeom>
          <a:effectLst>
            <a:outerShdw blurRad="50800" dist="38100" dir="5400000" sx="115000" sy="115000" algn="t" rotWithShape="0">
              <a:prstClr val="black">
                <a:alpha val="27000"/>
              </a:prstClr>
            </a:outerShdw>
          </a:effectLst>
        </p:spPr>
      </p:pic>
      <p:sp>
        <p:nvSpPr>
          <p:cNvPr id="9" name="菱形 8"/>
          <p:cNvSpPr/>
          <p:nvPr/>
        </p:nvSpPr>
        <p:spPr>
          <a:xfrm>
            <a:off x="3144520" y="3390265"/>
            <a:ext cx="3763010" cy="3594735"/>
          </a:xfrm>
          <a:prstGeom prst="diamond">
            <a:avLst/>
          </a:prstGeom>
          <a:noFill/>
          <a:ln w="190500">
            <a:solidFill>
              <a:srgbClr val="A20B3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7084695" y="-76200"/>
            <a:ext cx="2844800" cy="29210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81980" y="458470"/>
            <a:ext cx="1225550" cy="2245360"/>
          </a:xfrm>
          <a:prstGeom prst="rect">
            <a:avLst/>
          </a:prstGeom>
          <a:noFill/>
        </p:spPr>
        <p:txBody>
          <a:bodyPr wrap="square" rtlCol="0">
            <a:spAutoFit/>
          </a:bodyPr>
          <a:lstStyle/>
          <a:p>
            <a:r>
              <a:rPr lang="en-US" altLang="zh-CN" sz="14000">
                <a:solidFill>
                  <a:schemeClr val="bg1"/>
                </a:solidFill>
              </a:rPr>
              <a:t>+</a:t>
            </a:r>
          </a:p>
        </p:txBody>
      </p:sp>
      <p:sp>
        <p:nvSpPr>
          <p:cNvPr id="13" name="等腰三角形 12"/>
          <p:cNvSpPr/>
          <p:nvPr/>
        </p:nvSpPr>
        <p:spPr>
          <a:xfrm>
            <a:off x="9794240" y="5779770"/>
            <a:ext cx="2416810" cy="1085850"/>
          </a:xfrm>
          <a:prstGeom prst="triangle">
            <a:avLst/>
          </a:prstGeom>
          <a:solidFill>
            <a:srgbClr val="A20B3C"/>
          </a:solidFill>
          <a:ln>
            <a:solidFill>
              <a:srgbClr val="A20B3C"/>
            </a:solidFill>
          </a:ln>
          <a:effectLst>
            <a:innerShdw blurRad="241300" dist="50800" dir="5400000">
              <a:prstClr val="black">
                <a:alpha val="6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H="1">
            <a:off x="9496425" y="6116320"/>
            <a:ext cx="826135" cy="7493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259570" y="2310765"/>
            <a:ext cx="2845435" cy="1198880"/>
          </a:xfrm>
          <a:prstGeom prst="rect">
            <a:avLst/>
          </a:prstGeom>
          <a:noFill/>
        </p:spPr>
        <p:txBody>
          <a:bodyPr wrap="square" rtlCol="0">
            <a:spAutoFit/>
          </a:bodyPr>
          <a:lstStyle/>
          <a:p>
            <a:r>
              <a:rPr lang="en-US" altLang="zh-CN" sz="7200"/>
              <a:t>202X</a:t>
            </a:r>
          </a:p>
        </p:txBody>
      </p:sp>
      <p:sp>
        <p:nvSpPr>
          <p:cNvPr id="16" name="文本框 15"/>
          <p:cNvSpPr txBox="1"/>
          <p:nvPr/>
        </p:nvSpPr>
        <p:spPr>
          <a:xfrm>
            <a:off x="7378065" y="3390265"/>
            <a:ext cx="4544060" cy="953135"/>
          </a:xfrm>
          <a:prstGeom prst="rect">
            <a:avLst/>
          </a:prstGeom>
          <a:noFill/>
        </p:spPr>
        <p:txBody>
          <a:bodyPr wrap="square" rtlCol="0">
            <a:spAutoFit/>
          </a:bodyPr>
          <a:lstStyle/>
          <a:p>
            <a:r>
              <a:rPr lang="zh-CN" altLang="en-US" sz="5600" b="1">
                <a:solidFill>
                  <a:srgbClr val="A20B3C"/>
                </a:solidFill>
                <a:latin typeface="微软雅黑" panose="020B0503020204020204" pitchFamily="34" charset="-122"/>
                <a:ea typeface="微软雅黑" panose="020B0503020204020204" pitchFamily="34" charset="-122"/>
              </a:rPr>
              <a:t>城市</a:t>
            </a:r>
            <a:r>
              <a:rPr lang="zh-CN" altLang="en-US" sz="5600" b="1">
                <a:solidFill>
                  <a:schemeClr val="tx1">
                    <a:lumMod val="75000"/>
                    <a:lumOff val="25000"/>
                  </a:schemeClr>
                </a:solidFill>
                <a:latin typeface="微软雅黑" panose="020B0503020204020204" pitchFamily="34" charset="-122"/>
                <a:ea typeface="微软雅黑" panose="020B0503020204020204" pitchFamily="34" charset="-122"/>
              </a:rPr>
              <a:t>规划建设</a:t>
            </a:r>
          </a:p>
        </p:txBody>
      </p:sp>
      <p:sp>
        <p:nvSpPr>
          <p:cNvPr id="17" name="文本框 16"/>
          <p:cNvSpPr txBox="1"/>
          <p:nvPr/>
        </p:nvSpPr>
        <p:spPr>
          <a:xfrm>
            <a:off x="7667625" y="4166870"/>
            <a:ext cx="3059430" cy="398780"/>
          </a:xfrm>
          <a:prstGeom prst="rect">
            <a:avLst/>
          </a:prstGeom>
          <a:noFill/>
        </p:spPr>
        <p:txBody>
          <a:bodyPr wrap="square" rtlCol="0">
            <a:spAutoFit/>
          </a:bodyPr>
          <a:lstStyle/>
          <a:p>
            <a:r>
              <a:rPr lang="zh-CN" altLang="en-US" sz="2000">
                <a:solidFill>
                  <a:schemeClr val="tx1">
                    <a:lumMod val="65000"/>
                    <a:lumOff val="35000"/>
                  </a:schemeClr>
                </a:solidFill>
              </a:rPr>
              <a:t>A business plan</a:t>
            </a:r>
          </a:p>
        </p:txBody>
      </p:sp>
      <p:sp>
        <p:nvSpPr>
          <p:cNvPr id="30" name="矩形 29"/>
          <p:cNvSpPr/>
          <p:nvPr/>
        </p:nvSpPr>
        <p:spPr>
          <a:xfrm>
            <a:off x="7667625" y="4565650"/>
            <a:ext cx="3580765" cy="621030"/>
          </a:xfrm>
          <a:prstGeom prst="rect">
            <a:avLst/>
          </a:prstGeom>
        </p:spPr>
        <p:txBody>
          <a:bodyPr wrap="square" lIns="68572" tIns="34286" rIns="68572" bIns="34286">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Click add related title text, and click add related title text, click add related title text, click on add related title words.</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par>
                                <p:cTn id="41" presetID="3"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P spid="15" grpId="0"/>
      <p:bldP spid="16" grpId="0"/>
      <p:bldP spid="17"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企业理念</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8" name="六边形 33"/>
          <p:cNvSpPr>
            <a:spLocks noChangeArrowheads="1"/>
          </p:cNvSpPr>
          <p:nvPr/>
        </p:nvSpPr>
        <p:spPr bwMode="auto">
          <a:xfrm>
            <a:off x="4628218" y="2027693"/>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dirty="0">
                <a:solidFill>
                  <a:srgbClr val="FFFFFF"/>
                </a:solidFill>
                <a:latin typeface="微软雅黑" panose="020B0503020204020204" pitchFamily="34" charset="-122"/>
                <a:ea typeface="微软雅黑" panose="020B0503020204020204" pitchFamily="34" charset="-122"/>
              </a:rPr>
              <a:t>价值</a:t>
            </a:r>
          </a:p>
        </p:txBody>
      </p:sp>
      <p:sp>
        <p:nvSpPr>
          <p:cNvPr id="9" name="六边形 34"/>
          <p:cNvSpPr>
            <a:spLocks noChangeArrowheads="1"/>
          </p:cNvSpPr>
          <p:nvPr/>
        </p:nvSpPr>
        <p:spPr bwMode="auto">
          <a:xfrm>
            <a:off x="5950712" y="2769439"/>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dirty="0">
                <a:solidFill>
                  <a:srgbClr val="F4F4F5"/>
                </a:solidFill>
                <a:latin typeface="微软雅黑" panose="020B0503020204020204" pitchFamily="34" charset="-122"/>
                <a:ea typeface="微软雅黑" panose="020B0503020204020204" pitchFamily="34" charset="-122"/>
              </a:rPr>
              <a:t>文化</a:t>
            </a:r>
          </a:p>
        </p:txBody>
      </p:sp>
      <p:sp>
        <p:nvSpPr>
          <p:cNvPr id="11" name="六边形 35"/>
          <p:cNvSpPr>
            <a:spLocks noChangeArrowheads="1"/>
          </p:cNvSpPr>
          <p:nvPr/>
        </p:nvSpPr>
        <p:spPr bwMode="auto">
          <a:xfrm>
            <a:off x="4628218" y="3491061"/>
            <a:ext cx="1561119" cy="1345495"/>
          </a:xfrm>
          <a:prstGeom prst="hexagon">
            <a:avLst>
              <a:gd name="adj" fmla="val 25010"/>
              <a:gd name="vf" fmla="val 115470"/>
            </a:avLst>
          </a:prstGeom>
          <a:blipFill dpi="0" rotWithShape="1">
            <a:blip r:embed="rId4"/>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六边形 36"/>
          <p:cNvSpPr>
            <a:spLocks noChangeArrowheads="1"/>
          </p:cNvSpPr>
          <p:nvPr/>
        </p:nvSpPr>
        <p:spPr bwMode="auto">
          <a:xfrm>
            <a:off x="7271769" y="3511187"/>
            <a:ext cx="1561119" cy="1345495"/>
          </a:xfrm>
          <a:prstGeom prst="hexagon">
            <a:avLst>
              <a:gd name="adj" fmla="val 25010"/>
              <a:gd name="vf" fmla="val 115470"/>
            </a:avLst>
          </a:prstGeom>
          <a:blipFill dpi="0" rotWithShape="1">
            <a:blip r:embed="rId5"/>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六边形 37"/>
          <p:cNvSpPr>
            <a:spLocks noChangeArrowheads="1"/>
          </p:cNvSpPr>
          <p:nvPr/>
        </p:nvSpPr>
        <p:spPr bwMode="auto">
          <a:xfrm>
            <a:off x="5953587" y="4222747"/>
            <a:ext cx="1561119" cy="1346932"/>
          </a:xfrm>
          <a:prstGeom prst="hexagon">
            <a:avLst>
              <a:gd name="adj" fmla="val 24983"/>
              <a:gd name="vf" fmla="val 115470"/>
            </a:avLst>
          </a:prstGeom>
          <a:solidFill>
            <a:srgbClr val="A20B3C"/>
          </a:solidFill>
          <a:ln w="12700">
            <a:noFill/>
            <a:bevel/>
          </a:ln>
        </p:spPr>
        <p:txBody>
          <a:bodyPr lIns="91440" tIns="45720" rIns="91440" bIns="45720" anchor="ctr"/>
          <a:lstStyle/>
          <a:p>
            <a:pPr algn="ctr"/>
            <a:r>
              <a:rPr lang="zh-CN" altLang="en-US" sz="3200" b="1" dirty="0">
                <a:solidFill>
                  <a:srgbClr val="F4F4F5"/>
                </a:solidFill>
                <a:latin typeface="微软雅黑" panose="020B0503020204020204" pitchFamily="34" charset="-122"/>
                <a:ea typeface="微软雅黑" panose="020B0503020204020204" pitchFamily="34" charset="-122"/>
              </a:rPr>
              <a:t>结构</a:t>
            </a:r>
          </a:p>
        </p:txBody>
      </p:sp>
      <p:sp>
        <p:nvSpPr>
          <p:cNvPr id="16" name="六边形 38"/>
          <p:cNvSpPr>
            <a:spLocks noChangeArrowheads="1"/>
          </p:cNvSpPr>
          <p:nvPr/>
        </p:nvSpPr>
        <p:spPr bwMode="auto">
          <a:xfrm>
            <a:off x="8594264" y="2772315"/>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dirty="0">
                <a:solidFill>
                  <a:srgbClr val="F4F4F5"/>
                </a:solidFill>
                <a:latin typeface="微软雅黑" panose="020B0503020204020204" pitchFamily="34" charset="-122"/>
                <a:ea typeface="微软雅黑" panose="020B0503020204020204" pitchFamily="34" charset="-122"/>
              </a:rPr>
              <a:t>使命</a:t>
            </a:r>
          </a:p>
        </p:txBody>
      </p:sp>
      <p:sp>
        <p:nvSpPr>
          <p:cNvPr id="17" name="六边形 39"/>
          <p:cNvSpPr>
            <a:spLocks noChangeArrowheads="1"/>
          </p:cNvSpPr>
          <p:nvPr/>
        </p:nvSpPr>
        <p:spPr bwMode="auto">
          <a:xfrm>
            <a:off x="3305723" y="2772315"/>
            <a:ext cx="1561119" cy="1345495"/>
          </a:xfrm>
          <a:prstGeom prst="hexagon">
            <a:avLst>
              <a:gd name="adj" fmla="val 25010"/>
              <a:gd name="vf" fmla="val 115470"/>
            </a:avLst>
          </a:prstGeom>
          <a:blipFill dpi="0" rotWithShape="1">
            <a:blip r:embed="rId6"/>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六边形 40"/>
          <p:cNvSpPr>
            <a:spLocks noChangeArrowheads="1"/>
          </p:cNvSpPr>
          <p:nvPr/>
        </p:nvSpPr>
        <p:spPr bwMode="auto">
          <a:xfrm>
            <a:off x="7271769" y="4954431"/>
            <a:ext cx="1561119" cy="1346933"/>
          </a:xfrm>
          <a:prstGeom prst="hexagon">
            <a:avLst>
              <a:gd name="adj" fmla="val 24983"/>
              <a:gd name="vf" fmla="val 115470"/>
            </a:avLst>
          </a:prstGeom>
          <a:solidFill>
            <a:srgbClr val="262626"/>
          </a:solidFill>
          <a:ln w="12700">
            <a:noFill/>
            <a:bevel/>
          </a:ln>
        </p:spPr>
        <p:txBody>
          <a:bodyPr lIns="91440" tIns="45720" rIns="91440" bIns="45720"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方正兰亭黑_GBK" pitchFamily="2" charset="-122"/>
              </a:rPr>
              <a:t>独到</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19" name="六边形 41"/>
          <p:cNvSpPr>
            <a:spLocks noChangeArrowheads="1"/>
          </p:cNvSpPr>
          <p:nvPr/>
        </p:nvSpPr>
        <p:spPr bwMode="auto">
          <a:xfrm>
            <a:off x="8594264" y="4212684"/>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方正兰亭黑_GBK" pitchFamily="2" charset="-122"/>
              </a:rPr>
              <a:t>创新</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20" name="六边形 42"/>
          <p:cNvSpPr>
            <a:spLocks noChangeArrowheads="1"/>
          </p:cNvSpPr>
          <p:nvPr/>
        </p:nvSpPr>
        <p:spPr bwMode="auto">
          <a:xfrm>
            <a:off x="3305723" y="4212684"/>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dirty="0">
                <a:solidFill>
                  <a:srgbClr val="F4F4F5"/>
                </a:solidFill>
                <a:latin typeface="微软雅黑" panose="020B0503020204020204" pitchFamily="34" charset="-122"/>
                <a:ea typeface="微软雅黑" panose="020B0503020204020204" pitchFamily="34" charset="-122"/>
              </a:rPr>
              <a:t>观念</a:t>
            </a:r>
          </a:p>
        </p:txBody>
      </p:sp>
      <p:sp>
        <p:nvSpPr>
          <p:cNvPr id="21" name="六边形 43"/>
          <p:cNvSpPr>
            <a:spLocks noChangeArrowheads="1"/>
          </p:cNvSpPr>
          <p:nvPr/>
        </p:nvSpPr>
        <p:spPr bwMode="auto">
          <a:xfrm>
            <a:off x="1983228" y="3511187"/>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dirty="0">
                <a:solidFill>
                  <a:srgbClr val="FFFFFF"/>
                </a:solidFill>
                <a:latin typeface="微软雅黑" panose="020B0503020204020204" pitchFamily="34" charset="-122"/>
                <a:ea typeface="微软雅黑" panose="020B0503020204020204" pitchFamily="34" charset="-122"/>
              </a:rPr>
              <a:t>精神</a:t>
            </a:r>
          </a:p>
        </p:txBody>
      </p:sp>
      <p:sp>
        <p:nvSpPr>
          <p:cNvPr id="22" name="六边形 46"/>
          <p:cNvSpPr>
            <a:spLocks noChangeArrowheads="1"/>
          </p:cNvSpPr>
          <p:nvPr/>
        </p:nvSpPr>
        <p:spPr bwMode="auto">
          <a:xfrm>
            <a:off x="4628218" y="4954431"/>
            <a:ext cx="1561119" cy="1346933"/>
          </a:xfrm>
          <a:prstGeom prst="hexagon">
            <a:avLst>
              <a:gd name="adj" fmla="val 24983"/>
              <a:gd name="vf" fmla="val 115470"/>
            </a:avLst>
          </a:prstGeom>
          <a:blipFill dpi="0" rotWithShape="1">
            <a:blip r:embed="rId7"/>
            <a:srcRect/>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4*#ppt_w"/>
                                          </p:val>
                                        </p:tav>
                                        <p:tav tm="100000">
                                          <p:val>
                                            <p:strVal val="#ppt_w"/>
                                          </p:val>
                                        </p:tav>
                                      </p:tavLst>
                                    </p:anim>
                                    <p:anim calcmode="lin" valueType="num">
                                      <p:cBhvr>
                                        <p:cTn id="8" dur="75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strVal val="4*#ppt_w"/>
                                          </p:val>
                                        </p:tav>
                                        <p:tav tm="100000">
                                          <p:val>
                                            <p:strVal val="#ppt_w"/>
                                          </p:val>
                                        </p:tav>
                                      </p:tavLst>
                                    </p:anim>
                                    <p:anim calcmode="lin" valueType="num">
                                      <p:cBhvr>
                                        <p:cTn id="12" dur="750" fill="hold"/>
                                        <p:tgtEl>
                                          <p:spTgt spid="11"/>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750" fill="hold"/>
                                        <p:tgtEl>
                                          <p:spTgt spid="22"/>
                                        </p:tgtEl>
                                        <p:attrNameLst>
                                          <p:attrName>ppt_w</p:attrName>
                                        </p:attrNameLst>
                                      </p:cBhvr>
                                      <p:tavLst>
                                        <p:tav tm="0">
                                          <p:val>
                                            <p:strVal val="4*#ppt_w"/>
                                          </p:val>
                                        </p:tav>
                                        <p:tav tm="100000">
                                          <p:val>
                                            <p:strVal val="#ppt_w"/>
                                          </p:val>
                                        </p:tav>
                                      </p:tavLst>
                                    </p:anim>
                                    <p:anim calcmode="lin" valueType="num">
                                      <p:cBhvr>
                                        <p:cTn id="16" dur="750" fill="hold"/>
                                        <p:tgtEl>
                                          <p:spTgt spid="22"/>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strVal val="4*#ppt_w"/>
                                          </p:val>
                                        </p:tav>
                                        <p:tav tm="100000">
                                          <p:val>
                                            <p:strVal val="#ppt_w"/>
                                          </p:val>
                                        </p:tav>
                                      </p:tavLst>
                                    </p:anim>
                                    <p:anim calcmode="lin" valueType="num">
                                      <p:cBhvr>
                                        <p:cTn id="20" dur="750" fill="hold"/>
                                        <p:tgtEl>
                                          <p:spTgt spid="12"/>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17"/>
                                        </p:tgtEl>
                                      </p:cBhvr>
                                    </p:animEffect>
                                    <p:animScale>
                                      <p:cBhvr>
                                        <p:cTn id="24" dur="250" autoRev="1" fill="hold"/>
                                        <p:tgtEl>
                                          <p:spTgt spid="17"/>
                                        </p:tgtEl>
                                      </p:cBhvr>
                                      <p:by x="105000" y="105000"/>
                                    </p:animScale>
                                  </p:childTnLst>
                                </p:cTn>
                              </p:par>
                              <p:par>
                                <p:cTn id="25" presetID="26" presetClass="emph" presetSubtype="0" fill="hold" grpId="1" nodeType="withEffect">
                                  <p:stCondLst>
                                    <p:cond delay="25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par>
                                <p:cTn id="28" presetID="26" presetClass="emph" presetSubtype="0" fill="hold" grpId="1" nodeType="withEffect">
                                  <p:stCondLst>
                                    <p:cond delay="500"/>
                                  </p:stCondLst>
                                  <p:childTnLst>
                                    <p:animEffect transition="out" filter="fade">
                                      <p:cBhvr>
                                        <p:cTn id="29" dur="500" tmFilter="0, 0; .2, .5; .8, .5; 1, 0"/>
                                        <p:tgtEl>
                                          <p:spTgt spid="22"/>
                                        </p:tgtEl>
                                      </p:cBhvr>
                                    </p:animEffect>
                                    <p:animScale>
                                      <p:cBhvr>
                                        <p:cTn id="30" dur="250" autoRev="1" fill="hold"/>
                                        <p:tgtEl>
                                          <p:spTgt spid="22"/>
                                        </p:tgtEl>
                                      </p:cBhvr>
                                      <p:by x="105000" y="105000"/>
                                    </p:animScale>
                                  </p:childTnLst>
                                </p:cTn>
                              </p:par>
                              <p:par>
                                <p:cTn id="31" presetID="26" presetClass="emph" presetSubtype="0" fill="hold" grpId="1" nodeType="withEffect">
                                  <p:stCondLst>
                                    <p:cond delay="75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750" fill="hold"/>
                                        <p:tgtEl>
                                          <p:spTgt spid="21"/>
                                        </p:tgtEl>
                                        <p:attrNameLst>
                                          <p:attrName>ppt_w</p:attrName>
                                        </p:attrNameLst>
                                      </p:cBhvr>
                                      <p:tavLst>
                                        <p:tav tm="0">
                                          <p:val>
                                            <p:fltVal val="0"/>
                                          </p:val>
                                        </p:tav>
                                        <p:tav tm="100000">
                                          <p:val>
                                            <p:strVal val="#ppt_w"/>
                                          </p:val>
                                        </p:tav>
                                      </p:tavLst>
                                    </p:anim>
                                    <p:anim calcmode="lin" valueType="num">
                                      <p:cBhvr>
                                        <p:cTn id="38" dur="750" fill="hold"/>
                                        <p:tgtEl>
                                          <p:spTgt spid="21"/>
                                        </p:tgtEl>
                                        <p:attrNameLst>
                                          <p:attrName>ppt_h</p:attrName>
                                        </p:attrNameLst>
                                      </p:cBhvr>
                                      <p:tavLst>
                                        <p:tav tm="0">
                                          <p:val>
                                            <p:fltVal val="0"/>
                                          </p:val>
                                        </p:tav>
                                        <p:tav tm="100000">
                                          <p:val>
                                            <p:strVal val="#ppt_h"/>
                                          </p:val>
                                        </p:tav>
                                      </p:tavLst>
                                    </p:anim>
                                    <p:animEffect transition="in" filter="fade">
                                      <p:cBhvr>
                                        <p:cTn id="39" dur="750"/>
                                        <p:tgtEl>
                                          <p:spTgt spid="21"/>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20"/>
                                        </p:tgtEl>
                                        <p:attrNameLst>
                                          <p:attrName>style.visibility</p:attrName>
                                        </p:attrNameLst>
                                      </p:cBhvr>
                                      <p:to>
                                        <p:strVal val="visible"/>
                                      </p:to>
                                    </p:set>
                                    <p:anim calcmode="lin" valueType="num">
                                      <p:cBhvr>
                                        <p:cTn id="42" dur="750" fill="hold"/>
                                        <p:tgtEl>
                                          <p:spTgt spid="20"/>
                                        </p:tgtEl>
                                        <p:attrNameLst>
                                          <p:attrName>ppt_w</p:attrName>
                                        </p:attrNameLst>
                                      </p:cBhvr>
                                      <p:tavLst>
                                        <p:tav tm="0">
                                          <p:val>
                                            <p:fltVal val="0"/>
                                          </p:val>
                                        </p:tav>
                                        <p:tav tm="100000">
                                          <p:val>
                                            <p:strVal val="#ppt_w"/>
                                          </p:val>
                                        </p:tav>
                                      </p:tavLst>
                                    </p:anim>
                                    <p:anim calcmode="lin" valueType="num">
                                      <p:cBhvr>
                                        <p:cTn id="43" dur="750" fill="hold"/>
                                        <p:tgtEl>
                                          <p:spTgt spid="20"/>
                                        </p:tgtEl>
                                        <p:attrNameLst>
                                          <p:attrName>ppt_h</p:attrName>
                                        </p:attrNameLst>
                                      </p:cBhvr>
                                      <p:tavLst>
                                        <p:tav tm="0">
                                          <p:val>
                                            <p:fltVal val="0"/>
                                          </p:val>
                                        </p:tav>
                                        <p:tav tm="100000">
                                          <p:val>
                                            <p:strVal val="#ppt_h"/>
                                          </p:val>
                                        </p:tav>
                                      </p:tavLst>
                                    </p:anim>
                                    <p:animEffect transition="in" filter="fade">
                                      <p:cBhvr>
                                        <p:cTn id="44" dur="750"/>
                                        <p:tgtEl>
                                          <p:spTgt spid="2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Effect transition="in" filter="fade">
                                      <p:cBhvr>
                                        <p:cTn id="49" dur="750"/>
                                        <p:tgtEl>
                                          <p:spTgt spid="8"/>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9"/>
                                        </p:tgtEl>
                                        <p:attrNameLst>
                                          <p:attrName>style.visibility</p:attrName>
                                        </p:attrNameLst>
                                      </p:cBhvr>
                                      <p:to>
                                        <p:strVal val="visible"/>
                                      </p:to>
                                    </p:set>
                                    <p:anim calcmode="lin" valueType="num">
                                      <p:cBhvr>
                                        <p:cTn id="52" dur="750" fill="hold"/>
                                        <p:tgtEl>
                                          <p:spTgt spid="9"/>
                                        </p:tgtEl>
                                        <p:attrNameLst>
                                          <p:attrName>ppt_w</p:attrName>
                                        </p:attrNameLst>
                                      </p:cBhvr>
                                      <p:tavLst>
                                        <p:tav tm="0">
                                          <p:val>
                                            <p:fltVal val="0"/>
                                          </p:val>
                                        </p:tav>
                                        <p:tav tm="100000">
                                          <p:val>
                                            <p:strVal val="#ppt_w"/>
                                          </p:val>
                                        </p:tav>
                                      </p:tavLst>
                                    </p:anim>
                                    <p:anim calcmode="lin" valueType="num">
                                      <p:cBhvr>
                                        <p:cTn id="53" dur="750" fill="hold"/>
                                        <p:tgtEl>
                                          <p:spTgt spid="9"/>
                                        </p:tgtEl>
                                        <p:attrNameLst>
                                          <p:attrName>ppt_h</p:attrName>
                                        </p:attrNameLst>
                                      </p:cBhvr>
                                      <p:tavLst>
                                        <p:tav tm="0">
                                          <p:val>
                                            <p:fltVal val="0"/>
                                          </p:val>
                                        </p:tav>
                                        <p:tav tm="100000">
                                          <p:val>
                                            <p:strVal val="#ppt_h"/>
                                          </p:val>
                                        </p:tav>
                                      </p:tavLst>
                                    </p:anim>
                                    <p:animEffect transition="in" filter="fade">
                                      <p:cBhvr>
                                        <p:cTn id="54" dur="750"/>
                                        <p:tgtEl>
                                          <p:spTgt spid="9"/>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Effect transition="in" filter="fade">
                                      <p:cBhvr>
                                        <p:cTn id="59" dur="750"/>
                                        <p:tgtEl>
                                          <p:spTgt spid="13"/>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750" fill="hold"/>
                                        <p:tgtEl>
                                          <p:spTgt spid="16"/>
                                        </p:tgtEl>
                                        <p:attrNameLst>
                                          <p:attrName>ppt_w</p:attrName>
                                        </p:attrNameLst>
                                      </p:cBhvr>
                                      <p:tavLst>
                                        <p:tav tm="0">
                                          <p:val>
                                            <p:fltVal val="0"/>
                                          </p:val>
                                        </p:tav>
                                        <p:tav tm="100000">
                                          <p:val>
                                            <p:strVal val="#ppt_w"/>
                                          </p:val>
                                        </p:tav>
                                      </p:tavLst>
                                    </p:anim>
                                    <p:anim calcmode="lin" valueType="num">
                                      <p:cBhvr>
                                        <p:cTn id="63" dur="750" fill="hold"/>
                                        <p:tgtEl>
                                          <p:spTgt spid="16"/>
                                        </p:tgtEl>
                                        <p:attrNameLst>
                                          <p:attrName>ppt_h</p:attrName>
                                        </p:attrNameLst>
                                      </p:cBhvr>
                                      <p:tavLst>
                                        <p:tav tm="0">
                                          <p:val>
                                            <p:fltVal val="0"/>
                                          </p:val>
                                        </p:tav>
                                        <p:tav tm="100000">
                                          <p:val>
                                            <p:strVal val="#ppt_h"/>
                                          </p:val>
                                        </p:tav>
                                      </p:tavLst>
                                    </p:anim>
                                    <p:animEffect transition="in" filter="fade">
                                      <p:cBhvr>
                                        <p:cTn id="64" dur="750"/>
                                        <p:tgtEl>
                                          <p:spTgt spid="1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750" fill="hold"/>
                                        <p:tgtEl>
                                          <p:spTgt spid="19"/>
                                        </p:tgtEl>
                                        <p:attrNameLst>
                                          <p:attrName>ppt_w</p:attrName>
                                        </p:attrNameLst>
                                      </p:cBhvr>
                                      <p:tavLst>
                                        <p:tav tm="0">
                                          <p:val>
                                            <p:fltVal val="0"/>
                                          </p:val>
                                        </p:tav>
                                        <p:tav tm="100000">
                                          <p:val>
                                            <p:strVal val="#ppt_w"/>
                                          </p:val>
                                        </p:tav>
                                      </p:tavLst>
                                    </p:anim>
                                    <p:anim calcmode="lin" valueType="num">
                                      <p:cBhvr>
                                        <p:cTn id="68" dur="750" fill="hold"/>
                                        <p:tgtEl>
                                          <p:spTgt spid="19"/>
                                        </p:tgtEl>
                                        <p:attrNameLst>
                                          <p:attrName>ppt_h</p:attrName>
                                        </p:attrNameLst>
                                      </p:cBhvr>
                                      <p:tavLst>
                                        <p:tav tm="0">
                                          <p:val>
                                            <p:fltVal val="0"/>
                                          </p:val>
                                        </p:tav>
                                        <p:tav tm="100000">
                                          <p:val>
                                            <p:strVal val="#ppt_h"/>
                                          </p:val>
                                        </p:tav>
                                      </p:tavLst>
                                    </p:anim>
                                    <p:animEffect transition="in" filter="fade">
                                      <p:cBhvr>
                                        <p:cTn id="69" dur="750"/>
                                        <p:tgtEl>
                                          <p:spTgt spid="19"/>
                                        </p:tgtEl>
                                      </p:cBhvr>
                                    </p:animEffect>
                                  </p:childTnLst>
                                </p:cTn>
                              </p:par>
                              <p:par>
                                <p:cTn id="70" presetID="53" presetClass="entr" presetSubtype="16" fill="hold" grpId="0" nodeType="withEffect">
                                  <p:stCondLst>
                                    <p:cond delay="1750"/>
                                  </p:stCondLst>
                                  <p:childTnLst>
                                    <p:set>
                                      <p:cBhvr>
                                        <p:cTn id="71" dur="1" fill="hold">
                                          <p:stCondLst>
                                            <p:cond delay="0"/>
                                          </p:stCondLst>
                                        </p:cTn>
                                        <p:tgtEl>
                                          <p:spTgt spid="18"/>
                                        </p:tgtEl>
                                        <p:attrNameLst>
                                          <p:attrName>style.visibility</p:attrName>
                                        </p:attrNameLst>
                                      </p:cBhvr>
                                      <p:to>
                                        <p:strVal val="visible"/>
                                      </p:to>
                                    </p:set>
                                    <p:anim calcmode="lin" valueType="num">
                                      <p:cBhvr>
                                        <p:cTn id="72" dur="750" fill="hold"/>
                                        <p:tgtEl>
                                          <p:spTgt spid="18"/>
                                        </p:tgtEl>
                                        <p:attrNameLst>
                                          <p:attrName>ppt_w</p:attrName>
                                        </p:attrNameLst>
                                      </p:cBhvr>
                                      <p:tavLst>
                                        <p:tav tm="0">
                                          <p:val>
                                            <p:fltVal val="0"/>
                                          </p:val>
                                        </p:tav>
                                        <p:tav tm="100000">
                                          <p:val>
                                            <p:strVal val="#ppt_w"/>
                                          </p:val>
                                        </p:tav>
                                      </p:tavLst>
                                    </p:anim>
                                    <p:anim calcmode="lin" valueType="num">
                                      <p:cBhvr>
                                        <p:cTn id="73" dur="750" fill="hold"/>
                                        <p:tgtEl>
                                          <p:spTgt spid="18"/>
                                        </p:tgtEl>
                                        <p:attrNameLst>
                                          <p:attrName>ppt_h</p:attrName>
                                        </p:attrNameLst>
                                      </p:cBhvr>
                                      <p:tavLst>
                                        <p:tav tm="0">
                                          <p:val>
                                            <p:fltVal val="0"/>
                                          </p:val>
                                        </p:tav>
                                        <p:tav tm="100000">
                                          <p:val>
                                            <p:strVal val="#ppt_h"/>
                                          </p:val>
                                        </p:tav>
                                      </p:tavLst>
                                    </p:anim>
                                    <p:animEffect transition="in" filter="fade">
                                      <p:cBhvr>
                                        <p:cTn id="7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1" grpId="1" animBg="1"/>
      <p:bldP spid="12" grpId="0" animBg="1"/>
      <p:bldP spid="12" grpId="1" animBg="1"/>
      <p:bldP spid="13" grpId="0" animBg="1"/>
      <p:bldP spid="16" grpId="0" animBg="1"/>
      <p:bldP spid="17" grpId="0" animBg="1"/>
      <p:bldP spid="17" grpId="1" animBg="1"/>
      <p:bldP spid="18" grpId="0" animBg="1"/>
      <p:bldP spid="19" grpId="0" animBg="1"/>
      <p:bldP spid="20" grpId="0" animBg="1"/>
      <p:bldP spid="21" grpId="0" animBg="1"/>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a:solidFill>
                    <a:srgbClr val="FFFFFF"/>
                  </a:solidFill>
                  <a:latin typeface="微软雅黑" panose="020B0503020204020204" pitchFamily="34" charset="-122"/>
                  <a:ea typeface="微软雅黑" panose="020B0503020204020204" pitchFamily="34" charset="-122"/>
                </a:rPr>
                <a:t>LOGO</a:t>
              </a: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rPr>
                <a:t>02</a:t>
              </a:r>
            </a:p>
          </p:txBody>
        </p:sp>
      </p:grpSp>
      <p:sp>
        <p:nvSpPr>
          <p:cNvPr id="30" name="TextBox 1"/>
          <p:cNvSpPr txBox="1"/>
          <p:nvPr/>
        </p:nvSpPr>
        <p:spPr>
          <a:xfrm>
            <a:off x="2723532" y="2000950"/>
            <a:ext cx="2852063"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项目介绍</a:t>
            </a:r>
          </a:p>
        </p:txBody>
      </p:sp>
      <p:sp>
        <p:nvSpPr>
          <p:cNvPr id="31" name="文本框 9"/>
          <p:cNvSpPr txBox="1"/>
          <p:nvPr/>
        </p:nvSpPr>
        <p:spPr>
          <a:xfrm>
            <a:off x="2192085"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项目来源</a:t>
            </a:r>
          </a:p>
        </p:txBody>
      </p:sp>
      <p:sp>
        <p:nvSpPr>
          <p:cNvPr id="32" name="文本框 9"/>
          <p:cNvSpPr txBox="1"/>
          <p:nvPr/>
        </p:nvSpPr>
        <p:spPr>
          <a:xfrm>
            <a:off x="2192084"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需求分析</a:t>
            </a:r>
          </a:p>
        </p:txBody>
      </p:sp>
      <p:sp>
        <p:nvSpPr>
          <p:cNvPr id="33" name="文本框 32"/>
          <p:cNvSpPr txBox="1"/>
          <p:nvPr/>
        </p:nvSpPr>
        <p:spPr>
          <a:xfrm>
            <a:off x="2192085"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需要解决问题</a:t>
            </a:r>
          </a:p>
        </p:txBody>
      </p:sp>
      <p:sp>
        <p:nvSpPr>
          <p:cNvPr id="34" name="文本框 9"/>
          <p:cNvSpPr txBox="1"/>
          <p:nvPr/>
        </p:nvSpPr>
        <p:spPr>
          <a:xfrm>
            <a:off x="2192084"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行业前景</a:t>
            </a:r>
          </a:p>
        </p:txBody>
      </p:sp>
      <p:sp>
        <p:nvSpPr>
          <p:cNvPr id="35" name="文本框 9"/>
          <p:cNvSpPr txBox="1"/>
          <p:nvPr/>
        </p:nvSpPr>
        <p:spPr>
          <a:xfrm>
            <a:off x="4463040"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竞争对手分析</a:t>
            </a:r>
          </a:p>
        </p:txBody>
      </p:sp>
      <p:sp>
        <p:nvSpPr>
          <p:cNvPr id="36" name="文本框 9"/>
          <p:cNvSpPr txBox="1"/>
          <p:nvPr/>
        </p:nvSpPr>
        <p:spPr>
          <a:xfrm>
            <a:off x="4463041"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我们的优势</a:t>
            </a:r>
          </a:p>
        </p:txBody>
      </p:sp>
      <p:sp>
        <p:nvSpPr>
          <p:cNvPr id="37" name="文本框 9"/>
          <p:cNvSpPr txBox="1"/>
          <p:nvPr/>
        </p:nvSpPr>
        <p:spPr>
          <a:xfrm>
            <a:off x="4463040"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可行性分析</a:t>
            </a:r>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需求分析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cxnSp>
        <p:nvCxnSpPr>
          <p:cNvPr id="37" name="直接连接符 36"/>
          <p:cNvCxnSpPr/>
          <p:nvPr/>
        </p:nvCxnSpPr>
        <p:spPr>
          <a:xfrm>
            <a:off x="1251312" y="3340100"/>
            <a:ext cx="3744416" cy="0"/>
          </a:xfrm>
          <a:prstGeom prst="line">
            <a:avLst/>
          </a:prstGeom>
          <a:ln w="635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251312" y="5740367"/>
            <a:ext cx="3744416" cy="0"/>
          </a:xfrm>
          <a:prstGeom prst="line">
            <a:avLst/>
          </a:prstGeom>
          <a:ln w="6350">
            <a:solidFill>
              <a:srgbClr val="262626"/>
            </a:solidFill>
          </a:ln>
        </p:spPr>
        <p:style>
          <a:lnRef idx="1">
            <a:schemeClr val="accent1"/>
          </a:lnRef>
          <a:fillRef idx="0">
            <a:schemeClr val="accent1"/>
          </a:fillRef>
          <a:effectRef idx="0">
            <a:schemeClr val="accent1"/>
          </a:effectRef>
          <a:fontRef idx="minor">
            <a:schemeClr val="tx1"/>
          </a:fontRef>
        </p:style>
      </p:cxnSp>
      <p:sp>
        <p:nvSpPr>
          <p:cNvPr id="39" name="TextBox 5"/>
          <p:cNvSpPr txBox="1"/>
          <p:nvPr/>
        </p:nvSpPr>
        <p:spPr>
          <a:xfrm>
            <a:off x="1443334" y="3470773"/>
            <a:ext cx="3360373" cy="984885"/>
          </a:xfrm>
          <a:prstGeom prst="rect">
            <a:avLst/>
          </a:prstGeom>
          <a:noFill/>
        </p:spPr>
        <p:txBody>
          <a:bodyPr wrap="square" lIns="0" tIns="0" rIns="0" bIns="0" rtlCol="0">
            <a:spAutoFit/>
          </a:bodyPr>
          <a:lstStyle/>
          <a:p>
            <a:pPr algn="dist"/>
            <a:r>
              <a:rPr lang="zh-CN" altLang="en-US" sz="3200" b="1" dirty="0">
                <a:solidFill>
                  <a:srgbClr val="262626"/>
                </a:solidFill>
                <a:latin typeface="微软雅黑" panose="020B0503020204020204" pitchFamily="34" charset="-122"/>
                <a:ea typeface="微软雅黑" panose="020B0503020204020204" pitchFamily="34" charset="-122"/>
              </a:rPr>
              <a:t>项目所在传统行业存在的危机状况</a:t>
            </a:r>
          </a:p>
        </p:txBody>
      </p:sp>
      <p:sp>
        <p:nvSpPr>
          <p:cNvPr id="40" name="TextBox 6"/>
          <p:cNvSpPr txBox="1"/>
          <p:nvPr/>
        </p:nvSpPr>
        <p:spPr>
          <a:xfrm>
            <a:off x="2067403" y="4610689"/>
            <a:ext cx="2112235" cy="287323"/>
          </a:xfrm>
          <a:prstGeom prst="rect">
            <a:avLst/>
          </a:prstGeom>
          <a:noFill/>
        </p:spPr>
        <p:txBody>
          <a:bodyPr wrap="square" lIns="0" tIns="0" rIns="0" bIns="0" rtlCol="0">
            <a:spAutoFit/>
          </a:bodyPr>
          <a:lstStyle/>
          <a:p>
            <a:pPr algn="ctr"/>
            <a:r>
              <a:rPr lang="zh-CN" altLang="en-US" sz="1865" b="1" dirty="0">
                <a:solidFill>
                  <a:srgbClr val="A20B3C"/>
                </a:solidFill>
                <a:latin typeface="微软雅黑" panose="020B0503020204020204" pitchFamily="34" charset="-122"/>
                <a:ea typeface="微软雅黑" panose="020B0503020204020204" pitchFamily="34" charset="-122"/>
              </a:rPr>
              <a:t>关键字设问？</a:t>
            </a:r>
          </a:p>
        </p:txBody>
      </p:sp>
      <p:sp>
        <p:nvSpPr>
          <p:cNvPr id="41" name="TextBox 7"/>
          <p:cNvSpPr txBox="1"/>
          <p:nvPr/>
        </p:nvSpPr>
        <p:spPr>
          <a:xfrm>
            <a:off x="2067403" y="4972282"/>
            <a:ext cx="2112235" cy="287323"/>
          </a:xfrm>
          <a:prstGeom prst="rect">
            <a:avLst/>
          </a:prstGeom>
          <a:noFill/>
        </p:spPr>
        <p:txBody>
          <a:bodyPr wrap="square" lIns="0" tIns="0" rIns="0" bIns="0" rtlCol="0">
            <a:spAutoFit/>
          </a:bodyPr>
          <a:lstStyle/>
          <a:p>
            <a:pPr algn="ctr"/>
            <a:r>
              <a:rPr lang="zh-CN" altLang="en-US" sz="1865" b="1" dirty="0">
                <a:solidFill>
                  <a:srgbClr val="A20B3C"/>
                </a:solidFill>
                <a:latin typeface="微软雅黑" panose="020B0503020204020204" pitchFamily="34" charset="-122"/>
                <a:ea typeface="微软雅黑" panose="020B0503020204020204" pitchFamily="34" charset="-122"/>
              </a:rPr>
              <a:t>关键字设问？</a:t>
            </a:r>
          </a:p>
        </p:txBody>
      </p:sp>
      <p:sp>
        <p:nvSpPr>
          <p:cNvPr id="42" name="TextBox 8"/>
          <p:cNvSpPr txBox="1"/>
          <p:nvPr/>
        </p:nvSpPr>
        <p:spPr>
          <a:xfrm>
            <a:off x="2067403" y="5356325"/>
            <a:ext cx="2112235" cy="287323"/>
          </a:xfrm>
          <a:prstGeom prst="rect">
            <a:avLst/>
          </a:prstGeom>
          <a:noFill/>
        </p:spPr>
        <p:txBody>
          <a:bodyPr wrap="square" lIns="0" tIns="0" rIns="0" bIns="0" rtlCol="0">
            <a:spAutoFit/>
          </a:bodyPr>
          <a:lstStyle/>
          <a:p>
            <a:pPr algn="ctr"/>
            <a:r>
              <a:rPr lang="zh-CN" altLang="en-US" sz="1865" b="1" dirty="0">
                <a:solidFill>
                  <a:srgbClr val="A20B3C"/>
                </a:solidFill>
                <a:latin typeface="微软雅黑" panose="020B0503020204020204" pitchFamily="34" charset="-122"/>
                <a:ea typeface="微软雅黑" panose="020B0503020204020204" pitchFamily="34" charset="-122"/>
              </a:rPr>
              <a:t>关键字设问？</a:t>
            </a:r>
          </a:p>
        </p:txBody>
      </p:sp>
      <p:sp>
        <p:nvSpPr>
          <p:cNvPr id="43" name="TextBox 9"/>
          <p:cNvSpPr txBox="1"/>
          <p:nvPr/>
        </p:nvSpPr>
        <p:spPr>
          <a:xfrm>
            <a:off x="1251312" y="5882637"/>
            <a:ext cx="3744416" cy="489558"/>
          </a:xfrm>
          <a:prstGeom prst="rect">
            <a:avLst/>
          </a:prstGeom>
          <a:noFill/>
        </p:spPr>
        <p:txBody>
          <a:bodyPr wrap="square" lIns="0" tIns="0" rIns="0" bIns="0" rtlCol="0">
            <a:spAutoFit/>
          </a:bodyPr>
          <a:lstStyle/>
          <a:p>
            <a:pPr algn="just">
              <a:lnSpc>
                <a:spcPts val="2000"/>
              </a:lnSpc>
            </a:pPr>
            <a:r>
              <a:rPr lang="zh-CN" altLang="en-US" sz="1335" dirty="0">
                <a:solidFill>
                  <a:srgbClr val="262626"/>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35" dirty="0">
                <a:solidFill>
                  <a:srgbClr val="262626"/>
                </a:solidFill>
                <a:latin typeface="微软雅黑" panose="020B0503020204020204" pitchFamily="34" charset="-122"/>
                <a:ea typeface="微软雅黑" panose="020B0503020204020204" pitchFamily="34" charset="-122"/>
              </a:rPr>
              <a:t>……</a:t>
            </a:r>
          </a:p>
        </p:txBody>
      </p:sp>
      <p:sp>
        <p:nvSpPr>
          <p:cNvPr id="4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262626"/>
          </a:solidFill>
          <a:ln>
            <a:noFill/>
          </a:ln>
        </p:spPr>
        <p:txBody>
          <a:bodyPr vert="horz" wrap="square" lIns="121920" tIns="60960" rIns="121920" bIns="60960" numCol="1" anchor="t" anchorCtr="0" compatLnSpc="1"/>
          <a:lstStyle/>
          <a:p>
            <a:endParaRPr lang="zh-CN" altLang="en-US" sz="2400" dirty="0">
              <a:ea typeface="微软雅黑" panose="020B0503020204020204" pitchFamily="34" charset="-122"/>
            </a:endParaRPr>
          </a:p>
        </p:txBody>
      </p:sp>
      <p:sp>
        <p:nvSpPr>
          <p:cNvPr id="45" name="圆角矩形 44"/>
          <p:cNvSpPr/>
          <p:nvPr/>
        </p:nvSpPr>
        <p:spPr>
          <a:xfrm>
            <a:off x="7152118" y="1368811"/>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6" name="圆角矩形 45"/>
          <p:cNvSpPr/>
          <p:nvPr/>
        </p:nvSpPr>
        <p:spPr>
          <a:xfrm>
            <a:off x="7152118" y="2113755"/>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8" name="圆角矩形 47"/>
          <p:cNvSpPr/>
          <p:nvPr/>
        </p:nvSpPr>
        <p:spPr>
          <a:xfrm>
            <a:off x="7152118" y="2858699"/>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9" name="圆角矩形 48"/>
          <p:cNvSpPr/>
          <p:nvPr/>
        </p:nvSpPr>
        <p:spPr>
          <a:xfrm>
            <a:off x="7152118" y="360364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0" name="圆角矩形 49"/>
          <p:cNvSpPr/>
          <p:nvPr/>
        </p:nvSpPr>
        <p:spPr>
          <a:xfrm>
            <a:off x="7152118" y="4320639"/>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1" name="圆角矩形 50"/>
          <p:cNvSpPr/>
          <p:nvPr/>
        </p:nvSpPr>
        <p:spPr>
          <a:xfrm>
            <a:off x="7152118" y="506558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2" name="圆角矩形 51"/>
          <p:cNvSpPr/>
          <p:nvPr/>
        </p:nvSpPr>
        <p:spPr>
          <a:xfrm>
            <a:off x="7152118" y="581052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53" name="TextBox 18"/>
          <p:cNvSpPr txBox="1"/>
          <p:nvPr/>
        </p:nvSpPr>
        <p:spPr>
          <a:xfrm>
            <a:off x="7619933" y="1495594"/>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没时间缴罚单！</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4" name="TextBox 19"/>
          <p:cNvSpPr txBox="1"/>
          <p:nvPr/>
        </p:nvSpPr>
        <p:spPr>
          <a:xfrm>
            <a:off x="7619933" y="2240538"/>
            <a:ext cx="3084579" cy="307777"/>
          </a:xfrm>
          <a:prstGeom prst="rect">
            <a:avLst/>
          </a:prstGeom>
          <a:noFill/>
        </p:spPr>
        <p:txBody>
          <a:bodyPr wrap="square" lIns="0" tIns="0" rIns="0" bIns="0" rtlCol="0">
            <a:spAutoFit/>
          </a:bodyPr>
          <a:lstStyle/>
          <a:p>
            <a:pPr algn="just"/>
            <a:r>
              <a:rPr lang="zh-CN" altLang="en-US" dirty="0">
                <a:solidFill>
                  <a:srgbClr val="FDFDFD"/>
                </a:solidFill>
                <a:latin typeface="微软雅黑" panose="020B0503020204020204" pitchFamily="34" charset="-122"/>
                <a:ea typeface="微软雅黑" panose="020B0503020204020204" pitchFamily="34" charset="-122"/>
              </a:rPr>
              <a:t>工</a:t>
            </a:r>
            <a:r>
              <a:rPr lang="zh-CN" altLang="en-US" sz="2000" dirty="0">
                <a:solidFill>
                  <a:srgbClr val="FDFDFD"/>
                </a:solidFill>
                <a:latin typeface="微软雅黑" panose="020B0503020204020204" pitchFamily="34" charset="-122"/>
                <a:ea typeface="微软雅黑" panose="020B0503020204020204" pitchFamily="34" charset="-122"/>
              </a:rPr>
              <a:t>作太忙，没时间做饭！</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5" name="TextBox 20"/>
          <p:cNvSpPr txBox="1"/>
          <p:nvPr/>
        </p:nvSpPr>
        <p:spPr>
          <a:xfrm>
            <a:off x="7619933" y="2966821"/>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快递没人收！</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6" name="TextBox 21"/>
          <p:cNvSpPr txBox="1"/>
          <p:nvPr/>
        </p:nvSpPr>
        <p:spPr>
          <a:xfrm>
            <a:off x="7619933" y="3711765"/>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想吃日式料理，附近却没有！</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7" name="TextBox 22"/>
          <p:cNvSpPr txBox="1"/>
          <p:nvPr/>
        </p:nvSpPr>
        <p:spPr>
          <a:xfrm>
            <a:off x="7619933" y="4531353"/>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现在的食品安全让人不放心！</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8" name="TextBox 23"/>
          <p:cNvSpPr txBox="1"/>
          <p:nvPr/>
        </p:nvSpPr>
        <p:spPr>
          <a:xfrm>
            <a:off x="7619933" y="5276297"/>
            <a:ext cx="3084579" cy="307777"/>
          </a:xfrm>
          <a:prstGeom prst="rect">
            <a:avLst/>
          </a:prstGeom>
          <a:noFill/>
        </p:spPr>
        <p:txBody>
          <a:bodyPr wrap="square" lIns="0" tIns="0" rIns="0" bIns="0" rtlCol="0">
            <a:spAutoFit/>
          </a:bodyPr>
          <a:lstStyle/>
          <a:p>
            <a:pPr algn="just"/>
            <a:r>
              <a:rPr lang="zh-CN" altLang="en-US" sz="2000" dirty="0">
                <a:solidFill>
                  <a:srgbClr val="FDFDFD"/>
                </a:solidFill>
                <a:latin typeface="微软雅黑" panose="020B0503020204020204" pitchFamily="34" charset="-122"/>
                <a:ea typeface="微软雅黑" panose="020B0503020204020204" pitchFamily="34" charset="-122"/>
              </a:rPr>
              <a:t>对不良商家投诉无门！</a:t>
            </a:r>
            <a:endParaRPr lang="en-US" altLang="zh-CN" sz="2000" dirty="0">
              <a:solidFill>
                <a:srgbClr val="FDFDFD"/>
              </a:solidFill>
              <a:latin typeface="微软雅黑" panose="020B0503020204020204" pitchFamily="34" charset="-122"/>
              <a:ea typeface="微软雅黑" panose="020B0503020204020204" pitchFamily="34" charset="-122"/>
            </a:endParaRPr>
          </a:p>
        </p:txBody>
      </p:sp>
      <p:sp>
        <p:nvSpPr>
          <p:cNvPr id="59" name="TextBox 24"/>
          <p:cNvSpPr txBox="1"/>
          <p:nvPr/>
        </p:nvSpPr>
        <p:spPr>
          <a:xfrm>
            <a:off x="7619933" y="5832728"/>
            <a:ext cx="3084579" cy="369332"/>
          </a:xfrm>
          <a:prstGeom prst="rect">
            <a:avLst/>
          </a:prstGeom>
          <a:noFill/>
        </p:spPr>
        <p:txBody>
          <a:bodyPr wrap="square" lIns="0" tIns="0" rIns="0" bIns="0" rtlCol="0">
            <a:spAutoFit/>
          </a:bodyPr>
          <a:lstStyle/>
          <a:p>
            <a:pPr algn="just"/>
            <a:r>
              <a:rPr lang="en-US" altLang="zh-CN" sz="2400" dirty="0">
                <a:solidFill>
                  <a:srgbClr val="FDFDFD"/>
                </a:solidFill>
                <a:latin typeface="微软雅黑" panose="020B0503020204020204" pitchFamily="34" charset="-122"/>
                <a:ea typeface="微软雅黑" panose="020B0503020204020204" pitchFamily="34" charset="-122"/>
              </a:rPr>
              <a:t>…………</a:t>
            </a:r>
          </a:p>
        </p:txBody>
      </p:sp>
      <p:sp>
        <p:nvSpPr>
          <p:cNvPr id="60" name="椭圆 59"/>
          <p:cNvSpPr/>
          <p:nvPr/>
        </p:nvSpPr>
        <p:spPr>
          <a:xfrm>
            <a:off x="2281246" y="1488626"/>
            <a:ext cx="1526556" cy="15265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TextBox 2"/>
          <p:cNvSpPr txBox="1"/>
          <p:nvPr/>
        </p:nvSpPr>
        <p:spPr>
          <a:xfrm>
            <a:off x="2189509" y="1769319"/>
            <a:ext cx="1676475" cy="1025794"/>
          </a:xfrm>
          <a:prstGeom prst="rect">
            <a:avLst/>
          </a:prstGeom>
          <a:noFill/>
        </p:spPr>
        <p:txBody>
          <a:bodyPr wrap="square" lIns="0" tIns="0" rIns="0" bIns="0" rtlCol="0">
            <a:spAutoFit/>
          </a:bodyPr>
          <a:lstStyle/>
          <a:p>
            <a:pPr algn="ctr"/>
            <a:r>
              <a:rPr lang="zh-CN" altLang="en-US" sz="3335" b="1" dirty="0">
                <a:solidFill>
                  <a:srgbClr val="FEFEFE"/>
                </a:solidFill>
                <a:latin typeface="微软雅黑" panose="020B0503020204020204" pitchFamily="34" charset="-122"/>
                <a:ea typeface="微软雅黑" panose="020B0503020204020204" pitchFamily="34" charset="-122"/>
              </a:rPr>
              <a:t>现实</a:t>
            </a:r>
            <a:endParaRPr lang="en-US" altLang="zh-CN" sz="3335" b="1" dirty="0">
              <a:solidFill>
                <a:srgbClr val="FEFEFE"/>
              </a:solidFill>
              <a:latin typeface="微软雅黑" panose="020B0503020204020204" pitchFamily="34" charset="-122"/>
              <a:ea typeface="微软雅黑" panose="020B0503020204020204" pitchFamily="34" charset="-122"/>
            </a:endParaRPr>
          </a:p>
          <a:p>
            <a:pPr algn="ctr"/>
            <a:r>
              <a:rPr lang="zh-CN" altLang="en-US" sz="3335" b="1" dirty="0">
                <a:solidFill>
                  <a:srgbClr val="FEFEFE"/>
                </a:solidFill>
                <a:latin typeface="微软雅黑" panose="020B0503020204020204" pitchFamily="34" charset="-122"/>
                <a:ea typeface="微软雅黑" panose="020B0503020204020204" pitchFamily="34" charset="-122"/>
              </a:rPr>
              <a:t>需求</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outVertical)">
                                      <p:cBhvr>
                                        <p:cTn id="19" dur="500"/>
                                        <p:tgtEl>
                                          <p:spTgt spid="37"/>
                                        </p:tgtEl>
                                      </p:cBhvr>
                                    </p:animEffect>
                                  </p:childTnLst>
                                </p:cTn>
                              </p:par>
                              <p:par>
                                <p:cTn id="20" presetID="16" presetClass="entr" presetSubtype="37"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Vertical)">
                                      <p:cBhvr>
                                        <p:cTn id="22" dur="500"/>
                                        <p:tgtEl>
                                          <p:spTgt spid="38"/>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4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300"/>
                                        <p:tgtEl>
                                          <p:spTgt spid="43"/>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left)">
                                      <p:cBhvr>
                                        <p:cTn id="56" dur="300"/>
                                        <p:tgtEl>
                                          <p:spTgt spid="5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300"/>
                                        <p:tgtEl>
                                          <p:spTgt spid="45"/>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300"/>
                                        <p:tgtEl>
                                          <p:spTgt spid="5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300"/>
                                        <p:tgtEl>
                                          <p:spTgt spid="46"/>
                                        </p:tgtEl>
                                      </p:cBhvr>
                                    </p:animEffect>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300"/>
                                        <p:tgtEl>
                                          <p:spTgt spid="5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300"/>
                                        <p:tgtEl>
                                          <p:spTgt spid="48"/>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300"/>
                                        <p:tgtEl>
                                          <p:spTgt spid="5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300"/>
                                        <p:tgtEl>
                                          <p:spTgt spid="49"/>
                                        </p:tgtEl>
                                      </p:cBhvr>
                                    </p:animEffect>
                                  </p:childTnLst>
                                </p:cTn>
                              </p:par>
                            </p:childTnLst>
                          </p:cTn>
                        </p:par>
                        <p:par>
                          <p:cTn id="81" fill="hold">
                            <p:stCondLst>
                              <p:cond delay="5500"/>
                            </p:stCondLst>
                            <p:childTnLst>
                              <p:par>
                                <p:cTn id="82" presetID="22" presetClass="entr" presetSubtype="8"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300"/>
                                        <p:tgtEl>
                                          <p:spTgt spid="5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300"/>
                                        <p:tgtEl>
                                          <p:spTgt spid="50"/>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300"/>
                                        <p:tgtEl>
                                          <p:spTgt spid="58"/>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300"/>
                                        <p:tgtEl>
                                          <p:spTgt spid="51"/>
                                        </p:tgtEl>
                                      </p:cBhvr>
                                    </p:animEffect>
                                  </p:childTnLst>
                                </p:cTn>
                              </p:par>
                            </p:childTnLst>
                          </p:cTn>
                        </p:par>
                        <p:par>
                          <p:cTn id="95" fill="hold">
                            <p:stCondLst>
                              <p:cond delay="650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300"/>
                                        <p:tgtEl>
                                          <p:spTgt spid="5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left)">
                                      <p:cBhvr>
                                        <p:cTn id="101"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animBg="1"/>
      <p:bldP spid="45" grpId="0" animBg="1"/>
      <p:bldP spid="46"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解决问题</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grpSp>
        <p:nvGrpSpPr>
          <p:cNvPr id="8" name="组合 7"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790281"/>
            <a:ext cx="3422899" cy="1008000"/>
            <a:chOff x="1482107" y="1790281"/>
            <a:chExt cx="3422899" cy="1008000"/>
          </a:xfrm>
        </p:grpSpPr>
        <p:sp>
          <p:nvSpPr>
            <p:cNvPr id="9" name="椭圆 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1" name="椭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2" name="任意多边形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解决生活麻烦</a:t>
              </a:r>
            </a:p>
          </p:txBody>
        </p:sp>
      </p:grpSp>
      <p:grpSp>
        <p:nvGrpSpPr>
          <p:cNvPr id="16" name="组合 1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481860"/>
            <a:ext cx="3422899" cy="1008000"/>
            <a:chOff x="1482107" y="3481860"/>
            <a:chExt cx="3422899" cy="1008000"/>
          </a:xfrm>
        </p:grpSpPr>
        <p:sp>
          <p:nvSpPr>
            <p:cNvPr id="17" name="椭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8" name="椭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9" name="任意多边形 1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24324"/>
              <a:ext cx="2339102" cy="523220"/>
            </a:xfrm>
            <a:prstGeom prst="rect">
              <a:avLst/>
            </a:prstGeom>
            <a:noFill/>
            <a:effectLst/>
          </p:spPr>
          <p:txBody>
            <a:bodyPr wrap="none" rtlCol="0">
              <a:spAutoFit/>
            </a:bodyPr>
            <a:lstStyle/>
            <a:p>
              <a:pPr algn="ctr"/>
              <a:r>
                <a:rPr lang="zh-CN" altLang="en-US" sz="2800" dirty="0">
                  <a:solidFill>
                    <a:srgbClr val="F6F6F7"/>
                  </a:solidFill>
                  <a:latin typeface="微软雅黑" panose="020B0503020204020204" pitchFamily="34" charset="-122"/>
                  <a:ea typeface="微软雅黑" panose="020B0503020204020204" pitchFamily="34" charset="-122"/>
                </a:rPr>
                <a:t>便民利民惠民</a:t>
              </a:r>
            </a:p>
          </p:txBody>
        </p:sp>
      </p:grpSp>
      <p:grpSp>
        <p:nvGrpSpPr>
          <p:cNvPr id="21" name="组合 20"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192069"/>
            <a:ext cx="3422899" cy="1008000"/>
            <a:chOff x="1482107" y="5192069"/>
            <a:chExt cx="3422899" cy="1008000"/>
          </a:xfrm>
        </p:grpSpPr>
        <p:sp>
          <p:nvSpPr>
            <p:cNvPr id="22" name="椭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3" name="椭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4" name="任意多边形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增加公司收入</a:t>
              </a:r>
            </a:p>
          </p:txBody>
        </p:sp>
      </p:gr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1962562"/>
            <a:ext cx="5929828" cy="861774"/>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613874"/>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338295"/>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38507" y="2185071"/>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解决生活麻烦</a:t>
            </a:r>
          </a:p>
        </p:txBody>
      </p:sp>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76405" y="3876724"/>
            <a:ext cx="2339102" cy="523220"/>
          </a:xfrm>
          <a:prstGeom prst="rect">
            <a:avLst/>
          </a:prstGeom>
          <a:noFill/>
          <a:effectLst/>
        </p:spPr>
        <p:txBody>
          <a:bodyPr wrap="none" rtlCol="0">
            <a:spAutoFit/>
          </a:bodyPr>
          <a:lstStyle/>
          <a:p>
            <a:pPr algn="ctr"/>
            <a:r>
              <a:rPr lang="zh-CN" altLang="en-US" sz="2800" dirty="0">
                <a:solidFill>
                  <a:srgbClr val="F6F6F7"/>
                </a:solidFill>
                <a:latin typeface="微软雅黑" panose="020B0503020204020204" pitchFamily="34" charset="-122"/>
                <a:ea typeface="微软雅黑" panose="020B0503020204020204" pitchFamily="34" charset="-122"/>
              </a:rPr>
              <a:t>便民利民惠民</a:t>
            </a:r>
          </a:p>
        </p:txBody>
      </p:sp>
      <p:sp>
        <p:nvSpPr>
          <p:cNvPr id="31" name="文本框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38507" y="5596773"/>
            <a:ext cx="2339102" cy="523220"/>
          </a:xfrm>
          <a:prstGeom prst="rect">
            <a:avLst/>
          </a:prstGeom>
          <a:noFill/>
          <a:effectLst/>
        </p:spPr>
        <p:txBody>
          <a:bodyPr wrap="none" rtlCol="0">
            <a:spAutoFit/>
          </a:bodyPr>
          <a:lstStyle/>
          <a:p>
            <a:pPr algn="ctr"/>
            <a:r>
              <a:rPr lang="zh-CN" altLang="en-US" sz="2800" dirty="0">
                <a:solidFill>
                  <a:srgbClr val="F3F3F4"/>
                </a:solidFill>
                <a:latin typeface="微软雅黑" panose="020B0503020204020204" pitchFamily="34" charset="-122"/>
                <a:ea typeface="微软雅黑" panose="020B0503020204020204" pitchFamily="34" charset="-122"/>
              </a:rPr>
              <a:t>增加公司收入</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000" fill="hold"/>
                                        <p:tgtEl>
                                          <p:spTgt spid="27"/>
                                        </p:tgtEl>
                                        <p:attrNameLst>
                                          <p:attrName>ppt_x</p:attrName>
                                        </p:attrNameLst>
                                      </p:cBhvr>
                                      <p:tavLst>
                                        <p:tav tm="0">
                                          <p:val>
                                            <p:strVal val="1+#ppt_w/2"/>
                                          </p:val>
                                        </p:tav>
                                        <p:tav tm="100000">
                                          <p:val>
                                            <p:strVal val="#ppt_x"/>
                                          </p:val>
                                        </p:tav>
                                      </p:tavLst>
                                    </p:anim>
                                    <p:anim calcmode="lin" valueType="num">
                                      <p:cBhvr additive="base">
                                        <p:cTn id="21" dur="1000" fill="hold"/>
                                        <p:tgtEl>
                                          <p:spTgt spid="2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0-#ppt_w/2"/>
                                          </p:val>
                                        </p:tav>
                                        <p:tav tm="100000">
                                          <p:val>
                                            <p:strVal val="#ppt_x"/>
                                          </p:val>
                                        </p:tav>
                                      </p:tavLst>
                                    </p:anim>
                                    <p:anim calcmode="lin" valueType="num">
                                      <p:cBhvr additive="base">
                                        <p:cTn id="26" dur="10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竞争对手分析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28" name="弧形 27"/>
          <p:cNvSpPr/>
          <p:nvPr/>
        </p:nvSpPr>
        <p:spPr>
          <a:xfrm>
            <a:off x="3830260" y="3303268"/>
            <a:ext cx="4637417" cy="4637417"/>
          </a:xfrm>
          <a:prstGeom prst="arc">
            <a:avLst>
              <a:gd name="adj1" fmla="val 11329642"/>
              <a:gd name="adj2" fmla="val 21002346"/>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9" name="任意多边形 28"/>
          <p:cNvSpPr/>
          <p:nvPr/>
        </p:nvSpPr>
        <p:spPr>
          <a:xfrm flipH="1">
            <a:off x="3636512" y="4561307"/>
            <a:ext cx="5017598" cy="2226398"/>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rgbClr val="262626"/>
          </a:solidFill>
          <a:ln>
            <a:noFill/>
          </a:ln>
          <a:effectLst/>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30" name="组合 29"/>
          <p:cNvGrpSpPr/>
          <p:nvPr/>
        </p:nvGrpSpPr>
        <p:grpSpPr>
          <a:xfrm>
            <a:off x="4359833" y="2713220"/>
            <a:ext cx="1278621" cy="1278621"/>
            <a:chOff x="4359833" y="2713220"/>
            <a:chExt cx="1278621" cy="1278621"/>
          </a:xfrm>
        </p:grpSpPr>
        <p:sp>
          <p:nvSpPr>
            <p:cNvPr id="31" name="椭圆 30"/>
            <p:cNvSpPr/>
            <p:nvPr/>
          </p:nvSpPr>
          <p:spPr>
            <a:xfrm>
              <a:off x="4359833" y="2713220"/>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4569663" y="2883378"/>
              <a:ext cx="858959" cy="769441"/>
            </a:xfrm>
            <a:prstGeom prst="rect">
              <a:avLst/>
            </a:prstGeom>
          </p:spPr>
          <p:txBody>
            <a:bodyPr wrap="square">
              <a:spAutoFit/>
            </a:bodyPr>
            <a:lstStyle/>
            <a:p>
              <a:pPr algn="ctr"/>
              <a:r>
                <a:rPr lang="en-US" altLang="zh-CN" sz="4400" dirty="0">
                  <a:solidFill>
                    <a:prstClr val="white"/>
                  </a:solidFill>
                  <a:latin typeface="Haettenschweiler" panose="020B0706040902060204" pitchFamily="34" charset="0"/>
                  <a:ea typeface="微软雅黑" panose="020B0503020204020204" pitchFamily="34" charset="-122"/>
                </a:rPr>
                <a:t>02</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33" name="组合 32"/>
          <p:cNvGrpSpPr/>
          <p:nvPr/>
        </p:nvGrpSpPr>
        <p:grpSpPr>
          <a:xfrm>
            <a:off x="3310770" y="4083237"/>
            <a:ext cx="1278621" cy="1278621"/>
            <a:chOff x="3310770" y="4083237"/>
            <a:chExt cx="1278621" cy="1278621"/>
          </a:xfrm>
        </p:grpSpPr>
        <p:sp>
          <p:nvSpPr>
            <p:cNvPr id="34" name="椭圆 33"/>
            <p:cNvSpPr/>
            <p:nvPr/>
          </p:nvSpPr>
          <p:spPr>
            <a:xfrm>
              <a:off x="3310770" y="4083237"/>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3490799" y="4281516"/>
              <a:ext cx="858959" cy="769441"/>
            </a:xfrm>
            <a:prstGeom prst="rect">
              <a:avLst/>
            </a:prstGeom>
          </p:spPr>
          <p:txBody>
            <a:bodyPr wrap="square">
              <a:spAutoFit/>
            </a:bodyPr>
            <a:lstStyle/>
            <a:p>
              <a:pPr algn="ctr"/>
              <a:r>
                <a:rPr lang="en-US" altLang="zh-CN" sz="4400" dirty="0">
                  <a:solidFill>
                    <a:prstClr val="white"/>
                  </a:solidFill>
                  <a:latin typeface="Haettenschweiler" panose="020B0706040902060204" pitchFamily="34" charset="0"/>
                  <a:ea typeface="微软雅黑" panose="020B0503020204020204" pitchFamily="34" charset="-122"/>
                </a:rPr>
                <a:t>01</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36" name="组合 35"/>
          <p:cNvGrpSpPr/>
          <p:nvPr/>
        </p:nvGrpSpPr>
        <p:grpSpPr>
          <a:xfrm>
            <a:off x="6542502" y="2713220"/>
            <a:ext cx="1278621" cy="1278621"/>
            <a:chOff x="6542502" y="2713220"/>
            <a:chExt cx="1278621" cy="1278621"/>
          </a:xfrm>
        </p:grpSpPr>
        <p:sp>
          <p:nvSpPr>
            <p:cNvPr id="37" name="椭圆 36"/>
            <p:cNvSpPr/>
            <p:nvPr/>
          </p:nvSpPr>
          <p:spPr>
            <a:xfrm>
              <a:off x="6542502" y="2713220"/>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a:off x="6734068" y="2883378"/>
              <a:ext cx="858959" cy="769441"/>
            </a:xfrm>
            <a:prstGeom prst="rect">
              <a:avLst/>
            </a:prstGeom>
          </p:spPr>
          <p:txBody>
            <a:bodyPr wrap="square">
              <a:spAutoFit/>
            </a:bodyPr>
            <a:lstStyle/>
            <a:p>
              <a:pPr algn="ctr"/>
              <a:r>
                <a:rPr lang="en-US" altLang="zh-CN" sz="4400" dirty="0">
                  <a:solidFill>
                    <a:prstClr val="white"/>
                  </a:solidFill>
                  <a:latin typeface="Haettenschweiler" panose="020B0706040902060204" pitchFamily="34" charset="0"/>
                  <a:ea typeface="微软雅黑" panose="020B0503020204020204" pitchFamily="34" charset="-122"/>
                </a:rPr>
                <a:t>03</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39" name="组合 38"/>
          <p:cNvGrpSpPr/>
          <p:nvPr/>
        </p:nvGrpSpPr>
        <p:grpSpPr>
          <a:xfrm>
            <a:off x="7670891" y="4083237"/>
            <a:ext cx="1278621" cy="1278621"/>
            <a:chOff x="7670891" y="4083237"/>
            <a:chExt cx="1278621" cy="1278621"/>
          </a:xfrm>
        </p:grpSpPr>
        <p:sp>
          <p:nvSpPr>
            <p:cNvPr id="40" name="椭圆 39"/>
            <p:cNvSpPr/>
            <p:nvPr/>
          </p:nvSpPr>
          <p:spPr>
            <a:xfrm>
              <a:off x="7670891" y="4083237"/>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p:cNvSpPr/>
            <p:nvPr/>
          </p:nvSpPr>
          <p:spPr>
            <a:xfrm>
              <a:off x="7880721" y="4281515"/>
              <a:ext cx="858959" cy="769441"/>
            </a:xfrm>
            <a:prstGeom prst="rect">
              <a:avLst/>
            </a:prstGeom>
          </p:spPr>
          <p:txBody>
            <a:bodyPr wrap="square">
              <a:spAutoFit/>
            </a:bodyPr>
            <a:lstStyle/>
            <a:p>
              <a:pPr algn="ctr"/>
              <a:r>
                <a:rPr lang="en-US" altLang="zh-CN" sz="4400" dirty="0">
                  <a:solidFill>
                    <a:prstClr val="white"/>
                  </a:solidFill>
                  <a:latin typeface="Haettenschweiler" panose="020B0706040902060204" pitchFamily="34" charset="0"/>
                  <a:ea typeface="微软雅黑" panose="020B0503020204020204" pitchFamily="34" charset="-122"/>
                </a:rPr>
                <a:t>04</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sp>
        <p:nvSpPr>
          <p:cNvPr id="42" name="矩形 47"/>
          <p:cNvSpPr>
            <a:spLocks noChangeArrowheads="1"/>
          </p:cNvSpPr>
          <p:nvPr/>
        </p:nvSpPr>
        <p:spPr bwMode="auto">
          <a:xfrm>
            <a:off x="626727" y="4300897"/>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处于起步阶段</a:t>
            </a: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3" name="矩形 42"/>
          <p:cNvSpPr>
            <a:spLocks noChangeArrowheads="1"/>
          </p:cNvSpPr>
          <p:nvPr/>
        </p:nvSpPr>
        <p:spPr bwMode="auto">
          <a:xfrm>
            <a:off x="1730619" y="2562702"/>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整体规模较小</a:t>
            </a: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4" name="矩形 47"/>
          <p:cNvSpPr>
            <a:spLocks noChangeArrowheads="1"/>
          </p:cNvSpPr>
          <p:nvPr/>
        </p:nvSpPr>
        <p:spPr bwMode="auto">
          <a:xfrm>
            <a:off x="8139297" y="2562702"/>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市场占有率低</a:t>
            </a: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5" name="矩形 47"/>
          <p:cNvSpPr>
            <a:spLocks noChangeArrowheads="1"/>
          </p:cNvSpPr>
          <p:nvPr/>
        </p:nvSpPr>
        <p:spPr bwMode="auto">
          <a:xfrm>
            <a:off x="9253507" y="4302163"/>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dirty="0">
                <a:solidFill>
                  <a:srgbClr val="A20B3C"/>
                </a:solidFill>
              </a:rPr>
              <a:t>市场认知度低</a:t>
            </a: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p:stCondLst>
                              <p:cond delay="1500"/>
                            </p:stCondLst>
                            <p:childTnLst>
                              <p:par>
                                <p:cTn id="15" presetID="23" presetClass="entr" presetSubtype="32"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strVal val="4*#ppt_w"/>
                                          </p:val>
                                        </p:tav>
                                        <p:tav tm="100000">
                                          <p:val>
                                            <p:strVal val="#ppt_w"/>
                                          </p:val>
                                        </p:tav>
                                      </p:tavLst>
                                    </p:anim>
                                    <p:anim calcmode="lin" valueType="num">
                                      <p:cBhvr>
                                        <p:cTn id="18" dur="750" fill="hold"/>
                                        <p:tgtEl>
                                          <p:spTgt spid="33"/>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250"/>
                                  </p:stCondLst>
                                  <p:childTnLst>
                                    <p:set>
                                      <p:cBhvr>
                                        <p:cTn id="20" dur="1" fill="hold">
                                          <p:stCondLst>
                                            <p:cond delay="0"/>
                                          </p:stCondLst>
                                        </p:cTn>
                                        <p:tgtEl>
                                          <p:spTgt spid="30"/>
                                        </p:tgtEl>
                                        <p:attrNameLst>
                                          <p:attrName>style.visibility</p:attrName>
                                        </p:attrNameLst>
                                      </p:cBhvr>
                                      <p:to>
                                        <p:strVal val="visible"/>
                                      </p:to>
                                    </p:set>
                                    <p:anim calcmode="lin" valueType="num">
                                      <p:cBhvr>
                                        <p:cTn id="21" dur="750" fill="hold"/>
                                        <p:tgtEl>
                                          <p:spTgt spid="30"/>
                                        </p:tgtEl>
                                        <p:attrNameLst>
                                          <p:attrName>ppt_w</p:attrName>
                                        </p:attrNameLst>
                                      </p:cBhvr>
                                      <p:tavLst>
                                        <p:tav tm="0">
                                          <p:val>
                                            <p:strVal val="4*#ppt_w"/>
                                          </p:val>
                                        </p:tav>
                                        <p:tav tm="100000">
                                          <p:val>
                                            <p:strVal val="#ppt_w"/>
                                          </p:val>
                                        </p:tav>
                                      </p:tavLst>
                                    </p:anim>
                                    <p:anim calcmode="lin" valueType="num">
                                      <p:cBhvr>
                                        <p:cTn id="22" dur="750" fill="hold"/>
                                        <p:tgtEl>
                                          <p:spTgt spid="30"/>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750" fill="hold"/>
                                        <p:tgtEl>
                                          <p:spTgt spid="36"/>
                                        </p:tgtEl>
                                        <p:attrNameLst>
                                          <p:attrName>ppt_w</p:attrName>
                                        </p:attrNameLst>
                                      </p:cBhvr>
                                      <p:tavLst>
                                        <p:tav tm="0">
                                          <p:val>
                                            <p:strVal val="4*#ppt_w"/>
                                          </p:val>
                                        </p:tav>
                                        <p:tav tm="100000">
                                          <p:val>
                                            <p:strVal val="#ppt_w"/>
                                          </p:val>
                                        </p:tav>
                                      </p:tavLst>
                                    </p:anim>
                                    <p:anim calcmode="lin" valueType="num">
                                      <p:cBhvr>
                                        <p:cTn id="26" dur="750" fill="hold"/>
                                        <p:tgtEl>
                                          <p:spTgt spid="36"/>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7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750" fill="hold"/>
                                        <p:tgtEl>
                                          <p:spTgt spid="39"/>
                                        </p:tgtEl>
                                        <p:attrNameLst>
                                          <p:attrName>ppt_w</p:attrName>
                                        </p:attrNameLst>
                                      </p:cBhvr>
                                      <p:tavLst>
                                        <p:tav tm="0">
                                          <p:val>
                                            <p:strVal val="4*#ppt_w"/>
                                          </p:val>
                                        </p:tav>
                                        <p:tav tm="100000">
                                          <p:val>
                                            <p:strVal val="#ppt_w"/>
                                          </p:val>
                                        </p:tav>
                                      </p:tavLst>
                                    </p:anim>
                                    <p:anim calcmode="lin" valueType="num">
                                      <p:cBhvr>
                                        <p:cTn id="30" dur="750" fill="hold"/>
                                        <p:tgtEl>
                                          <p:spTgt spid="39"/>
                                        </p:tgtEl>
                                        <p:attrNameLst>
                                          <p:attrName>ppt_h</p:attrName>
                                        </p:attrNameLst>
                                      </p:cBhvr>
                                      <p:tavLst>
                                        <p:tav tm="0">
                                          <p:val>
                                            <p:strVal val="4*#ppt_h"/>
                                          </p:val>
                                        </p:tav>
                                        <p:tav tm="100000">
                                          <p:val>
                                            <p:strVal val="#ppt_h"/>
                                          </p:val>
                                        </p:tav>
                                      </p:tavLst>
                                    </p:anim>
                                  </p:childTnLst>
                                </p:cTn>
                              </p:par>
                            </p:childTnLst>
                          </p:cTn>
                        </p:par>
                        <p:par>
                          <p:cTn id="31" fill="hold">
                            <p:stCondLst>
                              <p:cond delay="2500"/>
                            </p:stCondLst>
                            <p:childTnLst>
                              <p:par>
                                <p:cTn id="32" presetID="26" presetClass="emph" presetSubtype="0" fill="hold" nodeType="afterEffect">
                                  <p:stCondLst>
                                    <p:cond delay="0"/>
                                  </p:stCondLst>
                                  <p:childTnLst>
                                    <p:animEffect transition="out" filter="fade">
                                      <p:cBhvr>
                                        <p:cTn id="33" dur="500" tmFilter="0, 0; .2, .5; .8, .5; 1, 0"/>
                                        <p:tgtEl>
                                          <p:spTgt spid="33"/>
                                        </p:tgtEl>
                                      </p:cBhvr>
                                    </p:animEffect>
                                    <p:animScale>
                                      <p:cBhvr>
                                        <p:cTn id="34" dur="250" autoRev="1" fill="hold"/>
                                        <p:tgtEl>
                                          <p:spTgt spid="33"/>
                                        </p:tgtEl>
                                      </p:cBhvr>
                                      <p:by x="105000" y="105000"/>
                                    </p:animScale>
                                  </p:childTnLst>
                                </p:cTn>
                              </p:par>
                              <p:par>
                                <p:cTn id="35" presetID="26" presetClass="emph" presetSubtype="0" fill="hold" nodeType="withEffect">
                                  <p:stCondLst>
                                    <p:cond delay="250"/>
                                  </p:stCondLst>
                                  <p:childTnLst>
                                    <p:animEffect transition="out" filter="fade">
                                      <p:cBhvr>
                                        <p:cTn id="36" dur="500" tmFilter="0, 0; .2, .5; .8, .5; 1, 0"/>
                                        <p:tgtEl>
                                          <p:spTgt spid="30"/>
                                        </p:tgtEl>
                                      </p:cBhvr>
                                    </p:animEffect>
                                    <p:animScale>
                                      <p:cBhvr>
                                        <p:cTn id="37" dur="250" autoRev="1" fill="hold"/>
                                        <p:tgtEl>
                                          <p:spTgt spid="30"/>
                                        </p:tgtEl>
                                      </p:cBhvr>
                                      <p:by x="105000" y="105000"/>
                                    </p:animScale>
                                  </p:childTnLst>
                                </p:cTn>
                              </p:par>
                              <p:par>
                                <p:cTn id="38" presetID="26" presetClass="emph" presetSubtype="0" fill="hold" nodeType="withEffect">
                                  <p:stCondLst>
                                    <p:cond delay="500"/>
                                  </p:stCondLst>
                                  <p:childTnLst>
                                    <p:animEffect transition="out" filter="fade">
                                      <p:cBhvr>
                                        <p:cTn id="39" dur="500" tmFilter="0, 0; .2, .5; .8, .5; 1, 0"/>
                                        <p:tgtEl>
                                          <p:spTgt spid="36"/>
                                        </p:tgtEl>
                                      </p:cBhvr>
                                    </p:animEffect>
                                    <p:animScale>
                                      <p:cBhvr>
                                        <p:cTn id="40" dur="250" autoRev="1" fill="hold"/>
                                        <p:tgtEl>
                                          <p:spTgt spid="36"/>
                                        </p:tgtEl>
                                      </p:cBhvr>
                                      <p:by x="105000" y="105000"/>
                                    </p:animScale>
                                  </p:childTnLst>
                                </p:cTn>
                              </p:par>
                              <p:par>
                                <p:cTn id="41" presetID="26" presetClass="emph" presetSubtype="0" fill="hold" nodeType="withEffect">
                                  <p:stCondLst>
                                    <p:cond delay="750"/>
                                  </p:stCondLst>
                                  <p:childTnLst>
                                    <p:animEffect transition="out" filter="fade">
                                      <p:cBhvr>
                                        <p:cTn id="42" dur="500" tmFilter="0, 0; .2, .5; .8, .5; 1, 0"/>
                                        <p:tgtEl>
                                          <p:spTgt spid="39"/>
                                        </p:tgtEl>
                                      </p:cBhvr>
                                    </p:animEffect>
                                    <p:animScale>
                                      <p:cBhvr>
                                        <p:cTn id="43" dur="250" autoRev="1" fill="hold"/>
                                        <p:tgtEl>
                                          <p:spTgt spid="39"/>
                                        </p:tgtEl>
                                      </p:cBhvr>
                                      <p:by x="105000" y="105000"/>
                                    </p:animScale>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par>
                                <p:cTn id="54" presetID="22" presetClass="entr" presetSubtype="8" fill="hold" grpId="0" nodeType="withEffect">
                                  <p:stCondLst>
                                    <p:cond delay="75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可行性分析</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grpSp>
        <p:nvGrpSpPr>
          <p:cNvPr id="8" name="组合 7"/>
          <p:cNvGrpSpPr/>
          <p:nvPr/>
        </p:nvGrpSpPr>
        <p:grpSpPr>
          <a:xfrm>
            <a:off x="878169" y="3356022"/>
            <a:ext cx="1000931" cy="1000931"/>
            <a:chOff x="878169" y="3356022"/>
            <a:chExt cx="1000931" cy="1000931"/>
          </a:xfrm>
        </p:grpSpPr>
        <p:sp>
          <p:nvSpPr>
            <p:cNvPr id="9" name="椭圆 8"/>
            <p:cNvSpPr/>
            <p:nvPr/>
          </p:nvSpPr>
          <p:spPr>
            <a:xfrm>
              <a:off x="878169" y="3356022"/>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6"/>
            <p:cNvSpPr>
              <a:spLocks noEditPoints="1"/>
            </p:cNvSpPr>
            <p:nvPr/>
          </p:nvSpPr>
          <p:spPr bwMode="auto">
            <a:xfrm>
              <a:off x="1160833" y="3657964"/>
              <a:ext cx="434060" cy="45603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878169" y="4924318"/>
            <a:ext cx="1000931" cy="1000931"/>
            <a:chOff x="878169" y="4924318"/>
            <a:chExt cx="1000931" cy="1000931"/>
          </a:xfrm>
        </p:grpSpPr>
        <p:sp>
          <p:nvSpPr>
            <p:cNvPr id="13" name="椭圆 12"/>
            <p:cNvSpPr/>
            <p:nvPr/>
          </p:nvSpPr>
          <p:spPr>
            <a:xfrm>
              <a:off x="878169" y="4924318"/>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6"/>
            <p:cNvSpPr>
              <a:spLocks noEditPoints="1"/>
            </p:cNvSpPr>
            <p:nvPr/>
          </p:nvSpPr>
          <p:spPr bwMode="auto">
            <a:xfrm>
              <a:off x="1114816" y="5197679"/>
              <a:ext cx="459701" cy="454207"/>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7" name="组合 16"/>
          <p:cNvGrpSpPr/>
          <p:nvPr/>
        </p:nvGrpSpPr>
        <p:grpSpPr>
          <a:xfrm>
            <a:off x="878169" y="1846200"/>
            <a:ext cx="1000931" cy="1000931"/>
            <a:chOff x="878169" y="1846200"/>
            <a:chExt cx="1000931" cy="1000931"/>
          </a:xfrm>
        </p:grpSpPr>
        <p:sp>
          <p:nvSpPr>
            <p:cNvPr id="18" name="椭圆 17"/>
            <p:cNvSpPr/>
            <p:nvPr/>
          </p:nvSpPr>
          <p:spPr>
            <a:xfrm>
              <a:off x="878169" y="1846200"/>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48"/>
            <p:cNvSpPr>
              <a:spLocks noEditPoints="1"/>
            </p:cNvSpPr>
            <p:nvPr/>
          </p:nvSpPr>
          <p:spPr bwMode="auto">
            <a:xfrm>
              <a:off x="1142518" y="2117243"/>
              <a:ext cx="470690" cy="45054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0" name="组合 19"/>
          <p:cNvGrpSpPr/>
          <p:nvPr/>
        </p:nvGrpSpPr>
        <p:grpSpPr>
          <a:xfrm>
            <a:off x="6791040" y="1846200"/>
            <a:ext cx="1000931" cy="1000931"/>
            <a:chOff x="6791040" y="1846200"/>
            <a:chExt cx="1000931" cy="1000931"/>
          </a:xfrm>
        </p:grpSpPr>
        <p:sp>
          <p:nvSpPr>
            <p:cNvPr id="21" name="椭圆 20"/>
            <p:cNvSpPr/>
            <p:nvPr/>
          </p:nvSpPr>
          <p:spPr>
            <a:xfrm>
              <a:off x="6791040" y="1846200"/>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1"/>
            <p:cNvSpPr>
              <a:spLocks noEditPoints="1"/>
            </p:cNvSpPr>
            <p:nvPr/>
          </p:nvSpPr>
          <p:spPr bwMode="auto">
            <a:xfrm>
              <a:off x="7110188" y="2168297"/>
              <a:ext cx="362633" cy="45603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6791040" y="4924318"/>
            <a:ext cx="1000931" cy="1000931"/>
            <a:chOff x="6791040" y="4924318"/>
            <a:chExt cx="1000931" cy="1000931"/>
          </a:xfrm>
        </p:grpSpPr>
        <p:sp>
          <p:nvSpPr>
            <p:cNvPr id="24" name="椭圆 23"/>
            <p:cNvSpPr/>
            <p:nvPr/>
          </p:nvSpPr>
          <p:spPr>
            <a:xfrm>
              <a:off x="6791040" y="4924318"/>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44"/>
            <p:cNvSpPr>
              <a:spLocks noEditPoints="1"/>
            </p:cNvSpPr>
            <p:nvPr/>
          </p:nvSpPr>
          <p:spPr bwMode="auto">
            <a:xfrm>
              <a:off x="7079968" y="5197679"/>
              <a:ext cx="423072" cy="45970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6" name="组合 25"/>
          <p:cNvGrpSpPr/>
          <p:nvPr/>
        </p:nvGrpSpPr>
        <p:grpSpPr>
          <a:xfrm>
            <a:off x="6791040" y="3356022"/>
            <a:ext cx="1000931" cy="1000931"/>
            <a:chOff x="6791040" y="3356022"/>
            <a:chExt cx="1000931" cy="1000931"/>
          </a:xfrm>
        </p:grpSpPr>
        <p:sp>
          <p:nvSpPr>
            <p:cNvPr id="27" name="椭圆 26"/>
            <p:cNvSpPr/>
            <p:nvPr/>
          </p:nvSpPr>
          <p:spPr>
            <a:xfrm>
              <a:off x="6791040" y="3356022"/>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16"/>
            <p:cNvSpPr>
              <a:spLocks noEditPoints="1"/>
            </p:cNvSpPr>
            <p:nvPr/>
          </p:nvSpPr>
          <p:spPr bwMode="auto">
            <a:xfrm>
              <a:off x="7024744" y="3673250"/>
              <a:ext cx="533520" cy="425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 name="矩形 47"/>
          <p:cNvSpPr>
            <a:spLocks noChangeArrowheads="1"/>
          </p:cNvSpPr>
          <p:nvPr/>
        </p:nvSpPr>
        <p:spPr bwMode="auto">
          <a:xfrm>
            <a:off x="2143449" y="1852825"/>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dirty="0">
                <a:solidFill>
                  <a:srgbClr val="A20B3C"/>
                </a:solidFill>
              </a:rPr>
              <a:t>主要任务</a:t>
            </a:r>
          </a:p>
          <a:p>
            <a:pPr defTabSz="913765">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
        <p:nvSpPr>
          <p:cNvPr id="30" name="矩形 47"/>
          <p:cNvSpPr>
            <a:spLocks noChangeArrowheads="1"/>
          </p:cNvSpPr>
          <p:nvPr/>
        </p:nvSpPr>
        <p:spPr bwMode="auto">
          <a:xfrm>
            <a:off x="2161764" y="3270901"/>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dirty="0">
                <a:solidFill>
                  <a:srgbClr val="262626"/>
                </a:solidFill>
              </a:rPr>
              <a:t>时间进度</a:t>
            </a:r>
          </a:p>
          <a:p>
            <a:pPr defTabSz="913765">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
        <p:nvSpPr>
          <p:cNvPr id="31" name="矩形 47"/>
          <p:cNvSpPr>
            <a:spLocks noChangeArrowheads="1"/>
          </p:cNvSpPr>
          <p:nvPr/>
        </p:nvSpPr>
        <p:spPr bwMode="auto">
          <a:xfrm>
            <a:off x="2169739" y="4938026"/>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dirty="0">
                <a:solidFill>
                  <a:srgbClr val="A20B3C"/>
                </a:solidFill>
              </a:rPr>
              <a:t>效益预测</a:t>
            </a:r>
          </a:p>
          <a:p>
            <a:pPr defTabSz="913765">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
        <p:nvSpPr>
          <p:cNvPr id="32" name="矩形 47"/>
          <p:cNvSpPr>
            <a:spLocks noChangeArrowheads="1"/>
          </p:cNvSpPr>
          <p:nvPr/>
        </p:nvSpPr>
        <p:spPr bwMode="auto">
          <a:xfrm>
            <a:off x="7955863" y="1816221"/>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dirty="0">
                <a:solidFill>
                  <a:srgbClr val="262626"/>
                </a:solidFill>
              </a:rPr>
              <a:t>团队协调能力强</a:t>
            </a:r>
          </a:p>
          <a:p>
            <a:pPr defTabSz="913765">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
        <p:nvSpPr>
          <p:cNvPr id="33" name="矩形 47"/>
          <p:cNvSpPr>
            <a:spLocks noChangeArrowheads="1"/>
          </p:cNvSpPr>
          <p:nvPr/>
        </p:nvSpPr>
        <p:spPr bwMode="auto">
          <a:xfrm>
            <a:off x="7955863" y="3330193"/>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dirty="0">
                <a:solidFill>
                  <a:srgbClr val="A20B3C"/>
                </a:solidFill>
              </a:rPr>
              <a:t>操作方法科学</a:t>
            </a:r>
          </a:p>
          <a:p>
            <a:pPr defTabSz="913765">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
        <p:nvSpPr>
          <p:cNvPr id="34" name="矩形 47"/>
          <p:cNvSpPr>
            <a:spLocks noChangeArrowheads="1"/>
          </p:cNvSpPr>
          <p:nvPr/>
        </p:nvSpPr>
        <p:spPr bwMode="auto">
          <a:xfrm>
            <a:off x="7955863" y="4938026"/>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dirty="0">
                <a:solidFill>
                  <a:srgbClr val="262626"/>
                </a:solidFill>
              </a:rPr>
              <a:t>资金准备充足</a:t>
            </a:r>
          </a:p>
          <a:p>
            <a:pPr defTabSz="913765">
              <a:lnSpc>
                <a:spcPct val="120000"/>
              </a:lnSpc>
              <a:spcBef>
                <a:spcPct val="0"/>
              </a:spcBef>
              <a:buNone/>
            </a:pPr>
            <a:r>
              <a:rPr lang="zh-CN" altLang="en-US" sz="1400" dirty="0">
                <a:solidFill>
                  <a:srgbClr val="262626"/>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38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1500"/>
                            </p:stCondLst>
                            <p:childTnLst>
                              <p:par>
                                <p:cTn id="28" presetID="2" presetClass="entr" presetSubtype="2" decel="380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1+#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38000" fill="hold" nodeType="withEffect">
                                  <p:stCondLst>
                                    <p:cond delay="25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1+#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decel="38000"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1+#ppt_w/2"/>
                                          </p:val>
                                        </p:tav>
                                        <p:tav tm="100000">
                                          <p:val>
                                            <p:strVal val="#ppt_x"/>
                                          </p:val>
                                        </p:tav>
                                      </p:tavLst>
                                    </p:anim>
                                    <p:anim calcmode="lin" valueType="num">
                                      <p:cBhvr additive="base">
                                        <p:cTn id="39" dur="75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a:solidFill>
                    <a:srgbClr val="FFFFFF"/>
                  </a:solidFill>
                  <a:latin typeface="微软雅黑" panose="020B0503020204020204" pitchFamily="34" charset="-122"/>
                  <a:ea typeface="微软雅黑" panose="020B0503020204020204" pitchFamily="34" charset="-122"/>
                </a:rPr>
                <a:t>LOGO</a:t>
              </a: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rPr>
                <a:t>03</a:t>
              </a:r>
            </a:p>
          </p:txBody>
        </p:sp>
      </p:grpSp>
      <p:sp>
        <p:nvSpPr>
          <p:cNvPr id="19" name="TextBox 1"/>
          <p:cNvSpPr txBox="1"/>
          <p:nvPr/>
        </p:nvSpPr>
        <p:spPr>
          <a:xfrm>
            <a:off x="2192084" y="2000950"/>
            <a:ext cx="3518912"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产品与运营</a:t>
            </a:r>
          </a:p>
        </p:txBody>
      </p:sp>
      <p:sp>
        <p:nvSpPr>
          <p:cNvPr id="20" name="文本框 9"/>
          <p:cNvSpPr txBox="1"/>
          <p:nvPr/>
        </p:nvSpPr>
        <p:spPr>
          <a:xfrm>
            <a:off x="2332440"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产品概述</a:t>
            </a:r>
          </a:p>
        </p:txBody>
      </p:sp>
      <p:sp>
        <p:nvSpPr>
          <p:cNvPr id="21" name="文本框 9"/>
          <p:cNvSpPr txBox="1"/>
          <p:nvPr/>
        </p:nvSpPr>
        <p:spPr>
          <a:xfrm>
            <a:off x="2332439"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产品形式</a:t>
            </a:r>
          </a:p>
        </p:txBody>
      </p:sp>
      <p:sp>
        <p:nvSpPr>
          <p:cNvPr id="22" name="文本框 21"/>
          <p:cNvSpPr txBox="1"/>
          <p:nvPr/>
        </p:nvSpPr>
        <p:spPr>
          <a:xfrm>
            <a:off x="2332440"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产品功能</a:t>
            </a:r>
          </a:p>
        </p:txBody>
      </p:sp>
      <p:sp>
        <p:nvSpPr>
          <p:cNvPr id="23" name="文本框 9"/>
          <p:cNvSpPr txBox="1"/>
          <p:nvPr/>
        </p:nvSpPr>
        <p:spPr>
          <a:xfrm>
            <a:off x="2332439"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网络营销方案</a:t>
            </a:r>
          </a:p>
        </p:txBody>
      </p:sp>
      <p:sp>
        <p:nvSpPr>
          <p:cNvPr id="24" name="文本框 9"/>
          <p:cNvSpPr txBox="1"/>
          <p:nvPr/>
        </p:nvSpPr>
        <p:spPr>
          <a:xfrm>
            <a:off x="4603395"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线下推广方案</a:t>
            </a:r>
          </a:p>
        </p:txBody>
      </p:sp>
      <p:sp>
        <p:nvSpPr>
          <p:cNvPr id="25" name="文本框 9"/>
          <p:cNvSpPr txBox="1"/>
          <p:nvPr/>
        </p:nvSpPr>
        <p:spPr>
          <a:xfrm>
            <a:off x="4603396"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执行方式</a:t>
            </a:r>
          </a:p>
        </p:txBody>
      </p:sp>
      <p:sp>
        <p:nvSpPr>
          <p:cNvPr id="26" name="文本框 9"/>
          <p:cNvSpPr txBox="1"/>
          <p:nvPr/>
        </p:nvSpPr>
        <p:spPr>
          <a:xfrm>
            <a:off x="4603395"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利润来源分析</a:t>
            </a:r>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9"/>
                                        </p:tgtEl>
                                        <p:attrNameLst>
                                          <p:attrName>ppt_x</p:attrName>
                                          <p:attrName>ppt_y</p:attrName>
                                        </p:attrNameLst>
                                      </p:cBhvr>
                                    </p:animMotion>
                                    <p:animEffect transition="in" filter="fade">
                                      <p:cBhvr>
                                        <p:cTn id="27" dur="1000"/>
                                        <p:tgtEl>
                                          <p:spTgt spid="19"/>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产品概述</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52" name="矩形 47"/>
          <p:cNvSpPr>
            <a:spLocks noChangeArrowheads="1"/>
          </p:cNvSpPr>
          <p:nvPr/>
        </p:nvSpPr>
        <p:spPr bwMode="auto">
          <a:xfrm>
            <a:off x="8497133" y="4588054"/>
            <a:ext cx="2696788" cy="1637369"/>
          </a:xfrm>
          <a:prstGeom prst="rect">
            <a:avLst/>
          </a:prstGeom>
          <a:noFill/>
          <a:ln>
            <a:noFill/>
          </a:ln>
        </p:spPr>
        <p:txBody>
          <a:bodyPr wrap="square" lIns="121913" tIns="60959" rIns="121913" bIns="60959">
            <a:spAutoFit/>
          </a:bodyPr>
          <a:lstStyle/>
          <a:p>
            <a:pPr defTabSz="1218565">
              <a:lnSpc>
                <a:spcPct val="120000"/>
              </a:lnSpc>
              <a:defRPr/>
            </a:pPr>
            <a:r>
              <a:rPr lang="zh-CN" altLang="en-US" sz="2800" b="1" dirty="0">
                <a:solidFill>
                  <a:srgbClr val="A20B3C"/>
                </a:solidFill>
                <a:latin typeface="微软雅黑" panose="020B0503020204020204" pitchFamily="34" charset="-122"/>
                <a:ea typeface="微软雅黑" panose="020B0503020204020204" pitchFamily="34" charset="-122"/>
              </a:rPr>
              <a:t>添加标题</a:t>
            </a:r>
            <a:endParaRPr lang="en-US" altLang="zh-CN" sz="2800" b="1" dirty="0">
              <a:solidFill>
                <a:srgbClr val="A20B3C"/>
              </a:solidFill>
              <a:latin typeface="微软雅黑" panose="020B0503020204020204" pitchFamily="34" charset="-122"/>
              <a:ea typeface="微软雅黑" panose="020B0503020204020204" pitchFamily="34" charset="-122"/>
            </a:endParaRPr>
          </a:p>
          <a:p>
            <a:pPr defTabSz="1218565">
              <a:lnSpc>
                <a:spcPct val="120000"/>
              </a:lnSpc>
              <a:defRPr/>
            </a:pPr>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2" name="组合 1"/>
          <p:cNvGrpSpPr/>
          <p:nvPr/>
        </p:nvGrpSpPr>
        <p:grpSpPr>
          <a:xfrm>
            <a:off x="5593992" y="1412782"/>
            <a:ext cx="3018025" cy="466683"/>
            <a:chOff x="5593992" y="1412782"/>
            <a:chExt cx="3018025" cy="466683"/>
          </a:xfrm>
        </p:grpSpPr>
        <p:sp>
          <p:nvSpPr>
            <p:cNvPr id="53" name="圆角矩形 52"/>
            <p:cNvSpPr/>
            <p:nvPr/>
          </p:nvSpPr>
          <p:spPr>
            <a:xfrm>
              <a:off x="5593992" y="1412782"/>
              <a:ext cx="3018025"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4" name="圆角矩形 53"/>
            <p:cNvSpPr/>
            <p:nvPr/>
          </p:nvSpPr>
          <p:spPr>
            <a:xfrm>
              <a:off x="5612250" y="1427449"/>
              <a:ext cx="2979183"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5" name="椭圆 54"/>
            <p:cNvSpPr/>
            <p:nvPr/>
          </p:nvSpPr>
          <p:spPr>
            <a:xfrm>
              <a:off x="5707252" y="1527310"/>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6" name="TextBox 24"/>
            <p:cNvSpPr txBox="1"/>
            <p:nvPr/>
          </p:nvSpPr>
          <p:spPr>
            <a:xfrm>
              <a:off x="6036140" y="1534118"/>
              <a:ext cx="2364115"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点击输入标题文本小标签</a:t>
              </a:r>
            </a:p>
          </p:txBody>
        </p:sp>
      </p:grpSp>
      <p:grpSp>
        <p:nvGrpSpPr>
          <p:cNvPr id="3" name="组合 2"/>
          <p:cNvGrpSpPr/>
          <p:nvPr/>
        </p:nvGrpSpPr>
        <p:grpSpPr>
          <a:xfrm>
            <a:off x="5596501" y="1988840"/>
            <a:ext cx="3888000" cy="466683"/>
            <a:chOff x="5596501" y="1988840"/>
            <a:chExt cx="3888000" cy="466683"/>
          </a:xfrm>
        </p:grpSpPr>
        <p:sp>
          <p:nvSpPr>
            <p:cNvPr id="57" name="圆角矩形 56"/>
            <p:cNvSpPr/>
            <p:nvPr/>
          </p:nvSpPr>
          <p:spPr>
            <a:xfrm>
              <a:off x="5596501" y="1988840"/>
              <a:ext cx="3888000" cy="466683"/>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8" name="圆角矩形 57"/>
            <p:cNvSpPr/>
            <p:nvPr/>
          </p:nvSpPr>
          <p:spPr>
            <a:xfrm>
              <a:off x="5614758" y="2003507"/>
              <a:ext cx="3849600"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9" name="椭圆 58"/>
            <p:cNvSpPr/>
            <p:nvPr/>
          </p:nvSpPr>
          <p:spPr>
            <a:xfrm>
              <a:off x="5709762" y="2103368"/>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0" name="TextBox 31"/>
            <p:cNvSpPr txBox="1"/>
            <p:nvPr/>
          </p:nvSpPr>
          <p:spPr>
            <a:xfrm>
              <a:off x="6038650" y="2110176"/>
              <a:ext cx="3225700"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点击输入标题文本及描述说明</a:t>
              </a:r>
            </a:p>
          </p:txBody>
        </p:sp>
      </p:grpSp>
      <p:grpSp>
        <p:nvGrpSpPr>
          <p:cNvPr id="4" name="组合 3"/>
          <p:cNvGrpSpPr/>
          <p:nvPr/>
        </p:nvGrpSpPr>
        <p:grpSpPr>
          <a:xfrm>
            <a:off x="5611476" y="2564909"/>
            <a:ext cx="3201600" cy="466683"/>
            <a:chOff x="5611476" y="2564909"/>
            <a:chExt cx="3201600" cy="466683"/>
          </a:xfrm>
        </p:grpSpPr>
        <p:sp>
          <p:nvSpPr>
            <p:cNvPr id="61" name="圆角矩形 60"/>
            <p:cNvSpPr/>
            <p:nvPr/>
          </p:nvSpPr>
          <p:spPr>
            <a:xfrm>
              <a:off x="5611476" y="2564909"/>
              <a:ext cx="3201600"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2" name="圆角矩形 61"/>
            <p:cNvSpPr/>
            <p:nvPr/>
          </p:nvSpPr>
          <p:spPr>
            <a:xfrm>
              <a:off x="5629733" y="2579576"/>
              <a:ext cx="3163200"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3" name="椭圆 62"/>
            <p:cNvSpPr/>
            <p:nvPr/>
          </p:nvSpPr>
          <p:spPr>
            <a:xfrm>
              <a:off x="5724736" y="2679437"/>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4" name="TextBox 38"/>
            <p:cNvSpPr txBox="1"/>
            <p:nvPr/>
          </p:nvSpPr>
          <p:spPr>
            <a:xfrm>
              <a:off x="6053624" y="2686245"/>
              <a:ext cx="2558390"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点击输入标题文本小标签</a:t>
              </a:r>
            </a:p>
          </p:txBody>
        </p:sp>
      </p:grpSp>
      <p:grpSp>
        <p:nvGrpSpPr>
          <p:cNvPr id="7" name="组合 6"/>
          <p:cNvGrpSpPr/>
          <p:nvPr/>
        </p:nvGrpSpPr>
        <p:grpSpPr>
          <a:xfrm>
            <a:off x="5608182" y="3140968"/>
            <a:ext cx="2629604" cy="466683"/>
            <a:chOff x="5608182" y="3140968"/>
            <a:chExt cx="2629604" cy="466683"/>
          </a:xfrm>
        </p:grpSpPr>
        <p:sp>
          <p:nvSpPr>
            <p:cNvPr id="65" name="圆角矩形 64"/>
            <p:cNvSpPr/>
            <p:nvPr/>
          </p:nvSpPr>
          <p:spPr>
            <a:xfrm>
              <a:off x="5608182" y="3140968"/>
              <a:ext cx="2629604" cy="466683"/>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6" name="圆角矩形 65"/>
            <p:cNvSpPr/>
            <p:nvPr/>
          </p:nvSpPr>
          <p:spPr>
            <a:xfrm>
              <a:off x="5626440" y="3155635"/>
              <a:ext cx="2590762"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7" name="椭圆 66"/>
            <p:cNvSpPr/>
            <p:nvPr/>
          </p:nvSpPr>
          <p:spPr>
            <a:xfrm>
              <a:off x="5721442" y="3255496"/>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8" name="TextBox 45"/>
            <p:cNvSpPr txBox="1"/>
            <p:nvPr/>
          </p:nvSpPr>
          <p:spPr>
            <a:xfrm>
              <a:off x="6050331" y="3262304"/>
              <a:ext cx="2061894"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点击输入标题文本</a:t>
              </a:r>
            </a:p>
          </p:txBody>
        </p:sp>
      </p:grpSp>
      <p:grpSp>
        <p:nvGrpSpPr>
          <p:cNvPr id="8" name="组合 7"/>
          <p:cNvGrpSpPr/>
          <p:nvPr/>
        </p:nvGrpSpPr>
        <p:grpSpPr>
          <a:xfrm>
            <a:off x="5630744" y="3717032"/>
            <a:ext cx="3125619" cy="466683"/>
            <a:chOff x="5630744" y="3717032"/>
            <a:chExt cx="3125619" cy="466683"/>
          </a:xfrm>
        </p:grpSpPr>
        <p:sp>
          <p:nvSpPr>
            <p:cNvPr id="69" name="圆角矩形 68"/>
            <p:cNvSpPr/>
            <p:nvPr/>
          </p:nvSpPr>
          <p:spPr>
            <a:xfrm>
              <a:off x="5630744" y="3717032"/>
              <a:ext cx="3107361"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0" name="圆角矩形 69"/>
            <p:cNvSpPr/>
            <p:nvPr/>
          </p:nvSpPr>
          <p:spPr>
            <a:xfrm>
              <a:off x="5649002" y="3731699"/>
              <a:ext cx="3107361"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1" name="椭圆 70"/>
            <p:cNvSpPr/>
            <p:nvPr/>
          </p:nvSpPr>
          <p:spPr>
            <a:xfrm>
              <a:off x="5717578" y="3831965"/>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2" name="TextBox 52"/>
            <p:cNvSpPr txBox="1"/>
            <p:nvPr/>
          </p:nvSpPr>
          <p:spPr>
            <a:xfrm>
              <a:off x="6072892" y="3838368"/>
              <a:ext cx="2518538"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t>点击输入标题描述文本</a:t>
              </a:r>
            </a:p>
          </p:txBody>
        </p:sp>
      </p:grpSp>
      <p:sp>
        <p:nvSpPr>
          <p:cNvPr id="73" name="矩形 72"/>
          <p:cNvSpPr/>
          <p:nvPr/>
        </p:nvSpPr>
        <p:spPr>
          <a:xfrm>
            <a:off x="732958" y="1412782"/>
            <a:ext cx="3666523" cy="4631214"/>
          </a:xfrm>
          <a:prstGeom prst="rect">
            <a:avLst/>
          </a:prstGeom>
          <a:blipFill>
            <a:blip r:embed="rId4"/>
            <a:stretch>
              <a:fillRect l="-20000" r="-20000"/>
            </a:stretch>
          </a:blipFill>
          <a:ln w="88900">
            <a:solidFill>
              <a:srgbClr val="FDFD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47"/>
          <p:cNvSpPr>
            <a:spLocks noChangeArrowheads="1"/>
          </p:cNvSpPr>
          <p:nvPr/>
        </p:nvSpPr>
        <p:spPr bwMode="auto">
          <a:xfrm>
            <a:off x="5520414" y="4588055"/>
            <a:ext cx="2696788" cy="1637369"/>
          </a:xfrm>
          <a:prstGeom prst="rect">
            <a:avLst/>
          </a:prstGeom>
          <a:noFill/>
          <a:ln>
            <a:noFill/>
          </a:ln>
        </p:spPr>
        <p:txBody>
          <a:bodyPr wrap="square" lIns="121913" tIns="60959" rIns="121913" bIns="60959">
            <a:spAutoFit/>
          </a:bodyPr>
          <a:lstStyle/>
          <a:p>
            <a:pPr defTabSz="1218565">
              <a:lnSpc>
                <a:spcPct val="120000"/>
              </a:lnSpc>
              <a:defRPr/>
            </a:pPr>
            <a:r>
              <a:rPr lang="zh-CN" altLang="en-US" sz="2800" b="1" dirty="0">
                <a:solidFill>
                  <a:srgbClr val="262626"/>
                </a:solidFill>
                <a:latin typeface="微软雅黑" panose="020B0503020204020204" pitchFamily="34" charset="-122"/>
                <a:ea typeface="微软雅黑" panose="020B0503020204020204" pitchFamily="34" charset="-122"/>
              </a:rPr>
              <a:t>添加标题</a:t>
            </a:r>
            <a:endParaRPr lang="en-US" altLang="zh-CN" sz="2800" b="1" dirty="0">
              <a:solidFill>
                <a:srgbClr val="262626"/>
              </a:solidFill>
              <a:latin typeface="微软雅黑" panose="020B0503020204020204" pitchFamily="34" charset="-122"/>
              <a:ea typeface="微软雅黑" panose="020B0503020204020204" pitchFamily="34" charset="-122"/>
            </a:endParaRPr>
          </a:p>
          <a:p>
            <a:pPr defTabSz="1218565">
              <a:lnSpc>
                <a:spcPct val="120000"/>
              </a:lnSpc>
              <a:defRPr/>
            </a:pPr>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1000"/>
                                        <p:tgtEl>
                                          <p:spTgt spid="74"/>
                                        </p:tgtEl>
                                      </p:cBhvr>
                                    </p:animEffect>
                                    <p:anim calcmode="lin" valueType="num">
                                      <p:cBhvr>
                                        <p:cTn id="37" dur="1000" fill="hold"/>
                                        <p:tgtEl>
                                          <p:spTgt spid="74"/>
                                        </p:tgtEl>
                                        <p:attrNameLst>
                                          <p:attrName>ppt_x</p:attrName>
                                        </p:attrNameLst>
                                      </p:cBhvr>
                                      <p:tavLst>
                                        <p:tav tm="0">
                                          <p:val>
                                            <p:strVal val="#ppt_x"/>
                                          </p:val>
                                        </p:tav>
                                        <p:tav tm="100000">
                                          <p:val>
                                            <p:strVal val="#ppt_x"/>
                                          </p:val>
                                        </p:tav>
                                      </p:tavLst>
                                    </p:anim>
                                    <p:anim calcmode="lin" valueType="num">
                                      <p:cBhvr>
                                        <p:cTn id="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animBg="1"/>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线下推广方案</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cxnSp>
        <p:nvCxnSpPr>
          <p:cNvPr id="64" name="Straight Line buttom"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CxnSpPr/>
          <p:nvPr/>
        </p:nvCxnSpPr>
        <p:spPr>
          <a:xfrm>
            <a:off x="347726" y="3432402"/>
            <a:ext cx="11520000" cy="0"/>
          </a:xfrm>
          <a:prstGeom prst="line">
            <a:avLst/>
          </a:prstGeom>
          <a:ln w="19050">
            <a:solidFill>
              <a:schemeClr val="tx1">
                <a:lumMod val="85000"/>
                <a:lumOff val="1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5" name="TextBox 8"/>
          <p:cNvSpPr txBox="1"/>
          <p:nvPr/>
        </p:nvSpPr>
        <p:spPr>
          <a:xfrm>
            <a:off x="943253" y="4576429"/>
            <a:ext cx="1782660" cy="707886"/>
          </a:xfrm>
          <a:prstGeom prst="rect">
            <a:avLst/>
          </a:prstGeom>
          <a:noFill/>
        </p:spPr>
        <p:txBody>
          <a:bodyPr vert="horz" wrap="square" rtlCol="0">
            <a:spAutoFit/>
          </a:bodyPr>
          <a:lstStyle/>
          <a:p>
            <a:pPr algn="ctr"/>
            <a:r>
              <a:rPr lang="zh-CN" altLang="en-US" sz="2000" dirty="0">
                <a:solidFill>
                  <a:srgbClr val="A20B3C"/>
                </a:solidFill>
                <a:latin typeface="微软雅黑" panose="020B0503020204020204" pitchFamily="34" charset="-122"/>
                <a:ea typeface="微软雅黑" panose="020B0503020204020204" pitchFamily="34" charset="-122"/>
              </a:rPr>
              <a:t>高速立柱广告</a:t>
            </a:r>
            <a:r>
              <a:rPr lang="en-US" altLang="zh-CN" sz="2000" dirty="0">
                <a:solidFill>
                  <a:srgbClr val="A20B3C"/>
                </a:solidFill>
                <a:latin typeface="微软雅黑" panose="020B0503020204020204" pitchFamily="34" charset="-122"/>
                <a:ea typeface="微软雅黑" panose="020B0503020204020204" pitchFamily="34" charset="-122"/>
              </a:rPr>
              <a:t>202</a:t>
            </a:r>
            <a:r>
              <a:rPr lang="zh-CN" altLang="en-US" sz="2000" dirty="0">
                <a:solidFill>
                  <a:srgbClr val="A20B3C"/>
                </a:solidFill>
                <a:latin typeface="微软雅黑" panose="020B0503020204020204" pitchFamily="34" charset="-122"/>
                <a:ea typeface="微软雅黑" panose="020B0503020204020204" pitchFamily="34" charset="-122"/>
              </a:rPr>
              <a:t>块</a:t>
            </a:r>
          </a:p>
        </p:txBody>
      </p:sp>
      <p:sp>
        <p:nvSpPr>
          <p:cNvPr id="76" name="TextBox 9"/>
          <p:cNvSpPr txBox="1"/>
          <p:nvPr/>
        </p:nvSpPr>
        <p:spPr>
          <a:xfrm>
            <a:off x="2872682" y="4790626"/>
            <a:ext cx="1780935" cy="707886"/>
          </a:xfrm>
          <a:prstGeom prst="rect">
            <a:avLst/>
          </a:prstGeom>
          <a:noFill/>
        </p:spPr>
        <p:txBody>
          <a:bodyPr vert="horz" wrap="square" rtlCol="0">
            <a:spAutoFit/>
          </a:bodyPr>
          <a:lstStyle/>
          <a:p>
            <a:pPr algn="ctr"/>
            <a:r>
              <a:rPr lang="zh-CN" altLang="en-US" sz="2000" dirty="0">
                <a:solidFill>
                  <a:srgbClr val="262626"/>
                </a:solidFill>
                <a:latin typeface="微软雅黑" panose="020B0503020204020204" pitchFamily="34" charset="-122"/>
                <a:ea typeface="微软雅黑" panose="020B0503020204020204" pitchFamily="34" charset="-122"/>
              </a:rPr>
              <a:t>楼宇电梯视频</a:t>
            </a:r>
            <a:r>
              <a:rPr lang="en-US" altLang="zh-CN" sz="2000" dirty="0">
                <a:solidFill>
                  <a:srgbClr val="262626"/>
                </a:solidFill>
                <a:latin typeface="微软雅黑" panose="020B0503020204020204" pitchFamily="34" charset="-122"/>
                <a:ea typeface="微软雅黑" panose="020B0503020204020204" pitchFamily="34" charset="-122"/>
              </a:rPr>
              <a:t>3000</a:t>
            </a:r>
            <a:r>
              <a:rPr lang="zh-CN" altLang="en-US" sz="2000" dirty="0">
                <a:solidFill>
                  <a:srgbClr val="262626"/>
                </a:solidFill>
                <a:latin typeface="微软雅黑" panose="020B0503020204020204" pitchFamily="34" charset="-122"/>
                <a:ea typeface="微软雅黑" panose="020B0503020204020204" pitchFamily="34" charset="-122"/>
              </a:rPr>
              <a:t>台</a:t>
            </a:r>
          </a:p>
        </p:txBody>
      </p:sp>
      <p:sp>
        <p:nvSpPr>
          <p:cNvPr id="77" name="TextBox 10"/>
          <p:cNvSpPr txBox="1"/>
          <p:nvPr/>
        </p:nvSpPr>
        <p:spPr>
          <a:xfrm>
            <a:off x="5297839" y="5040823"/>
            <a:ext cx="1664821" cy="707886"/>
          </a:xfrm>
          <a:prstGeom prst="rect">
            <a:avLst/>
          </a:prstGeom>
          <a:noFill/>
        </p:spPr>
        <p:txBody>
          <a:bodyPr vert="horz" wrap="square" rtlCol="0">
            <a:spAutoFit/>
          </a:bodyPr>
          <a:lstStyle/>
          <a:p>
            <a:pPr algn="ctr"/>
            <a:r>
              <a:rPr lang="zh-CN" altLang="en-US" sz="2000" dirty="0">
                <a:solidFill>
                  <a:srgbClr val="A20B3C"/>
                </a:solidFill>
                <a:latin typeface="微软雅黑" panose="020B0503020204020204" pitchFamily="34" charset="-122"/>
                <a:ea typeface="微软雅黑" panose="020B0503020204020204" pitchFamily="34" charset="-122"/>
              </a:rPr>
              <a:t>大型楼体广告位</a:t>
            </a:r>
            <a:r>
              <a:rPr lang="en-US" altLang="zh-CN" sz="2000" dirty="0">
                <a:solidFill>
                  <a:srgbClr val="A20B3C"/>
                </a:solidFill>
                <a:latin typeface="微软雅黑" panose="020B0503020204020204" pitchFamily="34" charset="-122"/>
                <a:ea typeface="微软雅黑" panose="020B0503020204020204" pitchFamily="34" charset="-122"/>
              </a:rPr>
              <a:t>102</a:t>
            </a:r>
            <a:r>
              <a:rPr lang="zh-CN" altLang="en-US" sz="2000" dirty="0">
                <a:solidFill>
                  <a:srgbClr val="A20B3C"/>
                </a:solidFill>
                <a:latin typeface="微软雅黑" panose="020B0503020204020204" pitchFamily="34" charset="-122"/>
                <a:ea typeface="微软雅黑" panose="020B0503020204020204" pitchFamily="34" charset="-122"/>
              </a:rPr>
              <a:t>块</a:t>
            </a:r>
          </a:p>
        </p:txBody>
      </p:sp>
      <p:sp>
        <p:nvSpPr>
          <p:cNvPr id="78" name="TextBox 11"/>
          <p:cNvSpPr txBox="1"/>
          <p:nvPr/>
        </p:nvSpPr>
        <p:spPr>
          <a:xfrm>
            <a:off x="7606882" y="4790626"/>
            <a:ext cx="1824203" cy="707886"/>
          </a:xfrm>
          <a:prstGeom prst="rect">
            <a:avLst/>
          </a:prstGeom>
          <a:noFill/>
        </p:spPr>
        <p:txBody>
          <a:bodyPr vert="horz" wrap="square" rtlCol="0">
            <a:spAutoFit/>
          </a:bodyPr>
          <a:lstStyle/>
          <a:p>
            <a:pPr algn="ctr"/>
            <a:r>
              <a:rPr lang="zh-CN" altLang="en-US" sz="2000" dirty="0">
                <a:solidFill>
                  <a:srgbClr val="262626"/>
                </a:solidFill>
                <a:latin typeface="微软雅黑" panose="020B0503020204020204" pitchFamily="34" charset="-122"/>
                <a:ea typeface="微软雅黑" panose="020B0503020204020204" pitchFamily="34" charset="-122"/>
              </a:rPr>
              <a:t>地铁风亭广告位</a:t>
            </a:r>
            <a:r>
              <a:rPr lang="en-US" altLang="zh-CN" sz="2000" dirty="0">
                <a:solidFill>
                  <a:srgbClr val="262626"/>
                </a:solidFill>
                <a:latin typeface="微软雅黑" panose="020B0503020204020204" pitchFamily="34" charset="-122"/>
                <a:ea typeface="微软雅黑" panose="020B0503020204020204" pitchFamily="34" charset="-122"/>
              </a:rPr>
              <a:t>46</a:t>
            </a:r>
            <a:r>
              <a:rPr lang="zh-CN" altLang="en-US" sz="2000" dirty="0">
                <a:solidFill>
                  <a:srgbClr val="262626"/>
                </a:solidFill>
                <a:latin typeface="微软雅黑" panose="020B0503020204020204" pitchFamily="34" charset="-122"/>
                <a:ea typeface="微软雅黑" panose="020B0503020204020204" pitchFamily="34" charset="-122"/>
              </a:rPr>
              <a:t>个</a:t>
            </a:r>
          </a:p>
        </p:txBody>
      </p:sp>
      <p:sp>
        <p:nvSpPr>
          <p:cNvPr id="79" name="TextBox 12"/>
          <p:cNvSpPr txBox="1"/>
          <p:nvPr/>
        </p:nvSpPr>
        <p:spPr>
          <a:xfrm>
            <a:off x="9522434" y="4576429"/>
            <a:ext cx="1824203" cy="707886"/>
          </a:xfrm>
          <a:prstGeom prst="rect">
            <a:avLst/>
          </a:prstGeom>
          <a:noFill/>
        </p:spPr>
        <p:txBody>
          <a:bodyPr vert="horz" wrap="square" rtlCol="0">
            <a:spAutoFit/>
          </a:bodyPr>
          <a:lstStyle/>
          <a:p>
            <a:pPr algn="ctr"/>
            <a:r>
              <a:rPr lang="zh-CN" altLang="en-US" sz="2000" dirty="0">
                <a:solidFill>
                  <a:srgbClr val="A20B3C"/>
                </a:solidFill>
                <a:latin typeface="微软雅黑" panose="020B0503020204020204" pitchFamily="34" charset="-122"/>
                <a:ea typeface="微软雅黑" panose="020B0503020204020204" pitchFamily="34" charset="-122"/>
              </a:rPr>
              <a:t>机场媒体广告</a:t>
            </a:r>
            <a:r>
              <a:rPr lang="en-US" altLang="zh-CN" sz="2000" dirty="0">
                <a:solidFill>
                  <a:srgbClr val="A20B3C"/>
                </a:solidFill>
                <a:latin typeface="微软雅黑" panose="020B0503020204020204" pitchFamily="34" charset="-122"/>
                <a:ea typeface="微软雅黑" panose="020B0503020204020204" pitchFamily="34" charset="-122"/>
              </a:rPr>
              <a:t>78</a:t>
            </a:r>
            <a:r>
              <a:rPr lang="zh-CN" altLang="en-US" sz="2000" dirty="0">
                <a:solidFill>
                  <a:srgbClr val="A20B3C"/>
                </a:solidFill>
                <a:latin typeface="微软雅黑" panose="020B0503020204020204" pitchFamily="34" charset="-122"/>
                <a:ea typeface="微软雅黑" panose="020B0503020204020204" pitchFamily="34" charset="-122"/>
              </a:rPr>
              <a:t>个</a:t>
            </a:r>
          </a:p>
        </p:txBody>
      </p:sp>
      <p:grpSp>
        <p:nvGrpSpPr>
          <p:cNvPr id="2" name="组合 1"/>
          <p:cNvGrpSpPr/>
          <p:nvPr/>
        </p:nvGrpSpPr>
        <p:grpSpPr>
          <a:xfrm>
            <a:off x="1091974" y="2723437"/>
            <a:ext cx="1446080" cy="1516931"/>
            <a:chOff x="1091974" y="2723437"/>
            <a:chExt cx="1446080" cy="1516931"/>
          </a:xfrm>
        </p:grpSpPr>
        <p:sp>
          <p:nvSpPr>
            <p:cNvPr id="65" name="Oval 35"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1094515" y="2796832"/>
              <a:ext cx="1443539" cy="144353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latin typeface="FontAwesome" pitchFamily="2" charset="0"/>
              </a:endParaRPr>
            </a:p>
          </p:txBody>
        </p:sp>
        <p:sp>
          <p:nvSpPr>
            <p:cNvPr id="85" name="椭圆 84"/>
            <p:cNvSpPr/>
            <p:nvPr/>
          </p:nvSpPr>
          <p:spPr>
            <a:xfrm>
              <a:off x="1091974" y="2723437"/>
              <a:ext cx="1443396" cy="144339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 name="组合 2"/>
          <p:cNvGrpSpPr/>
          <p:nvPr/>
        </p:nvGrpSpPr>
        <p:grpSpPr>
          <a:xfrm>
            <a:off x="2804381" y="2503302"/>
            <a:ext cx="1898699" cy="1981318"/>
            <a:chOff x="2804381" y="2503302"/>
            <a:chExt cx="1898699" cy="1981318"/>
          </a:xfrm>
        </p:grpSpPr>
        <p:sp>
          <p:nvSpPr>
            <p:cNvPr id="67" name="Oval 3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2804381" y="2593143"/>
              <a:ext cx="1891476" cy="189147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lumMod val="50000"/>
                  </a:schemeClr>
                </a:solidFill>
                <a:latin typeface="FontAwesome" pitchFamily="2" charset="0"/>
              </a:endParaRPr>
            </a:p>
          </p:txBody>
        </p:sp>
        <p:sp>
          <p:nvSpPr>
            <p:cNvPr id="86" name="椭圆 85"/>
            <p:cNvSpPr/>
            <p:nvPr/>
          </p:nvSpPr>
          <p:spPr>
            <a:xfrm>
              <a:off x="2806614" y="2503302"/>
              <a:ext cx="1896466" cy="1896466"/>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4971184" y="2288375"/>
            <a:ext cx="2318133" cy="2397426"/>
            <a:chOff x="4971184" y="2288375"/>
            <a:chExt cx="2318133" cy="2397426"/>
          </a:xfrm>
        </p:grpSpPr>
        <p:sp>
          <p:nvSpPr>
            <p:cNvPr id="69" name="Oval 3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4971184" y="2367671"/>
              <a:ext cx="2318133" cy="2318130"/>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50000"/>
                  </a:schemeClr>
                </a:solidFill>
                <a:latin typeface="FontAwesome" pitchFamily="2" charset="0"/>
              </a:endParaRPr>
            </a:p>
          </p:txBody>
        </p:sp>
        <p:sp>
          <p:nvSpPr>
            <p:cNvPr id="87" name="椭圆 86"/>
            <p:cNvSpPr/>
            <p:nvPr/>
          </p:nvSpPr>
          <p:spPr>
            <a:xfrm>
              <a:off x="4992263" y="2288375"/>
              <a:ext cx="2288054" cy="228805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7548421" y="2499330"/>
            <a:ext cx="1905394" cy="1982543"/>
            <a:chOff x="7548421" y="2499330"/>
            <a:chExt cx="1905394" cy="1982543"/>
          </a:xfrm>
        </p:grpSpPr>
        <p:sp>
          <p:nvSpPr>
            <p:cNvPr id="71" name="Oval 3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7548421" y="2590396"/>
              <a:ext cx="1891476" cy="189147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lumMod val="50000"/>
                  </a:schemeClr>
                </a:solidFill>
                <a:latin typeface="FontAwesome" pitchFamily="2" charset="0"/>
              </a:endParaRPr>
            </a:p>
          </p:txBody>
        </p:sp>
        <p:sp>
          <p:nvSpPr>
            <p:cNvPr id="88" name="椭圆 87"/>
            <p:cNvSpPr/>
            <p:nvPr/>
          </p:nvSpPr>
          <p:spPr>
            <a:xfrm>
              <a:off x="7562338" y="2499330"/>
              <a:ext cx="1891477" cy="1891477"/>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 name="组合 7"/>
          <p:cNvGrpSpPr/>
          <p:nvPr/>
        </p:nvGrpSpPr>
        <p:grpSpPr>
          <a:xfrm>
            <a:off x="9697073" y="2723298"/>
            <a:ext cx="1459231" cy="1522530"/>
            <a:chOff x="9697073" y="2723298"/>
            <a:chExt cx="1459231" cy="1522530"/>
          </a:xfrm>
        </p:grpSpPr>
        <p:sp>
          <p:nvSpPr>
            <p:cNvPr id="73" name="Oval 39"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9697073" y="2802292"/>
              <a:ext cx="1443541" cy="144353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latin typeface="FontAwesome" pitchFamily="2" charset="0"/>
              </a:endParaRPr>
            </a:p>
          </p:txBody>
        </p:sp>
        <p:sp>
          <p:nvSpPr>
            <p:cNvPr id="89" name="椭圆 88"/>
            <p:cNvSpPr/>
            <p:nvPr/>
          </p:nvSpPr>
          <p:spPr>
            <a:xfrm>
              <a:off x="9712768" y="2723298"/>
              <a:ext cx="1443536" cy="1443536"/>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53" presetClass="entr" presetSubtype="16"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750" fill="hold"/>
                                            <p:tgtEl>
                                              <p:spTgt spid="3"/>
                                            </p:tgtEl>
                                            <p:attrNameLst>
                                              <p:attrName>ppt_w</p:attrName>
                                            </p:attrNameLst>
                                          </p:cBhvr>
                                          <p:tavLst>
                                            <p:tav tm="0">
                                              <p:val>
                                                <p:fltVal val="0"/>
                                              </p:val>
                                            </p:tav>
                                            <p:tav tm="100000">
                                              <p:val>
                                                <p:strVal val="#ppt_w"/>
                                              </p:val>
                                            </p:tav>
                                          </p:tavLst>
                                        </p:anim>
                                        <p:anim calcmode="lin" valueType="num">
                                          <p:cBhvr>
                                            <p:cTn id="17" dur="750" fill="hold"/>
                                            <p:tgtEl>
                                              <p:spTgt spid="3"/>
                                            </p:tgtEl>
                                            <p:attrNameLst>
                                              <p:attrName>ppt_h</p:attrName>
                                            </p:attrNameLst>
                                          </p:cBhvr>
                                          <p:tavLst>
                                            <p:tav tm="0">
                                              <p:val>
                                                <p:fltVal val="0"/>
                                              </p:val>
                                            </p:tav>
                                            <p:tav tm="100000">
                                              <p:val>
                                                <p:strVal val="#ppt_h"/>
                                              </p:val>
                                            </p:tav>
                                          </p:tavLst>
                                        </p:anim>
                                        <p:animEffect transition="in" filter="fade">
                                          <p:cBhvr>
                                            <p:cTn id="18" dur="750"/>
                                            <p:tgtEl>
                                              <p:spTgt spid="3"/>
                                            </p:tgtEl>
                                          </p:cBhvr>
                                        </p:animEffect>
                                      </p:childTnLst>
                                    </p:cTn>
                                  </p:par>
                                  <p:par>
                                    <p:cTn id="19" presetID="53" presetClass="entr" presetSubtype="16"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par>
                                    <p:cTn id="24" presetID="53" presetClass="entr" presetSubtype="16" fill="hold" nodeType="with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nodeType="withEffect">
                                      <p:stCondLst>
                                        <p:cond delay="2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1500"/>
                                </p:stCondLst>
                                <p:childTnLst>
                                  <p:par>
                                    <p:cTn id="35" presetID="2" presetClass="entr" presetSubtype="4" fill="hold" grpId="0" nodeType="afterEffect" p14:presetBounceEnd="20000">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14:bounceEnd="20000">
                                          <p:cBhvr additive="base">
                                            <p:cTn id="37" dur="500" fill="hold"/>
                                            <p:tgtEl>
                                              <p:spTgt spid="75"/>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14:presetBounceEnd="20000">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14:bounceEnd="20000">
                                          <p:cBhvr additive="base">
                                            <p:cTn id="42" dur="500" fill="hold"/>
                                            <p:tgtEl>
                                              <p:spTgt spid="76"/>
                                            </p:tgtEl>
                                            <p:attrNameLst>
                                              <p:attrName>ppt_x</p:attrName>
                                            </p:attrNameLst>
                                          </p:cBhvr>
                                          <p:tavLst>
                                            <p:tav tm="0">
                                              <p:val>
                                                <p:strVal val="#ppt_x"/>
                                              </p:val>
                                            </p:tav>
                                            <p:tav tm="100000">
                                              <p:val>
                                                <p:strVal val="#ppt_x"/>
                                              </p:val>
                                            </p:tav>
                                          </p:tavLst>
                                        </p:anim>
                                        <p:anim calcmode="lin" valueType="num" p14:bounceEnd="20000">
                                          <p:cBhvr additive="base">
                                            <p:cTn id="43" dur="5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14:presetBounceEnd="20000">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14:bounceEnd="20000">
                                          <p:cBhvr additive="base">
                                            <p:cTn id="47" dur="500" fill="hold"/>
                                            <p:tgtEl>
                                              <p:spTgt spid="77"/>
                                            </p:tgtEl>
                                            <p:attrNameLst>
                                              <p:attrName>ppt_x</p:attrName>
                                            </p:attrNameLst>
                                          </p:cBhvr>
                                          <p:tavLst>
                                            <p:tav tm="0">
                                              <p:val>
                                                <p:strVal val="#ppt_x"/>
                                              </p:val>
                                            </p:tav>
                                            <p:tav tm="100000">
                                              <p:val>
                                                <p:strVal val="#ppt_x"/>
                                              </p:val>
                                            </p:tav>
                                          </p:tavLst>
                                        </p:anim>
                                        <p:anim calcmode="lin" valueType="num" p14:bounceEnd="20000">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14:presetBounceEnd="20000">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14:bounceEnd="20000">
                                          <p:cBhvr additive="base">
                                            <p:cTn id="52" dur="500" fill="hold"/>
                                            <p:tgtEl>
                                              <p:spTgt spid="78"/>
                                            </p:tgtEl>
                                            <p:attrNameLst>
                                              <p:attrName>ppt_x</p:attrName>
                                            </p:attrNameLst>
                                          </p:cBhvr>
                                          <p:tavLst>
                                            <p:tav tm="0">
                                              <p:val>
                                                <p:strVal val="#ppt_x"/>
                                              </p:val>
                                            </p:tav>
                                            <p:tav tm="100000">
                                              <p:val>
                                                <p:strVal val="#ppt_x"/>
                                              </p:val>
                                            </p:tav>
                                          </p:tavLst>
                                        </p:anim>
                                        <p:anim calcmode="lin" valueType="num" p14:bounceEnd="20000">
                                          <p:cBhvr additive="base">
                                            <p:cTn id="53" dur="500" fill="hold"/>
                                            <p:tgtEl>
                                              <p:spTgt spid="7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14:presetBounceEnd="20000">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14:bounceEnd="20000">
                                          <p:cBhvr additive="base">
                                            <p:cTn id="57" dur="500" fill="hold"/>
                                            <p:tgtEl>
                                              <p:spTgt spid="79"/>
                                            </p:tgtEl>
                                            <p:attrNameLst>
                                              <p:attrName>ppt_x</p:attrName>
                                            </p:attrNameLst>
                                          </p:cBhvr>
                                          <p:tavLst>
                                            <p:tav tm="0">
                                              <p:val>
                                                <p:strVal val="#ppt_x"/>
                                              </p:val>
                                            </p:tav>
                                            <p:tav tm="100000">
                                              <p:val>
                                                <p:strVal val="#ppt_x"/>
                                              </p:val>
                                            </p:tav>
                                          </p:tavLst>
                                        </p:anim>
                                        <p:anim calcmode="lin" valueType="num" p14:bounceEnd="20000">
                                          <p:cBhvr additive="base">
                                            <p:cTn id="5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53" presetClass="entr" presetSubtype="16"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750" fill="hold"/>
                                            <p:tgtEl>
                                              <p:spTgt spid="3"/>
                                            </p:tgtEl>
                                            <p:attrNameLst>
                                              <p:attrName>ppt_w</p:attrName>
                                            </p:attrNameLst>
                                          </p:cBhvr>
                                          <p:tavLst>
                                            <p:tav tm="0">
                                              <p:val>
                                                <p:fltVal val="0"/>
                                              </p:val>
                                            </p:tav>
                                            <p:tav tm="100000">
                                              <p:val>
                                                <p:strVal val="#ppt_w"/>
                                              </p:val>
                                            </p:tav>
                                          </p:tavLst>
                                        </p:anim>
                                        <p:anim calcmode="lin" valueType="num">
                                          <p:cBhvr>
                                            <p:cTn id="17" dur="750" fill="hold"/>
                                            <p:tgtEl>
                                              <p:spTgt spid="3"/>
                                            </p:tgtEl>
                                            <p:attrNameLst>
                                              <p:attrName>ppt_h</p:attrName>
                                            </p:attrNameLst>
                                          </p:cBhvr>
                                          <p:tavLst>
                                            <p:tav tm="0">
                                              <p:val>
                                                <p:fltVal val="0"/>
                                              </p:val>
                                            </p:tav>
                                            <p:tav tm="100000">
                                              <p:val>
                                                <p:strVal val="#ppt_h"/>
                                              </p:val>
                                            </p:tav>
                                          </p:tavLst>
                                        </p:anim>
                                        <p:animEffect transition="in" filter="fade">
                                          <p:cBhvr>
                                            <p:cTn id="18" dur="750"/>
                                            <p:tgtEl>
                                              <p:spTgt spid="3"/>
                                            </p:tgtEl>
                                          </p:cBhvr>
                                        </p:animEffect>
                                      </p:childTnLst>
                                    </p:cTn>
                                  </p:par>
                                  <p:par>
                                    <p:cTn id="19" presetID="53" presetClass="entr" presetSubtype="16"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par>
                                    <p:cTn id="24" presetID="53" presetClass="entr" presetSubtype="16" fill="hold" nodeType="with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nodeType="withEffect">
                                      <p:stCondLst>
                                        <p:cond delay="2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ppt_x"/>
                                              </p:val>
                                            </p:tav>
                                            <p:tav tm="100000">
                                              <p:val>
                                                <p:strVal val="#ppt_x"/>
                                              </p:val>
                                            </p:tav>
                                          </p:tavLst>
                                        </p:anim>
                                        <p:anim calcmode="lin" valueType="num">
                                          <p:cBhvr additive="base">
                                            <p:cTn id="43" dur="5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500" fill="hold"/>
                                            <p:tgtEl>
                                              <p:spTgt spid="78"/>
                                            </p:tgtEl>
                                            <p:attrNameLst>
                                              <p:attrName>ppt_x</p:attrName>
                                            </p:attrNameLst>
                                          </p:cBhvr>
                                          <p:tavLst>
                                            <p:tav tm="0">
                                              <p:val>
                                                <p:strVal val="#ppt_x"/>
                                              </p:val>
                                            </p:tav>
                                            <p:tav tm="100000">
                                              <p:val>
                                                <p:strVal val="#ppt_x"/>
                                              </p:val>
                                            </p:tav>
                                          </p:tavLst>
                                        </p:anim>
                                        <p:anim calcmode="lin" valueType="num">
                                          <p:cBhvr additive="base">
                                            <p:cTn id="53" dur="500" fill="hold"/>
                                            <p:tgtEl>
                                              <p:spTgt spid="7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additive="base">
                                            <p:cTn id="57" dur="500" fill="hold"/>
                                            <p:tgtEl>
                                              <p:spTgt spid="79"/>
                                            </p:tgtEl>
                                            <p:attrNameLst>
                                              <p:attrName>ppt_x</p:attrName>
                                            </p:attrNameLst>
                                          </p:cBhvr>
                                          <p:tavLst>
                                            <p:tav tm="0">
                                              <p:val>
                                                <p:strVal val="#ppt_x"/>
                                              </p:val>
                                            </p:tav>
                                            <p:tav tm="100000">
                                              <p:val>
                                                <p:strVal val="#ppt_x"/>
                                              </p:val>
                                            </p:tav>
                                          </p:tavLst>
                                        </p:anim>
                                        <p:anim calcmode="lin" valueType="num">
                                          <p:cBhvr additive="base">
                                            <p:cTn id="5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代理商推广</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40" name="任意多边形 39"/>
          <p:cNvSpPr/>
          <p:nvPr/>
        </p:nvSpPr>
        <p:spPr>
          <a:xfrm>
            <a:off x="5133515" y="2220377"/>
            <a:ext cx="2025778" cy="1459465"/>
          </a:xfrm>
          <a:custGeom>
            <a:avLst/>
            <a:gdLst>
              <a:gd name="connsiteX0" fmla="*/ 803915 w 2025778"/>
              <a:gd name="connsiteY0" fmla="*/ 0 h 1459465"/>
              <a:gd name="connsiteX1" fmla="*/ 1287179 w 2025778"/>
              <a:gd name="connsiteY1" fmla="*/ 320329 h 1459465"/>
              <a:gd name="connsiteX2" fmla="*/ 1294887 w 2025778"/>
              <a:gd name="connsiteY2" fmla="*/ 345159 h 1459465"/>
              <a:gd name="connsiteX3" fmla="*/ 1330926 w 2025778"/>
              <a:gd name="connsiteY3" fmla="*/ 315424 h 1459465"/>
              <a:gd name="connsiteX4" fmla="*/ 1474987 w 2025778"/>
              <a:gd name="connsiteY4" fmla="*/ 271420 h 1459465"/>
              <a:gd name="connsiteX5" fmla="*/ 1732648 w 2025778"/>
              <a:gd name="connsiteY5" fmla="*/ 529081 h 1459465"/>
              <a:gd name="connsiteX6" fmla="*/ 1712401 w 2025778"/>
              <a:gd name="connsiteY6" fmla="*/ 629375 h 1459465"/>
              <a:gd name="connsiteX7" fmla="*/ 1709850 w 2025778"/>
              <a:gd name="connsiteY7" fmla="*/ 634075 h 1459465"/>
              <a:gd name="connsiteX8" fmla="*/ 1759893 w 2025778"/>
              <a:gd name="connsiteY8" fmla="*/ 648938 h 1459465"/>
              <a:gd name="connsiteX9" fmla="*/ 2025778 w 2025778"/>
              <a:gd name="connsiteY9" fmla="*/ 1039641 h 1459465"/>
              <a:gd name="connsiteX10" fmla="*/ 1690564 w 2025778"/>
              <a:gd name="connsiteY10" fmla="*/ 1450936 h 1459465"/>
              <a:gd name="connsiteX11" fmla="*/ 1631891 w 2025778"/>
              <a:gd name="connsiteY11" fmla="*/ 1456851 h 1459465"/>
              <a:gd name="connsiteX12" fmla="*/ 1631891 w 2025778"/>
              <a:gd name="connsiteY12" fmla="*/ 1459465 h 1459465"/>
              <a:gd name="connsiteX13" fmla="*/ 1605960 w 2025778"/>
              <a:gd name="connsiteY13" fmla="*/ 1459465 h 1459465"/>
              <a:gd name="connsiteX14" fmla="*/ 1605954 w 2025778"/>
              <a:gd name="connsiteY14" fmla="*/ 1459465 h 1459465"/>
              <a:gd name="connsiteX15" fmla="*/ 1605948 w 2025778"/>
              <a:gd name="connsiteY15" fmla="*/ 1459465 h 1459465"/>
              <a:gd name="connsiteX16" fmla="*/ 1125266 w 2025778"/>
              <a:gd name="connsiteY16" fmla="*/ 1459465 h 1459465"/>
              <a:gd name="connsiteX17" fmla="*/ 1125266 w 2025778"/>
              <a:gd name="connsiteY17" fmla="*/ 1082146 h 1459465"/>
              <a:gd name="connsiteX18" fmla="*/ 1237643 w 2025778"/>
              <a:gd name="connsiteY18" fmla="*/ 1082146 h 1459465"/>
              <a:gd name="connsiteX19" fmla="*/ 1012889 w 2025778"/>
              <a:gd name="connsiteY19" fmla="*/ 857391 h 1459465"/>
              <a:gd name="connsiteX20" fmla="*/ 788134 w 2025778"/>
              <a:gd name="connsiteY20" fmla="*/ 1082146 h 1459465"/>
              <a:gd name="connsiteX21" fmla="*/ 900511 w 2025778"/>
              <a:gd name="connsiteY21" fmla="*/ 1082146 h 1459465"/>
              <a:gd name="connsiteX22" fmla="*/ 900511 w 2025778"/>
              <a:gd name="connsiteY22" fmla="*/ 1459465 h 1459465"/>
              <a:gd name="connsiteX23" fmla="*/ 481574 w 2025778"/>
              <a:gd name="connsiteY23" fmla="*/ 1459465 h 1459465"/>
              <a:gd name="connsiteX24" fmla="*/ 481574 w 2025778"/>
              <a:gd name="connsiteY24" fmla="*/ 1458201 h 1459465"/>
              <a:gd name="connsiteX25" fmla="*/ 456542 w 2025778"/>
              <a:gd name="connsiteY25" fmla="*/ 1459465 h 1459465"/>
              <a:gd name="connsiteX26" fmla="*/ 0 w 2025778"/>
              <a:gd name="connsiteY26" fmla="*/ 1002924 h 1459465"/>
              <a:gd name="connsiteX27" fmla="*/ 278835 w 2025778"/>
              <a:gd name="connsiteY27" fmla="*/ 582259 h 1459465"/>
              <a:gd name="connsiteX28" fmla="*/ 282598 w 2025778"/>
              <a:gd name="connsiteY28" fmla="*/ 581091 h 1459465"/>
              <a:gd name="connsiteX29" fmla="*/ 282142 w 2025778"/>
              <a:gd name="connsiteY29" fmla="*/ 578106 h 1459465"/>
              <a:gd name="connsiteX30" fmla="*/ 279434 w 2025778"/>
              <a:gd name="connsiteY30" fmla="*/ 524481 h 1459465"/>
              <a:gd name="connsiteX31" fmla="*/ 803915 w 2025778"/>
              <a:gd name="connsiteY31" fmla="*/ 0 h 145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25778" h="1459465">
                <a:moveTo>
                  <a:pt x="803915" y="0"/>
                </a:moveTo>
                <a:cubicBezTo>
                  <a:pt x="1021162" y="0"/>
                  <a:pt x="1207559" y="132085"/>
                  <a:pt x="1287179" y="320329"/>
                </a:cubicBezTo>
                <a:lnTo>
                  <a:pt x="1294887" y="345159"/>
                </a:lnTo>
                <a:lnTo>
                  <a:pt x="1330926" y="315424"/>
                </a:lnTo>
                <a:cubicBezTo>
                  <a:pt x="1372049" y="287642"/>
                  <a:pt x="1421624" y="271420"/>
                  <a:pt x="1474987" y="271420"/>
                </a:cubicBezTo>
                <a:cubicBezTo>
                  <a:pt x="1617289" y="271420"/>
                  <a:pt x="1732648" y="386779"/>
                  <a:pt x="1732648" y="529081"/>
                </a:cubicBezTo>
                <a:cubicBezTo>
                  <a:pt x="1732648" y="564657"/>
                  <a:pt x="1725438" y="598549"/>
                  <a:pt x="1712401" y="629375"/>
                </a:cubicBezTo>
                <a:lnTo>
                  <a:pt x="1709850" y="634075"/>
                </a:lnTo>
                <a:lnTo>
                  <a:pt x="1759893" y="648938"/>
                </a:lnTo>
                <a:cubicBezTo>
                  <a:pt x="1915599" y="710336"/>
                  <a:pt x="2025778" y="862121"/>
                  <a:pt x="2025778" y="1039641"/>
                </a:cubicBezTo>
                <a:cubicBezTo>
                  <a:pt x="2025778" y="1242521"/>
                  <a:pt x="1881871" y="1411789"/>
                  <a:pt x="1690564" y="1450936"/>
                </a:cubicBezTo>
                <a:lnTo>
                  <a:pt x="1631891" y="1456851"/>
                </a:lnTo>
                <a:lnTo>
                  <a:pt x="1631891" y="1459465"/>
                </a:lnTo>
                <a:lnTo>
                  <a:pt x="1605960" y="1459465"/>
                </a:lnTo>
                <a:lnTo>
                  <a:pt x="1605954" y="1459465"/>
                </a:lnTo>
                <a:lnTo>
                  <a:pt x="1605948" y="1459465"/>
                </a:lnTo>
                <a:lnTo>
                  <a:pt x="1125266" y="1459465"/>
                </a:lnTo>
                <a:lnTo>
                  <a:pt x="1125266" y="1082146"/>
                </a:lnTo>
                <a:lnTo>
                  <a:pt x="1237643" y="1082146"/>
                </a:lnTo>
                <a:lnTo>
                  <a:pt x="1012889" y="857391"/>
                </a:lnTo>
                <a:lnTo>
                  <a:pt x="788134" y="1082146"/>
                </a:lnTo>
                <a:lnTo>
                  <a:pt x="900511" y="1082146"/>
                </a:lnTo>
                <a:lnTo>
                  <a:pt x="900511" y="1459465"/>
                </a:lnTo>
                <a:lnTo>
                  <a:pt x="481574" y="1459465"/>
                </a:lnTo>
                <a:lnTo>
                  <a:pt x="481574" y="1458201"/>
                </a:lnTo>
                <a:lnTo>
                  <a:pt x="456542" y="1459465"/>
                </a:lnTo>
                <a:cubicBezTo>
                  <a:pt x="204401" y="1459465"/>
                  <a:pt x="0" y="1255064"/>
                  <a:pt x="0" y="1002924"/>
                </a:cubicBezTo>
                <a:cubicBezTo>
                  <a:pt x="0" y="813818"/>
                  <a:pt x="114976" y="651566"/>
                  <a:pt x="278835" y="582259"/>
                </a:cubicBezTo>
                <a:lnTo>
                  <a:pt x="282598" y="581091"/>
                </a:lnTo>
                <a:lnTo>
                  <a:pt x="282142" y="578106"/>
                </a:lnTo>
                <a:cubicBezTo>
                  <a:pt x="280352" y="560475"/>
                  <a:pt x="279434" y="542585"/>
                  <a:pt x="279434" y="524481"/>
                </a:cubicBezTo>
                <a:cubicBezTo>
                  <a:pt x="279434" y="234818"/>
                  <a:pt x="514252" y="0"/>
                  <a:pt x="803915"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6548676" y="2761533"/>
            <a:ext cx="2454665" cy="3634028"/>
            <a:chOff x="6548676" y="2539857"/>
            <a:chExt cx="2454665" cy="3634028"/>
          </a:xfrm>
        </p:grpSpPr>
        <p:sp>
          <p:nvSpPr>
            <p:cNvPr id="42" name="弧形 41"/>
            <p:cNvSpPr/>
            <p:nvPr/>
          </p:nvSpPr>
          <p:spPr>
            <a:xfrm rot="19824461">
              <a:off x="6548676" y="2539857"/>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等腰三角形 42"/>
            <p:cNvSpPr>
              <a:spLocks noChangeAspect="1"/>
            </p:cNvSpPr>
            <p:nvPr/>
          </p:nvSpPr>
          <p:spPr>
            <a:xfrm rot="8771035">
              <a:off x="8429117" y="3267665"/>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5678063" y="2867493"/>
            <a:ext cx="2169224" cy="3003452"/>
            <a:chOff x="5678063" y="2645817"/>
            <a:chExt cx="2169224" cy="3003452"/>
          </a:xfrm>
        </p:grpSpPr>
        <p:sp>
          <p:nvSpPr>
            <p:cNvPr id="45" name="弧形 44"/>
            <p:cNvSpPr/>
            <p:nvPr/>
          </p:nvSpPr>
          <p:spPr>
            <a:xfrm rot="892045">
              <a:off x="5678063" y="2645817"/>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等腰三角形 45"/>
            <p:cNvSpPr>
              <a:spLocks noChangeAspect="1"/>
            </p:cNvSpPr>
            <p:nvPr/>
          </p:nvSpPr>
          <p:spPr>
            <a:xfrm rot="10982194">
              <a:off x="7631287" y="3963971"/>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3239353" y="2731056"/>
            <a:ext cx="2454665" cy="3634028"/>
            <a:chOff x="3239353" y="2509380"/>
            <a:chExt cx="2454665" cy="3634028"/>
          </a:xfrm>
        </p:grpSpPr>
        <p:sp>
          <p:nvSpPr>
            <p:cNvPr id="49" name="弧形 48"/>
            <p:cNvSpPr/>
            <p:nvPr/>
          </p:nvSpPr>
          <p:spPr>
            <a:xfrm rot="1775539" flipH="1">
              <a:off x="3239353" y="2509380"/>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等腰三角形 49"/>
            <p:cNvSpPr>
              <a:spLocks noChangeAspect="1"/>
            </p:cNvSpPr>
            <p:nvPr/>
          </p:nvSpPr>
          <p:spPr>
            <a:xfrm rot="12828965" flipH="1">
              <a:off x="3597577" y="3237188"/>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4395407" y="2837016"/>
            <a:ext cx="2169224" cy="3003452"/>
            <a:chOff x="4395407" y="2615340"/>
            <a:chExt cx="2169224" cy="3003452"/>
          </a:xfrm>
        </p:grpSpPr>
        <p:sp>
          <p:nvSpPr>
            <p:cNvPr id="52" name="弧形 51"/>
            <p:cNvSpPr/>
            <p:nvPr/>
          </p:nvSpPr>
          <p:spPr>
            <a:xfrm rot="20707955" flipH="1">
              <a:off x="4535899" y="2615340"/>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等腰三角形 52"/>
            <p:cNvSpPr>
              <a:spLocks noChangeAspect="1"/>
            </p:cNvSpPr>
            <p:nvPr/>
          </p:nvSpPr>
          <p:spPr>
            <a:xfrm rot="10617806" flipH="1">
              <a:off x="4395407" y="3933494"/>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30043" y="2654225"/>
            <a:ext cx="5495544" cy="3269420"/>
            <a:chOff x="230043" y="2432549"/>
            <a:chExt cx="5495544" cy="3269420"/>
          </a:xfrm>
        </p:grpSpPr>
        <p:sp>
          <p:nvSpPr>
            <p:cNvPr id="55" name="等腰三角形 54"/>
            <p:cNvSpPr>
              <a:spLocks noChangeAspect="1"/>
            </p:cNvSpPr>
            <p:nvPr/>
          </p:nvSpPr>
          <p:spPr>
            <a:xfrm rot="14582116" flipH="1">
              <a:off x="3102617" y="2447445"/>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弧形 55"/>
            <p:cNvSpPr/>
            <p:nvPr/>
          </p:nvSpPr>
          <p:spPr>
            <a:xfrm rot="3531030" flipH="1">
              <a:off x="1511662" y="1488045"/>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7" name="组合 56"/>
          <p:cNvGrpSpPr/>
          <p:nvPr/>
        </p:nvGrpSpPr>
        <p:grpSpPr>
          <a:xfrm>
            <a:off x="6517108" y="2684702"/>
            <a:ext cx="5495544" cy="3269420"/>
            <a:chOff x="6517108" y="2463026"/>
            <a:chExt cx="5495544" cy="3269420"/>
          </a:xfrm>
        </p:grpSpPr>
        <p:sp>
          <p:nvSpPr>
            <p:cNvPr id="58" name="等腰三角形 57"/>
            <p:cNvSpPr>
              <a:spLocks noChangeAspect="1"/>
            </p:cNvSpPr>
            <p:nvPr/>
          </p:nvSpPr>
          <p:spPr>
            <a:xfrm rot="7017884">
              <a:off x="8924077" y="2477922"/>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弧形 58"/>
            <p:cNvSpPr/>
            <p:nvPr/>
          </p:nvSpPr>
          <p:spPr>
            <a:xfrm rot="18068970">
              <a:off x="7798727" y="1518522"/>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0" name="组合 59"/>
          <p:cNvGrpSpPr/>
          <p:nvPr/>
        </p:nvGrpSpPr>
        <p:grpSpPr>
          <a:xfrm>
            <a:off x="7427773" y="4441266"/>
            <a:ext cx="640198" cy="640198"/>
            <a:chOff x="7427773" y="4219590"/>
            <a:chExt cx="640198" cy="640198"/>
          </a:xfrm>
        </p:grpSpPr>
        <p:sp>
          <p:nvSpPr>
            <p:cNvPr id="61" name="椭圆 60"/>
            <p:cNvSpPr/>
            <p:nvPr/>
          </p:nvSpPr>
          <p:spPr>
            <a:xfrm>
              <a:off x="7427773" y="4219590"/>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12"/>
            <p:cNvSpPr>
              <a:spLocks noEditPoints="1"/>
            </p:cNvSpPr>
            <p:nvPr/>
          </p:nvSpPr>
          <p:spPr bwMode="auto">
            <a:xfrm>
              <a:off x="7592145" y="4416757"/>
              <a:ext cx="331625" cy="247179"/>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63" name="组合 62"/>
          <p:cNvGrpSpPr/>
          <p:nvPr/>
        </p:nvGrpSpPr>
        <p:grpSpPr>
          <a:xfrm>
            <a:off x="2498210" y="2673369"/>
            <a:ext cx="640198" cy="640198"/>
            <a:chOff x="2498210" y="2451693"/>
            <a:chExt cx="640198" cy="640198"/>
          </a:xfrm>
        </p:grpSpPr>
        <p:sp>
          <p:nvSpPr>
            <p:cNvPr id="64" name="椭圆 63"/>
            <p:cNvSpPr/>
            <p:nvPr/>
          </p:nvSpPr>
          <p:spPr>
            <a:xfrm flipH="1">
              <a:off x="2498210" y="2451693"/>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16"/>
            <p:cNvSpPr>
              <a:spLocks noEditPoints="1"/>
            </p:cNvSpPr>
            <p:nvPr/>
          </p:nvSpPr>
          <p:spPr bwMode="auto">
            <a:xfrm>
              <a:off x="2677762" y="2571026"/>
              <a:ext cx="281246" cy="320004"/>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4174723" y="4410789"/>
            <a:ext cx="640198" cy="640198"/>
            <a:chOff x="4174723" y="4189113"/>
            <a:chExt cx="640198" cy="640198"/>
          </a:xfrm>
        </p:grpSpPr>
        <p:sp>
          <p:nvSpPr>
            <p:cNvPr id="67" name="椭圆 66"/>
            <p:cNvSpPr/>
            <p:nvPr/>
          </p:nvSpPr>
          <p:spPr>
            <a:xfrm flipH="1">
              <a:off x="4174723" y="4189113"/>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1"/>
            <p:cNvSpPr>
              <a:spLocks noEditPoints="1"/>
            </p:cNvSpPr>
            <p:nvPr/>
          </p:nvSpPr>
          <p:spPr bwMode="auto">
            <a:xfrm>
              <a:off x="4378733" y="4326394"/>
              <a:ext cx="283270" cy="356233"/>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69" name="组合 68"/>
          <p:cNvGrpSpPr/>
          <p:nvPr/>
        </p:nvGrpSpPr>
        <p:grpSpPr>
          <a:xfrm>
            <a:off x="3125785" y="3629825"/>
            <a:ext cx="640198" cy="640198"/>
            <a:chOff x="3125785" y="3408149"/>
            <a:chExt cx="640198" cy="640198"/>
          </a:xfrm>
        </p:grpSpPr>
        <p:sp>
          <p:nvSpPr>
            <p:cNvPr id="70" name="椭圆 69"/>
            <p:cNvSpPr/>
            <p:nvPr/>
          </p:nvSpPr>
          <p:spPr>
            <a:xfrm flipH="1">
              <a:off x="3125785" y="3408149"/>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22"/>
            <p:cNvSpPr>
              <a:spLocks noEditPoints="1"/>
            </p:cNvSpPr>
            <p:nvPr/>
          </p:nvSpPr>
          <p:spPr bwMode="auto">
            <a:xfrm>
              <a:off x="3314122" y="3518365"/>
              <a:ext cx="280500" cy="329403"/>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8476711" y="3660302"/>
            <a:ext cx="640198" cy="640198"/>
            <a:chOff x="8476711" y="3438626"/>
            <a:chExt cx="640198" cy="640198"/>
          </a:xfrm>
        </p:grpSpPr>
        <p:sp>
          <p:nvSpPr>
            <p:cNvPr id="73" name="椭圆 72"/>
            <p:cNvSpPr/>
            <p:nvPr/>
          </p:nvSpPr>
          <p:spPr>
            <a:xfrm>
              <a:off x="8476711" y="3438626"/>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45"/>
            <p:cNvSpPr>
              <a:spLocks noEditPoints="1"/>
            </p:cNvSpPr>
            <p:nvPr/>
          </p:nvSpPr>
          <p:spPr bwMode="auto">
            <a:xfrm>
              <a:off x="8638453" y="3517427"/>
              <a:ext cx="316713" cy="4081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5" name="组合 74"/>
          <p:cNvGrpSpPr/>
          <p:nvPr/>
        </p:nvGrpSpPr>
        <p:grpSpPr>
          <a:xfrm>
            <a:off x="9104286" y="2703846"/>
            <a:ext cx="640198" cy="640198"/>
            <a:chOff x="9104286" y="2482170"/>
            <a:chExt cx="640198" cy="640198"/>
          </a:xfrm>
        </p:grpSpPr>
        <p:sp>
          <p:nvSpPr>
            <p:cNvPr id="76" name="椭圆 75"/>
            <p:cNvSpPr/>
            <p:nvPr/>
          </p:nvSpPr>
          <p:spPr>
            <a:xfrm>
              <a:off x="9104286" y="2482170"/>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16"/>
            <p:cNvSpPr>
              <a:spLocks noEditPoints="1"/>
            </p:cNvSpPr>
            <p:nvPr/>
          </p:nvSpPr>
          <p:spPr bwMode="auto">
            <a:xfrm>
              <a:off x="9241231" y="2634868"/>
              <a:ext cx="419829" cy="33480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78" name="矩形 47"/>
          <p:cNvSpPr>
            <a:spLocks noChangeArrowheads="1"/>
          </p:cNvSpPr>
          <p:nvPr/>
        </p:nvSpPr>
        <p:spPr bwMode="auto">
          <a:xfrm>
            <a:off x="9661060" y="3195864"/>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在此录入上述图表的描述说明在此录入上述图表的描述说明</a:t>
            </a:r>
          </a:p>
        </p:txBody>
      </p:sp>
      <p:sp>
        <p:nvSpPr>
          <p:cNvPr id="79" name="矩形 47"/>
          <p:cNvSpPr>
            <a:spLocks noChangeArrowheads="1"/>
          </p:cNvSpPr>
          <p:nvPr/>
        </p:nvSpPr>
        <p:spPr bwMode="auto">
          <a:xfrm>
            <a:off x="9065558" y="4061648"/>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在此录入上述图表的描述说明在此录入上述图表的描述说明</a:t>
            </a:r>
          </a:p>
        </p:txBody>
      </p:sp>
      <p:sp>
        <p:nvSpPr>
          <p:cNvPr id="80" name="矩形 47"/>
          <p:cNvSpPr>
            <a:spLocks noChangeArrowheads="1"/>
          </p:cNvSpPr>
          <p:nvPr/>
        </p:nvSpPr>
        <p:spPr bwMode="auto">
          <a:xfrm>
            <a:off x="7898562" y="5057689"/>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在此录入上述图表的描述说明在此录入上述图表的描述说明</a:t>
            </a:r>
          </a:p>
        </p:txBody>
      </p:sp>
      <p:sp>
        <p:nvSpPr>
          <p:cNvPr id="81" name="矩形 80"/>
          <p:cNvSpPr>
            <a:spLocks noChangeArrowheads="1"/>
          </p:cNvSpPr>
          <p:nvPr/>
        </p:nvSpPr>
        <p:spPr bwMode="auto">
          <a:xfrm>
            <a:off x="1911666" y="5070728"/>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在此录入上述图表的描述说明在此录入上述图表的描述说明</a:t>
            </a:r>
          </a:p>
        </p:txBody>
      </p:sp>
      <p:sp>
        <p:nvSpPr>
          <p:cNvPr id="82" name="矩形 47"/>
          <p:cNvSpPr>
            <a:spLocks noChangeArrowheads="1"/>
          </p:cNvSpPr>
          <p:nvPr/>
        </p:nvSpPr>
        <p:spPr bwMode="auto">
          <a:xfrm>
            <a:off x="751911" y="4180644"/>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在此录入上述图表的描述说明在此录入上述图表的描述说明</a:t>
            </a:r>
          </a:p>
        </p:txBody>
      </p:sp>
      <p:sp>
        <p:nvSpPr>
          <p:cNvPr id="83" name="矩形 47"/>
          <p:cNvSpPr>
            <a:spLocks noChangeArrowheads="1"/>
          </p:cNvSpPr>
          <p:nvPr/>
        </p:nvSpPr>
        <p:spPr bwMode="auto">
          <a:xfrm>
            <a:off x="55621" y="3254996"/>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dirty="0">
                <a:solidFill>
                  <a:prstClr val="black">
                    <a:lumMod val="85000"/>
                    <a:lumOff val="15000"/>
                  </a:prstClr>
                </a:solidFill>
                <a:sym typeface="微软雅黑" panose="020B0503020204020204" pitchFamily="34" charset="-122"/>
              </a:rPr>
              <a:t>在此录入上述图表的描述说明在此录入上述图表的描述说明</a:t>
            </a:r>
          </a:p>
        </p:txBody>
      </p:sp>
      <p:sp>
        <p:nvSpPr>
          <p:cNvPr id="84" name="文本框 83"/>
          <p:cNvSpPr txBox="1"/>
          <p:nvPr/>
        </p:nvSpPr>
        <p:spPr>
          <a:xfrm>
            <a:off x="5261147" y="3864386"/>
            <a:ext cx="1728358" cy="707886"/>
          </a:xfrm>
          <a:prstGeom prst="rect">
            <a:avLst/>
          </a:prstGeom>
          <a:noFill/>
        </p:spPr>
        <p:txBody>
          <a:bodyPr wrap="none" rtlCol="0">
            <a:spAutoFit/>
          </a:bodyPr>
          <a:lstStyle/>
          <a:p>
            <a:r>
              <a:rPr lang="zh-CN" altLang="en-US" sz="4000" b="1" dirty="0">
                <a:solidFill>
                  <a:schemeClr val="tx1">
                    <a:lumMod val="85000"/>
                    <a:lumOff val="15000"/>
                  </a:schemeClr>
                </a:solidFill>
                <a:latin typeface="幼圆" panose="02010509060101010101" pitchFamily="49" charset="-122"/>
                <a:ea typeface="幼圆" panose="02010509060101010101" pitchFamily="49" charset="-122"/>
              </a:rPr>
              <a:t>代理商</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barn(outVertical)">
                                      <p:cBhvr>
                                        <p:cTn id="13" dur="500"/>
                                        <p:tgtEl>
                                          <p:spTgt spid="84"/>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right)">
                                      <p:cBhvr>
                                        <p:cTn id="17" dur="500"/>
                                        <p:tgtEl>
                                          <p:spTgt spid="54"/>
                                        </p:tgtEl>
                                      </p:cBhvr>
                                    </p:animEffect>
                                  </p:childTnLst>
                                </p:cTn>
                              </p:par>
                              <p:par>
                                <p:cTn id="18" presetID="22" presetClass="entr" presetSubtype="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right)">
                                      <p:cBhvr>
                                        <p:cTn id="20" dur="500"/>
                                        <p:tgtEl>
                                          <p:spTgt spid="48"/>
                                        </p:tgtEl>
                                      </p:cBhvr>
                                    </p:animEffect>
                                  </p:childTnLst>
                                </p:cTn>
                              </p:par>
                              <p:par>
                                <p:cTn id="21" presetID="22" presetClass="entr" presetSubtype="2"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right)">
                                      <p:cBhvr>
                                        <p:cTn id="23" dur="500"/>
                                        <p:tgtEl>
                                          <p:spTgt spid="5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par>
                                <p:cTn id="28" presetID="2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2" presetClass="entr" presetSubtype="8"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25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5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nodeType="withEffect">
                                  <p:stCondLst>
                                    <p:cond delay="75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nodeType="withEffect">
                                  <p:stCondLst>
                                    <p:cond delay="100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nodeType="withEffect">
                                  <p:stCondLst>
                                    <p:cond delay="125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left)">
                                      <p:cBhvr>
                                        <p:cTn id="64" dur="500"/>
                                        <p:tgtEl>
                                          <p:spTgt spid="8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500"/>
                                        <p:tgtEl>
                                          <p:spTgt spid="78"/>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left)">
                                      <p:cBhvr>
                                        <p:cTn id="72" dur="500"/>
                                        <p:tgtEl>
                                          <p:spTgt spid="79"/>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left)">
                                      <p:cBhvr>
                                        <p:cTn id="7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8" grpId="0"/>
      <p:bldP spid="79" grpId="0"/>
      <p:bldP spid="80" grpId="0"/>
      <p:bldP spid="81" grpId="0"/>
      <p:bldP spid="82" grpId="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636622" y="1909854"/>
            <a:ext cx="3073884" cy="3073884"/>
          </a:xfrm>
          <a:prstGeom prst="rect">
            <a:avLst/>
          </a:prstGeom>
          <a:solidFill>
            <a:srgbClr val="262626">
              <a:alpha val="8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5805733" y="-74585"/>
            <a:ext cx="7042762" cy="7042762"/>
          </a:xfrm>
          <a:prstGeom prst="rect">
            <a:avLst/>
          </a:prstGeom>
          <a:solidFill>
            <a:srgbClr val="A20B3C">
              <a:alpha val="7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4326" y="2846631"/>
            <a:ext cx="2858475" cy="1200329"/>
          </a:xfrm>
          <a:prstGeom prst="rect">
            <a:avLst/>
          </a:prstGeom>
          <a:noFill/>
        </p:spPr>
        <p:txBody>
          <a:bodyPr wrap="non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目   录</a:t>
            </a:r>
            <a:endParaRPr lang="en-US" altLang="zh-CN" sz="72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528111" y="1131762"/>
            <a:ext cx="3050366" cy="673981"/>
            <a:chOff x="7528111" y="1131762"/>
            <a:chExt cx="3050366" cy="673981"/>
          </a:xfrm>
        </p:grpSpPr>
        <p:sp>
          <p:nvSpPr>
            <p:cNvPr id="18" name="圆角矩形 17"/>
            <p:cNvSpPr/>
            <p:nvPr/>
          </p:nvSpPr>
          <p:spPr>
            <a:xfrm>
              <a:off x="7528111" y="1131762"/>
              <a:ext cx="3050366"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139004" y="1192915"/>
              <a:ext cx="1826141" cy="58477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项目简介</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528111" y="2104354"/>
            <a:ext cx="3050366" cy="673981"/>
            <a:chOff x="7528111" y="2104354"/>
            <a:chExt cx="3050366" cy="673981"/>
          </a:xfrm>
        </p:grpSpPr>
        <p:sp>
          <p:nvSpPr>
            <p:cNvPr id="19" name="圆角矩形 18"/>
            <p:cNvSpPr/>
            <p:nvPr/>
          </p:nvSpPr>
          <p:spPr>
            <a:xfrm>
              <a:off x="7528111" y="2104354"/>
              <a:ext cx="3050366"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139004" y="2170243"/>
              <a:ext cx="1826141" cy="58477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项目计划</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528110" y="3075657"/>
            <a:ext cx="3047931" cy="673981"/>
            <a:chOff x="7528110" y="3075657"/>
            <a:chExt cx="3047931" cy="673981"/>
          </a:xfrm>
        </p:grpSpPr>
        <p:sp>
          <p:nvSpPr>
            <p:cNvPr id="20" name="圆角矩形 19"/>
            <p:cNvSpPr/>
            <p:nvPr/>
          </p:nvSpPr>
          <p:spPr>
            <a:xfrm>
              <a:off x="7528110" y="3075657"/>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139004" y="3164863"/>
              <a:ext cx="1826141" cy="58477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市场分析</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528110" y="4046960"/>
            <a:ext cx="3047931" cy="673981"/>
            <a:chOff x="7528110" y="4046960"/>
            <a:chExt cx="3047931" cy="673981"/>
          </a:xfrm>
        </p:grpSpPr>
        <p:sp>
          <p:nvSpPr>
            <p:cNvPr id="21" name="圆角矩形 20"/>
            <p:cNvSpPr/>
            <p:nvPr/>
          </p:nvSpPr>
          <p:spPr>
            <a:xfrm>
              <a:off x="7528110" y="4046960"/>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8139004" y="4108030"/>
              <a:ext cx="1826141" cy="58477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投资回报</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528110" y="5018263"/>
            <a:ext cx="3047931" cy="673981"/>
            <a:chOff x="7528110" y="5018263"/>
            <a:chExt cx="3047931" cy="673981"/>
          </a:xfrm>
        </p:grpSpPr>
        <p:sp>
          <p:nvSpPr>
            <p:cNvPr id="15" name="圆角矩形 14"/>
            <p:cNvSpPr/>
            <p:nvPr/>
          </p:nvSpPr>
          <p:spPr>
            <a:xfrm>
              <a:off x="7528110" y="5018263"/>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139004" y="5079333"/>
              <a:ext cx="1826141" cy="58477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投资回报</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750"/>
                                        <p:tgtEl>
                                          <p:spTgt spid="13"/>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750"/>
                                        <p:tgtEl>
                                          <p:spTgt spid="12"/>
                                        </p:tgtEl>
                                      </p:cBhvr>
                                    </p:animEffect>
                                  </p:childTnLst>
                                </p:cTn>
                              </p:par>
                            </p:childTnLst>
                          </p:cTn>
                        </p:par>
                        <p:par>
                          <p:cTn id="23" fill="hold">
                            <p:stCondLst>
                              <p:cond delay="3000"/>
                            </p:stCondLst>
                            <p:childTnLst>
                              <p:par>
                                <p:cTn id="24" presetID="5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par>
                                <p:cTn id="29" presetID="55" presetClass="entr" presetSubtype="0" fill="hold" nodeType="with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strVal val="#ppt_w*0.70"/>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Effect transition="in" filter="fade">
                                      <p:cBhvr>
                                        <p:cTn id="33" dur="1000"/>
                                        <p:tgtEl>
                                          <p:spTgt spid="3"/>
                                        </p:tgtEl>
                                      </p:cBhvr>
                                    </p:animEffect>
                                  </p:childTnLst>
                                </p:cTn>
                              </p:par>
                              <p:par>
                                <p:cTn id="34" presetID="55" presetClass="entr" presetSubtype="0"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par>
                                <p:cTn id="39" presetID="55" presetClass="entr" presetSubtype="0" fill="hold" nodeType="withEffect">
                                  <p:stCondLst>
                                    <p:cond delay="75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par>
                                <p:cTn id="44" presetID="55" presetClass="entr" presetSubtype="0" fill="hold" nodeType="withEffect">
                                  <p:stCondLst>
                                    <p:cond delay="10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strVal val="#ppt_w*0.70"/>
                                          </p:val>
                                        </p:tav>
                                        <p:tav tm="100000">
                                          <p:val>
                                            <p:strVal val="#ppt_w"/>
                                          </p:val>
                                        </p:tav>
                                      </p:tavLst>
                                    </p:anim>
                                    <p:anim calcmode="lin" valueType="num">
                                      <p:cBhvr>
                                        <p:cTn id="47" dur="1000" fill="hold"/>
                                        <p:tgtEl>
                                          <p:spTgt spid="7"/>
                                        </p:tgtEl>
                                        <p:attrNameLst>
                                          <p:attrName>ppt_h</p:attrName>
                                        </p:attrNameLst>
                                      </p:cBhvr>
                                      <p:tavLst>
                                        <p:tav tm="0">
                                          <p:val>
                                            <p:strVal val="#ppt_h"/>
                                          </p:val>
                                        </p:tav>
                                        <p:tav tm="100000">
                                          <p:val>
                                            <p:strVal val="#ppt_h"/>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a:solidFill>
                    <a:srgbClr val="FFFFFF"/>
                  </a:solidFill>
                  <a:latin typeface="微软雅黑" panose="020B0503020204020204" pitchFamily="34" charset="-122"/>
                  <a:ea typeface="微软雅黑" panose="020B0503020204020204" pitchFamily="34" charset="-122"/>
                </a:rPr>
                <a:t>LOGO</a:t>
              </a: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rPr>
                <a:t>04</a:t>
              </a:r>
            </a:p>
          </p:txBody>
        </p:sp>
      </p:grpSp>
      <p:sp>
        <p:nvSpPr>
          <p:cNvPr id="33" name="TextBox 1"/>
          <p:cNvSpPr txBox="1"/>
          <p:nvPr/>
        </p:nvSpPr>
        <p:spPr>
          <a:xfrm>
            <a:off x="2537603" y="2199833"/>
            <a:ext cx="2852063"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发展前景</a:t>
            </a:r>
          </a:p>
        </p:txBody>
      </p:sp>
      <p:sp>
        <p:nvSpPr>
          <p:cNvPr id="34" name="文本框 9"/>
          <p:cNvSpPr txBox="1"/>
          <p:nvPr/>
        </p:nvSpPr>
        <p:spPr>
          <a:xfrm>
            <a:off x="2192769" y="335545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产品开发计划</a:t>
            </a:r>
          </a:p>
        </p:txBody>
      </p:sp>
      <p:sp>
        <p:nvSpPr>
          <p:cNvPr id="35" name="文本框 9"/>
          <p:cNvSpPr txBox="1"/>
          <p:nvPr/>
        </p:nvSpPr>
        <p:spPr>
          <a:xfrm>
            <a:off x="2192768" y="378937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市场开拓计划</a:t>
            </a:r>
          </a:p>
        </p:txBody>
      </p:sp>
      <p:sp>
        <p:nvSpPr>
          <p:cNvPr id="36" name="文本框 35"/>
          <p:cNvSpPr txBox="1"/>
          <p:nvPr/>
        </p:nvSpPr>
        <p:spPr>
          <a:xfrm>
            <a:off x="2192769" y="422389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五年发展规划</a:t>
            </a:r>
          </a:p>
        </p:txBody>
      </p:sp>
      <p:sp>
        <p:nvSpPr>
          <p:cNvPr id="37" name="文本框 9"/>
          <p:cNvSpPr txBox="1"/>
          <p:nvPr/>
        </p:nvSpPr>
        <p:spPr>
          <a:xfrm>
            <a:off x="2192768" y="4652396"/>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销售网络布局</a:t>
            </a:r>
          </a:p>
        </p:txBody>
      </p:sp>
      <p:sp>
        <p:nvSpPr>
          <p:cNvPr id="38" name="文本框 9"/>
          <p:cNvSpPr txBox="1"/>
          <p:nvPr/>
        </p:nvSpPr>
        <p:spPr>
          <a:xfrm>
            <a:off x="4463724" y="3359795"/>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短期盈利计划</a:t>
            </a:r>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Scale>
                                      <p:cBhvr>
                                        <p:cTn id="25"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3"/>
                                        </p:tgtEl>
                                        <p:attrNameLst>
                                          <p:attrName>ppt_x</p:attrName>
                                          <p:attrName>ppt_y</p:attrName>
                                        </p:attrNameLst>
                                      </p:cBhvr>
                                    </p:animMotion>
                                    <p:animEffect transition="in" filter="fade">
                                      <p:cBhvr>
                                        <p:cTn id="27" dur="1000"/>
                                        <p:tgtEl>
                                          <p:spTgt spid="33"/>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产品开发计划</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8" name="Freeform 24"/>
          <p:cNvSpPr/>
          <p:nvPr/>
        </p:nvSpPr>
        <p:spPr bwMode="auto">
          <a:xfrm>
            <a:off x="6358833" y="2306353"/>
            <a:ext cx="2041398" cy="3586047"/>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 name="Freeform 25"/>
          <p:cNvSpPr/>
          <p:nvPr/>
        </p:nvSpPr>
        <p:spPr bwMode="auto">
          <a:xfrm>
            <a:off x="6860312" y="3531665"/>
            <a:ext cx="1539919" cy="2360735"/>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1" name="Freeform 26"/>
          <p:cNvSpPr/>
          <p:nvPr/>
        </p:nvSpPr>
        <p:spPr bwMode="auto">
          <a:xfrm>
            <a:off x="7380714" y="4756976"/>
            <a:ext cx="1019516" cy="1135424"/>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2" name="Freeform 30"/>
          <p:cNvSpPr/>
          <p:nvPr/>
        </p:nvSpPr>
        <p:spPr bwMode="auto">
          <a:xfrm>
            <a:off x="3778109" y="2306353"/>
            <a:ext cx="2041397" cy="3586047"/>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3" name="Freeform 31"/>
          <p:cNvSpPr/>
          <p:nvPr/>
        </p:nvSpPr>
        <p:spPr bwMode="auto">
          <a:xfrm>
            <a:off x="3778110" y="3531665"/>
            <a:ext cx="1539917" cy="2360735"/>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6" name="Freeform 32"/>
          <p:cNvSpPr/>
          <p:nvPr/>
        </p:nvSpPr>
        <p:spPr bwMode="auto">
          <a:xfrm>
            <a:off x="3778109" y="4756976"/>
            <a:ext cx="1021881" cy="1135424"/>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grpSp>
        <p:nvGrpSpPr>
          <p:cNvPr id="17" name="组合 16"/>
          <p:cNvGrpSpPr/>
          <p:nvPr/>
        </p:nvGrpSpPr>
        <p:grpSpPr>
          <a:xfrm>
            <a:off x="2992775" y="1916052"/>
            <a:ext cx="785334" cy="775873"/>
            <a:chOff x="2992775" y="1916052"/>
            <a:chExt cx="785334" cy="775873"/>
          </a:xfrm>
        </p:grpSpPr>
        <p:sp>
          <p:nvSpPr>
            <p:cNvPr id="18" name="Freeform 27"/>
            <p:cNvSpPr/>
            <p:nvPr/>
          </p:nvSpPr>
          <p:spPr bwMode="auto">
            <a:xfrm>
              <a:off x="2992775" y="1916052"/>
              <a:ext cx="785334" cy="77587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19" name="Freeform 33"/>
            <p:cNvSpPr>
              <a:spLocks noEditPoints="1"/>
            </p:cNvSpPr>
            <p:nvPr/>
          </p:nvSpPr>
          <p:spPr bwMode="auto">
            <a:xfrm>
              <a:off x="3196205" y="2128944"/>
              <a:ext cx="378475" cy="350089"/>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0" name="组合 19"/>
          <p:cNvGrpSpPr/>
          <p:nvPr/>
        </p:nvGrpSpPr>
        <p:grpSpPr>
          <a:xfrm>
            <a:off x="8400230" y="3143729"/>
            <a:ext cx="785334" cy="773508"/>
            <a:chOff x="8400230" y="3143729"/>
            <a:chExt cx="785334" cy="773508"/>
          </a:xfrm>
        </p:grpSpPr>
        <p:sp>
          <p:nvSpPr>
            <p:cNvPr id="21" name="Freeform 22"/>
            <p:cNvSpPr/>
            <p:nvPr/>
          </p:nvSpPr>
          <p:spPr bwMode="auto">
            <a:xfrm>
              <a:off x="8400230" y="3143729"/>
              <a:ext cx="785334" cy="773508"/>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22" name="Freeform 34"/>
            <p:cNvSpPr>
              <a:spLocks noEditPoints="1"/>
            </p:cNvSpPr>
            <p:nvPr/>
          </p:nvSpPr>
          <p:spPr bwMode="auto">
            <a:xfrm>
              <a:off x="8665162" y="3349524"/>
              <a:ext cx="257835" cy="36428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3" name="组合 22"/>
          <p:cNvGrpSpPr/>
          <p:nvPr/>
        </p:nvGrpSpPr>
        <p:grpSpPr>
          <a:xfrm>
            <a:off x="8400230" y="1916052"/>
            <a:ext cx="785334" cy="775873"/>
            <a:chOff x="8400230" y="1916052"/>
            <a:chExt cx="785334" cy="775873"/>
          </a:xfrm>
        </p:grpSpPr>
        <p:sp>
          <p:nvSpPr>
            <p:cNvPr id="24" name="Freeform 21"/>
            <p:cNvSpPr/>
            <p:nvPr/>
          </p:nvSpPr>
          <p:spPr bwMode="auto">
            <a:xfrm>
              <a:off x="8400230" y="1916052"/>
              <a:ext cx="785334" cy="77587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25" name="Freeform 35"/>
            <p:cNvSpPr>
              <a:spLocks noEditPoints="1"/>
            </p:cNvSpPr>
            <p:nvPr/>
          </p:nvSpPr>
          <p:spPr bwMode="auto">
            <a:xfrm>
              <a:off x="8624950" y="2093461"/>
              <a:ext cx="328800" cy="418689"/>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6" name="组合 25"/>
          <p:cNvGrpSpPr/>
          <p:nvPr/>
        </p:nvGrpSpPr>
        <p:grpSpPr>
          <a:xfrm>
            <a:off x="8400230" y="4369039"/>
            <a:ext cx="785334" cy="775873"/>
            <a:chOff x="8400230" y="4369039"/>
            <a:chExt cx="785334" cy="775873"/>
          </a:xfrm>
        </p:grpSpPr>
        <p:sp>
          <p:nvSpPr>
            <p:cNvPr id="27" name="Freeform 23"/>
            <p:cNvSpPr/>
            <p:nvPr/>
          </p:nvSpPr>
          <p:spPr bwMode="auto">
            <a:xfrm>
              <a:off x="8400230" y="4369039"/>
              <a:ext cx="785334" cy="77587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28" name="Freeform 36"/>
            <p:cNvSpPr>
              <a:spLocks noEditPoints="1"/>
            </p:cNvSpPr>
            <p:nvPr/>
          </p:nvSpPr>
          <p:spPr bwMode="auto">
            <a:xfrm>
              <a:off x="8653334" y="4570105"/>
              <a:ext cx="279125" cy="376108"/>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9" name="组合 28"/>
          <p:cNvGrpSpPr/>
          <p:nvPr/>
        </p:nvGrpSpPr>
        <p:grpSpPr>
          <a:xfrm>
            <a:off x="2992775" y="3143729"/>
            <a:ext cx="785334" cy="773508"/>
            <a:chOff x="2992775" y="3143729"/>
            <a:chExt cx="785334" cy="773508"/>
          </a:xfrm>
        </p:grpSpPr>
        <p:sp>
          <p:nvSpPr>
            <p:cNvPr id="30" name="Freeform 28"/>
            <p:cNvSpPr/>
            <p:nvPr/>
          </p:nvSpPr>
          <p:spPr bwMode="auto">
            <a:xfrm>
              <a:off x="2992775" y="3143729"/>
              <a:ext cx="785334" cy="773508"/>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31" name="Freeform 37"/>
            <p:cNvSpPr>
              <a:spLocks noEditPoints="1"/>
            </p:cNvSpPr>
            <p:nvPr/>
          </p:nvSpPr>
          <p:spPr bwMode="auto">
            <a:xfrm>
              <a:off x="3222226" y="3342427"/>
              <a:ext cx="328800" cy="378475"/>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2" name="组合 31"/>
          <p:cNvGrpSpPr/>
          <p:nvPr/>
        </p:nvGrpSpPr>
        <p:grpSpPr>
          <a:xfrm>
            <a:off x="2992775" y="4369039"/>
            <a:ext cx="785334" cy="775873"/>
            <a:chOff x="2992775" y="4369039"/>
            <a:chExt cx="785334" cy="775873"/>
          </a:xfrm>
        </p:grpSpPr>
        <p:sp>
          <p:nvSpPr>
            <p:cNvPr id="33" name="Freeform 29"/>
            <p:cNvSpPr/>
            <p:nvPr/>
          </p:nvSpPr>
          <p:spPr bwMode="auto">
            <a:xfrm>
              <a:off x="2992775" y="4369039"/>
              <a:ext cx="785334" cy="77587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34" name="Freeform 38"/>
            <p:cNvSpPr>
              <a:spLocks noEditPoints="1"/>
            </p:cNvSpPr>
            <p:nvPr/>
          </p:nvSpPr>
          <p:spPr bwMode="auto">
            <a:xfrm>
              <a:off x="3231687" y="4572469"/>
              <a:ext cx="309877" cy="369013"/>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5" name="Group 39"/>
          <p:cNvGrpSpPr/>
          <p:nvPr/>
        </p:nvGrpSpPr>
        <p:grpSpPr bwMode="auto">
          <a:xfrm>
            <a:off x="4102178" y="3962179"/>
            <a:ext cx="3973982" cy="2677708"/>
            <a:chOff x="0" y="0"/>
            <a:chExt cx="2724" cy="1835"/>
          </a:xfrm>
        </p:grpSpPr>
        <p:sp>
          <p:nvSpPr>
            <p:cNvPr id="36"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nvGrpSpPr>
            <p:cNvPr id="37" name="Group 41"/>
            <p:cNvGrpSpPr/>
            <p:nvPr/>
          </p:nvGrpSpPr>
          <p:grpSpPr bwMode="auto">
            <a:xfrm>
              <a:off x="240" y="0"/>
              <a:ext cx="2246" cy="1810"/>
              <a:chOff x="0" y="0"/>
              <a:chExt cx="2556" cy="1958"/>
            </a:xfrm>
          </p:grpSpPr>
          <p:pic>
            <p:nvPicPr>
              <p:cNvPr id="38" name="Picture 42" descr="apple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9" name="Rectangle 43" descr="sy_77578179991"/>
              <p:cNvSpPr>
                <a:spLocks noChangeArrowheads="1"/>
              </p:cNvSpPr>
              <p:nvPr/>
            </p:nvSpPr>
            <p:spPr bwMode="auto">
              <a:xfrm>
                <a:off x="99" y="100"/>
                <a:ext cx="2358" cy="1336"/>
              </a:xfrm>
              <a:prstGeom prst="rect">
                <a:avLst/>
              </a:prstGeom>
              <a:blipFill dpi="0" rotWithShape="1">
                <a:blip r:embed="rId5"/>
                <a:srcRect/>
                <a:stretch>
                  <a:fillRect b="-35460"/>
                </a:stretch>
              </a:bli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sz="2400"/>
                  <a:t> </a:t>
                </a:r>
              </a:p>
            </p:txBody>
          </p:sp>
        </p:grpSp>
      </p:grpSp>
      <p:sp>
        <p:nvSpPr>
          <p:cNvPr id="40" name="文本框 3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55354" y="1788875"/>
            <a:ext cx="2339102" cy="1446550"/>
          </a:xfrm>
          <a:prstGeom prst="rect">
            <a:avLst/>
          </a:prstGeom>
          <a:noFill/>
          <a:ln>
            <a:noFill/>
          </a:ln>
          <a:effectLst/>
        </p:spPr>
        <p:txBody>
          <a:bodyPr wrap="none" rtlCol="0">
            <a:spAutoFit/>
          </a:bodyPr>
          <a:lstStyle/>
          <a:p>
            <a:r>
              <a:rPr lang="zh-CN" altLang="en-US" sz="3200" dirty="0">
                <a:solidFill>
                  <a:srgbClr val="A20B3C"/>
                </a:solidFill>
                <a:latin typeface="微软雅黑" panose="020B0503020204020204" pitchFamily="34" charset="-122"/>
                <a:ea typeface="微软雅黑" panose="020B0503020204020204" pitchFamily="34" charset="-122"/>
              </a:rPr>
              <a:t>核心产品一</a:t>
            </a:r>
            <a:endParaRPr lang="en-US" altLang="zh-CN" sz="3200" dirty="0">
              <a:solidFill>
                <a:srgbClr val="A20B3C"/>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729" y="3138346"/>
            <a:ext cx="2339102" cy="1446550"/>
          </a:xfrm>
          <a:prstGeom prst="rect">
            <a:avLst/>
          </a:prstGeom>
          <a:noFill/>
          <a:ln>
            <a:noFill/>
          </a:ln>
          <a:effectLst/>
        </p:spPr>
        <p:txBody>
          <a:bodyPr wrap="none" rtlCol="0">
            <a:spAutoFit/>
          </a:body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核心产品二</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729" y="4400230"/>
            <a:ext cx="2339102" cy="1446550"/>
          </a:xfrm>
          <a:prstGeom prst="rect">
            <a:avLst/>
          </a:prstGeom>
          <a:noFill/>
          <a:ln>
            <a:noFill/>
          </a:ln>
          <a:effectLst/>
        </p:spPr>
        <p:txBody>
          <a:bodyPr wrap="none" rtlCol="0">
            <a:spAutoFit/>
          </a:bodyPr>
          <a:lstStyle/>
          <a:p>
            <a:r>
              <a:rPr lang="zh-CN" altLang="en-US" sz="3200" dirty="0">
                <a:solidFill>
                  <a:srgbClr val="A20B3C"/>
                </a:solidFill>
                <a:latin typeface="微软雅黑" panose="020B0503020204020204" pitchFamily="34" charset="-122"/>
                <a:ea typeface="微软雅黑" panose="020B0503020204020204" pitchFamily="34" charset="-122"/>
              </a:rPr>
              <a:t>核心产品三</a:t>
            </a:r>
            <a:endParaRPr lang="en-US" altLang="zh-CN" sz="3200" dirty="0">
              <a:solidFill>
                <a:srgbClr val="A20B3C"/>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1784129"/>
            <a:ext cx="2339102" cy="1446550"/>
          </a:xfrm>
          <a:prstGeom prst="rect">
            <a:avLst/>
          </a:prstGeom>
          <a:noFill/>
          <a:ln>
            <a:noFill/>
          </a:ln>
          <a:effectLst/>
        </p:spPr>
        <p:txBody>
          <a:bodyPr wrap="none" rtlCol="0">
            <a:spAutoFit/>
          </a:body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附属产品一</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3138346"/>
            <a:ext cx="2339102" cy="1446550"/>
          </a:xfrm>
          <a:prstGeom prst="rect">
            <a:avLst/>
          </a:prstGeom>
          <a:noFill/>
          <a:ln>
            <a:noFill/>
          </a:ln>
          <a:effectLst/>
        </p:spPr>
        <p:txBody>
          <a:bodyPr wrap="none" rtlCol="0">
            <a:spAutoFit/>
          </a:bodyPr>
          <a:lstStyle/>
          <a:p>
            <a:r>
              <a:rPr lang="zh-CN" altLang="en-US" sz="3200" dirty="0">
                <a:solidFill>
                  <a:srgbClr val="A20B3C"/>
                </a:solidFill>
                <a:latin typeface="微软雅黑" panose="020B0503020204020204" pitchFamily="34" charset="-122"/>
                <a:ea typeface="微软雅黑" panose="020B0503020204020204" pitchFamily="34" charset="-122"/>
              </a:rPr>
              <a:t>附属产品二</a:t>
            </a:r>
            <a:endParaRPr lang="en-US" altLang="zh-CN" sz="3200" dirty="0">
              <a:solidFill>
                <a:srgbClr val="A20B3C"/>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4400230"/>
            <a:ext cx="2339102" cy="1446550"/>
          </a:xfrm>
          <a:prstGeom prst="rect">
            <a:avLst/>
          </a:prstGeom>
          <a:noFill/>
          <a:ln>
            <a:noFill/>
          </a:ln>
          <a:effectLst/>
        </p:spPr>
        <p:txBody>
          <a:bodyPr wrap="none" rtlCol="0">
            <a:spAutoFit/>
          </a:body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附属产品三</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750"/>
                                        <p:tgtEl>
                                          <p:spTgt spid="3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3" presetClass="entr" presetSubtype="32"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750" fill="hold"/>
                                        <p:tgtEl>
                                          <p:spTgt spid="17"/>
                                        </p:tgtEl>
                                        <p:attrNameLst>
                                          <p:attrName>ppt_w</p:attrName>
                                        </p:attrNameLst>
                                      </p:cBhvr>
                                      <p:tavLst>
                                        <p:tav tm="0">
                                          <p:val>
                                            <p:strVal val="4*#ppt_w"/>
                                          </p:val>
                                        </p:tav>
                                        <p:tav tm="100000">
                                          <p:val>
                                            <p:strVal val="#ppt_w"/>
                                          </p:val>
                                        </p:tav>
                                      </p:tavLst>
                                    </p:anim>
                                    <p:anim calcmode="lin" valueType="num">
                                      <p:cBhvr>
                                        <p:cTn id="31" dur="750" fill="hold"/>
                                        <p:tgtEl>
                                          <p:spTgt spid="17"/>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25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strVal val="4*#ppt_w"/>
                                          </p:val>
                                        </p:tav>
                                        <p:tav tm="100000">
                                          <p:val>
                                            <p:strVal val="#ppt_w"/>
                                          </p:val>
                                        </p:tav>
                                      </p:tavLst>
                                    </p:anim>
                                    <p:anim calcmode="lin" valueType="num">
                                      <p:cBhvr>
                                        <p:cTn id="35" dur="750" fill="hold"/>
                                        <p:tgtEl>
                                          <p:spTgt spid="29"/>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750" fill="hold"/>
                                        <p:tgtEl>
                                          <p:spTgt spid="32"/>
                                        </p:tgtEl>
                                        <p:attrNameLst>
                                          <p:attrName>ppt_w</p:attrName>
                                        </p:attrNameLst>
                                      </p:cBhvr>
                                      <p:tavLst>
                                        <p:tav tm="0">
                                          <p:val>
                                            <p:strVal val="4*#ppt_w"/>
                                          </p:val>
                                        </p:tav>
                                        <p:tav tm="100000">
                                          <p:val>
                                            <p:strVal val="#ppt_w"/>
                                          </p:val>
                                        </p:tav>
                                      </p:tavLst>
                                    </p:anim>
                                    <p:anim calcmode="lin" valueType="num">
                                      <p:cBhvr>
                                        <p:cTn id="39" dur="750" fill="hold"/>
                                        <p:tgtEl>
                                          <p:spTgt spid="32"/>
                                        </p:tgtEl>
                                        <p:attrNameLst>
                                          <p:attrName>ppt_h</p:attrName>
                                        </p:attrNameLst>
                                      </p:cBhvr>
                                      <p:tavLst>
                                        <p:tav tm="0">
                                          <p:val>
                                            <p:strVal val="4*#ppt_h"/>
                                          </p:val>
                                        </p:tav>
                                        <p:tav tm="100000">
                                          <p:val>
                                            <p:strVal val="#ppt_h"/>
                                          </p:val>
                                        </p:tav>
                                      </p:tavLst>
                                    </p:anim>
                                  </p:childTnLst>
                                </p:cTn>
                              </p:par>
                              <p:par>
                                <p:cTn id="40" presetID="23" presetClass="entr" presetSubtype="32" fill="hold" nodeType="withEffect">
                                  <p:stCondLst>
                                    <p:cond delay="750"/>
                                  </p:stCondLst>
                                  <p:childTnLst>
                                    <p:set>
                                      <p:cBhvr>
                                        <p:cTn id="41" dur="1" fill="hold">
                                          <p:stCondLst>
                                            <p:cond delay="0"/>
                                          </p:stCondLst>
                                        </p:cTn>
                                        <p:tgtEl>
                                          <p:spTgt spid="23"/>
                                        </p:tgtEl>
                                        <p:attrNameLst>
                                          <p:attrName>style.visibility</p:attrName>
                                        </p:attrNameLst>
                                      </p:cBhvr>
                                      <p:to>
                                        <p:strVal val="visible"/>
                                      </p:to>
                                    </p:set>
                                    <p:anim calcmode="lin" valueType="num">
                                      <p:cBhvr>
                                        <p:cTn id="42" dur="750" fill="hold"/>
                                        <p:tgtEl>
                                          <p:spTgt spid="23"/>
                                        </p:tgtEl>
                                        <p:attrNameLst>
                                          <p:attrName>ppt_w</p:attrName>
                                        </p:attrNameLst>
                                      </p:cBhvr>
                                      <p:tavLst>
                                        <p:tav tm="0">
                                          <p:val>
                                            <p:strVal val="4*#ppt_w"/>
                                          </p:val>
                                        </p:tav>
                                        <p:tav tm="100000">
                                          <p:val>
                                            <p:strVal val="#ppt_w"/>
                                          </p:val>
                                        </p:tav>
                                      </p:tavLst>
                                    </p:anim>
                                    <p:anim calcmode="lin" valueType="num">
                                      <p:cBhvr>
                                        <p:cTn id="43" dur="750" fill="hold"/>
                                        <p:tgtEl>
                                          <p:spTgt spid="23"/>
                                        </p:tgtEl>
                                        <p:attrNameLst>
                                          <p:attrName>ppt_h</p:attrName>
                                        </p:attrNameLst>
                                      </p:cBhvr>
                                      <p:tavLst>
                                        <p:tav tm="0">
                                          <p:val>
                                            <p:strVal val="4*#ppt_h"/>
                                          </p:val>
                                        </p:tav>
                                        <p:tav tm="100000">
                                          <p:val>
                                            <p:strVal val="#ppt_h"/>
                                          </p:val>
                                        </p:tav>
                                      </p:tavLst>
                                    </p:anim>
                                  </p:childTnLst>
                                </p:cTn>
                              </p:par>
                              <p:par>
                                <p:cTn id="44" presetID="23" presetClass="entr" presetSubtype="32" fill="hold" nodeType="withEffect">
                                  <p:stCondLst>
                                    <p:cond delay="10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750" fill="hold"/>
                                        <p:tgtEl>
                                          <p:spTgt spid="20"/>
                                        </p:tgtEl>
                                        <p:attrNameLst>
                                          <p:attrName>ppt_w</p:attrName>
                                        </p:attrNameLst>
                                      </p:cBhvr>
                                      <p:tavLst>
                                        <p:tav tm="0">
                                          <p:val>
                                            <p:strVal val="4*#ppt_w"/>
                                          </p:val>
                                        </p:tav>
                                        <p:tav tm="100000">
                                          <p:val>
                                            <p:strVal val="#ppt_w"/>
                                          </p:val>
                                        </p:tav>
                                      </p:tavLst>
                                    </p:anim>
                                    <p:anim calcmode="lin" valueType="num">
                                      <p:cBhvr>
                                        <p:cTn id="47" dur="750" fill="hold"/>
                                        <p:tgtEl>
                                          <p:spTgt spid="20"/>
                                        </p:tgtEl>
                                        <p:attrNameLst>
                                          <p:attrName>ppt_h</p:attrName>
                                        </p:attrNameLst>
                                      </p:cBhvr>
                                      <p:tavLst>
                                        <p:tav tm="0">
                                          <p:val>
                                            <p:strVal val="4*#ppt_h"/>
                                          </p:val>
                                        </p:tav>
                                        <p:tav tm="100000">
                                          <p:val>
                                            <p:strVal val="#ppt_h"/>
                                          </p:val>
                                        </p:tav>
                                      </p:tavLst>
                                    </p:anim>
                                  </p:childTnLst>
                                </p:cTn>
                              </p:par>
                              <p:par>
                                <p:cTn id="48" presetID="23" presetClass="entr" presetSubtype="32" fill="hold" nodeType="withEffect">
                                  <p:stCondLst>
                                    <p:cond delay="1250"/>
                                  </p:stCondLst>
                                  <p:childTnLst>
                                    <p:set>
                                      <p:cBhvr>
                                        <p:cTn id="49" dur="1" fill="hold">
                                          <p:stCondLst>
                                            <p:cond delay="0"/>
                                          </p:stCondLst>
                                        </p:cTn>
                                        <p:tgtEl>
                                          <p:spTgt spid="26"/>
                                        </p:tgtEl>
                                        <p:attrNameLst>
                                          <p:attrName>style.visibility</p:attrName>
                                        </p:attrNameLst>
                                      </p:cBhvr>
                                      <p:to>
                                        <p:strVal val="visible"/>
                                      </p:to>
                                    </p:set>
                                    <p:anim calcmode="lin" valueType="num">
                                      <p:cBhvr>
                                        <p:cTn id="50" dur="750" fill="hold"/>
                                        <p:tgtEl>
                                          <p:spTgt spid="26"/>
                                        </p:tgtEl>
                                        <p:attrNameLst>
                                          <p:attrName>ppt_w</p:attrName>
                                        </p:attrNameLst>
                                      </p:cBhvr>
                                      <p:tavLst>
                                        <p:tav tm="0">
                                          <p:val>
                                            <p:strVal val="4*#ppt_w"/>
                                          </p:val>
                                        </p:tav>
                                        <p:tav tm="100000">
                                          <p:val>
                                            <p:strVal val="#ppt_w"/>
                                          </p:val>
                                        </p:tav>
                                      </p:tavLst>
                                    </p:anim>
                                    <p:anim calcmode="lin" valueType="num">
                                      <p:cBhvr>
                                        <p:cTn id="51" dur="750" fill="hold"/>
                                        <p:tgtEl>
                                          <p:spTgt spid="26"/>
                                        </p:tgtEl>
                                        <p:attrNameLst>
                                          <p:attrName>ppt_h</p:attrName>
                                        </p:attrNameLst>
                                      </p:cBhvr>
                                      <p:tavLst>
                                        <p:tav tm="0">
                                          <p:val>
                                            <p:strVal val="4*#ppt_h"/>
                                          </p:val>
                                        </p:tav>
                                        <p:tav tm="100000">
                                          <p:val>
                                            <p:strVal val="#ppt_h"/>
                                          </p:val>
                                        </p:tav>
                                      </p:tavLst>
                                    </p:anim>
                                  </p:childTnLst>
                                </p:cTn>
                              </p:par>
                            </p:childTnLst>
                          </p:cTn>
                        </p:par>
                        <p:par>
                          <p:cTn id="52" fill="hold">
                            <p:stCondLst>
                              <p:cond delay="250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par>
                                <p:cTn id="56" presetID="26" presetClass="emph" presetSubtype="0" fill="hold" nodeType="withEffect">
                                  <p:stCondLst>
                                    <p:cond delay="250"/>
                                  </p:stCondLst>
                                  <p:childTnLst>
                                    <p:animEffect transition="out" filter="fade">
                                      <p:cBhvr>
                                        <p:cTn id="57" dur="500" tmFilter="0, 0; .2, .5; .8, .5; 1, 0"/>
                                        <p:tgtEl>
                                          <p:spTgt spid="29"/>
                                        </p:tgtEl>
                                      </p:cBhvr>
                                    </p:animEffect>
                                    <p:animScale>
                                      <p:cBhvr>
                                        <p:cTn id="58" dur="250" autoRev="1" fill="hold"/>
                                        <p:tgtEl>
                                          <p:spTgt spid="29"/>
                                        </p:tgtEl>
                                      </p:cBhvr>
                                      <p:by x="105000" y="105000"/>
                                    </p:animScale>
                                  </p:childTnLst>
                                </p:cTn>
                              </p:par>
                              <p:par>
                                <p:cTn id="59" presetID="26" presetClass="emph" presetSubtype="0" fill="hold" nodeType="withEffect">
                                  <p:stCondLst>
                                    <p:cond delay="500"/>
                                  </p:stCondLst>
                                  <p:childTnLst>
                                    <p:animEffect transition="out" filter="fade">
                                      <p:cBhvr>
                                        <p:cTn id="60" dur="500" tmFilter="0, 0; .2, .5; .8, .5; 1, 0"/>
                                        <p:tgtEl>
                                          <p:spTgt spid="32"/>
                                        </p:tgtEl>
                                      </p:cBhvr>
                                    </p:animEffect>
                                    <p:animScale>
                                      <p:cBhvr>
                                        <p:cTn id="61" dur="250" autoRev="1" fill="hold"/>
                                        <p:tgtEl>
                                          <p:spTgt spid="32"/>
                                        </p:tgtEl>
                                      </p:cBhvr>
                                      <p:by x="105000" y="105000"/>
                                    </p:animScale>
                                  </p:childTnLst>
                                </p:cTn>
                              </p:par>
                              <p:par>
                                <p:cTn id="62" presetID="26" presetClass="emph" presetSubtype="0" fill="hold" nodeType="withEffect">
                                  <p:stCondLst>
                                    <p:cond delay="750"/>
                                  </p:stCondLst>
                                  <p:childTnLst>
                                    <p:animEffect transition="out" filter="fade">
                                      <p:cBhvr>
                                        <p:cTn id="63" dur="500" tmFilter="0, 0; .2, .5; .8, .5; 1, 0"/>
                                        <p:tgtEl>
                                          <p:spTgt spid="23"/>
                                        </p:tgtEl>
                                      </p:cBhvr>
                                    </p:animEffect>
                                    <p:animScale>
                                      <p:cBhvr>
                                        <p:cTn id="64" dur="250" autoRev="1" fill="hold"/>
                                        <p:tgtEl>
                                          <p:spTgt spid="23"/>
                                        </p:tgtEl>
                                      </p:cBhvr>
                                      <p:by x="105000" y="105000"/>
                                    </p:animScale>
                                  </p:childTnLst>
                                </p:cTn>
                              </p:par>
                              <p:par>
                                <p:cTn id="65" presetID="26" presetClass="emph" presetSubtype="0" fill="hold" nodeType="withEffect">
                                  <p:stCondLst>
                                    <p:cond delay="1000"/>
                                  </p:stCondLst>
                                  <p:childTnLst>
                                    <p:animEffect transition="out" filter="fade">
                                      <p:cBhvr>
                                        <p:cTn id="66" dur="500" tmFilter="0, 0; .2, .5; .8, .5; 1, 0"/>
                                        <p:tgtEl>
                                          <p:spTgt spid="20"/>
                                        </p:tgtEl>
                                      </p:cBhvr>
                                    </p:animEffect>
                                    <p:animScale>
                                      <p:cBhvr>
                                        <p:cTn id="67" dur="250" autoRev="1" fill="hold"/>
                                        <p:tgtEl>
                                          <p:spTgt spid="20"/>
                                        </p:tgtEl>
                                      </p:cBhvr>
                                      <p:by x="105000" y="105000"/>
                                    </p:animScale>
                                  </p:childTnLst>
                                </p:cTn>
                              </p:par>
                              <p:par>
                                <p:cTn id="68" presetID="26" presetClass="emph" presetSubtype="0" fill="hold" nodeType="withEffect">
                                  <p:stCondLst>
                                    <p:cond delay="1250"/>
                                  </p:stCondLst>
                                  <p:childTnLst>
                                    <p:animEffect transition="out" filter="fade">
                                      <p:cBhvr>
                                        <p:cTn id="69" dur="500" tmFilter="0, 0; .2, .5; .8, .5; 1, 0"/>
                                        <p:tgtEl>
                                          <p:spTgt spid="26"/>
                                        </p:tgtEl>
                                      </p:cBhvr>
                                    </p:animEffect>
                                    <p:animScale>
                                      <p:cBhvr>
                                        <p:cTn id="70" dur="250" autoRev="1" fill="hold"/>
                                        <p:tgtEl>
                                          <p:spTgt spid="26"/>
                                        </p:tgtEl>
                                      </p:cBhvr>
                                      <p:by x="105000" y="105000"/>
                                    </p:animScale>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125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animBg="1"/>
      <p:bldP spid="40" grpId="0"/>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公司简介</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cxnSp>
        <p:nvCxnSpPr>
          <p:cNvPr id="8" name="直接连接符 7"/>
          <p:cNvCxnSpPr/>
          <p:nvPr/>
        </p:nvCxnSpPr>
        <p:spPr>
          <a:xfrm rot="5400000">
            <a:off x="155134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rot="5400000">
            <a:off x="6781742"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418402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rot="5400000">
            <a:off x="939971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929622" y="2715803"/>
            <a:ext cx="1053846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6" name="椭圆 15"/>
          <p:cNvSpPr/>
          <p:nvPr/>
        </p:nvSpPr>
        <p:spPr>
          <a:xfrm>
            <a:off x="2015271" y="2579730"/>
            <a:ext cx="272147" cy="272147"/>
          </a:xfrm>
          <a:prstGeom prst="ellipse">
            <a:avLst/>
          </a:prstGeom>
          <a:solidFill>
            <a:srgbClr val="26262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文本框 16"/>
          <p:cNvSpPr txBox="1"/>
          <p:nvPr/>
        </p:nvSpPr>
        <p:spPr>
          <a:xfrm>
            <a:off x="1645443" y="2043730"/>
            <a:ext cx="1011816" cy="523220"/>
          </a:xfrm>
          <a:prstGeom prst="rect">
            <a:avLst/>
          </a:prstGeom>
          <a:noFill/>
        </p:spPr>
        <p:txBody>
          <a:bodyPr wrap="none" rtlCol="0">
            <a:spAutoFit/>
          </a:bodyPr>
          <a:lstStyle/>
          <a:p>
            <a:pPr algn="ctr"/>
            <a:r>
              <a:rPr lang="en-US" altLang="zh-CN" sz="2800" b="1" dirty="0">
                <a:solidFill>
                  <a:srgbClr val="262626"/>
                </a:solidFill>
                <a:latin typeface="Kartika" panose="02020503030404060203" pitchFamily="18" charset="0"/>
                <a:ea typeface="汉仪菱心体简" pitchFamily="49" charset="-122"/>
                <a:cs typeface="Kartika" panose="02020503030404060203" pitchFamily="18" charset="0"/>
              </a:rPr>
              <a:t>2014</a:t>
            </a:r>
            <a:endParaRPr lang="zh-CN" altLang="en-US" sz="2800" b="1" dirty="0">
              <a:solidFill>
                <a:srgbClr val="262626"/>
              </a:solidFill>
              <a:latin typeface="Kartika" panose="02020503030404060203" pitchFamily="18" charset="0"/>
              <a:ea typeface="汉仪菱心体简" pitchFamily="49" charset="-122"/>
              <a:cs typeface="Kartika" panose="02020503030404060203" pitchFamily="18" charset="0"/>
            </a:endParaRPr>
          </a:p>
        </p:txBody>
      </p:sp>
      <p:sp>
        <p:nvSpPr>
          <p:cNvPr id="19" name="椭圆 18"/>
          <p:cNvSpPr/>
          <p:nvPr/>
        </p:nvSpPr>
        <p:spPr>
          <a:xfrm>
            <a:off x="7245669" y="2579730"/>
            <a:ext cx="272147" cy="272147"/>
          </a:xfrm>
          <a:prstGeom prst="ellipse">
            <a:avLst/>
          </a:prstGeom>
          <a:solidFill>
            <a:srgbClr val="26262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 name="文本框 19"/>
          <p:cNvSpPr txBox="1"/>
          <p:nvPr/>
        </p:nvSpPr>
        <p:spPr>
          <a:xfrm>
            <a:off x="6875843" y="2043730"/>
            <a:ext cx="1011816" cy="523220"/>
          </a:xfrm>
          <a:prstGeom prst="rect">
            <a:avLst/>
          </a:prstGeom>
          <a:noFill/>
        </p:spPr>
        <p:txBody>
          <a:bodyPr wrap="none" rtlCol="0">
            <a:spAutoFit/>
          </a:bodyPr>
          <a:lstStyle/>
          <a:p>
            <a:pPr algn="ctr"/>
            <a:r>
              <a:rPr lang="en-US" altLang="zh-CN" sz="2800" b="1" dirty="0">
                <a:solidFill>
                  <a:srgbClr val="262626"/>
                </a:solidFill>
                <a:latin typeface="Kartika" panose="02020503030404060203" pitchFamily="18" charset="0"/>
                <a:ea typeface="汉仪菱心体简" pitchFamily="49" charset="-122"/>
                <a:cs typeface="Kartika" panose="02020503030404060203" pitchFamily="18" charset="0"/>
              </a:rPr>
              <a:t>2016</a:t>
            </a:r>
            <a:endParaRPr lang="zh-CN" altLang="en-US" sz="2800" b="1" dirty="0">
              <a:solidFill>
                <a:srgbClr val="262626"/>
              </a:solidFill>
              <a:latin typeface="Kartika" panose="02020503030404060203" pitchFamily="18" charset="0"/>
              <a:ea typeface="汉仪菱心体简" pitchFamily="49" charset="-122"/>
              <a:cs typeface="Kartika" panose="02020503030404060203" pitchFamily="18" charset="0"/>
            </a:endParaRPr>
          </a:p>
        </p:txBody>
      </p:sp>
      <p:sp>
        <p:nvSpPr>
          <p:cNvPr id="22" name="椭圆 21"/>
          <p:cNvSpPr/>
          <p:nvPr/>
        </p:nvSpPr>
        <p:spPr>
          <a:xfrm>
            <a:off x="4647951" y="2579730"/>
            <a:ext cx="272147" cy="272147"/>
          </a:xfrm>
          <a:prstGeom prst="ellipse">
            <a:avLst/>
          </a:prstGeom>
          <a:solidFill>
            <a:srgbClr val="A20B3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文本框 22"/>
          <p:cNvSpPr txBox="1"/>
          <p:nvPr/>
        </p:nvSpPr>
        <p:spPr>
          <a:xfrm>
            <a:off x="4278124" y="2043730"/>
            <a:ext cx="1011816" cy="523220"/>
          </a:xfrm>
          <a:prstGeom prst="rect">
            <a:avLst/>
          </a:prstGeom>
          <a:noFill/>
        </p:spPr>
        <p:txBody>
          <a:bodyPr wrap="none" rtlCol="0">
            <a:spAutoFit/>
          </a:bodyPr>
          <a:lstStyle/>
          <a:p>
            <a:pPr algn="ctr"/>
            <a:r>
              <a:rPr lang="en-US" altLang="zh-CN" sz="2800" b="1" dirty="0">
                <a:solidFill>
                  <a:srgbClr val="A20B3C"/>
                </a:solidFill>
                <a:latin typeface="Kartika" panose="02020503030404060203" pitchFamily="18" charset="0"/>
                <a:ea typeface="汉仪菱心体简" pitchFamily="49" charset="-122"/>
                <a:cs typeface="Kartika" panose="02020503030404060203" pitchFamily="18" charset="0"/>
              </a:rPr>
              <a:t>2015</a:t>
            </a:r>
            <a:endParaRPr lang="zh-CN" altLang="en-US" sz="2800" b="1" dirty="0">
              <a:solidFill>
                <a:srgbClr val="A20B3C"/>
              </a:solidFill>
              <a:latin typeface="Kartika" panose="02020503030404060203" pitchFamily="18" charset="0"/>
              <a:ea typeface="汉仪菱心体简" pitchFamily="49" charset="-122"/>
              <a:cs typeface="Kartika" panose="02020503030404060203" pitchFamily="18" charset="0"/>
            </a:endParaRPr>
          </a:p>
        </p:txBody>
      </p:sp>
      <p:sp>
        <p:nvSpPr>
          <p:cNvPr id="25" name="椭圆 24"/>
          <p:cNvSpPr/>
          <p:nvPr/>
        </p:nvSpPr>
        <p:spPr>
          <a:xfrm>
            <a:off x="9863642" y="2579730"/>
            <a:ext cx="272147" cy="272147"/>
          </a:xfrm>
          <a:prstGeom prst="ellipse">
            <a:avLst/>
          </a:prstGeom>
          <a:solidFill>
            <a:srgbClr val="A20B3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文本框 25"/>
          <p:cNvSpPr txBox="1"/>
          <p:nvPr/>
        </p:nvSpPr>
        <p:spPr>
          <a:xfrm>
            <a:off x="9493815" y="2043730"/>
            <a:ext cx="1011816" cy="523220"/>
          </a:xfrm>
          <a:prstGeom prst="rect">
            <a:avLst/>
          </a:prstGeom>
          <a:noFill/>
        </p:spPr>
        <p:txBody>
          <a:bodyPr wrap="none" rtlCol="0">
            <a:spAutoFit/>
          </a:bodyPr>
          <a:lstStyle/>
          <a:p>
            <a:pPr algn="ctr"/>
            <a:r>
              <a:rPr lang="en-US" altLang="zh-CN" sz="2800" b="1" dirty="0">
                <a:solidFill>
                  <a:srgbClr val="A20B3C"/>
                </a:solidFill>
                <a:latin typeface="Kartika" panose="02020503030404060203" pitchFamily="18" charset="0"/>
                <a:ea typeface="汉仪菱心体简" pitchFamily="49" charset="-122"/>
                <a:cs typeface="Kartika" panose="02020503030404060203" pitchFamily="18" charset="0"/>
              </a:rPr>
              <a:t>2017</a:t>
            </a:r>
            <a:endParaRPr lang="zh-CN" altLang="en-US" sz="2800" b="1" dirty="0">
              <a:solidFill>
                <a:srgbClr val="A20B3C"/>
              </a:solidFill>
              <a:latin typeface="Kartika" panose="02020503030404060203" pitchFamily="18" charset="0"/>
              <a:ea typeface="汉仪菱心体简" pitchFamily="49" charset="-122"/>
              <a:cs typeface="Kartika" panose="02020503030404060203" pitchFamily="18" charset="0"/>
            </a:endParaRPr>
          </a:p>
        </p:txBody>
      </p:sp>
      <p:sp>
        <p:nvSpPr>
          <p:cNvPr id="28" name="矩形 27"/>
          <p:cNvSpPr/>
          <p:nvPr/>
        </p:nvSpPr>
        <p:spPr>
          <a:xfrm>
            <a:off x="1075675" y="5067988"/>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在这里填写第一年的具体情况只写完任务说明</a:t>
            </a:r>
          </a:p>
        </p:txBody>
      </p:sp>
      <p:sp>
        <p:nvSpPr>
          <p:cNvPr id="29" name="矩形 28"/>
          <p:cNvSpPr/>
          <p:nvPr/>
        </p:nvSpPr>
        <p:spPr>
          <a:xfrm>
            <a:off x="3708356" y="5638940"/>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在这里填写第二年的具体情况只写完任务说明</a:t>
            </a:r>
          </a:p>
        </p:txBody>
      </p:sp>
      <p:sp>
        <p:nvSpPr>
          <p:cNvPr id="30" name="矩形 29"/>
          <p:cNvSpPr/>
          <p:nvPr/>
        </p:nvSpPr>
        <p:spPr>
          <a:xfrm>
            <a:off x="8924043" y="5446919"/>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在这里填写第四年的具体情况只写完任务说明</a:t>
            </a:r>
          </a:p>
        </p:txBody>
      </p:sp>
      <p:sp>
        <p:nvSpPr>
          <p:cNvPr id="31" name="矩形 30"/>
          <p:cNvSpPr/>
          <p:nvPr/>
        </p:nvSpPr>
        <p:spPr>
          <a:xfrm>
            <a:off x="6306074" y="5067988"/>
            <a:ext cx="2151345" cy="1061381"/>
          </a:xfrm>
          <a:prstGeom prst="rect">
            <a:avLst/>
          </a:prstGeom>
        </p:spPr>
        <p:txBody>
          <a:bodyPr wrap="square" anchor="ctr">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在这里填写第三年的具体情况只写完任务说明</a:t>
            </a:r>
          </a:p>
        </p:txBody>
      </p:sp>
      <p:sp>
        <p:nvSpPr>
          <p:cNvPr id="32" name="椭圆 31"/>
          <p:cNvSpPr/>
          <p:nvPr/>
        </p:nvSpPr>
        <p:spPr>
          <a:xfrm>
            <a:off x="1545474" y="3632522"/>
            <a:ext cx="1211749" cy="1211749"/>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文本框 32"/>
          <p:cNvSpPr txBox="1"/>
          <p:nvPr/>
        </p:nvSpPr>
        <p:spPr>
          <a:xfrm>
            <a:off x="1751239" y="3867932"/>
            <a:ext cx="800220" cy="830997"/>
          </a:xfrm>
          <a:prstGeom prst="rect">
            <a:avLst/>
          </a:prstGeom>
          <a:noFill/>
        </p:spPr>
        <p:txBody>
          <a:bodyPr wrap="none" rtlCol="0">
            <a:spAutoFit/>
          </a:bodyPr>
          <a:lstStyle/>
          <a:p>
            <a:pPr algn="ctr"/>
            <a:r>
              <a:rPr lang="zh-CN" altLang="en-US" sz="2400" dirty="0">
                <a:solidFill>
                  <a:srgbClr val="F8F8F9"/>
                </a:solidFill>
                <a:latin typeface="微软雅黑" panose="020B0503020204020204" pitchFamily="34" charset="-122"/>
                <a:ea typeface="微软雅黑" panose="020B0503020204020204" pitchFamily="34" charset="-122"/>
              </a:rPr>
              <a:t>本地</a:t>
            </a:r>
            <a:endParaRPr lang="en-US" altLang="zh-CN" sz="2400" dirty="0">
              <a:solidFill>
                <a:srgbClr val="F8F8F9"/>
              </a:solidFill>
              <a:latin typeface="微软雅黑" panose="020B0503020204020204" pitchFamily="34" charset="-122"/>
              <a:ea typeface="微软雅黑" panose="020B0503020204020204" pitchFamily="34" charset="-122"/>
            </a:endParaRPr>
          </a:p>
          <a:p>
            <a:pPr algn="ctr"/>
            <a:r>
              <a:rPr lang="zh-CN" altLang="en-US" sz="2400" dirty="0">
                <a:solidFill>
                  <a:srgbClr val="F8F8F9"/>
                </a:solidFill>
                <a:latin typeface="微软雅黑" panose="020B0503020204020204" pitchFamily="34" charset="-122"/>
                <a:ea typeface="微软雅黑" panose="020B0503020204020204" pitchFamily="34" charset="-122"/>
              </a:rPr>
              <a:t>市场</a:t>
            </a:r>
          </a:p>
        </p:txBody>
      </p:sp>
      <p:sp>
        <p:nvSpPr>
          <p:cNvPr id="34" name="椭圆 33"/>
          <p:cNvSpPr/>
          <p:nvPr/>
        </p:nvSpPr>
        <p:spPr>
          <a:xfrm>
            <a:off x="6775874" y="3634237"/>
            <a:ext cx="1211749" cy="1211749"/>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文本框 34"/>
          <p:cNvSpPr txBox="1"/>
          <p:nvPr/>
        </p:nvSpPr>
        <p:spPr>
          <a:xfrm>
            <a:off x="6981635" y="3867932"/>
            <a:ext cx="800219" cy="830997"/>
          </a:xfrm>
          <a:prstGeom prst="rect">
            <a:avLst/>
          </a:prstGeom>
          <a:noFill/>
        </p:spPr>
        <p:txBody>
          <a:bodyPr wrap="none" rtlCol="0">
            <a:spAutoFit/>
          </a:bodyPr>
          <a:lstStyle/>
          <a:p>
            <a:pPr algn="ctr"/>
            <a:r>
              <a:rPr lang="zh-CN" altLang="en-US" sz="2400" dirty="0">
                <a:solidFill>
                  <a:srgbClr val="F8F8F9"/>
                </a:solidFill>
                <a:latin typeface="微软雅黑" panose="020B0503020204020204" pitchFamily="34" charset="-122"/>
                <a:ea typeface="微软雅黑" panose="020B0503020204020204" pitchFamily="34" charset="-122"/>
              </a:rPr>
              <a:t>细分</a:t>
            </a:r>
            <a:endParaRPr lang="en-US" altLang="zh-CN" sz="2400" dirty="0">
              <a:solidFill>
                <a:srgbClr val="F8F8F9"/>
              </a:solidFill>
              <a:latin typeface="微软雅黑" panose="020B0503020204020204" pitchFamily="34" charset="-122"/>
              <a:ea typeface="微软雅黑" panose="020B0503020204020204" pitchFamily="34" charset="-122"/>
            </a:endParaRPr>
          </a:p>
          <a:p>
            <a:pPr algn="ctr"/>
            <a:r>
              <a:rPr lang="zh-CN" altLang="en-US" sz="2400" dirty="0">
                <a:solidFill>
                  <a:srgbClr val="F8F8F9"/>
                </a:solidFill>
                <a:latin typeface="微软雅黑" panose="020B0503020204020204" pitchFamily="34" charset="-122"/>
                <a:ea typeface="微软雅黑" panose="020B0503020204020204" pitchFamily="34" charset="-122"/>
              </a:rPr>
              <a:t>市场</a:t>
            </a:r>
          </a:p>
        </p:txBody>
      </p:sp>
      <p:sp>
        <p:nvSpPr>
          <p:cNvPr id="36" name="椭圆 35"/>
          <p:cNvSpPr/>
          <p:nvPr/>
        </p:nvSpPr>
        <p:spPr>
          <a:xfrm>
            <a:off x="4031537" y="3879634"/>
            <a:ext cx="1500656" cy="15006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文本框 36"/>
          <p:cNvSpPr txBox="1"/>
          <p:nvPr/>
        </p:nvSpPr>
        <p:spPr>
          <a:xfrm>
            <a:off x="4332623" y="4120619"/>
            <a:ext cx="902812" cy="954107"/>
          </a:xfrm>
          <a:prstGeom prst="rect">
            <a:avLst/>
          </a:prstGeom>
          <a:noFill/>
        </p:spPr>
        <p:txBody>
          <a:bodyPr wrap="none" rtlCol="0">
            <a:spAutoFit/>
          </a:bodyPr>
          <a:lstStyle/>
          <a:p>
            <a:pPr algn="ctr"/>
            <a:r>
              <a:rPr lang="zh-CN" altLang="en-US" sz="2800" dirty="0">
                <a:solidFill>
                  <a:srgbClr val="F8F8F9"/>
                </a:solidFill>
                <a:latin typeface="微软雅黑" panose="020B0503020204020204" pitchFamily="34" charset="-122"/>
                <a:ea typeface="微软雅黑" panose="020B0503020204020204" pitchFamily="34" charset="-122"/>
              </a:rPr>
              <a:t>周边</a:t>
            </a:r>
            <a:endParaRPr lang="en-US" altLang="zh-CN" sz="2800" dirty="0">
              <a:solidFill>
                <a:srgbClr val="F8F8F9"/>
              </a:solidFill>
              <a:latin typeface="微软雅黑" panose="020B0503020204020204" pitchFamily="34" charset="-122"/>
              <a:ea typeface="微软雅黑" panose="020B0503020204020204" pitchFamily="34" charset="-122"/>
            </a:endParaRPr>
          </a:p>
          <a:p>
            <a:pPr algn="ctr"/>
            <a:r>
              <a:rPr lang="zh-CN" altLang="en-US" sz="2800" dirty="0">
                <a:solidFill>
                  <a:srgbClr val="F8F8F9"/>
                </a:solidFill>
                <a:latin typeface="微软雅黑" panose="020B0503020204020204" pitchFamily="34" charset="-122"/>
                <a:ea typeface="微软雅黑" panose="020B0503020204020204" pitchFamily="34" charset="-122"/>
              </a:rPr>
              <a:t>市场</a:t>
            </a:r>
          </a:p>
        </p:txBody>
      </p:sp>
      <p:sp>
        <p:nvSpPr>
          <p:cNvPr id="38" name="椭圆 37"/>
          <p:cNvSpPr/>
          <p:nvPr/>
        </p:nvSpPr>
        <p:spPr>
          <a:xfrm>
            <a:off x="9248765" y="3678110"/>
            <a:ext cx="1500656" cy="15006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文本框 38"/>
          <p:cNvSpPr txBox="1"/>
          <p:nvPr/>
        </p:nvSpPr>
        <p:spPr>
          <a:xfrm>
            <a:off x="9548313" y="3928597"/>
            <a:ext cx="902811" cy="954107"/>
          </a:xfrm>
          <a:prstGeom prst="rect">
            <a:avLst/>
          </a:prstGeom>
          <a:noFill/>
        </p:spPr>
        <p:txBody>
          <a:bodyPr wrap="none" rtlCol="0">
            <a:spAutoFit/>
          </a:bodyPr>
          <a:lstStyle/>
          <a:p>
            <a:pPr algn="ctr"/>
            <a:r>
              <a:rPr lang="zh-CN" altLang="en-US" sz="2800" dirty="0">
                <a:solidFill>
                  <a:srgbClr val="F8F8F9"/>
                </a:solidFill>
                <a:latin typeface="微软雅黑" panose="020B0503020204020204" pitchFamily="34" charset="-122"/>
                <a:ea typeface="微软雅黑" panose="020B0503020204020204" pitchFamily="34" charset="-122"/>
              </a:rPr>
              <a:t>高端</a:t>
            </a:r>
            <a:endParaRPr lang="en-US" altLang="zh-CN" sz="2800" dirty="0">
              <a:solidFill>
                <a:srgbClr val="F8F8F9"/>
              </a:solidFill>
              <a:latin typeface="微软雅黑" panose="020B0503020204020204" pitchFamily="34" charset="-122"/>
              <a:ea typeface="微软雅黑" panose="020B0503020204020204" pitchFamily="34" charset="-122"/>
            </a:endParaRPr>
          </a:p>
          <a:p>
            <a:pPr algn="ctr"/>
            <a:r>
              <a:rPr lang="zh-CN" altLang="en-US" sz="2800" dirty="0">
                <a:solidFill>
                  <a:srgbClr val="F8F8F9"/>
                </a:solidFill>
                <a:latin typeface="微软雅黑" panose="020B0503020204020204" pitchFamily="34" charset="-122"/>
                <a:ea typeface="微软雅黑" panose="020B0503020204020204" pitchFamily="34" charset="-122"/>
              </a:rPr>
              <a:t>市场</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4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anim calcmode="lin" valueType="num">
                                      <p:cBhvr>
                                        <p:cTn id="12" dur="750" fill="hold"/>
                                        <p:tgtEl>
                                          <p:spTgt spid="16"/>
                                        </p:tgtEl>
                                        <p:attrNameLst>
                                          <p:attrName>ppt_x</p:attrName>
                                        </p:attrNameLst>
                                      </p:cBhvr>
                                      <p:tavLst>
                                        <p:tav tm="0">
                                          <p:val>
                                            <p:strVal val="#ppt_x"/>
                                          </p:val>
                                        </p:tav>
                                        <p:tav tm="100000">
                                          <p:val>
                                            <p:strVal val="#ppt_x"/>
                                          </p:val>
                                        </p:tav>
                                      </p:tavLst>
                                    </p:anim>
                                    <p:anim calcmode="lin" valueType="num">
                                      <p:cBhvr>
                                        <p:cTn id="13" dur="750" fill="hold"/>
                                        <p:tgtEl>
                                          <p:spTgt spid="16"/>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400"/>
                                        <p:tgtEl>
                                          <p:spTgt spid="17"/>
                                        </p:tgtEl>
                                        <p:attrNameLst>
                                          <p:attrName>ppt_y</p:attrName>
                                        </p:attrNameLst>
                                      </p:cBhvr>
                                      <p:tavLst>
                                        <p:tav tm="0">
                                          <p:val>
                                            <p:strVal val="#ppt_y-#ppt_h*1.125000"/>
                                          </p:val>
                                        </p:tav>
                                        <p:tav tm="100000">
                                          <p:val>
                                            <p:strVal val="#ppt_y"/>
                                          </p:val>
                                        </p:tav>
                                      </p:tavLst>
                                    </p:anim>
                                    <p:animEffect transition="in" filter="wipe(down)">
                                      <p:cBhvr>
                                        <p:cTn id="17" dur="400"/>
                                        <p:tgtEl>
                                          <p:spTgt spid="17"/>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400"/>
                                        <p:tgtEl>
                                          <p:spTgt spid="8"/>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750"/>
                                        <p:tgtEl>
                                          <p:spTgt spid="32"/>
                                        </p:tgtEl>
                                      </p:cBhvr>
                                    </p:animEffect>
                                    <p:anim calcmode="lin" valueType="num">
                                      <p:cBhvr>
                                        <p:cTn id="25" dur="750" fill="hold"/>
                                        <p:tgtEl>
                                          <p:spTgt spid="32"/>
                                        </p:tgtEl>
                                        <p:attrNameLst>
                                          <p:attrName>ppt_x</p:attrName>
                                        </p:attrNameLst>
                                      </p:cBhvr>
                                      <p:tavLst>
                                        <p:tav tm="0">
                                          <p:val>
                                            <p:strVal val="#ppt_x"/>
                                          </p:val>
                                        </p:tav>
                                        <p:tav tm="100000">
                                          <p:val>
                                            <p:strVal val="#ppt_x"/>
                                          </p:val>
                                        </p:tav>
                                      </p:tavLst>
                                    </p:anim>
                                    <p:anim calcmode="lin" valueType="num">
                                      <p:cBhvr>
                                        <p:cTn id="26" dur="75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400"/>
                                        <p:tgtEl>
                                          <p:spTgt spid="33"/>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anim calcmode="lin" valueType="num">
                                      <p:cBhvr>
                                        <p:cTn id="35" dur="750" fill="hold"/>
                                        <p:tgtEl>
                                          <p:spTgt spid="22"/>
                                        </p:tgtEl>
                                        <p:attrNameLst>
                                          <p:attrName>ppt_x</p:attrName>
                                        </p:attrNameLst>
                                      </p:cBhvr>
                                      <p:tavLst>
                                        <p:tav tm="0">
                                          <p:val>
                                            <p:strVal val="#ppt_x"/>
                                          </p:val>
                                        </p:tav>
                                        <p:tav tm="100000">
                                          <p:val>
                                            <p:strVal val="#ppt_x"/>
                                          </p:val>
                                        </p:tav>
                                      </p:tavLst>
                                    </p:anim>
                                    <p:anim calcmode="lin" valueType="num">
                                      <p:cBhvr>
                                        <p:cTn id="36" dur="75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2"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400"/>
                                        <p:tgtEl>
                                          <p:spTgt spid="23"/>
                                        </p:tgtEl>
                                        <p:attrNameLst>
                                          <p:attrName>ppt_y</p:attrName>
                                        </p:attrNameLst>
                                      </p:cBhvr>
                                      <p:tavLst>
                                        <p:tav tm="0">
                                          <p:val>
                                            <p:strVal val="#ppt_y-#ppt_h*1.125000"/>
                                          </p:val>
                                        </p:tav>
                                        <p:tav tm="100000">
                                          <p:val>
                                            <p:strVal val="#ppt_y"/>
                                          </p:val>
                                        </p:tav>
                                      </p:tavLst>
                                    </p:anim>
                                    <p:animEffect transition="in" filter="wipe(down)">
                                      <p:cBhvr>
                                        <p:cTn id="41" dur="400"/>
                                        <p:tgtEl>
                                          <p:spTgt spid="23"/>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400"/>
                                        <p:tgtEl>
                                          <p:spTgt spid="11"/>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750"/>
                                        <p:tgtEl>
                                          <p:spTgt spid="36"/>
                                        </p:tgtEl>
                                      </p:cBhvr>
                                    </p:animEffect>
                                    <p:anim calcmode="lin" valueType="num">
                                      <p:cBhvr>
                                        <p:cTn id="49" dur="750" fill="hold"/>
                                        <p:tgtEl>
                                          <p:spTgt spid="36"/>
                                        </p:tgtEl>
                                        <p:attrNameLst>
                                          <p:attrName>ppt_x</p:attrName>
                                        </p:attrNameLst>
                                      </p:cBhvr>
                                      <p:tavLst>
                                        <p:tav tm="0">
                                          <p:val>
                                            <p:strVal val="#ppt_x"/>
                                          </p:val>
                                        </p:tav>
                                        <p:tav tm="100000">
                                          <p:val>
                                            <p:strVal val="#ppt_x"/>
                                          </p:val>
                                        </p:tav>
                                      </p:tavLst>
                                    </p:anim>
                                    <p:anim calcmode="lin" valueType="num">
                                      <p:cBhvr>
                                        <p:cTn id="50" dur="750" fill="hold"/>
                                        <p:tgtEl>
                                          <p:spTgt spid="36"/>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400"/>
                                        <p:tgtEl>
                                          <p:spTgt spid="37"/>
                                        </p:tgtEl>
                                      </p:cBhvr>
                                    </p:animEffect>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750"/>
                                        <p:tgtEl>
                                          <p:spTgt spid="19"/>
                                        </p:tgtEl>
                                      </p:cBhvr>
                                    </p:animEffect>
                                    <p:anim calcmode="lin" valueType="num">
                                      <p:cBhvr>
                                        <p:cTn id="59" dur="750" fill="hold"/>
                                        <p:tgtEl>
                                          <p:spTgt spid="19"/>
                                        </p:tgtEl>
                                        <p:attrNameLst>
                                          <p:attrName>ppt_x</p:attrName>
                                        </p:attrNameLst>
                                      </p:cBhvr>
                                      <p:tavLst>
                                        <p:tav tm="0">
                                          <p:val>
                                            <p:strVal val="#ppt_x"/>
                                          </p:val>
                                        </p:tav>
                                        <p:tav tm="100000">
                                          <p:val>
                                            <p:strVal val="#ppt_x"/>
                                          </p:val>
                                        </p:tav>
                                      </p:tavLst>
                                    </p:anim>
                                    <p:anim calcmode="lin" valueType="num">
                                      <p:cBhvr>
                                        <p:cTn id="60" dur="75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12"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400"/>
                                        <p:tgtEl>
                                          <p:spTgt spid="20"/>
                                        </p:tgtEl>
                                        <p:attrNameLst>
                                          <p:attrName>ppt_y</p:attrName>
                                        </p:attrNameLst>
                                      </p:cBhvr>
                                      <p:tavLst>
                                        <p:tav tm="0">
                                          <p:val>
                                            <p:strVal val="#ppt_y-#ppt_h*1.125000"/>
                                          </p:val>
                                        </p:tav>
                                        <p:tav tm="100000">
                                          <p:val>
                                            <p:strVal val="#ppt_y"/>
                                          </p:val>
                                        </p:tav>
                                      </p:tavLst>
                                    </p:anim>
                                    <p:animEffect transition="in" filter="wipe(down)">
                                      <p:cBhvr>
                                        <p:cTn id="65" dur="400"/>
                                        <p:tgtEl>
                                          <p:spTgt spid="20"/>
                                        </p:tgtEl>
                                      </p:cBhvr>
                                    </p:animEffect>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400"/>
                                        <p:tgtEl>
                                          <p:spTgt spid="9"/>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750"/>
                                        <p:tgtEl>
                                          <p:spTgt spid="34"/>
                                        </p:tgtEl>
                                      </p:cBhvr>
                                    </p:animEffect>
                                    <p:anim calcmode="lin" valueType="num">
                                      <p:cBhvr>
                                        <p:cTn id="73" dur="750" fill="hold"/>
                                        <p:tgtEl>
                                          <p:spTgt spid="34"/>
                                        </p:tgtEl>
                                        <p:attrNameLst>
                                          <p:attrName>ppt_x</p:attrName>
                                        </p:attrNameLst>
                                      </p:cBhvr>
                                      <p:tavLst>
                                        <p:tav tm="0">
                                          <p:val>
                                            <p:strVal val="#ppt_x"/>
                                          </p:val>
                                        </p:tav>
                                        <p:tav tm="100000">
                                          <p:val>
                                            <p:strVal val="#ppt_x"/>
                                          </p:val>
                                        </p:tav>
                                      </p:tavLst>
                                    </p:anim>
                                    <p:anim calcmode="lin" valueType="num">
                                      <p:cBhvr>
                                        <p:cTn id="74" dur="750" fill="hold"/>
                                        <p:tgtEl>
                                          <p:spTgt spid="34"/>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400"/>
                                        <p:tgtEl>
                                          <p:spTgt spid="35"/>
                                        </p:tgtEl>
                                      </p:cBhvr>
                                    </p:animEffect>
                                  </p:childTnLst>
                                </p:cTn>
                              </p:par>
                            </p:childTnLst>
                          </p:cTn>
                        </p:par>
                        <p:par>
                          <p:cTn id="79" fill="hold">
                            <p:stCondLst>
                              <p:cond delay="7500"/>
                            </p:stCondLst>
                            <p:childTnLst>
                              <p:par>
                                <p:cTn id="80" presetID="42"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750"/>
                                        <p:tgtEl>
                                          <p:spTgt spid="25"/>
                                        </p:tgtEl>
                                      </p:cBhvr>
                                    </p:animEffect>
                                    <p:anim calcmode="lin" valueType="num">
                                      <p:cBhvr>
                                        <p:cTn id="83" dur="750" fill="hold"/>
                                        <p:tgtEl>
                                          <p:spTgt spid="25"/>
                                        </p:tgtEl>
                                        <p:attrNameLst>
                                          <p:attrName>ppt_x</p:attrName>
                                        </p:attrNameLst>
                                      </p:cBhvr>
                                      <p:tavLst>
                                        <p:tav tm="0">
                                          <p:val>
                                            <p:strVal val="#ppt_x"/>
                                          </p:val>
                                        </p:tav>
                                        <p:tav tm="100000">
                                          <p:val>
                                            <p:strVal val="#ppt_x"/>
                                          </p:val>
                                        </p:tav>
                                      </p:tavLst>
                                    </p:anim>
                                    <p:anim calcmode="lin" valueType="num">
                                      <p:cBhvr>
                                        <p:cTn id="84" dur="750" fill="hold"/>
                                        <p:tgtEl>
                                          <p:spTgt spid="25"/>
                                        </p:tgtEl>
                                        <p:attrNameLst>
                                          <p:attrName>ppt_y</p:attrName>
                                        </p:attrNameLst>
                                      </p:cBhvr>
                                      <p:tavLst>
                                        <p:tav tm="0">
                                          <p:val>
                                            <p:strVal val="#ppt_y+.1"/>
                                          </p:val>
                                        </p:tav>
                                        <p:tav tm="100000">
                                          <p:val>
                                            <p:strVal val="#ppt_y"/>
                                          </p:val>
                                        </p:tav>
                                      </p:tavLst>
                                    </p:anim>
                                  </p:childTnLst>
                                </p:cTn>
                              </p:par>
                            </p:childTnLst>
                          </p:cTn>
                        </p:par>
                        <p:par>
                          <p:cTn id="85" fill="hold">
                            <p:stCondLst>
                              <p:cond delay="8500"/>
                            </p:stCondLst>
                            <p:childTnLst>
                              <p:par>
                                <p:cTn id="86" presetID="12"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400"/>
                                        <p:tgtEl>
                                          <p:spTgt spid="26"/>
                                        </p:tgtEl>
                                        <p:attrNameLst>
                                          <p:attrName>ppt_y</p:attrName>
                                        </p:attrNameLst>
                                      </p:cBhvr>
                                      <p:tavLst>
                                        <p:tav tm="0">
                                          <p:val>
                                            <p:strVal val="#ppt_y-#ppt_h*1.125000"/>
                                          </p:val>
                                        </p:tav>
                                        <p:tav tm="100000">
                                          <p:val>
                                            <p:strVal val="#ppt_y"/>
                                          </p:val>
                                        </p:tav>
                                      </p:tavLst>
                                    </p:anim>
                                    <p:animEffect transition="in" filter="wipe(down)">
                                      <p:cBhvr>
                                        <p:cTn id="89" dur="400"/>
                                        <p:tgtEl>
                                          <p:spTgt spid="26"/>
                                        </p:tgtEl>
                                      </p:cBhvr>
                                    </p:animEffect>
                                  </p:childTnLst>
                                </p:cTn>
                              </p:par>
                            </p:childTnLst>
                          </p:cTn>
                        </p:par>
                        <p:par>
                          <p:cTn id="90" fill="hold">
                            <p:stCondLst>
                              <p:cond delay="9000"/>
                            </p:stCondLst>
                            <p:childTnLst>
                              <p:par>
                                <p:cTn id="91" presetID="22" presetClass="entr" presetSubtype="1"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up)">
                                      <p:cBhvr>
                                        <p:cTn id="93" dur="400"/>
                                        <p:tgtEl>
                                          <p:spTgt spid="12"/>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750"/>
                                        <p:tgtEl>
                                          <p:spTgt spid="38"/>
                                        </p:tgtEl>
                                      </p:cBhvr>
                                    </p:animEffect>
                                    <p:anim calcmode="lin" valueType="num">
                                      <p:cBhvr>
                                        <p:cTn id="97" dur="750" fill="hold"/>
                                        <p:tgtEl>
                                          <p:spTgt spid="38"/>
                                        </p:tgtEl>
                                        <p:attrNameLst>
                                          <p:attrName>ppt_x</p:attrName>
                                        </p:attrNameLst>
                                      </p:cBhvr>
                                      <p:tavLst>
                                        <p:tav tm="0">
                                          <p:val>
                                            <p:strVal val="#ppt_x"/>
                                          </p:val>
                                        </p:tav>
                                        <p:tav tm="100000">
                                          <p:val>
                                            <p:strVal val="#ppt_x"/>
                                          </p:val>
                                        </p:tav>
                                      </p:tavLst>
                                    </p:anim>
                                    <p:anim calcmode="lin" valueType="num">
                                      <p:cBhvr>
                                        <p:cTn id="98" dur="750" fill="hold"/>
                                        <p:tgtEl>
                                          <p:spTgt spid="38"/>
                                        </p:tgtEl>
                                        <p:attrNameLst>
                                          <p:attrName>ppt_y</p:attrName>
                                        </p:attrNameLst>
                                      </p:cBhvr>
                                      <p:tavLst>
                                        <p:tav tm="0">
                                          <p:val>
                                            <p:strVal val="#ppt_y+.1"/>
                                          </p:val>
                                        </p:tav>
                                        <p:tav tm="100000">
                                          <p:val>
                                            <p:strVal val="#ppt_y"/>
                                          </p:val>
                                        </p:tav>
                                      </p:tavLst>
                                    </p:anim>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400"/>
                                        <p:tgtEl>
                                          <p:spTgt spid="39"/>
                                        </p:tgtEl>
                                      </p:cBhvr>
                                    </p:animEffect>
                                  </p:childTnLst>
                                </p:cTn>
                              </p:par>
                            </p:childTnLst>
                          </p:cTn>
                        </p:par>
                        <p:par>
                          <p:cTn id="103" fill="hold">
                            <p:stCondLst>
                              <p:cond delay="10000"/>
                            </p:stCondLst>
                            <p:childTnLst>
                              <p:par>
                                <p:cTn id="104" presetID="22" presetClass="entr" presetSubtype="1"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up)">
                                      <p:cBhvr>
                                        <p:cTn id="106" dur="400"/>
                                        <p:tgtEl>
                                          <p:spTgt spid="28"/>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up)">
                                      <p:cBhvr>
                                        <p:cTn id="109" dur="400"/>
                                        <p:tgtEl>
                                          <p:spTgt spid="29"/>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up)">
                                      <p:cBhvr>
                                        <p:cTn id="112" dur="400"/>
                                        <p:tgtEl>
                                          <p:spTgt spid="3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2" grpId="0" animBg="1"/>
      <p:bldP spid="23" grpId="0"/>
      <p:bldP spid="25" grpId="0" animBg="1"/>
      <p:bldP spid="26" grpId="0"/>
      <p:bldP spid="28" grpId="0"/>
      <p:bldP spid="29" grpId="0"/>
      <p:bldP spid="30" grpId="0"/>
      <p:bldP spid="31" grpId="0"/>
      <p:bldP spid="32" grpId="0" animBg="1"/>
      <p:bldP spid="33" grpId="0"/>
      <p:bldP spid="34" grpId="0" animBg="1"/>
      <p:bldP spid="35" grpId="0"/>
      <p:bldP spid="36" grpId="0" animBg="1"/>
      <p:bldP spid="37" grpId="0"/>
      <p:bldP spid="38" grpId="0" animBg="1"/>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a:solidFill>
                    <a:srgbClr val="FFFFFF"/>
                  </a:solidFill>
                  <a:latin typeface="微软雅黑" panose="020B0503020204020204" pitchFamily="34" charset="-122"/>
                  <a:ea typeface="微软雅黑" panose="020B0503020204020204" pitchFamily="34" charset="-122"/>
                </a:rPr>
                <a:t>LOGO</a:t>
              </a: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rPr>
                <a:t>05</a:t>
              </a:r>
            </a:p>
          </p:txBody>
        </p:sp>
      </p:grpSp>
      <p:sp>
        <p:nvSpPr>
          <p:cNvPr id="19" name="TextBox 1"/>
          <p:cNvSpPr txBox="1"/>
          <p:nvPr/>
        </p:nvSpPr>
        <p:spPr>
          <a:xfrm>
            <a:off x="2491904" y="2164255"/>
            <a:ext cx="3518912"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财务与融资</a:t>
            </a:r>
          </a:p>
        </p:txBody>
      </p:sp>
      <p:sp>
        <p:nvSpPr>
          <p:cNvPr id="20" name="文本框 9"/>
          <p:cNvSpPr txBox="1"/>
          <p:nvPr/>
        </p:nvSpPr>
        <p:spPr>
          <a:xfrm>
            <a:off x="2632260" y="331987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成本预算</a:t>
            </a:r>
          </a:p>
        </p:txBody>
      </p:sp>
      <p:sp>
        <p:nvSpPr>
          <p:cNvPr id="21" name="文本框 9"/>
          <p:cNvSpPr txBox="1"/>
          <p:nvPr/>
        </p:nvSpPr>
        <p:spPr>
          <a:xfrm>
            <a:off x="2632259" y="375379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资金缺口</a:t>
            </a:r>
          </a:p>
        </p:txBody>
      </p:sp>
      <p:sp>
        <p:nvSpPr>
          <p:cNvPr id="22" name="文本框 21"/>
          <p:cNvSpPr txBox="1"/>
          <p:nvPr/>
        </p:nvSpPr>
        <p:spPr>
          <a:xfrm>
            <a:off x="2632260" y="41883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融资计划</a:t>
            </a:r>
          </a:p>
        </p:txBody>
      </p:sp>
      <p:sp>
        <p:nvSpPr>
          <p:cNvPr id="23" name="文本框 9"/>
          <p:cNvSpPr txBox="1"/>
          <p:nvPr/>
        </p:nvSpPr>
        <p:spPr>
          <a:xfrm>
            <a:off x="2632259" y="461681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资金主要用途</a:t>
            </a:r>
          </a:p>
        </p:txBody>
      </p:sp>
      <p:sp>
        <p:nvSpPr>
          <p:cNvPr id="24" name="文本框 9"/>
          <p:cNvSpPr txBox="1"/>
          <p:nvPr/>
        </p:nvSpPr>
        <p:spPr>
          <a:xfrm>
            <a:off x="4903215" y="332421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结束语</a:t>
            </a:r>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9"/>
                                        </p:tgtEl>
                                        <p:attrNameLst>
                                          <p:attrName>ppt_x</p:attrName>
                                          <p:attrName>ppt_y</p:attrName>
                                        </p:attrNameLst>
                                      </p:cBhvr>
                                    </p:animMotion>
                                    <p:animEffect transition="in" filter="fade">
                                      <p:cBhvr>
                                        <p:cTn id="27" dur="1000"/>
                                        <p:tgtEl>
                                          <p:spTgt spid="19"/>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26358" y="1952853"/>
            <a:ext cx="2304893" cy="2953085"/>
            <a:chOff x="3926358" y="1952853"/>
            <a:chExt cx="2304893" cy="2953085"/>
          </a:xfrm>
        </p:grpSpPr>
        <p:sp>
          <p:nvSpPr>
            <p:cNvPr id="29" name="等腰三角形 42"/>
            <p:cNvSpPr/>
            <p:nvPr/>
          </p:nvSpPr>
          <p:spPr>
            <a:xfrm rot="8100000">
              <a:off x="3926358" y="1952853"/>
              <a:ext cx="2304893" cy="2953085"/>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TextBox 11"/>
            <p:cNvSpPr txBox="1"/>
            <p:nvPr/>
          </p:nvSpPr>
          <p:spPr>
            <a:xfrm>
              <a:off x="4094359" y="3103259"/>
              <a:ext cx="1608133" cy="584775"/>
            </a:xfrm>
            <a:prstGeom prst="rect">
              <a:avLst/>
            </a:prstGeom>
            <a:noFill/>
          </p:spPr>
          <p:txBody>
            <a:bodyPr wrap="none">
              <a:spAutoFit/>
            </a:bodyPr>
            <a:lstStyle/>
            <a:p>
              <a:pPr algn="ctr">
                <a:defRPr/>
              </a:pPr>
              <a:r>
                <a:rPr lang="en-US" altLang="zh-CN" sz="3200" b="1" dirty="0">
                  <a:solidFill>
                    <a:schemeClr val="bg1"/>
                  </a:solidFill>
                  <a:latin typeface="微软雅黑" panose="020B0503020204020204" pitchFamily="34" charset="-122"/>
                  <a:ea typeface="微软雅黑" panose="020B0503020204020204" pitchFamily="34" charset="-122"/>
                </a:rPr>
                <a:t>1000</a:t>
              </a:r>
              <a:r>
                <a:rPr lang="zh-CN" altLang="en-US" sz="3200" b="1" dirty="0">
                  <a:solidFill>
                    <a:schemeClr val="bg1"/>
                  </a:solidFill>
                  <a:latin typeface="微软雅黑" panose="020B0503020204020204" pitchFamily="34" charset="-122"/>
                  <a:ea typeface="微软雅黑" panose="020B0503020204020204" pitchFamily="34" charset="-122"/>
                </a:rPr>
                <a:t>万</a:t>
              </a:r>
            </a:p>
          </p:txBody>
        </p:sp>
      </p:grpSp>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资金预算</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26" name="椭圆 25"/>
          <p:cNvSpPr/>
          <p:nvPr/>
        </p:nvSpPr>
        <p:spPr>
          <a:xfrm>
            <a:off x="3287914" y="1592037"/>
            <a:ext cx="5265963" cy="5265963"/>
          </a:xfrm>
          <a:prstGeom prst="ellipse">
            <a:avLst/>
          </a:prstGeom>
          <a:noFill/>
          <a:ln w="12700">
            <a:solidFill>
              <a:srgbClr val="2626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8" name="等腰三角形 43"/>
          <p:cNvSpPr/>
          <p:nvPr/>
        </p:nvSpPr>
        <p:spPr>
          <a:xfrm rot="8100000">
            <a:off x="3899561" y="1889561"/>
            <a:ext cx="2410099" cy="3131281"/>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7" name="组合 6"/>
          <p:cNvGrpSpPr/>
          <p:nvPr/>
        </p:nvGrpSpPr>
        <p:grpSpPr>
          <a:xfrm>
            <a:off x="3539329" y="1688049"/>
            <a:ext cx="1238289" cy="1238289"/>
            <a:chOff x="3539329" y="1688049"/>
            <a:chExt cx="1238289" cy="1238289"/>
          </a:xfrm>
        </p:grpSpPr>
        <p:sp>
          <p:nvSpPr>
            <p:cNvPr id="30" name="椭圆 29"/>
            <p:cNvSpPr/>
            <p:nvPr/>
          </p:nvSpPr>
          <p:spPr>
            <a:xfrm>
              <a:off x="3539329" y="1688049"/>
              <a:ext cx="1238289" cy="1238289"/>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1" name="TextBox 6"/>
            <p:cNvSpPr txBox="1"/>
            <p:nvPr/>
          </p:nvSpPr>
          <p:spPr>
            <a:xfrm>
              <a:off x="3566360" y="1976081"/>
              <a:ext cx="1170668" cy="738664"/>
            </a:xfrm>
            <a:prstGeom prst="rect">
              <a:avLst/>
            </a:prstGeom>
            <a:noFill/>
          </p:spPr>
          <p:txBody>
            <a:bodyPr wrap="square" lIns="0" tIns="0"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所需</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资金</a:t>
              </a:r>
            </a:p>
          </p:txBody>
        </p:sp>
      </p:grpSp>
      <p:sp>
        <p:nvSpPr>
          <p:cNvPr id="34" name="TextBox 9"/>
          <p:cNvSpPr txBox="1"/>
          <p:nvPr/>
        </p:nvSpPr>
        <p:spPr>
          <a:xfrm>
            <a:off x="831272" y="2775439"/>
            <a:ext cx="2138581" cy="207749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rgbClr val="262626"/>
                </a:solidFill>
              </a:rPr>
              <a:t>点击输入简要文字内容，文字内容需概括精炼，不用多余的文字修饰，言简意赅的说明分项内容。</a:t>
            </a:r>
            <a:endParaRPr lang="en-US" altLang="zh-CN" sz="1800" dirty="0">
              <a:solidFill>
                <a:srgbClr val="262626"/>
              </a:solidFill>
            </a:endParaRPr>
          </a:p>
        </p:txBody>
      </p:sp>
      <p:grpSp>
        <p:nvGrpSpPr>
          <p:cNvPr id="3" name="组合 2"/>
          <p:cNvGrpSpPr/>
          <p:nvPr/>
        </p:nvGrpSpPr>
        <p:grpSpPr>
          <a:xfrm>
            <a:off x="6181307" y="3640678"/>
            <a:ext cx="1962348" cy="2523695"/>
            <a:chOff x="6181307" y="3640678"/>
            <a:chExt cx="1962348" cy="2523695"/>
          </a:xfrm>
        </p:grpSpPr>
        <p:sp>
          <p:nvSpPr>
            <p:cNvPr id="27" name="椭圆 34"/>
            <p:cNvSpPr/>
            <p:nvPr/>
          </p:nvSpPr>
          <p:spPr>
            <a:xfrm rot="18900000">
              <a:off x="6181307" y="3640678"/>
              <a:ext cx="1962348" cy="252369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13"/>
            <p:cNvSpPr txBox="1"/>
            <p:nvPr/>
          </p:nvSpPr>
          <p:spPr>
            <a:xfrm>
              <a:off x="6635676" y="4677152"/>
              <a:ext cx="1207383" cy="523220"/>
            </a:xfrm>
            <a:prstGeom prst="rect">
              <a:avLst/>
            </a:prstGeom>
            <a:noFill/>
          </p:spPr>
          <p:txBody>
            <a:bodyPr wrap="none">
              <a:spAutoFit/>
            </a:bodyPr>
            <a:lstStyle/>
            <a:p>
              <a:pPr algn="ctr">
                <a:defRPr/>
              </a:pPr>
              <a:r>
                <a:rPr lang="en-US" altLang="zh-CN" sz="2800" b="1" dirty="0">
                  <a:solidFill>
                    <a:schemeClr val="bg1"/>
                  </a:solidFill>
                  <a:latin typeface="微软雅黑" panose="020B0503020204020204" pitchFamily="34" charset="-122"/>
                  <a:ea typeface="微软雅黑" panose="020B0503020204020204" pitchFamily="34" charset="-122"/>
                </a:rPr>
                <a:t>300</a:t>
              </a:r>
              <a:r>
                <a:rPr lang="zh-CN" altLang="en-US" sz="2800" b="1" dirty="0">
                  <a:solidFill>
                    <a:schemeClr val="bg1"/>
                  </a:solidFill>
                  <a:latin typeface="微软雅黑" panose="020B0503020204020204" pitchFamily="34" charset="-122"/>
                  <a:ea typeface="微软雅黑" panose="020B0503020204020204" pitchFamily="34" charset="-122"/>
                </a:rPr>
                <a:t>万</a:t>
              </a:r>
            </a:p>
          </p:txBody>
        </p:sp>
      </p:grpSp>
      <p:sp>
        <p:nvSpPr>
          <p:cNvPr id="37" name="TextBox 9"/>
          <p:cNvSpPr txBox="1"/>
          <p:nvPr/>
        </p:nvSpPr>
        <p:spPr>
          <a:xfrm>
            <a:off x="9054636" y="3103259"/>
            <a:ext cx="2138581" cy="207749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rgbClr val="262626"/>
                </a:solidFill>
              </a:rPr>
              <a:t>点击输入简要文字内容，文字内容需概括精炼，不用多余的文字修饰，言简意赅的说明分项内容。</a:t>
            </a:r>
            <a:endParaRPr lang="en-US" altLang="zh-CN" sz="1800" dirty="0">
              <a:solidFill>
                <a:srgbClr val="262626"/>
              </a:solidFill>
            </a:endParaRPr>
          </a:p>
        </p:txBody>
      </p:sp>
      <p:grpSp>
        <p:nvGrpSpPr>
          <p:cNvPr id="4" name="组合 3"/>
          <p:cNvGrpSpPr/>
          <p:nvPr/>
        </p:nvGrpSpPr>
        <p:grpSpPr>
          <a:xfrm>
            <a:off x="7465906" y="5109949"/>
            <a:ext cx="1199489" cy="1186610"/>
            <a:chOff x="7465906" y="5109949"/>
            <a:chExt cx="1199489" cy="1186610"/>
          </a:xfrm>
        </p:grpSpPr>
        <p:sp>
          <p:nvSpPr>
            <p:cNvPr id="32" name="椭圆 31"/>
            <p:cNvSpPr/>
            <p:nvPr/>
          </p:nvSpPr>
          <p:spPr>
            <a:xfrm>
              <a:off x="7465906" y="5109949"/>
              <a:ext cx="1186609" cy="1186610"/>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3" name="TextBox 8"/>
            <p:cNvSpPr txBox="1"/>
            <p:nvPr/>
          </p:nvSpPr>
          <p:spPr>
            <a:xfrm>
              <a:off x="7543585" y="5376067"/>
              <a:ext cx="1121810" cy="738664"/>
            </a:xfrm>
            <a:prstGeom prst="rect">
              <a:avLst/>
            </a:prstGeom>
            <a:noFill/>
          </p:spPr>
          <p:txBody>
            <a:bodyPr wrap="square" lIns="0" tIns="0"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现有</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资金</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childTnLst>
                          </p:cTn>
                        </p:par>
                        <p:par>
                          <p:cTn id="8" fill="hold">
                            <p:stCondLst>
                              <p:cond delay="1000"/>
                            </p:stCondLst>
                            <p:childTnLst>
                              <p:par>
                                <p:cTn id="9" presetID="2" presetClass="entr" presetSubtype="9" decel="306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6" decel="306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5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par>
                                <p:cTn id="23" presetID="5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c3c92e40e226c082e710389a056dcab"/>
          <p:cNvPicPr>
            <a:picLocks noChangeAspect="1"/>
          </p:cNvPicPr>
          <p:nvPr/>
        </p:nvPicPr>
        <p:blipFill>
          <a:blip r:embed="rId2">
            <a:lum bright="12000"/>
          </a:blip>
          <a:stretch>
            <a:fillRect/>
          </a:stretch>
        </p:blipFill>
        <p:spPr>
          <a:xfrm>
            <a:off x="1021715" y="-758190"/>
            <a:ext cx="11189335" cy="7742555"/>
          </a:xfrm>
          <a:prstGeom prst="rect">
            <a:avLst/>
          </a:prstGeom>
        </p:spPr>
      </p:pic>
      <p:pic>
        <p:nvPicPr>
          <p:cNvPr id="5" name="图片 4" descr="图片5"/>
          <p:cNvPicPr>
            <a:picLocks noChangeAspect="1"/>
          </p:cNvPicPr>
          <p:nvPr/>
        </p:nvPicPr>
        <p:blipFill>
          <a:blip r:embed="rId3"/>
          <a:srcRect l="-30583" r="30583"/>
          <a:stretch>
            <a:fillRect/>
          </a:stretch>
        </p:blipFill>
        <p:spPr>
          <a:xfrm rot="10800000" flipH="1">
            <a:off x="-4129405" y="-7620"/>
            <a:ext cx="13514705" cy="6873240"/>
          </a:xfrm>
          <a:prstGeom prst="triangle">
            <a:avLst/>
          </a:prstGeom>
          <a:effectLst>
            <a:innerShdw blurRad="330200">
              <a:prstClr val="black"/>
            </a:innerShdw>
          </a:effectLst>
        </p:spPr>
      </p:pic>
      <p:cxnSp>
        <p:nvCxnSpPr>
          <p:cNvPr id="6" name="直接连接符 5"/>
          <p:cNvCxnSpPr/>
          <p:nvPr/>
        </p:nvCxnSpPr>
        <p:spPr>
          <a:xfrm>
            <a:off x="-93980" y="4166870"/>
            <a:ext cx="2722245" cy="278701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2576195" y="-69850"/>
            <a:ext cx="6920230" cy="709739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pic>
        <p:nvPicPr>
          <p:cNvPr id="8" name="图片 7" descr="1c950a7b02087bf45327a2f9f8d3572c10dfcfd3"/>
          <p:cNvPicPr>
            <a:picLocks noChangeAspect="1"/>
          </p:cNvPicPr>
          <p:nvPr/>
        </p:nvPicPr>
        <p:blipFill>
          <a:blip r:embed="rId4"/>
          <a:stretch>
            <a:fillRect/>
          </a:stretch>
        </p:blipFill>
        <p:spPr>
          <a:xfrm>
            <a:off x="3239770" y="3509645"/>
            <a:ext cx="3511550" cy="3355975"/>
          </a:xfrm>
          <a:prstGeom prst="diamond">
            <a:avLst/>
          </a:prstGeom>
          <a:effectLst>
            <a:outerShdw blurRad="50800" dist="38100" dir="5400000" sx="115000" sy="115000" algn="t" rotWithShape="0">
              <a:prstClr val="black">
                <a:alpha val="27000"/>
              </a:prstClr>
            </a:outerShdw>
          </a:effectLst>
        </p:spPr>
      </p:pic>
      <p:sp>
        <p:nvSpPr>
          <p:cNvPr id="9" name="菱形 8"/>
          <p:cNvSpPr/>
          <p:nvPr/>
        </p:nvSpPr>
        <p:spPr>
          <a:xfrm>
            <a:off x="3144520" y="3390265"/>
            <a:ext cx="3763010" cy="3594735"/>
          </a:xfrm>
          <a:prstGeom prst="diamond">
            <a:avLst/>
          </a:prstGeom>
          <a:noFill/>
          <a:ln w="190500">
            <a:solidFill>
              <a:srgbClr val="A20B3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7084695" y="-76200"/>
            <a:ext cx="2844800" cy="29210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81980" y="458470"/>
            <a:ext cx="1225550" cy="2245360"/>
          </a:xfrm>
          <a:prstGeom prst="rect">
            <a:avLst/>
          </a:prstGeom>
          <a:noFill/>
        </p:spPr>
        <p:txBody>
          <a:bodyPr wrap="square" rtlCol="0">
            <a:spAutoFit/>
          </a:bodyPr>
          <a:lstStyle/>
          <a:p>
            <a:r>
              <a:rPr lang="en-US" altLang="zh-CN" sz="14000">
                <a:solidFill>
                  <a:schemeClr val="bg1"/>
                </a:solidFill>
              </a:rPr>
              <a:t>+</a:t>
            </a:r>
          </a:p>
        </p:txBody>
      </p:sp>
      <p:sp>
        <p:nvSpPr>
          <p:cNvPr id="13" name="等腰三角形 12"/>
          <p:cNvSpPr/>
          <p:nvPr/>
        </p:nvSpPr>
        <p:spPr>
          <a:xfrm>
            <a:off x="9794240" y="5779770"/>
            <a:ext cx="2416810" cy="1085850"/>
          </a:xfrm>
          <a:prstGeom prst="triangle">
            <a:avLst/>
          </a:prstGeom>
          <a:solidFill>
            <a:srgbClr val="A20B3C"/>
          </a:solidFill>
          <a:ln>
            <a:solidFill>
              <a:srgbClr val="A20B3C"/>
            </a:solidFill>
          </a:ln>
          <a:effectLst>
            <a:innerShdw blurRad="241300" dist="50800" dir="5400000">
              <a:prstClr val="black">
                <a:alpha val="6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H="1">
            <a:off x="9496425" y="6116320"/>
            <a:ext cx="826135" cy="7493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259570" y="2310765"/>
            <a:ext cx="2845435" cy="1198880"/>
          </a:xfrm>
          <a:prstGeom prst="rect">
            <a:avLst/>
          </a:prstGeom>
          <a:noFill/>
        </p:spPr>
        <p:txBody>
          <a:bodyPr wrap="square" rtlCol="0">
            <a:spAutoFit/>
          </a:bodyPr>
          <a:lstStyle/>
          <a:p>
            <a:r>
              <a:rPr lang="en-US" altLang="zh-CN" sz="7200"/>
              <a:t>202X</a:t>
            </a:r>
          </a:p>
        </p:txBody>
      </p:sp>
      <p:sp>
        <p:nvSpPr>
          <p:cNvPr id="16" name="文本框 15"/>
          <p:cNvSpPr txBox="1"/>
          <p:nvPr/>
        </p:nvSpPr>
        <p:spPr>
          <a:xfrm>
            <a:off x="7667625" y="3213735"/>
            <a:ext cx="4300855" cy="953135"/>
          </a:xfrm>
          <a:prstGeom prst="rect">
            <a:avLst/>
          </a:prstGeom>
          <a:noFill/>
        </p:spPr>
        <p:txBody>
          <a:bodyPr wrap="square" rtlCol="0">
            <a:spAutoFit/>
          </a:bodyPr>
          <a:lstStyle/>
          <a:p>
            <a:r>
              <a:rPr lang="zh-CN" altLang="en-US" sz="5600" b="1">
                <a:latin typeface="微软雅黑" panose="020B0503020204020204" pitchFamily="34" charset="-122"/>
                <a:ea typeface="微软雅黑" panose="020B0503020204020204" pitchFamily="34" charset="-122"/>
              </a:rPr>
              <a:t>谢谢观看</a:t>
            </a:r>
          </a:p>
        </p:txBody>
      </p:sp>
      <p:sp>
        <p:nvSpPr>
          <p:cNvPr id="17" name="文本框 16"/>
          <p:cNvSpPr txBox="1"/>
          <p:nvPr/>
        </p:nvSpPr>
        <p:spPr>
          <a:xfrm>
            <a:off x="7667625" y="4166870"/>
            <a:ext cx="3059430" cy="398780"/>
          </a:xfrm>
          <a:prstGeom prst="rect">
            <a:avLst/>
          </a:prstGeom>
          <a:noFill/>
        </p:spPr>
        <p:txBody>
          <a:bodyPr wrap="square" rtlCol="0">
            <a:spAutoFit/>
          </a:bodyPr>
          <a:lstStyle/>
          <a:p>
            <a:r>
              <a:rPr lang="zh-CN" altLang="en-US" sz="2000">
                <a:solidFill>
                  <a:schemeClr val="tx1">
                    <a:lumMod val="65000"/>
                    <a:lumOff val="35000"/>
                  </a:schemeClr>
                </a:solidFill>
              </a:rPr>
              <a:t>A business plan</a:t>
            </a:r>
          </a:p>
        </p:txBody>
      </p:sp>
      <p:sp>
        <p:nvSpPr>
          <p:cNvPr id="30" name="矩形 29"/>
          <p:cNvSpPr/>
          <p:nvPr/>
        </p:nvSpPr>
        <p:spPr>
          <a:xfrm>
            <a:off x="7667625" y="4565650"/>
            <a:ext cx="3580765" cy="621030"/>
          </a:xfrm>
          <a:prstGeom prst="rect">
            <a:avLst/>
          </a:prstGeom>
        </p:spPr>
        <p:txBody>
          <a:bodyPr wrap="square" lIns="68572" tIns="34286" rIns="68572" bIns="34286">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Click add related title text, and click add related title text, click add related title text, click on add related title words.</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par>
                                <p:cTn id="41" presetID="3"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p:bldP spid="13" grpId="0" bldLvl="0" animBg="1"/>
      <p:bldP spid="15" grpId="0"/>
      <p:bldP spid="16" grpId="0"/>
      <p:bldP spid="1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dirty="0">
                  <a:solidFill>
                    <a:srgbClr val="FFFFFF"/>
                  </a:solidFill>
                  <a:latin typeface="微软雅黑" panose="020B0503020204020204" pitchFamily="34" charset="-122"/>
                  <a:ea typeface="微软雅黑" panose="020B0503020204020204" pitchFamily="34" charset="-122"/>
                </a:rPr>
                <a:t>LOGO</a:t>
              </a: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dirty="0">
                  <a:solidFill>
                    <a:srgbClr val="A20B3C"/>
                  </a:solidFill>
                  <a:latin typeface="Kartika" panose="02020503030404060203" pitchFamily="18" charset="0"/>
                  <a:ea typeface="微软雅黑" panose="020B0503020204020204" pitchFamily="34" charset="-122"/>
                  <a:cs typeface="Kartika" panose="02020503030404060203" pitchFamily="18" charset="0"/>
                </a:rPr>
                <a:t>01</a:t>
              </a:r>
            </a:p>
          </p:txBody>
        </p:sp>
      </p:grpSp>
      <p:sp>
        <p:nvSpPr>
          <p:cNvPr id="14" name="TextBox 1"/>
          <p:cNvSpPr txBox="1"/>
          <p:nvPr/>
        </p:nvSpPr>
        <p:spPr>
          <a:xfrm>
            <a:off x="2262438" y="2000950"/>
            <a:ext cx="3518912" cy="830997"/>
          </a:xfrm>
          <a:prstGeom prst="rect">
            <a:avLst/>
          </a:prstGeom>
          <a:noFill/>
        </p:spPr>
        <p:txBody>
          <a:bodyPr wrap="none" rtlCol="0">
            <a:spAutoFit/>
          </a:bodyPr>
          <a:lstStyle/>
          <a:p>
            <a:pPr marL="0" lvl="1"/>
            <a:r>
              <a:rPr lang="zh-CN" altLang="en-US" sz="4800" b="1" spc="400" dirty="0">
                <a:solidFill>
                  <a:srgbClr val="262626"/>
                </a:solidFill>
                <a:latin typeface="微软雅黑" panose="020B0503020204020204" pitchFamily="34" charset="-122"/>
                <a:ea typeface="微软雅黑" panose="020B0503020204020204" pitchFamily="34" charset="-122"/>
              </a:rPr>
              <a:t>公司与团队</a:t>
            </a:r>
          </a:p>
        </p:txBody>
      </p:sp>
      <p:sp>
        <p:nvSpPr>
          <p:cNvPr id="15" name="文本框 9"/>
          <p:cNvSpPr txBox="1"/>
          <p:nvPr/>
        </p:nvSpPr>
        <p:spPr>
          <a:xfrm>
            <a:off x="2402794"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公司简介</a:t>
            </a:r>
          </a:p>
        </p:txBody>
      </p:sp>
      <p:sp>
        <p:nvSpPr>
          <p:cNvPr id="16" name="文本框 9"/>
          <p:cNvSpPr txBox="1"/>
          <p:nvPr/>
        </p:nvSpPr>
        <p:spPr>
          <a:xfrm>
            <a:off x="2402793"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团队介绍</a:t>
            </a:r>
          </a:p>
        </p:txBody>
      </p:sp>
      <p:sp>
        <p:nvSpPr>
          <p:cNvPr id="17" name="文本框 16"/>
          <p:cNvSpPr txBox="1"/>
          <p:nvPr/>
        </p:nvSpPr>
        <p:spPr>
          <a:xfrm>
            <a:off x="2402794"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项目成员</a:t>
            </a:r>
          </a:p>
        </p:txBody>
      </p:sp>
      <p:sp>
        <p:nvSpPr>
          <p:cNvPr id="18" name="文本框 9"/>
          <p:cNvSpPr txBox="1"/>
          <p:nvPr/>
        </p:nvSpPr>
        <p:spPr>
          <a:xfrm>
            <a:off x="2402793"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核心成员</a:t>
            </a:r>
          </a:p>
        </p:txBody>
      </p:sp>
      <p:sp>
        <p:nvSpPr>
          <p:cNvPr id="19" name="文本框 9"/>
          <p:cNvSpPr txBox="1"/>
          <p:nvPr/>
        </p:nvSpPr>
        <p:spPr>
          <a:xfrm>
            <a:off x="4673749"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组织架构</a:t>
            </a:r>
          </a:p>
        </p:txBody>
      </p:sp>
      <p:sp>
        <p:nvSpPr>
          <p:cNvPr id="20" name="文本框 9"/>
          <p:cNvSpPr txBox="1"/>
          <p:nvPr/>
        </p:nvSpPr>
        <p:spPr>
          <a:xfrm>
            <a:off x="4673750"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公司大事记</a:t>
            </a:r>
          </a:p>
        </p:txBody>
      </p:sp>
      <p:sp>
        <p:nvSpPr>
          <p:cNvPr id="21" name="文本框 9"/>
          <p:cNvSpPr txBox="1"/>
          <p:nvPr/>
        </p:nvSpPr>
        <p:spPr>
          <a:xfrm>
            <a:off x="4673749"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dirty="0">
                <a:solidFill>
                  <a:srgbClr val="A20B3C"/>
                </a:solidFill>
                <a:latin typeface="微软雅黑" panose="020B0503020204020204" pitchFamily="34" charset="-122"/>
                <a:ea typeface="微软雅黑" panose="020B0503020204020204" pitchFamily="34" charset="-122"/>
              </a:rPr>
              <a:t>企业理念</a:t>
            </a:r>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Scale>
                                      <p:cBhvr>
                                        <p:cTn id="2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4"/>
                                        </p:tgtEl>
                                        <p:attrNameLst>
                                          <p:attrName>ppt_x</p:attrName>
                                          <p:attrName>ppt_y</p:attrName>
                                        </p:attrNameLst>
                                      </p:cBhvr>
                                    </p:animMotion>
                                    <p:animEffect transition="in" filter="fade">
                                      <p:cBhvr>
                                        <p:cTn id="27" dur="1000"/>
                                        <p:tgtEl>
                                          <p:spTgt spid="14"/>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92" y="587153"/>
            <a:ext cx="6580908" cy="2114489"/>
          </a:xfrm>
          <a:custGeom>
            <a:avLst/>
            <a:gdLst>
              <a:gd name="connsiteX0" fmla="*/ 1045086 w 8271928"/>
              <a:gd name="connsiteY0" fmla="*/ 0 h 2114489"/>
              <a:gd name="connsiteX1" fmla="*/ 8271928 w 8271928"/>
              <a:gd name="connsiteY1" fmla="*/ 0 h 2114489"/>
              <a:gd name="connsiteX2" fmla="*/ 8271928 w 8271928"/>
              <a:gd name="connsiteY2" fmla="*/ 2114489 h 2114489"/>
              <a:gd name="connsiteX3" fmla="*/ 0 w 8271928"/>
              <a:gd name="connsiteY3" fmla="*/ 2114489 h 2114489"/>
              <a:gd name="connsiteX4" fmla="*/ 0 w 8271928"/>
              <a:gd name="connsiteY4" fmla="*/ 2088334 h 211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1928" h="2114489">
                <a:moveTo>
                  <a:pt x="1045086" y="0"/>
                </a:moveTo>
                <a:lnTo>
                  <a:pt x="8271928" y="0"/>
                </a:lnTo>
                <a:lnTo>
                  <a:pt x="8271928" y="2114489"/>
                </a:lnTo>
                <a:lnTo>
                  <a:pt x="0" y="2114489"/>
                </a:lnTo>
                <a:lnTo>
                  <a:pt x="0" y="2088334"/>
                </a:lnTo>
                <a:close/>
              </a:path>
            </a:pathLst>
          </a:custGeom>
        </p:spPr>
      </p:pic>
      <p:sp>
        <p:nvSpPr>
          <p:cNvPr id="68" name="平行四边形 67"/>
          <p:cNvSpPr/>
          <p:nvPr/>
        </p:nvSpPr>
        <p:spPr>
          <a:xfrm>
            <a:off x="1720588" y="587152"/>
            <a:ext cx="5137412" cy="2114489"/>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p:cNvSpPr/>
          <p:nvPr/>
        </p:nvSpPr>
        <p:spPr>
          <a:xfrm>
            <a:off x="34444" y="1940403"/>
            <a:ext cx="2560838" cy="1337873"/>
          </a:xfrm>
          <a:prstGeom prst="parallelogram">
            <a:avLst>
              <a:gd name="adj" fmla="val 50044"/>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p:cNvSpPr/>
          <p:nvPr/>
        </p:nvSpPr>
        <p:spPr>
          <a:xfrm>
            <a:off x="216739" y="1168443"/>
            <a:ext cx="1395319" cy="952283"/>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a:spLocks noChangeAspect="1"/>
          </p:cNvSpPr>
          <p:nvPr/>
        </p:nvSpPr>
        <p:spPr>
          <a:xfrm>
            <a:off x="2069836" y="545179"/>
            <a:ext cx="324000" cy="221125"/>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a:spLocks noChangeAspect="1"/>
          </p:cNvSpPr>
          <p:nvPr/>
        </p:nvSpPr>
        <p:spPr>
          <a:xfrm>
            <a:off x="2295292" y="783047"/>
            <a:ext cx="216000" cy="147417"/>
          </a:xfrm>
          <a:prstGeom prst="parallelogram">
            <a:avLst>
              <a:gd name="adj" fmla="val 50044"/>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756373" y="1100407"/>
            <a:ext cx="3262432" cy="1015663"/>
          </a:xfrm>
          <a:prstGeom prst="rect">
            <a:avLst/>
          </a:prstGeom>
          <a:noFill/>
          <a:effectLst/>
        </p:spPr>
        <p:txBody>
          <a:bodyPr wrap="none" rtlCol="0">
            <a:spAutoFit/>
          </a:bodyPr>
          <a:lstStyle/>
          <a:p>
            <a:r>
              <a:rPr lang="zh-CN" altLang="en-US" sz="6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公司简介</a:t>
            </a:r>
            <a:endParaRPr lang="en-US" altLang="zh-CN" sz="6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74" name="TextBox 10"/>
          <p:cNvSpPr txBox="1"/>
          <p:nvPr/>
        </p:nvSpPr>
        <p:spPr>
          <a:xfrm>
            <a:off x="1690479" y="3875740"/>
            <a:ext cx="10335042" cy="216982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这里输入简单的文字概述这里输入简单文字概述这里输入简单的文字概述这里入简单的文字概述这里输入述简单的文字概述这里输入简单文字概述这里输入简单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p>
        </p:txBody>
      </p:sp>
      <p:sp>
        <p:nvSpPr>
          <p:cNvPr id="75" name="矩形 74"/>
          <p:cNvSpPr>
            <a:spLocks noChangeAspect="1"/>
          </p:cNvSpPr>
          <p:nvPr/>
        </p:nvSpPr>
        <p:spPr>
          <a:xfrm rot="2700000">
            <a:off x="1688277" y="4047199"/>
            <a:ext cx="222621" cy="222621"/>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矩形 75"/>
          <p:cNvSpPr>
            <a:spLocks noChangeAspect="1"/>
          </p:cNvSpPr>
          <p:nvPr/>
        </p:nvSpPr>
        <p:spPr>
          <a:xfrm rot="2700000">
            <a:off x="1713585" y="5256167"/>
            <a:ext cx="222621" cy="222621"/>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750"/>
                                        <p:tgtEl>
                                          <p:spTgt spid="67"/>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800" decel="100000"/>
                                        <p:tgtEl>
                                          <p:spTgt spid="68"/>
                                        </p:tgtEl>
                                      </p:cBhvr>
                                    </p:animEffect>
                                    <p:anim calcmode="lin" valueType="num">
                                      <p:cBhvr>
                                        <p:cTn id="12" dur="800" decel="100000" fill="hold"/>
                                        <p:tgtEl>
                                          <p:spTgt spid="68"/>
                                        </p:tgtEl>
                                        <p:attrNameLst>
                                          <p:attrName>style.rotation</p:attrName>
                                        </p:attrNameLst>
                                      </p:cBhvr>
                                      <p:tavLst>
                                        <p:tav tm="0">
                                          <p:val>
                                            <p:fltVal val="-90"/>
                                          </p:val>
                                        </p:tav>
                                        <p:tav tm="100000">
                                          <p:val>
                                            <p:fltVal val="0"/>
                                          </p:val>
                                        </p:tav>
                                      </p:tavLst>
                                    </p:anim>
                                    <p:anim calcmode="lin" valueType="num">
                                      <p:cBhvr>
                                        <p:cTn id="13" dur="800" decel="100000" fill="hold"/>
                                        <p:tgtEl>
                                          <p:spTgt spid="68"/>
                                        </p:tgtEl>
                                        <p:attrNameLst>
                                          <p:attrName>ppt_x</p:attrName>
                                        </p:attrNameLst>
                                      </p:cBhvr>
                                      <p:tavLst>
                                        <p:tav tm="0">
                                          <p:val>
                                            <p:strVal val="#ppt_x+0.4"/>
                                          </p:val>
                                        </p:tav>
                                        <p:tav tm="100000">
                                          <p:val>
                                            <p:strVal val="#ppt_x-0.05"/>
                                          </p:val>
                                        </p:tav>
                                      </p:tavLst>
                                    </p:anim>
                                    <p:anim calcmode="lin" valueType="num">
                                      <p:cBhvr>
                                        <p:cTn id="14" dur="800" decel="100000" fill="hold"/>
                                        <p:tgtEl>
                                          <p:spTgt spid="6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3" presetClass="entr" presetSubtype="32"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750" fill="hold"/>
                                        <p:tgtEl>
                                          <p:spTgt spid="73"/>
                                        </p:tgtEl>
                                        <p:attrNameLst>
                                          <p:attrName>ppt_w</p:attrName>
                                        </p:attrNameLst>
                                      </p:cBhvr>
                                      <p:tavLst>
                                        <p:tav tm="0">
                                          <p:val>
                                            <p:strVal val="4*#ppt_w"/>
                                          </p:val>
                                        </p:tav>
                                        <p:tav tm="100000">
                                          <p:val>
                                            <p:strVal val="#ppt_w"/>
                                          </p:val>
                                        </p:tav>
                                      </p:tavLst>
                                    </p:anim>
                                    <p:anim calcmode="lin" valueType="num">
                                      <p:cBhvr>
                                        <p:cTn id="21" dur="750" fill="hold"/>
                                        <p:tgtEl>
                                          <p:spTgt spid="73"/>
                                        </p:tgtEl>
                                        <p:attrNameLst>
                                          <p:attrName>ppt_h</p:attrName>
                                        </p:attrNameLst>
                                      </p:cBhvr>
                                      <p:tavLst>
                                        <p:tav tm="0">
                                          <p:val>
                                            <p:strVal val="4*#ppt_h"/>
                                          </p:val>
                                        </p:tav>
                                        <p:tav tm="100000">
                                          <p:val>
                                            <p:strVal val="#ppt_h"/>
                                          </p:val>
                                        </p:tav>
                                      </p:tavLst>
                                    </p:anim>
                                  </p:childTnLst>
                                </p:cTn>
                              </p:par>
                            </p:childTnLst>
                          </p:cTn>
                        </p:par>
                        <p:par>
                          <p:cTn id="22" fill="hold">
                            <p:stCondLst>
                              <p:cond delay="3000"/>
                            </p:stCondLst>
                            <p:childTnLst>
                              <p:par>
                                <p:cTn id="23" presetID="26" presetClass="emph" presetSubtype="0" fill="hold" grpId="1" nodeType="afterEffect">
                                  <p:stCondLst>
                                    <p:cond delay="0"/>
                                  </p:stCondLst>
                                  <p:childTnLst>
                                    <p:animEffect transition="out" filter="fade">
                                      <p:cBhvr>
                                        <p:cTn id="24" dur="500" tmFilter="0, 0; .2, .5; .8, .5; 1, 0"/>
                                        <p:tgtEl>
                                          <p:spTgt spid="73"/>
                                        </p:tgtEl>
                                      </p:cBhvr>
                                    </p:animEffect>
                                    <p:animScale>
                                      <p:cBhvr>
                                        <p:cTn id="25" dur="250" autoRev="1" fill="hold"/>
                                        <p:tgtEl>
                                          <p:spTgt spid="73"/>
                                        </p:tgtEl>
                                      </p:cBhvr>
                                      <p:by x="105000" y="105000"/>
                                    </p:animScale>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up)">
                                      <p:cBhvr>
                                        <p:cTn id="29" dur="500"/>
                                        <p:tgtEl>
                                          <p:spTgt spid="70"/>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up)">
                                      <p:cBhvr>
                                        <p:cTn id="33" dur="500"/>
                                        <p:tgtEl>
                                          <p:spTgt spid="69"/>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5500"/>
                            </p:stCondLst>
                            <p:childTnLst>
                              <p:par>
                                <p:cTn id="43" presetID="9" presetClass="entr" presetSubtype="0"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dissolve">
                                      <p:cBhvr>
                                        <p:cTn id="45" dur="500"/>
                                        <p:tgtEl>
                                          <p:spTgt spid="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dissolve">
                                      <p:cBhvr>
                                        <p:cTn id="48" dur="500"/>
                                        <p:tgtEl>
                                          <p:spTgt spid="76"/>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p:bldP spid="73" grpId="1"/>
      <p:bldP spid="74" grpId="0"/>
      <p:bldP spid="75" grpId="0" animBg="1"/>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投资亮点</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grpSp>
        <p:nvGrpSpPr>
          <p:cNvPr id="8" name="组合 7"/>
          <p:cNvGrpSpPr/>
          <p:nvPr/>
        </p:nvGrpSpPr>
        <p:grpSpPr>
          <a:xfrm>
            <a:off x="6002140" y="2011945"/>
            <a:ext cx="1399307" cy="1240222"/>
            <a:chOff x="5822030" y="1746573"/>
            <a:chExt cx="1399307" cy="1240222"/>
          </a:xfrm>
        </p:grpSpPr>
        <p:sp>
          <p:nvSpPr>
            <p:cNvPr id="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174659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A20B3C"/>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1746573"/>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12" name="组合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1830626"/>
              <a:ext cx="776055" cy="557425"/>
              <a:chOff x="897622" y="2414802"/>
              <a:chExt cx="1001347" cy="719249"/>
            </a:xfrm>
          </p:grpSpPr>
          <p:sp>
            <p:nvSpPr>
              <p:cNvPr id="13" name="文本框 12"/>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01</a:t>
                </a:r>
                <a:endParaRPr lang="zh-CN" altLang="en-US" sz="2400" dirty="0">
                  <a:ln w="15875">
                    <a:noFill/>
                  </a:ln>
                  <a:solidFill>
                    <a:schemeClr val="bg1"/>
                  </a:solidFill>
                  <a:latin typeface="Impact" panose="020B0806030902050204" pitchFamily="34" charset="0"/>
                </a:endParaRPr>
              </a:p>
            </p:txBody>
          </p:sp>
          <p:sp>
            <p:nvSpPr>
              <p:cNvPr id="16" name="文本框 15"/>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17" name="组合 16"/>
          <p:cNvGrpSpPr/>
          <p:nvPr/>
        </p:nvGrpSpPr>
        <p:grpSpPr>
          <a:xfrm>
            <a:off x="6002140" y="3997596"/>
            <a:ext cx="1399307" cy="1240222"/>
            <a:chOff x="5822030" y="3732224"/>
            <a:chExt cx="1399307" cy="1240222"/>
          </a:xfrm>
        </p:grpSpPr>
        <p:sp>
          <p:nvSpPr>
            <p:cNvPr id="18"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373224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A20B3C"/>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373222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20" name="组合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3829020"/>
              <a:ext cx="776055" cy="557425"/>
              <a:chOff x="897622" y="2414802"/>
              <a:chExt cx="1001347" cy="719249"/>
            </a:xfrm>
          </p:grpSpPr>
          <p:sp>
            <p:nvSpPr>
              <p:cNvPr id="21" name="文本框 20"/>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03</a:t>
                </a:r>
                <a:endParaRPr lang="zh-CN" altLang="en-US" sz="2400" dirty="0">
                  <a:ln w="15875">
                    <a:noFill/>
                  </a:ln>
                  <a:solidFill>
                    <a:schemeClr val="bg1"/>
                  </a:solidFill>
                  <a:latin typeface="Impact" panose="020B0806030902050204" pitchFamily="34" charset="0"/>
                </a:endParaRPr>
              </a:p>
            </p:txBody>
          </p:sp>
          <p:sp>
            <p:nvSpPr>
              <p:cNvPr id="22" name="文本框 21"/>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23" name="组合 22"/>
          <p:cNvGrpSpPr/>
          <p:nvPr/>
        </p:nvGrpSpPr>
        <p:grpSpPr>
          <a:xfrm>
            <a:off x="4770395" y="3082993"/>
            <a:ext cx="1399307" cy="1240222"/>
            <a:chOff x="4590285" y="2817621"/>
            <a:chExt cx="1399307" cy="1240222"/>
          </a:xfrm>
        </p:grpSpPr>
        <p:sp>
          <p:nvSpPr>
            <p:cNvPr id="24"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2817647"/>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62626"/>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25"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2817621"/>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26" name="组合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2912064"/>
              <a:ext cx="776055" cy="557425"/>
              <a:chOff x="897622" y="2414802"/>
              <a:chExt cx="1001347" cy="719249"/>
            </a:xfrm>
          </p:grpSpPr>
          <p:sp>
            <p:nvSpPr>
              <p:cNvPr id="27" name="文本框 26"/>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02</a:t>
                </a:r>
                <a:endParaRPr lang="zh-CN" altLang="en-US" sz="2400" dirty="0">
                  <a:ln w="15875">
                    <a:noFill/>
                  </a:ln>
                  <a:solidFill>
                    <a:schemeClr val="bg1"/>
                  </a:solidFill>
                  <a:latin typeface="Impact" panose="020B0806030902050204" pitchFamily="34" charset="0"/>
                </a:endParaRPr>
              </a:p>
            </p:txBody>
          </p:sp>
          <p:sp>
            <p:nvSpPr>
              <p:cNvPr id="28" name="文本框 27"/>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29" name="组合 28"/>
          <p:cNvGrpSpPr/>
          <p:nvPr/>
        </p:nvGrpSpPr>
        <p:grpSpPr>
          <a:xfrm>
            <a:off x="4770395" y="5068644"/>
            <a:ext cx="1399307" cy="1240222"/>
            <a:chOff x="4590285" y="4803272"/>
            <a:chExt cx="1399307" cy="1240222"/>
          </a:xfrm>
        </p:grpSpPr>
        <p:sp>
          <p:nvSpPr>
            <p:cNvPr id="30"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4803298"/>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62626"/>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3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4803272"/>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32" name="组合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4859938"/>
              <a:ext cx="776055" cy="557425"/>
              <a:chOff x="897622" y="2414802"/>
              <a:chExt cx="1001347" cy="719249"/>
            </a:xfrm>
          </p:grpSpPr>
          <p:sp>
            <p:nvSpPr>
              <p:cNvPr id="33" name="文本框 32"/>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04</a:t>
                </a:r>
                <a:endParaRPr lang="zh-CN" altLang="en-US" sz="2400" dirty="0">
                  <a:ln w="15875">
                    <a:noFill/>
                  </a:ln>
                  <a:solidFill>
                    <a:schemeClr val="bg1"/>
                  </a:solidFill>
                  <a:latin typeface="Impact" panose="020B0806030902050204" pitchFamily="34" charset="0"/>
                </a:endParaRPr>
              </a:p>
            </p:txBody>
          </p:sp>
          <p:sp>
            <p:nvSpPr>
              <p:cNvPr id="34" name="文本框 33"/>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35" name="组合 34"/>
          <p:cNvGrpSpPr/>
          <p:nvPr/>
        </p:nvGrpSpPr>
        <p:grpSpPr>
          <a:xfrm>
            <a:off x="1109732" y="3192517"/>
            <a:ext cx="3470644" cy="1354813"/>
            <a:chOff x="929622" y="2927145"/>
            <a:chExt cx="3470644" cy="1354813"/>
          </a:xfrm>
        </p:grpSpPr>
        <p:sp>
          <p:nvSpPr>
            <p:cNvPr id="36" name="任意多边形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2927145"/>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262626"/>
              </a:solidFill>
            </a:ln>
            <a:effectLst/>
          </p:spPr>
          <p:txBody>
            <a:bodyPr vert="horz" wrap="square" lIns="68580" tIns="34290" rIns="68580" bIns="34290" numCol="1" anchor="t" anchorCtr="0" compatLnSpc="1">
              <a:noAutofit/>
            </a:bodyPr>
            <a:lstStyle/>
            <a:p>
              <a:endParaRPr lang="zh-CN" altLang="en-US"/>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301889" y="2958519"/>
              <a:ext cx="2339102" cy="1323439"/>
            </a:xfrm>
            <a:prstGeom prst="rect">
              <a:avLst/>
            </a:prstGeom>
            <a:noFill/>
            <a:effectLst/>
          </p:spPr>
          <p:txBody>
            <a:bodyPr wrap="none" rtlCol="0">
              <a:spAutoFit/>
            </a:bodyPr>
            <a:lstStyle/>
            <a:p>
              <a:pPr>
                <a:buClr>
                  <a:srgbClr val="808080"/>
                </a:buClr>
              </a:pPr>
              <a:r>
                <a:rPr lang="zh-CN" altLang="en-US" sz="2400" dirty="0">
                  <a:solidFill>
                    <a:srgbClr val="262626"/>
                  </a:solidFill>
                  <a:sym typeface="+mn-lt"/>
                </a:rPr>
                <a:t>      </a:t>
              </a:r>
              <a:r>
                <a:rPr lang="zh-CN" altLang="en-US" sz="2400" dirty="0">
                  <a:solidFill>
                    <a:srgbClr val="262626"/>
                  </a:solidFill>
                  <a:latin typeface="微软雅黑" panose="020B0503020204020204" pitchFamily="34" charset="-122"/>
                  <a:ea typeface="微软雅黑" panose="020B0503020204020204" pitchFamily="34" charset="-122"/>
                  <a:sym typeface="+mn-lt"/>
                </a:rPr>
                <a:t>输入标题</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Freeform 26"/>
            <p:cNvSpPr>
              <a:spLocks noEditPoints="1"/>
            </p:cNvSpPr>
            <p:nvPr/>
          </p:nvSpPr>
          <p:spPr bwMode="auto">
            <a:xfrm>
              <a:off x="3759709" y="3218025"/>
              <a:ext cx="310925" cy="32666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9" name="组合 38"/>
          <p:cNvGrpSpPr/>
          <p:nvPr/>
        </p:nvGrpSpPr>
        <p:grpSpPr>
          <a:xfrm>
            <a:off x="7574524" y="2181118"/>
            <a:ext cx="3470644" cy="1338299"/>
            <a:chOff x="7394414" y="1915746"/>
            <a:chExt cx="3470644" cy="1338299"/>
          </a:xfrm>
        </p:grpSpPr>
        <p:sp>
          <p:nvSpPr>
            <p:cNvPr id="40" name="任意多边形 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191574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A20B3C"/>
              </a:solidFill>
            </a:ln>
            <a:effectLst/>
          </p:spPr>
          <p:txBody>
            <a:bodyPr vert="horz" wrap="square" lIns="68580" tIns="34290" rIns="68580" bIns="34290" numCol="1" anchor="t" anchorCtr="0" compatLnSpc="1">
              <a:noAutofit/>
            </a:bodyPr>
            <a:lstStyle/>
            <a:p>
              <a:endParaRPr lang="zh-CN" altLang="en-US"/>
            </a:p>
          </p:txBody>
        </p:sp>
        <p:sp>
          <p:nvSpPr>
            <p:cNvPr id="41" name="文本框 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1930606"/>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rgbClr val="A20B3C"/>
                  </a:solidFill>
                  <a:latin typeface="微软雅黑" panose="020B0503020204020204" pitchFamily="34" charset="-122"/>
                  <a:ea typeface="微软雅黑" panose="020B0503020204020204" pitchFamily="34" charset="-122"/>
                  <a:sym typeface="+mn-lt"/>
                </a:rPr>
                <a:t>输入标题</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Freeform 48"/>
            <p:cNvSpPr>
              <a:spLocks noEditPoints="1"/>
            </p:cNvSpPr>
            <p:nvPr/>
          </p:nvSpPr>
          <p:spPr bwMode="auto">
            <a:xfrm>
              <a:off x="7674718" y="2169179"/>
              <a:ext cx="370789" cy="35491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A20B3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3" name="组合 42"/>
          <p:cNvGrpSpPr/>
          <p:nvPr/>
        </p:nvGrpSpPr>
        <p:grpSpPr>
          <a:xfrm>
            <a:off x="7574524" y="4166768"/>
            <a:ext cx="3470644" cy="1373024"/>
            <a:chOff x="7394414" y="3901396"/>
            <a:chExt cx="3470644" cy="1373024"/>
          </a:xfrm>
        </p:grpSpPr>
        <p:sp>
          <p:nvSpPr>
            <p:cNvPr id="44" name="任意多边形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39013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A20B3C"/>
              </a:solidFill>
            </a:ln>
            <a:effectLst/>
          </p:spPr>
          <p:txBody>
            <a:bodyPr vert="horz" wrap="square" lIns="68580" tIns="34290" rIns="68580" bIns="34290" numCol="1" anchor="t" anchorCtr="0" compatLnSpc="1">
              <a:noAutofit/>
            </a:bodyPr>
            <a:lstStyle/>
            <a:p>
              <a:endParaRPr lang="zh-CN" altLang="en-US"/>
            </a:p>
          </p:txBody>
        </p:sp>
        <p:sp>
          <p:nvSpPr>
            <p:cNvPr id="45" name="文本框 4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3950981"/>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rgbClr val="A20B3C"/>
                  </a:solidFill>
                  <a:latin typeface="微软雅黑" panose="020B0503020204020204" pitchFamily="34" charset="-122"/>
                  <a:ea typeface="微软雅黑" panose="020B0503020204020204" pitchFamily="34" charset="-122"/>
                  <a:sym typeface="+mn-lt"/>
                </a:rPr>
                <a:t>输入标题</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Freeform 31"/>
            <p:cNvSpPr>
              <a:spLocks noEditPoints="1"/>
            </p:cNvSpPr>
            <p:nvPr/>
          </p:nvSpPr>
          <p:spPr bwMode="auto">
            <a:xfrm>
              <a:off x="7717278" y="4213696"/>
              <a:ext cx="285667" cy="35924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A20B3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8" name="组合 47"/>
          <p:cNvGrpSpPr/>
          <p:nvPr/>
        </p:nvGrpSpPr>
        <p:grpSpPr>
          <a:xfrm>
            <a:off x="1109732" y="5178168"/>
            <a:ext cx="3470644" cy="1383088"/>
            <a:chOff x="929622" y="4912796"/>
            <a:chExt cx="3470644" cy="1383088"/>
          </a:xfrm>
        </p:grpSpPr>
        <p:sp>
          <p:nvSpPr>
            <p:cNvPr id="49" name="任意多边形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49127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262626"/>
              </a:solidFill>
            </a:ln>
            <a:effectLst/>
          </p:spPr>
          <p:txBody>
            <a:bodyPr vert="horz" wrap="square" lIns="68580" tIns="34290" rIns="68580" bIns="34290" numCol="1" anchor="t" anchorCtr="0" compatLnSpc="1">
              <a:noAutofit/>
            </a:bodyPr>
            <a:lstStyle/>
            <a:p>
              <a:endParaRPr lang="zh-CN" altLang="en-US"/>
            </a:p>
          </p:txBody>
        </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88375" y="4972445"/>
              <a:ext cx="2339102" cy="1323439"/>
            </a:xfrm>
            <a:prstGeom prst="rect">
              <a:avLst/>
            </a:prstGeom>
            <a:noFill/>
            <a:effectLst/>
          </p:spPr>
          <p:txBody>
            <a:bodyPr wrap="none" rtlCol="0">
              <a:spAutoFit/>
            </a:bodyPr>
            <a:lstStyle/>
            <a:p>
              <a:pPr>
                <a:buClr>
                  <a:srgbClr val="0298A8"/>
                </a:buClr>
              </a:pPr>
              <a:r>
                <a:rPr lang="zh-CN" altLang="en-US" sz="2400" dirty="0">
                  <a:solidFill>
                    <a:prstClr val="white">
                      <a:lumMod val="50000"/>
                    </a:prstClr>
                  </a:solidFill>
                  <a:sym typeface="+mn-lt"/>
                </a:rPr>
                <a:t>      </a:t>
              </a:r>
              <a:r>
                <a:rPr lang="zh-CN" altLang="en-US" sz="2400" dirty="0">
                  <a:solidFill>
                    <a:srgbClr val="262626"/>
                  </a:solidFill>
                  <a:latin typeface="微软雅黑" panose="020B0503020204020204" pitchFamily="34" charset="-122"/>
                  <a:ea typeface="微软雅黑" panose="020B0503020204020204" pitchFamily="34" charset="-122"/>
                  <a:sym typeface="+mn-lt"/>
                </a:rPr>
                <a:t>输入标题</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Freeform 16"/>
            <p:cNvSpPr>
              <a:spLocks noEditPoints="1"/>
            </p:cNvSpPr>
            <p:nvPr/>
          </p:nvSpPr>
          <p:spPr bwMode="auto">
            <a:xfrm>
              <a:off x="3724572" y="5208369"/>
              <a:ext cx="420284" cy="335163"/>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2" presetClass="entr" presetSubtype="2" decel="3600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750" fill="hold"/>
                                        <p:tgtEl>
                                          <p:spTgt spid="39"/>
                                        </p:tgtEl>
                                        <p:attrNameLst>
                                          <p:attrName>ppt_x</p:attrName>
                                        </p:attrNameLst>
                                      </p:cBhvr>
                                      <p:tavLst>
                                        <p:tav tm="0">
                                          <p:val>
                                            <p:strVal val="1+#ppt_w/2"/>
                                          </p:val>
                                        </p:tav>
                                        <p:tav tm="100000">
                                          <p:val>
                                            <p:strVal val="#ppt_x"/>
                                          </p:val>
                                        </p:tav>
                                      </p:tavLst>
                                    </p:anim>
                                    <p:anim calcmode="lin" valueType="num">
                                      <p:cBhvr additive="base">
                                        <p:cTn id="14" dur="75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childTnLst>
                          </p:cTn>
                        </p:par>
                        <p:par>
                          <p:cTn id="21" fill="hold">
                            <p:stCondLst>
                              <p:cond delay="3000"/>
                            </p:stCondLst>
                            <p:childTnLst>
                              <p:par>
                                <p:cTn id="22" presetID="2" presetClass="entr" presetSubtype="8" decel="36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0-#ppt_w/2"/>
                                          </p:val>
                                        </p:tav>
                                        <p:tav tm="100000">
                                          <p:val>
                                            <p:strVal val="#ppt_x"/>
                                          </p:val>
                                        </p:tav>
                                      </p:tavLst>
                                    </p:anim>
                                    <p:anim calcmode="lin" valueType="num">
                                      <p:cBhvr additive="base">
                                        <p:cTn id="25" dur="750" fill="hold"/>
                                        <p:tgtEl>
                                          <p:spTgt spid="35"/>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750" fill="hold"/>
                                        <p:tgtEl>
                                          <p:spTgt spid="17"/>
                                        </p:tgtEl>
                                        <p:attrNameLst>
                                          <p:attrName>ppt_w</p:attrName>
                                        </p:attrNameLst>
                                      </p:cBhvr>
                                      <p:tavLst>
                                        <p:tav tm="0">
                                          <p:val>
                                            <p:fltVal val="0"/>
                                          </p:val>
                                        </p:tav>
                                        <p:tav tm="100000">
                                          <p:val>
                                            <p:strVal val="#ppt_w"/>
                                          </p:val>
                                        </p:tav>
                                      </p:tavLst>
                                    </p:anim>
                                    <p:anim calcmode="lin" valueType="num">
                                      <p:cBhvr>
                                        <p:cTn id="30" dur="750" fill="hold"/>
                                        <p:tgtEl>
                                          <p:spTgt spid="17"/>
                                        </p:tgtEl>
                                        <p:attrNameLst>
                                          <p:attrName>ppt_h</p:attrName>
                                        </p:attrNameLst>
                                      </p:cBhvr>
                                      <p:tavLst>
                                        <p:tav tm="0">
                                          <p:val>
                                            <p:fltVal val="0"/>
                                          </p:val>
                                        </p:tav>
                                        <p:tav tm="100000">
                                          <p:val>
                                            <p:strVal val="#ppt_h"/>
                                          </p:val>
                                        </p:tav>
                                      </p:tavLst>
                                    </p:anim>
                                    <p:animEffect transition="in" filter="fade">
                                      <p:cBhvr>
                                        <p:cTn id="31" dur="750"/>
                                        <p:tgtEl>
                                          <p:spTgt spid="17"/>
                                        </p:tgtEl>
                                      </p:cBhvr>
                                    </p:animEffect>
                                  </p:childTnLst>
                                </p:cTn>
                              </p:par>
                            </p:childTnLst>
                          </p:cTn>
                        </p:par>
                        <p:par>
                          <p:cTn id="32" fill="hold">
                            <p:stCondLst>
                              <p:cond delay="5000"/>
                            </p:stCondLst>
                            <p:childTnLst>
                              <p:par>
                                <p:cTn id="33" presetID="2" presetClass="entr" presetSubtype="2" decel="36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1+#ppt_w/2"/>
                                          </p:val>
                                        </p:tav>
                                        <p:tav tm="100000">
                                          <p:val>
                                            <p:strVal val="#ppt_x"/>
                                          </p:val>
                                        </p:tav>
                                      </p:tavLst>
                                    </p:anim>
                                    <p:anim calcmode="lin" valueType="num">
                                      <p:cBhvr additive="base">
                                        <p:cTn id="36" dur="75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600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750" fill="hold"/>
                                        <p:tgtEl>
                                          <p:spTgt spid="29"/>
                                        </p:tgtEl>
                                        <p:attrNameLst>
                                          <p:attrName>ppt_w</p:attrName>
                                        </p:attrNameLst>
                                      </p:cBhvr>
                                      <p:tavLst>
                                        <p:tav tm="0">
                                          <p:val>
                                            <p:fltVal val="0"/>
                                          </p:val>
                                        </p:tav>
                                        <p:tav tm="100000">
                                          <p:val>
                                            <p:strVal val="#ppt_w"/>
                                          </p:val>
                                        </p:tav>
                                      </p:tavLst>
                                    </p:anim>
                                    <p:anim calcmode="lin" valueType="num">
                                      <p:cBhvr>
                                        <p:cTn id="41" dur="750" fill="hold"/>
                                        <p:tgtEl>
                                          <p:spTgt spid="29"/>
                                        </p:tgtEl>
                                        <p:attrNameLst>
                                          <p:attrName>ppt_h</p:attrName>
                                        </p:attrNameLst>
                                      </p:cBhvr>
                                      <p:tavLst>
                                        <p:tav tm="0">
                                          <p:val>
                                            <p:fltVal val="0"/>
                                          </p:val>
                                        </p:tav>
                                        <p:tav tm="100000">
                                          <p:val>
                                            <p:strVal val="#ppt_h"/>
                                          </p:val>
                                        </p:tav>
                                      </p:tavLst>
                                    </p:anim>
                                    <p:animEffect transition="in" filter="fade">
                                      <p:cBhvr>
                                        <p:cTn id="42" dur="750"/>
                                        <p:tgtEl>
                                          <p:spTgt spid="29"/>
                                        </p:tgtEl>
                                      </p:cBhvr>
                                    </p:animEffect>
                                  </p:childTnLst>
                                </p:cTn>
                              </p:par>
                            </p:childTnLst>
                          </p:cTn>
                        </p:par>
                        <p:par>
                          <p:cTn id="43" fill="hold">
                            <p:stCondLst>
                              <p:cond delay="7000"/>
                            </p:stCondLst>
                            <p:childTnLst>
                              <p:par>
                                <p:cTn id="44" presetID="2" presetClass="entr" presetSubtype="8" decel="36000"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750" fill="hold"/>
                                        <p:tgtEl>
                                          <p:spTgt spid="48"/>
                                        </p:tgtEl>
                                        <p:attrNameLst>
                                          <p:attrName>ppt_x</p:attrName>
                                        </p:attrNameLst>
                                      </p:cBhvr>
                                      <p:tavLst>
                                        <p:tav tm="0">
                                          <p:val>
                                            <p:strVal val="0-#ppt_w/2"/>
                                          </p:val>
                                        </p:tav>
                                        <p:tav tm="100000">
                                          <p:val>
                                            <p:strVal val="#ppt_x"/>
                                          </p:val>
                                        </p:tav>
                                      </p:tavLst>
                                    </p:anim>
                                    <p:anim calcmode="lin" valueType="num">
                                      <p:cBhvr additive="base">
                                        <p:cTn id="47" dur="7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团队成员</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8" name="TextBox 6"/>
          <p:cNvSpPr txBox="1"/>
          <p:nvPr/>
        </p:nvSpPr>
        <p:spPr>
          <a:xfrm>
            <a:off x="1098374"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9" name="TextBox 12"/>
          <p:cNvSpPr txBox="1"/>
          <p:nvPr/>
        </p:nvSpPr>
        <p:spPr>
          <a:xfrm>
            <a:off x="3788363"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11" name="TextBox 18"/>
          <p:cNvSpPr txBox="1"/>
          <p:nvPr/>
        </p:nvSpPr>
        <p:spPr>
          <a:xfrm>
            <a:off x="6478352"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12" name="TextBox 24"/>
          <p:cNvSpPr txBox="1"/>
          <p:nvPr/>
        </p:nvSpPr>
        <p:spPr>
          <a:xfrm>
            <a:off x="9168342" y="5743237"/>
            <a:ext cx="1920213" cy="1025922"/>
          </a:xfrm>
          <a:prstGeom prst="rect">
            <a:avLst/>
          </a:prstGeom>
          <a:noFill/>
        </p:spPr>
        <p:txBody>
          <a:bodyPr wrap="square" lIns="0" tIns="0" rIns="0" bIns="0" rtlCol="0">
            <a:spAutoFit/>
          </a:bodyPr>
          <a:lstStyle/>
          <a:p>
            <a:pPr algn="just">
              <a:lnSpc>
                <a:spcPts val="1600"/>
              </a:lnSpc>
            </a:pP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grpSp>
        <p:nvGrpSpPr>
          <p:cNvPr id="13" name="组合 12"/>
          <p:cNvGrpSpPr/>
          <p:nvPr/>
        </p:nvGrpSpPr>
        <p:grpSpPr>
          <a:xfrm>
            <a:off x="1019718" y="2064635"/>
            <a:ext cx="2077525" cy="2252165"/>
            <a:chOff x="1019718" y="2064635"/>
            <a:chExt cx="2077525" cy="2252165"/>
          </a:xfrm>
        </p:grpSpPr>
        <p:sp>
          <p:nvSpPr>
            <p:cNvPr id="16" name="椭圆 8"/>
            <p:cNvSpPr/>
            <p:nvPr/>
          </p:nvSpPr>
          <p:spPr>
            <a:xfrm>
              <a:off x="1019718"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17" name="椭圆 8"/>
            <p:cNvSpPr/>
            <p:nvPr/>
          </p:nvSpPr>
          <p:spPr>
            <a:xfrm>
              <a:off x="1113134"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18" name="组合 17"/>
          <p:cNvGrpSpPr/>
          <p:nvPr/>
        </p:nvGrpSpPr>
        <p:grpSpPr>
          <a:xfrm>
            <a:off x="3709707" y="2064635"/>
            <a:ext cx="2077525" cy="2252165"/>
            <a:chOff x="3709707" y="2064635"/>
            <a:chExt cx="2077525" cy="2252165"/>
          </a:xfrm>
        </p:grpSpPr>
        <p:sp>
          <p:nvSpPr>
            <p:cNvPr id="19" name="椭圆 8"/>
            <p:cNvSpPr/>
            <p:nvPr/>
          </p:nvSpPr>
          <p:spPr>
            <a:xfrm>
              <a:off x="3709707"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0" name="椭圆 8"/>
            <p:cNvSpPr/>
            <p:nvPr/>
          </p:nvSpPr>
          <p:spPr>
            <a:xfrm>
              <a:off x="3803123"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21" name="组合 20"/>
          <p:cNvGrpSpPr/>
          <p:nvPr/>
        </p:nvGrpSpPr>
        <p:grpSpPr>
          <a:xfrm>
            <a:off x="6399696" y="2064635"/>
            <a:ext cx="2077525" cy="2252165"/>
            <a:chOff x="6399696" y="2064635"/>
            <a:chExt cx="2077525" cy="2252165"/>
          </a:xfrm>
        </p:grpSpPr>
        <p:sp>
          <p:nvSpPr>
            <p:cNvPr id="22" name="椭圆 8"/>
            <p:cNvSpPr/>
            <p:nvPr/>
          </p:nvSpPr>
          <p:spPr>
            <a:xfrm>
              <a:off x="6399696"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3" name="椭圆 8"/>
            <p:cNvSpPr/>
            <p:nvPr/>
          </p:nvSpPr>
          <p:spPr>
            <a:xfrm>
              <a:off x="6493112"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24" name="组合 23"/>
          <p:cNvGrpSpPr/>
          <p:nvPr/>
        </p:nvGrpSpPr>
        <p:grpSpPr>
          <a:xfrm>
            <a:off x="9089684" y="2064635"/>
            <a:ext cx="2077525" cy="2252165"/>
            <a:chOff x="9089684" y="2064635"/>
            <a:chExt cx="2077525" cy="2252165"/>
          </a:xfrm>
        </p:grpSpPr>
        <p:sp>
          <p:nvSpPr>
            <p:cNvPr id="25" name="椭圆 8"/>
            <p:cNvSpPr/>
            <p:nvPr/>
          </p:nvSpPr>
          <p:spPr>
            <a:xfrm>
              <a:off x="9089684" y="2064635"/>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26" name="椭圆 8"/>
            <p:cNvSpPr/>
            <p:nvPr/>
          </p:nvSpPr>
          <p:spPr>
            <a:xfrm>
              <a:off x="9183102" y="2165903"/>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sp>
        <p:nvSpPr>
          <p:cNvPr id="27" name="矩形 26"/>
          <p:cNvSpPr>
            <a:spLocks noChangeArrowheads="1"/>
          </p:cNvSpPr>
          <p:nvPr/>
        </p:nvSpPr>
        <p:spPr bwMode="auto">
          <a:xfrm>
            <a:off x="1374532"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李姓名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28" name="矩形 27"/>
          <p:cNvSpPr>
            <a:spLocks noChangeArrowheads="1"/>
          </p:cNvSpPr>
          <p:nvPr/>
        </p:nvSpPr>
        <p:spPr bwMode="auto">
          <a:xfrm>
            <a:off x="4064521"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张姓名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29" name="矩形 28"/>
          <p:cNvSpPr>
            <a:spLocks noChangeArrowheads="1"/>
          </p:cNvSpPr>
          <p:nvPr/>
        </p:nvSpPr>
        <p:spPr bwMode="auto">
          <a:xfrm>
            <a:off x="6754511"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王姓名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30" name="矩形 29"/>
          <p:cNvSpPr>
            <a:spLocks noChangeArrowheads="1"/>
          </p:cNvSpPr>
          <p:nvPr/>
        </p:nvSpPr>
        <p:spPr bwMode="auto">
          <a:xfrm>
            <a:off x="9444500"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李姓名</a:t>
            </a:r>
            <a:endParaRPr lang="en-US" altLang="zh-CN" sz="2800" b="1" cap="all" dirty="0">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grpSp>
        <p:nvGrpSpPr>
          <p:cNvPr id="31" name="组合 30"/>
          <p:cNvGrpSpPr/>
          <p:nvPr/>
        </p:nvGrpSpPr>
        <p:grpSpPr>
          <a:xfrm>
            <a:off x="1085771" y="4944306"/>
            <a:ext cx="1808523" cy="576715"/>
            <a:chOff x="1085771" y="4944306"/>
            <a:chExt cx="1808523" cy="576715"/>
          </a:xfrm>
        </p:grpSpPr>
        <p:sp>
          <p:nvSpPr>
            <p:cNvPr id="32" name="圆角矩形 31"/>
            <p:cNvSpPr/>
            <p:nvPr/>
          </p:nvSpPr>
          <p:spPr>
            <a:xfrm>
              <a:off x="1085771" y="4944306"/>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圆角矩形 32"/>
            <p:cNvSpPr/>
            <p:nvPr/>
          </p:nvSpPr>
          <p:spPr>
            <a:xfrm>
              <a:off x="1098374" y="4967677"/>
              <a:ext cx="1763394" cy="540466"/>
            </a:xfrm>
            <a:prstGeom prst="roundRect">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椭圆 33"/>
            <p:cNvSpPr/>
            <p:nvPr/>
          </p:nvSpPr>
          <p:spPr>
            <a:xfrm>
              <a:off x="1225735" y="5085837"/>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TextBox 43"/>
            <p:cNvSpPr txBox="1"/>
            <p:nvPr/>
          </p:nvSpPr>
          <p:spPr>
            <a:xfrm>
              <a:off x="1632170" y="5094250"/>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grpSp>
        <p:nvGrpSpPr>
          <p:cNvPr id="36" name="组合 35"/>
          <p:cNvGrpSpPr/>
          <p:nvPr/>
        </p:nvGrpSpPr>
        <p:grpSpPr>
          <a:xfrm>
            <a:off x="3782003" y="4938348"/>
            <a:ext cx="1814883" cy="576715"/>
            <a:chOff x="3782003" y="4938348"/>
            <a:chExt cx="1814883" cy="576715"/>
          </a:xfrm>
        </p:grpSpPr>
        <p:sp>
          <p:nvSpPr>
            <p:cNvPr id="37" name="圆角矩形 36"/>
            <p:cNvSpPr/>
            <p:nvPr/>
          </p:nvSpPr>
          <p:spPr>
            <a:xfrm>
              <a:off x="3788363" y="4938348"/>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圆角矩形 37"/>
            <p:cNvSpPr/>
            <p:nvPr/>
          </p:nvSpPr>
          <p:spPr>
            <a:xfrm>
              <a:off x="3782003" y="4956471"/>
              <a:ext cx="1763395" cy="540466"/>
            </a:xfrm>
            <a:prstGeom prst="round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p:cNvSpPr/>
            <p:nvPr/>
          </p:nvSpPr>
          <p:spPr>
            <a:xfrm>
              <a:off x="3928327" y="5079879"/>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TextBox 52"/>
            <p:cNvSpPr txBox="1"/>
            <p:nvPr/>
          </p:nvSpPr>
          <p:spPr>
            <a:xfrm>
              <a:off x="4334762" y="5088292"/>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grpSp>
        <p:nvGrpSpPr>
          <p:cNvPr id="41" name="组合 40"/>
          <p:cNvGrpSpPr/>
          <p:nvPr/>
        </p:nvGrpSpPr>
        <p:grpSpPr>
          <a:xfrm>
            <a:off x="6534197" y="4938355"/>
            <a:ext cx="1808525" cy="576717"/>
            <a:chOff x="6534197" y="4938355"/>
            <a:chExt cx="1808525" cy="576717"/>
          </a:xfrm>
        </p:grpSpPr>
        <p:sp>
          <p:nvSpPr>
            <p:cNvPr id="42" name="圆角矩形 41"/>
            <p:cNvSpPr/>
            <p:nvPr/>
          </p:nvSpPr>
          <p:spPr>
            <a:xfrm>
              <a:off x="6534197" y="4938355"/>
              <a:ext cx="1808525" cy="576717"/>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圆角矩形 42"/>
            <p:cNvSpPr/>
            <p:nvPr/>
          </p:nvSpPr>
          <p:spPr>
            <a:xfrm>
              <a:off x="6556761" y="4956479"/>
              <a:ext cx="1763395" cy="540466"/>
            </a:xfrm>
            <a:prstGeom prst="roundRect">
              <a:avLst/>
            </a:prstGeom>
            <a:solidFill>
              <a:srgbClr val="A20B3C"/>
            </a:solidFill>
            <a:ln>
              <a:noFill/>
            </a:ln>
            <a:effectLst>
              <a:outerShdw blurRad="127000" dist="63500" dir="2700000" algn="tl" rotWithShape="0">
                <a:srgbClr val="FF8E1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椭圆 43"/>
            <p:cNvSpPr/>
            <p:nvPr/>
          </p:nvSpPr>
          <p:spPr>
            <a:xfrm>
              <a:off x="6674161" y="5079890"/>
              <a:ext cx="293652" cy="293653"/>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TextBox 59"/>
            <p:cNvSpPr txBox="1"/>
            <p:nvPr/>
          </p:nvSpPr>
          <p:spPr>
            <a:xfrm>
              <a:off x="7080596" y="5088297"/>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grpSp>
        <p:nvGrpSpPr>
          <p:cNvPr id="46" name="组合 45"/>
          <p:cNvGrpSpPr/>
          <p:nvPr/>
        </p:nvGrpSpPr>
        <p:grpSpPr>
          <a:xfrm>
            <a:off x="9224187" y="4920222"/>
            <a:ext cx="1808523" cy="576715"/>
            <a:chOff x="9224187" y="4920222"/>
            <a:chExt cx="1808523" cy="576715"/>
          </a:xfrm>
        </p:grpSpPr>
        <p:sp>
          <p:nvSpPr>
            <p:cNvPr id="48" name="圆角矩形 47"/>
            <p:cNvSpPr/>
            <p:nvPr/>
          </p:nvSpPr>
          <p:spPr>
            <a:xfrm>
              <a:off x="9224187" y="4920222"/>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圆角矩形 48"/>
            <p:cNvSpPr/>
            <p:nvPr/>
          </p:nvSpPr>
          <p:spPr>
            <a:xfrm>
              <a:off x="9246751" y="4938347"/>
              <a:ext cx="1763394" cy="540466"/>
            </a:xfrm>
            <a:prstGeom prst="round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9364151" y="5061753"/>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TextBox 66"/>
            <p:cNvSpPr txBox="1"/>
            <p:nvPr/>
          </p:nvSpPr>
          <p:spPr>
            <a:xfrm>
              <a:off x="9770586" y="5070166"/>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6F6F6"/>
                  </a:solidFill>
                  <a:latin typeface="方正兰亭超细黑简体" panose="02000000000000000000" pitchFamily="2" charset="-122"/>
                  <a:ea typeface="方正兰亭超细黑简体" panose="02000000000000000000" pitchFamily="2" charset="-122"/>
                </a:rPr>
                <a:t>职务名称</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2" presetClass="entr" presetSubtype="4" decel="5400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anim calcmode="lin" valueType="num">
                                      <p:cBhvr>
                                        <p:cTn id="29" dur="750" fill="hold"/>
                                        <p:tgtEl>
                                          <p:spTgt spid="18"/>
                                        </p:tgtEl>
                                        <p:attrNameLst>
                                          <p:attrName>ppt_x</p:attrName>
                                        </p:attrNameLst>
                                      </p:cBhvr>
                                      <p:tavLst>
                                        <p:tav tm="0">
                                          <p:val>
                                            <p:strVal val="#ppt_x"/>
                                          </p:val>
                                        </p:tav>
                                        <p:tav tm="100000">
                                          <p:val>
                                            <p:strVal val="#ppt_x"/>
                                          </p:val>
                                        </p:tav>
                                      </p:tavLst>
                                    </p:anim>
                                    <p:anim calcmode="lin" valueType="num">
                                      <p:cBhvr>
                                        <p:cTn id="30" dur="7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4000"/>
                            </p:stCondLst>
                            <p:childTnLst>
                              <p:par>
                                <p:cTn id="38" presetID="2" presetClass="entr" presetSubtype="4" decel="5400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5000"/>
                            </p:stCondLst>
                            <p:childTnLst>
                              <p:par>
                                <p:cTn id="47" presetID="47"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anim calcmode="lin" valueType="num">
                                      <p:cBhvr>
                                        <p:cTn id="50" dur="750" fill="hold"/>
                                        <p:tgtEl>
                                          <p:spTgt spid="21"/>
                                        </p:tgtEl>
                                        <p:attrNameLst>
                                          <p:attrName>ppt_x</p:attrName>
                                        </p:attrNameLst>
                                      </p:cBhvr>
                                      <p:tavLst>
                                        <p:tav tm="0">
                                          <p:val>
                                            <p:strVal val="#ppt_x"/>
                                          </p:val>
                                        </p:tav>
                                        <p:tav tm="100000">
                                          <p:val>
                                            <p:strVal val="#ppt_x"/>
                                          </p:val>
                                        </p:tav>
                                      </p:tavLst>
                                    </p:anim>
                                    <p:anim calcmode="lin" valueType="num">
                                      <p:cBhvr>
                                        <p:cTn id="51" dur="7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6500"/>
                            </p:stCondLst>
                            <p:childTnLst>
                              <p:par>
                                <p:cTn id="59" presetID="2" presetClass="entr" presetSubtype="4" decel="5400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7500"/>
                            </p:stCondLst>
                            <p:childTnLst>
                              <p:par>
                                <p:cTn id="68" presetID="47"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750"/>
                                        <p:tgtEl>
                                          <p:spTgt spid="24"/>
                                        </p:tgtEl>
                                      </p:cBhvr>
                                    </p:animEffect>
                                    <p:anim calcmode="lin" valueType="num">
                                      <p:cBhvr>
                                        <p:cTn id="71" dur="750" fill="hold"/>
                                        <p:tgtEl>
                                          <p:spTgt spid="24"/>
                                        </p:tgtEl>
                                        <p:attrNameLst>
                                          <p:attrName>ppt_x</p:attrName>
                                        </p:attrNameLst>
                                      </p:cBhvr>
                                      <p:tavLst>
                                        <p:tav tm="0">
                                          <p:val>
                                            <p:strVal val="#ppt_x"/>
                                          </p:val>
                                        </p:tav>
                                        <p:tav tm="100000">
                                          <p:val>
                                            <p:strVal val="#ppt_x"/>
                                          </p:val>
                                        </p:tav>
                                      </p:tavLst>
                                    </p:anim>
                                    <p:anim calcmode="lin" valueType="num">
                                      <p:cBhvr>
                                        <p:cTn id="72" dur="750" fill="hold"/>
                                        <p:tgtEl>
                                          <p:spTgt spid="24"/>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childTnLst>
                          </p:cTn>
                        </p:par>
                        <p:par>
                          <p:cTn id="79" fill="hold">
                            <p:stCondLst>
                              <p:cond delay="9000"/>
                            </p:stCondLst>
                            <p:childTnLst>
                              <p:par>
                                <p:cTn id="80" presetID="2" presetClass="entr" presetSubtype="4" decel="54000"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ID="10" presetClass="entr" presetSubtype="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核心成员</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grpSp>
        <p:nvGrpSpPr>
          <p:cNvPr id="2" name="组合 1"/>
          <p:cNvGrpSpPr/>
          <p:nvPr/>
        </p:nvGrpSpPr>
        <p:grpSpPr>
          <a:xfrm>
            <a:off x="1019718" y="1316766"/>
            <a:ext cx="2077525" cy="2252165"/>
            <a:chOff x="1019718" y="1316766"/>
            <a:chExt cx="2077525" cy="2252165"/>
          </a:xfrm>
        </p:grpSpPr>
        <p:sp>
          <p:nvSpPr>
            <p:cNvPr id="9" name="椭圆 8"/>
            <p:cNvSpPr/>
            <p:nvPr/>
          </p:nvSpPr>
          <p:spPr>
            <a:xfrm>
              <a:off x="1019718" y="1316766"/>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solidFill>
                <a:srgbClr val="A20B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8" name="椭圆 8"/>
            <p:cNvSpPr/>
            <p:nvPr/>
          </p:nvSpPr>
          <p:spPr>
            <a:xfrm>
              <a:off x="1113134" y="1418034"/>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rgbClr val="FDFDF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sp>
        <p:nvSpPr>
          <p:cNvPr id="11" name="矩形 9"/>
          <p:cNvSpPr>
            <a:spLocks noChangeArrowheads="1"/>
          </p:cNvSpPr>
          <p:nvPr/>
        </p:nvSpPr>
        <p:spPr bwMode="auto">
          <a:xfrm>
            <a:off x="3494109" y="1447732"/>
            <a:ext cx="17165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cap="all" dirty="0">
                <a:gradFill>
                  <a:gsLst>
                    <a:gs pos="0">
                      <a:schemeClr val="accent1">
                        <a:lumMod val="5000"/>
                        <a:lumOff val="95000"/>
                      </a:schemeClr>
                    </a:gs>
                    <a:gs pos="100000">
                      <a:schemeClr val="bg1">
                        <a:lumMod val="75000"/>
                      </a:schemeClr>
                    </a:gs>
                  </a:gsLst>
                  <a:lin ang="0" scaled="0"/>
                </a:gradFill>
                <a:latin typeface="微软雅黑" panose="020B0503020204020204" pitchFamily="34" charset="-122"/>
                <a:ea typeface="微软雅黑" panose="020B0503020204020204" pitchFamily="34" charset="-122"/>
                <a:cs typeface="+mj-cs"/>
              </a:rPr>
              <a:t>张</a:t>
            </a:r>
            <a:r>
              <a:rPr lang="zh-CN" altLang="en-US" sz="2135" b="1" cap="all" dirty="0">
                <a:solidFill>
                  <a:srgbClr val="A20B3C"/>
                </a:solidFill>
                <a:latin typeface="微软雅黑" panose="020B0503020204020204" pitchFamily="34" charset="-122"/>
                <a:ea typeface="微软雅黑" panose="020B0503020204020204" pitchFamily="34" charset="-122"/>
                <a:cs typeface="+mj-cs"/>
              </a:rPr>
              <a:t>姓名</a:t>
            </a:r>
          </a:p>
        </p:txBody>
      </p:sp>
      <p:sp>
        <p:nvSpPr>
          <p:cNvPr id="12" name="TextBox 22"/>
          <p:cNvSpPr txBox="1"/>
          <p:nvPr/>
        </p:nvSpPr>
        <p:spPr>
          <a:xfrm>
            <a:off x="3407701" y="2660915"/>
            <a:ext cx="8160907" cy="105259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600" dirty="0">
                <a:solidFill>
                  <a:srgbClr val="A20B3C"/>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600" dirty="0">
                <a:solidFill>
                  <a:srgbClr val="A20B3C"/>
                </a:solidFill>
                <a:latin typeface="微软雅黑" panose="020B0503020204020204" pitchFamily="34" charset="-122"/>
                <a:ea typeface="微软雅黑" panose="020B0503020204020204" pitchFamily="34" charset="-122"/>
              </a:rPr>
              <a:t>1992</a:t>
            </a:r>
            <a:r>
              <a:rPr lang="zh-CN" altLang="en-US" sz="1600" dirty="0">
                <a:solidFill>
                  <a:srgbClr val="A20B3C"/>
                </a:solidFill>
                <a:latin typeface="微软雅黑" panose="020B0503020204020204" pitchFamily="34" charset="-122"/>
                <a:ea typeface="微软雅黑" panose="020B0503020204020204" pitchFamily="34" charset="-122"/>
              </a:rPr>
              <a:t>年在某公司担任中层管理；</a:t>
            </a:r>
            <a:r>
              <a:rPr lang="en-US" altLang="zh-CN" sz="1600" dirty="0">
                <a:solidFill>
                  <a:srgbClr val="A20B3C"/>
                </a:solidFill>
                <a:latin typeface="微软雅黑" panose="020B0503020204020204" pitchFamily="34" charset="-122"/>
                <a:ea typeface="微软雅黑" panose="020B0503020204020204" pitchFamily="34" charset="-122"/>
              </a:rPr>
              <a:t>2003</a:t>
            </a:r>
            <a:r>
              <a:rPr lang="zh-CN" altLang="en-US" sz="1600" dirty="0">
                <a:solidFill>
                  <a:srgbClr val="A20B3C"/>
                </a:solidFill>
                <a:latin typeface="微软雅黑" panose="020B0503020204020204" pitchFamily="34" charset="-122"/>
                <a:ea typeface="微软雅黑" panose="020B0503020204020204" pitchFamily="34" charset="-122"/>
              </a:rPr>
              <a:t>年任某公司执</a:t>
            </a:r>
            <a:r>
              <a:rPr lang="en-US" altLang="zh-CN" sz="1600" dirty="0">
                <a:solidFill>
                  <a:srgbClr val="A20B3C"/>
                </a:solidFill>
                <a:latin typeface="微软雅黑" panose="020B0503020204020204" pitchFamily="34" charset="-122"/>
                <a:ea typeface="微软雅黑" panose="020B0503020204020204" pitchFamily="34" charset="-122"/>
              </a:rPr>
              <a:t>COO</a:t>
            </a:r>
            <a:r>
              <a:rPr lang="zh-CN" altLang="en-US" sz="1600" dirty="0">
                <a:solidFill>
                  <a:srgbClr val="A20B3C"/>
                </a:solidFill>
                <a:latin typeface="微软雅黑" panose="020B0503020204020204" pitchFamily="34" charset="-122"/>
                <a:ea typeface="微软雅黑" panose="020B0503020204020204" pitchFamily="34" charset="-122"/>
              </a:rPr>
              <a:t>；</a:t>
            </a:r>
            <a:r>
              <a:rPr lang="en-US" altLang="zh-CN" sz="1600" dirty="0">
                <a:solidFill>
                  <a:srgbClr val="A20B3C"/>
                </a:solidFill>
                <a:latin typeface="微软雅黑" panose="020B0503020204020204" pitchFamily="34" charset="-122"/>
                <a:ea typeface="微软雅黑" panose="020B0503020204020204" pitchFamily="34" charset="-122"/>
              </a:rPr>
              <a:t>2007</a:t>
            </a:r>
            <a:r>
              <a:rPr lang="zh-CN" altLang="en-US" sz="1600" dirty="0">
                <a:solidFill>
                  <a:srgbClr val="A20B3C"/>
                </a:solidFill>
                <a:latin typeface="微软雅黑" panose="020B0503020204020204" pitchFamily="34" charset="-122"/>
                <a:ea typeface="微软雅黑" panose="020B0503020204020204" pitchFamily="34" charset="-122"/>
              </a:rPr>
              <a:t>年担任某公司执行总裁。曾于</a:t>
            </a:r>
            <a:r>
              <a:rPr lang="en-US" altLang="zh-CN" sz="1600" dirty="0">
                <a:solidFill>
                  <a:srgbClr val="A20B3C"/>
                </a:solidFill>
                <a:latin typeface="微软雅黑" panose="020B0503020204020204" pitchFamily="34" charset="-122"/>
                <a:ea typeface="微软雅黑" panose="020B0503020204020204" pitchFamily="34" charset="-122"/>
              </a:rPr>
              <a:t>2006</a:t>
            </a:r>
            <a:r>
              <a:rPr lang="zh-CN" altLang="en-US" sz="1600" dirty="0">
                <a:solidFill>
                  <a:srgbClr val="A20B3C"/>
                </a:solidFill>
                <a:latin typeface="微软雅黑" panose="020B0503020204020204" pitchFamily="34" charset="-122"/>
                <a:ea typeface="微软雅黑" panose="020B0503020204020204" pitchFamily="34" charset="-122"/>
              </a:rPr>
              <a:t>年、</a:t>
            </a:r>
            <a:r>
              <a:rPr lang="en-US" altLang="zh-CN" sz="1600" dirty="0">
                <a:solidFill>
                  <a:srgbClr val="A20B3C"/>
                </a:solidFill>
                <a:latin typeface="微软雅黑" panose="020B0503020204020204" pitchFamily="34" charset="-122"/>
                <a:ea typeface="微软雅黑" panose="020B0503020204020204" pitchFamily="34" charset="-122"/>
              </a:rPr>
              <a:t>2008</a:t>
            </a:r>
            <a:r>
              <a:rPr lang="zh-CN" altLang="en-US" sz="1600" dirty="0">
                <a:solidFill>
                  <a:srgbClr val="A20B3C"/>
                </a:solidFill>
                <a:latin typeface="微软雅黑" panose="020B0503020204020204" pitchFamily="34" charset="-122"/>
                <a:ea typeface="微软雅黑" panose="020B0503020204020204" pitchFamily="34" charset="-122"/>
              </a:rPr>
              <a:t>年、</a:t>
            </a:r>
            <a:r>
              <a:rPr lang="en-US" altLang="zh-CN" sz="1600" dirty="0">
                <a:solidFill>
                  <a:srgbClr val="A20B3C"/>
                </a:solidFill>
                <a:latin typeface="微软雅黑" panose="020B0503020204020204" pitchFamily="34" charset="-122"/>
                <a:ea typeface="微软雅黑" panose="020B0503020204020204" pitchFamily="34" charset="-122"/>
              </a:rPr>
              <a:t>2012</a:t>
            </a:r>
            <a:r>
              <a:rPr lang="zh-CN" altLang="en-US" sz="1600" dirty="0">
                <a:solidFill>
                  <a:srgbClr val="A20B3C"/>
                </a:solidFill>
                <a:latin typeface="微软雅黑" panose="020B0503020204020204" pitchFamily="34" charset="-122"/>
                <a:ea typeface="微软雅黑" panose="020B0503020204020204" pitchFamily="34" charset="-122"/>
              </a:rPr>
              <a:t>年分别获得某某奖项。后面还可以填写你的文字后面还可以填写你的文字。</a:t>
            </a:r>
          </a:p>
        </p:txBody>
      </p:sp>
      <p:grpSp>
        <p:nvGrpSpPr>
          <p:cNvPr id="3" name="组合 2"/>
          <p:cNvGrpSpPr/>
          <p:nvPr/>
        </p:nvGrpSpPr>
        <p:grpSpPr>
          <a:xfrm>
            <a:off x="1019718" y="4037569"/>
            <a:ext cx="2077525" cy="2252165"/>
            <a:chOff x="1019718" y="4037569"/>
            <a:chExt cx="2077525" cy="2252165"/>
          </a:xfrm>
        </p:grpSpPr>
        <p:sp>
          <p:nvSpPr>
            <p:cNvPr id="16" name="椭圆 8"/>
            <p:cNvSpPr/>
            <p:nvPr/>
          </p:nvSpPr>
          <p:spPr>
            <a:xfrm>
              <a:off x="1019718" y="4037569"/>
              <a:ext cx="2077525" cy="2252165"/>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13" name="椭圆 8"/>
            <p:cNvSpPr/>
            <p:nvPr/>
          </p:nvSpPr>
          <p:spPr>
            <a:xfrm>
              <a:off x="1113134" y="4124982"/>
              <a:ext cx="1890693" cy="204962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srcRect/>
              <a:stretch>
                <a:fillRect/>
              </a:stretch>
            </a:blip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grpSp>
      <p:grpSp>
        <p:nvGrpSpPr>
          <p:cNvPr id="4" name="组合 3"/>
          <p:cNvGrpSpPr/>
          <p:nvPr/>
        </p:nvGrpSpPr>
        <p:grpSpPr>
          <a:xfrm>
            <a:off x="3532932" y="1982210"/>
            <a:ext cx="1808523" cy="576715"/>
            <a:chOff x="3532932" y="1982210"/>
            <a:chExt cx="1808523" cy="576715"/>
          </a:xfrm>
        </p:grpSpPr>
        <p:sp>
          <p:nvSpPr>
            <p:cNvPr id="22" name="圆角矩形 21"/>
            <p:cNvSpPr/>
            <p:nvPr/>
          </p:nvSpPr>
          <p:spPr>
            <a:xfrm>
              <a:off x="3532932" y="1982210"/>
              <a:ext cx="1808523" cy="576715"/>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圆角矩形 22"/>
            <p:cNvSpPr/>
            <p:nvPr/>
          </p:nvSpPr>
          <p:spPr>
            <a:xfrm>
              <a:off x="3555496" y="2000335"/>
              <a:ext cx="1763394" cy="540466"/>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p:nvSpPr>
          <p:spPr>
            <a:xfrm>
              <a:off x="3672896" y="2123741"/>
              <a:ext cx="293652" cy="293652"/>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TextBox 28"/>
            <p:cNvSpPr txBox="1"/>
            <p:nvPr/>
          </p:nvSpPr>
          <p:spPr>
            <a:xfrm>
              <a:off x="4079331" y="2132154"/>
              <a:ext cx="1050451" cy="30777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2F1F3"/>
                  </a:solidFill>
                </a:rPr>
                <a:t>职务名称</a:t>
              </a:r>
            </a:p>
          </p:txBody>
        </p:sp>
      </p:grpSp>
      <p:sp>
        <p:nvSpPr>
          <p:cNvPr id="24" name="矩形 9"/>
          <p:cNvSpPr>
            <a:spLocks noChangeArrowheads="1"/>
          </p:cNvSpPr>
          <p:nvPr/>
        </p:nvSpPr>
        <p:spPr bwMode="auto">
          <a:xfrm>
            <a:off x="3494109" y="4005064"/>
            <a:ext cx="17165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cap="all" dirty="0">
                <a:gradFill>
                  <a:gsLst>
                    <a:gs pos="0">
                      <a:schemeClr val="accent1">
                        <a:lumMod val="5000"/>
                        <a:lumOff val="95000"/>
                      </a:schemeClr>
                    </a:gs>
                    <a:gs pos="100000">
                      <a:schemeClr val="bg1">
                        <a:lumMod val="75000"/>
                      </a:schemeClr>
                    </a:gs>
                  </a:gsLst>
                  <a:lin ang="0" scaled="0"/>
                </a:gradFill>
                <a:latin typeface="微软雅黑" panose="020B0503020204020204" pitchFamily="34" charset="-122"/>
                <a:ea typeface="微软雅黑" panose="020B0503020204020204" pitchFamily="34" charset="-122"/>
                <a:cs typeface="+mj-cs"/>
              </a:rPr>
              <a:t>田</a:t>
            </a:r>
            <a:r>
              <a:rPr lang="zh-CN" altLang="en-US" sz="2135" b="1" cap="all" dirty="0">
                <a:solidFill>
                  <a:srgbClr val="262626"/>
                </a:solidFill>
                <a:latin typeface="微软雅黑" panose="020B0503020204020204" pitchFamily="34" charset="-122"/>
                <a:ea typeface="微软雅黑" panose="020B0503020204020204" pitchFamily="34" charset="-122"/>
              </a:rPr>
              <a:t>姓名</a:t>
            </a:r>
          </a:p>
        </p:txBody>
      </p:sp>
      <p:sp>
        <p:nvSpPr>
          <p:cNvPr id="25" name="TextBox 41"/>
          <p:cNvSpPr txBox="1"/>
          <p:nvPr/>
        </p:nvSpPr>
        <p:spPr>
          <a:xfrm>
            <a:off x="3407701" y="5253203"/>
            <a:ext cx="8160907" cy="105259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600" dirty="0">
                <a:solidFill>
                  <a:srgbClr val="262626"/>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600" dirty="0">
                <a:solidFill>
                  <a:srgbClr val="262626"/>
                </a:solidFill>
                <a:latin typeface="微软雅黑" panose="020B0503020204020204" pitchFamily="34" charset="-122"/>
                <a:ea typeface="微软雅黑" panose="020B0503020204020204" pitchFamily="34" charset="-122"/>
              </a:rPr>
              <a:t>1992</a:t>
            </a:r>
            <a:r>
              <a:rPr lang="zh-CN" altLang="en-US" sz="1600" dirty="0">
                <a:solidFill>
                  <a:srgbClr val="262626"/>
                </a:solidFill>
                <a:latin typeface="微软雅黑" panose="020B0503020204020204" pitchFamily="34" charset="-122"/>
                <a:ea typeface="微软雅黑" panose="020B0503020204020204" pitchFamily="34" charset="-122"/>
              </a:rPr>
              <a:t>年在某公司担任中层管理；</a:t>
            </a:r>
            <a:r>
              <a:rPr lang="en-US" altLang="zh-CN" sz="1600" dirty="0">
                <a:solidFill>
                  <a:srgbClr val="262626"/>
                </a:solidFill>
                <a:latin typeface="微软雅黑" panose="020B0503020204020204" pitchFamily="34" charset="-122"/>
                <a:ea typeface="微软雅黑" panose="020B0503020204020204" pitchFamily="34" charset="-122"/>
              </a:rPr>
              <a:t>2003</a:t>
            </a:r>
            <a:r>
              <a:rPr lang="zh-CN" altLang="en-US" sz="1600" dirty="0">
                <a:solidFill>
                  <a:srgbClr val="262626"/>
                </a:solidFill>
                <a:latin typeface="微软雅黑" panose="020B0503020204020204" pitchFamily="34" charset="-122"/>
                <a:ea typeface="微软雅黑" panose="020B0503020204020204" pitchFamily="34" charset="-122"/>
              </a:rPr>
              <a:t>年任某公司执</a:t>
            </a:r>
            <a:r>
              <a:rPr lang="en-US" altLang="zh-CN" sz="1600" dirty="0">
                <a:solidFill>
                  <a:srgbClr val="262626"/>
                </a:solidFill>
                <a:latin typeface="微软雅黑" panose="020B0503020204020204" pitchFamily="34" charset="-122"/>
                <a:ea typeface="微软雅黑" panose="020B0503020204020204" pitchFamily="34" charset="-122"/>
              </a:rPr>
              <a:t>COO</a:t>
            </a:r>
            <a:r>
              <a:rPr lang="zh-CN" altLang="en-US" sz="1600" dirty="0">
                <a:solidFill>
                  <a:srgbClr val="262626"/>
                </a:solidFill>
                <a:latin typeface="微软雅黑" panose="020B0503020204020204" pitchFamily="34" charset="-122"/>
                <a:ea typeface="微软雅黑" panose="020B0503020204020204" pitchFamily="34" charset="-122"/>
              </a:rPr>
              <a:t>；</a:t>
            </a:r>
            <a:r>
              <a:rPr lang="en-US" altLang="zh-CN" sz="1600" dirty="0">
                <a:solidFill>
                  <a:srgbClr val="262626"/>
                </a:solidFill>
                <a:latin typeface="微软雅黑" panose="020B0503020204020204" pitchFamily="34" charset="-122"/>
                <a:ea typeface="微软雅黑" panose="020B0503020204020204" pitchFamily="34" charset="-122"/>
              </a:rPr>
              <a:t>2007</a:t>
            </a:r>
            <a:r>
              <a:rPr lang="zh-CN" altLang="en-US" sz="1600" dirty="0">
                <a:solidFill>
                  <a:srgbClr val="262626"/>
                </a:solidFill>
                <a:latin typeface="微软雅黑" panose="020B0503020204020204" pitchFamily="34" charset="-122"/>
                <a:ea typeface="微软雅黑" panose="020B0503020204020204" pitchFamily="34" charset="-122"/>
              </a:rPr>
              <a:t>年担任某公司执行总裁。曾于</a:t>
            </a:r>
            <a:r>
              <a:rPr lang="en-US" altLang="zh-CN" sz="1600" dirty="0">
                <a:solidFill>
                  <a:srgbClr val="262626"/>
                </a:solidFill>
                <a:latin typeface="微软雅黑" panose="020B0503020204020204" pitchFamily="34" charset="-122"/>
                <a:ea typeface="微软雅黑" panose="020B0503020204020204" pitchFamily="34" charset="-122"/>
              </a:rPr>
              <a:t>2006</a:t>
            </a:r>
            <a:r>
              <a:rPr lang="zh-CN" altLang="en-US" sz="1600" dirty="0">
                <a:solidFill>
                  <a:srgbClr val="262626"/>
                </a:solidFill>
                <a:latin typeface="微软雅黑" panose="020B0503020204020204" pitchFamily="34" charset="-122"/>
                <a:ea typeface="微软雅黑" panose="020B0503020204020204" pitchFamily="34" charset="-122"/>
              </a:rPr>
              <a:t>年、</a:t>
            </a:r>
            <a:r>
              <a:rPr lang="en-US" altLang="zh-CN" sz="1600" dirty="0">
                <a:solidFill>
                  <a:srgbClr val="262626"/>
                </a:solidFill>
                <a:latin typeface="微软雅黑" panose="020B0503020204020204" pitchFamily="34" charset="-122"/>
                <a:ea typeface="微软雅黑" panose="020B0503020204020204" pitchFamily="34" charset="-122"/>
              </a:rPr>
              <a:t>2008</a:t>
            </a:r>
            <a:r>
              <a:rPr lang="zh-CN" altLang="en-US" sz="1600" dirty="0">
                <a:solidFill>
                  <a:srgbClr val="262626"/>
                </a:solidFill>
                <a:latin typeface="微软雅黑" panose="020B0503020204020204" pitchFamily="34" charset="-122"/>
                <a:ea typeface="微软雅黑" panose="020B0503020204020204" pitchFamily="34" charset="-122"/>
              </a:rPr>
              <a:t>年、</a:t>
            </a:r>
            <a:r>
              <a:rPr lang="en-US" altLang="zh-CN" sz="1600" dirty="0">
                <a:solidFill>
                  <a:srgbClr val="262626"/>
                </a:solidFill>
                <a:latin typeface="微软雅黑" panose="020B0503020204020204" pitchFamily="34" charset="-122"/>
                <a:ea typeface="微软雅黑" panose="020B0503020204020204" pitchFamily="34" charset="-122"/>
              </a:rPr>
              <a:t>2012</a:t>
            </a:r>
            <a:r>
              <a:rPr lang="zh-CN" altLang="en-US" sz="1600" dirty="0">
                <a:solidFill>
                  <a:srgbClr val="262626"/>
                </a:solidFill>
                <a:latin typeface="微软雅黑" panose="020B0503020204020204" pitchFamily="34" charset="-122"/>
                <a:ea typeface="微软雅黑" panose="020B0503020204020204" pitchFamily="34" charset="-122"/>
              </a:rPr>
              <a:t>年分别获得某某奖项。后面还可以填写你的文字后面还可以填写你的文字。</a:t>
            </a:r>
          </a:p>
        </p:txBody>
      </p:sp>
      <p:grpSp>
        <p:nvGrpSpPr>
          <p:cNvPr id="7" name="组合 6"/>
          <p:cNvGrpSpPr/>
          <p:nvPr/>
        </p:nvGrpSpPr>
        <p:grpSpPr>
          <a:xfrm>
            <a:off x="3532930" y="4539547"/>
            <a:ext cx="1808523" cy="576717"/>
            <a:chOff x="3532930" y="4539547"/>
            <a:chExt cx="1808523" cy="576717"/>
          </a:xfrm>
        </p:grpSpPr>
        <p:sp>
          <p:nvSpPr>
            <p:cNvPr id="31" name="圆角矩形 30"/>
            <p:cNvSpPr/>
            <p:nvPr/>
          </p:nvSpPr>
          <p:spPr>
            <a:xfrm>
              <a:off x="3532930" y="4539547"/>
              <a:ext cx="1808523" cy="576717"/>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3672896" y="4681078"/>
              <a:ext cx="293652" cy="293653"/>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TextBox 44"/>
            <p:cNvSpPr txBox="1"/>
            <p:nvPr/>
          </p:nvSpPr>
          <p:spPr>
            <a:xfrm>
              <a:off x="4079330" y="4689496"/>
              <a:ext cx="1050451" cy="30777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2F1F3"/>
                  </a:solidFill>
                </a:rPr>
                <a:t>职务名称</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公司业务</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sp>
        <p:nvSpPr>
          <p:cNvPr id="8" name="椭圆 7"/>
          <p:cNvSpPr>
            <a:spLocks noChangeAspect="1"/>
          </p:cNvSpPr>
          <p:nvPr/>
        </p:nvSpPr>
        <p:spPr>
          <a:xfrm>
            <a:off x="6010295" y="4051459"/>
            <a:ext cx="2010634" cy="201063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4001770" y="2088465"/>
            <a:ext cx="2010634" cy="2010633"/>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023039" y="2088465"/>
            <a:ext cx="2010634" cy="2010633"/>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2031169" y="4099098"/>
            <a:ext cx="2010634" cy="2010633"/>
          </a:xfrm>
          <a:prstGeom prst="ellipse">
            <a:avLst/>
          </a:prstGeom>
          <a:blipFill>
            <a:blip r:embed="rId7"/>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054912" y="2088465"/>
            <a:ext cx="2371909" cy="2010634"/>
            <a:chOff x="2054912" y="1992929"/>
            <a:chExt cx="2371909" cy="2010634"/>
          </a:xfrm>
        </p:grpSpPr>
        <p:sp>
          <p:nvSpPr>
            <p:cNvPr id="16" name="任意多边形 15"/>
            <p:cNvSpPr>
              <a:spLocks noChangeAspect="1"/>
            </p:cNvSpPr>
            <p:nvPr/>
          </p:nvSpPr>
          <p:spPr>
            <a:xfrm>
              <a:off x="2054912" y="1992929"/>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6"/>
            <p:cNvSpPr>
              <a:spLocks noEditPoints="1"/>
            </p:cNvSpPr>
            <p:nvPr/>
          </p:nvSpPr>
          <p:spPr bwMode="auto">
            <a:xfrm>
              <a:off x="2795544" y="2358136"/>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8" name="矩形 47"/>
            <p:cNvSpPr>
              <a:spLocks noChangeArrowheads="1"/>
            </p:cNvSpPr>
            <p:nvPr/>
          </p:nvSpPr>
          <p:spPr bwMode="auto">
            <a:xfrm>
              <a:off x="2342279"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FEFEFE"/>
                  </a:solidFill>
                </a:rPr>
                <a:t>输入标题</a:t>
              </a:r>
              <a:endParaRPr lang="en-US" altLang="zh-CN" sz="2400" dirty="0">
                <a:solidFill>
                  <a:srgbClr val="FEFEFE"/>
                </a:solidFill>
              </a:endParaRPr>
            </a:p>
          </p:txBody>
        </p:sp>
      </p:grpSp>
      <p:grpSp>
        <p:nvGrpSpPr>
          <p:cNvPr id="19" name="组合 18"/>
          <p:cNvGrpSpPr/>
          <p:nvPr/>
        </p:nvGrpSpPr>
        <p:grpSpPr>
          <a:xfrm>
            <a:off x="6012405" y="2088465"/>
            <a:ext cx="2010634" cy="2371909"/>
            <a:chOff x="6012405" y="1992929"/>
            <a:chExt cx="2010634" cy="2371909"/>
          </a:xfrm>
        </p:grpSpPr>
        <p:sp>
          <p:nvSpPr>
            <p:cNvPr id="20" name="任意多边形 19"/>
            <p:cNvSpPr>
              <a:spLocks noChangeAspect="1"/>
            </p:cNvSpPr>
            <p:nvPr/>
          </p:nvSpPr>
          <p:spPr>
            <a:xfrm rot="5400000">
              <a:off x="5831767" y="2173567"/>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2"/>
            <p:cNvSpPr>
              <a:spLocks noEditPoints="1"/>
            </p:cNvSpPr>
            <p:nvPr/>
          </p:nvSpPr>
          <p:spPr bwMode="auto">
            <a:xfrm>
              <a:off x="6797764" y="2358136"/>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矩形 47"/>
            <p:cNvSpPr>
              <a:spLocks noChangeArrowheads="1"/>
            </p:cNvSpPr>
            <p:nvPr/>
          </p:nvSpPr>
          <p:spPr bwMode="auto">
            <a:xfrm>
              <a:off x="6299330"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FEFEFE"/>
                  </a:solidFill>
                </a:rPr>
                <a:t>输入标题</a:t>
              </a:r>
              <a:endParaRPr lang="en-US" altLang="zh-CN" sz="2400" dirty="0">
                <a:solidFill>
                  <a:srgbClr val="FEFEFE"/>
                </a:solidFill>
              </a:endParaRPr>
            </a:p>
          </p:txBody>
        </p:sp>
      </p:grpSp>
      <p:grpSp>
        <p:nvGrpSpPr>
          <p:cNvPr id="23" name="组合 22"/>
          <p:cNvGrpSpPr/>
          <p:nvPr/>
        </p:nvGrpSpPr>
        <p:grpSpPr>
          <a:xfrm>
            <a:off x="3614642" y="4079119"/>
            <a:ext cx="2371909" cy="2010634"/>
            <a:chOff x="3614642" y="3983583"/>
            <a:chExt cx="2371909" cy="2010634"/>
          </a:xfrm>
        </p:grpSpPr>
        <p:sp>
          <p:nvSpPr>
            <p:cNvPr id="24" name="任意多边形 23"/>
            <p:cNvSpPr>
              <a:spLocks noChangeAspect="1"/>
            </p:cNvSpPr>
            <p:nvPr/>
          </p:nvSpPr>
          <p:spPr>
            <a:xfrm flipH="1">
              <a:off x="3614642" y="3983583"/>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4"/>
            <p:cNvSpPr>
              <a:spLocks noEditPoints="1"/>
            </p:cNvSpPr>
            <p:nvPr/>
          </p:nvSpPr>
          <p:spPr bwMode="auto">
            <a:xfrm>
              <a:off x="4751514" y="4346055"/>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6F6F7"/>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6" name="矩形 25"/>
            <p:cNvSpPr>
              <a:spLocks noChangeArrowheads="1"/>
            </p:cNvSpPr>
            <p:nvPr/>
          </p:nvSpPr>
          <p:spPr bwMode="auto">
            <a:xfrm>
              <a:off x="4269342"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F8F8F9"/>
                  </a:solidFill>
                </a:rPr>
                <a:t>输入标题</a:t>
              </a:r>
              <a:endParaRPr lang="en-US" altLang="zh-CN" sz="2400" dirty="0">
                <a:solidFill>
                  <a:srgbClr val="F8F8F9"/>
                </a:solidFill>
              </a:endParaRPr>
            </a:p>
          </p:txBody>
        </p:sp>
      </p:grpSp>
      <p:grpSp>
        <p:nvGrpSpPr>
          <p:cNvPr id="27" name="组合 26"/>
          <p:cNvGrpSpPr/>
          <p:nvPr/>
        </p:nvGrpSpPr>
        <p:grpSpPr>
          <a:xfrm>
            <a:off x="8025149" y="3690183"/>
            <a:ext cx="2010634" cy="2371909"/>
            <a:chOff x="8025149" y="3594647"/>
            <a:chExt cx="2010634" cy="2371909"/>
          </a:xfrm>
        </p:grpSpPr>
        <p:sp>
          <p:nvSpPr>
            <p:cNvPr id="28" name="任意多边形 27"/>
            <p:cNvSpPr>
              <a:spLocks noChangeAspect="1"/>
            </p:cNvSpPr>
            <p:nvPr/>
          </p:nvSpPr>
          <p:spPr>
            <a:xfrm rot="16200000" flipV="1">
              <a:off x="7844511" y="3775285"/>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8821025" y="4346056"/>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BFBFC"/>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矩形 47"/>
            <p:cNvSpPr>
              <a:spLocks noChangeArrowheads="1"/>
            </p:cNvSpPr>
            <p:nvPr/>
          </p:nvSpPr>
          <p:spPr bwMode="auto">
            <a:xfrm>
              <a:off x="8304465"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F8F8F9"/>
                  </a:solidFill>
                </a:rPr>
                <a:t>输入标题</a:t>
              </a:r>
              <a:endParaRPr lang="en-US" altLang="zh-CN" sz="2400" dirty="0">
                <a:solidFill>
                  <a:srgbClr val="F8F8F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childTnLst>
                          </p:cTn>
                        </p:par>
                        <p:par>
                          <p:cTn id="25" fill="hold">
                            <p:stCondLst>
                              <p:cond delay="1000"/>
                            </p:stCondLst>
                            <p:childTnLst>
                              <p:par>
                                <p:cTn id="26" presetID="2" presetClass="entr" presetSubtype="8" decel="42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0-#ppt_w/2"/>
                                          </p:val>
                                        </p:tav>
                                        <p:tav tm="100000">
                                          <p:val>
                                            <p:strVal val="#ppt_x"/>
                                          </p:val>
                                        </p:tav>
                                      </p:tavLst>
                                    </p:anim>
                                    <p:anim calcmode="lin" valueType="num">
                                      <p:cBhvr additive="base">
                                        <p:cTn id="29" dur="75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1" decel="42000"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2" decel="42000"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750" fill="hold"/>
                                        <p:tgtEl>
                                          <p:spTgt spid="23"/>
                                        </p:tgtEl>
                                        <p:attrNameLst>
                                          <p:attrName>ppt_x</p:attrName>
                                        </p:attrNameLst>
                                      </p:cBhvr>
                                      <p:tavLst>
                                        <p:tav tm="0">
                                          <p:val>
                                            <p:strVal val="1+#ppt_w/2"/>
                                          </p:val>
                                        </p:tav>
                                        <p:tav tm="100000">
                                          <p:val>
                                            <p:strVal val="#ppt_x"/>
                                          </p:val>
                                        </p:tav>
                                      </p:tavLst>
                                    </p:anim>
                                    <p:anim calcmode="lin" valueType="num">
                                      <p:cBhvr additive="base">
                                        <p:cTn id="37" dur="75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4" decel="42000" fill="hold" nodeType="withEffect">
                                  <p:stCondLst>
                                    <p:cond delay="7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750" fill="hold"/>
                                        <p:tgtEl>
                                          <p:spTgt spid="27"/>
                                        </p:tgtEl>
                                        <p:attrNameLst>
                                          <p:attrName>ppt_x</p:attrName>
                                        </p:attrNameLst>
                                      </p:cBhvr>
                                      <p:tavLst>
                                        <p:tav tm="0">
                                          <p:val>
                                            <p:strVal val="#ppt_x"/>
                                          </p:val>
                                        </p:tav>
                                        <p:tav tm="100000">
                                          <p:val>
                                            <p:strVal val="#ppt_x"/>
                                          </p:val>
                                        </p:tav>
                                      </p:tavLst>
                                    </p:anim>
                                    <p:anim calcmode="lin" valueType="num">
                                      <p:cBhvr additive="base">
                                        <p:cTn id="41"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dirty="0">
                <a:solidFill>
                  <a:schemeClr val="tx1">
                    <a:lumMod val="85000"/>
                    <a:lumOff val="15000"/>
                  </a:schemeClr>
                </a:solidFill>
                <a:latin typeface="微软雅黑" panose="020B0503020204020204" pitchFamily="34" charset="-122"/>
                <a:ea typeface="微软雅黑" panose="020B0503020204020204" pitchFamily="34" charset="-122"/>
              </a:rPr>
              <a:t>团队介绍</a:t>
            </a:r>
            <a:endPar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2019</a:t>
            </a:r>
          </a:p>
        </p:txBody>
      </p:sp>
      <p:pic>
        <p:nvPicPr>
          <p:cNvPr id="8" name="Picture 4" descr="C:\Users\Administrator\Desktop\团队人员.png"/>
          <p:cNvPicPr>
            <a:picLocks noChangeAspect="1" noChangeArrowheads="1"/>
          </p:cNvPicPr>
          <p:nvPr/>
        </p:nvPicPr>
        <p:blipFill rotWithShape="1">
          <a:blip r:embed="rId4">
            <a:extLst>
              <a:ext uri="{28A0092B-C50C-407E-A947-70E740481C1C}">
                <a14:useLocalDpi xmlns:a14="http://schemas.microsoft.com/office/drawing/2010/main" val="0"/>
              </a:ext>
            </a:extLst>
          </a:blip>
          <a:srcRect b="3976"/>
          <a:stretch>
            <a:fillRect/>
          </a:stretch>
        </p:blipFill>
        <p:spPr bwMode="auto">
          <a:xfrm>
            <a:off x="822" y="4163655"/>
            <a:ext cx="4746282" cy="3040712"/>
          </a:xfrm>
          <a:prstGeom prst="rect">
            <a:avLst/>
          </a:prstGeom>
          <a:noFill/>
          <a:extLst>
            <a:ext uri="{909E8E84-426E-40DD-AFC4-6F175D3DCCD1}">
              <a14:hiddenFill xmlns:a14="http://schemas.microsoft.com/office/drawing/2010/main">
                <a:solidFill>
                  <a:srgbClr val="FFFFFF"/>
                </a:solidFill>
              </a14:hiddenFill>
            </a:ext>
          </a:extLst>
        </p:spPr>
      </p:pic>
      <p:sp>
        <p:nvSpPr>
          <p:cNvPr id="9" name="圆角矩形 8"/>
          <p:cNvSpPr/>
          <p:nvPr/>
        </p:nvSpPr>
        <p:spPr>
          <a:xfrm>
            <a:off x="1270913" y="1992678"/>
            <a:ext cx="9791218" cy="1953986"/>
          </a:xfrm>
          <a:prstGeom prst="roundRect">
            <a:avLst>
              <a:gd name="adj" fmla="val 0"/>
            </a:avLst>
          </a:prstGeom>
          <a:noFill/>
          <a:ln w="3175">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93"/>
          <p:cNvSpPr/>
          <p:nvPr/>
        </p:nvSpPr>
        <p:spPr>
          <a:xfrm>
            <a:off x="1220705" y="1933277"/>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93"/>
          <p:cNvSpPr/>
          <p:nvPr/>
        </p:nvSpPr>
        <p:spPr>
          <a:xfrm rot="10800000">
            <a:off x="10731075" y="3659944"/>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525410" y="2034846"/>
            <a:ext cx="9397627" cy="1784143"/>
          </a:xfrm>
          <a:prstGeom prst="rect">
            <a:avLst/>
          </a:prstGeom>
        </p:spPr>
        <p:txBody>
          <a:bodyPr wrap="square">
            <a:spAutoFit/>
          </a:bodyPr>
          <a:lstStyle/>
          <a:p>
            <a:pPr algn="l" latinLnBrk="1">
              <a:lnSpc>
                <a:spcPct val="150000"/>
              </a:lnSpc>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团队精神，是一种集体意识，是团队所有成员都认可的一种集体意识。团队精神是高绩效团队中的灵魂</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p>
          <a:p>
            <a:pPr algn="l" latinLnBrk="1">
              <a:lnSpc>
                <a:spcPct val="150000"/>
              </a:lnSpc>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p>
        </p:txBody>
      </p:sp>
      <p:grpSp>
        <p:nvGrpSpPr>
          <p:cNvPr id="16" name="组合 15"/>
          <p:cNvGrpSpPr/>
          <p:nvPr/>
        </p:nvGrpSpPr>
        <p:grpSpPr>
          <a:xfrm>
            <a:off x="7605116" y="4524502"/>
            <a:ext cx="1339161" cy="1154451"/>
            <a:chOff x="5715794" y="3294305"/>
            <a:chExt cx="1004681" cy="866105"/>
          </a:xfrm>
        </p:grpSpPr>
        <p:sp>
          <p:nvSpPr>
            <p:cNvPr id="17" name="六边形 16"/>
            <p:cNvSpPr/>
            <p:nvPr/>
          </p:nvSpPr>
          <p:spPr>
            <a:xfrm>
              <a:off x="5715794" y="3294305"/>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5916081" y="3415392"/>
              <a:ext cx="750438" cy="623247"/>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专业</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技术</a:t>
              </a:r>
            </a:p>
          </p:txBody>
        </p:sp>
      </p:grpSp>
      <p:grpSp>
        <p:nvGrpSpPr>
          <p:cNvPr id="19" name="组合 18"/>
          <p:cNvGrpSpPr/>
          <p:nvPr/>
        </p:nvGrpSpPr>
        <p:grpSpPr>
          <a:xfrm>
            <a:off x="9817602" y="4535005"/>
            <a:ext cx="1477508" cy="1154450"/>
            <a:chOff x="7301913" y="3182144"/>
            <a:chExt cx="1108473" cy="866105"/>
          </a:xfrm>
        </p:grpSpPr>
        <p:sp>
          <p:nvSpPr>
            <p:cNvPr id="20" name="六边形 19"/>
            <p:cNvSpPr/>
            <p:nvPr/>
          </p:nvSpPr>
          <p:spPr>
            <a:xfrm>
              <a:off x="7301913" y="3182144"/>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7507025" y="3269501"/>
              <a:ext cx="903361" cy="623247"/>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共创</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未来</a:t>
              </a:r>
            </a:p>
          </p:txBody>
        </p:sp>
      </p:grpSp>
      <p:grpSp>
        <p:nvGrpSpPr>
          <p:cNvPr id="22" name="组合 21"/>
          <p:cNvGrpSpPr/>
          <p:nvPr/>
        </p:nvGrpSpPr>
        <p:grpSpPr>
          <a:xfrm>
            <a:off x="6497488" y="5128598"/>
            <a:ext cx="1339161" cy="1154450"/>
            <a:chOff x="4782485" y="3605588"/>
            <a:chExt cx="1004681" cy="866105"/>
          </a:xfrm>
        </p:grpSpPr>
        <p:sp>
          <p:nvSpPr>
            <p:cNvPr id="23" name="六边形 22"/>
            <p:cNvSpPr/>
            <p:nvPr/>
          </p:nvSpPr>
          <p:spPr>
            <a:xfrm>
              <a:off x="4782485" y="3605588"/>
              <a:ext cx="1004681" cy="866105"/>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4968506" y="3735347"/>
              <a:ext cx="813558" cy="623248"/>
            </a:xfrm>
            <a:prstGeom prst="rect">
              <a:avLst/>
            </a:prstGeom>
          </p:spPr>
          <p:txBody>
            <a:bodyPr wrap="square">
              <a:spAutoFit/>
            </a:bodyPr>
            <a:lstStyle/>
            <a:p>
              <a:r>
                <a:rPr lang="zh-CN" altLang="en-US" sz="2400" dirty="0">
                  <a:solidFill>
                    <a:srgbClr val="F8F8F9"/>
                  </a:solidFill>
                  <a:latin typeface="微软雅黑" panose="020B0503020204020204" pitchFamily="34" charset="-122"/>
                  <a:ea typeface="微软雅黑" panose="020B0503020204020204" pitchFamily="34" charset="-122"/>
                </a:rPr>
                <a:t>沸腾</a:t>
              </a:r>
              <a:endParaRPr lang="en-US" altLang="zh-CN" sz="2400" dirty="0">
                <a:solidFill>
                  <a:srgbClr val="F8F8F9"/>
                </a:solidFill>
                <a:latin typeface="微软雅黑" panose="020B0503020204020204" pitchFamily="34" charset="-122"/>
                <a:ea typeface="微软雅黑" panose="020B0503020204020204" pitchFamily="34" charset="-122"/>
              </a:endParaRPr>
            </a:p>
            <a:p>
              <a:r>
                <a:rPr lang="zh-CN" altLang="en-US" sz="2400" dirty="0">
                  <a:solidFill>
                    <a:srgbClr val="F8F8F9"/>
                  </a:solidFill>
                  <a:latin typeface="微软雅黑" panose="020B0503020204020204" pitchFamily="34" charset="-122"/>
                  <a:ea typeface="微软雅黑" panose="020B0503020204020204" pitchFamily="34" charset="-122"/>
                </a:rPr>
                <a:t>理想</a:t>
              </a:r>
            </a:p>
          </p:txBody>
        </p:sp>
      </p:grpSp>
      <p:grpSp>
        <p:nvGrpSpPr>
          <p:cNvPr id="25" name="组合 24"/>
          <p:cNvGrpSpPr/>
          <p:nvPr/>
        </p:nvGrpSpPr>
        <p:grpSpPr>
          <a:xfrm>
            <a:off x="5388161" y="4528990"/>
            <a:ext cx="1411757" cy="1154450"/>
            <a:chOff x="3949113" y="3105944"/>
            <a:chExt cx="1059145" cy="866105"/>
          </a:xfrm>
        </p:grpSpPr>
        <p:sp>
          <p:nvSpPr>
            <p:cNvPr id="26" name="六边形 25"/>
            <p:cNvSpPr/>
            <p:nvPr/>
          </p:nvSpPr>
          <p:spPr>
            <a:xfrm>
              <a:off x="3949113" y="3105944"/>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4137328" y="3211093"/>
              <a:ext cx="870930" cy="623248"/>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燃烧</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激情</a:t>
              </a:r>
            </a:p>
          </p:txBody>
        </p:sp>
      </p:grpSp>
      <p:grpSp>
        <p:nvGrpSpPr>
          <p:cNvPr id="28" name="组合 27"/>
          <p:cNvGrpSpPr/>
          <p:nvPr/>
        </p:nvGrpSpPr>
        <p:grpSpPr>
          <a:xfrm>
            <a:off x="8701622" y="5131178"/>
            <a:ext cx="1339161" cy="1154450"/>
            <a:chOff x="6539913" y="3867943"/>
            <a:chExt cx="1004681" cy="866105"/>
          </a:xfrm>
        </p:grpSpPr>
        <p:sp>
          <p:nvSpPr>
            <p:cNvPr id="29" name="六边形 28"/>
            <p:cNvSpPr/>
            <p:nvPr/>
          </p:nvSpPr>
          <p:spPr>
            <a:xfrm>
              <a:off x="6539913" y="3867943"/>
              <a:ext cx="1004681" cy="866105"/>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29"/>
            <p:cNvSpPr/>
            <p:nvPr/>
          </p:nvSpPr>
          <p:spPr>
            <a:xfrm>
              <a:off x="6718892" y="3989372"/>
              <a:ext cx="750438" cy="623247"/>
            </a:xfrm>
            <a:prstGeom prst="rect">
              <a:avLst/>
            </a:prstGeom>
          </p:spPr>
          <p:txBody>
            <a:bodyPr wrap="square">
              <a:spAutoFit/>
            </a:bodyPr>
            <a:lstStyle/>
            <a:p>
              <a:r>
                <a:rPr lang="zh-CN" altLang="en-US" sz="2400" dirty="0">
                  <a:solidFill>
                    <a:srgbClr val="F8F8F9"/>
                  </a:solidFill>
                  <a:latin typeface="微软雅黑" panose="020B0503020204020204" pitchFamily="34" charset="-122"/>
                  <a:ea typeface="微软雅黑" panose="020B0503020204020204" pitchFamily="34" charset="-122"/>
                </a:rPr>
                <a:t>团结拼搏</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fltVal val="0.5"/>
                                          </p:val>
                                        </p:tav>
                                        <p:tav tm="100000">
                                          <p:val>
                                            <p:strVal val="#ppt_x"/>
                                          </p:val>
                                        </p:tav>
                                      </p:tavLst>
                                    </p:anim>
                                    <p:anim calcmode="lin" valueType="num">
                                      <p:cBhvr>
                                        <p:cTn id="17" dur="500" fill="hold"/>
                                        <p:tgtEl>
                                          <p:spTgt spid="11"/>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75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0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1677</Words>
  <Application>Microsoft Office PowerPoint</Application>
  <PresentationFormat>宽屏</PresentationFormat>
  <Paragraphs>296</Paragraphs>
  <Slides>25</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FontAwesome</vt:lpstr>
      <vt:lpstr>LiHei Pro</vt:lpstr>
      <vt:lpstr>方正兰亭超细黑简体</vt:lpstr>
      <vt:lpstr>微软雅黑</vt:lpstr>
      <vt:lpstr>幼圆</vt:lpstr>
      <vt:lpstr>Arial</vt:lpstr>
      <vt:lpstr>Calibri</vt:lpstr>
      <vt:lpstr>Calibri Light</vt:lpstr>
      <vt:lpstr>Haettenschweiler</vt:lpstr>
      <vt:lpstr>Impact</vt:lpstr>
      <vt:lpstr>Kartika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2016-07-09T15:02:00Z</dcterms:created>
  <dcterms:modified xsi:type="dcterms:W3CDTF">2021-01-06T01:19:40Z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